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6"/>
  </p:notesMasterIdLst>
  <p:sldIdLst>
    <p:sldId id="391" r:id="rId2"/>
    <p:sldId id="392" r:id="rId3"/>
    <p:sldId id="393" r:id="rId4"/>
    <p:sldId id="394" r:id="rId5"/>
    <p:sldId id="395" r:id="rId6"/>
    <p:sldId id="396" r:id="rId7"/>
    <p:sldId id="397" r:id="rId8"/>
    <p:sldId id="398" r:id="rId9"/>
    <p:sldId id="399" r:id="rId10"/>
    <p:sldId id="400" r:id="rId11"/>
    <p:sldId id="401" r:id="rId12"/>
    <p:sldId id="404" r:id="rId13"/>
    <p:sldId id="402" r:id="rId14"/>
    <p:sldId id="403" r:id="rId15"/>
    <p:sldId id="268" r:id="rId16"/>
    <p:sldId id="285" r:id="rId17"/>
    <p:sldId id="286" r:id="rId18"/>
    <p:sldId id="287" r:id="rId19"/>
    <p:sldId id="289" r:id="rId20"/>
    <p:sldId id="288" r:id="rId21"/>
    <p:sldId id="290" r:id="rId22"/>
    <p:sldId id="291" r:id="rId23"/>
    <p:sldId id="292" r:id="rId24"/>
    <p:sldId id="293" r:id="rId25"/>
    <p:sldId id="295" r:id="rId26"/>
    <p:sldId id="294" r:id="rId27"/>
    <p:sldId id="296" r:id="rId28"/>
    <p:sldId id="273" r:id="rId29"/>
    <p:sldId id="298" r:id="rId30"/>
    <p:sldId id="405" r:id="rId31"/>
    <p:sldId id="300" r:id="rId32"/>
    <p:sldId id="299" r:id="rId33"/>
    <p:sldId id="301" r:id="rId34"/>
    <p:sldId id="406" r:id="rId35"/>
    <p:sldId id="274" r:id="rId36"/>
    <p:sldId id="302" r:id="rId37"/>
    <p:sldId id="303" r:id="rId38"/>
    <p:sldId id="305" r:id="rId39"/>
    <p:sldId id="304" r:id="rId40"/>
    <p:sldId id="306" r:id="rId41"/>
    <p:sldId id="275" r:id="rId42"/>
    <p:sldId id="276" r:id="rId43"/>
    <p:sldId id="277" r:id="rId44"/>
    <p:sldId id="278" r:id="rId45"/>
    <p:sldId id="279" r:id="rId46"/>
    <p:sldId id="280" r:id="rId47"/>
    <p:sldId id="281" r:id="rId48"/>
    <p:sldId id="282" r:id="rId49"/>
    <p:sldId id="283" r:id="rId50"/>
    <p:sldId id="284" r:id="rId51"/>
    <p:sldId id="272" r:id="rId52"/>
    <p:sldId id="307" r:id="rId53"/>
    <p:sldId id="308" r:id="rId54"/>
    <p:sldId id="309" r:id="rId55"/>
    <p:sldId id="310" r:id="rId56"/>
    <p:sldId id="317" r:id="rId57"/>
    <p:sldId id="311" r:id="rId58"/>
    <p:sldId id="312" r:id="rId59"/>
    <p:sldId id="318" r:id="rId60"/>
    <p:sldId id="313" r:id="rId61"/>
    <p:sldId id="314" r:id="rId62"/>
    <p:sldId id="319" r:id="rId63"/>
    <p:sldId id="316" r:id="rId64"/>
    <p:sldId id="320" r:id="rId65"/>
    <p:sldId id="321" r:id="rId66"/>
    <p:sldId id="328" r:id="rId67"/>
    <p:sldId id="329" r:id="rId68"/>
    <p:sldId id="323" r:id="rId69"/>
    <p:sldId id="324" r:id="rId70"/>
    <p:sldId id="325" r:id="rId71"/>
    <p:sldId id="326" r:id="rId72"/>
    <p:sldId id="327" r:id="rId73"/>
    <p:sldId id="330" r:id="rId74"/>
    <p:sldId id="336" r:id="rId75"/>
    <p:sldId id="340" r:id="rId76"/>
    <p:sldId id="337" r:id="rId77"/>
    <p:sldId id="338" r:id="rId78"/>
    <p:sldId id="339" r:id="rId79"/>
    <p:sldId id="331" r:id="rId80"/>
    <p:sldId id="332" r:id="rId81"/>
    <p:sldId id="333" r:id="rId82"/>
    <p:sldId id="335" r:id="rId83"/>
    <p:sldId id="334" r:id="rId84"/>
    <p:sldId id="341" r:id="rId85"/>
    <p:sldId id="342" r:id="rId86"/>
    <p:sldId id="344" r:id="rId87"/>
    <p:sldId id="346" r:id="rId88"/>
    <p:sldId id="354" r:id="rId89"/>
    <p:sldId id="347" r:id="rId90"/>
    <p:sldId id="348" r:id="rId91"/>
    <p:sldId id="352" r:id="rId92"/>
    <p:sldId id="353" r:id="rId93"/>
    <p:sldId id="349" r:id="rId94"/>
    <p:sldId id="350" r:id="rId95"/>
    <p:sldId id="351" r:id="rId96"/>
    <p:sldId id="355" r:id="rId97"/>
    <p:sldId id="356" r:id="rId98"/>
    <p:sldId id="371" r:id="rId99"/>
    <p:sldId id="372" r:id="rId100"/>
    <p:sldId id="357" r:id="rId101"/>
    <p:sldId id="369" r:id="rId102"/>
    <p:sldId id="373" r:id="rId103"/>
    <p:sldId id="370" r:id="rId104"/>
    <p:sldId id="358" r:id="rId105"/>
    <p:sldId id="359" r:id="rId106"/>
    <p:sldId id="365" r:id="rId107"/>
    <p:sldId id="378" r:id="rId108"/>
    <p:sldId id="366" r:id="rId109"/>
    <p:sldId id="368" r:id="rId110"/>
    <p:sldId id="367" r:id="rId111"/>
    <p:sldId id="360" r:id="rId112"/>
    <p:sldId id="361" r:id="rId113"/>
    <p:sldId id="374" r:id="rId114"/>
    <p:sldId id="362" r:id="rId115"/>
    <p:sldId id="363" r:id="rId116"/>
    <p:sldId id="377" r:id="rId117"/>
    <p:sldId id="382" r:id="rId118"/>
    <p:sldId id="383" r:id="rId119"/>
    <p:sldId id="384" r:id="rId120"/>
    <p:sldId id="386" r:id="rId121"/>
    <p:sldId id="387" r:id="rId122"/>
    <p:sldId id="389" r:id="rId123"/>
    <p:sldId id="390" r:id="rId124"/>
    <p:sldId id="388" r:id="rId1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06799F8-075E-4A3A-A7F6-7FBC6576F1A4}" styleName="Style à thème 2 - Accentuation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34" autoAdjust="0"/>
    <p:restoredTop sz="94803" autoAdjust="0"/>
  </p:normalViewPr>
  <p:slideViewPr>
    <p:cSldViewPr>
      <p:cViewPr varScale="1">
        <p:scale>
          <a:sx n="73" d="100"/>
          <a:sy n="73" d="100"/>
        </p:scale>
        <p:origin x="-1290" y="-102"/>
      </p:cViewPr>
      <p:guideLst>
        <p:guide orient="horz" pos="2160"/>
        <p:guide pos="2880"/>
      </p:guideLst>
    </p:cSldViewPr>
  </p:slideViewPr>
  <p:outlineViewPr>
    <p:cViewPr>
      <p:scale>
        <a:sx n="33" d="100"/>
        <a:sy n="33" d="100"/>
      </p:scale>
      <p:origin x="0" y="949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803BA4-FE7B-4052-8289-EBC18B350A13}" type="datetimeFigureOut">
              <a:rPr lang="fr-FR" smtClean="0"/>
              <a:pPr/>
              <a:t>30/12/2022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631E78-4301-4163-B247-3487283C472D}"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0631E78-4301-4163-B247-3487283C472D}" type="slidenum">
              <a:rPr lang="fr-FR" smtClean="0"/>
              <a:pPr/>
              <a:t>15</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0631E78-4301-4163-B247-3487283C472D}" type="slidenum">
              <a:rPr lang="fr-FR" smtClean="0"/>
              <a:pPr/>
              <a:t>27</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0631E78-4301-4163-B247-3487283C472D}" type="slidenum">
              <a:rPr lang="fr-FR" smtClean="0"/>
              <a:pPr/>
              <a:t>28</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0631E78-4301-4163-B247-3487283C472D}" type="slidenum">
              <a:rPr lang="fr-FR" smtClean="0"/>
              <a:pPr/>
              <a:t>29</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0631E78-4301-4163-B247-3487283C472D}" type="slidenum">
              <a:rPr lang="fr-FR" smtClean="0"/>
              <a:pPr/>
              <a:t>32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3E0080D-BAAD-47D0-BB84-01636C43F3A9}" type="datetimeFigureOut">
              <a:rPr lang="fr-FR" smtClean="0"/>
              <a:pPr/>
              <a:t>30/12/2022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82F15B-B66C-4BB9-967C-A0F2706D8CC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3E0080D-BAAD-47D0-BB84-01636C43F3A9}" type="datetimeFigureOut">
              <a:rPr lang="fr-FR" smtClean="0"/>
              <a:pPr/>
              <a:t>30/12/2022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82F15B-B66C-4BB9-967C-A0F2706D8CC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3E0080D-BAAD-47D0-BB84-01636C43F3A9}" type="datetimeFigureOut">
              <a:rPr lang="fr-FR" smtClean="0"/>
              <a:pPr/>
              <a:t>30/12/2022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82F15B-B66C-4BB9-967C-A0F2706D8CC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3E0080D-BAAD-47D0-BB84-01636C43F3A9}" type="datetimeFigureOut">
              <a:rPr lang="fr-FR" smtClean="0"/>
              <a:pPr/>
              <a:t>30/12/2022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82F15B-B66C-4BB9-967C-A0F2706D8CC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3E0080D-BAAD-47D0-BB84-01636C43F3A9}" type="datetimeFigureOut">
              <a:rPr lang="fr-FR" smtClean="0"/>
              <a:pPr/>
              <a:t>30/12/2022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82F15B-B66C-4BB9-967C-A0F2706D8CC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3E0080D-BAAD-47D0-BB84-01636C43F3A9}" type="datetimeFigureOut">
              <a:rPr lang="fr-FR" smtClean="0"/>
              <a:pPr/>
              <a:t>30/12/2022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182F15B-B66C-4BB9-967C-A0F2706D8CC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3E0080D-BAAD-47D0-BB84-01636C43F3A9}" type="datetimeFigureOut">
              <a:rPr lang="fr-FR" smtClean="0"/>
              <a:pPr/>
              <a:t>30/12/2022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182F15B-B66C-4BB9-967C-A0F2706D8CC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3E0080D-BAAD-47D0-BB84-01636C43F3A9}" type="datetimeFigureOut">
              <a:rPr lang="fr-FR" smtClean="0"/>
              <a:pPr/>
              <a:t>30/12/2022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182F15B-B66C-4BB9-967C-A0F2706D8CC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3E0080D-BAAD-47D0-BB84-01636C43F3A9}" type="datetimeFigureOut">
              <a:rPr lang="fr-FR" smtClean="0"/>
              <a:pPr/>
              <a:t>30/12/2022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182F15B-B66C-4BB9-967C-A0F2706D8CC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3E0080D-BAAD-47D0-BB84-01636C43F3A9}" type="datetimeFigureOut">
              <a:rPr lang="fr-FR" smtClean="0"/>
              <a:pPr/>
              <a:t>30/12/2022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182F15B-B66C-4BB9-967C-A0F2706D8CC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3E0080D-BAAD-47D0-BB84-01636C43F3A9}" type="datetimeFigureOut">
              <a:rPr lang="fr-FR" smtClean="0"/>
              <a:pPr/>
              <a:t>30/12/2022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182F15B-B66C-4BB9-967C-A0F2706D8CC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E0080D-BAAD-47D0-BB84-01636C43F3A9}" type="datetimeFigureOut">
              <a:rPr lang="fr-FR" smtClean="0"/>
              <a:pPr/>
              <a:t>30/12/2022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2F15B-B66C-4BB9-967C-A0F2706D8CC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3" Type="http://schemas.openxmlformats.org/officeDocument/2006/relationships/hyperlink" Target="https://journals.ju.edu.jo/JJBA/article/viewFile/1330/1321" TargetMode="External"/><Relationship Id="rId2" Type="http://schemas.openxmlformats.org/officeDocument/2006/relationships/hyperlink" Target="https://www.asjp.cerist.dz/en/downArticle/374/5/1/51909"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2844" y="142852"/>
            <a:ext cx="8858312" cy="6572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4400" b="1" dirty="0">
              <a:solidFill>
                <a:schemeClr val="tx1"/>
              </a:solidFill>
              <a:latin typeface="Arabic Typesetting" pitchFamily="66" charset="-78"/>
              <a:cs typeface="Arabic Typesetting" pitchFamily="66" charset="-78"/>
            </a:endParaRPr>
          </a:p>
        </p:txBody>
      </p:sp>
      <p:graphicFrame>
        <p:nvGraphicFramePr>
          <p:cNvPr id="4" name="Tableau 3"/>
          <p:cNvGraphicFramePr>
            <a:graphicFrameLocks noGrp="1"/>
          </p:cNvGraphicFramePr>
          <p:nvPr/>
        </p:nvGraphicFramePr>
        <p:xfrm>
          <a:off x="1142976" y="785794"/>
          <a:ext cx="7215238" cy="5283522"/>
        </p:xfrm>
        <a:graphic>
          <a:graphicData uri="http://schemas.openxmlformats.org/drawingml/2006/table">
            <a:tbl>
              <a:tblPr firstRow="1" bandRow="1">
                <a:tableStyleId>{5C22544A-7EE6-4342-B048-85BDC9FD1C3A}</a:tableStyleId>
              </a:tblPr>
              <a:tblGrid>
                <a:gridCol w="5000660"/>
                <a:gridCol w="2214578"/>
              </a:tblGrid>
              <a:tr h="587058">
                <a:tc>
                  <a:txBody>
                    <a:bodyPr/>
                    <a:lstStyle/>
                    <a:p>
                      <a:pPr marL="457200" lvl="1" algn="r" defTabSz="914400" rtl="1" eaLnBrk="1" latinLnBrk="0" hangingPunct="1"/>
                      <a:r>
                        <a:rPr lang="ar-DZ" sz="3200" b="1" kern="1200" dirty="0" smtClean="0">
                          <a:solidFill>
                            <a:schemeClr val="tx1"/>
                          </a:solidFill>
                          <a:latin typeface="Arabic Typesetting" pitchFamily="66" charset="-78"/>
                          <a:ea typeface="+mn-ea"/>
                          <a:cs typeface="Arabic Typesetting" pitchFamily="66" charset="-78"/>
                        </a:rPr>
                        <a:t>بكاري سعد الله</a:t>
                      </a:r>
                      <a:endParaRPr lang="fr-FR" sz="3200" b="1" kern="1200" dirty="0" smtClean="0">
                        <a:solidFill>
                          <a:schemeClr val="tx1"/>
                        </a:solidFill>
                        <a:latin typeface="Arabic Typesetting" pitchFamily="66" charset="-78"/>
                        <a:ea typeface="+mn-ea"/>
                        <a:cs typeface="Arabic Typesetting"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lvl="1" algn="r" defTabSz="914400" rtl="1" eaLnBrk="1" latinLnBrk="0" hangingPunct="1"/>
                      <a:r>
                        <a:rPr lang="ar-DZ" sz="3200" b="1" kern="1200" dirty="0" smtClean="0">
                          <a:solidFill>
                            <a:schemeClr val="tx1"/>
                          </a:solidFill>
                          <a:latin typeface="Arabic Typesetting" pitchFamily="66" charset="-78"/>
                          <a:ea typeface="+mn-ea"/>
                          <a:cs typeface="Arabic Typesetting" pitchFamily="66" charset="-78"/>
                        </a:rPr>
                        <a:t>الاسم </a:t>
                      </a:r>
                      <a:r>
                        <a:rPr lang="ar-DZ" sz="3200" b="1" kern="1200" dirty="0" err="1" smtClean="0">
                          <a:solidFill>
                            <a:schemeClr val="tx1"/>
                          </a:solidFill>
                          <a:latin typeface="Arabic Typesetting" pitchFamily="66" charset="-78"/>
                          <a:ea typeface="+mn-ea"/>
                          <a:cs typeface="Arabic Typesetting" pitchFamily="66" charset="-78"/>
                        </a:rPr>
                        <a:t>و</a:t>
                      </a:r>
                      <a:r>
                        <a:rPr lang="ar-DZ" sz="3200" b="1" kern="1200" dirty="0" smtClean="0">
                          <a:solidFill>
                            <a:schemeClr val="tx1"/>
                          </a:solidFill>
                          <a:latin typeface="Arabic Typesetting" pitchFamily="66" charset="-78"/>
                          <a:ea typeface="+mn-ea"/>
                          <a:cs typeface="Arabic Typesetting" pitchFamily="66" charset="-78"/>
                        </a:rPr>
                        <a:t> اللقب</a:t>
                      </a:r>
                      <a:endParaRPr lang="fr-FR" sz="3200" b="1" kern="1200" dirty="0" smtClean="0">
                        <a:solidFill>
                          <a:schemeClr val="tx1"/>
                        </a:solidFill>
                        <a:latin typeface="Arabic Typesetting" pitchFamily="66" charset="-78"/>
                        <a:ea typeface="+mn-ea"/>
                        <a:cs typeface="Arabic Typesetting"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87058">
                <a:tc>
                  <a:txBody>
                    <a:bodyPr/>
                    <a:lstStyle/>
                    <a:p>
                      <a:pPr marL="457200" lvl="1" algn="r" defTabSz="914400" rtl="1" eaLnBrk="1" latinLnBrk="0" hangingPunct="1"/>
                      <a:r>
                        <a:rPr lang="ar-DZ" sz="3200" b="1" kern="1200" dirty="0" smtClean="0">
                          <a:solidFill>
                            <a:schemeClr val="tx1"/>
                          </a:solidFill>
                          <a:latin typeface="Arabic Typesetting" pitchFamily="66" charset="-78"/>
                          <a:ea typeface="+mn-ea"/>
                          <a:cs typeface="Arabic Typesetting" pitchFamily="66" charset="-78"/>
                        </a:rPr>
                        <a:t>أستاذ محاضر قسم ‘ب’</a:t>
                      </a:r>
                      <a:endParaRPr lang="fr-FR" sz="3200" b="1" kern="1200" dirty="0" smtClean="0">
                        <a:solidFill>
                          <a:schemeClr val="tx1"/>
                        </a:solidFill>
                        <a:latin typeface="Arabic Typesetting" pitchFamily="66" charset="-78"/>
                        <a:ea typeface="+mn-ea"/>
                        <a:cs typeface="Arabic Typesetting"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lvl="1" algn="r" defTabSz="914400" rtl="1" eaLnBrk="1" latinLnBrk="0" hangingPunct="1"/>
                      <a:r>
                        <a:rPr lang="ar-DZ" sz="3200" b="1" kern="1200" dirty="0" smtClean="0">
                          <a:solidFill>
                            <a:schemeClr val="tx1"/>
                          </a:solidFill>
                          <a:latin typeface="Arabic Typesetting" pitchFamily="66" charset="-78"/>
                          <a:ea typeface="+mn-ea"/>
                          <a:cs typeface="Arabic Typesetting" pitchFamily="66" charset="-78"/>
                        </a:rPr>
                        <a:t>الرتبة العلمية</a:t>
                      </a:r>
                      <a:endParaRPr lang="fr-FR" sz="3200" b="1" kern="1200" dirty="0" smtClean="0">
                        <a:solidFill>
                          <a:schemeClr val="tx1"/>
                        </a:solidFill>
                        <a:latin typeface="Arabic Typesetting" pitchFamily="66" charset="-78"/>
                        <a:ea typeface="+mn-ea"/>
                        <a:cs typeface="Arabic Typesetting"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7058">
                <a:tc>
                  <a:txBody>
                    <a:bodyPr/>
                    <a:lstStyle/>
                    <a:p>
                      <a:pPr marL="457200" lvl="1" algn="r" defTabSz="914400" rtl="1" eaLnBrk="1" latinLnBrk="0" hangingPunct="1"/>
                      <a:r>
                        <a:rPr lang="ar-DZ" sz="3200" b="1" kern="1200" dirty="0" smtClean="0">
                          <a:solidFill>
                            <a:schemeClr val="tx1"/>
                          </a:solidFill>
                          <a:latin typeface="Arabic Typesetting" pitchFamily="66" charset="-78"/>
                          <a:ea typeface="+mn-ea"/>
                          <a:cs typeface="Arabic Typesetting" pitchFamily="66" charset="-78"/>
                        </a:rPr>
                        <a:t>تحليل اقتصادي</a:t>
                      </a:r>
                      <a:endParaRPr lang="fr-FR" sz="3200" b="1" kern="1200" dirty="0" smtClean="0">
                        <a:solidFill>
                          <a:schemeClr val="tx1"/>
                        </a:solidFill>
                        <a:latin typeface="Arabic Typesetting" pitchFamily="66" charset="-78"/>
                        <a:ea typeface="+mn-ea"/>
                        <a:cs typeface="Arabic Typesetting"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lvl="1" algn="r" defTabSz="914400" rtl="1" eaLnBrk="1" latinLnBrk="0" hangingPunct="1"/>
                      <a:r>
                        <a:rPr lang="ar-DZ" sz="3200" b="1" kern="1200" dirty="0" smtClean="0">
                          <a:solidFill>
                            <a:schemeClr val="tx1"/>
                          </a:solidFill>
                          <a:latin typeface="Arabic Typesetting" pitchFamily="66" charset="-78"/>
                          <a:ea typeface="+mn-ea"/>
                          <a:cs typeface="Arabic Typesetting" pitchFamily="66" charset="-78"/>
                        </a:rPr>
                        <a:t>التخصص</a:t>
                      </a:r>
                      <a:endParaRPr lang="fr-FR" sz="3200" b="1" kern="1200" dirty="0" smtClean="0">
                        <a:solidFill>
                          <a:schemeClr val="tx1"/>
                        </a:solidFill>
                        <a:latin typeface="Arabic Typesetting" pitchFamily="66" charset="-78"/>
                        <a:ea typeface="+mn-ea"/>
                        <a:cs typeface="Arabic Typesetting"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7058">
                <a:tc>
                  <a:txBody>
                    <a:bodyPr/>
                    <a:lstStyle/>
                    <a:p>
                      <a:pPr marL="457200" lvl="1" algn="r" defTabSz="914400" rtl="1" eaLnBrk="1" latinLnBrk="0" hangingPunct="1"/>
                      <a:r>
                        <a:rPr lang="ar-DZ" sz="3200" b="1" kern="1200" dirty="0" smtClean="0">
                          <a:solidFill>
                            <a:schemeClr val="tx1"/>
                          </a:solidFill>
                          <a:latin typeface="Arabic Typesetting" pitchFamily="66" charset="-78"/>
                          <a:ea typeface="+mn-ea"/>
                          <a:cs typeface="Arabic Typesetting" pitchFamily="66" charset="-78"/>
                        </a:rPr>
                        <a:t>سنة</a:t>
                      </a:r>
                      <a:r>
                        <a:rPr lang="ar-DZ" sz="3200" b="1" kern="1200" baseline="0" dirty="0" smtClean="0">
                          <a:solidFill>
                            <a:schemeClr val="tx1"/>
                          </a:solidFill>
                          <a:latin typeface="Arabic Typesetting" pitchFamily="66" charset="-78"/>
                          <a:ea typeface="+mn-ea"/>
                          <a:cs typeface="Arabic Typesetting" pitchFamily="66" charset="-78"/>
                        </a:rPr>
                        <a:t> ثانية ماستر إدارة الأعمال</a:t>
                      </a:r>
                      <a:endParaRPr lang="fr-FR" sz="3200" b="1" kern="1200" dirty="0" smtClean="0">
                        <a:solidFill>
                          <a:schemeClr val="tx1"/>
                        </a:solidFill>
                        <a:latin typeface="Arabic Typesetting" pitchFamily="66" charset="-78"/>
                        <a:ea typeface="+mn-ea"/>
                        <a:cs typeface="Arabic Typesetting"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lvl="1" algn="r" defTabSz="914400" rtl="1" eaLnBrk="1" latinLnBrk="0" hangingPunct="1"/>
                      <a:r>
                        <a:rPr lang="ar-DZ" sz="3200" b="1" kern="1200" dirty="0" smtClean="0">
                          <a:solidFill>
                            <a:schemeClr val="tx1"/>
                          </a:solidFill>
                          <a:latin typeface="Arabic Typesetting" pitchFamily="66" charset="-78"/>
                          <a:ea typeface="+mn-ea"/>
                          <a:cs typeface="Arabic Typesetting" pitchFamily="66" charset="-78"/>
                        </a:rPr>
                        <a:t>الفئة</a:t>
                      </a:r>
                      <a:r>
                        <a:rPr lang="ar-DZ" sz="3200" b="1" kern="1200" baseline="0" dirty="0" smtClean="0">
                          <a:solidFill>
                            <a:schemeClr val="tx1"/>
                          </a:solidFill>
                          <a:latin typeface="Arabic Typesetting" pitchFamily="66" charset="-78"/>
                          <a:ea typeface="+mn-ea"/>
                          <a:cs typeface="Arabic Typesetting" pitchFamily="66" charset="-78"/>
                        </a:rPr>
                        <a:t> المستهدفة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7058">
                <a:tc>
                  <a:txBody>
                    <a:bodyPr/>
                    <a:lstStyle/>
                    <a:p>
                      <a:pPr marL="457200" lvl="1" algn="r" defTabSz="914400" rtl="1" eaLnBrk="1" latinLnBrk="0" hangingPunct="1"/>
                      <a:r>
                        <a:rPr lang="ar-DZ" sz="3200" b="1" kern="1200" dirty="0" smtClean="0">
                          <a:solidFill>
                            <a:schemeClr val="tx1"/>
                          </a:solidFill>
                          <a:latin typeface="Arabic Typesetting" pitchFamily="66" charset="-78"/>
                          <a:ea typeface="+mn-ea"/>
                          <a:cs typeface="Arabic Typesetting" pitchFamily="66" charset="-78"/>
                        </a:rPr>
                        <a:t>إدارة المعرفة</a:t>
                      </a:r>
                      <a:endParaRPr lang="fr-FR" sz="3200" b="1" kern="1200" dirty="0" smtClean="0">
                        <a:solidFill>
                          <a:schemeClr val="tx1"/>
                        </a:solidFill>
                        <a:latin typeface="Arabic Typesetting" pitchFamily="66" charset="-78"/>
                        <a:ea typeface="+mn-ea"/>
                        <a:cs typeface="Arabic Typesetting"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lvl="1" algn="r" defTabSz="914400" rtl="1" eaLnBrk="1" latinLnBrk="0" hangingPunct="1"/>
                      <a:r>
                        <a:rPr lang="ar-DZ" sz="3200" b="1" kern="1200" dirty="0" smtClean="0">
                          <a:solidFill>
                            <a:schemeClr val="tx1"/>
                          </a:solidFill>
                          <a:latin typeface="Arabic Typesetting" pitchFamily="66" charset="-78"/>
                          <a:ea typeface="+mn-ea"/>
                          <a:cs typeface="Arabic Typesetting" pitchFamily="66" charset="-78"/>
                        </a:rPr>
                        <a:t>المقياس</a:t>
                      </a:r>
                      <a:endParaRPr lang="fr-FR" sz="3200" b="1" kern="1200" dirty="0" smtClean="0">
                        <a:solidFill>
                          <a:schemeClr val="tx1"/>
                        </a:solidFill>
                        <a:latin typeface="Arabic Typesetting" pitchFamily="66" charset="-78"/>
                        <a:ea typeface="+mn-ea"/>
                        <a:cs typeface="Arabic Typesetting"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7058">
                <a:tc>
                  <a:txBody>
                    <a:bodyPr/>
                    <a:lstStyle/>
                    <a:p>
                      <a:pPr marL="457200" lvl="1" algn="r" defTabSz="914400" rtl="1" eaLnBrk="1" latinLnBrk="0" hangingPunct="1"/>
                      <a:r>
                        <a:rPr lang="ar-DZ" sz="3200" b="1" kern="1200" dirty="0" smtClean="0">
                          <a:solidFill>
                            <a:schemeClr val="tx1"/>
                          </a:solidFill>
                          <a:latin typeface="Arabic Typesetting" pitchFamily="66" charset="-78"/>
                          <a:ea typeface="+mn-ea"/>
                          <a:cs typeface="Arabic Typesetting" pitchFamily="66" charset="-78"/>
                        </a:rPr>
                        <a:t>أساسية</a:t>
                      </a:r>
                      <a:endParaRPr lang="fr-FR" sz="3200" b="1" kern="1200" dirty="0" smtClean="0">
                        <a:solidFill>
                          <a:schemeClr val="tx1"/>
                        </a:solidFill>
                        <a:latin typeface="Arabic Typesetting" pitchFamily="66" charset="-78"/>
                        <a:ea typeface="+mn-ea"/>
                        <a:cs typeface="Arabic Typesetting"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lvl="1" algn="r" defTabSz="914400" rtl="1" eaLnBrk="1" latinLnBrk="0" hangingPunct="1"/>
                      <a:r>
                        <a:rPr lang="ar-DZ" sz="3200" b="1" kern="1200" dirty="0" smtClean="0">
                          <a:solidFill>
                            <a:schemeClr val="tx1"/>
                          </a:solidFill>
                          <a:latin typeface="Arabic Typesetting" pitchFamily="66" charset="-78"/>
                          <a:ea typeface="+mn-ea"/>
                          <a:cs typeface="Arabic Typesetting" pitchFamily="66" charset="-78"/>
                        </a:rPr>
                        <a:t>الوحدة</a:t>
                      </a:r>
                      <a:endParaRPr lang="fr-FR" sz="3200" b="1" kern="1200" dirty="0" smtClean="0">
                        <a:solidFill>
                          <a:schemeClr val="tx1"/>
                        </a:solidFill>
                        <a:latin typeface="Arabic Typesetting" pitchFamily="66" charset="-78"/>
                        <a:ea typeface="+mn-ea"/>
                        <a:cs typeface="Arabic Typesetting"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7058">
                <a:tc>
                  <a:txBody>
                    <a:bodyPr/>
                    <a:lstStyle/>
                    <a:p>
                      <a:pPr marL="457200" lvl="1" algn="r" defTabSz="914400" rtl="1" eaLnBrk="1" latinLnBrk="0" hangingPunct="1"/>
                      <a:r>
                        <a:rPr lang="fr-FR" sz="3200" b="1" kern="1200" dirty="0" smtClean="0">
                          <a:solidFill>
                            <a:schemeClr val="tx1"/>
                          </a:solidFill>
                          <a:latin typeface="Arabic Typesetting" pitchFamily="66" charset="-78"/>
                          <a:ea typeface="+mn-ea"/>
                          <a:cs typeface="Arabic Typesetting" pitchFamily="66" charset="-78"/>
                        </a:rPr>
                        <a:t>06</a:t>
                      </a:r>
                      <a:endParaRPr lang="fr-FR" sz="3200" b="1" kern="1200" dirty="0" smtClean="0">
                        <a:solidFill>
                          <a:schemeClr val="tx1"/>
                        </a:solidFill>
                        <a:latin typeface="Arabic Typesetting" pitchFamily="66" charset="-78"/>
                        <a:ea typeface="+mn-ea"/>
                        <a:cs typeface="Arabic Typesetting"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lvl="1" algn="r" defTabSz="914400" rtl="1" eaLnBrk="1" latinLnBrk="0" hangingPunct="1"/>
                      <a:r>
                        <a:rPr lang="ar-DZ" sz="3200" b="1" kern="1200" dirty="0" smtClean="0">
                          <a:solidFill>
                            <a:schemeClr val="tx1"/>
                          </a:solidFill>
                          <a:latin typeface="Arabic Typesetting" pitchFamily="66" charset="-78"/>
                          <a:ea typeface="+mn-ea"/>
                          <a:cs typeface="Arabic Typesetting" pitchFamily="66" charset="-78"/>
                        </a:rPr>
                        <a:t>الرصيد</a:t>
                      </a:r>
                      <a:endParaRPr lang="fr-FR" sz="3200" b="1" kern="1200" dirty="0" smtClean="0">
                        <a:solidFill>
                          <a:schemeClr val="tx1"/>
                        </a:solidFill>
                        <a:latin typeface="Arabic Typesetting" pitchFamily="66" charset="-78"/>
                        <a:ea typeface="+mn-ea"/>
                        <a:cs typeface="Arabic Typesetting"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7058">
                <a:tc>
                  <a:txBody>
                    <a:bodyPr/>
                    <a:lstStyle/>
                    <a:p>
                      <a:pPr marL="457200" lvl="1" algn="r" defTabSz="914400" rtl="1" eaLnBrk="1" latinLnBrk="0" hangingPunct="1"/>
                      <a:r>
                        <a:rPr lang="fr-FR" sz="3200" b="1" kern="1200" dirty="0" smtClean="0">
                          <a:solidFill>
                            <a:schemeClr val="tx1"/>
                          </a:solidFill>
                          <a:latin typeface="Arabic Typesetting" pitchFamily="66" charset="-78"/>
                          <a:ea typeface="+mn-ea"/>
                          <a:cs typeface="Arabic Typesetting" pitchFamily="66" charset="-78"/>
                        </a:rPr>
                        <a:t>02</a:t>
                      </a:r>
                      <a:endParaRPr lang="fr-FR" sz="3200" b="1" kern="1200" dirty="0" smtClean="0">
                        <a:solidFill>
                          <a:schemeClr val="tx1"/>
                        </a:solidFill>
                        <a:latin typeface="Arabic Typesetting" pitchFamily="66" charset="-78"/>
                        <a:ea typeface="+mn-ea"/>
                        <a:cs typeface="Arabic Typesetting"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chemeClr val="tx1"/>
                          </a:solidFill>
                          <a:latin typeface="Arabic Typesetting" pitchFamily="66" charset="-78"/>
                          <a:ea typeface="+mn-ea"/>
                          <a:cs typeface="Arabic Typesetting" pitchFamily="66" charset="-78"/>
                        </a:rPr>
                        <a:t>     المعامل</a:t>
                      </a:r>
                      <a:endParaRPr lang="fr-FR" sz="3200" b="1" kern="1200" dirty="0" smtClean="0">
                        <a:solidFill>
                          <a:schemeClr val="tx1"/>
                        </a:solidFill>
                        <a:latin typeface="Arabic Typesetting" pitchFamily="66" charset="-78"/>
                        <a:ea typeface="+mn-ea"/>
                        <a:cs typeface="Arabic Typesetting"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7058">
                <a:tc>
                  <a:txBody>
                    <a:bodyPr/>
                    <a:lstStyle/>
                    <a:p>
                      <a:pPr marL="457200" lvl="1" algn="r" defTabSz="914400" rtl="1" eaLnBrk="1" latinLnBrk="0" hangingPunct="1"/>
                      <a:r>
                        <a:rPr lang="fr-FR" sz="3200" b="1" kern="1200" dirty="0" smtClean="0">
                          <a:solidFill>
                            <a:schemeClr val="tx1"/>
                          </a:solidFill>
                          <a:latin typeface="Arabic Typesetting" pitchFamily="66" charset="-78"/>
                          <a:ea typeface="+mn-ea"/>
                          <a:cs typeface="Arabic Typesetting" pitchFamily="66" charset="-78"/>
                        </a:rPr>
                        <a:t>28/01/2023</a:t>
                      </a:r>
                      <a:endParaRPr lang="fr-FR" sz="3200" b="1" kern="1200" dirty="0" smtClean="0">
                        <a:solidFill>
                          <a:schemeClr val="tx1"/>
                        </a:solidFill>
                        <a:latin typeface="Arabic Typesetting" pitchFamily="66" charset="-78"/>
                        <a:ea typeface="+mn-ea"/>
                        <a:cs typeface="Arabic Typesetting"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ar-DZ" sz="3200" b="1" kern="1200" dirty="0" smtClean="0">
                          <a:solidFill>
                            <a:schemeClr val="tx1"/>
                          </a:solidFill>
                          <a:latin typeface="Arabic Typesetting" pitchFamily="66" charset="-78"/>
                          <a:ea typeface="+mn-ea"/>
                          <a:cs typeface="Arabic Typesetting" pitchFamily="66" charset="-78"/>
                        </a:rPr>
                        <a:t>    التاريخ</a:t>
                      </a:r>
                      <a:endParaRPr lang="fr-FR" sz="3200" b="1" kern="1200" dirty="0" smtClean="0">
                        <a:solidFill>
                          <a:schemeClr val="tx1"/>
                        </a:solidFill>
                        <a:latin typeface="Arabic Typesetting" pitchFamily="66" charset="-78"/>
                        <a:ea typeface="+mn-ea"/>
                        <a:cs typeface="Arabic Typesetting"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20" y="1428736"/>
            <a:ext cx="8572560" cy="5000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3200" b="1" u="sng" dirty="0" smtClean="0">
                <a:solidFill>
                  <a:schemeClr val="tx1"/>
                </a:solidFill>
                <a:latin typeface="Arabic Typesetting" pitchFamily="66" charset="-78"/>
                <a:cs typeface="Arabic Typesetting" pitchFamily="66" charset="-78"/>
              </a:rPr>
              <a:t>ج/تقسيم المعرفة حسب هدفها</a:t>
            </a:r>
            <a:r>
              <a:rPr lang="ar-DZ" sz="3200" b="1" dirty="0" smtClean="0">
                <a:solidFill>
                  <a:schemeClr val="tx1"/>
                </a:solidFill>
                <a:latin typeface="Arabic Typesetting" pitchFamily="66" charset="-78"/>
                <a:cs typeface="Arabic Typesetting" pitchFamily="66" charset="-78"/>
              </a:rPr>
              <a:t>:</a:t>
            </a:r>
          </a:p>
          <a:p>
            <a:pPr algn="r" rtl="1"/>
            <a:r>
              <a:rPr lang="fr-FR" sz="3200" b="1" dirty="0" smtClean="0">
                <a:solidFill>
                  <a:schemeClr val="tx1"/>
                </a:solidFill>
                <a:latin typeface="Arabic Typesetting" pitchFamily="66" charset="-78"/>
                <a:cs typeface="Arabic Typesetting" pitchFamily="66" charset="-78"/>
              </a:rPr>
              <a:t>1</a:t>
            </a:r>
            <a:r>
              <a:rPr lang="ar-DZ" sz="3200" b="1" dirty="0" smtClean="0">
                <a:solidFill>
                  <a:schemeClr val="tx1"/>
                </a:solidFill>
                <a:latin typeface="Arabic Typesetting" pitchFamily="66" charset="-78"/>
                <a:cs typeface="Arabic Typesetting" pitchFamily="66" charset="-78"/>
              </a:rPr>
              <a:t>-معرفة لماذا ؟</a:t>
            </a:r>
          </a:p>
          <a:p>
            <a:pPr algn="r" rtl="1"/>
            <a:r>
              <a:rPr lang="fr-FR" sz="3200" b="1" dirty="0" smtClean="0">
                <a:solidFill>
                  <a:schemeClr val="tx1"/>
                </a:solidFill>
                <a:latin typeface="Arabic Typesetting" pitchFamily="66" charset="-78"/>
                <a:cs typeface="Arabic Typesetting" pitchFamily="66" charset="-78"/>
              </a:rPr>
              <a:t>2</a:t>
            </a:r>
            <a:r>
              <a:rPr lang="ar-DZ" sz="3200" b="1" dirty="0" smtClean="0">
                <a:solidFill>
                  <a:schemeClr val="tx1"/>
                </a:solidFill>
                <a:latin typeface="Arabic Typesetting" pitchFamily="66" charset="-78"/>
                <a:cs typeface="Arabic Typesetting" pitchFamily="66" charset="-78"/>
              </a:rPr>
              <a:t>-معرفة كيف؟</a:t>
            </a:r>
            <a:endParaRPr lang="fr-FR" sz="3200" b="1" dirty="0" smtClean="0">
              <a:solidFill>
                <a:schemeClr val="tx1"/>
              </a:solidFill>
              <a:latin typeface="Arabic Typesetting" pitchFamily="66" charset="-78"/>
              <a:cs typeface="Arabic Typesetting" pitchFamily="66" charset="-78"/>
            </a:endParaRPr>
          </a:p>
          <a:p>
            <a:pPr algn="r" rtl="1"/>
            <a:r>
              <a:rPr lang="fr-FR" sz="3200" b="1" dirty="0" smtClean="0">
                <a:solidFill>
                  <a:schemeClr val="tx1"/>
                </a:solidFill>
                <a:latin typeface="Arabic Typesetting" pitchFamily="66" charset="-78"/>
                <a:cs typeface="Arabic Typesetting" pitchFamily="66" charset="-78"/>
              </a:rPr>
              <a:t>3</a:t>
            </a:r>
            <a:r>
              <a:rPr lang="ar-DZ" sz="3200" b="1" dirty="0" smtClean="0">
                <a:solidFill>
                  <a:schemeClr val="tx1"/>
                </a:solidFill>
                <a:latin typeface="Arabic Typesetting" pitchFamily="66" charset="-78"/>
                <a:cs typeface="Arabic Typesetting" pitchFamily="66" charset="-78"/>
              </a:rPr>
              <a:t>-معرفة بماذا؟</a:t>
            </a:r>
            <a:endParaRPr lang="fr-FR" sz="3200" b="1" dirty="0" smtClean="0">
              <a:solidFill>
                <a:schemeClr val="tx1"/>
              </a:solidFill>
              <a:latin typeface="Arabic Typesetting" pitchFamily="66" charset="-78"/>
              <a:cs typeface="Arabic Typesetting" pitchFamily="66" charset="-78"/>
            </a:endParaRPr>
          </a:p>
          <a:p>
            <a:pPr algn="r" rtl="1"/>
            <a:r>
              <a:rPr lang="fr-FR" sz="3200" b="1" dirty="0" smtClean="0">
                <a:solidFill>
                  <a:schemeClr val="tx1"/>
                </a:solidFill>
                <a:latin typeface="Arabic Typesetting" pitchFamily="66" charset="-78"/>
                <a:cs typeface="Arabic Typesetting" pitchFamily="66" charset="-78"/>
              </a:rPr>
              <a:t>4</a:t>
            </a:r>
            <a:r>
              <a:rPr lang="ar-DZ" sz="3200" b="1" dirty="0" smtClean="0">
                <a:solidFill>
                  <a:schemeClr val="tx1"/>
                </a:solidFill>
                <a:latin typeface="Arabic Typesetting" pitchFamily="66" charset="-78"/>
                <a:cs typeface="Arabic Typesetting" pitchFamily="66" charset="-78"/>
              </a:rPr>
              <a:t>-معرفة متى؟</a:t>
            </a:r>
            <a:endParaRPr lang="fr-FR" sz="3200" b="1" dirty="0" smtClean="0">
              <a:solidFill>
                <a:schemeClr val="tx1"/>
              </a:solidFill>
              <a:latin typeface="Arabic Typesetting" pitchFamily="66" charset="-78"/>
              <a:cs typeface="Arabic Typesetting" pitchFamily="66" charset="-78"/>
            </a:endParaRPr>
          </a:p>
          <a:p>
            <a:pPr algn="r" rtl="1"/>
            <a:r>
              <a:rPr lang="fr-FR" sz="3200" b="1" dirty="0" smtClean="0">
                <a:solidFill>
                  <a:schemeClr val="tx1"/>
                </a:solidFill>
                <a:latin typeface="Arabic Typesetting" pitchFamily="66" charset="-78"/>
                <a:cs typeface="Arabic Typesetting" pitchFamily="66" charset="-78"/>
              </a:rPr>
              <a:t>5</a:t>
            </a:r>
            <a:r>
              <a:rPr lang="ar-DZ" sz="3200" b="1" dirty="0" smtClean="0">
                <a:solidFill>
                  <a:schemeClr val="tx1"/>
                </a:solidFill>
                <a:latin typeface="Arabic Typesetting" pitchFamily="66" charset="-78"/>
                <a:cs typeface="Arabic Typesetting" pitchFamily="66" charset="-78"/>
              </a:rPr>
              <a:t>-معرفة أين</a:t>
            </a:r>
            <a:r>
              <a:rPr lang="ar-DZ" sz="3200" b="1" dirty="0" smtClean="0">
                <a:solidFill>
                  <a:schemeClr val="tx1"/>
                </a:solidFill>
                <a:latin typeface="Arabic Typesetting" pitchFamily="66" charset="-78"/>
                <a:cs typeface="Arabic Typesetting" pitchFamily="66" charset="-78"/>
              </a:rPr>
              <a:t>؟</a:t>
            </a:r>
            <a:endParaRPr lang="fr-FR" sz="3200" b="1" dirty="0" smtClean="0">
              <a:solidFill>
                <a:schemeClr val="tx1"/>
              </a:solidFill>
              <a:latin typeface="Arabic Typesetting" pitchFamily="66" charset="-78"/>
              <a:cs typeface="Arabic Typesetting" pitchFamily="66" charset="-78"/>
            </a:endParaRPr>
          </a:p>
          <a:p>
            <a:pPr algn="r" rtl="1"/>
            <a:endParaRPr lang="fr-FR" sz="3200" b="1" dirty="0" smtClean="0">
              <a:solidFill>
                <a:schemeClr val="tx1"/>
              </a:solidFill>
              <a:latin typeface="Arabic Typesetting" pitchFamily="66" charset="-78"/>
              <a:cs typeface="Arabic Typesetting" pitchFamily="66" charset="-78"/>
            </a:endParaRPr>
          </a:p>
          <a:p>
            <a:pPr algn="r" rtl="1"/>
            <a:endParaRPr lang="fr-FR" sz="3200" b="1" dirty="0" smtClean="0">
              <a:solidFill>
                <a:schemeClr val="tx1"/>
              </a:solidFill>
              <a:latin typeface="Arabic Typesetting" pitchFamily="66" charset="-78"/>
              <a:cs typeface="Arabic Typesetting" pitchFamily="66" charset="-78"/>
            </a:endParaRPr>
          </a:p>
          <a:p>
            <a:pPr algn="r" rtl="1"/>
            <a:endParaRPr lang="fr-FR"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p:txBody>
      </p:sp>
      <p:sp>
        <p:nvSpPr>
          <p:cNvPr id="4" name="Titre 1"/>
          <p:cNvSpPr txBox="1">
            <a:spLocks/>
          </p:cNvSpPr>
          <p:nvPr/>
        </p:nvSpPr>
        <p:spPr>
          <a:xfrm>
            <a:off x="285720" y="142852"/>
            <a:ext cx="8572560" cy="1071570"/>
          </a:xfrm>
          <a:prstGeom prst="rect">
            <a:avLst/>
          </a:prstGeom>
          <a:solidFill>
            <a:schemeClr val="tx2">
              <a:lumMod val="75000"/>
            </a:schemeClr>
          </a:solidFill>
          <a:ln>
            <a:solidFill>
              <a:schemeClr val="tx2">
                <a:lumMod val="75000"/>
              </a:schemeClr>
            </a:solidFill>
          </a:ln>
          <a:effectLst>
            <a:glow rad="63500">
              <a:schemeClr val="accent1">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المحاضرة رقم</a:t>
            </a:r>
            <a:r>
              <a:rPr kumimoji="0" lang="fr-FR"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 01 </a:t>
            </a:r>
            <a:r>
              <a:rPr kumimoji="0" lang="ar-DZ"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 مفاهيم عامة حول المعرفة</a:t>
            </a:r>
            <a:endParaRPr kumimoji="0" lang="fr-FR" sz="5400" b="1" i="0" u="none" strike="noStrike" kern="1200" cap="none" spc="0" normalizeH="0" baseline="0" noProof="0" dirty="0">
              <a:ln>
                <a:noFill/>
              </a:ln>
              <a:solidFill>
                <a:schemeClr val="bg1"/>
              </a:solidFill>
              <a:effectLst/>
              <a:uLnTx/>
              <a:uFillTx/>
              <a:latin typeface="Arabic Typesetting" pitchFamily="66" charset="-78"/>
              <a:ea typeface="+mn-ea"/>
              <a:cs typeface="Arabic Typesetting" pitchFamily="66" charset="-78"/>
            </a:endParaRP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09 </a:t>
            </a:r>
            <a:r>
              <a:rPr lang="ar-DZ" sz="4800" b="1" dirty="0" smtClean="0">
                <a:solidFill>
                  <a:schemeClr val="bg1"/>
                </a:solidFill>
                <a:latin typeface="Arabic Typesetting" pitchFamily="66" charset="-78"/>
                <a:cs typeface="Arabic Typesetting" pitchFamily="66" charset="-78"/>
              </a:rPr>
              <a:t>الرأس المال الفكري كتوجه جديد لإدارة المعرفة  </a:t>
            </a:r>
            <a:endParaRPr lang="fr-FR" sz="4800" b="1" dirty="0" smtClean="0">
              <a:solidFill>
                <a:schemeClr val="bg1"/>
              </a:solidFill>
              <a:latin typeface="Arabic Typesetting" pitchFamily="66" charset="-78"/>
              <a:cs typeface="Arabic Typesetting" pitchFamily="66" charset="-78"/>
            </a:endParaRPr>
          </a:p>
        </p:txBody>
      </p:sp>
      <p:sp>
        <p:nvSpPr>
          <p:cNvPr id="3" name="Rectangle 2"/>
          <p:cNvSpPr/>
          <p:nvPr/>
        </p:nvSpPr>
        <p:spPr>
          <a:xfrm>
            <a:off x="500034" y="1357298"/>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3200" b="1" dirty="0" smtClean="0">
                <a:solidFill>
                  <a:schemeClr val="tx1"/>
                </a:solidFill>
                <a:latin typeface="Arabic Typesetting" pitchFamily="66" charset="-78"/>
                <a:cs typeface="Arabic Typesetting" pitchFamily="66" charset="-78"/>
              </a:rPr>
              <a:t>3</a:t>
            </a:r>
            <a:r>
              <a:rPr lang="ar-DZ" sz="2800" b="1" dirty="0" smtClean="0">
                <a:solidFill>
                  <a:schemeClr val="tx1"/>
                </a:solidFill>
                <a:latin typeface="Arabic Typesetting" pitchFamily="66" charset="-78"/>
                <a:cs typeface="Arabic Typesetting" pitchFamily="66" charset="-78"/>
              </a:rPr>
              <a:t>خصائص الرأس المال الفكري: يمتاز الرأس المال الفكري بعدة خصائص يمكن إيجازها في التالي:</a:t>
            </a:r>
          </a:p>
          <a:p>
            <a:pPr algn="r" rtl="1"/>
            <a:r>
              <a:rPr lang="ar-DZ" sz="2800" b="1" dirty="0" smtClean="0">
                <a:solidFill>
                  <a:schemeClr val="tx1"/>
                </a:solidFill>
                <a:latin typeface="Arabic Typesetting" pitchFamily="66" charset="-78"/>
                <a:cs typeface="Arabic Typesetting" pitchFamily="66" charset="-78"/>
              </a:rPr>
              <a:t>-رأس المال الفكري يمثل قدرة عقلية ذات مستوى معرفي عال تمتلكها مجموعة محددة من العاملين.</a:t>
            </a:r>
            <a:endParaRPr lang="fr-FR"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-يمثل رأس المال الفكري الفرق بين القيمة الدفترية والقيمة السوقية لها.</a:t>
            </a:r>
            <a:endParaRPr lang="fr-FR"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-رأس المال الفكري من أهم عناصر الميزة التنافسية التي تمتلكها المنظمة.</a:t>
            </a:r>
            <a:endParaRPr lang="fr-FR"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-رأس المال الفكري موجودات غير ملموسة تؤثر في الموجودات المادية للمنظمة.</a:t>
            </a:r>
            <a:endParaRPr lang="fr-FR"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-يعمل رأس المال ضمن الهياكل التنظيمية المرنة.</a:t>
            </a:r>
            <a:endParaRPr lang="fr-FR"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-يتسم رأس المال الفكري بالاستقلالية في الفكر والعمل.</a:t>
            </a:r>
            <a:endParaRPr lang="fr-FR"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-يتفاعل رأس المال الفكري بشكل أكثر إيجابية في المناخ الإداري الذي يتسم باللامركزية في اتخاذ القرار.</a:t>
            </a:r>
            <a:endParaRPr lang="fr-FR" sz="2800" b="1" dirty="0" smtClean="0">
              <a:solidFill>
                <a:schemeClr val="tx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357298"/>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3200" b="1" dirty="0" smtClean="0">
                <a:solidFill>
                  <a:schemeClr val="tx1"/>
                </a:solidFill>
                <a:latin typeface="Arabic Typesetting" pitchFamily="66" charset="-78"/>
                <a:cs typeface="Arabic Typesetting" pitchFamily="66" charset="-78"/>
              </a:rPr>
              <a:t>-4 </a:t>
            </a:r>
            <a:r>
              <a:rPr lang="ar-DZ" sz="3200" b="1" dirty="0" smtClean="0">
                <a:solidFill>
                  <a:schemeClr val="tx1"/>
                </a:solidFill>
                <a:latin typeface="Arabic Typesetting" pitchFamily="66" charset="-78"/>
                <a:cs typeface="Arabic Typesetting" pitchFamily="66" charset="-78"/>
              </a:rPr>
              <a:t>أهمية الرأس المال الفكري:</a:t>
            </a:r>
          </a:p>
          <a:p>
            <a:pPr algn="r" rtl="1"/>
            <a:r>
              <a:rPr lang="ar-DZ" sz="3200" b="1" dirty="0" smtClean="0">
                <a:solidFill>
                  <a:schemeClr val="tx1"/>
                </a:solidFill>
                <a:latin typeface="Arabic Typesetting" pitchFamily="66" charset="-78"/>
                <a:cs typeface="Arabic Typesetting" pitchFamily="66" charset="-78"/>
              </a:rPr>
              <a:t>تتجلى أهمية الرأس المال الفكري في عدة نقاط نذكر أهمها:</a:t>
            </a:r>
          </a:p>
          <a:p>
            <a:pPr algn="r" rtl="1"/>
            <a:r>
              <a:rPr lang="ar-SA" sz="3200" b="1" dirty="0" smtClean="0">
                <a:solidFill>
                  <a:schemeClr val="tx1"/>
                </a:solidFill>
                <a:latin typeface="Arabic Typesetting" pitchFamily="66" charset="-78"/>
                <a:cs typeface="Arabic Typesetting" pitchFamily="66" charset="-78"/>
              </a:rPr>
              <a:t>-يعد رأس المال الفكري ميزة تنافسية للمؤسسة الاقتصادية تكمن في قابلية العاملين على التعلم بشكل أسرع وتمثل لها قوة الخفية التي تضمن لها البقاء والتطور والديمومة.</a:t>
            </a:r>
            <a:endParaRPr lang="fr-FR" sz="3200" b="1" dirty="0" smtClean="0">
              <a:solidFill>
                <a:schemeClr val="tx1"/>
              </a:solidFill>
              <a:latin typeface="Arabic Typesetting" pitchFamily="66" charset="-78"/>
              <a:cs typeface="Arabic Typesetting" pitchFamily="66" charset="-78"/>
            </a:endParaRPr>
          </a:p>
          <a:p>
            <a:pPr algn="r" rtl="1"/>
            <a:r>
              <a:rPr lang="ar-SA" sz="3200" b="1" dirty="0" smtClean="0">
                <a:solidFill>
                  <a:schemeClr val="tx1"/>
                </a:solidFill>
                <a:latin typeface="Arabic Typesetting" pitchFamily="66" charset="-78"/>
                <a:cs typeface="Arabic Typesetting" pitchFamily="66" charset="-78"/>
              </a:rPr>
              <a:t>-يمثل رأس المال الفكري كنزا مدفونا يحتاج إلى من يبحث عنه واستخراجه للوجود وللاستثمار، وتعد عملية نشر المعرفة إحدى أساليب استخراجه.</a:t>
            </a:r>
            <a:endParaRPr lang="fr-FR" sz="3200" b="1" dirty="0" smtClean="0">
              <a:solidFill>
                <a:schemeClr val="tx1"/>
              </a:solidFill>
              <a:latin typeface="Arabic Typesetting" pitchFamily="66" charset="-78"/>
              <a:cs typeface="Arabic Typesetting" pitchFamily="66" charset="-78"/>
            </a:endParaRPr>
          </a:p>
          <a:p>
            <a:pPr algn="r" rtl="1"/>
            <a:r>
              <a:rPr lang="ar-SA" sz="3200" b="1" dirty="0" smtClean="0">
                <a:solidFill>
                  <a:schemeClr val="tx1"/>
                </a:solidFill>
                <a:latin typeface="Arabic Typesetting" pitchFamily="66" charset="-78"/>
                <a:cs typeface="Arabic Typesetting" pitchFamily="66" charset="-78"/>
              </a:rPr>
              <a:t>-يكون رأس المال الفكري مصدرا لتوليد الثروة </a:t>
            </a:r>
            <a:r>
              <a:rPr lang="ar-DZ" sz="3200" b="1" dirty="0" smtClean="0">
                <a:solidFill>
                  <a:schemeClr val="tx1"/>
                </a:solidFill>
                <a:latin typeface="Arabic Typesetting" pitchFamily="66" charset="-78"/>
                <a:cs typeface="Arabic Typesetting" pitchFamily="66" charset="-78"/>
              </a:rPr>
              <a:t>للمؤسسة الاقتصادية</a:t>
            </a:r>
            <a:r>
              <a:rPr lang="ar-SA" sz="3200" b="1" dirty="0" smtClean="0">
                <a:solidFill>
                  <a:schemeClr val="tx1"/>
                </a:solidFill>
                <a:latin typeface="Arabic Typesetting" pitchFamily="66" charset="-78"/>
                <a:cs typeface="Arabic Typesetting" pitchFamily="66" charset="-78"/>
              </a:rPr>
              <a:t> والعاملين وتطويرها من خلال قدرته على تسجيل براءات الاختراع.</a:t>
            </a:r>
            <a:endParaRPr lang="fr-FR" sz="3200" b="1" dirty="0" smtClean="0">
              <a:solidFill>
                <a:schemeClr val="tx1"/>
              </a:solidFill>
              <a:latin typeface="Arabic Typesetting" pitchFamily="66" charset="-78"/>
              <a:cs typeface="Arabic Typesetting" pitchFamily="66" charset="-78"/>
            </a:endParaRPr>
          </a:p>
          <a:p>
            <a:pPr algn="r" rtl="1"/>
            <a:r>
              <a:rPr lang="ar-SA" sz="3200" b="1" dirty="0" smtClean="0">
                <a:solidFill>
                  <a:schemeClr val="tx1"/>
                </a:solidFill>
                <a:latin typeface="Arabic Typesetting" pitchFamily="66" charset="-78"/>
                <a:cs typeface="Arabic Typesetting" pitchFamily="66" charset="-78"/>
              </a:rPr>
              <a:t>-</a:t>
            </a:r>
            <a:endParaRPr lang="ar-DZ" sz="3200"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09 </a:t>
            </a:r>
            <a:r>
              <a:rPr lang="ar-DZ" sz="4800" b="1" dirty="0" smtClean="0">
                <a:solidFill>
                  <a:schemeClr val="bg1"/>
                </a:solidFill>
                <a:latin typeface="Arabic Typesetting" pitchFamily="66" charset="-78"/>
                <a:cs typeface="Arabic Typesetting" pitchFamily="66" charset="-78"/>
              </a:rPr>
              <a:t>الرأس المال الفكري كتوجه جديد لإدارة المعرفة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285860"/>
            <a:ext cx="8358246" cy="52864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a:t>
            </a:r>
            <a:r>
              <a:rPr lang="ar-SA" sz="2800" b="1" dirty="0" smtClean="0">
                <a:solidFill>
                  <a:schemeClr val="tx1"/>
                </a:solidFill>
                <a:latin typeface="Arabic Typesetting" pitchFamily="66" charset="-78"/>
                <a:cs typeface="Arabic Typesetting" pitchFamily="66" charset="-78"/>
              </a:rPr>
              <a:t>كما تـأتي أهمية رأس المال الفكري من كونه أكثر الأصول قيمة في القرن الواحد والعشريين في ضل اقتصاد يطلق عليه الاقتصاد المعرفي لأنه يمثل قوى عملية قادرة على إدخال التعديلات الجوهرية على كل شيء في أعمال </a:t>
            </a:r>
            <a:r>
              <a:rPr lang="ar-DZ" sz="2800" b="1" dirty="0" smtClean="0">
                <a:solidFill>
                  <a:schemeClr val="tx1"/>
                </a:solidFill>
                <a:latin typeface="Arabic Typesetting" pitchFamily="66" charset="-78"/>
                <a:cs typeface="Arabic Typesetting" pitchFamily="66" charset="-78"/>
              </a:rPr>
              <a:t>المؤسسات الاقتصادية</a:t>
            </a:r>
            <a:r>
              <a:rPr lang="ar-SA" sz="2800" b="1" dirty="0" smtClean="0">
                <a:solidFill>
                  <a:schemeClr val="tx1"/>
                </a:solidFill>
                <a:latin typeface="Arabic Typesetting" pitchFamily="66" charset="-78"/>
                <a:cs typeface="Arabic Typesetting" pitchFamily="66" charset="-78"/>
              </a:rPr>
              <a:t> فضلا عن ابتكاراتها المتلاحقة.</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-بهذا فإن رأس المال الفكري أثمن أصول </a:t>
            </a:r>
            <a:r>
              <a:rPr lang="ar-DZ" sz="2800" b="1" dirty="0" smtClean="0">
                <a:solidFill>
                  <a:schemeClr val="tx1"/>
                </a:solidFill>
                <a:latin typeface="Arabic Typesetting" pitchFamily="66" charset="-78"/>
                <a:cs typeface="Arabic Typesetting" pitchFamily="66" charset="-78"/>
              </a:rPr>
              <a:t>المؤسسة </a:t>
            </a:r>
            <a:r>
              <a:rPr lang="ar-SA" sz="2800" b="1" dirty="0" smtClean="0">
                <a:solidFill>
                  <a:schemeClr val="tx1"/>
                </a:solidFill>
                <a:latin typeface="Arabic Typesetting" pitchFamily="66" charset="-78"/>
                <a:cs typeface="Arabic Typesetting" pitchFamily="66" charset="-78"/>
              </a:rPr>
              <a:t> ولا يمكن </a:t>
            </a:r>
            <a:r>
              <a:rPr lang="ar-SA" sz="2800" b="1" dirty="0" err="1" smtClean="0">
                <a:solidFill>
                  <a:schemeClr val="tx1"/>
                </a:solidFill>
                <a:latin typeface="Arabic Typesetting" pitchFamily="66" charset="-78"/>
                <a:cs typeface="Arabic Typesetting" pitchFamily="66" charset="-78"/>
              </a:rPr>
              <a:t>ل</a:t>
            </a:r>
            <a:r>
              <a:rPr lang="ar-DZ" sz="2800" b="1" dirty="0" smtClean="0">
                <a:solidFill>
                  <a:schemeClr val="tx1"/>
                </a:solidFill>
                <a:latin typeface="Arabic Typesetting" pitchFamily="66" charset="-78"/>
                <a:cs typeface="Arabic Typesetting" pitchFamily="66" charset="-78"/>
              </a:rPr>
              <a:t>لمؤسسة الاقتصادية</a:t>
            </a:r>
            <a:r>
              <a:rPr lang="ar-SA" sz="2800" b="1" dirty="0" smtClean="0">
                <a:solidFill>
                  <a:schemeClr val="tx1"/>
                </a:solidFill>
                <a:latin typeface="Arabic Typesetting" pitchFamily="66" charset="-78"/>
                <a:cs typeface="Arabic Typesetting" pitchFamily="66" charset="-78"/>
              </a:rPr>
              <a:t> الأخرى، تقليده بسهولة، بوصفه مصدرا مهما وأساسيا لجميع العمليات وأنشطة </a:t>
            </a:r>
            <a:r>
              <a:rPr lang="ar-DZ" sz="2800" b="1" dirty="0" smtClean="0">
                <a:solidFill>
                  <a:schemeClr val="tx1"/>
                </a:solidFill>
                <a:latin typeface="Arabic Typesetting" pitchFamily="66" charset="-78"/>
                <a:cs typeface="Arabic Typesetting" pitchFamily="66" charset="-78"/>
              </a:rPr>
              <a:t>المؤسسة الاقتصادية.</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-يع</a:t>
            </a:r>
            <a:r>
              <a:rPr lang="ar-DZ" sz="2800" b="1" dirty="0" smtClean="0">
                <a:solidFill>
                  <a:schemeClr val="tx1"/>
                </a:solidFill>
                <a:latin typeface="Arabic Typesetting" pitchFamily="66" charset="-78"/>
                <a:cs typeface="Arabic Typesetting" pitchFamily="66" charset="-78"/>
              </a:rPr>
              <a:t>تبر</a:t>
            </a:r>
            <a:r>
              <a:rPr lang="ar-SA" sz="2800" b="1" dirty="0" smtClean="0">
                <a:solidFill>
                  <a:schemeClr val="tx1"/>
                </a:solidFill>
                <a:latin typeface="Arabic Typesetting" pitchFamily="66" charset="-78"/>
                <a:cs typeface="Arabic Typesetting" pitchFamily="66" charset="-78"/>
              </a:rPr>
              <a:t>كمورد استراتيجي للمؤسسة الاقتصادية إذ يساعد على توليد الثروة لها وللأفراد وتطويرها.</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-يساهم في تأسيس المنظمات الذكية التي تستلزم توافر عقول متميزة بذكائها وقدرتها.</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-تنبع أهمية رأس المال الفكري على مستوى المنظمة في أنه الموجود الأكثر أهمية فيها، وأقوى سلاح تنافسي في بيئة سريعة التغير.</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-أصبحت استمرارية المؤسسات </a:t>
            </a:r>
            <a:r>
              <a:rPr lang="ar-DZ" sz="2800" b="1" dirty="0" smtClean="0">
                <a:solidFill>
                  <a:schemeClr val="tx1"/>
                </a:solidFill>
                <a:latin typeface="Arabic Typesetting" pitchFamily="66" charset="-78"/>
                <a:cs typeface="Arabic Typesetting" pitchFamily="66" charset="-78"/>
              </a:rPr>
              <a:t>ت</a:t>
            </a:r>
            <a:r>
              <a:rPr lang="ar-SA" sz="2800" b="1" dirty="0" smtClean="0">
                <a:solidFill>
                  <a:schemeClr val="tx1"/>
                </a:solidFill>
                <a:latin typeface="Arabic Typesetting" pitchFamily="66" charset="-78"/>
                <a:cs typeface="Arabic Typesetting" pitchFamily="66" charset="-78"/>
              </a:rPr>
              <a:t>عتمد على قدرتها التنافسية فيما يتعلق برأس المال الفكري</a:t>
            </a:r>
            <a:r>
              <a:rPr lang="ar-SA" sz="3200" b="1" dirty="0" smtClean="0">
                <a:solidFill>
                  <a:schemeClr val="tx1"/>
                </a:solidFill>
                <a:latin typeface="Arabic Typesetting" pitchFamily="66" charset="-78"/>
                <a:cs typeface="Arabic Typesetting" pitchFamily="66" charset="-78"/>
              </a:rPr>
              <a:t>.</a:t>
            </a:r>
            <a:endParaRPr lang="fr-FR"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09 </a:t>
            </a:r>
            <a:r>
              <a:rPr lang="ar-DZ" sz="4800" b="1" dirty="0" smtClean="0">
                <a:solidFill>
                  <a:schemeClr val="bg1"/>
                </a:solidFill>
                <a:latin typeface="Arabic Typesetting" pitchFamily="66" charset="-78"/>
                <a:cs typeface="Arabic Typesetting" pitchFamily="66" charset="-78"/>
              </a:rPr>
              <a:t>الرأس المال الفكري كتوجه جديد لإدارة المعرفة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357298"/>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-يعمل رأس المال الفكري بكفاءة في التنظيمات التي يسودها المناخ غير الرسمي.</a:t>
            </a:r>
            <a:endParaRPr lang="fr-FR"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-تبرز أهمية رأس المال الفكري عند التعامل مع القضايا التي تتسم بعدم التأكد لأنها تعتبر مجال خصب لإبراز القدرات المتميزة للعاملين.</a:t>
            </a:r>
          </a:p>
          <a:p>
            <a:pPr algn="r" rtl="1"/>
            <a:r>
              <a:rPr lang="ar-DZ" sz="2800" b="1" dirty="0" smtClean="0">
                <a:solidFill>
                  <a:schemeClr val="tx1"/>
                </a:solidFill>
                <a:latin typeface="Arabic Typesetting" pitchFamily="66" charset="-78"/>
                <a:cs typeface="Arabic Typesetting" pitchFamily="66" charset="-78"/>
              </a:rPr>
              <a:t>-يتواجد رأس المال الفكري في كافة المستويات الإستراتيجية وبدرجات متفاوتة.</a:t>
            </a:r>
            <a:endParaRPr lang="fr-FR"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-يمثل رأس المال الفكري أحد العوامل الإنتاج التي تدعم المركز التنافسي لمنظمات الأعمال.</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-البعد عن المركزية الإدارية</a:t>
            </a:r>
            <a:r>
              <a:rPr lang="fr-FR" sz="2800" b="1" dirty="0" smtClean="0">
                <a:solidFill>
                  <a:schemeClr val="tx1"/>
                </a:solidFill>
                <a:latin typeface="Arabic Typesetting" pitchFamily="66" charset="-78"/>
                <a:cs typeface="Arabic Typesetting" pitchFamily="66" charset="-78"/>
              </a:rPr>
              <a:t>.</a:t>
            </a:r>
          </a:p>
          <a:p>
            <a:pPr algn="r" rtl="1"/>
            <a:r>
              <a:rPr lang="ar-SA" sz="2800" b="1" dirty="0" smtClean="0">
                <a:solidFill>
                  <a:schemeClr val="tx1"/>
                </a:solidFill>
                <a:latin typeface="Arabic Typesetting" pitchFamily="66" charset="-78"/>
                <a:cs typeface="Arabic Typesetting" pitchFamily="66" charset="-78"/>
              </a:rPr>
              <a:t>-الاستفادة من الخبرات الآخرين</a:t>
            </a:r>
            <a:r>
              <a:rPr lang="ar-DZ" sz="2800" b="1" dirty="0" smtClean="0">
                <a:solidFill>
                  <a:schemeClr val="tx1"/>
                </a:solidFill>
                <a:latin typeface="Arabic Typesetting" pitchFamily="66" charset="-78"/>
                <a:cs typeface="Arabic Typesetting" pitchFamily="66" charset="-78"/>
              </a:rPr>
              <a:t> و</a:t>
            </a:r>
            <a:r>
              <a:rPr lang="ar-SA" sz="2800" b="1" dirty="0" smtClean="0">
                <a:solidFill>
                  <a:schemeClr val="tx1"/>
                </a:solidFill>
                <a:latin typeface="Arabic Typesetting" pitchFamily="66" charset="-78"/>
                <a:cs typeface="Arabic Typesetting" pitchFamily="66" charset="-78"/>
              </a:rPr>
              <a:t> الانفتاح على الخبرة</a:t>
            </a:r>
            <a:r>
              <a:rPr lang="ar-DZ" sz="2800" b="1" dirty="0" smtClean="0">
                <a:solidFill>
                  <a:schemeClr val="tx1"/>
                </a:solidFill>
                <a:latin typeface="Arabic Typesetting" pitchFamily="66" charset="-78"/>
                <a:cs typeface="Arabic Typesetting" pitchFamily="66" charset="-78"/>
              </a:rPr>
              <a:t> العالمية</a:t>
            </a:r>
            <a:r>
              <a:rPr lang="ar-SA" sz="2800" b="1" dirty="0" smtClean="0">
                <a:solidFill>
                  <a:schemeClr val="tx1"/>
                </a:solidFill>
                <a:latin typeface="Arabic Typesetting" pitchFamily="66" charset="-78"/>
                <a:cs typeface="Arabic Typesetting" pitchFamily="66" charset="-78"/>
              </a:rPr>
              <a:t>.</a:t>
            </a:r>
            <a:r>
              <a:rPr lang="fr-FR" sz="2800" b="1" dirty="0" smtClean="0">
                <a:solidFill>
                  <a:schemeClr val="tx1"/>
                </a:solidFill>
                <a:latin typeface="Arabic Typesetting" pitchFamily="66" charset="-78"/>
                <a:cs typeface="Arabic Typesetting" pitchFamily="66" charset="-78"/>
              </a:rPr>
              <a:t> </a:t>
            </a:r>
            <a:endParaRPr lang="ar-DZ" sz="2800"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09 </a:t>
            </a:r>
            <a:r>
              <a:rPr lang="ar-DZ" sz="4800" b="1" dirty="0" smtClean="0">
                <a:solidFill>
                  <a:schemeClr val="bg1"/>
                </a:solidFill>
                <a:latin typeface="Arabic Typesetting" pitchFamily="66" charset="-78"/>
                <a:cs typeface="Arabic Typesetting" pitchFamily="66" charset="-78"/>
              </a:rPr>
              <a:t>الرأس المال الفكري كتوجه جديد لإدارة المعرفة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09 </a:t>
            </a:r>
            <a:r>
              <a:rPr lang="ar-DZ" sz="4800" b="1" dirty="0" smtClean="0">
                <a:solidFill>
                  <a:schemeClr val="bg1"/>
                </a:solidFill>
                <a:latin typeface="Arabic Typesetting" pitchFamily="66" charset="-78"/>
                <a:cs typeface="Arabic Typesetting" pitchFamily="66" charset="-78"/>
              </a:rPr>
              <a:t>الرأس المال الفكري كتوجه جديد لإدارة المعرفة  </a:t>
            </a:r>
            <a:endParaRPr lang="fr-FR" sz="4800" b="1" dirty="0" smtClean="0">
              <a:solidFill>
                <a:schemeClr val="bg1"/>
              </a:solidFill>
              <a:latin typeface="Arabic Typesetting" pitchFamily="66" charset="-78"/>
              <a:cs typeface="Arabic Typesetting" pitchFamily="66" charset="-78"/>
            </a:endParaRPr>
          </a:p>
        </p:txBody>
      </p:sp>
      <p:sp>
        <p:nvSpPr>
          <p:cNvPr id="4" name="Rectangle 3"/>
          <p:cNvSpPr/>
          <p:nvPr/>
        </p:nvSpPr>
        <p:spPr>
          <a:xfrm>
            <a:off x="500034" y="1214422"/>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p:txBody>
      </p:sp>
      <p:graphicFrame>
        <p:nvGraphicFramePr>
          <p:cNvPr id="5" name="Tableau 4"/>
          <p:cNvGraphicFramePr>
            <a:graphicFrameLocks noGrp="1"/>
          </p:cNvGraphicFramePr>
          <p:nvPr/>
        </p:nvGraphicFramePr>
        <p:xfrm>
          <a:off x="571472" y="1249680"/>
          <a:ext cx="8215371" cy="5608320"/>
        </p:xfrm>
        <a:graphic>
          <a:graphicData uri="http://schemas.openxmlformats.org/drawingml/2006/table">
            <a:tbl>
              <a:tblPr rtl="1"/>
              <a:tblGrid>
                <a:gridCol w="2674650"/>
                <a:gridCol w="2604587"/>
                <a:gridCol w="2936134"/>
              </a:tblGrid>
              <a:tr h="275531">
                <a:tc>
                  <a:txBody>
                    <a:bodyPr/>
                    <a:lstStyle/>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بيان</a:t>
                      </a:r>
                      <a:endParaRPr lang="fr-FR" sz="2000" b="1" kern="1200" dirty="0" smtClean="0">
                        <a:solidFill>
                          <a:schemeClr val="tx1"/>
                        </a:solidFill>
                        <a:latin typeface="Arabic Typesetting" pitchFamily="66" charset="-78"/>
                        <a:ea typeface="+mn-ea"/>
                        <a:cs typeface="Arabic Typesetting" pitchFamily="66" charset="-78"/>
                      </a:endParaRPr>
                    </a:p>
                  </a:txBody>
                  <a:tcPr marL="62838" marR="62838" marT="0" marB="0">
                    <a:lnL w="12700" cap="flat" cmpd="sng" algn="ctr">
                      <a:solidFill>
                        <a:srgbClr val="9BBB59"/>
                      </a:solidFill>
                      <a:prstDash val="solid"/>
                      <a:round/>
                      <a:headEnd type="none" w="med" len="med"/>
                      <a:tailEnd type="none" w="med" len="med"/>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9BBB59"/>
                    </a:solidFill>
                  </a:tcPr>
                </a:tc>
                <a:tc>
                  <a:txBody>
                    <a:bodyPr/>
                    <a:lstStyle/>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رأس المال المادي</a:t>
                      </a:r>
                      <a:endParaRPr lang="fr-FR" sz="2000" b="1" kern="1200" dirty="0" smtClean="0">
                        <a:solidFill>
                          <a:schemeClr val="tx1"/>
                        </a:solidFill>
                        <a:latin typeface="Arabic Typesetting" pitchFamily="66" charset="-78"/>
                        <a:ea typeface="+mn-ea"/>
                        <a:cs typeface="Arabic Typesetting" pitchFamily="66" charset="-78"/>
                      </a:endParaRPr>
                    </a:p>
                  </a:txBody>
                  <a:tcPr marL="62838" marR="62838"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9BBB59"/>
                    </a:solidFill>
                  </a:tcPr>
                </a:tc>
                <a:tc>
                  <a:txBody>
                    <a:bodyPr/>
                    <a:lstStyle/>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رأس المال الفكري</a:t>
                      </a:r>
                      <a:endParaRPr lang="fr-FR" sz="2000" b="1" kern="1200" dirty="0" smtClean="0">
                        <a:solidFill>
                          <a:schemeClr val="tx1"/>
                        </a:solidFill>
                        <a:latin typeface="Arabic Typesetting" pitchFamily="66" charset="-78"/>
                        <a:ea typeface="+mn-ea"/>
                        <a:cs typeface="Arabic Typesetting" pitchFamily="66" charset="-78"/>
                      </a:endParaRPr>
                    </a:p>
                  </a:txBody>
                  <a:tcPr marL="62838" marR="62838" marT="0" marB="0">
                    <a:lnL>
                      <a:no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9BBB59"/>
                    </a:solidFill>
                  </a:tcPr>
                </a:tc>
              </a:tr>
              <a:tr h="4291855">
                <a:tc>
                  <a:txBody>
                    <a:bodyPr/>
                    <a:lstStyle/>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الميزة الأساسية </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موقع التواجد</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النماذج الممثلة</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القيمة</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نمط تكوين الثروة </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المستخدمون له</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الزمن</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الواقع التشغيلي</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الوظيفة </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المحتوى </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الطبيعة</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الديمومة</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الاستعمال</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تشكيلات القيمة</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الزمن</a:t>
                      </a:r>
                      <a:endParaRPr lang="fr-FR" sz="2000" b="1" kern="1200" dirty="0" smtClean="0">
                        <a:solidFill>
                          <a:schemeClr val="tx1"/>
                        </a:solidFill>
                        <a:latin typeface="Arabic Typesetting" pitchFamily="66" charset="-78"/>
                        <a:ea typeface="+mn-ea"/>
                        <a:cs typeface="Arabic Typesetting" pitchFamily="66" charset="-78"/>
                      </a:endParaRPr>
                    </a:p>
                  </a:txBody>
                  <a:tcPr marL="62838" marR="62838" marT="0" marB="0">
                    <a:lnL w="12700" cap="flat" cmpd="sng" algn="ctr">
                      <a:solidFill>
                        <a:srgbClr val="C2D69B"/>
                      </a:solidFill>
                      <a:prstDash val="solid"/>
                      <a:round/>
                      <a:headEnd type="none" w="med" len="med"/>
                      <a:tailEnd type="none" w="med" len="med"/>
                    </a:lnL>
                    <a:lnR w="12700" cap="flat" cmpd="sng" algn="ctr">
                      <a:solidFill>
                        <a:srgbClr val="C2D69B"/>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C2D69B"/>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مادي ملموس </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ضمن البيئة الداخلية للشركات</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الآلات، المعدات والمباني</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متناقصة بالاندثار</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بالاستخدام المادي </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العمل الفصلي</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له عمر إنتاجي وتناقص بالطاقة </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يتوقف عند حدوث المشاكل</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يعبر عن الأحداث</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هو تكلفة</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نقدي </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وقتي</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ينقص ويستهلك بالاستعمال</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يرتبط بسلسلة القيمة</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يرتكز على الماضي فقط</a:t>
                      </a:r>
                      <a:endParaRPr lang="fr-FR" sz="2000" b="1" kern="1200" dirty="0" smtClean="0">
                        <a:solidFill>
                          <a:schemeClr val="tx1"/>
                        </a:solidFill>
                        <a:latin typeface="Arabic Typesetting" pitchFamily="66" charset="-78"/>
                        <a:ea typeface="+mn-ea"/>
                        <a:cs typeface="Arabic Typesetting" pitchFamily="66" charset="-78"/>
                      </a:endParaRPr>
                    </a:p>
                  </a:txBody>
                  <a:tcPr marL="62838" marR="62838" marT="0" marB="0">
                    <a:lnL w="12700" cap="flat" cmpd="sng" algn="ctr">
                      <a:solidFill>
                        <a:srgbClr val="C2D69B"/>
                      </a:solidFill>
                      <a:prstDash val="solid"/>
                      <a:round/>
                      <a:headEnd type="none" w="med" len="med"/>
                      <a:tailEnd type="none" w="med" len="med"/>
                    </a:lnL>
                    <a:lnR w="12700" cap="flat" cmpd="sng" algn="ctr">
                      <a:solidFill>
                        <a:srgbClr val="C2D69B"/>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C2D69B"/>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غير مادي وغير ملموس</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في عقول العاملين بالشركة</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أفكار الأفراد ذو المعارف والخبرات</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متزايدة بالابتكار</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بالابتكار </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العمل المعرفي</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له عمر مع تزايد القدرات والإبداعية</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يتوقف عند حلول المشاكل </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يعبر عن العمليات</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هو قيمة</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غير مالي</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مستمر</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يزيد بالاستعمال</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يرتبط بشبكات القيمة</a:t>
                      </a:r>
                      <a:endParaRPr lang="fr-FR" sz="2000" b="1" kern="1200" dirty="0" smtClean="0">
                        <a:solidFill>
                          <a:schemeClr val="tx1"/>
                        </a:solidFill>
                        <a:latin typeface="Arabic Typesetting" pitchFamily="66" charset="-78"/>
                        <a:ea typeface="+mn-ea"/>
                        <a:cs typeface="Arabic Typesetting" pitchFamily="66" charset="-78"/>
                      </a:endParaRPr>
                    </a:p>
                    <a:p>
                      <a:pPr algn="just" rtl="1">
                        <a:lnSpc>
                          <a:spcPct val="115000"/>
                        </a:lnSpc>
                        <a:spcAft>
                          <a:spcPts val="0"/>
                        </a:spcAft>
                      </a:pPr>
                      <a:r>
                        <a:rPr lang="ar-SA" sz="2000" b="1" kern="1200" dirty="0" smtClean="0">
                          <a:solidFill>
                            <a:schemeClr val="tx1"/>
                          </a:solidFill>
                          <a:latin typeface="Arabic Typesetting" pitchFamily="66" charset="-78"/>
                          <a:ea typeface="+mn-ea"/>
                          <a:cs typeface="Arabic Typesetting" pitchFamily="66" charset="-78"/>
                        </a:rPr>
                        <a:t>يتوجه نحو المستقبل </a:t>
                      </a:r>
                      <a:endParaRPr lang="fr-FR" sz="2000" b="1" kern="1200" dirty="0" smtClean="0">
                        <a:solidFill>
                          <a:schemeClr val="tx1"/>
                        </a:solidFill>
                        <a:latin typeface="Arabic Typesetting" pitchFamily="66" charset="-78"/>
                        <a:ea typeface="+mn-ea"/>
                        <a:cs typeface="Arabic Typesetting" pitchFamily="66" charset="-78"/>
                      </a:endParaRPr>
                    </a:p>
                  </a:txBody>
                  <a:tcPr marL="62838" marR="62838" marT="0" marB="0">
                    <a:lnL w="12700" cap="flat" cmpd="sng" algn="ctr">
                      <a:solidFill>
                        <a:srgbClr val="C2D69B"/>
                      </a:solidFill>
                      <a:prstDash val="solid"/>
                      <a:round/>
                      <a:headEnd type="none" w="med" len="med"/>
                      <a:tailEnd type="none" w="med" len="med"/>
                    </a:lnL>
                    <a:lnR w="12700" cap="flat" cmpd="sng" algn="ctr">
                      <a:solidFill>
                        <a:srgbClr val="C2D69B"/>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C2D69B"/>
                      </a:solidFill>
                      <a:prstDash val="solid"/>
                      <a:round/>
                      <a:headEnd type="none" w="med" len="med"/>
                      <a:tailEnd type="none" w="med" len="med"/>
                    </a:lnB>
                    <a:solidFill>
                      <a:srgbClr val="EAF1DD"/>
                    </a:solidFill>
                  </a:tcPr>
                </a:tc>
              </a:tr>
            </a:tbl>
          </a:graphicData>
        </a:graphic>
      </p:graphicFrame>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09 </a:t>
            </a:r>
            <a:r>
              <a:rPr lang="ar-DZ" sz="4800" b="1" dirty="0" smtClean="0">
                <a:solidFill>
                  <a:schemeClr val="bg1"/>
                </a:solidFill>
                <a:latin typeface="Arabic Typesetting" pitchFamily="66" charset="-78"/>
                <a:cs typeface="Arabic Typesetting" pitchFamily="66" charset="-78"/>
              </a:rPr>
              <a:t>الرأس المال الفكري كتوجه جديد لإدارة المعرفة  </a:t>
            </a:r>
            <a:endParaRPr lang="fr-FR" sz="4800" b="1" dirty="0" smtClean="0">
              <a:solidFill>
                <a:schemeClr val="bg1"/>
              </a:solidFill>
              <a:latin typeface="Arabic Typesetting" pitchFamily="66" charset="-78"/>
              <a:cs typeface="Arabic Typesetting" pitchFamily="66" charset="-78"/>
            </a:endParaRPr>
          </a:p>
        </p:txBody>
      </p:sp>
      <p:sp>
        <p:nvSpPr>
          <p:cNvPr id="3" name="Rectangle 2"/>
          <p:cNvSpPr/>
          <p:nvPr/>
        </p:nvSpPr>
        <p:spPr>
          <a:xfrm>
            <a:off x="500034" y="1357298"/>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p:txBody>
      </p:sp>
      <p:graphicFrame>
        <p:nvGraphicFramePr>
          <p:cNvPr id="4" name="Tableau 3"/>
          <p:cNvGraphicFramePr>
            <a:graphicFrameLocks noGrp="1"/>
          </p:cNvGraphicFramePr>
          <p:nvPr/>
        </p:nvGraphicFramePr>
        <p:xfrm>
          <a:off x="315172" y="1357299"/>
          <a:ext cx="8614546" cy="5423315"/>
        </p:xfrm>
        <a:graphic>
          <a:graphicData uri="http://schemas.openxmlformats.org/drawingml/2006/table">
            <a:tbl>
              <a:tblPr rtl="1"/>
              <a:tblGrid>
                <a:gridCol w="855579"/>
                <a:gridCol w="1658206"/>
                <a:gridCol w="454083"/>
                <a:gridCol w="454083"/>
                <a:gridCol w="454083"/>
                <a:gridCol w="455150"/>
                <a:gridCol w="454083"/>
                <a:gridCol w="454083"/>
                <a:gridCol w="454083"/>
                <a:gridCol w="609004"/>
                <a:gridCol w="455150"/>
                <a:gridCol w="454083"/>
                <a:gridCol w="609004"/>
                <a:gridCol w="793872"/>
              </a:tblGrid>
              <a:tr h="1478581">
                <a:tc>
                  <a:txBody>
                    <a:bodyPr/>
                    <a:lstStyle/>
                    <a:p>
                      <a:pPr marL="71755" algn="just" rtl="1">
                        <a:lnSpc>
                          <a:spcPct val="115000"/>
                        </a:lnSpc>
                        <a:spcAft>
                          <a:spcPts val="0"/>
                        </a:spcAft>
                      </a:pPr>
                      <a:r>
                        <a:rPr lang="ar-SA" sz="1400" b="1" dirty="0">
                          <a:latin typeface="Traditional Arabic"/>
                          <a:ea typeface="Calibri"/>
                          <a:cs typeface="Arial"/>
                        </a:rPr>
                        <a:t>السنة</a:t>
                      </a:r>
                      <a:endParaRPr lang="fr-FR" sz="1400" b="1" dirty="0">
                        <a:latin typeface="Traditional Arabic"/>
                        <a:ea typeface="Calibri"/>
                        <a:cs typeface="Arial"/>
                      </a:endParaRPr>
                    </a:p>
                  </a:txBody>
                  <a:tcPr marL="26103" marR="26103"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71755" algn="just" rtl="1">
                        <a:lnSpc>
                          <a:spcPct val="115000"/>
                        </a:lnSpc>
                        <a:spcAft>
                          <a:spcPts val="0"/>
                        </a:spcAft>
                      </a:pPr>
                      <a:r>
                        <a:rPr lang="ar-SA" sz="1400" b="1" dirty="0">
                          <a:latin typeface="Traditional Arabic"/>
                          <a:ea typeface="Calibri"/>
                          <a:cs typeface="Arial"/>
                        </a:rPr>
                        <a:t>الباحث</a:t>
                      </a:r>
                      <a:endParaRPr lang="fr-FR" sz="1400" b="1" dirty="0">
                        <a:latin typeface="Traditional Arabic"/>
                        <a:ea typeface="Calibri"/>
                        <a:cs typeface="Arial"/>
                      </a:endParaRPr>
                    </a:p>
                  </a:txBody>
                  <a:tcPr marL="26103" marR="26103"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71755" algn="just" rtl="1">
                        <a:lnSpc>
                          <a:spcPct val="115000"/>
                        </a:lnSpc>
                        <a:spcAft>
                          <a:spcPts val="0"/>
                        </a:spcAft>
                      </a:pPr>
                      <a:r>
                        <a:rPr lang="ar-SA" sz="1400" b="1" dirty="0">
                          <a:latin typeface="Traditional Arabic"/>
                          <a:ea typeface="Calibri"/>
                          <a:cs typeface="Arial"/>
                        </a:rPr>
                        <a:t>رأس المال البشري </a:t>
                      </a:r>
                      <a:endParaRPr lang="fr-FR" sz="1400" b="1" dirty="0">
                        <a:latin typeface="Traditional Arabic"/>
                        <a:ea typeface="Calibri"/>
                        <a:cs typeface="Arial"/>
                      </a:endParaRPr>
                    </a:p>
                  </a:txBody>
                  <a:tcPr marL="26103" marR="26103"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71755" algn="just" rtl="1">
                        <a:lnSpc>
                          <a:spcPct val="115000"/>
                        </a:lnSpc>
                        <a:spcAft>
                          <a:spcPts val="0"/>
                        </a:spcAft>
                      </a:pPr>
                      <a:r>
                        <a:rPr lang="ar-SA" sz="1400" b="1" dirty="0">
                          <a:latin typeface="Traditional Arabic"/>
                          <a:ea typeface="Calibri"/>
                          <a:cs typeface="Arial"/>
                        </a:rPr>
                        <a:t>رأس المال الهيكلي</a:t>
                      </a:r>
                      <a:endParaRPr lang="fr-FR" sz="1400" b="1" dirty="0">
                        <a:latin typeface="Traditional Arabic"/>
                        <a:ea typeface="Calibri"/>
                        <a:cs typeface="Arial"/>
                      </a:endParaRPr>
                    </a:p>
                  </a:txBody>
                  <a:tcPr marL="26103" marR="26103"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71755" algn="just" rtl="1">
                        <a:lnSpc>
                          <a:spcPct val="115000"/>
                        </a:lnSpc>
                        <a:spcAft>
                          <a:spcPts val="0"/>
                        </a:spcAft>
                      </a:pPr>
                      <a:r>
                        <a:rPr lang="ar-SA" sz="1400" b="1" dirty="0">
                          <a:latin typeface="Traditional Arabic"/>
                          <a:ea typeface="Calibri"/>
                          <a:cs typeface="Arial"/>
                        </a:rPr>
                        <a:t>رأس المال التنظيمي</a:t>
                      </a:r>
                      <a:endParaRPr lang="fr-FR" sz="1400" b="1" dirty="0">
                        <a:latin typeface="Traditional Arabic"/>
                        <a:ea typeface="Calibri"/>
                        <a:cs typeface="Arial"/>
                      </a:endParaRPr>
                    </a:p>
                  </a:txBody>
                  <a:tcPr marL="26103" marR="26103"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71755" algn="just" rtl="1">
                        <a:lnSpc>
                          <a:spcPct val="115000"/>
                        </a:lnSpc>
                        <a:spcAft>
                          <a:spcPts val="0"/>
                        </a:spcAft>
                      </a:pPr>
                      <a:r>
                        <a:rPr lang="ar-SA" sz="1400" b="1" dirty="0">
                          <a:latin typeface="Traditional Arabic"/>
                          <a:ea typeface="Calibri"/>
                          <a:cs typeface="Arial"/>
                        </a:rPr>
                        <a:t>رأس المال العلاقاتي </a:t>
                      </a:r>
                      <a:endParaRPr lang="fr-FR" sz="1400" b="1" dirty="0">
                        <a:latin typeface="Traditional Arabic"/>
                        <a:ea typeface="Calibri"/>
                        <a:cs typeface="Arial"/>
                      </a:endParaRPr>
                    </a:p>
                  </a:txBody>
                  <a:tcPr marL="26103" marR="26103"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71755" algn="just" rtl="1">
                        <a:lnSpc>
                          <a:spcPct val="115000"/>
                        </a:lnSpc>
                        <a:spcAft>
                          <a:spcPts val="0"/>
                        </a:spcAft>
                      </a:pPr>
                      <a:r>
                        <a:rPr lang="ar-DZ" sz="1400" b="1" baseline="0" dirty="0" err="1" smtClean="0">
                          <a:latin typeface="Traditional Arabic"/>
                          <a:ea typeface="Calibri"/>
                          <a:cs typeface="Arial"/>
                        </a:rPr>
                        <a:t>راس</a:t>
                      </a:r>
                      <a:r>
                        <a:rPr lang="ar-DZ" sz="1400" b="1" baseline="0" dirty="0" smtClean="0">
                          <a:latin typeface="Traditional Arabic"/>
                          <a:ea typeface="Calibri"/>
                          <a:cs typeface="Arial"/>
                        </a:rPr>
                        <a:t> المال </a:t>
                      </a:r>
                      <a:r>
                        <a:rPr lang="ar-DZ" sz="1400" b="1" baseline="0" dirty="0" err="1" smtClean="0">
                          <a:latin typeface="Traditional Arabic"/>
                          <a:ea typeface="Calibri"/>
                          <a:cs typeface="Arial"/>
                        </a:rPr>
                        <a:t>الزبوني</a:t>
                      </a:r>
                      <a:endParaRPr lang="fr-FR" sz="1400" b="1" dirty="0">
                        <a:latin typeface="Traditional Arabic"/>
                        <a:ea typeface="Calibri"/>
                        <a:cs typeface="Arial"/>
                      </a:endParaRPr>
                    </a:p>
                  </a:txBody>
                  <a:tcPr marL="26103" marR="26103"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71755" algn="just" rtl="1">
                        <a:lnSpc>
                          <a:spcPct val="115000"/>
                        </a:lnSpc>
                        <a:spcAft>
                          <a:spcPts val="0"/>
                        </a:spcAft>
                      </a:pPr>
                      <a:r>
                        <a:rPr lang="ar-SA" sz="1400" b="1" dirty="0">
                          <a:latin typeface="Traditional Arabic"/>
                          <a:ea typeface="Calibri"/>
                          <a:cs typeface="Arial"/>
                        </a:rPr>
                        <a:t>رأس المال النفسي </a:t>
                      </a:r>
                      <a:endParaRPr lang="fr-FR" sz="1400" b="1" dirty="0">
                        <a:latin typeface="Traditional Arabic"/>
                        <a:ea typeface="Calibri"/>
                        <a:cs typeface="Arial"/>
                      </a:endParaRPr>
                    </a:p>
                  </a:txBody>
                  <a:tcPr marL="26103" marR="26103"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71755" algn="just" rtl="1">
                        <a:lnSpc>
                          <a:spcPct val="115000"/>
                        </a:lnSpc>
                        <a:spcAft>
                          <a:spcPts val="0"/>
                        </a:spcAft>
                      </a:pPr>
                      <a:r>
                        <a:rPr lang="ar-SA" sz="1400" b="1" dirty="0">
                          <a:latin typeface="Traditional Arabic"/>
                          <a:ea typeface="Calibri"/>
                          <a:cs typeface="Arial"/>
                        </a:rPr>
                        <a:t>رأس المال </a:t>
                      </a:r>
                      <a:r>
                        <a:rPr lang="ar-SA" sz="1400" b="1" dirty="0" err="1">
                          <a:latin typeface="Traditional Arabic"/>
                          <a:ea typeface="Calibri"/>
                          <a:cs typeface="Arial"/>
                        </a:rPr>
                        <a:t>المعلوماتي</a:t>
                      </a:r>
                      <a:r>
                        <a:rPr lang="ar-SA" sz="1400" b="1" dirty="0">
                          <a:latin typeface="Traditional Arabic"/>
                          <a:ea typeface="Calibri"/>
                          <a:cs typeface="Arial"/>
                        </a:rPr>
                        <a:t> </a:t>
                      </a:r>
                      <a:endParaRPr lang="fr-FR" sz="1400" b="1" dirty="0">
                        <a:latin typeface="Traditional Arabic"/>
                        <a:ea typeface="Calibri"/>
                        <a:cs typeface="Arial"/>
                      </a:endParaRPr>
                    </a:p>
                  </a:txBody>
                  <a:tcPr marL="26103" marR="26103"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71755" algn="just" rtl="1">
                        <a:lnSpc>
                          <a:spcPct val="115000"/>
                        </a:lnSpc>
                        <a:spcAft>
                          <a:spcPts val="0"/>
                        </a:spcAft>
                      </a:pPr>
                      <a:r>
                        <a:rPr lang="ar-SA" sz="1400" b="1" dirty="0">
                          <a:latin typeface="Traditional Arabic"/>
                          <a:ea typeface="Calibri"/>
                          <a:cs typeface="Arial"/>
                        </a:rPr>
                        <a:t>البحث والتطوير </a:t>
                      </a:r>
                      <a:endParaRPr lang="fr-FR" sz="1400" b="1" dirty="0">
                        <a:latin typeface="Traditional Arabic"/>
                        <a:ea typeface="Calibri"/>
                        <a:cs typeface="Arial"/>
                      </a:endParaRPr>
                    </a:p>
                  </a:txBody>
                  <a:tcPr marL="26103" marR="26103"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71755" algn="just" rtl="1">
                        <a:lnSpc>
                          <a:spcPct val="115000"/>
                        </a:lnSpc>
                        <a:spcAft>
                          <a:spcPts val="0"/>
                        </a:spcAft>
                      </a:pPr>
                      <a:r>
                        <a:rPr lang="ar-SA" sz="1400" b="1" dirty="0">
                          <a:latin typeface="Traditional Arabic"/>
                          <a:ea typeface="Calibri"/>
                          <a:cs typeface="Arial"/>
                        </a:rPr>
                        <a:t>رأس المال </a:t>
                      </a:r>
                      <a:r>
                        <a:rPr lang="ar-SA" sz="1400" b="1" dirty="0" err="1">
                          <a:latin typeface="Traditional Arabic"/>
                          <a:ea typeface="Calibri"/>
                          <a:cs typeface="Arial"/>
                        </a:rPr>
                        <a:t>العملياتي</a:t>
                      </a:r>
                      <a:endParaRPr lang="fr-FR" sz="1400" b="1" dirty="0">
                        <a:latin typeface="Traditional Arabic"/>
                        <a:ea typeface="Calibri"/>
                        <a:cs typeface="Arial"/>
                      </a:endParaRPr>
                    </a:p>
                  </a:txBody>
                  <a:tcPr marL="26103" marR="26103"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71755" algn="just" rtl="1">
                        <a:lnSpc>
                          <a:spcPct val="115000"/>
                        </a:lnSpc>
                        <a:spcAft>
                          <a:spcPts val="0"/>
                        </a:spcAft>
                      </a:pPr>
                      <a:r>
                        <a:rPr lang="ar-SA" sz="1400" b="1" dirty="0">
                          <a:latin typeface="Traditional Arabic"/>
                          <a:ea typeface="Calibri"/>
                          <a:cs typeface="Arial"/>
                        </a:rPr>
                        <a:t>الأصول الفكرية</a:t>
                      </a:r>
                      <a:endParaRPr lang="fr-FR" sz="1400" b="1" dirty="0">
                        <a:latin typeface="Traditional Arabic"/>
                        <a:ea typeface="Calibri"/>
                        <a:cs typeface="Arial"/>
                      </a:endParaRPr>
                    </a:p>
                  </a:txBody>
                  <a:tcPr marL="26103" marR="26103"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71755" algn="just" rtl="1">
                        <a:lnSpc>
                          <a:spcPct val="115000"/>
                        </a:lnSpc>
                        <a:spcAft>
                          <a:spcPts val="0"/>
                        </a:spcAft>
                      </a:pPr>
                      <a:r>
                        <a:rPr lang="ar-SA" sz="1400" b="1" dirty="0">
                          <a:latin typeface="Traditional Arabic"/>
                          <a:ea typeface="Calibri"/>
                          <a:cs typeface="Arial"/>
                        </a:rPr>
                        <a:t>الملكية الفكرية </a:t>
                      </a:r>
                      <a:endParaRPr lang="fr-FR" sz="1400" b="1" dirty="0">
                        <a:latin typeface="Traditional Arabic"/>
                        <a:ea typeface="Calibri"/>
                        <a:cs typeface="Arial"/>
                      </a:endParaRPr>
                    </a:p>
                  </a:txBody>
                  <a:tcPr marL="26103" marR="26103"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71755" algn="just" rtl="1">
                        <a:lnSpc>
                          <a:spcPct val="115000"/>
                        </a:lnSpc>
                        <a:spcAft>
                          <a:spcPts val="0"/>
                        </a:spcAft>
                      </a:pPr>
                      <a:r>
                        <a:rPr lang="ar-SA" sz="1400" b="1" dirty="0">
                          <a:latin typeface="Traditional Arabic"/>
                          <a:ea typeface="Calibri"/>
                          <a:cs typeface="Arial"/>
                        </a:rPr>
                        <a:t>الإبداع التكنولوجي</a:t>
                      </a:r>
                      <a:endParaRPr lang="fr-FR" sz="1400" b="1" dirty="0">
                        <a:latin typeface="Traditional Arabic"/>
                        <a:ea typeface="Calibri"/>
                        <a:cs typeface="Arial"/>
                      </a:endParaRPr>
                    </a:p>
                  </a:txBody>
                  <a:tcPr marL="26103" marR="26103"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378806">
                <a:tc>
                  <a:txBody>
                    <a:bodyPr/>
                    <a:lstStyle/>
                    <a:p>
                      <a:pPr algn="just" rtl="1">
                        <a:lnSpc>
                          <a:spcPct val="115000"/>
                        </a:lnSpc>
                        <a:spcAft>
                          <a:spcPts val="0"/>
                        </a:spcAft>
                      </a:pPr>
                      <a:r>
                        <a:rPr lang="fr-FR" sz="1400" b="1" dirty="0" smtClean="0">
                          <a:latin typeface="Traditional Arabic"/>
                          <a:ea typeface="Calibri"/>
                          <a:cs typeface="Arial"/>
                        </a:rPr>
                        <a:t>1961</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dirty="0" smtClean="0">
                          <a:latin typeface="Traditional Arabic"/>
                          <a:ea typeface="Calibri"/>
                          <a:cs typeface="Arial"/>
                        </a:rPr>
                        <a:t>Theodor </a:t>
                      </a:r>
                      <a:r>
                        <a:rPr lang="fr-FR" sz="1400" b="1" dirty="0">
                          <a:latin typeface="Traditional Arabic"/>
                          <a:ea typeface="Calibri"/>
                          <a:cs typeface="Arial"/>
                        </a:rPr>
                        <a:t>and Shultz</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r>
              <a:tr h="256054">
                <a:tc>
                  <a:txBody>
                    <a:bodyPr/>
                    <a:lstStyle/>
                    <a:p>
                      <a:pPr algn="just" rtl="1">
                        <a:lnSpc>
                          <a:spcPct val="115000"/>
                        </a:lnSpc>
                        <a:spcAft>
                          <a:spcPts val="0"/>
                        </a:spcAft>
                      </a:pPr>
                      <a:r>
                        <a:rPr lang="fr-FR" sz="1400" b="1" dirty="0" smtClean="0">
                          <a:latin typeface="Traditional Arabic"/>
                          <a:ea typeface="Calibri"/>
                          <a:cs typeface="Arial"/>
                        </a:rPr>
                        <a:t>1965</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a:lnSpc>
                          <a:spcPct val="115000"/>
                        </a:lnSpc>
                        <a:spcAft>
                          <a:spcPts val="0"/>
                        </a:spcAft>
                      </a:pPr>
                      <a:r>
                        <a:rPr lang="fr-FR" sz="1400" b="1" dirty="0">
                          <a:latin typeface="Traditional Arabic"/>
                          <a:ea typeface="Calibri"/>
                          <a:cs typeface="Arial"/>
                        </a:rPr>
                        <a:t>Marshall</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6054">
                <a:tc>
                  <a:txBody>
                    <a:bodyPr/>
                    <a:lstStyle/>
                    <a:p>
                      <a:pPr algn="just" rtl="1">
                        <a:lnSpc>
                          <a:spcPct val="115000"/>
                        </a:lnSpc>
                        <a:spcAft>
                          <a:spcPts val="0"/>
                        </a:spcAft>
                      </a:pPr>
                      <a:r>
                        <a:rPr lang="fr-FR" sz="1400" b="1" dirty="0" smtClean="0">
                          <a:latin typeface="Traditional Arabic"/>
                          <a:ea typeface="Calibri"/>
                          <a:cs typeface="Arial"/>
                        </a:rPr>
                        <a:t>1990</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l" rtl="0">
                        <a:lnSpc>
                          <a:spcPct val="115000"/>
                        </a:lnSpc>
                        <a:spcAft>
                          <a:spcPts val="0"/>
                        </a:spcAft>
                      </a:pPr>
                      <a:r>
                        <a:rPr lang="fr-FR" sz="1400" b="1" dirty="0">
                          <a:latin typeface="Traditional Arabic"/>
                          <a:ea typeface="Calibri"/>
                          <a:cs typeface="Arial"/>
                        </a:rPr>
                        <a:t>Stayer</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DZ"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r>
              <a:tr h="256054">
                <a:tc>
                  <a:txBody>
                    <a:bodyPr/>
                    <a:lstStyle/>
                    <a:p>
                      <a:pPr algn="just" rtl="1">
                        <a:lnSpc>
                          <a:spcPct val="115000"/>
                        </a:lnSpc>
                        <a:spcAft>
                          <a:spcPts val="0"/>
                        </a:spcAft>
                      </a:pPr>
                      <a:r>
                        <a:rPr lang="fr-FR" sz="1400" b="1" dirty="0" smtClean="0">
                          <a:latin typeface="Traditional Arabic"/>
                          <a:ea typeface="Calibri"/>
                          <a:cs typeface="Arial"/>
                        </a:rPr>
                        <a:t>1991</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a:lnSpc>
                          <a:spcPct val="115000"/>
                        </a:lnSpc>
                        <a:spcAft>
                          <a:spcPts val="0"/>
                        </a:spcAft>
                      </a:pPr>
                      <a:r>
                        <a:rPr lang="fr-FR" sz="1400" b="1" dirty="0" err="1" smtClean="0">
                          <a:latin typeface="Traditional Arabic"/>
                          <a:ea typeface="Calibri"/>
                          <a:cs typeface="Arial"/>
                        </a:rPr>
                        <a:t>Edvinson</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6054">
                <a:tc>
                  <a:txBody>
                    <a:bodyPr/>
                    <a:lstStyle/>
                    <a:p>
                      <a:pPr algn="just" rtl="1">
                        <a:lnSpc>
                          <a:spcPct val="115000"/>
                        </a:lnSpc>
                        <a:spcAft>
                          <a:spcPts val="0"/>
                        </a:spcAft>
                      </a:pPr>
                      <a:r>
                        <a:rPr lang="fr-FR" sz="1400" b="1" dirty="0" smtClean="0">
                          <a:latin typeface="Traditional Arabic"/>
                          <a:ea typeface="Calibri"/>
                          <a:cs typeface="Arial"/>
                        </a:rPr>
                        <a:t>1997</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0">
                        <a:lnSpc>
                          <a:spcPct val="115000"/>
                        </a:lnSpc>
                        <a:spcAft>
                          <a:spcPts val="0"/>
                        </a:spcAft>
                      </a:pPr>
                      <a:r>
                        <a:rPr lang="fr-FR" sz="1400" b="1" dirty="0">
                          <a:latin typeface="Traditional Arabic"/>
                          <a:ea typeface="Calibri"/>
                          <a:cs typeface="Arial"/>
                        </a:rPr>
                        <a:t>Stewart</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DZ"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r>
              <a:tr h="479217">
                <a:tc>
                  <a:txBody>
                    <a:bodyPr/>
                    <a:lstStyle/>
                    <a:p>
                      <a:pPr algn="just" rtl="1">
                        <a:lnSpc>
                          <a:spcPct val="115000"/>
                        </a:lnSpc>
                        <a:spcAft>
                          <a:spcPts val="0"/>
                        </a:spcAft>
                      </a:pPr>
                      <a:r>
                        <a:rPr lang="fr-FR" sz="1400" b="1" dirty="0" smtClean="0">
                          <a:latin typeface="Traditional Arabic"/>
                          <a:ea typeface="Calibri"/>
                          <a:cs typeface="Arial"/>
                        </a:rPr>
                        <a:t>1997</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a:lnSpc>
                          <a:spcPct val="115000"/>
                        </a:lnSpc>
                        <a:spcAft>
                          <a:spcPts val="0"/>
                        </a:spcAft>
                      </a:pPr>
                      <a:r>
                        <a:rPr lang="fr-FR" sz="1400" b="1" dirty="0" smtClean="0">
                          <a:latin typeface="Traditional Arabic"/>
                          <a:ea typeface="Calibri"/>
                          <a:cs typeface="Arial"/>
                        </a:rPr>
                        <a:t>Davenport and </a:t>
                      </a:r>
                      <a:r>
                        <a:rPr lang="fr-FR" sz="1400" b="1" dirty="0">
                          <a:latin typeface="Traditional Arabic"/>
                          <a:ea typeface="Calibri"/>
                          <a:cs typeface="Arial"/>
                        </a:rPr>
                        <a:t>prusak</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DZ"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6054">
                <a:tc>
                  <a:txBody>
                    <a:bodyPr/>
                    <a:lstStyle/>
                    <a:p>
                      <a:pPr algn="just" rtl="1">
                        <a:lnSpc>
                          <a:spcPct val="115000"/>
                        </a:lnSpc>
                        <a:spcAft>
                          <a:spcPts val="0"/>
                        </a:spcAft>
                      </a:pPr>
                      <a:r>
                        <a:rPr lang="fr-FR" sz="1400" b="1" dirty="0" smtClean="0">
                          <a:latin typeface="Traditional Arabic"/>
                          <a:ea typeface="Calibri"/>
                          <a:cs typeface="Arial"/>
                        </a:rPr>
                        <a:t>1999</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l" rtl="0">
                        <a:lnSpc>
                          <a:spcPct val="115000"/>
                        </a:lnSpc>
                        <a:spcAft>
                          <a:spcPts val="0"/>
                        </a:spcAft>
                      </a:pPr>
                      <a:r>
                        <a:rPr lang="fr-FR" sz="1400" b="1" dirty="0">
                          <a:latin typeface="Traditional Arabic"/>
                          <a:ea typeface="Calibri"/>
                          <a:cs typeface="Arial"/>
                        </a:rPr>
                        <a:t>Van Buren</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r>
              <a:tr h="268020">
                <a:tc>
                  <a:txBody>
                    <a:bodyPr/>
                    <a:lstStyle/>
                    <a:p>
                      <a:pPr algn="just" rtl="1">
                        <a:lnSpc>
                          <a:spcPct val="115000"/>
                        </a:lnSpc>
                        <a:spcAft>
                          <a:spcPts val="0"/>
                        </a:spcAft>
                      </a:pPr>
                      <a:r>
                        <a:rPr lang="fr-FR" sz="1400" b="1" dirty="0" smtClean="0">
                          <a:latin typeface="Traditional Arabic"/>
                          <a:ea typeface="Calibri"/>
                          <a:cs typeface="Arial"/>
                        </a:rPr>
                        <a:t>2000</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dirty="0">
                          <a:latin typeface="Traditional Arabic"/>
                          <a:ea typeface="Calibri"/>
                          <a:cs typeface="Arial"/>
                        </a:rPr>
                        <a:t>Guthrien and Petty</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6054">
                <a:tc>
                  <a:txBody>
                    <a:bodyPr/>
                    <a:lstStyle/>
                    <a:p>
                      <a:pPr algn="just" rtl="1">
                        <a:lnSpc>
                          <a:spcPct val="115000"/>
                        </a:lnSpc>
                        <a:spcAft>
                          <a:spcPts val="0"/>
                        </a:spcAft>
                      </a:pPr>
                      <a:r>
                        <a:rPr lang="fr-FR" sz="1400" b="1" dirty="0" smtClean="0">
                          <a:latin typeface="Traditional Arabic"/>
                          <a:ea typeface="Calibri"/>
                          <a:cs typeface="Arial"/>
                        </a:rPr>
                        <a:t>2005</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l" rtl="0">
                        <a:lnSpc>
                          <a:spcPct val="115000"/>
                        </a:lnSpc>
                        <a:spcAft>
                          <a:spcPts val="0"/>
                        </a:spcAft>
                      </a:pPr>
                      <a:r>
                        <a:rPr lang="fr-FR" sz="1400" b="1" dirty="0">
                          <a:latin typeface="Traditional Arabic"/>
                          <a:ea typeface="Calibri"/>
                          <a:cs typeface="Arial"/>
                        </a:rPr>
                        <a:t>Chen</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r>
              <a:tr h="256054">
                <a:tc>
                  <a:txBody>
                    <a:bodyPr/>
                    <a:lstStyle/>
                    <a:p>
                      <a:pPr algn="just" rtl="1">
                        <a:lnSpc>
                          <a:spcPct val="115000"/>
                        </a:lnSpc>
                        <a:spcAft>
                          <a:spcPts val="0"/>
                        </a:spcAft>
                      </a:pPr>
                      <a:r>
                        <a:rPr lang="fr-FR" sz="1400" b="1" dirty="0" smtClean="0">
                          <a:latin typeface="Traditional Arabic"/>
                          <a:ea typeface="Calibri"/>
                          <a:cs typeface="Arial"/>
                        </a:rPr>
                        <a:t>2006</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1">
                        <a:lnSpc>
                          <a:spcPct val="115000"/>
                        </a:lnSpc>
                        <a:spcAft>
                          <a:spcPts val="0"/>
                        </a:spcAft>
                      </a:pPr>
                      <a:r>
                        <a:rPr lang="fr-FR" sz="1400" b="1" dirty="0">
                          <a:latin typeface="Traditional Arabic"/>
                          <a:ea typeface="Calibri"/>
                          <a:cs typeface="Arial"/>
                        </a:rPr>
                        <a:t>Mc elron</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9217">
                <a:tc>
                  <a:txBody>
                    <a:bodyPr/>
                    <a:lstStyle/>
                    <a:p>
                      <a:pPr algn="just" rtl="1">
                        <a:lnSpc>
                          <a:spcPct val="115000"/>
                        </a:lnSpc>
                        <a:spcAft>
                          <a:spcPts val="0"/>
                        </a:spcAft>
                      </a:pPr>
                      <a:r>
                        <a:rPr lang="fr-FR" sz="1400" b="1" dirty="0" smtClean="0">
                          <a:latin typeface="Traditional Arabic"/>
                          <a:ea typeface="Calibri"/>
                          <a:cs typeface="Arial"/>
                        </a:rPr>
                        <a:t>2006</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l" rtl="0">
                        <a:lnSpc>
                          <a:spcPct val="115000"/>
                        </a:lnSpc>
                        <a:spcAft>
                          <a:spcPts val="0"/>
                        </a:spcAft>
                      </a:pPr>
                      <a:r>
                        <a:rPr lang="fr-FR" sz="1400" b="1" dirty="0">
                          <a:latin typeface="Traditional Arabic"/>
                          <a:ea typeface="Calibri"/>
                          <a:cs typeface="Arial"/>
                        </a:rPr>
                        <a:t>Mckenzie and wankenzie</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dirty="0">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r>
              <a:tr h="268020">
                <a:tc>
                  <a:txBody>
                    <a:bodyPr/>
                    <a:lstStyle/>
                    <a:p>
                      <a:pPr algn="just" rtl="1">
                        <a:lnSpc>
                          <a:spcPct val="115000"/>
                        </a:lnSpc>
                        <a:spcAft>
                          <a:spcPts val="0"/>
                        </a:spcAft>
                      </a:pPr>
                      <a:r>
                        <a:rPr lang="fr-FR" sz="1400" b="1" dirty="0" smtClean="0">
                          <a:latin typeface="Traditional Arabic"/>
                          <a:ea typeface="Calibri"/>
                          <a:cs typeface="Arial"/>
                        </a:rPr>
                        <a:t>2007</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ar-DZ" sz="1400" b="1" dirty="0">
                          <a:latin typeface="Traditional Arabic"/>
                          <a:ea typeface="Calibri"/>
                          <a:cs typeface="Arial"/>
                        </a:rPr>
                        <a:t>سعد غالب ياسين </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DZ"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DZ"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6054">
                <a:tc>
                  <a:txBody>
                    <a:bodyPr/>
                    <a:lstStyle/>
                    <a:p>
                      <a:pPr algn="just" rtl="1">
                        <a:lnSpc>
                          <a:spcPct val="115000"/>
                        </a:lnSpc>
                        <a:spcAft>
                          <a:spcPts val="0"/>
                        </a:spcAft>
                      </a:pPr>
                      <a:r>
                        <a:rPr lang="fr-FR" sz="1400" b="1" dirty="0" smtClean="0">
                          <a:latin typeface="Traditional Arabic"/>
                          <a:ea typeface="Calibri"/>
                          <a:cs typeface="Arial"/>
                        </a:rPr>
                        <a:t>2002</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l" rtl="0">
                        <a:lnSpc>
                          <a:spcPct val="115000"/>
                        </a:lnSpc>
                        <a:spcAft>
                          <a:spcPts val="0"/>
                        </a:spcAft>
                      </a:pPr>
                      <a:r>
                        <a:rPr lang="fr-FR" sz="1400" b="1" dirty="0">
                          <a:latin typeface="Traditional Arabic"/>
                          <a:ea typeface="Calibri"/>
                          <a:cs typeface="Arial"/>
                        </a:rPr>
                        <a:t>Fitzandjac</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r>
            </a:tbl>
          </a:graphicData>
        </a:graphic>
      </p:graphicFrame>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428736"/>
            <a:ext cx="8358246" cy="51435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09 </a:t>
            </a:r>
            <a:r>
              <a:rPr lang="ar-DZ" sz="4800" b="1" dirty="0" smtClean="0">
                <a:solidFill>
                  <a:schemeClr val="bg1"/>
                </a:solidFill>
                <a:latin typeface="Arabic Typesetting" pitchFamily="66" charset="-78"/>
                <a:cs typeface="Arabic Typesetting" pitchFamily="66" charset="-78"/>
              </a:rPr>
              <a:t>الرأس المال الفكري كتوجه جديد لإدارة المعرفة  </a:t>
            </a:r>
            <a:endParaRPr lang="fr-FR" sz="4800" b="1" dirty="0" smtClean="0">
              <a:solidFill>
                <a:schemeClr val="bg1"/>
              </a:solidFill>
              <a:latin typeface="Arabic Typesetting" pitchFamily="66" charset="-78"/>
              <a:cs typeface="Arabic Typesetting" pitchFamily="66" charset="-78"/>
            </a:endParaRPr>
          </a:p>
        </p:txBody>
      </p:sp>
      <p:graphicFrame>
        <p:nvGraphicFramePr>
          <p:cNvPr id="4" name="Tableau 3"/>
          <p:cNvGraphicFramePr>
            <a:graphicFrameLocks noGrp="1"/>
          </p:cNvGraphicFramePr>
          <p:nvPr/>
        </p:nvGraphicFramePr>
        <p:xfrm>
          <a:off x="428593" y="1500173"/>
          <a:ext cx="8429688" cy="5000660"/>
        </p:xfrm>
        <a:graphic>
          <a:graphicData uri="http://schemas.openxmlformats.org/drawingml/2006/table">
            <a:tbl>
              <a:tblPr rtl="1"/>
              <a:tblGrid>
                <a:gridCol w="747792"/>
                <a:gridCol w="1794337"/>
                <a:gridCol w="459204"/>
                <a:gridCol w="459204"/>
                <a:gridCol w="459204"/>
                <a:gridCol w="460283"/>
                <a:gridCol w="459204"/>
                <a:gridCol w="459204"/>
                <a:gridCol w="459204"/>
                <a:gridCol w="615872"/>
                <a:gridCol w="460283"/>
                <a:gridCol w="459204"/>
                <a:gridCol w="535912"/>
                <a:gridCol w="600781"/>
              </a:tblGrid>
              <a:tr h="341991">
                <a:tc>
                  <a:txBody>
                    <a:bodyPr/>
                    <a:lstStyle/>
                    <a:p>
                      <a:pPr algn="just" rtl="1">
                        <a:lnSpc>
                          <a:spcPct val="115000"/>
                        </a:lnSpc>
                        <a:spcAft>
                          <a:spcPts val="0"/>
                        </a:spcAft>
                      </a:pPr>
                      <a:r>
                        <a:rPr lang="fr-FR" sz="1400" b="1" dirty="0" smtClean="0">
                          <a:latin typeface="Traditional Arabic"/>
                          <a:ea typeface="Calibri"/>
                          <a:cs typeface="Arial"/>
                        </a:rPr>
                        <a:t>2008</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ar-DZ" sz="1400" b="1" dirty="0">
                          <a:latin typeface="Traditional Arabic"/>
                          <a:ea typeface="Calibri"/>
                          <a:cs typeface="Arial"/>
                        </a:rPr>
                        <a:t>نجم عبود نجم</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DZ"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974">
                <a:tc>
                  <a:txBody>
                    <a:bodyPr/>
                    <a:lstStyle/>
                    <a:p>
                      <a:pPr algn="just" rtl="1">
                        <a:lnSpc>
                          <a:spcPct val="115000"/>
                        </a:lnSpc>
                        <a:spcAft>
                          <a:spcPts val="0"/>
                        </a:spcAft>
                      </a:pPr>
                      <a:r>
                        <a:rPr lang="fr-FR" sz="1400" b="1" dirty="0" smtClean="0">
                          <a:latin typeface="Traditional Arabic"/>
                          <a:ea typeface="Calibri"/>
                          <a:cs typeface="Arial"/>
                        </a:rPr>
                        <a:t>2004</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0">
                        <a:lnSpc>
                          <a:spcPct val="115000"/>
                        </a:lnSpc>
                        <a:spcAft>
                          <a:spcPts val="0"/>
                        </a:spcAft>
                      </a:pPr>
                      <a:r>
                        <a:rPr lang="fr-FR" sz="1400" b="1" dirty="0">
                          <a:latin typeface="Traditional Arabic"/>
                          <a:ea typeface="Calibri"/>
                          <a:cs typeface="Arial"/>
                        </a:rPr>
                        <a:t>Awadandghaziri</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r>
              <a:tr h="341991">
                <a:tc>
                  <a:txBody>
                    <a:bodyPr/>
                    <a:lstStyle/>
                    <a:p>
                      <a:pPr algn="just" rtl="1">
                        <a:lnSpc>
                          <a:spcPct val="115000"/>
                        </a:lnSpc>
                        <a:spcAft>
                          <a:spcPts val="0"/>
                        </a:spcAft>
                      </a:pPr>
                      <a:r>
                        <a:rPr lang="fr-FR" sz="1400" b="1" dirty="0">
                          <a:latin typeface="Traditional Arabic"/>
                          <a:ea typeface="Calibri"/>
                          <a:cs typeface="Arial"/>
                        </a:rPr>
                        <a:t>2008</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ar-DZ" sz="1400" b="1" dirty="0">
                          <a:latin typeface="Traditional Arabic"/>
                          <a:ea typeface="Calibri"/>
                          <a:cs typeface="Arial"/>
                        </a:rPr>
                        <a:t>علي محمد سعيد</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991">
                <a:tc>
                  <a:txBody>
                    <a:bodyPr/>
                    <a:lstStyle/>
                    <a:p>
                      <a:pPr algn="just" rtl="1">
                        <a:lnSpc>
                          <a:spcPct val="115000"/>
                        </a:lnSpc>
                        <a:spcAft>
                          <a:spcPts val="0"/>
                        </a:spcAft>
                      </a:pPr>
                      <a:r>
                        <a:rPr lang="fr-FR" sz="1400" b="1" dirty="0" smtClean="0">
                          <a:latin typeface="Traditional Arabic"/>
                          <a:ea typeface="Calibri"/>
                          <a:cs typeface="Arial"/>
                        </a:rPr>
                        <a:t>1999</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0">
                        <a:lnSpc>
                          <a:spcPct val="115000"/>
                        </a:lnSpc>
                        <a:spcAft>
                          <a:spcPts val="0"/>
                        </a:spcAft>
                      </a:pPr>
                      <a:r>
                        <a:rPr lang="fr-FR" sz="1400" b="1" dirty="0">
                          <a:latin typeface="Traditional Arabic"/>
                          <a:ea typeface="Calibri"/>
                          <a:cs typeface="Arial"/>
                        </a:rPr>
                        <a:t>OCED</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dirty="0">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dirty="0">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r>
              <a:tr h="357974">
                <a:tc>
                  <a:txBody>
                    <a:bodyPr/>
                    <a:lstStyle/>
                    <a:p>
                      <a:pPr algn="just" rtl="1">
                        <a:lnSpc>
                          <a:spcPct val="115000"/>
                        </a:lnSpc>
                        <a:spcAft>
                          <a:spcPts val="0"/>
                        </a:spcAft>
                      </a:pPr>
                      <a:r>
                        <a:rPr lang="fr-FR" sz="1400" b="1" dirty="0" smtClean="0">
                          <a:latin typeface="Traditional Arabic"/>
                          <a:ea typeface="Calibri"/>
                          <a:cs typeface="Arial"/>
                        </a:rPr>
                        <a:t>2011</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ar-DZ" sz="1400" b="1" dirty="0">
                          <a:latin typeface="Traditional Arabic"/>
                          <a:ea typeface="Calibri"/>
                          <a:cs typeface="Arial"/>
                        </a:rPr>
                        <a:t>أحمد معاني وآخرون</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991">
                <a:tc>
                  <a:txBody>
                    <a:bodyPr/>
                    <a:lstStyle/>
                    <a:p>
                      <a:pPr algn="just" rtl="1">
                        <a:lnSpc>
                          <a:spcPct val="115000"/>
                        </a:lnSpc>
                        <a:spcAft>
                          <a:spcPts val="0"/>
                        </a:spcAft>
                      </a:pPr>
                      <a:r>
                        <a:rPr lang="fr-FR" sz="1400" b="1" dirty="0" smtClean="0">
                          <a:latin typeface="Traditional Arabic"/>
                          <a:ea typeface="Calibri"/>
                          <a:cs typeface="Arial"/>
                        </a:rPr>
                        <a:t>2003</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0">
                        <a:lnSpc>
                          <a:spcPct val="115000"/>
                        </a:lnSpc>
                        <a:spcAft>
                          <a:spcPts val="0"/>
                        </a:spcAft>
                      </a:pPr>
                      <a:r>
                        <a:rPr lang="fr-FR" sz="1400" b="1" dirty="0">
                          <a:latin typeface="Traditional Arabic"/>
                          <a:ea typeface="Calibri"/>
                          <a:cs typeface="Arial"/>
                        </a:rPr>
                        <a:t>Malhotra</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r>
              <a:tr h="357974">
                <a:tc>
                  <a:txBody>
                    <a:bodyPr/>
                    <a:lstStyle/>
                    <a:p>
                      <a:pPr algn="just" rtl="1">
                        <a:lnSpc>
                          <a:spcPct val="115000"/>
                        </a:lnSpc>
                        <a:spcAft>
                          <a:spcPts val="0"/>
                        </a:spcAft>
                      </a:pPr>
                      <a:r>
                        <a:rPr lang="fr-FR" sz="1400" b="1" dirty="0" smtClean="0">
                          <a:latin typeface="Traditional Arabic"/>
                          <a:ea typeface="Calibri"/>
                          <a:cs typeface="Arial"/>
                        </a:rPr>
                        <a:t>1996</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1">
                        <a:lnSpc>
                          <a:spcPct val="115000"/>
                        </a:lnSpc>
                        <a:spcAft>
                          <a:spcPts val="0"/>
                        </a:spcAft>
                      </a:pPr>
                      <a:r>
                        <a:rPr lang="ar-DZ" sz="1400" b="1" dirty="0">
                          <a:latin typeface="Traditional Arabic"/>
                          <a:ea typeface="Calibri"/>
                          <a:cs typeface="Arial"/>
                        </a:rPr>
                        <a:t>معهد </a:t>
                      </a:r>
                      <a:r>
                        <a:rPr lang="fr-FR" sz="1400" b="1" dirty="0">
                          <a:latin typeface="Traditional Arabic"/>
                          <a:ea typeface="Calibri"/>
                          <a:cs typeface="Arial"/>
                        </a:rPr>
                        <a:t>brooking</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974">
                <a:tc>
                  <a:txBody>
                    <a:bodyPr/>
                    <a:lstStyle/>
                    <a:p>
                      <a:pPr algn="just" rtl="1">
                        <a:lnSpc>
                          <a:spcPct val="115000"/>
                        </a:lnSpc>
                        <a:spcAft>
                          <a:spcPts val="0"/>
                        </a:spcAft>
                      </a:pPr>
                      <a:r>
                        <a:rPr lang="fr-FR" sz="1400" b="1" dirty="0" smtClean="0">
                          <a:latin typeface="Traditional Arabic"/>
                          <a:ea typeface="Calibri"/>
                          <a:cs typeface="Arial"/>
                        </a:rPr>
                        <a:t>2012</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ar-DZ" sz="1400" b="1" dirty="0">
                          <a:latin typeface="Traditional Arabic"/>
                          <a:ea typeface="Calibri"/>
                          <a:cs typeface="Arial"/>
                        </a:rPr>
                        <a:t>محمد أحمد خالد أحمد</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r>
              <a:tr h="474862">
                <a:tc>
                  <a:txBody>
                    <a:bodyPr/>
                    <a:lstStyle/>
                    <a:p>
                      <a:pPr algn="just" rtl="1">
                        <a:lnSpc>
                          <a:spcPct val="115000"/>
                        </a:lnSpc>
                        <a:spcAft>
                          <a:spcPts val="0"/>
                        </a:spcAft>
                      </a:pPr>
                      <a:r>
                        <a:rPr lang="fr-FR" sz="1400" b="1" dirty="0" smtClean="0">
                          <a:latin typeface="Traditional Arabic"/>
                          <a:ea typeface="Calibri"/>
                          <a:cs typeface="Arial"/>
                        </a:rPr>
                        <a:t>2008</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ar-SA" sz="1400" b="1" dirty="0">
                          <a:latin typeface="Traditional Arabic"/>
                          <a:ea typeface="Calibri"/>
                          <a:cs typeface="Arial"/>
                        </a:rPr>
                        <a:t>عماد سيد </a:t>
                      </a:r>
                      <a:r>
                        <a:rPr lang="ar-SA" sz="1400" b="1" dirty="0" smtClean="0">
                          <a:latin typeface="Traditional Arabic"/>
                          <a:ea typeface="Calibri"/>
                          <a:cs typeface="Arial"/>
                        </a:rPr>
                        <a:t>قطب</a:t>
                      </a:r>
                      <a:r>
                        <a:rPr lang="fr-FR" sz="1400" b="1" baseline="0" dirty="0" smtClean="0">
                          <a:latin typeface="Traditional Arabic"/>
                          <a:ea typeface="Calibri"/>
                          <a:cs typeface="Arial"/>
                        </a:rPr>
                        <a:t> </a:t>
                      </a:r>
                      <a:r>
                        <a:rPr lang="ar-SA" sz="1400" b="1" dirty="0" smtClean="0">
                          <a:latin typeface="Traditional Arabic"/>
                          <a:ea typeface="Calibri"/>
                          <a:cs typeface="Arial"/>
                        </a:rPr>
                        <a:t>السيد</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dirty="0">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991">
                <a:tc>
                  <a:txBody>
                    <a:bodyPr/>
                    <a:lstStyle/>
                    <a:p>
                      <a:pPr algn="just" rtl="1">
                        <a:lnSpc>
                          <a:spcPct val="115000"/>
                        </a:lnSpc>
                        <a:spcAft>
                          <a:spcPts val="0"/>
                        </a:spcAft>
                      </a:pPr>
                      <a:r>
                        <a:rPr lang="fr-FR" sz="1400" b="1" dirty="0" smtClean="0">
                          <a:latin typeface="Traditional Arabic"/>
                          <a:ea typeface="Calibri"/>
                          <a:cs typeface="Arial"/>
                        </a:rPr>
                        <a:t>2001</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0">
                        <a:lnSpc>
                          <a:spcPct val="115000"/>
                        </a:lnSpc>
                        <a:spcAft>
                          <a:spcPts val="0"/>
                        </a:spcAft>
                      </a:pPr>
                      <a:r>
                        <a:rPr lang="fr-FR" sz="1400" b="1" dirty="0">
                          <a:latin typeface="Traditional Arabic"/>
                          <a:ea typeface="Calibri"/>
                          <a:cs typeface="Arial"/>
                        </a:rPr>
                        <a:t>Xera</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DZ"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r>
              <a:tr h="341991">
                <a:tc>
                  <a:txBody>
                    <a:bodyPr/>
                    <a:lstStyle/>
                    <a:p>
                      <a:pPr algn="just" rtl="1">
                        <a:lnSpc>
                          <a:spcPct val="115000"/>
                        </a:lnSpc>
                        <a:spcAft>
                          <a:spcPts val="0"/>
                        </a:spcAft>
                      </a:pPr>
                      <a:endParaRPr lang="fr-FR"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a:lnSpc>
                          <a:spcPct val="115000"/>
                        </a:lnSpc>
                        <a:spcAft>
                          <a:spcPts val="0"/>
                        </a:spcAft>
                      </a:pPr>
                      <a:r>
                        <a:rPr lang="fr-FR" sz="1400" b="1" dirty="0">
                          <a:latin typeface="Traditional Arabic"/>
                          <a:ea typeface="Calibri"/>
                          <a:cs typeface="Arial"/>
                        </a:rPr>
                        <a:t>ASTDE</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991">
                <a:tc>
                  <a:txBody>
                    <a:bodyPr/>
                    <a:lstStyle/>
                    <a:p>
                      <a:pPr algn="just" rtl="1">
                        <a:lnSpc>
                          <a:spcPct val="115000"/>
                        </a:lnSpc>
                        <a:spcAft>
                          <a:spcPts val="0"/>
                        </a:spcAft>
                      </a:pPr>
                      <a:r>
                        <a:rPr lang="fr-FR" sz="1400" b="1" dirty="0" smtClean="0">
                          <a:latin typeface="Traditional Arabic"/>
                          <a:ea typeface="Calibri"/>
                          <a:cs typeface="Arial"/>
                        </a:rPr>
                        <a:t>2010</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0">
                        <a:lnSpc>
                          <a:spcPct val="115000"/>
                        </a:lnSpc>
                        <a:spcAft>
                          <a:spcPts val="0"/>
                        </a:spcAft>
                      </a:pPr>
                      <a:r>
                        <a:rPr lang="fr-FR" sz="1400" b="1" dirty="0">
                          <a:latin typeface="Traditional Arabic"/>
                          <a:ea typeface="Calibri"/>
                          <a:cs typeface="Arial"/>
                        </a:rPr>
                        <a:t>Mitichelle</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dirty="0">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dirty="0">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r>
              <a:tr h="341991">
                <a:tc>
                  <a:txBody>
                    <a:bodyPr/>
                    <a:lstStyle/>
                    <a:p>
                      <a:pPr algn="just" rtl="1">
                        <a:lnSpc>
                          <a:spcPct val="115000"/>
                        </a:lnSpc>
                        <a:spcAft>
                          <a:spcPts val="0"/>
                        </a:spcAft>
                      </a:pPr>
                      <a:r>
                        <a:rPr lang="fr-FR" sz="1400" b="1" dirty="0" smtClean="0">
                          <a:latin typeface="Traditional Arabic"/>
                          <a:ea typeface="Calibri"/>
                          <a:cs typeface="Arial"/>
                        </a:rPr>
                        <a:t>2008</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a:lnSpc>
                          <a:spcPct val="115000"/>
                        </a:lnSpc>
                        <a:spcAft>
                          <a:spcPts val="0"/>
                        </a:spcAft>
                      </a:pPr>
                      <a:r>
                        <a:rPr lang="fr-FR" sz="1400" b="1" dirty="0">
                          <a:latin typeface="Traditional Arabic"/>
                          <a:ea typeface="Calibri"/>
                          <a:cs typeface="Arial"/>
                        </a:rPr>
                        <a:t>Li</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dirty="0">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fr-FR" sz="1400" b="1">
                          <a:latin typeface="Traditional Arabic"/>
                          <a:ea typeface="Calibri"/>
                          <a:cs typeface="Arial"/>
                        </a:rPr>
                        <a:t>X</a:t>
                      </a: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DZ"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endParaRPr lang="ar-SA" sz="1400" b="1">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974">
                <a:tc>
                  <a:txBody>
                    <a:bodyPr/>
                    <a:lstStyle/>
                    <a:p>
                      <a:pPr algn="just" rtl="1">
                        <a:lnSpc>
                          <a:spcPct val="115000"/>
                        </a:lnSpc>
                        <a:spcAft>
                          <a:spcPts val="0"/>
                        </a:spcAft>
                      </a:pP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ar-SA" sz="1400" b="1" dirty="0">
                          <a:latin typeface="Traditional Arabic"/>
                          <a:ea typeface="Calibri"/>
                          <a:cs typeface="Arial"/>
                        </a:rPr>
                        <a:t>المجموع</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dirty="0" smtClean="0">
                          <a:latin typeface="Traditional Arabic"/>
                          <a:ea typeface="Calibri"/>
                          <a:cs typeface="Arial"/>
                        </a:rPr>
                        <a:t>27</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dirty="0" smtClean="0">
                          <a:latin typeface="Traditional Arabic"/>
                          <a:ea typeface="Calibri"/>
                          <a:cs typeface="Arial"/>
                        </a:rPr>
                        <a:t>12</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dirty="0" smtClean="0">
                          <a:latin typeface="Traditional Arabic"/>
                          <a:ea typeface="Calibri"/>
                          <a:cs typeface="Arial"/>
                        </a:rPr>
                        <a:t>06</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dirty="0" smtClean="0">
                          <a:latin typeface="Traditional Arabic"/>
                          <a:ea typeface="Calibri"/>
                          <a:cs typeface="Arial"/>
                        </a:rPr>
                        <a:t>11</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dirty="0" smtClean="0">
                          <a:latin typeface="Traditional Arabic"/>
                          <a:ea typeface="Calibri"/>
                          <a:cs typeface="Arial"/>
                        </a:rPr>
                        <a:t>06</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dirty="0" smtClean="0">
                          <a:latin typeface="Traditional Arabic"/>
                          <a:ea typeface="Calibri"/>
                          <a:cs typeface="Arial"/>
                        </a:rPr>
                        <a:t>03</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dirty="0" smtClean="0">
                          <a:latin typeface="Traditional Arabic"/>
                          <a:ea typeface="Calibri"/>
                          <a:cs typeface="Arial"/>
                        </a:rPr>
                        <a:t>01</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dirty="0" smtClean="0">
                          <a:latin typeface="Traditional Arabic"/>
                          <a:ea typeface="Calibri"/>
                          <a:cs typeface="Arial"/>
                        </a:rPr>
                        <a:t>02</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dirty="0" smtClean="0">
                          <a:latin typeface="Traditional Arabic"/>
                          <a:ea typeface="Calibri"/>
                          <a:cs typeface="Arial"/>
                        </a:rPr>
                        <a:t>04</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dirty="0" smtClean="0">
                          <a:latin typeface="Traditional Arabic"/>
                          <a:ea typeface="Calibri"/>
                          <a:cs typeface="Arial"/>
                        </a:rPr>
                        <a:t>06</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dirty="0" smtClean="0">
                          <a:latin typeface="Traditional Arabic"/>
                          <a:ea typeface="Calibri"/>
                          <a:cs typeface="Arial"/>
                        </a:rPr>
                        <a:t>03</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c>
                  <a:txBody>
                    <a:bodyPr/>
                    <a:lstStyle/>
                    <a:p>
                      <a:pPr algn="just" rtl="1">
                        <a:lnSpc>
                          <a:spcPct val="115000"/>
                        </a:lnSpc>
                        <a:spcAft>
                          <a:spcPts val="0"/>
                        </a:spcAft>
                      </a:pPr>
                      <a:r>
                        <a:rPr lang="fr-FR" sz="1400" b="1" dirty="0" smtClean="0">
                          <a:latin typeface="Traditional Arabic"/>
                          <a:ea typeface="Calibri"/>
                          <a:cs typeface="Arial"/>
                        </a:rPr>
                        <a:t>05</a:t>
                      </a:r>
                      <a:endParaRPr lang="fr-FR" sz="1400" b="1" dirty="0">
                        <a:latin typeface="Traditional Arabic"/>
                        <a:ea typeface="Calibri"/>
                        <a:cs typeface="Arial"/>
                      </a:endParaRPr>
                    </a:p>
                  </a:txBody>
                  <a:tcPr marL="26103" marR="261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1DD"/>
                    </a:solidFill>
                  </a:tcPr>
                </a:tc>
              </a:tr>
            </a:tbl>
          </a:graphicData>
        </a:graphic>
      </p:graphicFrame>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09 </a:t>
            </a:r>
            <a:r>
              <a:rPr lang="ar-DZ" sz="4800" b="1" dirty="0" smtClean="0">
                <a:solidFill>
                  <a:schemeClr val="bg1"/>
                </a:solidFill>
                <a:latin typeface="Arabic Typesetting" pitchFamily="66" charset="-78"/>
                <a:cs typeface="Arabic Typesetting" pitchFamily="66" charset="-78"/>
              </a:rPr>
              <a:t>الرأس المال الفكري كتوجه جديد لإدارة المعرفة  </a:t>
            </a:r>
            <a:endParaRPr lang="fr-FR" sz="4800" b="1" dirty="0" smtClean="0">
              <a:solidFill>
                <a:schemeClr val="bg1"/>
              </a:solidFill>
              <a:latin typeface="Arabic Typesetting" pitchFamily="66" charset="-78"/>
              <a:cs typeface="Arabic Typesetting" pitchFamily="66" charset="-78"/>
            </a:endParaRPr>
          </a:p>
        </p:txBody>
      </p:sp>
      <p:sp>
        <p:nvSpPr>
          <p:cNvPr id="3" name="Rectangle 2"/>
          <p:cNvSpPr/>
          <p:nvPr/>
        </p:nvSpPr>
        <p:spPr>
          <a:xfrm>
            <a:off x="357158" y="1571612"/>
            <a:ext cx="8501122"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r>
              <a:rPr lang="ar-DZ" sz="3200" b="1" dirty="0" smtClean="0">
                <a:solidFill>
                  <a:schemeClr val="tx1"/>
                </a:solidFill>
                <a:latin typeface="Arabic Typesetting" pitchFamily="66" charset="-78"/>
                <a:cs typeface="Arabic Typesetting" pitchFamily="66" charset="-78"/>
              </a:rPr>
              <a:t>مكونات الرأس المال الفكري:</a:t>
            </a:r>
          </a:p>
          <a:p>
            <a:pPr algn="r" rtl="1"/>
            <a:endParaRPr lang="ar-DZ"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p:txBody>
      </p:sp>
      <p:sp>
        <p:nvSpPr>
          <p:cNvPr id="4" name="Ellipse 3"/>
          <p:cNvSpPr/>
          <p:nvPr/>
        </p:nvSpPr>
        <p:spPr>
          <a:xfrm>
            <a:off x="3214678" y="2500306"/>
            <a:ext cx="2857520" cy="1143008"/>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الرأس المال الفكري</a:t>
            </a:r>
            <a:endParaRPr lang="fr-FR" sz="3200" b="1" dirty="0" smtClean="0">
              <a:solidFill>
                <a:schemeClr val="tx1"/>
              </a:solidFill>
              <a:latin typeface="Arabic Typesetting" pitchFamily="66" charset="-78"/>
              <a:cs typeface="Arabic Typesetting" pitchFamily="66" charset="-78"/>
            </a:endParaRPr>
          </a:p>
        </p:txBody>
      </p:sp>
      <p:sp>
        <p:nvSpPr>
          <p:cNvPr id="6" name="Ellipse 5"/>
          <p:cNvSpPr/>
          <p:nvPr/>
        </p:nvSpPr>
        <p:spPr>
          <a:xfrm>
            <a:off x="285720" y="4572008"/>
            <a:ext cx="2786082" cy="114300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الرأس المال العلاقاتي</a:t>
            </a:r>
            <a:endParaRPr lang="fr-FR" sz="3200" b="1" dirty="0" smtClean="0">
              <a:solidFill>
                <a:schemeClr val="tx1"/>
              </a:solidFill>
              <a:latin typeface="Arabic Typesetting" pitchFamily="66" charset="-78"/>
              <a:cs typeface="Arabic Typesetting" pitchFamily="66" charset="-78"/>
            </a:endParaRPr>
          </a:p>
        </p:txBody>
      </p:sp>
      <p:cxnSp>
        <p:nvCxnSpPr>
          <p:cNvPr id="9" name="Connecteur droit avec flèche 8"/>
          <p:cNvCxnSpPr/>
          <p:nvPr/>
        </p:nvCxnSpPr>
        <p:spPr>
          <a:xfrm flipV="1">
            <a:off x="2214546" y="3429000"/>
            <a:ext cx="1559687" cy="1143008"/>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12" name="Connecteur droit avec flèche 11"/>
          <p:cNvCxnSpPr/>
          <p:nvPr/>
        </p:nvCxnSpPr>
        <p:spPr>
          <a:xfrm>
            <a:off x="5643570" y="3357562"/>
            <a:ext cx="1500198" cy="1285884"/>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13" name="Connecteur droit avec flèche 12"/>
          <p:cNvCxnSpPr/>
          <p:nvPr/>
        </p:nvCxnSpPr>
        <p:spPr>
          <a:xfrm rot="16200000" flipH="1">
            <a:off x="4268390" y="4089803"/>
            <a:ext cx="928692" cy="35717"/>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sp>
        <p:nvSpPr>
          <p:cNvPr id="21" name="Ellipse 20"/>
          <p:cNvSpPr/>
          <p:nvPr/>
        </p:nvSpPr>
        <p:spPr>
          <a:xfrm>
            <a:off x="3357554" y="4572008"/>
            <a:ext cx="2786082" cy="114300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الرأس المال الهيكلي</a:t>
            </a:r>
            <a:endParaRPr lang="fr-FR" sz="3200" b="1" dirty="0" smtClean="0">
              <a:solidFill>
                <a:schemeClr val="tx1"/>
              </a:solidFill>
              <a:latin typeface="Arabic Typesetting" pitchFamily="66" charset="-78"/>
              <a:cs typeface="Arabic Typesetting" pitchFamily="66" charset="-78"/>
            </a:endParaRPr>
          </a:p>
        </p:txBody>
      </p:sp>
      <p:sp>
        <p:nvSpPr>
          <p:cNvPr id="22" name="Ellipse 21"/>
          <p:cNvSpPr/>
          <p:nvPr/>
        </p:nvSpPr>
        <p:spPr>
          <a:xfrm>
            <a:off x="6357950" y="4572008"/>
            <a:ext cx="2786082" cy="114300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الرأس المال البشري</a:t>
            </a:r>
            <a:endParaRPr lang="fr-FR" sz="3200" b="1" dirty="0" smtClean="0">
              <a:solidFill>
                <a:schemeClr val="tx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428736"/>
            <a:ext cx="8358246" cy="51435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ثانيا: مكونات الرأس المال الفكري:</a:t>
            </a:r>
          </a:p>
          <a:p>
            <a:pPr algn="r" rtl="1"/>
            <a:r>
              <a:rPr lang="ar-DZ" sz="2800" b="1" dirty="0" smtClean="0">
                <a:solidFill>
                  <a:schemeClr val="tx1"/>
                </a:solidFill>
                <a:latin typeface="Arabic Typesetting" pitchFamily="66" charset="-78"/>
                <a:cs typeface="Arabic Typesetting" pitchFamily="66" charset="-78"/>
              </a:rPr>
              <a:t>من خلالنا لاستعراض الدراسات السابقة والتي تعتبر أهم الدراسات التي تناولت الموضوع،</a:t>
            </a:r>
          </a:p>
          <a:p>
            <a:pPr algn="r" rtl="1"/>
            <a:r>
              <a:rPr lang="ar-DZ" sz="2800" b="1" dirty="0" smtClean="0">
                <a:solidFill>
                  <a:schemeClr val="tx1"/>
                </a:solidFill>
                <a:latin typeface="Arabic Typesetting" pitchFamily="66" charset="-78"/>
                <a:cs typeface="Arabic Typesetting" pitchFamily="66" charset="-78"/>
              </a:rPr>
              <a:t>تبين أن اغلبها قسمت الرأس المال الفكري إلى رؤوس الأموال التالية:</a:t>
            </a:r>
          </a:p>
          <a:p>
            <a:pPr algn="r" rtl="1"/>
            <a:r>
              <a:rPr lang="fr-FR" sz="2800" b="1" dirty="0" smtClean="0">
                <a:solidFill>
                  <a:schemeClr val="tx1"/>
                </a:solidFill>
                <a:latin typeface="Arabic Typesetting" pitchFamily="66" charset="-78"/>
                <a:cs typeface="Arabic Typesetting" pitchFamily="66" charset="-78"/>
              </a:rPr>
              <a:t>-1 </a:t>
            </a:r>
            <a:r>
              <a:rPr lang="ar-DZ" sz="2800" b="1" dirty="0" smtClean="0">
                <a:solidFill>
                  <a:schemeClr val="tx1"/>
                </a:solidFill>
                <a:latin typeface="Arabic Typesetting" pitchFamily="66" charset="-78"/>
                <a:cs typeface="Arabic Typesetting" pitchFamily="66" charset="-78"/>
              </a:rPr>
              <a:t>الرأس المال البشري:</a:t>
            </a:r>
          </a:p>
          <a:p>
            <a:pPr algn="r" rtl="1"/>
            <a:r>
              <a:rPr lang="ar-DZ" sz="2800" b="1" dirty="0" smtClean="0">
                <a:solidFill>
                  <a:schemeClr val="tx1"/>
                </a:solidFill>
                <a:latin typeface="Arabic Typesetting" pitchFamily="66" charset="-78"/>
                <a:cs typeface="Arabic Typesetting" pitchFamily="66" charset="-78"/>
              </a:rPr>
              <a:t>كل الدراسات اتفقت على أن الرس المال البشري مكون أساسي للرأس المال الفكري ولا يمكن أن تهمله المؤسسة الاقتصادية.</a:t>
            </a:r>
          </a:p>
          <a:p>
            <a:pPr algn="r" rtl="1"/>
            <a:r>
              <a:rPr lang="ar-DZ" sz="2800" b="1" dirty="0" smtClean="0">
                <a:solidFill>
                  <a:schemeClr val="tx1"/>
                </a:solidFill>
                <a:latin typeface="Arabic Typesetting" pitchFamily="66" charset="-78"/>
                <a:cs typeface="Arabic Typesetting" pitchFamily="66" charset="-78"/>
              </a:rPr>
              <a:t>أ/ تعريف الرأس المال البشري:</a:t>
            </a:r>
          </a:p>
          <a:p>
            <a:pPr algn="r" rtl="1"/>
            <a:r>
              <a:rPr lang="ar-SA" sz="2800" b="1" dirty="0" smtClean="0">
                <a:solidFill>
                  <a:schemeClr val="tx1"/>
                </a:solidFill>
                <a:latin typeface="Arabic Typesetting" pitchFamily="66" charset="-78"/>
                <a:cs typeface="Arabic Typesetting" pitchFamily="66" charset="-78"/>
              </a:rPr>
              <a:t>يرى (اتحاد الخبراء والاستشاريون الدوليون) أنه يمثل القدرات الفطرية والمكتسبة لدى كل فرد عامل والتي تؤدي إلى زيادة القيمة الاقتصادية المضافة لكل مجالات الأعمال إذا أحسن استثمارها مثل باقي الأصول.</a:t>
            </a:r>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09 </a:t>
            </a:r>
            <a:r>
              <a:rPr lang="ar-DZ" sz="4800" b="1" dirty="0" smtClean="0">
                <a:solidFill>
                  <a:schemeClr val="bg1"/>
                </a:solidFill>
                <a:latin typeface="Arabic Typesetting" pitchFamily="66" charset="-78"/>
                <a:cs typeface="Arabic Typesetting" pitchFamily="66" charset="-78"/>
              </a:rPr>
              <a:t>الرأس المال الفكري كتوجه جديد لإدارة المعرفة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428736"/>
            <a:ext cx="8358246" cy="51435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ب/ أهمية الرأس المال البشري:</a:t>
            </a:r>
          </a:p>
          <a:p>
            <a:pPr algn="r" rtl="1"/>
            <a:r>
              <a:rPr lang="ar-SA" sz="2800" b="1" dirty="0" smtClean="0">
                <a:solidFill>
                  <a:schemeClr val="tx1"/>
                </a:solidFill>
                <a:latin typeface="Arabic Typesetting" pitchFamily="66" charset="-78"/>
                <a:cs typeface="Arabic Typesetting" pitchFamily="66" charset="-78"/>
              </a:rPr>
              <a:t>لرأس المال البشري أهمية كبيرة في المؤسسة بحيث يعتبر أهم مكون لرأس المال الفكري وتتمثل هذه الأهمية في:</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 وضع إستراتيجية التعلم للمؤسسة التي تعد حجر الأساس لزيادة الخبرات والمهارات والقدرات.</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 انجاز العمليات الداخلية بكفاءة وفعالية وتحقيق القيمة المقترحة للعملاء.</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 بلوغ الأهداف المالية المتمثلة في القيمة المضافة ومعدل العائد على الاستثمار.</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-الرفع من أداء المؤسسة ككل من خلال تجسيده لمعارفه وخبراته وكفاءاته على ارض الواقع.</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-تنمية الرأس المال البشري والرفع من قدراته وإعطاءه الفرص لتجسيد أفكاره وإمداده </a:t>
            </a:r>
            <a:r>
              <a:rPr lang="ar-SA" sz="2800" b="1" dirty="0" err="1" smtClean="0">
                <a:solidFill>
                  <a:schemeClr val="tx1"/>
                </a:solidFill>
                <a:latin typeface="Arabic Typesetting" pitchFamily="66" charset="-78"/>
                <a:cs typeface="Arabic Typesetting" pitchFamily="66" charset="-78"/>
              </a:rPr>
              <a:t>بالتحفيزات</a:t>
            </a:r>
            <a:r>
              <a:rPr lang="ar-SA" sz="2800" b="1" dirty="0" smtClean="0">
                <a:solidFill>
                  <a:schemeClr val="tx1"/>
                </a:solidFill>
                <a:latin typeface="Arabic Typesetting" pitchFamily="66" charset="-78"/>
                <a:cs typeface="Arabic Typesetting" pitchFamily="66" charset="-78"/>
              </a:rPr>
              <a:t> المعنوية والمادية من شانه الرقي بالمؤسسة والمساهمة في اندماجها في الاقتصاديات الحديثة المبنية على المعرفة اللاملموسات</a:t>
            </a:r>
            <a:endParaRPr lang="fr-FR" sz="28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09 </a:t>
            </a:r>
            <a:r>
              <a:rPr lang="ar-DZ" sz="4800" b="1" dirty="0" smtClean="0">
                <a:solidFill>
                  <a:schemeClr val="bg1"/>
                </a:solidFill>
                <a:latin typeface="Arabic Typesetting" pitchFamily="66" charset="-78"/>
                <a:cs typeface="Arabic Typesetting" pitchFamily="66" charset="-78"/>
              </a:rPr>
              <a:t>الرأس المال الفكري كتوجه جديد لإدارة المعرفة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0034" y="1428736"/>
            <a:ext cx="8358246" cy="5000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3200" b="1" u="sng" dirty="0" smtClean="0">
                <a:latin typeface="Arabic Typesetting" pitchFamily="66" charset="-78"/>
                <a:cs typeface="Arabic Typesetting" pitchFamily="66" charset="-78"/>
              </a:rPr>
              <a:t>- </a:t>
            </a:r>
            <a:r>
              <a:rPr lang="fr-FR" sz="3200" b="1" u="sng" dirty="0" smtClean="0">
                <a:solidFill>
                  <a:schemeClr val="tx1"/>
                </a:solidFill>
                <a:latin typeface="Arabic Typesetting" pitchFamily="66" charset="-78"/>
                <a:cs typeface="Arabic Typesetting" pitchFamily="66" charset="-78"/>
              </a:rPr>
              <a:t>05</a:t>
            </a:r>
            <a:r>
              <a:rPr lang="ar-DZ" sz="3200" b="1" u="sng" dirty="0" smtClean="0">
                <a:solidFill>
                  <a:schemeClr val="tx1"/>
                </a:solidFill>
                <a:latin typeface="Arabic Typesetting" pitchFamily="66" charset="-78"/>
                <a:cs typeface="Arabic Typesetting" pitchFamily="66" charset="-78"/>
              </a:rPr>
              <a:t>/هرم المعرفة:</a:t>
            </a:r>
          </a:p>
          <a:p>
            <a:pPr algn="r" rtl="1"/>
            <a:r>
              <a:rPr lang="ar-DZ" sz="3200" b="1" dirty="0" smtClean="0">
                <a:solidFill>
                  <a:schemeClr val="tx1"/>
                </a:solidFill>
                <a:latin typeface="Arabic Typesetting" pitchFamily="66" charset="-78"/>
                <a:cs typeface="Arabic Typesetting" pitchFamily="66" charset="-78"/>
              </a:rPr>
              <a:t>*.يعتبر هرم المعرفة شكل يوضح لنا كيف يتم الحصول على المعرفة وتدرجها من أنها تكون عبارة عن مشاهدات يتم متابعتها وتدوينها </a:t>
            </a:r>
            <a:r>
              <a:rPr lang="ar-DZ" sz="3200" b="1" dirty="0" err="1" smtClean="0">
                <a:solidFill>
                  <a:schemeClr val="tx1"/>
                </a:solidFill>
                <a:latin typeface="Arabic Typesetting" pitchFamily="66" charset="-78"/>
                <a:cs typeface="Arabic Typesetting" pitchFamily="66" charset="-78"/>
              </a:rPr>
              <a:t>و</a:t>
            </a:r>
            <a:r>
              <a:rPr lang="ar-DZ" sz="3200" b="1" dirty="0" smtClean="0">
                <a:solidFill>
                  <a:schemeClr val="tx1"/>
                </a:solidFill>
                <a:latin typeface="Arabic Typesetting" pitchFamily="66" charset="-78"/>
                <a:cs typeface="Arabic Typesetting" pitchFamily="66" charset="-78"/>
              </a:rPr>
              <a:t> تبويبها لتصبح بيانات يتم معالجتها وتحليلها وتفسيرها وتبويبها لتصبح معلومات والتي يتم معالجتها وتحليلها وتفسيرها وتبويبها لتصبح معرفة صريحة موثقة تم تدمج مع المعرفة الضمنية الموجودة </a:t>
            </a:r>
            <a:r>
              <a:rPr lang="ar-DZ" sz="3200" b="1" dirty="0" smtClean="0">
                <a:solidFill>
                  <a:schemeClr val="tx1"/>
                </a:solidFill>
                <a:latin typeface="Arabic Typesetting" pitchFamily="66" charset="-78"/>
                <a:cs typeface="Arabic Typesetting" pitchFamily="66" charset="-78"/>
              </a:rPr>
              <a:t>في عقول الناس لتصبح </a:t>
            </a:r>
            <a:r>
              <a:rPr lang="ar-DZ" sz="3200" b="1" dirty="0" smtClean="0">
                <a:solidFill>
                  <a:schemeClr val="tx1"/>
                </a:solidFill>
                <a:latin typeface="Arabic Typesetting" pitchFamily="66" charset="-78"/>
                <a:cs typeface="Arabic Typesetting" pitchFamily="66" charset="-78"/>
              </a:rPr>
              <a:t>معرفة</a:t>
            </a:r>
            <a:endParaRPr lang="fr-FR" sz="3200" b="1" dirty="0" smtClean="0">
              <a:solidFill>
                <a:schemeClr val="tx1"/>
              </a:solidFill>
              <a:latin typeface="Arabic Typesetting" pitchFamily="66" charset="-78"/>
              <a:cs typeface="Arabic Typesetting" pitchFamily="66" charset="-78"/>
            </a:endParaRPr>
          </a:p>
          <a:p>
            <a:pPr algn="r" rtl="1"/>
            <a:endParaRPr lang="fr-FR" sz="3200" b="1" dirty="0" smtClean="0">
              <a:solidFill>
                <a:schemeClr val="tx1"/>
              </a:solidFill>
              <a:latin typeface="Arabic Typesetting" pitchFamily="66" charset="-78"/>
              <a:cs typeface="Arabic Typesetting" pitchFamily="66" charset="-78"/>
            </a:endParaRPr>
          </a:p>
          <a:p>
            <a:pPr algn="r" rtl="1"/>
            <a:endParaRPr lang="fr-FR" sz="3200" b="1" dirty="0" smtClean="0">
              <a:solidFill>
                <a:schemeClr val="tx1"/>
              </a:solidFill>
              <a:latin typeface="Arabic Typesetting" pitchFamily="66" charset="-78"/>
              <a:cs typeface="Arabic Typesetting" pitchFamily="66" charset="-78"/>
            </a:endParaRPr>
          </a:p>
          <a:p>
            <a:pPr algn="r" rtl="1"/>
            <a:endParaRPr lang="fr-FR" sz="3200" b="1" dirty="0" smtClean="0">
              <a:solidFill>
                <a:schemeClr val="tx1"/>
              </a:solidFill>
              <a:latin typeface="Arabic Typesetting" pitchFamily="66" charset="-78"/>
              <a:cs typeface="Arabic Typesetting" pitchFamily="66" charset="-78"/>
            </a:endParaRPr>
          </a:p>
          <a:p>
            <a:pPr algn="r" rtl="1"/>
            <a:endParaRPr lang="fr-FR" sz="3200" b="1" dirty="0">
              <a:solidFill>
                <a:schemeClr val="tx1"/>
              </a:solidFill>
              <a:latin typeface="Arabic Typesetting" pitchFamily="66" charset="-78"/>
              <a:cs typeface="Arabic Typesetting" pitchFamily="66" charset="-78"/>
            </a:endParaRPr>
          </a:p>
        </p:txBody>
      </p:sp>
      <p:sp>
        <p:nvSpPr>
          <p:cNvPr id="4" name="Titre 1"/>
          <p:cNvSpPr txBox="1">
            <a:spLocks/>
          </p:cNvSpPr>
          <p:nvPr/>
        </p:nvSpPr>
        <p:spPr>
          <a:xfrm>
            <a:off x="285720" y="142852"/>
            <a:ext cx="8572560" cy="1071570"/>
          </a:xfrm>
          <a:prstGeom prst="rect">
            <a:avLst/>
          </a:prstGeom>
          <a:solidFill>
            <a:schemeClr val="tx2">
              <a:lumMod val="75000"/>
            </a:schemeClr>
          </a:solidFill>
          <a:ln>
            <a:solidFill>
              <a:schemeClr val="tx2">
                <a:lumMod val="75000"/>
              </a:schemeClr>
            </a:solidFill>
          </a:ln>
          <a:effectLst>
            <a:glow rad="63500">
              <a:schemeClr val="accent1">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المحاضرة رقم</a:t>
            </a:r>
            <a:r>
              <a:rPr kumimoji="0" lang="fr-FR"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 01 </a:t>
            </a:r>
            <a:r>
              <a:rPr kumimoji="0" lang="ar-DZ"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 مفاهيم عامة حول المعرفة</a:t>
            </a:r>
            <a:endParaRPr kumimoji="0" lang="fr-FR" sz="5400" b="1" i="0" u="none" strike="noStrike" kern="1200" cap="none" spc="0" normalizeH="0" baseline="0" noProof="0" dirty="0">
              <a:ln>
                <a:noFill/>
              </a:ln>
              <a:solidFill>
                <a:schemeClr val="bg1"/>
              </a:solidFill>
              <a:effectLst/>
              <a:uLnTx/>
              <a:uFillTx/>
              <a:latin typeface="Arabic Typesetting" pitchFamily="66" charset="-78"/>
              <a:ea typeface="+mn-ea"/>
              <a:cs typeface="Arabic Typesetting" pitchFamily="66" charset="-78"/>
            </a:endParaRP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428736"/>
            <a:ext cx="8358246" cy="51435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ج/ مكونات الرأس المال البشري:</a:t>
            </a:r>
          </a:p>
          <a:p>
            <a:pPr algn="r" rtl="1"/>
            <a:r>
              <a:rPr lang="ar-DZ" sz="2800" b="1" dirty="0" smtClean="0">
                <a:solidFill>
                  <a:schemeClr val="tx1"/>
                </a:solidFill>
                <a:latin typeface="Arabic Typesetting" pitchFamily="66" charset="-78"/>
                <a:cs typeface="Arabic Typesetting" pitchFamily="66" charset="-78"/>
              </a:rPr>
              <a:t>يشتمل على عدة مكونات نذكر أهمها:</a:t>
            </a:r>
          </a:p>
          <a:p>
            <a:pPr algn="r" rtl="1"/>
            <a:r>
              <a:rPr lang="ar-DZ" sz="2800" b="1" dirty="0" smtClean="0">
                <a:solidFill>
                  <a:schemeClr val="tx1"/>
                </a:solidFill>
                <a:latin typeface="Arabic Typesetting" pitchFamily="66" charset="-78"/>
                <a:cs typeface="Arabic Typesetting" pitchFamily="66" charset="-78"/>
              </a:rPr>
              <a:t>-عدد العاملين -</a:t>
            </a:r>
            <a:r>
              <a:rPr lang="ar-SA" sz="2800" b="1" dirty="0" smtClean="0">
                <a:solidFill>
                  <a:schemeClr val="tx1"/>
                </a:solidFill>
                <a:latin typeface="Arabic Typesetting" pitchFamily="66" charset="-78"/>
                <a:cs typeface="Arabic Typesetting" pitchFamily="66" charset="-78"/>
              </a:rPr>
              <a:t>عمر العاملين</a:t>
            </a:r>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تنوع العاملين</a:t>
            </a:r>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المعاملة المتكافئة لجميع العاملين </a:t>
            </a:r>
            <a:r>
              <a:rPr lang="ar-DZ" sz="2800" b="1" dirty="0" smtClean="0">
                <a:solidFill>
                  <a:schemeClr val="tx1"/>
                </a:solidFill>
                <a:latin typeface="Arabic Typesetting" pitchFamily="66" charset="-78"/>
                <a:cs typeface="Arabic Typesetting" pitchFamily="66" charset="-78"/>
              </a:rPr>
              <a:t>-</a:t>
            </a:r>
            <a:r>
              <a:rPr lang="ar-SA" sz="2800" b="1" dirty="0" smtClean="0">
                <a:solidFill>
                  <a:schemeClr val="tx1"/>
                </a:solidFill>
                <a:latin typeface="Arabic Typesetting" pitchFamily="66" charset="-78"/>
                <a:cs typeface="Arabic Typesetting" pitchFamily="66" charset="-78"/>
              </a:rPr>
              <a:t>العلاقات مع العاملين</a:t>
            </a:r>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تعليم العاملين</a:t>
            </a:r>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المهارات/المعرفة</a:t>
            </a:r>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علاقة العاملين بالمؤسسة</a:t>
            </a:r>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المعرفة الوظيفية المكتسبة</a:t>
            </a:r>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موقف العاملين</a:t>
            </a:r>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التزامات العاملين</a:t>
            </a:r>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سياسة تحفيز العاملين</a:t>
            </a:r>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إنتاجية العامل</a:t>
            </a:r>
            <a:r>
              <a:rPr lang="ar-DZ" sz="2800" b="1" dirty="0" smtClean="0">
                <a:solidFill>
                  <a:schemeClr val="tx1"/>
                </a:solidFill>
                <a:latin typeface="Arabic Typesetting" pitchFamily="66" charset="-78"/>
                <a:cs typeface="Arabic Typesetting" pitchFamily="66" charset="-78"/>
              </a:rPr>
              <a:t>ين -</a:t>
            </a:r>
            <a:r>
              <a:rPr lang="ar-SA" sz="2800" b="1" dirty="0" smtClean="0">
                <a:solidFill>
                  <a:schemeClr val="tx1"/>
                </a:solidFill>
                <a:latin typeface="Arabic Typesetting" pitchFamily="66" charset="-78"/>
                <a:cs typeface="Arabic Typesetting" pitchFamily="66" charset="-78"/>
              </a:rPr>
              <a:t>تدريب العاملين</a:t>
            </a:r>
            <a:endParaRPr lang="ar-DZ"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المؤهلات المهنية</a:t>
            </a:r>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تنمية العاملين</a:t>
            </a:r>
            <a:r>
              <a:rPr lang="ar-DZ" sz="2800" b="1" dirty="0" smtClean="0">
                <a:solidFill>
                  <a:schemeClr val="tx1"/>
                </a:solidFill>
                <a:latin typeface="Arabic Typesetting" pitchFamily="66" charset="-78"/>
                <a:cs typeface="Arabic Typesetting" pitchFamily="66" charset="-78"/>
              </a:rPr>
              <a:t>  - </a:t>
            </a:r>
            <a:r>
              <a:rPr lang="ar-SA" sz="2800" b="1" dirty="0" smtClean="0">
                <a:solidFill>
                  <a:schemeClr val="tx1"/>
                </a:solidFill>
                <a:latin typeface="Arabic Typesetting" pitchFamily="66" charset="-78"/>
                <a:cs typeface="Arabic Typesetting" pitchFamily="66" charset="-78"/>
              </a:rPr>
              <a:t>روح المبادرة</a:t>
            </a:r>
            <a:r>
              <a:rPr lang="ar-DZ" sz="2800" b="1" dirty="0" smtClean="0">
                <a:solidFill>
                  <a:schemeClr val="tx1"/>
                </a:solidFill>
                <a:latin typeface="Arabic Typesetting" pitchFamily="66" charset="-78"/>
                <a:cs typeface="Arabic Typesetting" pitchFamily="66" charset="-78"/>
              </a:rPr>
              <a:t> - </a:t>
            </a:r>
            <a:r>
              <a:rPr lang="ar-SA" sz="2800" b="1" dirty="0" smtClean="0">
                <a:solidFill>
                  <a:schemeClr val="tx1"/>
                </a:solidFill>
                <a:latin typeface="Arabic Typesetting" pitchFamily="66" charset="-78"/>
                <a:cs typeface="Arabic Typesetting" pitchFamily="66" charset="-78"/>
              </a:rPr>
              <a:t>قدرات العاملين</a:t>
            </a:r>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العمل كفريق واحد</a:t>
            </a:r>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المشاركة الاجتماعية</a:t>
            </a:r>
            <a:endParaRPr lang="ar-DZ" sz="28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09 </a:t>
            </a:r>
            <a:r>
              <a:rPr lang="ar-DZ" sz="4800" b="1" dirty="0" smtClean="0">
                <a:solidFill>
                  <a:schemeClr val="bg1"/>
                </a:solidFill>
                <a:latin typeface="Arabic Typesetting" pitchFamily="66" charset="-78"/>
                <a:cs typeface="Arabic Typesetting" pitchFamily="66" charset="-78"/>
              </a:rPr>
              <a:t>الرأس المال الفكري كتوجه جديد لإدارة المعرفة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7158"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r>
              <a:rPr lang="fr-FR" sz="3200" b="1" dirty="0" smtClean="0">
                <a:solidFill>
                  <a:schemeClr val="tx1"/>
                </a:solidFill>
                <a:latin typeface="Arabic Typesetting" pitchFamily="66" charset="-78"/>
                <a:cs typeface="Arabic Typesetting" pitchFamily="66" charset="-78"/>
              </a:rPr>
              <a:t>-</a:t>
            </a:r>
            <a:r>
              <a:rPr lang="fr-FR" sz="2800" b="1" dirty="0" smtClean="0">
                <a:solidFill>
                  <a:schemeClr val="tx1"/>
                </a:solidFill>
                <a:latin typeface="Arabic Typesetting" pitchFamily="66" charset="-78"/>
                <a:cs typeface="Arabic Typesetting" pitchFamily="66" charset="-78"/>
              </a:rPr>
              <a:t>2</a:t>
            </a:r>
            <a:r>
              <a:rPr lang="ar-DZ" sz="2800" b="1" dirty="0" smtClean="0">
                <a:solidFill>
                  <a:schemeClr val="tx1"/>
                </a:solidFill>
                <a:latin typeface="Arabic Typesetting" pitchFamily="66" charset="-78"/>
                <a:cs typeface="Arabic Typesetting" pitchFamily="66" charset="-78"/>
              </a:rPr>
              <a:t> الرأس المال الهيكلي:</a:t>
            </a:r>
          </a:p>
          <a:p>
            <a:pPr algn="r" rtl="1"/>
            <a:r>
              <a:rPr lang="ar-DZ" sz="2800" b="1" dirty="0" smtClean="0">
                <a:solidFill>
                  <a:schemeClr val="tx1"/>
                </a:solidFill>
                <a:latin typeface="Arabic Typesetting" pitchFamily="66" charset="-78"/>
                <a:cs typeface="Arabic Typesetting" pitchFamily="66" charset="-78"/>
              </a:rPr>
              <a:t>حيث يعتبر ثاني أهم مكونات الرأس المال الفكري بعد الرأس المال البشري</a:t>
            </a:r>
          </a:p>
          <a:p>
            <a:pPr algn="r" rtl="1"/>
            <a:r>
              <a:rPr lang="ar-DZ" sz="2800" b="1" dirty="0" smtClean="0">
                <a:solidFill>
                  <a:schemeClr val="tx1"/>
                </a:solidFill>
                <a:latin typeface="Arabic Typesetting" pitchFamily="66" charset="-78"/>
                <a:cs typeface="Arabic Typesetting" pitchFamily="66" charset="-78"/>
              </a:rPr>
              <a:t>أ /تعريف الرأس المال الهيكلي:</a:t>
            </a:r>
          </a:p>
          <a:p>
            <a:pPr algn="r" rtl="1"/>
            <a:r>
              <a:rPr lang="ar-SA" sz="2800" b="1" dirty="0" smtClean="0">
                <a:solidFill>
                  <a:schemeClr val="tx1"/>
                </a:solidFill>
                <a:latin typeface="Arabic Typesetting" pitchFamily="66" charset="-78"/>
                <a:cs typeface="Arabic Typesetting" pitchFamily="66" charset="-78"/>
              </a:rPr>
              <a:t>يشير (</a:t>
            </a:r>
            <a:r>
              <a:rPr lang="fr-FR" sz="2800" b="1" dirty="0" err="1" smtClean="0">
                <a:solidFill>
                  <a:schemeClr val="tx1"/>
                </a:solidFill>
                <a:latin typeface="Arabic Typesetting" pitchFamily="66" charset="-78"/>
                <a:cs typeface="Arabic Typesetting" pitchFamily="66" charset="-78"/>
              </a:rPr>
              <a:t>Tsan</a:t>
            </a:r>
            <a:r>
              <a:rPr lang="fr-FR" sz="2800" b="1" dirty="0" smtClean="0">
                <a:solidFill>
                  <a:schemeClr val="tx1"/>
                </a:solidFill>
                <a:latin typeface="Arabic Typesetting" pitchFamily="66" charset="-78"/>
                <a:cs typeface="Arabic Typesetting" pitchFamily="66" charset="-78"/>
              </a:rPr>
              <a:t> and Chang 2003.</a:t>
            </a:r>
            <a:r>
              <a:rPr lang="ar-SA" sz="2800" b="1" dirty="0" smtClean="0">
                <a:solidFill>
                  <a:schemeClr val="tx1"/>
                </a:solidFill>
                <a:latin typeface="Arabic Typesetting" pitchFamily="66" charset="-78"/>
                <a:cs typeface="Arabic Typesetting" pitchFamily="66" charset="-78"/>
              </a:rPr>
              <a:t>) "إلى أنه البنية التحتية التي يمكن أن تساعد على دعم العاملين في مسعاهم للأداء الفكري وبذلك أداء الأعمال المنظمة وهو يمثل كل مخازن المعرفة غير البشرية في المنظمة مثل: قواعد البيانات، المخططات التنظيمية، كتيبات، العمليات، الاستراتيجيات، الروتين </a:t>
            </a:r>
            <a:r>
              <a:rPr lang="ar-DZ" sz="2800" b="1" dirty="0" smtClean="0">
                <a:solidFill>
                  <a:schemeClr val="tx1"/>
                </a:solidFill>
                <a:latin typeface="Arabic Typesetting" pitchFamily="66" charset="-78"/>
                <a:cs typeface="Arabic Typesetting" pitchFamily="66" charset="-78"/>
              </a:rPr>
              <a:t>، الهيكل التنظيمي ،...الخ</a:t>
            </a:r>
          </a:p>
          <a:p>
            <a:pPr algn="r" rtl="1"/>
            <a:r>
              <a:rPr lang="ar-DZ" sz="2800" b="1" dirty="0" smtClean="0">
                <a:solidFill>
                  <a:schemeClr val="tx1"/>
                </a:solidFill>
                <a:latin typeface="Arabic Typesetting" pitchFamily="66" charset="-78"/>
                <a:cs typeface="Arabic Typesetting" pitchFamily="66" charset="-78"/>
              </a:rPr>
              <a:t>و يمكن التعبير عنه كل الموجودات الغير المادية التي تبقى في المؤسسة بعد مغادرة العمال للمؤسسة .</a:t>
            </a:r>
          </a:p>
        </p:txBody>
      </p:sp>
      <p:sp>
        <p:nvSpPr>
          <p:cNvPr id="4" name="Rectangle 3"/>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09 </a:t>
            </a:r>
            <a:r>
              <a:rPr lang="ar-DZ" sz="4800" b="1" dirty="0" smtClean="0">
                <a:solidFill>
                  <a:schemeClr val="bg1"/>
                </a:solidFill>
                <a:latin typeface="Arabic Typesetting" pitchFamily="66" charset="-78"/>
                <a:cs typeface="Arabic Typesetting" pitchFamily="66" charset="-78"/>
              </a:rPr>
              <a:t>الرأس المال الفكري كتوجه جديد لإدارة المعرفة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0034" y="1428736"/>
            <a:ext cx="8358246" cy="51435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ب/ أهمية الرأس المال الهيكلي:</a:t>
            </a:r>
          </a:p>
          <a:p>
            <a:pPr algn="r" rtl="1"/>
            <a:r>
              <a:rPr lang="ar-SA" sz="2800" b="1" dirty="0" smtClean="0">
                <a:solidFill>
                  <a:schemeClr val="tx1"/>
                </a:solidFill>
                <a:latin typeface="Arabic Typesetting" pitchFamily="66" charset="-78"/>
                <a:cs typeface="Arabic Typesetting" pitchFamily="66" charset="-78"/>
              </a:rPr>
              <a:t>تتجلى رأس المال الهيكلي فيما يلي:</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-تحقيق التفوق التشغيلي من خلال تحسين العمليات التشغيلية الهادفة إلى تحقيق النوعية العالية بالكلفة المنخفضة.</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-خفض زمن دورة العمليات الداخلية والاستفادة القصوى من طاقة الموجودات المالية والإدارية.</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-تحسين تدفق الإنتاج بسرعة دون أي أعطال أو إسراف في استخدام المورد.</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-رفع جدوى مستوى الإنتاج وخفض نسبة التلف.</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-يساهم في إيجاد الحلول للصعوبات والأزمات التي تمر بها المؤسسة الاقتصادية.</a:t>
            </a:r>
            <a:endParaRPr lang="fr-FR" sz="28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p:txBody>
      </p:sp>
      <p:sp>
        <p:nvSpPr>
          <p:cNvPr id="4" name="Rectangle 3"/>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09 </a:t>
            </a:r>
            <a:r>
              <a:rPr lang="ar-DZ" sz="4800" b="1" dirty="0" smtClean="0">
                <a:solidFill>
                  <a:schemeClr val="bg1"/>
                </a:solidFill>
                <a:latin typeface="Arabic Typesetting" pitchFamily="66" charset="-78"/>
                <a:cs typeface="Arabic Typesetting" pitchFamily="66" charset="-78"/>
              </a:rPr>
              <a:t>الرأس المال الفكري كتوجه جديد لإدارة المعرفة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285860"/>
            <a:ext cx="8358246" cy="52864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ج/ مكونات الرأس المال الهيكلي:</a:t>
            </a:r>
          </a:p>
          <a:p>
            <a:pPr algn="r" rtl="1"/>
            <a:r>
              <a:rPr lang="ar-DZ" sz="2800" b="1" dirty="0" smtClean="0">
                <a:solidFill>
                  <a:schemeClr val="tx1"/>
                </a:solidFill>
                <a:latin typeface="Arabic Typesetting" pitchFamily="66" charset="-78"/>
                <a:cs typeface="Arabic Typesetting" pitchFamily="66" charset="-78"/>
              </a:rPr>
              <a:t>هناك عدة عناصر يمكن أن تكون مكون للرأس المال الهيكلي يمكن إيجازها في التالي:</a:t>
            </a:r>
          </a:p>
          <a:p>
            <a:pPr algn="r" rtl="1"/>
            <a:r>
              <a:rPr lang="ar-DZ" sz="2800" b="1" dirty="0" smtClean="0">
                <a:solidFill>
                  <a:schemeClr val="tx1"/>
                </a:solidFill>
                <a:latin typeface="Arabic Typesetting" pitchFamily="66" charset="-78"/>
                <a:cs typeface="Arabic Typesetting" pitchFamily="66" charset="-78"/>
              </a:rPr>
              <a:t>-</a:t>
            </a:r>
            <a:r>
              <a:rPr lang="ar-SA" sz="2800" b="1" dirty="0" smtClean="0">
                <a:solidFill>
                  <a:schemeClr val="tx1"/>
                </a:solidFill>
                <a:latin typeface="Arabic Typesetting" pitchFamily="66" charset="-78"/>
                <a:cs typeface="Arabic Typesetting" pitchFamily="66" charset="-78"/>
              </a:rPr>
              <a:t>الملكية الفكرية</a:t>
            </a:r>
            <a:r>
              <a:rPr lang="ar-DZ" sz="2800" b="1" dirty="0" smtClean="0">
                <a:solidFill>
                  <a:schemeClr val="tx1"/>
                </a:solidFill>
                <a:latin typeface="Arabic Typesetting" pitchFamily="66" charset="-78"/>
                <a:cs typeface="Arabic Typesetting" pitchFamily="66" charset="-78"/>
              </a:rPr>
              <a:t> والصناعية  - عمليات المنشأة - </a:t>
            </a:r>
            <a:r>
              <a:rPr lang="ar-SA" sz="2800" b="1" dirty="0" smtClean="0">
                <a:solidFill>
                  <a:schemeClr val="tx1"/>
                </a:solidFill>
                <a:latin typeface="Arabic Typesetting" pitchFamily="66" charset="-78"/>
                <a:cs typeface="Arabic Typesetting" pitchFamily="66" charset="-78"/>
              </a:rPr>
              <a:t>فلسفة</a:t>
            </a:r>
            <a:r>
              <a:rPr lang="ar-DZ" sz="2800" b="1" dirty="0" smtClean="0">
                <a:solidFill>
                  <a:schemeClr val="tx1"/>
                </a:solidFill>
                <a:latin typeface="Arabic Typesetting" pitchFamily="66" charset="-78"/>
                <a:cs typeface="Arabic Typesetting" pitchFamily="66" charset="-78"/>
              </a:rPr>
              <a:t> و ثقافة </a:t>
            </a:r>
            <a:r>
              <a:rPr lang="ar-SA" sz="2800" b="1" dirty="0" smtClean="0">
                <a:solidFill>
                  <a:schemeClr val="tx1"/>
                </a:solidFill>
                <a:latin typeface="Arabic Typesetting" pitchFamily="66" charset="-78"/>
                <a:cs typeface="Arabic Typesetting" pitchFamily="66" charset="-78"/>
              </a:rPr>
              <a:t> المنشأة</a:t>
            </a:r>
            <a:r>
              <a:rPr lang="ar-DZ" sz="2800" b="1" dirty="0" smtClean="0">
                <a:solidFill>
                  <a:schemeClr val="tx1"/>
                </a:solidFill>
                <a:latin typeface="Arabic Typesetting" pitchFamily="66" charset="-78"/>
                <a:cs typeface="Arabic Typesetting" pitchFamily="66" charset="-78"/>
              </a:rPr>
              <a:t> - </a:t>
            </a:r>
            <a:r>
              <a:rPr lang="ar-SA" sz="2800" b="1" dirty="0" smtClean="0">
                <a:solidFill>
                  <a:schemeClr val="tx1"/>
                </a:solidFill>
                <a:latin typeface="Arabic Typesetting" pitchFamily="66" charset="-78"/>
                <a:cs typeface="Arabic Typesetting" pitchFamily="66" charset="-78"/>
              </a:rPr>
              <a:t>مرونة </a:t>
            </a:r>
            <a:r>
              <a:rPr lang="ar-SA" sz="2800" b="1" dirty="0" smtClean="0">
                <a:solidFill>
                  <a:schemeClr val="tx1"/>
                </a:solidFill>
                <a:latin typeface="Arabic Typesetting" pitchFamily="66" charset="-78"/>
                <a:cs typeface="Arabic Typesetting" pitchFamily="66" charset="-78"/>
              </a:rPr>
              <a:t>المنشاة</a:t>
            </a:r>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الهيكل</a:t>
            </a:r>
            <a:r>
              <a:rPr lang="ar-DZ" sz="2800" b="1" dirty="0" smtClean="0">
                <a:solidFill>
                  <a:schemeClr val="tx1"/>
                </a:solidFill>
                <a:latin typeface="Arabic Typesetting" pitchFamily="66" charset="-78"/>
                <a:cs typeface="Arabic Typesetting" pitchFamily="66" charset="-78"/>
              </a:rPr>
              <a:t> التنظيمي - </a:t>
            </a:r>
            <a:r>
              <a:rPr lang="ar-SA" sz="2800" b="1" dirty="0" smtClean="0">
                <a:solidFill>
                  <a:schemeClr val="tx1"/>
                </a:solidFill>
                <a:latin typeface="Arabic Typesetting" pitchFamily="66" charset="-78"/>
                <a:cs typeface="Arabic Typesetting" pitchFamily="66" charset="-78"/>
              </a:rPr>
              <a:t>أنشطة البحوث والتطوير</a:t>
            </a:r>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الابتكار</a:t>
            </a:r>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التكنولوجيا</a:t>
            </a:r>
            <a:r>
              <a:rPr lang="ar-DZ" sz="2800" b="1" dirty="0" smtClean="0">
                <a:solidFill>
                  <a:schemeClr val="tx1"/>
                </a:solidFill>
                <a:latin typeface="Arabic Typesetting" pitchFamily="66" charset="-78"/>
                <a:cs typeface="Arabic Typesetting" pitchFamily="66" charset="-78"/>
              </a:rPr>
              <a:t> العلاقات المالية الشبكات قواعد البيانات </a:t>
            </a:r>
            <a:r>
              <a:rPr lang="ar-DZ" sz="2800" b="1" dirty="0" err="1" smtClean="0">
                <a:solidFill>
                  <a:schemeClr val="tx1"/>
                </a:solidFill>
                <a:latin typeface="Arabic Typesetting" pitchFamily="66" charset="-78"/>
                <a:cs typeface="Arabic Typesetting" pitchFamily="66" charset="-78"/>
              </a:rPr>
              <a:t>و</a:t>
            </a:r>
            <a:r>
              <a:rPr lang="ar-DZ" sz="2800" b="1" dirty="0" smtClean="0">
                <a:solidFill>
                  <a:schemeClr val="tx1"/>
                </a:solidFill>
                <a:latin typeface="Arabic Typesetting" pitchFamily="66" charset="-78"/>
                <a:cs typeface="Arabic Typesetting" pitchFamily="66" charset="-78"/>
              </a:rPr>
              <a:t> المعلومات المراجع العلمية المختلفة الخبرات  السابقة المقيدة </a:t>
            </a:r>
          </a:p>
          <a:p>
            <a:pPr algn="r" rtl="1"/>
            <a:endParaRPr lang="ar-DZ" sz="3200"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285720" y="285728"/>
            <a:ext cx="8501122" cy="928694"/>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09 </a:t>
            </a:r>
            <a:r>
              <a:rPr lang="ar-DZ" sz="4800" b="1" dirty="0" smtClean="0">
                <a:solidFill>
                  <a:schemeClr val="bg1"/>
                </a:solidFill>
                <a:latin typeface="Arabic Typesetting" pitchFamily="66" charset="-78"/>
                <a:cs typeface="Arabic Typesetting" pitchFamily="66" charset="-78"/>
              </a:rPr>
              <a:t>الرأس المال الفكري كتوجه جديد لإدارة المعرفة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0034" y="1357298"/>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r>
              <a:rPr lang="fr-FR" sz="3200" b="1" dirty="0" smtClean="0">
                <a:solidFill>
                  <a:schemeClr val="tx1"/>
                </a:solidFill>
                <a:latin typeface="Arabic Typesetting" pitchFamily="66" charset="-78"/>
                <a:cs typeface="Arabic Typesetting" pitchFamily="66" charset="-78"/>
              </a:rPr>
              <a:t>-3</a:t>
            </a:r>
            <a:r>
              <a:rPr lang="ar-DZ" sz="2800" b="1" dirty="0" smtClean="0">
                <a:solidFill>
                  <a:schemeClr val="tx1"/>
                </a:solidFill>
                <a:latin typeface="Arabic Typesetting" pitchFamily="66" charset="-78"/>
                <a:cs typeface="Arabic Typesetting" pitchFamily="66" charset="-78"/>
              </a:rPr>
              <a:t>الرأس المال العلاقاتي:</a:t>
            </a:r>
          </a:p>
          <a:p>
            <a:pPr algn="r" rtl="1"/>
            <a:r>
              <a:rPr lang="ar-DZ" sz="2800" b="1" dirty="0" smtClean="0">
                <a:solidFill>
                  <a:schemeClr val="tx1"/>
                </a:solidFill>
                <a:latin typeface="Arabic Typesetting" pitchFamily="66" charset="-78"/>
                <a:cs typeface="Arabic Typesetting" pitchFamily="66" charset="-78"/>
              </a:rPr>
              <a:t>يعتبر ثالث مكون لرأس المال الفكري ويمكن توضيحه على الشكل التالي:</a:t>
            </a:r>
          </a:p>
          <a:p>
            <a:pPr algn="r" rtl="1"/>
            <a:r>
              <a:rPr lang="ar-DZ" sz="2800" b="1" dirty="0" smtClean="0">
                <a:solidFill>
                  <a:schemeClr val="tx1"/>
                </a:solidFill>
                <a:latin typeface="Arabic Typesetting" pitchFamily="66" charset="-78"/>
                <a:cs typeface="Arabic Typesetting" pitchFamily="66" charset="-78"/>
              </a:rPr>
              <a:t>أ/ تعريف الرأس المال العلاقاتي:</a:t>
            </a:r>
          </a:p>
          <a:p>
            <a:pPr algn="r" rtl="1"/>
            <a:r>
              <a:rPr lang="ar-DZ" sz="2800" b="1" dirty="0" smtClean="0">
                <a:solidFill>
                  <a:schemeClr val="tx1"/>
                </a:solidFill>
                <a:latin typeface="Arabic Typesetting" pitchFamily="66" charset="-78"/>
                <a:cs typeface="Arabic Typesetting" pitchFamily="66" charset="-78"/>
              </a:rPr>
              <a:t>يمكننا تعريف الرأس المال العلاقاتي على انه يمثل جميع العلاقات الرسمية الموثقة والغير الرسمية التي لم توثق والتي تربط المؤسسة الاقتصادية مع جميع مكونات البيئة الداخلية والتنافسية والعامة (الكلية) وينتج من هذه العلاقات التي تبنيها المؤسسة الاقتصادية موارد غير ملموسة تزيد من مستوى نشاطها وأداءها ككل، وهو ما يسمى الرأس لمال العلاقاتي والذي كان يسمى سابقا رأس المال ألزبوني ولكن هذه التسمية عرفت قصرا في الدلالة على كافة هذه العلاقات واقتصرت فقط في العلاقات مع الزبائن.</a:t>
            </a:r>
            <a:endParaRPr lang="fr-FR"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وعليه فان الرأس المال العلاقاتي يشمل علاقات المؤسسة مع جمهورها عموما.</a:t>
            </a:r>
          </a:p>
          <a:p>
            <a:pPr algn="r" rtl="1"/>
            <a:endParaRPr lang="ar-DZ" sz="3200" b="1" dirty="0" smtClean="0">
              <a:solidFill>
                <a:schemeClr val="tx1"/>
              </a:solidFill>
              <a:latin typeface="Arabic Typesetting" pitchFamily="66" charset="-78"/>
              <a:cs typeface="Arabic Typesetting" pitchFamily="66" charset="-78"/>
            </a:endParaRPr>
          </a:p>
        </p:txBody>
      </p:sp>
      <p:sp>
        <p:nvSpPr>
          <p:cNvPr id="4" name="Rectangle 3"/>
          <p:cNvSpPr/>
          <p:nvPr/>
        </p:nvSpPr>
        <p:spPr>
          <a:xfrm>
            <a:off x="285720" y="285728"/>
            <a:ext cx="8501122" cy="928694"/>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09 </a:t>
            </a:r>
            <a:r>
              <a:rPr lang="ar-DZ" sz="4800" b="1" dirty="0" smtClean="0">
                <a:solidFill>
                  <a:schemeClr val="bg1"/>
                </a:solidFill>
                <a:latin typeface="Arabic Typesetting" pitchFamily="66" charset="-78"/>
                <a:cs typeface="Arabic Typesetting" pitchFamily="66" charset="-78"/>
              </a:rPr>
              <a:t>الرأس المال الفكري كتوجه جديد لإدارة المعرفة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1428736"/>
            <a:ext cx="8501122"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ب/ أهمية الرأس المال العلاقاتي:</a:t>
            </a:r>
          </a:p>
          <a:p>
            <a:pPr algn="r" rtl="1"/>
            <a:r>
              <a:rPr lang="ar-SA" sz="2800" b="1" dirty="0" smtClean="0">
                <a:solidFill>
                  <a:schemeClr val="tx1"/>
                </a:solidFill>
                <a:latin typeface="Arabic Typesetting" pitchFamily="66" charset="-78"/>
                <a:cs typeface="Arabic Typesetting" pitchFamily="66" charset="-78"/>
              </a:rPr>
              <a:t>لرأس المال العلاقاتي أهمية بالغة تتمثل في:</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 خلق التفوق والتميز عن طريق الإبداع والتطور مثل إيجاد منتجات جديدة أو اختراق أسواق جديدة</a:t>
            </a:r>
            <a:r>
              <a:rPr lang="ar-DZ" sz="2800" b="1" dirty="0" smtClean="0">
                <a:solidFill>
                  <a:schemeClr val="tx1"/>
                </a:solidFill>
                <a:latin typeface="Arabic Typesetting" pitchFamily="66" charset="-78"/>
                <a:cs typeface="Arabic Typesetting" pitchFamily="66" charset="-78"/>
              </a:rPr>
              <a:t> من خلال بناء العلاقات</a:t>
            </a:r>
            <a:r>
              <a:rPr lang="ar-SA" sz="2800" b="1" dirty="0" smtClean="0">
                <a:solidFill>
                  <a:schemeClr val="tx1"/>
                </a:solidFill>
                <a:latin typeface="Arabic Typesetting" pitchFamily="66" charset="-78"/>
                <a:cs typeface="Arabic Typesetting" pitchFamily="66" charset="-78"/>
              </a:rPr>
              <a:t>.</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-كسب عملاء جدد</a:t>
            </a:r>
            <a:r>
              <a:rPr lang="ar-DZ" sz="2800" b="1" dirty="0" smtClean="0">
                <a:solidFill>
                  <a:schemeClr val="tx1"/>
                </a:solidFill>
                <a:latin typeface="Arabic Typesetting" pitchFamily="66" charset="-78"/>
                <a:cs typeface="Arabic Typesetting" pitchFamily="66" charset="-78"/>
              </a:rPr>
              <a:t> في السوق</a:t>
            </a:r>
            <a:r>
              <a:rPr lang="ar-SA" sz="2800" b="1" dirty="0" smtClean="0">
                <a:solidFill>
                  <a:schemeClr val="tx1"/>
                </a:solidFill>
                <a:latin typeface="Arabic Typesetting" pitchFamily="66" charset="-78"/>
                <a:cs typeface="Arabic Typesetting" pitchFamily="66" charset="-78"/>
              </a:rPr>
              <a:t>.</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 زيادة قيمة العملاء عن طريق عمليات إدارة العملاء وتعميق العلاقة مع العام العملاء الحاليين.</a:t>
            </a:r>
            <a:endParaRPr lang="fr-FR" sz="2800" b="1" dirty="0" smtClean="0">
              <a:solidFill>
                <a:schemeClr val="tx1"/>
              </a:solidFill>
              <a:latin typeface="Arabic Typesetting" pitchFamily="66" charset="-78"/>
              <a:cs typeface="Arabic Typesetting" pitchFamily="66" charset="-78"/>
            </a:endParaRPr>
          </a:p>
          <a:p>
            <a:pPr algn="r" rtl="1">
              <a:buFontTx/>
              <a:buChar char="-"/>
            </a:pPr>
            <a:r>
              <a:rPr lang="ar-SA" sz="2800" b="1" dirty="0" smtClean="0">
                <a:solidFill>
                  <a:schemeClr val="tx1"/>
                </a:solidFill>
                <a:latin typeface="Arabic Typesetting" pitchFamily="66" charset="-78"/>
                <a:cs typeface="Arabic Typesetting" pitchFamily="66" charset="-78"/>
              </a:rPr>
              <a:t>العمل على أن تصبح المؤسسة عضوا أو شريكاً جديداً في المجتمع من خلال ترسيخ العلاقات حقيقية ومؤثر في أصحاب المصالح الخارجين</a:t>
            </a:r>
            <a:r>
              <a:rPr lang="ar-DZ" sz="2800" b="1" dirty="0" smtClean="0">
                <a:solidFill>
                  <a:schemeClr val="tx1"/>
                </a:solidFill>
                <a:latin typeface="Arabic Typesetting" pitchFamily="66" charset="-78"/>
                <a:cs typeface="Arabic Typesetting" pitchFamily="66" charset="-78"/>
              </a:rPr>
              <a:t>.</a:t>
            </a:r>
          </a:p>
          <a:p>
            <a:pPr algn="r" rtl="1">
              <a:buFontTx/>
              <a:buChar char="-"/>
            </a:pPr>
            <a:r>
              <a:rPr lang="ar-DZ" sz="2800" b="1" dirty="0" smtClean="0">
                <a:solidFill>
                  <a:schemeClr val="tx1"/>
                </a:solidFill>
                <a:latin typeface="Arabic Typesetting" pitchFamily="66" charset="-78"/>
                <a:cs typeface="Arabic Typesetting" pitchFamily="66" charset="-78"/>
              </a:rPr>
              <a:t>التحالفات الإستراتيجية يمكن من خلالها فتح آفاق جديدة لزيادة نشاط وأداء المؤسسة ككل.</a:t>
            </a:r>
            <a:endParaRPr lang="fr-FR"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p:txBody>
      </p:sp>
      <p:sp>
        <p:nvSpPr>
          <p:cNvPr id="5" name="Rectangle 4"/>
          <p:cNvSpPr/>
          <p:nvPr/>
        </p:nvSpPr>
        <p:spPr>
          <a:xfrm>
            <a:off x="285720" y="285728"/>
            <a:ext cx="8501122" cy="928694"/>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09 </a:t>
            </a:r>
            <a:r>
              <a:rPr lang="ar-DZ" sz="4800" b="1" dirty="0" smtClean="0">
                <a:solidFill>
                  <a:schemeClr val="bg1"/>
                </a:solidFill>
                <a:latin typeface="Arabic Typesetting" pitchFamily="66" charset="-78"/>
                <a:cs typeface="Arabic Typesetting" pitchFamily="66" charset="-78"/>
              </a:rPr>
              <a:t>الرأس المال الفكري كتوجه جديد لإدارة المعرفة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85728"/>
            <a:ext cx="8501122" cy="928694"/>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09 </a:t>
            </a:r>
            <a:r>
              <a:rPr lang="ar-DZ" sz="4800" b="1" dirty="0" smtClean="0">
                <a:solidFill>
                  <a:schemeClr val="bg1"/>
                </a:solidFill>
                <a:latin typeface="Arabic Typesetting" pitchFamily="66" charset="-78"/>
                <a:cs typeface="Arabic Typesetting" pitchFamily="66" charset="-78"/>
              </a:rPr>
              <a:t>الرأس المال الفكري كتوجه جديد لإدارة المعرفة  </a:t>
            </a:r>
            <a:endParaRPr lang="fr-FR" sz="4800" b="1" dirty="0" smtClean="0">
              <a:solidFill>
                <a:schemeClr val="bg1"/>
              </a:solidFill>
              <a:latin typeface="Arabic Typesetting" pitchFamily="66" charset="-78"/>
              <a:cs typeface="Arabic Typesetting" pitchFamily="66" charset="-78"/>
            </a:endParaRPr>
          </a:p>
        </p:txBody>
      </p:sp>
      <p:sp>
        <p:nvSpPr>
          <p:cNvPr id="3" name="Rectangle 2"/>
          <p:cNvSpPr/>
          <p:nvPr/>
        </p:nvSpPr>
        <p:spPr>
          <a:xfrm>
            <a:off x="357158" y="1428736"/>
            <a:ext cx="8501122"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ج/ مكونات الرأس المال العلاقاتي:</a:t>
            </a:r>
          </a:p>
          <a:p>
            <a:pPr algn="r" rtl="1"/>
            <a:r>
              <a:rPr lang="ar-DZ" sz="2800" b="1" dirty="0" smtClean="0">
                <a:solidFill>
                  <a:schemeClr val="tx1"/>
                </a:solidFill>
                <a:latin typeface="Arabic Typesetting" pitchFamily="66" charset="-78"/>
                <a:cs typeface="Arabic Typesetting" pitchFamily="66" charset="-78"/>
              </a:rPr>
              <a:t>هناك عدة مكونات للرأس المال العلاقاتي يمكن تلخيصها في العناصر التالية:</a:t>
            </a:r>
          </a:p>
          <a:p>
            <a:pPr algn="r" rtl="1"/>
            <a:r>
              <a:rPr lang="ar-DZ" sz="2800" b="1" dirty="0" smtClean="0">
                <a:solidFill>
                  <a:schemeClr val="tx1"/>
                </a:solidFill>
                <a:latin typeface="Arabic Typesetting" pitchFamily="66" charset="-78"/>
                <a:cs typeface="Arabic Typesetting" pitchFamily="66" charset="-78"/>
              </a:rPr>
              <a:t>-العملاء  - الأسواق المستهدفة (العملاء الجدد)- تدريب العملاء- مشاركة العملاء- صورة المنشأة- الجوائز- العلاقات العامة- العلامات التجارية - النشر والشبكات - قنوات التوزيع - العلاقات مع الموردين - التعاون التجاري - الاتفاقيات التجارية - الاتفاقيات الثنائية - الاتفاقيات التجارية متعددة الأطراف - عقود المفاضلة - التعاون مع المؤسسات البحثية – التسويق - قيادة المنشاة للسوق</a:t>
            </a: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357298"/>
            <a:ext cx="8501122"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أولا: مفهوم المنظمة المتعلمة:</a:t>
            </a:r>
          </a:p>
          <a:p>
            <a:pPr algn="r" rtl="1"/>
            <a:r>
              <a:rPr lang="ar-DZ" sz="2800" b="1" dirty="0" smtClean="0">
                <a:solidFill>
                  <a:schemeClr val="tx1"/>
                </a:solidFill>
                <a:latin typeface="Arabic Typesetting" pitchFamily="66" charset="-78"/>
                <a:cs typeface="Arabic Typesetting" pitchFamily="66" charset="-78"/>
              </a:rPr>
              <a:t>يمكن توضيح مفهومها من خلال التطرق إلى تعريفها وخصائصها ودوافعها.</a:t>
            </a:r>
          </a:p>
          <a:p>
            <a:pPr algn="r" rtl="1"/>
            <a:r>
              <a:rPr lang="fr-FR" sz="2800" b="1" dirty="0" smtClean="0">
                <a:solidFill>
                  <a:schemeClr val="tx1"/>
                </a:solidFill>
                <a:latin typeface="Arabic Typesetting" pitchFamily="66" charset="-78"/>
                <a:cs typeface="Arabic Typesetting" pitchFamily="66" charset="-78"/>
              </a:rPr>
              <a:t>-1</a:t>
            </a:r>
            <a:r>
              <a:rPr lang="ar-DZ" sz="2800" b="1" dirty="0" smtClean="0">
                <a:solidFill>
                  <a:schemeClr val="tx1"/>
                </a:solidFill>
                <a:latin typeface="Arabic Typesetting" pitchFamily="66" charset="-78"/>
                <a:cs typeface="Arabic Typesetting" pitchFamily="66" charset="-78"/>
              </a:rPr>
              <a:t> تعريف المنظمة المتعلمة:</a:t>
            </a:r>
          </a:p>
          <a:p>
            <a:pPr algn="r" rtl="1"/>
            <a:r>
              <a:rPr lang="ar-DZ" sz="2800" b="1" dirty="0" smtClean="0">
                <a:solidFill>
                  <a:schemeClr val="tx1"/>
                </a:solidFill>
                <a:latin typeface="Arabic Typesetting" pitchFamily="66" charset="-78"/>
                <a:cs typeface="Arabic Typesetting" pitchFamily="66" charset="-78"/>
              </a:rPr>
              <a:t>عرفها </a:t>
            </a:r>
            <a:r>
              <a:rPr lang="fr-FR" sz="2800" b="1" dirty="0" smtClean="0">
                <a:solidFill>
                  <a:schemeClr val="tx1"/>
                </a:solidFill>
                <a:latin typeface="Arabic Typesetting" pitchFamily="66" charset="-78"/>
                <a:cs typeface="Arabic Typesetting" pitchFamily="66" charset="-78"/>
              </a:rPr>
              <a:t>Peter </a:t>
            </a:r>
            <a:r>
              <a:rPr lang="fr-FR" sz="2800" b="1" dirty="0" err="1" smtClean="0">
                <a:solidFill>
                  <a:schemeClr val="tx1"/>
                </a:solidFill>
                <a:latin typeface="Arabic Typesetting" pitchFamily="66" charset="-78"/>
                <a:cs typeface="Arabic Typesetting" pitchFamily="66" charset="-78"/>
              </a:rPr>
              <a:t>Senge</a:t>
            </a:r>
            <a:r>
              <a:rPr lang="fr-FR"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 بيتر </a:t>
            </a:r>
            <a:r>
              <a:rPr lang="ar-DZ" sz="2800" b="1" dirty="0" err="1" smtClean="0">
                <a:solidFill>
                  <a:schemeClr val="tx1"/>
                </a:solidFill>
                <a:latin typeface="Arabic Typesetting" pitchFamily="66" charset="-78"/>
                <a:cs typeface="Arabic Typesetting" pitchFamily="66" charset="-78"/>
              </a:rPr>
              <a:t>سانج</a:t>
            </a:r>
            <a:r>
              <a:rPr lang="ar-DZ" sz="2800" b="1" dirty="0" smtClean="0">
                <a:solidFill>
                  <a:schemeClr val="tx1"/>
                </a:solidFill>
                <a:latin typeface="Arabic Typesetting" pitchFamily="66" charset="-78"/>
                <a:cs typeface="Arabic Typesetting" pitchFamily="66" charset="-78"/>
              </a:rPr>
              <a:t> على أنها هي تلك المنظمة التي يعمل فيها الجميع بشكل فرديا وجماعي على تطوير قدراتهم باستمرار قصد تحقيق النتائج التي يرغبون فيها، حيث تسعى لتحقيق أنماط جديدة من التفكير، قصد الوصول إلى أهداف يحددونها ويعملون بشكل جماعي لتحقيقها.</a:t>
            </a:r>
          </a:p>
          <a:p>
            <a:pPr algn="r" rtl="1"/>
            <a:r>
              <a:rPr lang="ar-DZ" sz="2800" b="1" dirty="0" smtClean="0">
                <a:solidFill>
                  <a:schemeClr val="tx1"/>
                </a:solidFill>
                <a:latin typeface="Arabic Typesetting" pitchFamily="66" charset="-78"/>
                <a:cs typeface="Arabic Typesetting" pitchFamily="66" charset="-78"/>
              </a:rPr>
              <a:t>عرفها </a:t>
            </a:r>
            <a:r>
              <a:rPr lang="fr-FR" sz="2800" b="1" dirty="0" smtClean="0">
                <a:solidFill>
                  <a:schemeClr val="tx1"/>
                </a:solidFill>
                <a:latin typeface="Arabic Typesetting" pitchFamily="66" charset="-78"/>
                <a:cs typeface="Arabic Typesetting" pitchFamily="66" charset="-78"/>
              </a:rPr>
              <a:t> et </a:t>
            </a:r>
            <a:r>
              <a:rPr lang="fr-FR" sz="2800" b="1" dirty="0" err="1" smtClean="0">
                <a:solidFill>
                  <a:schemeClr val="tx1"/>
                </a:solidFill>
                <a:latin typeface="Arabic Typesetting" pitchFamily="66" charset="-78"/>
                <a:cs typeface="Arabic Typesetting" pitchFamily="66" charset="-78"/>
              </a:rPr>
              <a:t>Hunger</a:t>
            </a:r>
            <a:r>
              <a:rPr lang="ar-DZ" sz="2800" b="1" dirty="0" smtClean="0">
                <a:solidFill>
                  <a:schemeClr val="tx1"/>
                </a:solidFill>
                <a:latin typeface="Arabic Typesetting" pitchFamily="66" charset="-78"/>
                <a:cs typeface="Arabic Typesetting" pitchFamily="66" charset="-78"/>
              </a:rPr>
              <a:t> </a:t>
            </a:r>
            <a:r>
              <a:rPr lang="fr-FR" sz="2800" b="1" dirty="0" err="1" smtClean="0">
                <a:solidFill>
                  <a:schemeClr val="tx1"/>
                </a:solidFill>
                <a:latin typeface="Arabic Typesetting" pitchFamily="66" charset="-78"/>
                <a:cs typeface="Arabic Typesetting" pitchFamily="66" charset="-78"/>
              </a:rPr>
              <a:t>Heelen</a:t>
            </a:r>
            <a:r>
              <a:rPr lang="ar-DZ" sz="2800" b="1" dirty="0" smtClean="0">
                <a:solidFill>
                  <a:schemeClr val="tx1"/>
                </a:solidFill>
                <a:latin typeface="Arabic Typesetting" pitchFamily="66" charset="-78"/>
                <a:cs typeface="Arabic Typesetting" pitchFamily="66" charset="-78"/>
              </a:rPr>
              <a:t> </a:t>
            </a:r>
            <a:r>
              <a:rPr lang="ar-DZ" sz="2800" b="1" dirty="0" err="1" smtClean="0">
                <a:solidFill>
                  <a:schemeClr val="tx1"/>
                </a:solidFill>
                <a:latin typeface="Arabic Typesetting" pitchFamily="66" charset="-78"/>
                <a:cs typeface="Arabic Typesetting" pitchFamily="66" charset="-78"/>
              </a:rPr>
              <a:t>هلين</a:t>
            </a:r>
            <a:r>
              <a:rPr lang="ar-DZ" sz="2800" b="1" dirty="0" smtClean="0">
                <a:solidFill>
                  <a:schemeClr val="tx1"/>
                </a:solidFill>
                <a:latin typeface="Arabic Typesetting" pitchFamily="66" charset="-78"/>
                <a:cs typeface="Arabic Typesetting" pitchFamily="66" charset="-78"/>
              </a:rPr>
              <a:t> و </a:t>
            </a:r>
            <a:r>
              <a:rPr lang="ar-DZ" sz="2800" b="1" dirty="0" err="1" smtClean="0">
                <a:solidFill>
                  <a:schemeClr val="tx1"/>
                </a:solidFill>
                <a:latin typeface="Arabic Typesetting" pitchFamily="66" charset="-78"/>
                <a:cs typeface="Arabic Typesetting" pitchFamily="66" charset="-78"/>
              </a:rPr>
              <a:t>هينجر</a:t>
            </a:r>
            <a:r>
              <a:rPr lang="ar-DZ" sz="2800" b="1" dirty="0" smtClean="0">
                <a:solidFill>
                  <a:schemeClr val="tx1"/>
                </a:solidFill>
                <a:latin typeface="Arabic Typesetting" pitchFamily="66" charset="-78"/>
                <a:cs typeface="Arabic Typesetting" pitchFamily="66" charset="-78"/>
              </a:rPr>
              <a:t> هي تلك المنظمة الماهرة التي تعمل على خلق وحيازة ونشر المعرفة وتعديل سلوكها لتعكس المعارف الجديدة وتطبيقها في مجال نشاطها.  </a:t>
            </a:r>
          </a:p>
          <a:p>
            <a:pPr algn="r" rtl="1"/>
            <a:r>
              <a:rPr lang="ar-DZ" sz="2800" b="1" dirty="0" smtClean="0">
                <a:solidFill>
                  <a:schemeClr val="tx1"/>
                </a:solidFill>
                <a:latin typeface="Arabic Typesetting" pitchFamily="66" charset="-78"/>
                <a:cs typeface="Arabic Typesetting" pitchFamily="66" charset="-78"/>
              </a:rPr>
              <a:t>حيث يمكننا القول أن المنظمة المتعلمة هي تلك المنظمة التي تخلق بيئة تساعد على التعلم الفردي والجماعي لرأس مالها البشري قصد تحقيق أهدافها من خلال خلق ونشر وتطبيق المعرفة </a:t>
            </a:r>
          </a:p>
          <a:p>
            <a:pPr algn="r" rtl="1"/>
            <a:endParaRPr lang="ar-DZ" sz="2800"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 </a:t>
            </a:r>
            <a:r>
              <a:rPr lang="fr-FR" sz="4800" b="1" dirty="0" smtClean="0">
                <a:solidFill>
                  <a:schemeClr val="bg1"/>
                </a:solidFill>
                <a:latin typeface="Arabic Typesetting" pitchFamily="66" charset="-78"/>
                <a:cs typeface="Arabic Typesetting" pitchFamily="66" charset="-78"/>
              </a:rPr>
              <a:t>: 10</a:t>
            </a:r>
            <a:r>
              <a:rPr lang="ar-DZ" sz="4800" b="1" dirty="0" smtClean="0">
                <a:solidFill>
                  <a:schemeClr val="bg1"/>
                </a:solidFill>
                <a:latin typeface="Arabic Typesetting" pitchFamily="66" charset="-78"/>
                <a:cs typeface="Arabic Typesetting" pitchFamily="66" charset="-78"/>
              </a:rPr>
              <a:t>المنظمة المتعلمة كآلية لإدارة المعرفة</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428736"/>
            <a:ext cx="8501122"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-2</a:t>
            </a:r>
            <a:r>
              <a:rPr lang="ar-DZ" sz="2800" b="1" dirty="0" smtClean="0">
                <a:solidFill>
                  <a:schemeClr val="tx1"/>
                </a:solidFill>
                <a:latin typeface="Arabic Typesetting" pitchFamily="66" charset="-78"/>
                <a:cs typeface="Arabic Typesetting" pitchFamily="66" charset="-78"/>
              </a:rPr>
              <a:t>خصائص المنظمة المتعلمة:</a:t>
            </a:r>
          </a:p>
          <a:p>
            <a:pPr algn="r" rtl="1"/>
            <a:r>
              <a:rPr lang="ar-DZ" sz="2800" b="1" dirty="0" smtClean="0">
                <a:solidFill>
                  <a:schemeClr val="tx1"/>
                </a:solidFill>
                <a:latin typeface="Arabic Typesetting" pitchFamily="66" charset="-78"/>
                <a:cs typeface="Arabic Typesetting" pitchFamily="66" charset="-78"/>
              </a:rPr>
              <a:t>تتميز المنظمة المتعلمة بعدة خصائص يمكن اختصارها في التالي:</a:t>
            </a:r>
            <a:endParaRPr lang="en-US" sz="2800" b="1" dirty="0" smtClean="0">
              <a:solidFill>
                <a:schemeClr val="tx1"/>
              </a:solidFill>
              <a:latin typeface="Arabic Typesetting" pitchFamily="66" charset="-78"/>
              <a:cs typeface="Arabic Typesetting" pitchFamily="66" charset="-78"/>
            </a:endParaRPr>
          </a:p>
          <a:p>
            <a:pPr algn="r" rtl="1">
              <a:buFontTx/>
              <a:buChar char="-"/>
            </a:pPr>
            <a:r>
              <a:rPr lang="ar-DZ" sz="2800" b="1" dirty="0" smtClean="0">
                <a:solidFill>
                  <a:schemeClr val="tx1"/>
                </a:solidFill>
                <a:latin typeface="Arabic Typesetting" pitchFamily="66" charset="-78"/>
                <a:cs typeface="Arabic Typesetting" pitchFamily="66" charset="-78"/>
              </a:rPr>
              <a:t>التعلم المستمر من البيئة الداخلية والخارجية للمنظمة.</a:t>
            </a:r>
          </a:p>
          <a:p>
            <a:pPr algn="r" rtl="1">
              <a:buFontTx/>
              <a:buChar char="-"/>
            </a:pPr>
            <a:r>
              <a:rPr lang="ar-DZ" sz="2800" b="1" dirty="0" smtClean="0">
                <a:solidFill>
                  <a:schemeClr val="tx1"/>
                </a:solidFill>
                <a:latin typeface="Arabic Typesetting" pitchFamily="66" charset="-78"/>
                <a:cs typeface="Arabic Typesetting" pitchFamily="66" charset="-78"/>
              </a:rPr>
              <a:t>المشاركة الخلاقة والمبدعة ميزة أساسية للمنظمة المتعلمة.</a:t>
            </a:r>
          </a:p>
          <a:p>
            <a:pPr algn="r" rtl="1">
              <a:buFontTx/>
              <a:buChar char="-"/>
            </a:pPr>
            <a:r>
              <a:rPr lang="ar-DZ" sz="2800" b="1" dirty="0" smtClean="0">
                <a:solidFill>
                  <a:schemeClr val="tx1"/>
                </a:solidFill>
                <a:latin typeface="Arabic Typesetting" pitchFamily="66" charset="-78"/>
                <a:cs typeface="Arabic Typesetting" pitchFamily="66" charset="-78"/>
              </a:rPr>
              <a:t>التمتع بسلوك قيادي ملموس يعزز ويشجع التعلم المستمر.</a:t>
            </a:r>
          </a:p>
          <a:p>
            <a:pPr algn="r" rtl="1">
              <a:buFontTx/>
              <a:buChar char="-"/>
            </a:pPr>
            <a:r>
              <a:rPr lang="ar-DZ" sz="2800" b="1" dirty="0" smtClean="0">
                <a:solidFill>
                  <a:schemeClr val="tx1"/>
                </a:solidFill>
                <a:latin typeface="Arabic Typesetting" pitchFamily="66" charset="-78"/>
                <a:cs typeface="Arabic Typesetting" pitchFamily="66" charset="-78"/>
              </a:rPr>
              <a:t>توفير بيئة ثقافية مساعدة على التعلم المستمر.</a:t>
            </a:r>
          </a:p>
          <a:p>
            <a:pPr algn="r" rtl="1">
              <a:buFontTx/>
              <a:buChar char="-"/>
            </a:pPr>
            <a:endParaRPr lang="ar-DZ" sz="2800" b="1" dirty="0" smtClean="0">
              <a:solidFill>
                <a:schemeClr val="tx1"/>
              </a:solidFill>
              <a:latin typeface="Arabic Typesetting" pitchFamily="66" charset="-78"/>
              <a:cs typeface="Arabic Typesetting" pitchFamily="66" charset="-78"/>
            </a:endParaRPr>
          </a:p>
        </p:txBody>
      </p:sp>
      <p:sp>
        <p:nvSpPr>
          <p:cNvPr id="4" name="Rectangle 3"/>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 </a:t>
            </a:r>
            <a:r>
              <a:rPr lang="fr-FR" sz="4800" b="1" dirty="0" smtClean="0">
                <a:solidFill>
                  <a:schemeClr val="bg1"/>
                </a:solidFill>
                <a:latin typeface="Arabic Typesetting" pitchFamily="66" charset="-78"/>
                <a:cs typeface="Arabic Typesetting" pitchFamily="66" charset="-78"/>
              </a:rPr>
              <a:t>: 10</a:t>
            </a:r>
            <a:r>
              <a:rPr lang="ar-DZ" sz="4800" b="1" dirty="0" smtClean="0">
                <a:solidFill>
                  <a:schemeClr val="bg1"/>
                </a:solidFill>
                <a:latin typeface="Arabic Typesetting" pitchFamily="66" charset="-78"/>
                <a:cs typeface="Arabic Typesetting" pitchFamily="66" charset="-78"/>
              </a:rPr>
              <a:t>المنظمة المتعلمة كآلية لإدارة المعرفة</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357298"/>
            <a:ext cx="8572560" cy="55007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-3</a:t>
            </a:r>
            <a:r>
              <a:rPr lang="ar-DZ" sz="2800" b="1" dirty="0" smtClean="0">
                <a:solidFill>
                  <a:schemeClr val="tx1"/>
                </a:solidFill>
                <a:latin typeface="Arabic Typesetting" pitchFamily="66" charset="-78"/>
                <a:cs typeface="Arabic Typesetting" pitchFamily="66" charset="-78"/>
              </a:rPr>
              <a:t>دوافع ظهور المنظمات المتعلمة:</a:t>
            </a:r>
          </a:p>
          <a:p>
            <a:pPr algn="r" rtl="1"/>
            <a:r>
              <a:rPr lang="ar-DZ" sz="2800" b="1" dirty="0" smtClean="0">
                <a:solidFill>
                  <a:schemeClr val="tx1"/>
                </a:solidFill>
                <a:latin typeface="Arabic Typesetting" pitchFamily="66" charset="-78"/>
                <a:cs typeface="Arabic Typesetting" pitchFamily="66" charset="-78"/>
              </a:rPr>
              <a:t>هناك عدة عوامل دفعت إلى تبني المؤسسات توجه المنظمات المتعلمة نذكر منها:</a:t>
            </a:r>
          </a:p>
          <a:p>
            <a:pPr algn="r" rtl="1"/>
            <a:r>
              <a:rPr lang="ar-DZ" sz="2800" b="1" dirty="0" smtClean="0">
                <a:solidFill>
                  <a:schemeClr val="tx1"/>
                </a:solidFill>
                <a:latin typeface="Arabic Typesetting" pitchFamily="66" charset="-78"/>
                <a:cs typeface="Arabic Typesetting" pitchFamily="66" charset="-78"/>
              </a:rPr>
              <a:t>-التطور التكنولوجي: والتقدم العلمي حيث أصبح لزاما تبني التعلم كآلية لمواجهة التغييرات المتسارعة التي فرضها اقتصاد المعرفة.</a:t>
            </a:r>
          </a:p>
          <a:p>
            <a:pPr algn="r" rtl="1">
              <a:buFontTx/>
              <a:buChar char="-"/>
            </a:pPr>
            <a:r>
              <a:rPr lang="ar-DZ" sz="2800" b="1" dirty="0" smtClean="0">
                <a:solidFill>
                  <a:schemeClr val="tx1"/>
                </a:solidFill>
                <a:latin typeface="Arabic Typesetting" pitchFamily="66" charset="-78"/>
                <a:cs typeface="Arabic Typesetting" pitchFamily="66" charset="-78"/>
              </a:rPr>
              <a:t>عامل النسيان :حيث أن الإنسان بطبعه ينسى مع مرور الوقت لذا يتوجب تبني التعلم كوسيلة لتجديد معارف العاملين.</a:t>
            </a:r>
          </a:p>
          <a:p>
            <a:pPr algn="r" rtl="1">
              <a:buFontTx/>
              <a:buChar char="-"/>
            </a:pPr>
            <a:r>
              <a:rPr lang="ar-DZ" sz="2800" b="1" dirty="0" smtClean="0">
                <a:solidFill>
                  <a:schemeClr val="tx1"/>
                </a:solidFill>
                <a:latin typeface="Arabic Typesetting" pitchFamily="66" charset="-78"/>
                <a:cs typeface="Arabic Typesetting" pitchFamily="66" charset="-78"/>
              </a:rPr>
              <a:t>عولمة الأعمال:</a:t>
            </a:r>
          </a:p>
          <a:p>
            <a:pPr algn="r" rtl="1">
              <a:buFontTx/>
              <a:buChar char="-"/>
            </a:pPr>
            <a:r>
              <a:rPr lang="ar-DZ" sz="2800" b="1" dirty="0" smtClean="0">
                <a:solidFill>
                  <a:schemeClr val="tx1"/>
                </a:solidFill>
                <a:latin typeface="Arabic Typesetting" pitchFamily="66" charset="-78"/>
                <a:cs typeface="Arabic Typesetting" pitchFamily="66" charset="-78"/>
              </a:rPr>
              <a:t>تكنولوجيا المعلومات الاتصال:</a:t>
            </a:r>
          </a:p>
          <a:p>
            <a:pPr algn="r" rtl="1">
              <a:buFontTx/>
              <a:buChar char="-"/>
            </a:pPr>
            <a:r>
              <a:rPr lang="ar-DZ" sz="2800" b="1" dirty="0" smtClean="0">
                <a:solidFill>
                  <a:schemeClr val="tx1"/>
                </a:solidFill>
                <a:latin typeface="Arabic Typesetting" pitchFamily="66" charset="-78"/>
                <a:cs typeface="Arabic Typesetting" pitchFamily="66" charset="-78"/>
              </a:rPr>
              <a:t>التحول في الجوهري في أساليب العمل:</a:t>
            </a:r>
          </a:p>
          <a:p>
            <a:pPr algn="r" rtl="1">
              <a:buFontTx/>
              <a:buChar char="-"/>
            </a:pPr>
            <a:r>
              <a:rPr lang="ar-DZ" sz="2800" b="1" dirty="0" smtClean="0">
                <a:solidFill>
                  <a:schemeClr val="tx1"/>
                </a:solidFill>
                <a:latin typeface="Arabic Typesetting" pitchFamily="66" charset="-78"/>
                <a:cs typeface="Arabic Typesetting" pitchFamily="66" charset="-78"/>
              </a:rPr>
              <a:t>زيادة وتنوع أذواق وطلب الزبائن.</a:t>
            </a:r>
          </a:p>
          <a:p>
            <a:pPr algn="r" rtl="1">
              <a:buFontTx/>
              <a:buChar char="-"/>
            </a:pPr>
            <a:r>
              <a:rPr lang="ar-DZ" sz="2800" b="1" dirty="0" smtClean="0">
                <a:solidFill>
                  <a:schemeClr val="tx1"/>
                </a:solidFill>
                <a:latin typeface="Arabic Typesetting" pitchFamily="66" charset="-78"/>
                <a:cs typeface="Arabic Typesetting" pitchFamily="66" charset="-78"/>
              </a:rPr>
              <a:t>زيادة دور العاملين في إيجاد الحلول</a:t>
            </a:r>
          </a:p>
          <a:p>
            <a:pPr algn="r" rtl="1">
              <a:buFontTx/>
              <a:buChar char="-"/>
            </a:pPr>
            <a:r>
              <a:rPr lang="ar-DZ" sz="2800" b="1" dirty="0" smtClean="0">
                <a:solidFill>
                  <a:schemeClr val="tx1"/>
                </a:solidFill>
                <a:latin typeface="Arabic Typesetting" pitchFamily="66" charset="-78"/>
                <a:cs typeface="Arabic Typesetting" pitchFamily="66" charset="-78"/>
              </a:rPr>
              <a:t>زيادة دور إدارة </a:t>
            </a:r>
            <a:r>
              <a:rPr lang="ar-DZ" sz="2800" b="1" dirty="0" smtClean="0">
                <a:solidFill>
                  <a:schemeClr val="tx1"/>
                </a:solidFill>
                <a:latin typeface="Arabic Typesetting" pitchFamily="66" charset="-78"/>
                <a:cs typeface="Arabic Typesetting" pitchFamily="66" charset="-78"/>
              </a:rPr>
              <a:t>المعرفة</a:t>
            </a:r>
          </a:p>
          <a:p>
            <a:pPr algn="r" rtl="1">
              <a:buFontTx/>
              <a:buChar char="-"/>
            </a:pPr>
            <a:endParaRPr lang="ar-DZ" sz="2800" b="1" dirty="0" smtClean="0">
              <a:solidFill>
                <a:schemeClr val="tx1"/>
              </a:solidFill>
              <a:latin typeface="Arabic Typesetting" pitchFamily="66" charset="-78"/>
              <a:cs typeface="Arabic Typesetting" pitchFamily="66" charset="-78"/>
            </a:endParaRPr>
          </a:p>
        </p:txBody>
      </p:sp>
      <p:sp>
        <p:nvSpPr>
          <p:cNvPr id="4" name="Rectangle 3"/>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 </a:t>
            </a:r>
            <a:r>
              <a:rPr lang="fr-FR" sz="4800" b="1" dirty="0" smtClean="0">
                <a:solidFill>
                  <a:schemeClr val="bg1"/>
                </a:solidFill>
                <a:latin typeface="Arabic Typesetting" pitchFamily="66" charset="-78"/>
                <a:cs typeface="Arabic Typesetting" pitchFamily="66" charset="-78"/>
              </a:rPr>
              <a:t>: 10</a:t>
            </a:r>
            <a:r>
              <a:rPr lang="ar-DZ" sz="4800" b="1" dirty="0" smtClean="0">
                <a:solidFill>
                  <a:schemeClr val="bg1"/>
                </a:solidFill>
                <a:latin typeface="Arabic Typesetting" pitchFamily="66" charset="-78"/>
                <a:cs typeface="Arabic Typesetting" pitchFamily="66" charset="-78"/>
              </a:rPr>
              <a:t>المنظمة المتعلمة كآلية لإدارة المعرفة</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20" y="928670"/>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4400" b="1" dirty="0">
              <a:solidFill>
                <a:schemeClr val="tx1"/>
              </a:solidFill>
              <a:latin typeface="Arabic Typesetting" pitchFamily="66" charset="-78"/>
              <a:cs typeface="Arabic Typesetting" pitchFamily="66" charset="-78"/>
            </a:endParaRPr>
          </a:p>
        </p:txBody>
      </p:sp>
      <p:sp>
        <p:nvSpPr>
          <p:cNvPr id="4" name="Rectangle à coins arrondis 3"/>
          <p:cNvSpPr/>
          <p:nvPr/>
        </p:nvSpPr>
        <p:spPr>
          <a:xfrm>
            <a:off x="357158" y="1285860"/>
            <a:ext cx="8215370" cy="4357718"/>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ar-DZ" sz="3300" dirty="0">
              <a:solidFill>
                <a:schemeClr val="tx1"/>
              </a:solidFill>
              <a:latin typeface="Arabic Typesetting" pitchFamily="66" charset="-78"/>
              <a:cs typeface="Arabic Typesetting" pitchFamily="66" charset="-78"/>
            </a:endParaRPr>
          </a:p>
        </p:txBody>
      </p:sp>
      <p:sp>
        <p:nvSpPr>
          <p:cNvPr id="5" name="Organigramme : Extraire 4"/>
          <p:cNvSpPr/>
          <p:nvPr/>
        </p:nvSpPr>
        <p:spPr>
          <a:xfrm>
            <a:off x="1428728" y="1500174"/>
            <a:ext cx="6286544" cy="3857652"/>
          </a:xfrm>
          <a:prstGeom prst="flowChartExtra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ar-DZ" sz="3300" dirty="0" smtClean="0">
              <a:solidFill>
                <a:schemeClr val="tx1"/>
              </a:solidFill>
              <a:latin typeface="Arabic Typesetting" pitchFamily="66" charset="-78"/>
              <a:cs typeface="Arabic Typesetting" pitchFamily="66" charset="-78"/>
            </a:endParaRPr>
          </a:p>
          <a:p>
            <a:pPr algn="ctr"/>
            <a:r>
              <a:rPr lang="ar-DZ" sz="3300" b="1" dirty="0" smtClean="0">
                <a:solidFill>
                  <a:schemeClr val="tx1"/>
                </a:solidFill>
                <a:latin typeface="Arabic Typesetting" pitchFamily="66" charset="-78"/>
                <a:cs typeface="Arabic Typesetting" pitchFamily="66" charset="-78"/>
              </a:rPr>
              <a:t>المعرفة</a:t>
            </a:r>
            <a:endParaRPr lang="ar-DZ" sz="3300" b="1" dirty="0">
              <a:solidFill>
                <a:schemeClr val="tx1"/>
              </a:solidFill>
              <a:latin typeface="Arabic Typesetting" pitchFamily="66" charset="-78"/>
              <a:cs typeface="Arabic Typesetting" pitchFamily="66" charset="-78"/>
            </a:endParaRPr>
          </a:p>
          <a:p>
            <a:pPr algn="ctr"/>
            <a:endParaRPr lang="ar-DZ" sz="3300" b="1" dirty="0" smtClean="0">
              <a:solidFill>
                <a:schemeClr val="tx1"/>
              </a:solidFill>
              <a:latin typeface="Arabic Typesetting" pitchFamily="66" charset="-78"/>
              <a:cs typeface="Arabic Typesetting" pitchFamily="66" charset="-78"/>
            </a:endParaRPr>
          </a:p>
          <a:p>
            <a:pPr algn="ctr"/>
            <a:r>
              <a:rPr lang="ar-DZ" sz="3300" b="1" dirty="0" smtClean="0">
                <a:solidFill>
                  <a:schemeClr val="tx1"/>
                </a:solidFill>
                <a:latin typeface="Arabic Typesetting" pitchFamily="66" charset="-78"/>
                <a:cs typeface="Arabic Typesetting" pitchFamily="66" charset="-78"/>
              </a:rPr>
              <a:t>معرفة صريحة </a:t>
            </a:r>
            <a:r>
              <a:rPr lang="ar-DZ" sz="3300" b="1" dirty="0">
                <a:solidFill>
                  <a:schemeClr val="tx1"/>
                </a:solidFill>
                <a:latin typeface="Arabic Typesetting" pitchFamily="66" charset="-78"/>
                <a:cs typeface="Arabic Typesetting" pitchFamily="66" charset="-78"/>
              </a:rPr>
              <a:t>+معرفة </a:t>
            </a:r>
            <a:r>
              <a:rPr lang="ar-DZ" sz="3300" b="1" dirty="0" smtClean="0">
                <a:solidFill>
                  <a:schemeClr val="tx1"/>
                </a:solidFill>
                <a:latin typeface="Arabic Typesetting" pitchFamily="66" charset="-78"/>
                <a:cs typeface="Arabic Typesetting" pitchFamily="66" charset="-78"/>
              </a:rPr>
              <a:t>ضمنية </a:t>
            </a:r>
          </a:p>
          <a:p>
            <a:pPr algn="ctr"/>
            <a:endParaRPr lang="ar-DZ" sz="3300" b="1" dirty="0" smtClean="0">
              <a:solidFill>
                <a:schemeClr val="tx1"/>
              </a:solidFill>
              <a:latin typeface="Arabic Typesetting" pitchFamily="66" charset="-78"/>
              <a:cs typeface="Arabic Typesetting" pitchFamily="66" charset="-78"/>
            </a:endParaRPr>
          </a:p>
          <a:p>
            <a:pPr algn="ctr"/>
            <a:r>
              <a:rPr lang="ar-DZ" sz="3300" b="1" dirty="0" smtClean="0">
                <a:solidFill>
                  <a:schemeClr val="tx1"/>
                </a:solidFill>
                <a:latin typeface="Arabic Typesetting" pitchFamily="66" charset="-78"/>
                <a:cs typeface="Arabic Typesetting" pitchFamily="66" charset="-78"/>
              </a:rPr>
              <a:t>معلومات</a:t>
            </a:r>
            <a:endParaRPr lang="ar-DZ" sz="3300" b="1" dirty="0">
              <a:solidFill>
                <a:schemeClr val="tx1"/>
              </a:solidFill>
              <a:latin typeface="Arabic Typesetting" pitchFamily="66" charset="-78"/>
              <a:cs typeface="Arabic Typesetting" pitchFamily="66" charset="-78"/>
            </a:endParaRPr>
          </a:p>
          <a:p>
            <a:pPr algn="ctr"/>
            <a:endParaRPr lang="ar-DZ" sz="3300" b="1" dirty="0" smtClean="0">
              <a:solidFill>
                <a:schemeClr val="tx1"/>
              </a:solidFill>
              <a:latin typeface="Arabic Typesetting" pitchFamily="66" charset="-78"/>
              <a:cs typeface="Arabic Typesetting" pitchFamily="66" charset="-78"/>
            </a:endParaRPr>
          </a:p>
          <a:p>
            <a:pPr algn="ctr"/>
            <a:r>
              <a:rPr lang="ar-DZ" sz="3300" b="1" dirty="0" smtClean="0">
                <a:solidFill>
                  <a:schemeClr val="tx1"/>
                </a:solidFill>
                <a:latin typeface="Arabic Typesetting" pitchFamily="66" charset="-78"/>
                <a:cs typeface="Arabic Typesetting" pitchFamily="66" charset="-78"/>
              </a:rPr>
              <a:t>بيانات</a:t>
            </a:r>
            <a:endParaRPr lang="ar-DZ" sz="3300" b="1" dirty="0">
              <a:solidFill>
                <a:schemeClr val="tx1"/>
              </a:solidFill>
              <a:latin typeface="Arabic Typesetting" pitchFamily="66" charset="-78"/>
              <a:cs typeface="Arabic Typesetting" pitchFamily="66" charset="-78"/>
            </a:endParaRPr>
          </a:p>
          <a:p>
            <a:pPr algn="ctr"/>
            <a:endParaRPr lang="ar-DZ" sz="3300" dirty="0">
              <a:solidFill>
                <a:schemeClr val="tx1"/>
              </a:solidFill>
              <a:latin typeface="Arabic Typesetting" pitchFamily="66" charset="-78"/>
              <a:cs typeface="Arabic Typesetting" pitchFamily="66" charset="-78"/>
            </a:endParaRPr>
          </a:p>
          <a:p>
            <a:pPr algn="ctr"/>
            <a:endParaRPr lang="ar-DZ" dirty="0" smtClean="0"/>
          </a:p>
          <a:p>
            <a:pPr algn="ctr"/>
            <a:endParaRPr lang="ar-DZ" dirty="0"/>
          </a:p>
          <a:p>
            <a:pPr algn="ctr"/>
            <a:endParaRPr lang="ar-DZ" dirty="0" smtClean="0"/>
          </a:p>
          <a:p>
            <a:pPr algn="ctr"/>
            <a:endParaRPr lang="ar-DZ" dirty="0"/>
          </a:p>
          <a:p>
            <a:pPr algn="ctr"/>
            <a:endParaRPr lang="ar-DZ" dirty="0"/>
          </a:p>
        </p:txBody>
      </p:sp>
      <p:cxnSp>
        <p:nvCxnSpPr>
          <p:cNvPr id="7" name="Connecteur droit 6"/>
          <p:cNvCxnSpPr/>
          <p:nvPr/>
        </p:nvCxnSpPr>
        <p:spPr>
          <a:xfrm flipV="1">
            <a:off x="3714744" y="2571744"/>
            <a:ext cx="1714512"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rot="10800000">
            <a:off x="3857620" y="2500306"/>
            <a:ext cx="1571636" cy="7143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428736"/>
            <a:ext cx="8501122"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ثانيا: المقارنة بين المنظمة التقليدية والمنظمة المتعلمة:</a:t>
            </a: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p:txBody>
      </p:sp>
      <p:graphicFrame>
        <p:nvGraphicFramePr>
          <p:cNvPr id="4" name="Tableau 3"/>
          <p:cNvGraphicFramePr>
            <a:graphicFrameLocks noGrp="1"/>
          </p:cNvGraphicFramePr>
          <p:nvPr/>
        </p:nvGraphicFramePr>
        <p:xfrm>
          <a:off x="285720" y="2143116"/>
          <a:ext cx="8501122" cy="4114800"/>
        </p:xfrm>
        <a:graphic>
          <a:graphicData uri="http://schemas.openxmlformats.org/drawingml/2006/table">
            <a:tbl>
              <a:tblPr firstRow="1" bandRow="1">
                <a:tableStyleId>{5C22544A-7EE6-4342-B048-85BDC9FD1C3A}</a:tableStyleId>
              </a:tblPr>
              <a:tblGrid>
                <a:gridCol w="3643338"/>
                <a:gridCol w="3286148"/>
                <a:gridCol w="1571636"/>
              </a:tblGrid>
              <a:tr h="382746">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المنظمة المتعلمة</a:t>
                      </a:r>
                      <a:endParaRPr lang="fr-FR" sz="2400" b="1" kern="1200" dirty="0" smtClean="0">
                        <a:solidFill>
                          <a:schemeClr val="tx1"/>
                        </a:solidFill>
                        <a:latin typeface="Arabic Typesetting" pitchFamily="66" charset="-78"/>
                        <a:ea typeface="+mn-ea"/>
                        <a:cs typeface="Arabic Typesetting" pitchFamily="66" charset="-78"/>
                      </a:endParaRPr>
                    </a:p>
                  </a:txBody>
                  <a:tcPr/>
                </a:tc>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المنظمة التقليدية</a:t>
                      </a:r>
                      <a:endParaRPr lang="fr-FR" sz="2400" b="1" kern="1200" dirty="0" smtClean="0">
                        <a:solidFill>
                          <a:schemeClr val="tx1"/>
                        </a:solidFill>
                        <a:latin typeface="Arabic Typesetting" pitchFamily="66" charset="-78"/>
                        <a:ea typeface="+mn-ea"/>
                        <a:cs typeface="Arabic Typesetting" pitchFamily="66" charset="-78"/>
                      </a:endParaRPr>
                    </a:p>
                  </a:txBody>
                  <a:tcPr/>
                </a:tc>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البيان</a:t>
                      </a:r>
                      <a:endParaRPr lang="fr-FR" sz="2400" b="1" kern="1200" dirty="0" smtClean="0">
                        <a:solidFill>
                          <a:schemeClr val="tx1"/>
                        </a:solidFill>
                        <a:latin typeface="Arabic Typesetting" pitchFamily="66" charset="-78"/>
                        <a:ea typeface="+mn-ea"/>
                        <a:cs typeface="Arabic Typesetting" pitchFamily="66" charset="-78"/>
                      </a:endParaRPr>
                    </a:p>
                  </a:txBody>
                  <a:tcPr/>
                </a:tc>
              </a:tr>
              <a:tr h="382746">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موجودة في قواعد البيانات</a:t>
                      </a:r>
                      <a:endParaRPr lang="fr-FR" sz="2400" b="1" kern="1200" dirty="0" smtClean="0">
                        <a:solidFill>
                          <a:schemeClr val="tx1"/>
                        </a:solidFill>
                        <a:latin typeface="Arabic Typesetting" pitchFamily="66" charset="-78"/>
                        <a:ea typeface="+mn-ea"/>
                        <a:cs typeface="Arabic Typesetting" pitchFamily="66" charset="-78"/>
                      </a:endParaRPr>
                    </a:p>
                  </a:txBody>
                  <a:tcPr/>
                </a:tc>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موجودة في أذهان العاملين</a:t>
                      </a:r>
                      <a:endParaRPr lang="fr-FR" sz="2400" b="1" kern="1200" dirty="0" smtClean="0">
                        <a:solidFill>
                          <a:schemeClr val="tx1"/>
                        </a:solidFill>
                        <a:latin typeface="Arabic Typesetting" pitchFamily="66" charset="-78"/>
                        <a:ea typeface="+mn-ea"/>
                        <a:cs typeface="Arabic Typesetting" pitchFamily="66" charset="-78"/>
                      </a:endParaRPr>
                    </a:p>
                  </a:txBody>
                  <a:tcPr/>
                </a:tc>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المعارف التشغيلية</a:t>
                      </a:r>
                      <a:endParaRPr lang="fr-FR" sz="2400" b="1" kern="1200" dirty="0" smtClean="0">
                        <a:solidFill>
                          <a:schemeClr val="tx1"/>
                        </a:solidFill>
                        <a:latin typeface="Arabic Typesetting" pitchFamily="66" charset="-78"/>
                        <a:ea typeface="+mn-ea"/>
                        <a:cs typeface="Arabic Typesetting" pitchFamily="66" charset="-78"/>
                      </a:endParaRPr>
                    </a:p>
                  </a:txBody>
                  <a:tcPr/>
                </a:tc>
              </a:tr>
              <a:tr h="382746">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متطورة ،ضخمة،سريعة نقل ونشر المعرفة</a:t>
                      </a:r>
                      <a:endParaRPr lang="fr-FR" sz="2400" b="1" kern="1200" dirty="0" smtClean="0">
                        <a:solidFill>
                          <a:schemeClr val="tx1"/>
                        </a:solidFill>
                        <a:latin typeface="Arabic Typesetting" pitchFamily="66" charset="-78"/>
                        <a:ea typeface="+mn-ea"/>
                        <a:cs typeface="Arabic Typesetting" pitchFamily="66" charset="-78"/>
                      </a:endParaRPr>
                    </a:p>
                  </a:txBody>
                  <a:tcPr/>
                </a:tc>
                <a:tc>
                  <a:txBody>
                    <a:bodyPr/>
                    <a:lstStyle/>
                    <a:p>
                      <a:pPr marL="0" algn="r" defTabSz="914400" rtl="1" eaLnBrk="1" latinLnBrk="0" hangingPunct="1"/>
                      <a:r>
                        <a:rPr lang="ar-DZ" sz="2400" b="1" kern="1200" dirty="0" smtClean="0">
                          <a:solidFill>
                            <a:schemeClr val="tx1"/>
                          </a:solidFill>
                          <a:latin typeface="Arabic Typesetting" pitchFamily="66" charset="-78"/>
                          <a:ea typeface="+mn-ea"/>
                          <a:cs typeface="Arabic Typesetting" pitchFamily="66" charset="-78"/>
                        </a:rPr>
                        <a:t>بسيطة ومحدودة وبطيئة</a:t>
                      </a:r>
                      <a:endParaRPr lang="fr-FR" sz="2400" b="1" kern="1200" dirty="0" smtClean="0">
                        <a:solidFill>
                          <a:schemeClr val="tx1"/>
                        </a:solidFill>
                        <a:latin typeface="Arabic Typesetting" pitchFamily="66" charset="-78"/>
                        <a:ea typeface="+mn-ea"/>
                        <a:cs typeface="Arabic Typesetting" pitchFamily="66" charset="-78"/>
                      </a:endParaRPr>
                    </a:p>
                  </a:txBody>
                  <a:tcPr/>
                </a:tc>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قواعد البيانات</a:t>
                      </a:r>
                      <a:endParaRPr lang="fr-FR" sz="2400" b="1" kern="1200" dirty="0" smtClean="0">
                        <a:solidFill>
                          <a:schemeClr val="tx1"/>
                        </a:solidFill>
                        <a:latin typeface="Arabic Typesetting" pitchFamily="66" charset="-78"/>
                        <a:ea typeface="+mn-ea"/>
                        <a:cs typeface="Arabic Typesetting" pitchFamily="66" charset="-78"/>
                      </a:endParaRPr>
                    </a:p>
                  </a:txBody>
                  <a:tcPr/>
                </a:tc>
              </a:tr>
              <a:tr h="382746">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مرتبط بقدرتها على التعلم ومواكبة التطورات</a:t>
                      </a:r>
                      <a:endParaRPr lang="fr-FR" sz="2400" b="1" kern="1200" dirty="0" smtClean="0">
                        <a:solidFill>
                          <a:schemeClr val="tx1"/>
                        </a:solidFill>
                        <a:latin typeface="Arabic Typesetting" pitchFamily="66" charset="-78"/>
                        <a:ea typeface="+mn-ea"/>
                        <a:cs typeface="Arabic Typesetting" pitchFamily="66" charset="-78"/>
                      </a:endParaRPr>
                    </a:p>
                  </a:txBody>
                  <a:tcPr/>
                </a:tc>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مرتبط بالأسواق</a:t>
                      </a:r>
                      <a:endParaRPr lang="fr-FR" sz="2400" b="1" kern="1200" dirty="0" smtClean="0">
                        <a:solidFill>
                          <a:schemeClr val="tx1"/>
                        </a:solidFill>
                        <a:latin typeface="Arabic Typesetting" pitchFamily="66" charset="-78"/>
                        <a:ea typeface="+mn-ea"/>
                        <a:cs typeface="Arabic Typesetting" pitchFamily="66" charset="-78"/>
                      </a:endParaRPr>
                    </a:p>
                  </a:txBody>
                  <a:tcPr/>
                </a:tc>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بقاء المنظمة</a:t>
                      </a:r>
                      <a:endParaRPr lang="fr-FR" sz="2400" b="1" kern="1200" dirty="0" smtClean="0">
                        <a:solidFill>
                          <a:schemeClr val="tx1"/>
                        </a:solidFill>
                        <a:latin typeface="Arabic Typesetting" pitchFamily="66" charset="-78"/>
                        <a:ea typeface="+mn-ea"/>
                        <a:cs typeface="Arabic Typesetting" pitchFamily="66" charset="-78"/>
                      </a:endParaRPr>
                    </a:p>
                  </a:txBody>
                  <a:tcPr/>
                </a:tc>
              </a:tr>
              <a:tr h="382746">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كلاهما مهمان لكن بأسبقية للخبير (مورد نادر)</a:t>
                      </a:r>
                      <a:endParaRPr lang="fr-FR" sz="2400" b="1" kern="1200" dirty="0" smtClean="0">
                        <a:solidFill>
                          <a:schemeClr val="tx1"/>
                        </a:solidFill>
                        <a:latin typeface="Arabic Typesetting" pitchFamily="66" charset="-78"/>
                        <a:ea typeface="+mn-ea"/>
                        <a:cs typeface="Arabic Typesetting" pitchFamily="66" charset="-78"/>
                      </a:endParaRPr>
                    </a:p>
                  </a:txBody>
                  <a:tcPr/>
                </a:tc>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اقل أهمية من المسير</a:t>
                      </a:r>
                      <a:endParaRPr lang="fr-FR" sz="2400" b="1" kern="1200" dirty="0" smtClean="0">
                        <a:solidFill>
                          <a:schemeClr val="tx1"/>
                        </a:solidFill>
                        <a:latin typeface="Arabic Typesetting" pitchFamily="66" charset="-78"/>
                        <a:ea typeface="+mn-ea"/>
                        <a:cs typeface="Arabic Typesetting" pitchFamily="66" charset="-78"/>
                      </a:endParaRPr>
                    </a:p>
                  </a:txBody>
                  <a:tcPr/>
                </a:tc>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الخبير </a:t>
                      </a:r>
                      <a:endParaRPr lang="fr-FR" sz="2400" b="1" kern="1200" dirty="0" smtClean="0">
                        <a:solidFill>
                          <a:schemeClr val="tx1"/>
                        </a:solidFill>
                        <a:latin typeface="Arabic Typesetting" pitchFamily="66" charset="-78"/>
                        <a:ea typeface="+mn-ea"/>
                        <a:cs typeface="Arabic Typesetting" pitchFamily="66" charset="-78"/>
                      </a:endParaRPr>
                    </a:p>
                  </a:txBody>
                  <a:tcPr/>
                </a:tc>
              </a:tr>
              <a:tr h="382746">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موجودة في عقول كل العاملين وفي كل المستويات</a:t>
                      </a:r>
                      <a:endParaRPr lang="fr-FR" sz="2400" b="1" kern="1200" dirty="0" smtClean="0">
                        <a:solidFill>
                          <a:schemeClr val="tx1"/>
                        </a:solidFill>
                        <a:latin typeface="Arabic Typesetting" pitchFamily="66" charset="-78"/>
                        <a:ea typeface="+mn-ea"/>
                        <a:cs typeface="Arabic Typesetting" pitchFamily="66" charset="-78"/>
                      </a:endParaRPr>
                    </a:p>
                  </a:txBody>
                  <a:tcPr/>
                </a:tc>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موجودة في عقول الإطارات الإدارية والتقنيين</a:t>
                      </a:r>
                      <a:endParaRPr lang="fr-FR" sz="2400" b="1" kern="1200" dirty="0" smtClean="0">
                        <a:solidFill>
                          <a:schemeClr val="tx1"/>
                        </a:solidFill>
                        <a:latin typeface="Arabic Typesetting" pitchFamily="66" charset="-78"/>
                        <a:ea typeface="+mn-ea"/>
                        <a:cs typeface="Arabic Typesetting" pitchFamily="66" charset="-78"/>
                      </a:endParaRPr>
                    </a:p>
                  </a:txBody>
                  <a:tcPr/>
                </a:tc>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المعارف الضمنية</a:t>
                      </a:r>
                      <a:endParaRPr lang="fr-FR" sz="2400" b="1" kern="1200" dirty="0" smtClean="0">
                        <a:solidFill>
                          <a:schemeClr val="tx1"/>
                        </a:solidFill>
                        <a:latin typeface="Arabic Typesetting" pitchFamily="66" charset="-78"/>
                        <a:ea typeface="+mn-ea"/>
                        <a:cs typeface="Arabic Typesetting" pitchFamily="66" charset="-78"/>
                      </a:endParaRPr>
                    </a:p>
                  </a:txBody>
                  <a:tcPr/>
                </a:tc>
              </a:tr>
              <a:tr h="382746">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موجه للجميع</a:t>
                      </a:r>
                      <a:endParaRPr lang="fr-FR" sz="2400" b="1" kern="1200" dirty="0" smtClean="0">
                        <a:solidFill>
                          <a:schemeClr val="tx1"/>
                        </a:solidFill>
                        <a:latin typeface="Arabic Typesetting" pitchFamily="66" charset="-78"/>
                        <a:ea typeface="+mn-ea"/>
                        <a:cs typeface="Arabic Typesetting" pitchFamily="66" charset="-78"/>
                      </a:endParaRPr>
                    </a:p>
                  </a:txBody>
                  <a:tcPr/>
                </a:tc>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فئات معينة أو من</a:t>
                      </a:r>
                      <a:r>
                        <a:rPr lang="ar-DZ" sz="2400" b="1" kern="1200" baseline="0" dirty="0" smtClean="0">
                          <a:solidFill>
                            <a:schemeClr val="tx1"/>
                          </a:solidFill>
                          <a:latin typeface="Arabic Typesetting" pitchFamily="66" charset="-78"/>
                          <a:ea typeface="+mn-ea"/>
                          <a:cs typeface="Arabic Typesetting" pitchFamily="66" charset="-78"/>
                        </a:rPr>
                        <a:t> تعاني صعوبة في الأداء</a:t>
                      </a:r>
                      <a:endParaRPr lang="fr-FR" sz="2400" b="1" kern="1200" dirty="0" smtClean="0">
                        <a:solidFill>
                          <a:schemeClr val="tx1"/>
                        </a:solidFill>
                        <a:latin typeface="Arabic Typesetting" pitchFamily="66" charset="-78"/>
                        <a:ea typeface="+mn-ea"/>
                        <a:cs typeface="Arabic Typesetting" pitchFamily="66" charset="-78"/>
                      </a:endParaRPr>
                    </a:p>
                  </a:txBody>
                  <a:tcPr/>
                </a:tc>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التعليم موجه إلى</a:t>
                      </a:r>
                      <a:endParaRPr lang="fr-FR" sz="2400" b="1" kern="1200" dirty="0" smtClean="0">
                        <a:solidFill>
                          <a:schemeClr val="tx1"/>
                        </a:solidFill>
                        <a:latin typeface="Arabic Typesetting" pitchFamily="66" charset="-78"/>
                        <a:ea typeface="+mn-ea"/>
                        <a:cs typeface="Arabic Typesetting" pitchFamily="66" charset="-78"/>
                      </a:endParaRPr>
                    </a:p>
                  </a:txBody>
                  <a:tcPr/>
                </a:tc>
              </a:tr>
              <a:tr h="382746">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جماعي أكثر منه فردي</a:t>
                      </a:r>
                      <a:endParaRPr lang="fr-FR" sz="2400" b="1" kern="1200" dirty="0" smtClean="0">
                        <a:solidFill>
                          <a:schemeClr val="tx1"/>
                        </a:solidFill>
                        <a:latin typeface="Arabic Typesetting" pitchFamily="66" charset="-78"/>
                        <a:ea typeface="+mn-ea"/>
                        <a:cs typeface="Arabic Typesetting" pitchFamily="66" charset="-78"/>
                      </a:endParaRPr>
                    </a:p>
                  </a:txBody>
                  <a:tcPr/>
                </a:tc>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فردي أكثر منه جماعي </a:t>
                      </a:r>
                      <a:endParaRPr lang="fr-FR" sz="2400" b="1" kern="1200" dirty="0" smtClean="0">
                        <a:solidFill>
                          <a:schemeClr val="tx1"/>
                        </a:solidFill>
                        <a:latin typeface="Arabic Typesetting" pitchFamily="66" charset="-78"/>
                        <a:ea typeface="+mn-ea"/>
                        <a:cs typeface="Arabic Typesetting" pitchFamily="66" charset="-78"/>
                      </a:endParaRPr>
                    </a:p>
                  </a:txBody>
                  <a:tcPr/>
                </a:tc>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شكل التعليم</a:t>
                      </a:r>
                      <a:endParaRPr lang="fr-FR" sz="2400" b="1" kern="1200" dirty="0" smtClean="0">
                        <a:solidFill>
                          <a:schemeClr val="tx1"/>
                        </a:solidFill>
                        <a:latin typeface="Arabic Typesetting" pitchFamily="66" charset="-78"/>
                        <a:ea typeface="+mn-ea"/>
                        <a:cs typeface="Arabic Typesetting" pitchFamily="66" charset="-78"/>
                      </a:endParaRPr>
                    </a:p>
                  </a:txBody>
                  <a:tcPr/>
                </a:tc>
              </a:tr>
              <a:tr h="382746">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مصادره متنوعة : من البيئة الداخلية والخارجية </a:t>
                      </a:r>
                      <a:endParaRPr lang="fr-FR" sz="2400" b="1" kern="1200" dirty="0" smtClean="0">
                        <a:solidFill>
                          <a:schemeClr val="tx1"/>
                        </a:solidFill>
                        <a:latin typeface="Arabic Typesetting" pitchFamily="66" charset="-78"/>
                        <a:ea typeface="+mn-ea"/>
                        <a:cs typeface="Arabic Typesetting" pitchFamily="66" charset="-78"/>
                      </a:endParaRPr>
                    </a:p>
                  </a:txBody>
                  <a:tcPr/>
                </a:tc>
                <a:tc>
                  <a:txBody>
                    <a:bodyPr/>
                    <a:lstStyle/>
                    <a:p>
                      <a:pPr marL="0" algn="r" defTabSz="914400" rtl="1" eaLnBrk="1" latinLnBrk="0" hangingPunct="1"/>
                      <a:r>
                        <a:rPr lang="ar-DZ" sz="2400" b="1" kern="1200" dirty="0" smtClean="0">
                          <a:solidFill>
                            <a:schemeClr val="tx1"/>
                          </a:solidFill>
                          <a:latin typeface="Arabic Typesetting" pitchFamily="66" charset="-78"/>
                          <a:ea typeface="+mn-ea"/>
                          <a:cs typeface="Arabic Typesetting" pitchFamily="66" charset="-78"/>
                        </a:rPr>
                        <a:t> يقوم به المتخصصين فقط</a:t>
                      </a:r>
                      <a:endParaRPr lang="fr-FR" sz="2400" b="1" kern="1200" dirty="0" smtClean="0">
                        <a:solidFill>
                          <a:schemeClr val="tx1"/>
                        </a:solidFill>
                        <a:latin typeface="Arabic Typesetting" pitchFamily="66" charset="-78"/>
                        <a:ea typeface="+mn-ea"/>
                        <a:cs typeface="Arabic Typesetting" pitchFamily="66" charset="-78"/>
                      </a:endParaRPr>
                    </a:p>
                  </a:txBody>
                  <a:tcPr/>
                </a:tc>
                <a:tc>
                  <a:txBody>
                    <a:bodyPr/>
                    <a:lstStyle/>
                    <a:p>
                      <a:pPr marL="0" algn="r" defTabSz="914400" rtl="0" eaLnBrk="1" latinLnBrk="0" hangingPunct="1"/>
                      <a:r>
                        <a:rPr lang="ar-DZ" sz="2400" b="1" kern="1200" dirty="0" smtClean="0">
                          <a:solidFill>
                            <a:schemeClr val="tx1"/>
                          </a:solidFill>
                          <a:latin typeface="Arabic Typesetting" pitchFamily="66" charset="-78"/>
                          <a:ea typeface="+mn-ea"/>
                          <a:cs typeface="Arabic Typesetting" pitchFamily="66" charset="-78"/>
                        </a:rPr>
                        <a:t>مصدر التعليم</a:t>
                      </a:r>
                      <a:endParaRPr lang="fr-FR" sz="2400" b="1" kern="1200" dirty="0" smtClean="0">
                        <a:solidFill>
                          <a:schemeClr val="tx1"/>
                        </a:solidFill>
                        <a:latin typeface="Arabic Typesetting" pitchFamily="66" charset="-78"/>
                        <a:ea typeface="+mn-ea"/>
                        <a:cs typeface="Arabic Typesetting" pitchFamily="66" charset="-78"/>
                      </a:endParaRPr>
                    </a:p>
                  </a:txBody>
                  <a:tcPr/>
                </a:tc>
              </a:tr>
            </a:tbl>
          </a:graphicData>
        </a:graphic>
      </p:graphicFrame>
      <p:sp>
        <p:nvSpPr>
          <p:cNvPr id="5" name="Rectangle 4"/>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 </a:t>
            </a:r>
            <a:r>
              <a:rPr lang="fr-FR" sz="4800" b="1" dirty="0" smtClean="0">
                <a:solidFill>
                  <a:schemeClr val="bg1"/>
                </a:solidFill>
                <a:latin typeface="Arabic Typesetting" pitchFamily="66" charset="-78"/>
                <a:cs typeface="Arabic Typesetting" pitchFamily="66" charset="-78"/>
              </a:rPr>
              <a:t>: 10</a:t>
            </a:r>
            <a:r>
              <a:rPr lang="ar-DZ" sz="4800" b="1" dirty="0" smtClean="0">
                <a:solidFill>
                  <a:schemeClr val="bg1"/>
                </a:solidFill>
                <a:latin typeface="Arabic Typesetting" pitchFamily="66" charset="-78"/>
                <a:cs typeface="Arabic Typesetting" pitchFamily="66" charset="-78"/>
              </a:rPr>
              <a:t>المنظمة المتعلمة كآلية لإدارة المعرفة</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428736"/>
            <a:ext cx="8501122"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ثالثا:مستويات التعلم في المنظمة المتعلمة:</a:t>
            </a:r>
          </a:p>
          <a:p>
            <a:pPr algn="r" rtl="1"/>
            <a:r>
              <a:rPr lang="ar-DZ" sz="2800" b="1" dirty="0" smtClean="0">
                <a:solidFill>
                  <a:schemeClr val="tx1"/>
                </a:solidFill>
                <a:latin typeface="Arabic Typesetting" pitchFamily="66" charset="-78"/>
                <a:cs typeface="Arabic Typesetting" pitchFamily="66" charset="-78"/>
              </a:rPr>
              <a:t>يمكن تقسيم مستويات التعلم في من المنظمة المتعلمة إلى ثلاثة مستويات:</a:t>
            </a:r>
          </a:p>
          <a:p>
            <a:pPr algn="r" rtl="1"/>
            <a:r>
              <a:rPr lang="en-US" sz="2800" b="1" dirty="0" smtClean="0">
                <a:solidFill>
                  <a:schemeClr val="tx1"/>
                </a:solidFill>
                <a:latin typeface="Arabic Typesetting" pitchFamily="66" charset="-78"/>
                <a:cs typeface="Arabic Typesetting" pitchFamily="66" charset="-78"/>
              </a:rPr>
              <a:t>-1 </a:t>
            </a:r>
            <a:r>
              <a:rPr lang="ar-DZ" sz="2800" b="1" dirty="0" smtClean="0">
                <a:solidFill>
                  <a:schemeClr val="tx1"/>
                </a:solidFill>
                <a:latin typeface="Arabic Typesetting" pitchFamily="66" charset="-78"/>
                <a:cs typeface="Arabic Typesetting" pitchFamily="66" charset="-78"/>
              </a:rPr>
              <a:t> التعلم  على المستوى الفردي: ويقصد به أن كل عامل يعمل على تطوير نفسه وقدراته المعرفية قصد زيادة كفاءته وفعاليته داخل المنظمة</a:t>
            </a:r>
          </a:p>
          <a:p>
            <a:pPr algn="r" rtl="1"/>
            <a:r>
              <a:rPr lang="fr-FR" sz="2800" b="1" dirty="0" smtClean="0">
                <a:solidFill>
                  <a:schemeClr val="tx1"/>
                </a:solidFill>
                <a:latin typeface="Arabic Typesetting" pitchFamily="66" charset="-78"/>
                <a:cs typeface="Arabic Typesetting" pitchFamily="66" charset="-78"/>
              </a:rPr>
              <a:t>-2</a:t>
            </a:r>
            <a:r>
              <a:rPr lang="ar-DZ" sz="2800" b="1" dirty="0" smtClean="0">
                <a:solidFill>
                  <a:schemeClr val="tx1"/>
                </a:solidFill>
                <a:latin typeface="Arabic Typesetting" pitchFamily="66" charset="-78"/>
                <a:cs typeface="Arabic Typesetting" pitchFamily="66" charset="-78"/>
              </a:rPr>
              <a:t> التعلم على المستوى الجماعي: ويقصد به هو خلق مجموعات من اجل مهام محددة والعمل على بناء فرق للتعلم قصد انجازها بكفاءة وفاعلية عاليتين.</a:t>
            </a:r>
          </a:p>
          <a:p>
            <a:pPr algn="r" rtl="1"/>
            <a:r>
              <a:rPr lang="fr-FR" sz="2800" b="1" dirty="0" smtClean="0">
                <a:solidFill>
                  <a:schemeClr val="tx1"/>
                </a:solidFill>
                <a:latin typeface="Arabic Typesetting" pitchFamily="66" charset="-78"/>
                <a:cs typeface="Arabic Typesetting" pitchFamily="66" charset="-78"/>
              </a:rPr>
              <a:t>-3</a:t>
            </a:r>
            <a:r>
              <a:rPr lang="ar-DZ" sz="2800" b="1" dirty="0" smtClean="0">
                <a:solidFill>
                  <a:schemeClr val="tx1"/>
                </a:solidFill>
                <a:latin typeface="Arabic Typesetting" pitchFamily="66" charset="-78"/>
                <a:cs typeface="Arabic Typesetting" pitchFamily="66" charset="-78"/>
              </a:rPr>
              <a:t>التعلم  على المستوى التنظيمي:  حيث يمثل ثقافة المنظمة المتعلمة التي تبنى على اتخاذ التعلم المستمر من البيئة الداخلية والخارجية كآلية للبقاء والاستمرار  في بيئة عالمية سريعة التغيير والتطور البقاء فيها لمن يتحكم في اقتصاد المعرفة.</a:t>
            </a:r>
          </a:p>
          <a:p>
            <a:pPr algn="r" rtl="1"/>
            <a:endParaRPr lang="ar-DZ" sz="3200" b="1" dirty="0" smtClean="0">
              <a:solidFill>
                <a:schemeClr val="tx1"/>
              </a:solidFill>
              <a:latin typeface="Arabic Typesetting" pitchFamily="66" charset="-78"/>
              <a:cs typeface="Arabic Typesetting" pitchFamily="66" charset="-78"/>
            </a:endParaRPr>
          </a:p>
        </p:txBody>
      </p:sp>
      <p:sp>
        <p:nvSpPr>
          <p:cNvPr id="4" name="Rectangle 3"/>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 </a:t>
            </a:r>
            <a:r>
              <a:rPr lang="fr-FR" sz="4800" b="1" dirty="0" smtClean="0">
                <a:solidFill>
                  <a:schemeClr val="bg1"/>
                </a:solidFill>
                <a:latin typeface="Arabic Typesetting" pitchFamily="66" charset="-78"/>
                <a:cs typeface="Arabic Typesetting" pitchFamily="66" charset="-78"/>
              </a:rPr>
              <a:t>: 10</a:t>
            </a:r>
            <a:r>
              <a:rPr lang="ar-DZ" sz="4800" b="1" dirty="0" smtClean="0">
                <a:solidFill>
                  <a:schemeClr val="bg1"/>
                </a:solidFill>
                <a:latin typeface="Arabic Typesetting" pitchFamily="66" charset="-78"/>
                <a:cs typeface="Arabic Typesetting" pitchFamily="66" charset="-78"/>
              </a:rPr>
              <a:t>المنظمة المتعلمة كآلية لإدارة المعرفة</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500174"/>
            <a:ext cx="8501122"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r>
              <a:rPr lang="ar-DZ" sz="32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رابعا: متطلبات بناء منظمة متعلمة:</a:t>
            </a:r>
          </a:p>
          <a:p>
            <a:pPr algn="r" rtl="1"/>
            <a:r>
              <a:rPr lang="ar-DZ" sz="2800" b="1" dirty="0" smtClean="0">
                <a:solidFill>
                  <a:schemeClr val="tx1"/>
                </a:solidFill>
                <a:latin typeface="Arabic Typesetting" pitchFamily="66" charset="-78"/>
                <a:cs typeface="Arabic Typesetting" pitchFamily="66" charset="-78"/>
              </a:rPr>
              <a:t>تتمثل في خمسة أسس أساسية لبناء منظمة متعلمة نذكرها:</a:t>
            </a:r>
          </a:p>
          <a:p>
            <a:pPr algn="r" rtl="1"/>
            <a:r>
              <a:rPr lang="fr-FR" sz="2800" b="1" dirty="0" smtClean="0">
                <a:solidFill>
                  <a:schemeClr val="tx1"/>
                </a:solidFill>
                <a:latin typeface="Arabic Typesetting" pitchFamily="66" charset="-78"/>
                <a:cs typeface="Arabic Typesetting" pitchFamily="66" charset="-78"/>
              </a:rPr>
              <a:t>-1 </a:t>
            </a:r>
            <a:r>
              <a:rPr lang="ar-DZ" sz="2800" b="1" dirty="0" smtClean="0">
                <a:solidFill>
                  <a:schemeClr val="tx1"/>
                </a:solidFill>
                <a:latin typeface="Arabic Typesetting" pitchFamily="66" charset="-78"/>
                <a:cs typeface="Arabic Typesetting" pitchFamily="66" charset="-78"/>
              </a:rPr>
              <a:t>القوى المحركة: تعني أن توفر المنظمات كل الظروف التي تساعد المورد البشري فيها على تعلم ما هو مفيد لتحقيق غايات المنظمة، وأن تسعى المنظمة نحو الاستفادة من الخبرة التي يحملها الموظفون كانطلاقة في بناء هذه القاعدة الأساسية. </a:t>
            </a:r>
          </a:p>
          <a:p>
            <a:pPr algn="r" rtl="1"/>
            <a:r>
              <a:rPr lang="fr-FR" sz="2800" b="1" dirty="0" smtClean="0">
                <a:solidFill>
                  <a:schemeClr val="tx1"/>
                </a:solidFill>
                <a:latin typeface="Arabic Typesetting" pitchFamily="66" charset="-78"/>
                <a:cs typeface="Arabic Typesetting" pitchFamily="66" charset="-78"/>
              </a:rPr>
              <a:t>-2</a:t>
            </a:r>
            <a:r>
              <a:rPr lang="ar-DZ" sz="2800" b="1" dirty="0" smtClean="0">
                <a:solidFill>
                  <a:schemeClr val="tx1"/>
                </a:solidFill>
                <a:latin typeface="Arabic Typesetting" pitchFamily="66" charset="-78"/>
                <a:cs typeface="Arabic Typesetting" pitchFamily="66" charset="-78"/>
              </a:rPr>
              <a:t>إيجاد الغرض: إن توفر القاعدة الأساسية للتعلم يدفع الموظفين نحو البحث الذاتي عن تحقيق مقاصد المنظمة وذلك عن طريق فهمهم لقيم المنظمة واستراتيجياتها، ويسعى الموظفون فيها نحو إيجاد غرض المنظمة فيندفعون لإنجاز أعمالهم عن طريق تعلم أشياء جديدة. </a:t>
            </a:r>
          </a:p>
          <a:p>
            <a:pPr algn="r" rtl="1"/>
            <a:r>
              <a:rPr lang="fr-FR" sz="2800" b="1" dirty="0" smtClean="0">
                <a:solidFill>
                  <a:schemeClr val="tx1"/>
                </a:solidFill>
                <a:latin typeface="Arabic Typesetting" pitchFamily="66" charset="-78"/>
                <a:cs typeface="Arabic Typesetting" pitchFamily="66" charset="-78"/>
              </a:rPr>
              <a:t>-3</a:t>
            </a:r>
            <a:r>
              <a:rPr lang="ar-DZ" sz="2800" b="1" dirty="0" smtClean="0">
                <a:solidFill>
                  <a:schemeClr val="tx1"/>
                </a:solidFill>
                <a:latin typeface="Arabic Typesetting" pitchFamily="66" charset="-78"/>
                <a:cs typeface="Arabic Typesetting" pitchFamily="66" charset="-78"/>
              </a:rPr>
              <a:t>الاستفهام:البحث عن غرض المنظمة، يدفع الموظفون بالتحرك في كل الاتجاهات بغية الاستطلاع والاستفهام عن أوضاع المنظمة سواء الداخلية أم الخارجية، وهذا يؤدي بدوره إلى توسيع مدارك الموظفين وفهمهم للأعمال المطلوبة منهم مما يسهل عليهم عمليات الإنجاز والابتكار</a:t>
            </a:r>
            <a:r>
              <a:rPr lang="ar-DZ" sz="2800" b="1" dirty="0" smtClean="0">
                <a:solidFill>
                  <a:schemeClr val="tx1"/>
                </a:solidFill>
                <a:latin typeface="Arabic Typesetting" pitchFamily="66" charset="-78"/>
                <a:cs typeface="Arabic Typesetting" pitchFamily="66" charset="-78"/>
              </a:rPr>
              <a:t>.</a:t>
            </a:r>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p:txBody>
      </p:sp>
      <p:sp>
        <p:nvSpPr>
          <p:cNvPr id="4" name="Rectangle 3"/>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 </a:t>
            </a:r>
            <a:r>
              <a:rPr lang="fr-FR" sz="4800" b="1" dirty="0" smtClean="0">
                <a:solidFill>
                  <a:schemeClr val="bg1"/>
                </a:solidFill>
                <a:latin typeface="Arabic Typesetting" pitchFamily="66" charset="-78"/>
                <a:cs typeface="Arabic Typesetting" pitchFamily="66" charset="-78"/>
              </a:rPr>
              <a:t>: 10</a:t>
            </a:r>
            <a:r>
              <a:rPr lang="ar-DZ" sz="4800" b="1" dirty="0" smtClean="0">
                <a:solidFill>
                  <a:schemeClr val="bg1"/>
                </a:solidFill>
                <a:latin typeface="Arabic Typesetting" pitchFamily="66" charset="-78"/>
                <a:cs typeface="Arabic Typesetting" pitchFamily="66" charset="-78"/>
              </a:rPr>
              <a:t>المنظمة المتعلمة كآلية لإدارة المعرفة</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1285860"/>
            <a:ext cx="8501122"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ar-DZ" sz="3200" b="1" dirty="0" smtClean="0">
              <a:solidFill>
                <a:schemeClr val="tx1"/>
              </a:solidFill>
              <a:latin typeface="Arabic Typesetting" pitchFamily="66" charset="-78"/>
              <a:cs typeface="Arabic Typesetting" pitchFamily="66" charset="-78"/>
            </a:endParaRPr>
          </a:p>
          <a:p>
            <a:pPr algn="r" rtl="1"/>
            <a:r>
              <a:rPr lang="fr-FR" sz="3200" b="1" dirty="0" smtClean="0">
                <a:solidFill>
                  <a:schemeClr val="tx1"/>
                </a:solidFill>
                <a:latin typeface="Arabic Typesetting" pitchFamily="66" charset="-78"/>
                <a:cs typeface="Arabic Typesetting" pitchFamily="66" charset="-78"/>
              </a:rPr>
              <a:t>-4</a:t>
            </a:r>
            <a:r>
              <a:rPr lang="ar-DZ" sz="2800" b="1" dirty="0" smtClean="0">
                <a:solidFill>
                  <a:schemeClr val="tx1"/>
                </a:solidFill>
                <a:latin typeface="Arabic Typesetting" pitchFamily="66" charset="-78"/>
                <a:cs typeface="Arabic Typesetting" pitchFamily="66" charset="-78"/>
              </a:rPr>
              <a:t>التمكين: يتطلب من المنظمة أن تتصف بالمرونة وأن تمنح الموظفين درجة أكبر من الاستقلالية والمشاركة في اتخاذ القرارات عن طريق تفويض الصلاحيات وتبني مفهوم تنظيم الفريق، مما يتطلب من كل عضو في داخل المنظمة من أن يشارك في اتخاذ القرار الذي يخدم المصلحة العامة للمنظمة. </a:t>
            </a:r>
          </a:p>
          <a:p>
            <a:pPr algn="r" rtl="1"/>
            <a:r>
              <a:rPr lang="fr-FR" sz="2800" b="1" dirty="0" smtClean="0">
                <a:solidFill>
                  <a:schemeClr val="tx1"/>
                </a:solidFill>
                <a:latin typeface="Arabic Typesetting" pitchFamily="66" charset="-78"/>
                <a:cs typeface="Arabic Typesetting" pitchFamily="66" charset="-78"/>
              </a:rPr>
              <a:t>-5</a:t>
            </a:r>
            <a:r>
              <a:rPr lang="ar-DZ" sz="2800" b="1" dirty="0" smtClean="0">
                <a:solidFill>
                  <a:schemeClr val="tx1"/>
                </a:solidFill>
                <a:latin typeface="Arabic Typesetting" pitchFamily="66" charset="-78"/>
                <a:cs typeface="Arabic Typesetting" pitchFamily="66" charset="-78"/>
              </a:rPr>
              <a:t> التقويم: تستطيع المنظمة أن تتفوق وتحقق المكاسب المطلوبة من النجاح إذا استطاعت تقويم أعمالها باستمرار والاستفادة من التغذية الراجعة للتخلص من الأخطاء على المدى القصير. وتحويل التراكم المعرفي إلى وسائل وطرق تستطيع المنظمة من خلالها وضع معايير للنجاح وتقييم نتائج الأعمال. </a:t>
            </a:r>
          </a:p>
          <a:p>
            <a:pPr algn="r" rtl="1"/>
            <a:endParaRPr lang="fr-FR" sz="3200" b="1" dirty="0" smtClean="0">
              <a:solidFill>
                <a:schemeClr val="tx1"/>
              </a:solidFill>
              <a:latin typeface="Arabic Typesetting" pitchFamily="66" charset="-78"/>
              <a:cs typeface="Arabic Typesetting" pitchFamily="66" charset="-78"/>
            </a:endParaRPr>
          </a:p>
        </p:txBody>
      </p:sp>
      <p:sp>
        <p:nvSpPr>
          <p:cNvPr id="4" name="Rectangle 3"/>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 </a:t>
            </a:r>
            <a:r>
              <a:rPr lang="fr-FR" sz="4800" b="1" dirty="0" smtClean="0">
                <a:solidFill>
                  <a:schemeClr val="bg1"/>
                </a:solidFill>
                <a:latin typeface="Arabic Typesetting" pitchFamily="66" charset="-78"/>
                <a:cs typeface="Arabic Typesetting" pitchFamily="66" charset="-78"/>
              </a:rPr>
              <a:t>: 10</a:t>
            </a:r>
            <a:r>
              <a:rPr lang="ar-DZ" sz="4800" b="1" dirty="0" smtClean="0">
                <a:solidFill>
                  <a:schemeClr val="bg1"/>
                </a:solidFill>
                <a:latin typeface="Arabic Typesetting" pitchFamily="66" charset="-78"/>
                <a:cs typeface="Arabic Typesetting" pitchFamily="66" charset="-78"/>
              </a:rPr>
              <a:t>المنظمة المتعلمة كآلية لإدارة المعرفة</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500042"/>
            <a:ext cx="8501122" cy="61436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قائمة </a:t>
            </a:r>
            <a:r>
              <a:rPr lang="ar-DZ" sz="2800" b="1" dirty="0" smtClean="0">
                <a:solidFill>
                  <a:schemeClr val="tx1"/>
                </a:solidFill>
                <a:latin typeface="Arabic Typesetting" pitchFamily="66" charset="-78"/>
                <a:cs typeface="Arabic Typesetting" pitchFamily="66" charset="-78"/>
              </a:rPr>
              <a:t>المراجع:</a:t>
            </a:r>
            <a:endParaRPr lang="fr-FR"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أ/ الكتب</a:t>
            </a:r>
            <a:r>
              <a:rPr lang="ar-DZ" sz="3200" b="1" dirty="0" smtClean="0">
                <a:solidFill>
                  <a:schemeClr val="tx1"/>
                </a:solidFill>
                <a:latin typeface="Arabic Typesetting" pitchFamily="66" charset="-78"/>
                <a:cs typeface="Arabic Typesetting" pitchFamily="66" charset="-78"/>
              </a:rPr>
              <a:t>:</a:t>
            </a:r>
            <a:endParaRPr lang="fr-FR" sz="28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-1 </a:t>
            </a:r>
            <a:r>
              <a:rPr lang="ar-DZ" sz="2800" b="1" dirty="0" smtClean="0">
                <a:solidFill>
                  <a:schemeClr val="tx1"/>
                </a:solidFill>
                <a:latin typeface="Arabic Typesetting" pitchFamily="66" charset="-78"/>
                <a:cs typeface="Arabic Typesetting" pitchFamily="66" charset="-78"/>
              </a:rPr>
              <a:t>نجم عبود نجم ، إدارة المعرفة، مؤسسة الوراق للنشر والتوزيع ، عمان الأردن  السنة </a:t>
            </a:r>
            <a:r>
              <a:rPr lang="fr-FR" sz="2800" b="1" dirty="0" smtClean="0">
                <a:solidFill>
                  <a:schemeClr val="tx1"/>
                </a:solidFill>
                <a:latin typeface="Arabic Typesetting" pitchFamily="66" charset="-78"/>
                <a:cs typeface="Arabic Typesetting" pitchFamily="66" charset="-78"/>
              </a:rPr>
              <a:t>2008 </a:t>
            </a:r>
            <a:endParaRPr lang="ar-DZ" sz="28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-2 </a:t>
            </a:r>
            <a:r>
              <a:rPr lang="ar-DZ" sz="2800" b="1" dirty="0" smtClean="0">
                <a:solidFill>
                  <a:schemeClr val="tx1"/>
                </a:solidFill>
                <a:latin typeface="Arabic Typesetting" pitchFamily="66" charset="-78"/>
                <a:cs typeface="Arabic Typesetting" pitchFamily="66" charset="-78"/>
              </a:rPr>
              <a:t>سعد غالب ياسين ، إدارة المعرفة ، دار المناهج للنشر والتوزيع عمان الأردن  السنة </a:t>
            </a:r>
            <a:r>
              <a:rPr lang="fr-FR" sz="2800" b="1" dirty="0" smtClean="0">
                <a:solidFill>
                  <a:schemeClr val="tx1"/>
                </a:solidFill>
                <a:latin typeface="Arabic Typesetting" pitchFamily="66" charset="-78"/>
                <a:cs typeface="Arabic Typesetting" pitchFamily="66" charset="-78"/>
              </a:rPr>
              <a:t>2007</a:t>
            </a:r>
            <a:endParaRPr lang="fr-FR" sz="2800" b="1" dirty="0" smtClean="0">
              <a:solidFill>
                <a:schemeClr val="tx1"/>
              </a:solidFill>
              <a:latin typeface="Arabic Typesetting" pitchFamily="66" charset="-78"/>
              <a:cs typeface="Arabic Typesetting" pitchFamily="66" charset="-78"/>
            </a:endParaRPr>
          </a:p>
          <a:p>
            <a:pPr algn="r" rtl="1"/>
            <a:r>
              <a:rPr lang="en-US" sz="2800" b="1" dirty="0" smtClean="0">
                <a:solidFill>
                  <a:schemeClr val="tx1"/>
                </a:solidFill>
                <a:latin typeface="Arabic Typesetting" pitchFamily="66" charset="-78"/>
                <a:cs typeface="Arabic Typesetting" pitchFamily="66" charset="-78"/>
              </a:rPr>
              <a:t>-3 </a:t>
            </a:r>
            <a:r>
              <a:rPr lang="ar-DZ" sz="2800" b="1" dirty="0" smtClean="0">
                <a:solidFill>
                  <a:schemeClr val="tx1"/>
                </a:solidFill>
                <a:latin typeface="Arabic Typesetting" pitchFamily="66" charset="-78"/>
                <a:cs typeface="Arabic Typesetting" pitchFamily="66" charset="-78"/>
              </a:rPr>
              <a:t>نجم عبود نجم، إدارة اللاملموسات، دار اليازوري لنشر</a:t>
            </a:r>
            <a:r>
              <a:rPr lang="fr-FR"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و التوزيع، عمان الأردن، السنة </a:t>
            </a:r>
            <a:r>
              <a:rPr lang="fr-FR" sz="2800" b="1" dirty="0" smtClean="0">
                <a:solidFill>
                  <a:schemeClr val="tx1"/>
                </a:solidFill>
                <a:latin typeface="Arabic Typesetting" pitchFamily="66" charset="-78"/>
                <a:cs typeface="Arabic Typesetting" pitchFamily="66" charset="-78"/>
              </a:rPr>
              <a:t>2010</a:t>
            </a:r>
          </a:p>
          <a:p>
            <a:pPr algn="r" rtl="1"/>
            <a:r>
              <a:rPr lang="en-US" sz="2800" b="1" dirty="0" smtClean="0">
                <a:solidFill>
                  <a:schemeClr val="tx1"/>
                </a:solidFill>
                <a:latin typeface="Arabic Typesetting" pitchFamily="66" charset="-78"/>
                <a:cs typeface="Arabic Typesetting" pitchFamily="66" charset="-78"/>
              </a:rPr>
              <a:t>-4</a:t>
            </a:r>
            <a:r>
              <a:rPr lang="ar-DZ" sz="2800" b="1" dirty="0" smtClean="0">
                <a:solidFill>
                  <a:schemeClr val="tx1"/>
                </a:solidFill>
                <a:latin typeface="Arabic Typesetting" pitchFamily="66" charset="-78"/>
                <a:cs typeface="Arabic Typesetting" pitchFamily="66" charset="-78"/>
              </a:rPr>
              <a:t> هاني محمد السعيد ، الرأس المال الفكري، دار السحاب للنشر والتوزيع القاهرة مصر ،</a:t>
            </a:r>
            <a:r>
              <a:rPr lang="fr-FR" sz="2800" b="1" dirty="0" smtClean="0">
                <a:solidFill>
                  <a:schemeClr val="tx1"/>
                </a:solidFill>
                <a:latin typeface="Arabic Typesetting" pitchFamily="66" charset="-78"/>
                <a:cs typeface="Arabic Typesetting" pitchFamily="66" charset="-78"/>
              </a:rPr>
              <a:t>2008</a:t>
            </a:r>
            <a:endParaRPr lang="ar-DZ"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ب/ المجلات:</a:t>
            </a:r>
          </a:p>
          <a:p>
            <a:pPr algn="r" rtl="1"/>
            <a:r>
              <a:rPr lang="fr-FR" sz="2800" b="1" smtClean="0">
                <a:solidFill>
                  <a:schemeClr val="tx1"/>
                </a:solidFill>
                <a:latin typeface="Arabic Typesetting" pitchFamily="66" charset="-78"/>
                <a:cs typeface="Arabic Typesetting" pitchFamily="66" charset="-78"/>
              </a:rPr>
              <a:t>-1 </a:t>
            </a:r>
            <a:r>
              <a:rPr lang="ar-DZ" sz="2800" b="1" smtClean="0">
                <a:solidFill>
                  <a:schemeClr val="tx1"/>
                </a:solidFill>
                <a:latin typeface="Arabic Typesetting" pitchFamily="66" charset="-78"/>
                <a:cs typeface="Arabic Typesetting" pitchFamily="66" charset="-78"/>
              </a:rPr>
              <a:t>بكاري </a:t>
            </a:r>
            <a:r>
              <a:rPr lang="ar-DZ" sz="2800" b="1" dirty="0" smtClean="0">
                <a:solidFill>
                  <a:schemeClr val="tx1"/>
                </a:solidFill>
                <a:latin typeface="Arabic Typesetting" pitchFamily="66" charset="-78"/>
                <a:cs typeface="Arabic Typesetting" pitchFamily="66" charset="-78"/>
              </a:rPr>
              <a:t>سعد الله ، دور الرأس المال الفكري للمؤسسة</a:t>
            </a:r>
            <a:r>
              <a:rPr lang="fr-FR"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الاقتصادية</a:t>
            </a:r>
            <a:r>
              <a:rPr lang="fr-FR"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في</a:t>
            </a:r>
            <a:r>
              <a:rPr lang="fr-FR"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الاندماج في اقتصاد المعرفة دراسة</a:t>
            </a:r>
            <a:r>
              <a:rPr lang="fr-FR"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حالة قطاع الهاتف النقال مجلة الشعاع الاقتصادية جامعة</a:t>
            </a:r>
            <a:r>
              <a:rPr lang="fr-FR"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تيسمسيلت الجزائر سنة </a:t>
            </a:r>
            <a:r>
              <a:rPr lang="fr-FR" sz="2800" b="1" dirty="0" smtClean="0">
                <a:solidFill>
                  <a:schemeClr val="tx1"/>
                </a:solidFill>
                <a:latin typeface="Arabic Typesetting" pitchFamily="66" charset="-78"/>
                <a:cs typeface="Arabic Typesetting" pitchFamily="66" charset="-78"/>
              </a:rPr>
              <a:t>2021</a:t>
            </a:r>
            <a:endParaRPr lang="ar-DZ"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ج/ المواقع الالكترونية:</a:t>
            </a:r>
            <a:endParaRPr lang="ar-DZ" sz="2800" b="1" dirty="0" smtClean="0">
              <a:solidFill>
                <a:schemeClr val="tx1"/>
              </a:solidFill>
              <a:latin typeface="Arabic Typesetting" pitchFamily="66" charset="-78"/>
              <a:cs typeface="Arabic Typesetting" pitchFamily="66" charset="-78"/>
            </a:endParaRPr>
          </a:p>
          <a:p>
            <a:pPr algn="r" rtl="1"/>
            <a:r>
              <a:rPr lang="fr-FR" sz="3200" b="1" dirty="0" smtClean="0">
                <a:solidFill>
                  <a:schemeClr val="tx1"/>
                </a:solidFill>
                <a:latin typeface="Arabic Typesetting" pitchFamily="66" charset="-78"/>
                <a:cs typeface="Arabic Typesetting" pitchFamily="66" charset="-78"/>
                <a:hlinkClick r:id="rId2"/>
              </a:rPr>
              <a:t>https</a:t>
            </a:r>
            <a:r>
              <a:rPr lang="fr-FR" sz="3200" b="1" dirty="0" smtClean="0">
                <a:solidFill>
                  <a:schemeClr val="tx1"/>
                </a:solidFill>
                <a:latin typeface="Arabic Typesetting" pitchFamily="66" charset="-78"/>
                <a:cs typeface="Arabic Typesetting" pitchFamily="66" charset="-78"/>
                <a:hlinkClick r:id="rId2"/>
              </a:rPr>
              <a:t>://www.asjp.cerist.dz/en/downArticle/374/5/1/51909</a:t>
            </a:r>
            <a:endParaRPr lang="ar-DZ" sz="3200" b="1" dirty="0" smtClean="0">
              <a:solidFill>
                <a:schemeClr val="tx1"/>
              </a:solidFill>
              <a:latin typeface="Arabic Typesetting" pitchFamily="66" charset="-78"/>
              <a:cs typeface="Arabic Typesetting" pitchFamily="66" charset="-78"/>
            </a:endParaRPr>
          </a:p>
          <a:p>
            <a:pPr algn="r" rtl="1"/>
            <a:r>
              <a:rPr lang="fr-FR" sz="3200" b="1" dirty="0" smtClean="0">
                <a:solidFill>
                  <a:schemeClr val="tx1"/>
                </a:solidFill>
                <a:latin typeface="Arabic Typesetting" pitchFamily="66" charset="-78"/>
                <a:cs typeface="Arabic Typesetting" pitchFamily="66" charset="-78"/>
                <a:hlinkClick r:id="rId3"/>
              </a:rPr>
              <a:t>https://journals.ju.edu.jo/JJBA/article/viewFile/1330/1321</a:t>
            </a:r>
            <a:endParaRPr lang="ar-DZ"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0034" y="1428736"/>
            <a:ext cx="8358246" cy="5000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FontTx/>
              <a:buChar char="-"/>
            </a:pPr>
            <a:r>
              <a:rPr lang="ar-DZ" sz="3200" b="1" u="sng" dirty="0" smtClean="0">
                <a:solidFill>
                  <a:schemeClr val="tx1"/>
                </a:solidFill>
                <a:latin typeface="Arabic Typesetting" pitchFamily="66" charset="-78"/>
                <a:cs typeface="Arabic Typesetting" pitchFamily="66" charset="-78"/>
              </a:rPr>
              <a:t>/ المقارنة بين المعرفة والسلعة:</a:t>
            </a:r>
          </a:p>
          <a:p>
            <a:pPr algn="r" rtl="1"/>
            <a:r>
              <a:rPr lang="ar-DZ" sz="3200" b="1" dirty="0" smtClean="0">
                <a:solidFill>
                  <a:schemeClr val="tx1"/>
                </a:solidFill>
                <a:latin typeface="Arabic Typesetting" pitchFamily="66" charset="-78"/>
                <a:cs typeface="Arabic Typesetting" pitchFamily="66" charset="-78"/>
              </a:rPr>
              <a:t> تختلف المعرفة عن السلعة في العديد من الجوانب من حيث الخصائص, القيمة ,الأفراد العاملين فيها , أداة القياس, نمط الندرة. </a:t>
            </a:r>
            <a:r>
              <a:rPr lang="ar-DZ" sz="3200" b="1" dirty="0" smtClean="0">
                <a:solidFill>
                  <a:schemeClr val="tx1"/>
                </a:solidFill>
                <a:latin typeface="Arabic Typesetting" pitchFamily="66" charset="-78"/>
                <a:cs typeface="Arabic Typesetting" pitchFamily="66" charset="-78"/>
              </a:rPr>
              <a:t>نقاط القوة  والضعف, النمو إلي غير ذلك من الاختلافات الجوهرية التي سوف نلخصها في الجدول التالي</a:t>
            </a:r>
            <a:r>
              <a:rPr lang="ar-DZ" sz="4400" dirty="0" smtClean="0">
                <a:solidFill>
                  <a:schemeClr val="tx1"/>
                </a:solidFill>
                <a:latin typeface="Arabic Typesetting" pitchFamily="66" charset="-78"/>
                <a:cs typeface="Arabic Typesetting" pitchFamily="66" charset="-78"/>
              </a:rPr>
              <a:t>:</a:t>
            </a:r>
            <a:endParaRPr lang="fr-FR" sz="4400" dirty="0" smtClean="0">
              <a:solidFill>
                <a:schemeClr val="tx1"/>
              </a:solidFill>
              <a:latin typeface="Arabic Typesetting" pitchFamily="66" charset="-78"/>
              <a:cs typeface="Arabic Typesetting" pitchFamily="66" charset="-78"/>
            </a:endParaRPr>
          </a:p>
          <a:p>
            <a:pPr algn="r" rtl="1"/>
            <a:endParaRPr lang="fr-FR" sz="4400" dirty="0" smtClean="0">
              <a:solidFill>
                <a:schemeClr val="tx1"/>
              </a:solidFill>
              <a:latin typeface="Arabic Typesetting" pitchFamily="66" charset="-78"/>
              <a:cs typeface="Arabic Typesetting" pitchFamily="66" charset="-78"/>
            </a:endParaRPr>
          </a:p>
          <a:p>
            <a:pPr algn="r" rtl="1"/>
            <a:endParaRPr lang="ar-DZ" sz="4400" dirty="0">
              <a:solidFill>
                <a:schemeClr val="tx1"/>
              </a:solidFill>
              <a:latin typeface="Arabic Typesetting" pitchFamily="66" charset="-78"/>
              <a:cs typeface="Arabic Typesetting" pitchFamily="66" charset="-78"/>
            </a:endParaRPr>
          </a:p>
        </p:txBody>
      </p:sp>
      <p:sp>
        <p:nvSpPr>
          <p:cNvPr id="4" name="Titre 1"/>
          <p:cNvSpPr txBox="1">
            <a:spLocks/>
          </p:cNvSpPr>
          <p:nvPr/>
        </p:nvSpPr>
        <p:spPr>
          <a:xfrm>
            <a:off x="285720" y="142852"/>
            <a:ext cx="8572560" cy="1071570"/>
          </a:xfrm>
          <a:prstGeom prst="rect">
            <a:avLst/>
          </a:prstGeom>
          <a:solidFill>
            <a:schemeClr val="tx2">
              <a:lumMod val="75000"/>
            </a:schemeClr>
          </a:solidFill>
          <a:ln>
            <a:solidFill>
              <a:schemeClr val="tx2">
                <a:lumMod val="75000"/>
              </a:schemeClr>
            </a:solidFill>
          </a:ln>
          <a:effectLst>
            <a:glow rad="63500">
              <a:schemeClr val="accent1">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المحاضرة رقم</a:t>
            </a:r>
            <a:r>
              <a:rPr kumimoji="0" lang="fr-FR"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 01 </a:t>
            </a:r>
            <a:r>
              <a:rPr kumimoji="0" lang="ar-DZ"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 مفاهيم عامة حول المعرفة</a:t>
            </a:r>
            <a:endParaRPr kumimoji="0" lang="fr-FR" sz="5400" b="1" i="0" u="none" strike="noStrike" kern="1200" cap="none" spc="0" normalizeH="0" baseline="0" noProof="0" dirty="0">
              <a:ln>
                <a:noFill/>
              </a:ln>
              <a:solidFill>
                <a:schemeClr val="bg1"/>
              </a:solidFill>
              <a:effectLst/>
              <a:uLnTx/>
              <a:uFillTx/>
              <a:latin typeface="Arabic Typesetting" pitchFamily="66" charset="-78"/>
              <a:ea typeface="+mn-ea"/>
              <a:cs typeface="Arabic Typesetting" pitchFamily="66"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2844" y="142852"/>
            <a:ext cx="8858312" cy="65008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4400" b="1" dirty="0">
              <a:solidFill>
                <a:schemeClr val="tx1"/>
              </a:solidFill>
              <a:latin typeface="Arabic Typesetting" pitchFamily="66" charset="-78"/>
              <a:cs typeface="Arabic Typesetting" pitchFamily="66" charset="-78"/>
            </a:endParaRPr>
          </a:p>
        </p:txBody>
      </p:sp>
      <p:graphicFrame>
        <p:nvGraphicFramePr>
          <p:cNvPr id="4" name="Tableau 3"/>
          <p:cNvGraphicFramePr>
            <a:graphicFrameLocks noGrp="1"/>
          </p:cNvGraphicFramePr>
          <p:nvPr/>
        </p:nvGraphicFramePr>
        <p:xfrm>
          <a:off x="428596" y="214290"/>
          <a:ext cx="8358246" cy="6314406"/>
        </p:xfrm>
        <a:graphic>
          <a:graphicData uri="http://schemas.openxmlformats.org/drawingml/2006/table">
            <a:tbl>
              <a:tblPr firstRow="1" bandRow="1">
                <a:tableStyleId>{5C22544A-7EE6-4342-B048-85BDC9FD1C3A}</a:tableStyleId>
              </a:tblPr>
              <a:tblGrid>
                <a:gridCol w="3180571"/>
                <a:gridCol w="3447274"/>
                <a:gridCol w="1730401"/>
              </a:tblGrid>
              <a:tr h="510557">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المعرفة</a:t>
                      </a:r>
                      <a:endParaRPr lang="fr-FR" sz="2600" b="1" kern="1200" dirty="0">
                        <a:solidFill>
                          <a:schemeClr val="tx1"/>
                        </a:solidFill>
                        <a:latin typeface="Arabic Typesetting" pitchFamily="66" charset="-78"/>
                        <a:ea typeface="+mn-ea"/>
                        <a:cs typeface="Arabic Typesetting" pitchFamily="66" charset="-78"/>
                      </a:endParaRPr>
                    </a:p>
                  </a:txBody>
                  <a:tcPr/>
                </a:tc>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السلعة</a:t>
                      </a:r>
                      <a:endParaRPr lang="fr-FR" sz="2600" b="1" kern="1200" dirty="0">
                        <a:solidFill>
                          <a:schemeClr val="tx1"/>
                        </a:solidFill>
                        <a:latin typeface="Arabic Typesetting" pitchFamily="66" charset="-78"/>
                        <a:ea typeface="+mn-ea"/>
                        <a:cs typeface="Arabic Typesetting" pitchFamily="66" charset="-78"/>
                      </a:endParaRPr>
                    </a:p>
                  </a:txBody>
                  <a:tcPr/>
                </a:tc>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البيان</a:t>
                      </a:r>
                      <a:endParaRPr lang="fr-FR" sz="2600" b="1" kern="1200" dirty="0">
                        <a:solidFill>
                          <a:schemeClr val="tx1"/>
                        </a:solidFill>
                        <a:latin typeface="Arabic Typesetting" pitchFamily="66" charset="-78"/>
                        <a:ea typeface="+mn-ea"/>
                        <a:cs typeface="Arabic Typesetting" pitchFamily="66" charset="-78"/>
                      </a:endParaRPr>
                    </a:p>
                  </a:txBody>
                  <a:tcPr/>
                </a:tc>
              </a:tr>
              <a:tr h="2474273">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-غير منظورة (أثيرية)</a:t>
                      </a:r>
                    </a:p>
                    <a:p>
                      <a:pPr algn="r" rtl="1"/>
                      <a:r>
                        <a:rPr lang="ar-DZ" sz="2600" b="1" kern="1200" dirty="0" smtClean="0">
                          <a:solidFill>
                            <a:schemeClr val="tx1"/>
                          </a:solidFill>
                          <a:latin typeface="Arabic Typesetting" pitchFamily="66" charset="-78"/>
                          <a:ea typeface="+mn-ea"/>
                          <a:cs typeface="Arabic Typesetting" pitchFamily="66" charset="-78"/>
                        </a:rPr>
                        <a:t>-غير قابلة للقياس</a:t>
                      </a:r>
                    </a:p>
                    <a:p>
                      <a:pPr algn="r" rtl="1"/>
                      <a:r>
                        <a:rPr lang="ar-DZ" sz="2600" b="1" kern="1200" dirty="0" smtClean="0">
                          <a:solidFill>
                            <a:schemeClr val="tx1"/>
                          </a:solidFill>
                          <a:latin typeface="Arabic Typesetting" pitchFamily="66" charset="-78"/>
                          <a:ea typeface="+mn-ea"/>
                          <a:cs typeface="Arabic Typesetting" pitchFamily="66" charset="-78"/>
                        </a:rPr>
                        <a:t>-الوفرة</a:t>
                      </a:r>
                    </a:p>
                    <a:p>
                      <a:pPr algn="r" rtl="1"/>
                      <a:r>
                        <a:rPr lang="ar-DZ" sz="2600" b="1" kern="1200" dirty="0" smtClean="0">
                          <a:solidFill>
                            <a:schemeClr val="tx1"/>
                          </a:solidFill>
                          <a:latin typeface="Arabic Typesetting" pitchFamily="66" charset="-78"/>
                          <a:ea typeface="+mn-ea"/>
                          <a:cs typeface="Arabic Typesetting" pitchFamily="66" charset="-78"/>
                        </a:rPr>
                        <a:t>-تزايد العوائد</a:t>
                      </a:r>
                    </a:p>
                    <a:p>
                      <a:pPr algn="r" rtl="1"/>
                      <a:r>
                        <a:rPr lang="ar-DZ" sz="2600" b="1" kern="1200" dirty="0" smtClean="0">
                          <a:solidFill>
                            <a:schemeClr val="tx1"/>
                          </a:solidFill>
                          <a:latin typeface="Arabic Typesetting" pitchFamily="66" charset="-78"/>
                          <a:ea typeface="+mn-ea"/>
                          <a:cs typeface="Arabic Typesetting" pitchFamily="66" charset="-78"/>
                        </a:rPr>
                        <a:t>-متولدة ذاتيا</a:t>
                      </a:r>
                    </a:p>
                    <a:p>
                      <a:pPr algn="r" rtl="1"/>
                      <a:r>
                        <a:rPr lang="ar-DZ" sz="2600" b="1" kern="1200" dirty="0" smtClean="0">
                          <a:solidFill>
                            <a:schemeClr val="tx1"/>
                          </a:solidFill>
                          <a:latin typeface="Arabic Typesetting" pitchFamily="66" charset="-78"/>
                          <a:ea typeface="+mn-ea"/>
                          <a:cs typeface="Arabic Typesetting" pitchFamily="66" charset="-78"/>
                        </a:rPr>
                        <a:t>-تزامن الاستخدام والإنتاج</a:t>
                      </a:r>
                      <a:endParaRPr lang="fr-FR" sz="2600" b="1" kern="1200" dirty="0">
                        <a:solidFill>
                          <a:schemeClr val="tx1"/>
                        </a:solidFill>
                        <a:latin typeface="Arabic Typesetting" pitchFamily="66" charset="-78"/>
                        <a:ea typeface="+mn-ea"/>
                        <a:cs typeface="Arabic Typesetting" pitchFamily="66" charset="-78"/>
                      </a:endParaRPr>
                    </a:p>
                  </a:txBody>
                  <a:tcPr/>
                </a:tc>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-منظورة (ملموسة)</a:t>
                      </a:r>
                    </a:p>
                    <a:p>
                      <a:pPr algn="r" rtl="1"/>
                      <a:r>
                        <a:rPr lang="ar-DZ" sz="2600" b="1" kern="1200" dirty="0" smtClean="0">
                          <a:solidFill>
                            <a:schemeClr val="tx1"/>
                          </a:solidFill>
                          <a:latin typeface="Arabic Typesetting" pitchFamily="66" charset="-78"/>
                          <a:ea typeface="+mn-ea"/>
                          <a:cs typeface="Arabic Typesetting" pitchFamily="66" charset="-78"/>
                        </a:rPr>
                        <a:t>-قابلة للقياس </a:t>
                      </a:r>
                    </a:p>
                    <a:p>
                      <a:pPr algn="r" rtl="1"/>
                      <a:r>
                        <a:rPr lang="ar-DZ" sz="2600" b="1" kern="1200" dirty="0" smtClean="0">
                          <a:solidFill>
                            <a:schemeClr val="tx1"/>
                          </a:solidFill>
                          <a:latin typeface="Arabic Typesetting" pitchFamily="66" charset="-78"/>
                          <a:ea typeface="+mn-ea"/>
                          <a:cs typeface="Arabic Typesetting" pitchFamily="66" charset="-78"/>
                        </a:rPr>
                        <a:t>-الندرة</a:t>
                      </a:r>
                    </a:p>
                    <a:p>
                      <a:pPr algn="r" rtl="1"/>
                      <a:r>
                        <a:rPr lang="ar-DZ" sz="2600" b="1" kern="1200" dirty="0" smtClean="0">
                          <a:solidFill>
                            <a:schemeClr val="tx1"/>
                          </a:solidFill>
                          <a:latin typeface="Arabic Typesetting" pitchFamily="66" charset="-78"/>
                          <a:ea typeface="+mn-ea"/>
                          <a:cs typeface="Arabic Typesetting" pitchFamily="66" charset="-78"/>
                        </a:rPr>
                        <a:t>-تناقص العوائد</a:t>
                      </a:r>
                    </a:p>
                    <a:p>
                      <a:pPr algn="r" rtl="1"/>
                      <a:r>
                        <a:rPr lang="ar-DZ" sz="2600" b="1" kern="1200" dirty="0" smtClean="0">
                          <a:solidFill>
                            <a:schemeClr val="tx1"/>
                          </a:solidFill>
                          <a:latin typeface="Arabic Typesetting" pitchFamily="66" charset="-78"/>
                          <a:ea typeface="+mn-ea"/>
                          <a:cs typeface="Arabic Typesetting" pitchFamily="66" charset="-78"/>
                        </a:rPr>
                        <a:t>-متلاشية </a:t>
                      </a:r>
                    </a:p>
                    <a:p>
                      <a:pPr algn="r" rtl="1"/>
                      <a:r>
                        <a:rPr lang="ar-DZ" sz="2600" b="1" kern="1200" dirty="0" smtClean="0">
                          <a:solidFill>
                            <a:schemeClr val="tx1"/>
                          </a:solidFill>
                          <a:latin typeface="Arabic Typesetting" pitchFamily="66" charset="-78"/>
                          <a:ea typeface="+mn-ea"/>
                          <a:cs typeface="Arabic Typesetting" pitchFamily="66" charset="-78"/>
                        </a:rPr>
                        <a:t>-تعاقب الإنتاج و الاستهلاك</a:t>
                      </a:r>
                      <a:endParaRPr lang="fr-FR" sz="2600" b="1" kern="1200" dirty="0">
                        <a:solidFill>
                          <a:schemeClr val="tx1"/>
                        </a:solidFill>
                        <a:latin typeface="Arabic Typesetting" pitchFamily="66" charset="-78"/>
                        <a:ea typeface="+mn-ea"/>
                        <a:cs typeface="Arabic Typesetting" pitchFamily="66" charset="-78"/>
                      </a:endParaRPr>
                    </a:p>
                  </a:txBody>
                  <a:tcPr/>
                </a:tc>
                <a:tc>
                  <a:txBody>
                    <a:bodyPr/>
                    <a:lstStyle/>
                    <a:p>
                      <a:pPr algn="r" rtl="1"/>
                      <a:endParaRPr lang="ar-DZ" sz="2600" b="1" kern="1200" dirty="0" smtClean="0">
                        <a:solidFill>
                          <a:schemeClr val="tx1"/>
                        </a:solidFill>
                        <a:latin typeface="Arabic Typesetting" pitchFamily="66" charset="-78"/>
                        <a:ea typeface="+mn-ea"/>
                        <a:cs typeface="Arabic Typesetting" pitchFamily="66" charset="-78"/>
                      </a:endParaRPr>
                    </a:p>
                    <a:p>
                      <a:pPr algn="r" rtl="1"/>
                      <a:endParaRPr lang="ar-DZ" sz="2600" b="1" kern="1200" dirty="0" smtClean="0">
                        <a:solidFill>
                          <a:schemeClr val="tx1"/>
                        </a:solidFill>
                        <a:latin typeface="Arabic Typesetting" pitchFamily="66" charset="-78"/>
                        <a:ea typeface="+mn-ea"/>
                        <a:cs typeface="Arabic Typesetting" pitchFamily="66" charset="-78"/>
                      </a:endParaRPr>
                    </a:p>
                    <a:p>
                      <a:pPr algn="r" rtl="1"/>
                      <a:r>
                        <a:rPr lang="ar-DZ" sz="2600" b="1" kern="1200" dirty="0" smtClean="0">
                          <a:solidFill>
                            <a:schemeClr val="tx1"/>
                          </a:solidFill>
                          <a:latin typeface="Arabic Typesetting" pitchFamily="66" charset="-78"/>
                          <a:ea typeface="+mn-ea"/>
                          <a:cs typeface="Arabic Typesetting" pitchFamily="66" charset="-78"/>
                        </a:rPr>
                        <a:t>الخصائص</a:t>
                      </a:r>
                    </a:p>
                    <a:p>
                      <a:pPr algn="r" rtl="1"/>
                      <a:endParaRPr lang="ar-DZ" sz="2600" b="1" kern="1200" dirty="0" smtClean="0">
                        <a:solidFill>
                          <a:schemeClr val="tx1"/>
                        </a:solidFill>
                        <a:latin typeface="Arabic Typesetting" pitchFamily="66" charset="-78"/>
                        <a:ea typeface="+mn-ea"/>
                        <a:cs typeface="Arabic Typesetting" pitchFamily="66" charset="-78"/>
                      </a:endParaRPr>
                    </a:p>
                    <a:p>
                      <a:pPr algn="r" rtl="1"/>
                      <a:endParaRPr lang="fr-FR" sz="2600" b="1" kern="1200" dirty="0">
                        <a:solidFill>
                          <a:schemeClr val="tx1"/>
                        </a:solidFill>
                        <a:latin typeface="Arabic Typesetting" pitchFamily="66" charset="-78"/>
                        <a:ea typeface="+mn-ea"/>
                        <a:cs typeface="Arabic Typesetting" pitchFamily="66" charset="-78"/>
                      </a:endParaRPr>
                    </a:p>
                  </a:txBody>
                  <a:tcPr/>
                </a:tc>
              </a:tr>
              <a:tr h="488745">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-قيمة التبادل عند الاستعمال</a:t>
                      </a:r>
                      <a:endParaRPr lang="fr-FR" sz="2600" b="1" kern="1200" dirty="0">
                        <a:solidFill>
                          <a:schemeClr val="tx1"/>
                        </a:solidFill>
                        <a:latin typeface="Arabic Typesetting" pitchFamily="66" charset="-78"/>
                        <a:ea typeface="+mn-ea"/>
                        <a:cs typeface="Arabic Typesetting" pitchFamily="66" charset="-78"/>
                      </a:endParaRPr>
                    </a:p>
                  </a:txBody>
                  <a:tcPr/>
                </a:tc>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-قيمة الاستعمال/</a:t>
                      </a:r>
                      <a:r>
                        <a:rPr lang="ar-DZ" sz="2600" b="1" kern="1200" baseline="0" dirty="0" smtClean="0">
                          <a:solidFill>
                            <a:schemeClr val="tx1"/>
                          </a:solidFill>
                          <a:latin typeface="Arabic Typesetting" pitchFamily="66" charset="-78"/>
                          <a:ea typeface="+mn-ea"/>
                          <a:cs typeface="Arabic Typesetting" pitchFamily="66" charset="-78"/>
                        </a:rPr>
                        <a:t> </a:t>
                      </a:r>
                      <a:r>
                        <a:rPr lang="ar-DZ" sz="2600" b="1" kern="1200" dirty="0" smtClean="0">
                          <a:solidFill>
                            <a:schemeClr val="tx1"/>
                          </a:solidFill>
                          <a:latin typeface="Arabic Typesetting" pitchFamily="66" charset="-78"/>
                          <a:ea typeface="+mn-ea"/>
                          <a:cs typeface="Arabic Typesetting" pitchFamily="66" charset="-78"/>
                        </a:rPr>
                        <a:t>قيمة التبادل</a:t>
                      </a:r>
                      <a:endParaRPr lang="fr-FR" sz="2600" b="1" kern="1200" dirty="0">
                        <a:solidFill>
                          <a:schemeClr val="tx1"/>
                        </a:solidFill>
                        <a:latin typeface="Arabic Typesetting" pitchFamily="66" charset="-78"/>
                        <a:ea typeface="+mn-ea"/>
                        <a:cs typeface="Arabic Typesetting" pitchFamily="66" charset="-78"/>
                      </a:endParaRPr>
                    </a:p>
                  </a:txBody>
                  <a:tcPr/>
                </a:tc>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القيمة</a:t>
                      </a:r>
                      <a:endParaRPr lang="fr-FR" sz="2600" b="1" kern="1200" dirty="0">
                        <a:solidFill>
                          <a:schemeClr val="tx1"/>
                        </a:solidFill>
                        <a:latin typeface="Arabic Typesetting" pitchFamily="66" charset="-78"/>
                        <a:ea typeface="+mn-ea"/>
                        <a:cs typeface="Arabic Typesetting" pitchFamily="66" charset="-78"/>
                      </a:endParaRPr>
                    </a:p>
                  </a:txBody>
                  <a:tcPr/>
                </a:tc>
              </a:tr>
              <a:tr h="488745">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عمال ومهني المعرفة</a:t>
                      </a:r>
                      <a:endParaRPr lang="fr-FR" sz="2600" b="1" kern="1200" dirty="0">
                        <a:solidFill>
                          <a:schemeClr val="tx1"/>
                        </a:solidFill>
                        <a:latin typeface="Arabic Typesetting" pitchFamily="66" charset="-78"/>
                        <a:ea typeface="+mn-ea"/>
                        <a:cs typeface="Arabic Typesetting" pitchFamily="66" charset="-78"/>
                      </a:endParaRPr>
                    </a:p>
                  </a:txBody>
                  <a:tcPr/>
                </a:tc>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عمال </a:t>
                      </a:r>
                      <a:r>
                        <a:rPr lang="ar-DZ" sz="2600" b="1" kern="1200" smtClean="0">
                          <a:solidFill>
                            <a:schemeClr val="tx1"/>
                          </a:solidFill>
                          <a:latin typeface="Arabic Typesetting" pitchFamily="66" charset="-78"/>
                          <a:ea typeface="+mn-ea"/>
                          <a:cs typeface="Arabic Typesetting" pitchFamily="66" charset="-78"/>
                        </a:rPr>
                        <a:t>يدويوا</a:t>
                      </a:r>
                      <a:endParaRPr lang="fr-FR" sz="2600" b="1" kern="1200" dirty="0">
                        <a:solidFill>
                          <a:schemeClr val="tx1"/>
                        </a:solidFill>
                        <a:latin typeface="Arabic Typesetting" pitchFamily="66" charset="-78"/>
                        <a:ea typeface="+mn-ea"/>
                        <a:cs typeface="Arabic Typesetting" pitchFamily="66" charset="-78"/>
                      </a:endParaRPr>
                    </a:p>
                  </a:txBody>
                  <a:tcPr/>
                </a:tc>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الأفراد</a:t>
                      </a:r>
                      <a:endParaRPr lang="fr-FR" sz="2600" b="1" kern="1200" dirty="0">
                        <a:solidFill>
                          <a:schemeClr val="tx1"/>
                        </a:solidFill>
                        <a:latin typeface="Arabic Typesetting" pitchFamily="66" charset="-78"/>
                        <a:ea typeface="+mn-ea"/>
                        <a:cs typeface="Arabic Typesetting" pitchFamily="66" charset="-78"/>
                      </a:endParaRPr>
                    </a:p>
                  </a:txBody>
                  <a:tcPr/>
                </a:tc>
              </a:tr>
              <a:tr h="885851">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-مقاييس إنتاجية العمل المعرفي </a:t>
                      </a:r>
                    </a:p>
                    <a:p>
                      <a:pPr algn="r" rtl="1"/>
                      <a:r>
                        <a:rPr lang="ar-DZ" sz="2600" b="1" kern="1200" dirty="0" smtClean="0">
                          <a:solidFill>
                            <a:schemeClr val="tx1"/>
                          </a:solidFill>
                          <a:latin typeface="Arabic Typesetting" pitchFamily="66" charset="-78"/>
                          <a:ea typeface="+mn-ea"/>
                          <a:cs typeface="Arabic Typesetting" pitchFamily="66" charset="-78"/>
                        </a:rPr>
                        <a:t>( قيد التطوير)</a:t>
                      </a:r>
                      <a:endParaRPr lang="fr-FR" sz="2600" b="1" kern="1200" dirty="0">
                        <a:solidFill>
                          <a:schemeClr val="tx1"/>
                        </a:solidFill>
                        <a:latin typeface="Arabic Typesetting" pitchFamily="66" charset="-78"/>
                        <a:ea typeface="+mn-ea"/>
                        <a:cs typeface="Arabic Typesetting" pitchFamily="66" charset="-78"/>
                      </a:endParaRPr>
                    </a:p>
                  </a:txBody>
                  <a:tcPr/>
                </a:tc>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المقاييس الإنتاجية/المقاييس التقليدية المحاسبية/المقاييس المالية</a:t>
                      </a:r>
                      <a:endParaRPr lang="fr-FR" sz="2600" b="1" kern="1200" dirty="0">
                        <a:solidFill>
                          <a:schemeClr val="tx1"/>
                        </a:solidFill>
                        <a:latin typeface="Arabic Typesetting" pitchFamily="66" charset="-78"/>
                        <a:ea typeface="+mn-ea"/>
                        <a:cs typeface="Arabic Typesetting" pitchFamily="66" charset="-78"/>
                      </a:endParaRPr>
                    </a:p>
                  </a:txBody>
                  <a:tcPr/>
                </a:tc>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أداة القياس</a:t>
                      </a:r>
                      <a:endParaRPr lang="fr-FR" sz="2600" b="1" kern="1200" dirty="0">
                        <a:solidFill>
                          <a:schemeClr val="tx1"/>
                        </a:solidFill>
                        <a:latin typeface="Arabic Typesetting" pitchFamily="66" charset="-78"/>
                        <a:ea typeface="+mn-ea"/>
                        <a:cs typeface="Arabic Typesetting" pitchFamily="66" charset="-78"/>
                      </a:endParaRPr>
                    </a:p>
                  </a:txBody>
                  <a:tcPr/>
                </a:tc>
              </a:tr>
              <a:tr h="488745">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في الانتباه والتركيز</a:t>
                      </a:r>
                      <a:endParaRPr lang="fr-FR" sz="2600" b="1" kern="1200" dirty="0">
                        <a:solidFill>
                          <a:schemeClr val="tx1"/>
                        </a:solidFill>
                        <a:latin typeface="Arabic Typesetting" pitchFamily="66" charset="-78"/>
                        <a:ea typeface="+mn-ea"/>
                        <a:cs typeface="Arabic Typesetting" pitchFamily="66" charset="-78"/>
                      </a:endParaRPr>
                    </a:p>
                  </a:txBody>
                  <a:tcPr/>
                </a:tc>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في الموارد</a:t>
                      </a:r>
                      <a:endParaRPr lang="fr-FR" sz="2600" b="1" kern="1200" dirty="0">
                        <a:solidFill>
                          <a:schemeClr val="tx1"/>
                        </a:solidFill>
                        <a:latin typeface="Arabic Typesetting" pitchFamily="66" charset="-78"/>
                        <a:ea typeface="+mn-ea"/>
                        <a:cs typeface="Arabic Typesetting" pitchFamily="66" charset="-78"/>
                      </a:endParaRPr>
                    </a:p>
                  </a:txBody>
                  <a:tcPr/>
                </a:tc>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نمط الندرة</a:t>
                      </a:r>
                      <a:endParaRPr lang="fr-FR" sz="2600" b="1" kern="1200" dirty="0">
                        <a:solidFill>
                          <a:schemeClr val="tx1"/>
                        </a:solidFill>
                        <a:latin typeface="Arabic Typesetting" pitchFamily="66" charset="-78"/>
                        <a:ea typeface="+mn-ea"/>
                        <a:cs typeface="Arabic Typesetting" pitchFamily="66" charset="-78"/>
                      </a:endParaRPr>
                    </a:p>
                  </a:txBody>
                  <a:tcPr/>
                </a:tc>
              </a:tr>
              <a:tr h="488745">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دورة توليد  تعزيز ذاتي (قوة)</a:t>
                      </a:r>
                    </a:p>
                  </a:txBody>
                  <a:tcPr/>
                </a:tc>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دورة التقادم (ضعف)</a:t>
                      </a:r>
                      <a:endParaRPr lang="fr-FR" sz="2600" b="1" kern="1200" dirty="0">
                        <a:solidFill>
                          <a:schemeClr val="tx1"/>
                        </a:solidFill>
                        <a:latin typeface="Arabic Typesetting" pitchFamily="66" charset="-78"/>
                        <a:ea typeface="+mn-ea"/>
                        <a:cs typeface="Arabic Typesetting" pitchFamily="66" charset="-78"/>
                      </a:endParaRPr>
                    </a:p>
                  </a:txBody>
                  <a:tcPr/>
                </a:tc>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الضعف و القوة</a:t>
                      </a:r>
                      <a:endParaRPr lang="fr-FR" sz="2600" b="1" kern="1200" dirty="0">
                        <a:solidFill>
                          <a:schemeClr val="tx1"/>
                        </a:solidFill>
                        <a:latin typeface="Arabic Typesetting" pitchFamily="66" charset="-78"/>
                        <a:ea typeface="+mn-ea"/>
                        <a:cs typeface="Arabic Typesetting" pitchFamily="66" charset="-78"/>
                      </a:endParaRPr>
                    </a:p>
                  </a:txBody>
                  <a:tcPr/>
                </a:tc>
              </a:tr>
              <a:tr h="488745">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أسي</a:t>
                      </a:r>
                    </a:p>
                  </a:txBody>
                  <a:tcPr/>
                </a:tc>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خطي</a:t>
                      </a:r>
                      <a:endParaRPr lang="fr-FR" sz="2600" b="1" kern="1200" dirty="0">
                        <a:solidFill>
                          <a:schemeClr val="tx1"/>
                        </a:solidFill>
                        <a:latin typeface="Arabic Typesetting" pitchFamily="66" charset="-78"/>
                        <a:ea typeface="+mn-ea"/>
                        <a:cs typeface="Arabic Typesetting" pitchFamily="66" charset="-78"/>
                      </a:endParaRPr>
                    </a:p>
                  </a:txBody>
                  <a:tcPr/>
                </a:tc>
                <a:tc>
                  <a:txBody>
                    <a:bodyPr/>
                    <a:lstStyle/>
                    <a:p>
                      <a:pPr algn="r" rtl="1"/>
                      <a:r>
                        <a:rPr lang="ar-DZ" sz="2600" b="1" kern="1200" dirty="0" smtClean="0">
                          <a:solidFill>
                            <a:schemeClr val="tx1"/>
                          </a:solidFill>
                          <a:latin typeface="Arabic Typesetting" pitchFamily="66" charset="-78"/>
                          <a:ea typeface="+mn-ea"/>
                          <a:cs typeface="Arabic Typesetting" pitchFamily="66" charset="-78"/>
                        </a:rPr>
                        <a:t>النمو</a:t>
                      </a:r>
                      <a:endParaRPr lang="fr-FR" sz="2600" b="1" kern="1200" dirty="0">
                        <a:solidFill>
                          <a:schemeClr val="tx1"/>
                        </a:solidFill>
                        <a:latin typeface="Arabic Typesetting" pitchFamily="66" charset="-78"/>
                        <a:ea typeface="+mn-ea"/>
                        <a:cs typeface="Arabic Typesetting" pitchFamily="66" charset="-78"/>
                      </a:endParaRPr>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500034" y="142852"/>
            <a:ext cx="8229600" cy="1000148"/>
          </a:xfrm>
          <a:solidFill>
            <a:schemeClr val="tx2">
              <a:lumMod val="75000"/>
            </a:schemeClr>
          </a:solidFill>
          <a:ln>
            <a:solidFill>
              <a:schemeClr val="tx2">
                <a:lumMod val="75000"/>
              </a:schemeClr>
            </a:solidFill>
          </a:ln>
          <a:effectLst>
            <a:glow rad="63500">
              <a:schemeClr val="accent1">
                <a:satMod val="175000"/>
                <a:alpha val="40000"/>
              </a:schemeClr>
            </a:glow>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rtl="1"/>
            <a:r>
              <a:rPr lang="ar-DZ" sz="5400" b="1" dirty="0">
                <a:solidFill>
                  <a:schemeClr val="bg1"/>
                </a:solidFill>
                <a:latin typeface="Arabic Typesetting" pitchFamily="66" charset="-78"/>
                <a:ea typeface="+mn-ea"/>
                <a:cs typeface="Arabic Typesetting" pitchFamily="66" charset="-78"/>
              </a:rPr>
              <a:t>المحاضرة رقم</a:t>
            </a:r>
            <a:r>
              <a:rPr lang="fr-FR" sz="5400" b="1" dirty="0">
                <a:solidFill>
                  <a:schemeClr val="bg1"/>
                </a:solidFill>
                <a:latin typeface="Arabic Typesetting" pitchFamily="66" charset="-78"/>
                <a:ea typeface="+mn-ea"/>
                <a:cs typeface="Arabic Typesetting" pitchFamily="66" charset="-78"/>
              </a:rPr>
              <a:t> </a:t>
            </a:r>
            <a:r>
              <a:rPr lang="fr-FR" sz="5400" b="1" dirty="0" smtClean="0">
                <a:solidFill>
                  <a:schemeClr val="bg1"/>
                </a:solidFill>
                <a:latin typeface="Arabic Typesetting" pitchFamily="66" charset="-78"/>
                <a:ea typeface="+mn-ea"/>
                <a:cs typeface="Arabic Typesetting" pitchFamily="66" charset="-78"/>
              </a:rPr>
              <a:t>0</a:t>
            </a:r>
            <a:r>
              <a:rPr lang="fr-FR" sz="5400" b="1" dirty="0">
                <a:solidFill>
                  <a:schemeClr val="bg1"/>
                </a:solidFill>
                <a:latin typeface="Arabic Typesetting" pitchFamily="66" charset="-78"/>
                <a:ea typeface="+mn-ea"/>
                <a:cs typeface="Arabic Typesetting" pitchFamily="66" charset="-78"/>
              </a:rPr>
              <a:t>2</a:t>
            </a:r>
            <a:r>
              <a:rPr lang="fr-FR" sz="5400" b="1" dirty="0" smtClean="0">
                <a:solidFill>
                  <a:schemeClr val="bg1"/>
                </a:solidFill>
                <a:latin typeface="Arabic Typesetting" pitchFamily="66" charset="-78"/>
                <a:ea typeface="+mn-ea"/>
                <a:cs typeface="Arabic Typesetting" pitchFamily="66" charset="-78"/>
              </a:rPr>
              <a:t> </a:t>
            </a:r>
            <a:r>
              <a:rPr lang="ar-DZ" sz="5400" b="1" dirty="0">
                <a:solidFill>
                  <a:schemeClr val="bg1"/>
                </a:solidFill>
                <a:latin typeface="Arabic Typesetting" pitchFamily="66" charset="-78"/>
                <a:ea typeface="+mn-ea"/>
                <a:cs typeface="Arabic Typesetting" pitchFamily="66" charset="-78"/>
              </a:rPr>
              <a:t>: </a:t>
            </a:r>
            <a:r>
              <a:rPr lang="ar-DZ" sz="5400" b="1" dirty="0" smtClean="0">
                <a:solidFill>
                  <a:schemeClr val="bg1"/>
                </a:solidFill>
                <a:latin typeface="Arabic Typesetting" pitchFamily="66" charset="-78"/>
                <a:ea typeface="+mn-ea"/>
                <a:cs typeface="Arabic Typesetting" pitchFamily="66" charset="-78"/>
              </a:rPr>
              <a:t>مفاهيم عامة حول اقتصاد المعرفة</a:t>
            </a:r>
            <a:endParaRPr lang="fr-FR" sz="5400" b="1" dirty="0">
              <a:solidFill>
                <a:schemeClr val="bg1"/>
              </a:solidFill>
              <a:latin typeface="Arabic Typesetting" pitchFamily="66" charset="-78"/>
              <a:ea typeface="+mn-ea"/>
              <a:cs typeface="Arabic Typesetting" pitchFamily="66" charset="-78"/>
            </a:endParaRPr>
          </a:p>
        </p:txBody>
      </p:sp>
      <p:sp>
        <p:nvSpPr>
          <p:cNvPr id="3" name="Rectangle 2"/>
          <p:cNvSpPr/>
          <p:nvPr/>
        </p:nvSpPr>
        <p:spPr>
          <a:xfrm>
            <a:off x="428596" y="1285860"/>
            <a:ext cx="8286808" cy="52864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rtl="1"/>
            <a:r>
              <a:rPr lang="ar-DZ" sz="3200" b="1" u="sng" dirty="0" smtClean="0">
                <a:solidFill>
                  <a:schemeClr val="tx1"/>
                </a:solidFill>
                <a:latin typeface="Arabic Typesetting" pitchFamily="66" charset="-78"/>
                <a:cs typeface="Arabic Typesetting" pitchFamily="66" charset="-78"/>
              </a:rPr>
              <a:t>أولا :تعريف اقتصاد المعرفة</a:t>
            </a:r>
          </a:p>
        </p:txBody>
      </p:sp>
      <p:sp>
        <p:nvSpPr>
          <p:cNvPr id="6" name="Ellipse 5"/>
          <p:cNvSpPr/>
          <p:nvPr/>
        </p:nvSpPr>
        <p:spPr>
          <a:xfrm>
            <a:off x="4714876" y="1785926"/>
            <a:ext cx="3857652" cy="2643206"/>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r" rtl="1"/>
            <a:r>
              <a:rPr lang="ar-DZ" sz="2800" b="1" dirty="0" smtClean="0">
                <a:solidFill>
                  <a:schemeClr val="tx1"/>
                </a:solidFill>
                <a:latin typeface="Arabic Typesetting" pitchFamily="66" charset="-78"/>
                <a:cs typeface="Arabic Typesetting" pitchFamily="66" charset="-78"/>
              </a:rPr>
              <a:t>تعريف باركت </a:t>
            </a:r>
            <a:r>
              <a:rPr lang="fr-FR" sz="2800" b="1" dirty="0" smtClean="0">
                <a:solidFill>
                  <a:schemeClr val="tx1"/>
                </a:solidFill>
                <a:latin typeface="Arabic Typesetting" pitchFamily="66" charset="-78"/>
                <a:cs typeface="Arabic Typesetting" pitchFamily="66" charset="-78"/>
              </a:rPr>
              <a:t> </a:t>
            </a:r>
            <a:r>
              <a:rPr lang="fr-FR" sz="2800" b="1" dirty="0" err="1" smtClean="0">
                <a:solidFill>
                  <a:schemeClr val="tx1"/>
                </a:solidFill>
                <a:latin typeface="Arabic Typesetting" pitchFamily="66" charset="-78"/>
                <a:cs typeface="Arabic Typesetting" pitchFamily="66" charset="-78"/>
              </a:rPr>
              <a:t>Barket</a:t>
            </a:r>
            <a:r>
              <a:rPr lang="ar-DZ" sz="2800" b="1" dirty="0" smtClean="0">
                <a:solidFill>
                  <a:schemeClr val="tx1"/>
                </a:solidFill>
                <a:latin typeface="Arabic Typesetting" pitchFamily="66" charset="-78"/>
                <a:cs typeface="Arabic Typesetting" pitchFamily="66" charset="-78"/>
              </a:rPr>
              <a:t>لاقتصاد المعرفة:هو دراسة وفهم عملية تراكم المعرفة وحوافز الأفراد ؛تعلم المعرفة وكيفية التعامل معها من خلال الابتكارات</a:t>
            </a:r>
            <a:endParaRPr lang="fr-FR" sz="2800" b="1" dirty="0">
              <a:solidFill>
                <a:schemeClr val="tx1"/>
              </a:solidFill>
              <a:latin typeface="Arabic Typesetting" pitchFamily="66" charset="-78"/>
              <a:cs typeface="Arabic Typesetting" pitchFamily="66" charset="-78"/>
            </a:endParaRPr>
          </a:p>
        </p:txBody>
      </p:sp>
      <p:sp>
        <p:nvSpPr>
          <p:cNvPr id="8" name="Ellipse 7"/>
          <p:cNvSpPr/>
          <p:nvPr/>
        </p:nvSpPr>
        <p:spPr>
          <a:xfrm>
            <a:off x="571472" y="1643050"/>
            <a:ext cx="4071966" cy="2714644"/>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rtl="1"/>
            <a:r>
              <a:rPr lang="ar-DZ" sz="2800" b="1" dirty="0" smtClean="0">
                <a:solidFill>
                  <a:schemeClr val="tx1"/>
                </a:solidFill>
                <a:latin typeface="Arabic Typesetting" pitchFamily="66" charset="-78"/>
                <a:cs typeface="Arabic Typesetting" pitchFamily="66" charset="-78"/>
              </a:rPr>
              <a:t>تعريف منظمة</a:t>
            </a:r>
            <a:r>
              <a:rPr lang="en-US"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التنمية </a:t>
            </a:r>
            <a:r>
              <a:rPr lang="ar-DZ" sz="2800" b="1" dirty="0" err="1" smtClean="0">
                <a:solidFill>
                  <a:schemeClr val="tx1"/>
                </a:solidFill>
                <a:latin typeface="Arabic Typesetting" pitchFamily="66" charset="-78"/>
                <a:cs typeface="Arabic Typesetting" pitchFamily="66" charset="-78"/>
              </a:rPr>
              <a:t>و</a:t>
            </a:r>
            <a:r>
              <a:rPr lang="ar-DZ" sz="2800" b="1" dirty="0" smtClean="0">
                <a:solidFill>
                  <a:schemeClr val="tx1"/>
                </a:solidFill>
                <a:latin typeface="Arabic Typesetting" pitchFamily="66" charset="-78"/>
                <a:cs typeface="Arabic Typesetting" pitchFamily="66" charset="-78"/>
              </a:rPr>
              <a:t> التعاون الاقتصادي </a:t>
            </a:r>
            <a:r>
              <a:rPr lang="fr-FR" sz="2800" b="1" dirty="0" smtClean="0">
                <a:solidFill>
                  <a:schemeClr val="tx1"/>
                </a:solidFill>
                <a:latin typeface="Arabic Typesetting" pitchFamily="66" charset="-78"/>
                <a:cs typeface="Arabic Typesetting" pitchFamily="66" charset="-78"/>
              </a:rPr>
              <a:t>OCDE</a:t>
            </a:r>
            <a:r>
              <a:rPr lang="ar-DZ" sz="2800" b="1" dirty="0" smtClean="0">
                <a:solidFill>
                  <a:schemeClr val="tx1"/>
                </a:solidFill>
                <a:latin typeface="Arabic Typesetting" pitchFamily="66" charset="-78"/>
                <a:cs typeface="Arabic Typesetting" pitchFamily="66" charset="-78"/>
              </a:rPr>
              <a:t> لاقتصاد المعرفة:هو الاقتصاد الذي يعتبر فيه إنتاج المعرفة وتوزيعها واستخدامها المحرك الأساسي لعملية النمو وإنشاء الثروة</a:t>
            </a:r>
            <a:r>
              <a:rPr lang="ar-DZ" sz="2400" b="1" dirty="0" smtClean="0">
                <a:solidFill>
                  <a:schemeClr val="tx1"/>
                </a:solidFill>
                <a:latin typeface="Arabic Typesetting" pitchFamily="66" charset="-78"/>
                <a:cs typeface="Arabic Typesetting" pitchFamily="66" charset="-78"/>
              </a:rPr>
              <a:t>.</a:t>
            </a:r>
            <a:endParaRPr lang="fr-FR" sz="2400" b="1" dirty="0" smtClean="0">
              <a:solidFill>
                <a:schemeClr val="tx1"/>
              </a:solidFill>
              <a:latin typeface="Arabic Typesetting" pitchFamily="66" charset="-78"/>
              <a:cs typeface="Arabic Typesetting" pitchFamily="66" charset="-78"/>
            </a:endParaRPr>
          </a:p>
        </p:txBody>
      </p:sp>
      <p:sp>
        <p:nvSpPr>
          <p:cNvPr id="9" name="Ellipse 8"/>
          <p:cNvSpPr/>
          <p:nvPr/>
        </p:nvSpPr>
        <p:spPr>
          <a:xfrm>
            <a:off x="1428728" y="4286256"/>
            <a:ext cx="6286544" cy="2214578"/>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rtl="1"/>
            <a:r>
              <a:rPr lang="ar-DZ" sz="2800" b="1" dirty="0" smtClean="0">
                <a:solidFill>
                  <a:schemeClr val="tx1"/>
                </a:solidFill>
                <a:latin typeface="Arabic Typesetting" pitchFamily="66" charset="-78"/>
                <a:cs typeface="Arabic Typesetting" pitchFamily="66" charset="-78"/>
              </a:rPr>
              <a:t>نستخلص :إن اقتصاد المعرفة هو الاقتصاد الذي ينشئ الثروة من خلال عمليات المعرفة وخدماتها (الإنتاج؛التعلم؛التطبيق؛واستخدام المعرفة بأشكالها)في القطاعات المختلفة بالاعتماد على الرأس المال  البشري</a:t>
            </a:r>
            <a:endParaRPr lang="fr-FR" sz="2800" b="1" dirty="0">
              <a:solidFill>
                <a:schemeClr val="tx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285720" y="1285860"/>
            <a:ext cx="8572560" cy="5357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r" rtl="1" fontAlgn="base">
              <a:spcBef>
                <a:spcPct val="0"/>
              </a:spcBef>
              <a:spcAft>
                <a:spcPct val="0"/>
              </a:spcAft>
              <a:buClrTx/>
              <a:buSzTx/>
            </a:pPr>
            <a:r>
              <a:rPr lang="ar-DZ" sz="3200" b="1" u="sng" dirty="0" smtClean="0">
                <a:solidFill>
                  <a:schemeClr val="tx1"/>
                </a:solidFill>
                <a:latin typeface="Arabic Typesetting" pitchFamily="66" charset="-78"/>
                <a:cs typeface="Arabic Typesetting" pitchFamily="66" charset="-78"/>
              </a:rPr>
              <a:t>ثانيا:أهمية وخصائص اقتصاد المعرفة:</a:t>
            </a:r>
          </a:p>
          <a:p>
            <a:pPr marR="0" lvl="0" algn="r" rtl="1" fontAlgn="base">
              <a:spcBef>
                <a:spcPct val="0"/>
              </a:spcBef>
              <a:spcAft>
                <a:spcPct val="0"/>
              </a:spcAft>
              <a:buClrTx/>
              <a:buSzTx/>
            </a:pPr>
            <a:r>
              <a:rPr lang="ar-DZ" sz="3200" b="1" dirty="0" smtClean="0">
                <a:solidFill>
                  <a:schemeClr val="tx1"/>
                </a:solidFill>
                <a:latin typeface="Arabic Typesetting" pitchFamily="66" charset="-78"/>
                <a:cs typeface="Arabic Typesetting" pitchFamily="66" charset="-78"/>
              </a:rPr>
              <a:t>ا</a:t>
            </a:r>
            <a:r>
              <a:rPr lang="ar-DZ" sz="3200" b="1" u="sng" dirty="0" smtClean="0">
                <a:solidFill>
                  <a:schemeClr val="tx1"/>
                </a:solidFill>
                <a:latin typeface="Arabic Typesetting" pitchFamily="66" charset="-78"/>
                <a:cs typeface="Arabic Typesetting" pitchFamily="66" charset="-78"/>
              </a:rPr>
              <a:t>) </a:t>
            </a:r>
            <a:r>
              <a:rPr lang="ar-DZ" sz="3200" b="1" u="sng" dirty="0" err="1" smtClean="0">
                <a:solidFill>
                  <a:schemeClr val="tx1"/>
                </a:solidFill>
                <a:latin typeface="Arabic Typesetting" pitchFamily="66" charset="-78"/>
                <a:cs typeface="Arabic Typesetting" pitchFamily="66" charset="-78"/>
              </a:rPr>
              <a:t>اهمية</a:t>
            </a:r>
            <a:r>
              <a:rPr lang="ar-DZ" sz="3200" b="1" u="sng" dirty="0" smtClean="0">
                <a:solidFill>
                  <a:schemeClr val="tx1"/>
                </a:solidFill>
                <a:latin typeface="Arabic Typesetting" pitchFamily="66" charset="-78"/>
                <a:cs typeface="Arabic Typesetting" pitchFamily="66" charset="-78"/>
              </a:rPr>
              <a:t>  اقتصاد المعرفة</a:t>
            </a:r>
            <a:endParaRPr lang="fr-FR" sz="3200" b="1" u="sng" dirty="0" smtClean="0">
              <a:solidFill>
                <a:schemeClr val="tx1"/>
              </a:solidFill>
              <a:latin typeface="Arabic Typesetting" pitchFamily="66" charset="-78"/>
              <a:cs typeface="Arabic Typesetting" pitchFamily="66" charset="-78"/>
            </a:endParaRPr>
          </a:p>
          <a:p>
            <a:pPr marR="0" lvl="0" algn="r" rtl="1" eaLnBrk="0" fontAlgn="base" hangingPunct="0">
              <a:spcBef>
                <a:spcPct val="0"/>
              </a:spcBef>
              <a:spcAft>
                <a:spcPct val="0"/>
              </a:spcAft>
              <a:buClrTx/>
              <a:buSzTx/>
            </a:pPr>
            <a:r>
              <a:rPr lang="ar-DZ" sz="3200" b="1" dirty="0" smtClean="0">
                <a:solidFill>
                  <a:schemeClr val="tx1"/>
                </a:solidFill>
                <a:latin typeface="Arabic Typesetting" pitchFamily="66" charset="-78"/>
                <a:cs typeface="Arabic Typesetting" pitchFamily="66" charset="-78"/>
              </a:rPr>
              <a:t>أ)-إسهامه في تحسين الأداء وزيادة الإنتاجية وتخفيض كلف الإنتاج </a:t>
            </a:r>
          </a:p>
          <a:p>
            <a:pPr marR="0" lvl="0" algn="r" rtl="1" eaLnBrk="0" fontAlgn="base" hangingPunct="0">
              <a:spcBef>
                <a:spcPct val="0"/>
              </a:spcBef>
              <a:spcAft>
                <a:spcPct val="0"/>
              </a:spcAft>
              <a:buClrTx/>
              <a:buSzTx/>
            </a:pPr>
            <a:r>
              <a:rPr lang="ar-DZ" sz="3200" b="1" dirty="0" smtClean="0">
                <a:solidFill>
                  <a:schemeClr val="tx1"/>
                </a:solidFill>
                <a:latin typeface="Arabic Typesetting" pitchFamily="66" charset="-78"/>
                <a:cs typeface="Arabic Typesetting" pitchFamily="66" charset="-78"/>
              </a:rPr>
              <a:t>ب)-توفير فرص عمل جديدة </a:t>
            </a:r>
            <a:endParaRPr lang="fr-FR" sz="3200" b="1" dirty="0" smtClean="0">
              <a:solidFill>
                <a:schemeClr val="tx1"/>
              </a:solidFill>
              <a:latin typeface="Arabic Typesetting" pitchFamily="66" charset="-78"/>
              <a:cs typeface="Arabic Typesetting" pitchFamily="66" charset="-78"/>
            </a:endParaRPr>
          </a:p>
          <a:p>
            <a:pPr marR="0" lvl="0" algn="r" rtl="1" eaLnBrk="0" fontAlgn="base" hangingPunct="0">
              <a:spcBef>
                <a:spcPct val="0"/>
              </a:spcBef>
              <a:spcAft>
                <a:spcPct val="0"/>
              </a:spcAft>
              <a:buClrTx/>
              <a:buSzTx/>
            </a:pPr>
            <a:r>
              <a:rPr lang="ar-DZ" sz="3200" b="1" dirty="0" smtClean="0">
                <a:solidFill>
                  <a:schemeClr val="tx1"/>
                </a:solidFill>
                <a:latin typeface="Arabic Typesetting" pitchFamily="66" charset="-78"/>
                <a:cs typeface="Arabic Typesetting" pitchFamily="66" charset="-78"/>
              </a:rPr>
              <a:t>ج)-إحداث التجديد والتطوير </a:t>
            </a:r>
            <a:r>
              <a:rPr lang="ar-DZ" sz="3200" b="1" dirty="0" err="1" smtClean="0">
                <a:solidFill>
                  <a:schemeClr val="tx1"/>
                </a:solidFill>
                <a:latin typeface="Arabic Typesetting" pitchFamily="66" charset="-78"/>
                <a:cs typeface="Arabic Typesetting" pitchFamily="66" charset="-78"/>
              </a:rPr>
              <a:t>و</a:t>
            </a:r>
            <a:r>
              <a:rPr lang="ar-DZ" sz="3200" b="1" dirty="0" smtClean="0">
                <a:solidFill>
                  <a:schemeClr val="tx1"/>
                </a:solidFill>
                <a:latin typeface="Arabic Typesetting" pitchFamily="66" charset="-78"/>
                <a:cs typeface="Arabic Typesetting" pitchFamily="66" charset="-78"/>
              </a:rPr>
              <a:t> النمو في الأنشطة الاقتصادية</a:t>
            </a:r>
            <a:endParaRPr lang="fr-FR" sz="3200" b="1" dirty="0" smtClean="0">
              <a:solidFill>
                <a:schemeClr val="tx1"/>
              </a:solidFill>
              <a:latin typeface="Arabic Typesetting" pitchFamily="66" charset="-78"/>
              <a:cs typeface="Arabic Typesetting" pitchFamily="66" charset="-78"/>
            </a:endParaRPr>
          </a:p>
          <a:p>
            <a:pPr marR="0" lvl="0" algn="r" rtl="1" eaLnBrk="0" fontAlgn="base" hangingPunct="0">
              <a:spcBef>
                <a:spcPct val="0"/>
              </a:spcBef>
              <a:spcAft>
                <a:spcPct val="0"/>
              </a:spcAft>
              <a:buClrTx/>
              <a:buSzTx/>
            </a:pPr>
            <a:r>
              <a:rPr lang="ar-DZ" sz="3200" b="1" dirty="0" smtClean="0">
                <a:solidFill>
                  <a:schemeClr val="tx1"/>
                </a:solidFill>
                <a:latin typeface="Arabic Typesetting" pitchFamily="66" charset="-78"/>
                <a:cs typeface="Arabic Typesetting" pitchFamily="66" charset="-78"/>
              </a:rPr>
              <a:t>د)-مواكبة التطورات الحاصلة في ميادين المعرفة</a:t>
            </a:r>
            <a:endParaRPr lang="fr-FR" sz="3200" b="1" dirty="0" smtClean="0">
              <a:solidFill>
                <a:schemeClr val="tx1"/>
              </a:solidFill>
              <a:latin typeface="Arabic Typesetting" pitchFamily="66" charset="-78"/>
              <a:cs typeface="Arabic Typesetting" pitchFamily="66" charset="-78"/>
            </a:endParaRPr>
          </a:p>
          <a:p>
            <a:pPr marR="0" lvl="0" algn="r" rtl="1" eaLnBrk="0" fontAlgn="base" hangingPunct="0">
              <a:spcBef>
                <a:spcPct val="0"/>
              </a:spcBef>
              <a:spcAft>
                <a:spcPct val="0"/>
              </a:spcAft>
              <a:buClrTx/>
              <a:buSzTx/>
            </a:pPr>
            <a:r>
              <a:rPr lang="ar-DZ" sz="3200" b="1" dirty="0" smtClean="0">
                <a:solidFill>
                  <a:schemeClr val="tx1"/>
                </a:solidFill>
                <a:latin typeface="Arabic Typesetting" pitchFamily="66" charset="-78"/>
                <a:cs typeface="Arabic Typesetting" pitchFamily="66" charset="-78"/>
              </a:rPr>
              <a:t>ه)-تشجيع العاملين على الإبداع </a:t>
            </a:r>
            <a:r>
              <a:rPr lang="ar-DZ" sz="3200" b="1" dirty="0" err="1" smtClean="0">
                <a:solidFill>
                  <a:schemeClr val="tx1"/>
                </a:solidFill>
                <a:latin typeface="Arabic Typesetting" pitchFamily="66" charset="-78"/>
                <a:cs typeface="Arabic Typesetting" pitchFamily="66" charset="-78"/>
              </a:rPr>
              <a:t>و</a:t>
            </a:r>
            <a:r>
              <a:rPr lang="ar-DZ" sz="3200" b="1" dirty="0" smtClean="0">
                <a:solidFill>
                  <a:schemeClr val="tx1"/>
                </a:solidFill>
                <a:latin typeface="Arabic Typesetting" pitchFamily="66" charset="-78"/>
                <a:cs typeface="Arabic Typesetting" pitchFamily="66" charset="-78"/>
              </a:rPr>
              <a:t> الابتكار</a:t>
            </a:r>
          </a:p>
        </p:txBody>
      </p:sp>
      <p:sp>
        <p:nvSpPr>
          <p:cNvPr id="4" name="Titre 1"/>
          <p:cNvSpPr txBox="1">
            <a:spLocks/>
          </p:cNvSpPr>
          <p:nvPr/>
        </p:nvSpPr>
        <p:spPr>
          <a:xfrm>
            <a:off x="500034" y="142852"/>
            <a:ext cx="8229600" cy="1000148"/>
          </a:xfrm>
          <a:prstGeom prst="rect">
            <a:avLst/>
          </a:prstGeom>
          <a:solidFill>
            <a:schemeClr val="tx2">
              <a:lumMod val="75000"/>
            </a:schemeClr>
          </a:solidFill>
          <a:ln>
            <a:solidFill>
              <a:schemeClr val="tx2">
                <a:lumMod val="75000"/>
              </a:schemeClr>
            </a:solidFill>
          </a:ln>
          <a:effectLst>
            <a:glow rad="63500">
              <a:schemeClr val="accent1">
                <a:satMod val="175000"/>
                <a:alpha val="40000"/>
              </a:schemeClr>
            </a:glow>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5400" b="1" i="0" u="none" strike="noStrike" kern="1200" cap="none" spc="0" normalizeH="0" baseline="0" noProof="0" smtClean="0">
                <a:ln>
                  <a:noFill/>
                </a:ln>
                <a:solidFill>
                  <a:schemeClr val="bg1"/>
                </a:solidFill>
                <a:effectLst/>
                <a:uLnTx/>
                <a:uFillTx/>
                <a:latin typeface="Arabic Typesetting" pitchFamily="66" charset="-78"/>
                <a:ea typeface="+mn-ea"/>
                <a:cs typeface="Arabic Typesetting" pitchFamily="66" charset="-78"/>
              </a:rPr>
              <a:t>المحاضرة رقم</a:t>
            </a:r>
            <a:r>
              <a:rPr kumimoji="0" lang="fr-FR" sz="5400" b="1" i="0" u="none" strike="noStrike" kern="1200" cap="none" spc="0" normalizeH="0" baseline="0" noProof="0" smtClean="0">
                <a:ln>
                  <a:noFill/>
                </a:ln>
                <a:solidFill>
                  <a:schemeClr val="bg1"/>
                </a:solidFill>
                <a:effectLst/>
                <a:uLnTx/>
                <a:uFillTx/>
                <a:latin typeface="Arabic Typesetting" pitchFamily="66" charset="-78"/>
                <a:ea typeface="+mn-ea"/>
                <a:cs typeface="Arabic Typesetting" pitchFamily="66" charset="-78"/>
              </a:rPr>
              <a:t> 02 </a:t>
            </a:r>
            <a:r>
              <a:rPr kumimoji="0" lang="ar-DZ" sz="5400" b="1" i="0" u="none" strike="noStrike" kern="1200" cap="none" spc="0" normalizeH="0" baseline="0" noProof="0" smtClean="0">
                <a:ln>
                  <a:noFill/>
                </a:ln>
                <a:solidFill>
                  <a:schemeClr val="bg1"/>
                </a:solidFill>
                <a:effectLst/>
                <a:uLnTx/>
                <a:uFillTx/>
                <a:latin typeface="Arabic Typesetting" pitchFamily="66" charset="-78"/>
                <a:ea typeface="+mn-ea"/>
                <a:cs typeface="Arabic Typesetting" pitchFamily="66" charset="-78"/>
              </a:rPr>
              <a:t>: مفاهيم عامة حول اقتصاد المعرفة</a:t>
            </a:r>
            <a:endParaRPr kumimoji="0" lang="fr-FR" sz="5400" b="1" i="0" u="none" strike="noStrike" kern="1200" cap="none" spc="0" normalizeH="0" baseline="0" noProof="0" dirty="0">
              <a:ln>
                <a:noFill/>
              </a:ln>
              <a:solidFill>
                <a:schemeClr val="bg1"/>
              </a:solidFill>
              <a:effectLst/>
              <a:uLnTx/>
              <a:uFillTx/>
              <a:latin typeface="Arabic Typesetting" pitchFamily="66" charset="-78"/>
              <a:ea typeface="+mn-ea"/>
              <a:cs typeface="Arabic Typesetting" pitchFamily="66" charset="-78"/>
            </a:endParaRPr>
          </a:p>
        </p:txBody>
      </p:sp>
      <p:cxnSp>
        <p:nvCxnSpPr>
          <p:cNvPr id="6" name="Connecteur en angle 5"/>
          <p:cNvCxnSpPr/>
          <p:nvPr/>
        </p:nvCxnSpPr>
        <p:spPr>
          <a:xfrm rot="10800000">
            <a:off x="500034" y="1643050"/>
            <a:ext cx="4857784" cy="3429024"/>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571472" y="1285860"/>
            <a:ext cx="8072494" cy="5357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r" rtl="1" eaLnBrk="0" fontAlgn="base" hangingPunct="0">
              <a:spcBef>
                <a:spcPct val="0"/>
              </a:spcBef>
              <a:spcAft>
                <a:spcPct val="0"/>
              </a:spcAft>
              <a:buClrTx/>
              <a:buSzTx/>
            </a:pPr>
            <a:r>
              <a:rPr lang="fr-FR" sz="3200" b="1" u="sng" dirty="0" smtClean="0">
                <a:solidFill>
                  <a:schemeClr val="tx1"/>
                </a:solidFill>
                <a:latin typeface="Arabic Typesetting" pitchFamily="66" charset="-78"/>
                <a:cs typeface="Arabic Typesetting" pitchFamily="66" charset="-78"/>
              </a:rPr>
              <a:t>2</a:t>
            </a:r>
            <a:r>
              <a:rPr lang="ar-DZ" sz="3200" b="1" u="sng" dirty="0" smtClean="0">
                <a:solidFill>
                  <a:schemeClr val="tx1"/>
                </a:solidFill>
                <a:latin typeface="Arabic Typesetting" pitchFamily="66" charset="-78"/>
                <a:cs typeface="Arabic Typesetting" pitchFamily="66" charset="-78"/>
              </a:rPr>
              <a:t>)خصائص اقتصاد </a:t>
            </a:r>
            <a:r>
              <a:rPr lang="ar-DZ" sz="3200" b="1" u="sng" dirty="0" smtClean="0">
                <a:solidFill>
                  <a:schemeClr val="tx1"/>
                </a:solidFill>
                <a:latin typeface="Arabic Typesetting" pitchFamily="66" charset="-78"/>
                <a:cs typeface="Arabic Typesetting" pitchFamily="66" charset="-78"/>
              </a:rPr>
              <a:t>المعرفة:</a:t>
            </a:r>
            <a:endParaRPr lang="ar-DZ" sz="3200" b="1" u="sng" dirty="0" smtClean="0">
              <a:solidFill>
                <a:schemeClr val="tx1"/>
              </a:solidFill>
              <a:latin typeface="Arabic Typesetting" pitchFamily="66" charset="-78"/>
              <a:cs typeface="Arabic Typesetting" pitchFamily="66" charset="-78"/>
            </a:endParaRPr>
          </a:p>
          <a:p>
            <a:pPr marR="0" lvl="0" algn="r" rtl="1" eaLnBrk="0" fontAlgn="base" hangingPunct="0">
              <a:spcBef>
                <a:spcPct val="0"/>
              </a:spcBef>
              <a:spcAft>
                <a:spcPct val="0"/>
              </a:spcAft>
              <a:buClrTx/>
              <a:buSzTx/>
            </a:pPr>
            <a:r>
              <a:rPr lang="ar-DZ" sz="3200" b="1" dirty="0" smtClean="0">
                <a:solidFill>
                  <a:schemeClr val="tx1"/>
                </a:solidFill>
                <a:latin typeface="Arabic Typesetting" pitchFamily="66" charset="-78"/>
                <a:cs typeface="Arabic Typesetting" pitchFamily="66" charset="-78"/>
              </a:rPr>
              <a:t>لاقتصاد المعرفة جملة من </a:t>
            </a:r>
            <a:r>
              <a:rPr lang="ar-DZ" sz="3200" b="1" dirty="0" smtClean="0">
                <a:solidFill>
                  <a:schemeClr val="tx1"/>
                </a:solidFill>
                <a:latin typeface="Arabic Typesetting" pitchFamily="66" charset="-78"/>
                <a:cs typeface="Arabic Typesetting" pitchFamily="66" charset="-78"/>
              </a:rPr>
              <a:t>الخصائص </a:t>
            </a:r>
            <a:r>
              <a:rPr lang="ar-DZ" sz="3200" b="1" dirty="0" smtClean="0">
                <a:solidFill>
                  <a:schemeClr val="tx1"/>
                </a:solidFill>
                <a:latin typeface="Arabic Typesetting" pitchFamily="66" charset="-78"/>
                <a:cs typeface="Arabic Typesetting" pitchFamily="66" charset="-78"/>
              </a:rPr>
              <a:t>وهي كالتالي:</a:t>
            </a:r>
            <a:endParaRPr lang="fr-FR" sz="3200" b="1" dirty="0" smtClean="0">
              <a:solidFill>
                <a:schemeClr val="tx1"/>
              </a:solidFill>
              <a:latin typeface="Arabic Typesetting" pitchFamily="66" charset="-78"/>
              <a:cs typeface="Arabic Typesetting" pitchFamily="66" charset="-78"/>
            </a:endParaRPr>
          </a:p>
          <a:p>
            <a:pPr marR="0" lvl="0" algn="r" rtl="1" eaLnBrk="0" fontAlgn="base" hangingPunct="0">
              <a:spcBef>
                <a:spcPct val="0"/>
              </a:spcBef>
              <a:spcAft>
                <a:spcPct val="0"/>
              </a:spcAft>
              <a:buClrTx/>
              <a:buSzTx/>
            </a:pPr>
            <a:r>
              <a:rPr lang="ar-DZ" sz="3200" b="1" dirty="0" smtClean="0">
                <a:solidFill>
                  <a:schemeClr val="tx1"/>
                </a:solidFill>
                <a:latin typeface="Arabic Typesetting" pitchFamily="66" charset="-78"/>
                <a:cs typeface="Arabic Typesetting" pitchFamily="66" charset="-78"/>
              </a:rPr>
              <a:t>أ)-انه اقتصاد جديد له أسس ومبادئ و</a:t>
            </a:r>
            <a:r>
              <a:rPr lang="ar-DZ" sz="3200" b="1" dirty="0" smtClean="0">
                <a:solidFill>
                  <a:schemeClr val="tx1"/>
                </a:solidFill>
                <a:latin typeface="Arabic Typesetting" pitchFamily="66" charset="-78"/>
                <a:cs typeface="Arabic Typesetting" pitchFamily="66" charset="-78"/>
              </a:rPr>
              <a:t>قواعد </a:t>
            </a:r>
            <a:r>
              <a:rPr lang="ar-DZ" sz="3200" b="1" dirty="0" smtClean="0">
                <a:solidFill>
                  <a:schemeClr val="tx1"/>
                </a:solidFill>
                <a:latin typeface="Arabic Typesetting" pitchFamily="66" charset="-78"/>
                <a:cs typeface="Arabic Typesetting" pitchFamily="66" charset="-78"/>
              </a:rPr>
              <a:t>جديدة التي تتمحور حول المعرفة وإنتاجها وتطبيقها في الاقتصاد</a:t>
            </a:r>
            <a:endParaRPr lang="fr-FR" sz="3200" b="1" dirty="0" smtClean="0">
              <a:solidFill>
                <a:schemeClr val="tx1"/>
              </a:solidFill>
              <a:latin typeface="Arabic Typesetting" pitchFamily="66" charset="-78"/>
              <a:cs typeface="Arabic Typesetting" pitchFamily="66" charset="-78"/>
            </a:endParaRPr>
          </a:p>
          <a:p>
            <a:pPr marR="0" lvl="0" algn="r" rtl="1" eaLnBrk="0" fontAlgn="base" hangingPunct="0">
              <a:spcBef>
                <a:spcPct val="0"/>
              </a:spcBef>
              <a:spcAft>
                <a:spcPct val="0"/>
              </a:spcAft>
              <a:buClrTx/>
              <a:buSzTx/>
            </a:pPr>
            <a:r>
              <a:rPr lang="ar-DZ" sz="3200" b="1" dirty="0" smtClean="0">
                <a:solidFill>
                  <a:schemeClr val="tx1"/>
                </a:solidFill>
                <a:latin typeface="Arabic Typesetting" pitchFamily="66" charset="-78"/>
                <a:cs typeface="Arabic Typesetting" pitchFamily="66" charset="-78"/>
              </a:rPr>
              <a:t>ب)-انه اقتصاد يعتمد بشكل كبير على تكنولوجيا المعلومات </a:t>
            </a:r>
            <a:r>
              <a:rPr lang="ar-DZ" sz="3200" b="1" dirty="0" smtClean="0">
                <a:solidFill>
                  <a:schemeClr val="tx1"/>
                </a:solidFill>
                <a:latin typeface="Arabic Typesetting" pitchFamily="66" charset="-78"/>
                <a:cs typeface="Arabic Typesetting" pitchFamily="66" charset="-78"/>
              </a:rPr>
              <a:t>وشبكات </a:t>
            </a:r>
            <a:r>
              <a:rPr lang="ar-DZ" sz="3200" b="1" dirty="0" smtClean="0">
                <a:solidFill>
                  <a:schemeClr val="tx1"/>
                </a:solidFill>
                <a:latin typeface="Arabic Typesetting" pitchFamily="66" charset="-78"/>
                <a:cs typeface="Arabic Typesetting" pitchFamily="66" charset="-78"/>
              </a:rPr>
              <a:t>الاتصالات</a:t>
            </a:r>
            <a:endParaRPr lang="fr-FR" sz="3200" b="1" dirty="0" smtClean="0">
              <a:solidFill>
                <a:schemeClr val="tx1"/>
              </a:solidFill>
              <a:latin typeface="Arabic Typesetting" pitchFamily="66" charset="-78"/>
              <a:cs typeface="Arabic Typesetting" pitchFamily="66" charset="-78"/>
            </a:endParaRPr>
          </a:p>
          <a:p>
            <a:pPr marR="0" lvl="0" algn="r" rtl="1" eaLnBrk="0" fontAlgn="base" hangingPunct="0">
              <a:spcBef>
                <a:spcPct val="0"/>
              </a:spcBef>
              <a:spcAft>
                <a:spcPct val="0"/>
              </a:spcAft>
              <a:buClrTx/>
              <a:buSzTx/>
            </a:pPr>
            <a:r>
              <a:rPr lang="ar-DZ" sz="3200" b="1" dirty="0" smtClean="0">
                <a:solidFill>
                  <a:schemeClr val="tx1"/>
                </a:solidFill>
                <a:latin typeface="Arabic Typesetting" pitchFamily="66" charset="-78"/>
                <a:cs typeface="Arabic Typesetting" pitchFamily="66" charset="-78"/>
              </a:rPr>
              <a:t>د)-هو اقتصاد تتقلص فيه أهمية الموقع الجغرافي بسبب لاستخدام المكثف للتكنولوجيا</a:t>
            </a:r>
            <a:endParaRPr lang="fr-FR" sz="3200" b="1" dirty="0" smtClean="0">
              <a:solidFill>
                <a:schemeClr val="tx1"/>
              </a:solidFill>
              <a:latin typeface="Arabic Typesetting" pitchFamily="66" charset="-78"/>
              <a:cs typeface="Arabic Typesetting" pitchFamily="66" charset="-78"/>
            </a:endParaRPr>
          </a:p>
          <a:p>
            <a:pPr marR="0" lvl="0" algn="r" rtl="1" eaLnBrk="0" fontAlgn="base" hangingPunct="0">
              <a:spcBef>
                <a:spcPct val="0"/>
              </a:spcBef>
              <a:spcAft>
                <a:spcPct val="0"/>
              </a:spcAft>
              <a:buClrTx/>
              <a:buSzTx/>
            </a:pPr>
            <a:r>
              <a:rPr lang="ar-DZ" sz="3200" b="1" dirty="0" smtClean="0">
                <a:solidFill>
                  <a:schemeClr val="tx1"/>
                </a:solidFill>
                <a:latin typeface="Arabic Typesetting" pitchFamily="66" charset="-78"/>
                <a:cs typeface="Arabic Typesetting" pitchFamily="66" charset="-78"/>
              </a:rPr>
              <a:t>ه)-يركز على العقل البشري الذكي </a:t>
            </a:r>
            <a:endParaRPr lang="fr-FR" sz="3200" b="1" dirty="0" smtClean="0">
              <a:solidFill>
                <a:schemeClr val="tx1"/>
              </a:solidFill>
              <a:latin typeface="Arabic Typesetting" pitchFamily="66" charset="-78"/>
              <a:cs typeface="Arabic Typesetting" pitchFamily="66" charset="-78"/>
            </a:endParaRPr>
          </a:p>
          <a:p>
            <a:pPr marR="0" lvl="0" algn="r" rtl="1" eaLnBrk="0" fontAlgn="base" hangingPunct="0">
              <a:spcBef>
                <a:spcPct val="0"/>
              </a:spcBef>
              <a:spcAft>
                <a:spcPct val="0"/>
              </a:spcAft>
              <a:buClrTx/>
              <a:buSzTx/>
            </a:pPr>
            <a:r>
              <a:rPr lang="ar-DZ" sz="3200" b="1" dirty="0" smtClean="0">
                <a:solidFill>
                  <a:schemeClr val="tx1"/>
                </a:solidFill>
                <a:latin typeface="Arabic Typesetting" pitchFamily="66" charset="-78"/>
                <a:cs typeface="Arabic Typesetting" pitchFamily="66" charset="-78"/>
              </a:rPr>
              <a:t>و)-لايكون فيه الأفراد مجرد مستهلكين للمعرفة بل صانعين لها</a:t>
            </a:r>
            <a:endParaRPr lang="fr-FR" sz="3200" b="1" dirty="0" smtClean="0">
              <a:solidFill>
                <a:schemeClr val="tx1"/>
              </a:solidFill>
              <a:latin typeface="Arabic Typesetting" pitchFamily="66" charset="-78"/>
              <a:cs typeface="Arabic Typesetting" pitchFamily="66" charset="-78"/>
            </a:endParaRPr>
          </a:p>
          <a:p>
            <a:pPr marR="0" lvl="0" algn="r" rtl="1" eaLnBrk="0" fontAlgn="base" hangingPunct="0">
              <a:spcBef>
                <a:spcPct val="0"/>
              </a:spcBef>
              <a:spcAft>
                <a:spcPct val="0"/>
              </a:spcAft>
              <a:buClrTx/>
              <a:buSzTx/>
            </a:pPr>
            <a:r>
              <a:rPr lang="ar-DZ" sz="3200" b="1" dirty="0" smtClean="0">
                <a:solidFill>
                  <a:schemeClr val="tx1"/>
                </a:solidFill>
                <a:latin typeface="Arabic Typesetting" pitchFamily="66" charset="-78"/>
                <a:cs typeface="Arabic Typesetting" pitchFamily="66" charset="-78"/>
              </a:rPr>
              <a:t>ز)-يركز على تفعيل البحوث والدراسات المستمرة لإنتاج المعرفة وعلى التطوير الدائم من خلال استخدام التكنولوجيا المتطورة</a:t>
            </a:r>
            <a:endParaRPr lang="fr-FR" sz="3200" b="1" dirty="0" smtClean="0">
              <a:solidFill>
                <a:schemeClr val="tx1"/>
              </a:solidFill>
              <a:latin typeface="Arabic Typesetting" pitchFamily="66" charset="-78"/>
              <a:cs typeface="Arabic Typesetting" pitchFamily="66" charset="-78"/>
            </a:endParaRPr>
          </a:p>
          <a:p>
            <a:pPr marR="0" lvl="0" algn="r" rtl="1" eaLnBrk="0" fontAlgn="base" hangingPunct="0">
              <a:spcBef>
                <a:spcPct val="0"/>
              </a:spcBef>
              <a:spcAft>
                <a:spcPct val="0"/>
              </a:spcAft>
              <a:buClrTx/>
              <a:buSzTx/>
            </a:pPr>
            <a:r>
              <a:rPr lang="ar-DZ" sz="3200" b="1" dirty="0" smtClean="0">
                <a:solidFill>
                  <a:schemeClr val="tx1"/>
                </a:solidFill>
                <a:latin typeface="Arabic Typesetting" pitchFamily="66" charset="-78"/>
                <a:cs typeface="Arabic Typesetting" pitchFamily="66" charset="-78"/>
              </a:rPr>
              <a:t>ي)-يمتلك قدرات هائلة للتكيف مع المتغيرات </a:t>
            </a:r>
            <a:r>
              <a:rPr lang="ar-DZ" sz="3200" b="1" dirty="0" err="1" smtClean="0">
                <a:solidFill>
                  <a:schemeClr val="tx1"/>
                </a:solidFill>
                <a:latin typeface="Arabic Typesetting" pitchFamily="66" charset="-78"/>
                <a:cs typeface="Arabic Typesetting" pitchFamily="66" charset="-78"/>
              </a:rPr>
              <a:t>و</a:t>
            </a:r>
            <a:r>
              <a:rPr lang="ar-DZ" sz="3200" b="1" dirty="0" smtClean="0">
                <a:solidFill>
                  <a:schemeClr val="tx1"/>
                </a:solidFill>
                <a:latin typeface="Arabic Typesetting" pitchFamily="66" charset="-78"/>
                <a:cs typeface="Arabic Typesetting" pitchFamily="66" charset="-78"/>
              </a:rPr>
              <a:t> الانسجام معها</a:t>
            </a:r>
          </a:p>
        </p:txBody>
      </p:sp>
      <p:sp>
        <p:nvSpPr>
          <p:cNvPr id="4" name="Titre 1"/>
          <p:cNvSpPr txBox="1">
            <a:spLocks/>
          </p:cNvSpPr>
          <p:nvPr/>
        </p:nvSpPr>
        <p:spPr>
          <a:xfrm>
            <a:off x="500034" y="142852"/>
            <a:ext cx="8229600" cy="1000148"/>
          </a:xfrm>
          <a:prstGeom prst="rect">
            <a:avLst/>
          </a:prstGeom>
          <a:solidFill>
            <a:schemeClr val="tx2">
              <a:lumMod val="75000"/>
            </a:schemeClr>
          </a:solidFill>
          <a:ln>
            <a:solidFill>
              <a:schemeClr val="tx2">
                <a:lumMod val="75000"/>
              </a:schemeClr>
            </a:solidFill>
          </a:ln>
          <a:effectLst>
            <a:glow rad="63500">
              <a:schemeClr val="accent1">
                <a:satMod val="175000"/>
                <a:alpha val="40000"/>
              </a:schemeClr>
            </a:glow>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5400" b="1" i="0" u="none" strike="noStrike" kern="1200" cap="none" spc="0" normalizeH="0" baseline="0" noProof="0" smtClean="0">
                <a:ln>
                  <a:noFill/>
                </a:ln>
                <a:solidFill>
                  <a:schemeClr val="bg1"/>
                </a:solidFill>
                <a:effectLst/>
                <a:uLnTx/>
                <a:uFillTx/>
                <a:latin typeface="Arabic Typesetting" pitchFamily="66" charset="-78"/>
                <a:ea typeface="+mn-ea"/>
                <a:cs typeface="Arabic Typesetting" pitchFamily="66" charset="-78"/>
              </a:rPr>
              <a:t>المحاضرة رقم</a:t>
            </a:r>
            <a:r>
              <a:rPr kumimoji="0" lang="fr-FR" sz="5400" b="1" i="0" u="none" strike="noStrike" kern="1200" cap="none" spc="0" normalizeH="0" baseline="0" noProof="0" smtClean="0">
                <a:ln>
                  <a:noFill/>
                </a:ln>
                <a:solidFill>
                  <a:schemeClr val="bg1"/>
                </a:solidFill>
                <a:effectLst/>
                <a:uLnTx/>
                <a:uFillTx/>
                <a:latin typeface="Arabic Typesetting" pitchFamily="66" charset="-78"/>
                <a:ea typeface="+mn-ea"/>
                <a:cs typeface="Arabic Typesetting" pitchFamily="66" charset="-78"/>
              </a:rPr>
              <a:t> 02 </a:t>
            </a:r>
            <a:r>
              <a:rPr kumimoji="0" lang="ar-DZ" sz="5400" b="1" i="0" u="none" strike="noStrike" kern="1200" cap="none" spc="0" normalizeH="0" baseline="0" noProof="0" smtClean="0">
                <a:ln>
                  <a:noFill/>
                </a:ln>
                <a:solidFill>
                  <a:schemeClr val="bg1"/>
                </a:solidFill>
                <a:effectLst/>
                <a:uLnTx/>
                <a:uFillTx/>
                <a:latin typeface="Arabic Typesetting" pitchFamily="66" charset="-78"/>
                <a:ea typeface="+mn-ea"/>
                <a:cs typeface="Arabic Typesetting" pitchFamily="66" charset="-78"/>
              </a:rPr>
              <a:t>: مفاهيم عامة حول اقتصاد المعرفة</a:t>
            </a:r>
            <a:endParaRPr kumimoji="0" lang="fr-FR" sz="5400" b="1" i="0" u="none" strike="noStrike" kern="1200" cap="none" spc="0" normalizeH="0" baseline="0" noProof="0" dirty="0">
              <a:ln>
                <a:noFill/>
              </a:ln>
              <a:solidFill>
                <a:schemeClr val="bg1"/>
              </a:solidFill>
              <a:effectLst/>
              <a:uLnTx/>
              <a:uFillTx/>
              <a:latin typeface="Arabic Typesetting" pitchFamily="66" charset="-78"/>
              <a:ea typeface="+mn-ea"/>
              <a:cs typeface="Arabic Typesetting" pitchFamily="66"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357158" y="1428736"/>
            <a:ext cx="8429684" cy="52149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r" rtl="1" eaLnBrk="0" fontAlgn="base" hangingPunct="0">
              <a:spcBef>
                <a:spcPct val="0"/>
              </a:spcBef>
              <a:spcAft>
                <a:spcPct val="0"/>
              </a:spcAft>
              <a:buClrTx/>
              <a:buSzTx/>
            </a:pPr>
            <a:r>
              <a:rPr lang="fr-FR" sz="4400" b="1" dirty="0" smtClean="0">
                <a:solidFill>
                  <a:schemeClr val="tx1"/>
                </a:solidFill>
                <a:latin typeface="Arabic Typesetting" pitchFamily="66" charset="-78"/>
                <a:cs typeface="Arabic Typesetting" pitchFamily="66" charset="-78"/>
              </a:rPr>
              <a:t>3</a:t>
            </a:r>
            <a:r>
              <a:rPr lang="ar-DZ" sz="3200" b="1" u="sng" dirty="0" smtClean="0">
                <a:solidFill>
                  <a:schemeClr val="tx1"/>
                </a:solidFill>
                <a:latin typeface="Arabic Typesetting" pitchFamily="66" charset="-78"/>
                <a:cs typeface="Arabic Typesetting" pitchFamily="66" charset="-78"/>
              </a:rPr>
              <a:t>)مقومات اقتصاد المعرفة</a:t>
            </a:r>
            <a:r>
              <a:rPr lang="ar-DZ" sz="3200" b="1" dirty="0" smtClean="0">
                <a:solidFill>
                  <a:schemeClr val="tx1"/>
                </a:solidFill>
                <a:latin typeface="Arabic Typesetting" pitchFamily="66" charset="-78"/>
                <a:cs typeface="Arabic Typesetting" pitchFamily="66" charset="-78"/>
              </a:rPr>
              <a:t>:</a:t>
            </a:r>
          </a:p>
          <a:p>
            <a:pPr marR="0" lvl="0" algn="r" rtl="1" eaLnBrk="0" fontAlgn="base" hangingPunct="0">
              <a:spcBef>
                <a:spcPct val="0"/>
              </a:spcBef>
              <a:spcAft>
                <a:spcPct val="0"/>
              </a:spcAft>
              <a:buClrTx/>
              <a:buSzTx/>
            </a:pPr>
            <a:r>
              <a:rPr lang="ar-DZ" sz="3200" b="1" dirty="0" smtClean="0">
                <a:solidFill>
                  <a:schemeClr val="tx1"/>
                </a:solidFill>
                <a:latin typeface="Arabic Typesetting" pitchFamily="66" charset="-78"/>
                <a:cs typeface="Arabic Typesetting" pitchFamily="66" charset="-78"/>
              </a:rPr>
              <a:t>يرتكز اقتصاد المعرفة على أربعة مقومات أساسية تتمثل في:</a:t>
            </a:r>
          </a:p>
          <a:p>
            <a:pPr marR="0" lvl="0" algn="r" rtl="1" eaLnBrk="0" fontAlgn="base" hangingPunct="0">
              <a:spcBef>
                <a:spcPct val="0"/>
              </a:spcBef>
              <a:spcAft>
                <a:spcPct val="0"/>
              </a:spcAft>
              <a:buClrTx/>
              <a:buSzTx/>
            </a:pPr>
            <a:r>
              <a:rPr lang="ar-DZ" sz="3200" b="1" dirty="0" smtClean="0">
                <a:solidFill>
                  <a:schemeClr val="tx1"/>
                </a:solidFill>
                <a:latin typeface="Arabic Typesetting" pitchFamily="66" charset="-78"/>
                <a:cs typeface="Arabic Typesetting" pitchFamily="66" charset="-78"/>
              </a:rPr>
              <a:t>أ/التعليم: </a:t>
            </a:r>
          </a:p>
          <a:p>
            <a:pPr marR="0" lvl="0" algn="r" rtl="1" eaLnBrk="0" fontAlgn="base" hangingPunct="0">
              <a:spcBef>
                <a:spcPct val="0"/>
              </a:spcBef>
              <a:spcAft>
                <a:spcPct val="0"/>
              </a:spcAft>
              <a:buClrTx/>
              <a:buSzTx/>
            </a:pPr>
            <a:r>
              <a:rPr lang="ar-DZ" sz="3200" b="1" dirty="0" smtClean="0">
                <a:solidFill>
                  <a:schemeClr val="tx1"/>
                </a:solidFill>
                <a:latin typeface="Arabic Typesetting" pitchFamily="66" charset="-78"/>
                <a:cs typeface="Arabic Typesetting" pitchFamily="66" charset="-78"/>
              </a:rPr>
              <a:t>يعتبر التعليم بمختلف مستوياته سواء الابتدائي ، الأساسي، الثانوي، الجامعي أساس بناء اقتصاد المعرفة وتبني أنظمة تعليمية قادرة على بناء رأس مال بشري قومي(وطني) منتج مستخدم ومستهلك للمعرفة. هذه الأنظمة التعليمية تعتبر جوهرية في تحديد نوعية أفراد المجتمع المستقبلي لذا يجب أن يراعى في إعداد هذه الأنظمة التعليمية الهوية الوطنية خصائص المجتمع وقيمه وتنمية روح البحث العلمي وتفعيلها في شتى مناحي الحياة للمجتمع وربطها بالبيئة العالمية بنحو فعال</a:t>
            </a:r>
            <a:r>
              <a:rPr lang="ar-DZ" sz="2800" b="1" dirty="0" smtClean="0">
                <a:solidFill>
                  <a:schemeClr val="tx1"/>
                </a:solidFill>
                <a:latin typeface="Arabic Typesetting" pitchFamily="66" charset="-78"/>
                <a:cs typeface="Arabic Typesetting" pitchFamily="66" charset="-78"/>
              </a:rPr>
              <a:t>. </a:t>
            </a:r>
          </a:p>
        </p:txBody>
      </p:sp>
      <p:sp>
        <p:nvSpPr>
          <p:cNvPr id="3" name="Titre 1"/>
          <p:cNvSpPr txBox="1">
            <a:spLocks/>
          </p:cNvSpPr>
          <p:nvPr/>
        </p:nvSpPr>
        <p:spPr>
          <a:xfrm>
            <a:off x="500034" y="142852"/>
            <a:ext cx="8229600" cy="1000148"/>
          </a:xfrm>
          <a:prstGeom prst="rect">
            <a:avLst/>
          </a:prstGeom>
          <a:solidFill>
            <a:schemeClr val="tx2">
              <a:lumMod val="75000"/>
            </a:schemeClr>
          </a:solidFill>
          <a:ln>
            <a:solidFill>
              <a:schemeClr val="tx2">
                <a:lumMod val="75000"/>
              </a:schemeClr>
            </a:solidFill>
          </a:ln>
          <a:effectLst>
            <a:glow rad="63500">
              <a:schemeClr val="accent1">
                <a:satMod val="175000"/>
                <a:alpha val="40000"/>
              </a:schemeClr>
            </a:glow>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5400" b="1" i="0" u="none" strike="noStrike" kern="1200" cap="none" spc="0" normalizeH="0" baseline="0" noProof="0" smtClean="0">
                <a:ln>
                  <a:noFill/>
                </a:ln>
                <a:solidFill>
                  <a:schemeClr val="bg1"/>
                </a:solidFill>
                <a:effectLst/>
                <a:uLnTx/>
                <a:uFillTx/>
                <a:latin typeface="Arabic Typesetting" pitchFamily="66" charset="-78"/>
                <a:ea typeface="+mn-ea"/>
                <a:cs typeface="Arabic Typesetting" pitchFamily="66" charset="-78"/>
              </a:rPr>
              <a:t>المحاضرة رقم</a:t>
            </a:r>
            <a:r>
              <a:rPr kumimoji="0" lang="fr-FR" sz="5400" b="1" i="0" u="none" strike="noStrike" kern="1200" cap="none" spc="0" normalizeH="0" baseline="0" noProof="0" smtClean="0">
                <a:ln>
                  <a:noFill/>
                </a:ln>
                <a:solidFill>
                  <a:schemeClr val="bg1"/>
                </a:solidFill>
                <a:effectLst/>
                <a:uLnTx/>
                <a:uFillTx/>
                <a:latin typeface="Arabic Typesetting" pitchFamily="66" charset="-78"/>
                <a:ea typeface="+mn-ea"/>
                <a:cs typeface="Arabic Typesetting" pitchFamily="66" charset="-78"/>
              </a:rPr>
              <a:t> 02 </a:t>
            </a:r>
            <a:r>
              <a:rPr kumimoji="0" lang="ar-DZ" sz="5400" b="1" i="0" u="none" strike="noStrike" kern="1200" cap="none" spc="0" normalizeH="0" baseline="0" noProof="0" smtClean="0">
                <a:ln>
                  <a:noFill/>
                </a:ln>
                <a:solidFill>
                  <a:schemeClr val="bg1"/>
                </a:solidFill>
                <a:effectLst/>
                <a:uLnTx/>
                <a:uFillTx/>
                <a:latin typeface="Arabic Typesetting" pitchFamily="66" charset="-78"/>
                <a:ea typeface="+mn-ea"/>
                <a:cs typeface="Arabic Typesetting" pitchFamily="66" charset="-78"/>
              </a:rPr>
              <a:t>: مفاهيم عامة حول اقتصاد المعرفة</a:t>
            </a:r>
            <a:endParaRPr kumimoji="0" lang="fr-FR" sz="5400" b="1" i="0" u="none" strike="noStrike" kern="1200" cap="none" spc="0" normalizeH="0" baseline="0" noProof="0" dirty="0">
              <a:ln>
                <a:noFill/>
              </a:ln>
              <a:solidFill>
                <a:schemeClr val="bg1"/>
              </a:solidFill>
              <a:effectLst/>
              <a:uLnTx/>
              <a:uFillTx/>
              <a:latin typeface="Arabic Typesetting" pitchFamily="66" charset="-78"/>
              <a:ea typeface="+mn-ea"/>
              <a:cs typeface="Arabic Typesetting" pitchFamily="66"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42844" y="1285860"/>
            <a:ext cx="8786874" cy="55721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r" rtl="1" eaLnBrk="0" fontAlgn="base" hangingPunct="0">
              <a:spcBef>
                <a:spcPct val="0"/>
              </a:spcBef>
              <a:spcAft>
                <a:spcPct val="0"/>
              </a:spcAft>
              <a:buClrTx/>
              <a:buSzTx/>
            </a:pPr>
            <a:r>
              <a:rPr lang="ar-DZ" sz="2800" b="1" u="sng" dirty="0" smtClean="0">
                <a:solidFill>
                  <a:schemeClr val="tx1"/>
                </a:solidFill>
                <a:latin typeface="Arabic Typesetting" pitchFamily="66" charset="-78"/>
                <a:cs typeface="Arabic Typesetting" pitchFamily="66" charset="-78"/>
              </a:rPr>
              <a:t>ب</a:t>
            </a:r>
            <a:r>
              <a:rPr lang="ar-DZ" sz="2800" b="1" u="sng" dirty="0" smtClean="0">
                <a:solidFill>
                  <a:schemeClr val="tx1"/>
                </a:solidFill>
                <a:latin typeface="Arabic Typesetting" pitchFamily="66" charset="-78"/>
                <a:cs typeface="Arabic Typesetting" pitchFamily="66" charset="-78"/>
              </a:rPr>
              <a:t>/: البحث والتطوير:</a:t>
            </a:r>
          </a:p>
          <a:p>
            <a:pPr marR="0" lvl="0" algn="r" rtl="1" eaLnBrk="0" fontAlgn="base" hangingPunct="0">
              <a:spcBef>
                <a:spcPct val="0"/>
              </a:spcBef>
              <a:spcAft>
                <a:spcPct val="0"/>
              </a:spcAft>
              <a:buClrTx/>
              <a:buSzTx/>
            </a:pPr>
            <a:r>
              <a:rPr lang="ar-DZ" sz="2800" b="1" dirty="0" smtClean="0">
                <a:solidFill>
                  <a:schemeClr val="tx1"/>
                </a:solidFill>
                <a:latin typeface="Arabic Typesetting" pitchFamily="66" charset="-78"/>
                <a:cs typeface="Arabic Typesetting" pitchFamily="66" charset="-78"/>
              </a:rPr>
              <a:t>تعتبر وظيفة البحث والتطوير من أهم مقومات اقتصاد المعرفة</a:t>
            </a:r>
            <a:r>
              <a:rPr lang="fr-FR"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و</a:t>
            </a:r>
            <a:r>
              <a:rPr lang="en-US"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تقع على عاتق كل من الحكومات والمنظمات  وكذا الأفراد على حد سواء </a:t>
            </a:r>
          </a:p>
          <a:p>
            <a:pPr marR="0" lvl="0" algn="r" rtl="1" eaLnBrk="0" fontAlgn="base" hangingPunct="0">
              <a:spcBef>
                <a:spcPct val="0"/>
              </a:spcBef>
              <a:spcAft>
                <a:spcPct val="0"/>
              </a:spcAft>
              <a:buClrTx/>
              <a:buSzTx/>
            </a:pPr>
            <a:r>
              <a:rPr lang="ar-DZ" sz="2800" b="1" dirty="0" smtClean="0">
                <a:solidFill>
                  <a:schemeClr val="tx1"/>
                </a:solidFill>
                <a:latin typeface="Arabic Typesetting" pitchFamily="66" charset="-78"/>
                <a:cs typeface="Arabic Typesetting" pitchFamily="66" charset="-78"/>
              </a:rPr>
              <a:t>حيث لأجل إقامة وبناء اقتصاد قائم على المعرفة لابد من سياسة وطنية للبحث والتطوير تتماشى والسياسة العامة للدولة  وقيمها الدستورية وتعتبر الجامعة ومراكز البحث والتطوير الوطنية ( المدنية والعسكرية) والمعاهد الوطنية والمدارس العليا...الخ هي </a:t>
            </a:r>
            <a:r>
              <a:rPr lang="ar-DZ" sz="2800" b="1" dirty="0" smtClean="0">
                <a:solidFill>
                  <a:schemeClr val="tx1"/>
                </a:solidFill>
                <a:latin typeface="Arabic Typesetting" pitchFamily="66" charset="-78"/>
                <a:cs typeface="Arabic Typesetting" pitchFamily="66" charset="-78"/>
              </a:rPr>
              <a:t>المسئولة  </a:t>
            </a:r>
            <a:r>
              <a:rPr lang="ar-DZ" sz="2800" b="1" dirty="0" smtClean="0">
                <a:solidFill>
                  <a:schemeClr val="tx1"/>
                </a:solidFill>
                <a:latin typeface="Arabic Typesetting" pitchFamily="66" charset="-78"/>
                <a:cs typeface="Arabic Typesetting" pitchFamily="66" charset="-78"/>
              </a:rPr>
              <a:t>على تحقيق هذا الهدف.</a:t>
            </a:r>
            <a:endParaRPr lang="ar-DZ" sz="2800" b="1" dirty="0" smtClean="0">
              <a:solidFill>
                <a:schemeClr val="tx1"/>
              </a:solidFill>
              <a:latin typeface="Arabic Typesetting" pitchFamily="66" charset="-78"/>
              <a:cs typeface="Arabic Typesetting" pitchFamily="66" charset="-78"/>
            </a:endParaRPr>
          </a:p>
          <a:p>
            <a:pPr marR="0" lvl="0" algn="r" rtl="1" eaLnBrk="0" fontAlgn="base" hangingPunct="0">
              <a:spcBef>
                <a:spcPct val="0"/>
              </a:spcBef>
              <a:spcAft>
                <a:spcPct val="0"/>
              </a:spcAft>
              <a:buClrTx/>
              <a:buSzTx/>
            </a:pPr>
            <a:r>
              <a:rPr lang="ar-DZ" sz="2800" b="1" dirty="0" smtClean="0">
                <a:solidFill>
                  <a:schemeClr val="tx1"/>
                </a:solidFill>
                <a:latin typeface="Arabic Typesetting" pitchFamily="66" charset="-78"/>
                <a:cs typeface="Arabic Typesetting" pitchFamily="66" charset="-78"/>
              </a:rPr>
              <a:t>كما أن المؤسسات الاقتصادية لها مسؤولية  في تحقيق اقتصاد المعرفة وذلك عبر تفعيل مخابر البحث والتطوير الخاصة بها والعمل على مواكبتها للتطورات والابتكارات الحاصلة في مجال نشاطها وكذا مساهمتها في النقل التكنولوجي و الوصول إلى مستوى  الريادة والميزة التنافسية.</a:t>
            </a:r>
          </a:p>
          <a:p>
            <a:pPr marR="0" lvl="0" algn="r" rtl="1" eaLnBrk="0" fontAlgn="base" hangingPunct="0">
              <a:spcBef>
                <a:spcPct val="0"/>
              </a:spcBef>
              <a:spcAft>
                <a:spcPct val="0"/>
              </a:spcAft>
              <a:buClrTx/>
              <a:buSzTx/>
            </a:pPr>
            <a:r>
              <a:rPr lang="ar-DZ" sz="2800" b="1" dirty="0" smtClean="0">
                <a:solidFill>
                  <a:schemeClr val="tx1"/>
                </a:solidFill>
                <a:latin typeface="Arabic Typesetting" pitchFamily="66" charset="-78"/>
                <a:cs typeface="Arabic Typesetting" pitchFamily="66" charset="-78"/>
              </a:rPr>
              <a:t>أما على مستوى الأفراد فعلى الحكومات تشجيع المخترعين وإعطاءهم التمويلات اللازمة لتجسيد اختراعاتهم على ارض الواقع وان تتبنى الشركات هذه الاختراعات ومرافقة المخترعين ودمجهم في مجال المقاولاتية أو توظيفهم لصالحها. </a:t>
            </a:r>
          </a:p>
          <a:p>
            <a:pPr marR="0" lvl="0" algn="r" rtl="1" eaLnBrk="0" fontAlgn="base" hangingPunct="0">
              <a:spcBef>
                <a:spcPct val="0"/>
              </a:spcBef>
              <a:spcAft>
                <a:spcPct val="0"/>
              </a:spcAft>
              <a:buClrTx/>
              <a:buSzTx/>
            </a:pPr>
            <a:endParaRPr lang="ar-DZ" sz="2800" b="1" dirty="0" smtClean="0">
              <a:solidFill>
                <a:schemeClr val="tx1"/>
              </a:solidFill>
              <a:latin typeface="Arabic Typesetting" pitchFamily="66" charset="-78"/>
              <a:cs typeface="Arabic Typesetting" pitchFamily="66" charset="-78"/>
            </a:endParaRPr>
          </a:p>
        </p:txBody>
      </p:sp>
      <p:sp>
        <p:nvSpPr>
          <p:cNvPr id="3" name="Titre 1"/>
          <p:cNvSpPr>
            <a:spLocks noGrp="1"/>
          </p:cNvSpPr>
          <p:nvPr>
            <p:ph type="title"/>
          </p:nvPr>
        </p:nvSpPr>
        <p:spPr>
          <a:xfrm>
            <a:off x="500034" y="142852"/>
            <a:ext cx="8229600" cy="1000148"/>
          </a:xfrm>
          <a:solidFill>
            <a:schemeClr val="tx2">
              <a:lumMod val="75000"/>
            </a:schemeClr>
          </a:solidFill>
          <a:ln>
            <a:solidFill>
              <a:schemeClr val="tx2">
                <a:lumMod val="75000"/>
              </a:schemeClr>
            </a:solidFill>
          </a:ln>
          <a:effectLst>
            <a:glow rad="63500">
              <a:schemeClr val="accent1">
                <a:satMod val="175000"/>
                <a:alpha val="40000"/>
              </a:schemeClr>
            </a:glow>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rtl="1"/>
            <a:r>
              <a:rPr lang="ar-DZ" sz="5400" b="1" dirty="0">
                <a:solidFill>
                  <a:schemeClr val="bg1"/>
                </a:solidFill>
                <a:latin typeface="Arabic Typesetting" pitchFamily="66" charset="-78"/>
                <a:ea typeface="+mn-ea"/>
                <a:cs typeface="Arabic Typesetting" pitchFamily="66" charset="-78"/>
              </a:rPr>
              <a:t>المحاضرة رقم</a:t>
            </a:r>
            <a:r>
              <a:rPr lang="fr-FR" sz="5400" b="1" dirty="0">
                <a:solidFill>
                  <a:schemeClr val="bg1"/>
                </a:solidFill>
                <a:latin typeface="Arabic Typesetting" pitchFamily="66" charset="-78"/>
                <a:ea typeface="+mn-ea"/>
                <a:cs typeface="Arabic Typesetting" pitchFamily="66" charset="-78"/>
              </a:rPr>
              <a:t> </a:t>
            </a:r>
            <a:r>
              <a:rPr lang="fr-FR" sz="5400" b="1" dirty="0" smtClean="0">
                <a:solidFill>
                  <a:schemeClr val="bg1"/>
                </a:solidFill>
                <a:latin typeface="Arabic Typesetting" pitchFamily="66" charset="-78"/>
                <a:ea typeface="+mn-ea"/>
                <a:cs typeface="Arabic Typesetting" pitchFamily="66" charset="-78"/>
              </a:rPr>
              <a:t>0</a:t>
            </a:r>
            <a:r>
              <a:rPr lang="fr-FR" sz="5400" b="1" dirty="0">
                <a:solidFill>
                  <a:schemeClr val="bg1"/>
                </a:solidFill>
                <a:latin typeface="Arabic Typesetting" pitchFamily="66" charset="-78"/>
                <a:ea typeface="+mn-ea"/>
                <a:cs typeface="Arabic Typesetting" pitchFamily="66" charset="-78"/>
              </a:rPr>
              <a:t>2</a:t>
            </a:r>
            <a:r>
              <a:rPr lang="fr-FR" sz="5400" b="1" dirty="0" smtClean="0">
                <a:solidFill>
                  <a:schemeClr val="bg1"/>
                </a:solidFill>
                <a:latin typeface="Arabic Typesetting" pitchFamily="66" charset="-78"/>
                <a:ea typeface="+mn-ea"/>
                <a:cs typeface="Arabic Typesetting" pitchFamily="66" charset="-78"/>
              </a:rPr>
              <a:t> </a:t>
            </a:r>
            <a:r>
              <a:rPr lang="ar-DZ" sz="5400" b="1" dirty="0">
                <a:solidFill>
                  <a:schemeClr val="bg1"/>
                </a:solidFill>
                <a:latin typeface="Arabic Typesetting" pitchFamily="66" charset="-78"/>
                <a:ea typeface="+mn-ea"/>
                <a:cs typeface="Arabic Typesetting" pitchFamily="66" charset="-78"/>
              </a:rPr>
              <a:t>: </a:t>
            </a:r>
            <a:r>
              <a:rPr lang="ar-DZ" sz="5400" b="1" dirty="0" smtClean="0">
                <a:solidFill>
                  <a:schemeClr val="bg1"/>
                </a:solidFill>
                <a:latin typeface="Arabic Typesetting" pitchFamily="66" charset="-78"/>
                <a:ea typeface="+mn-ea"/>
                <a:cs typeface="Arabic Typesetting" pitchFamily="66" charset="-78"/>
              </a:rPr>
              <a:t>مفاهيم عامة حول اقتصاد المعرفة</a:t>
            </a:r>
            <a:endParaRPr lang="fr-FR" sz="5400" b="1" dirty="0">
              <a:solidFill>
                <a:schemeClr val="bg1"/>
              </a:solidFill>
              <a:latin typeface="Arabic Typesetting" pitchFamily="66" charset="-78"/>
              <a:ea typeface="+mn-ea"/>
              <a:cs typeface="Arabic Typesetting" pitchFamily="66"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52"/>
            <a:ext cx="8286808" cy="785818"/>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5400" b="1" dirty="0" smtClean="0">
                <a:solidFill>
                  <a:schemeClr val="bg1"/>
                </a:solidFill>
                <a:latin typeface="Arabic Typesetting" pitchFamily="66" charset="-78"/>
                <a:cs typeface="Arabic Typesetting" pitchFamily="66" charset="-78"/>
              </a:rPr>
              <a:t>محتوى المقياس</a:t>
            </a:r>
            <a:endParaRPr lang="fr-FR" sz="5400" b="1" dirty="0" smtClean="0">
              <a:solidFill>
                <a:schemeClr val="bg1"/>
              </a:solidFill>
              <a:latin typeface="Arabic Typesetting" pitchFamily="66" charset="-78"/>
              <a:cs typeface="Arabic Typesetting" pitchFamily="66" charset="-78"/>
            </a:endParaRPr>
          </a:p>
        </p:txBody>
      </p:sp>
      <p:graphicFrame>
        <p:nvGraphicFramePr>
          <p:cNvPr id="4" name="Espace réservé du contenu 3"/>
          <p:cNvGraphicFramePr>
            <a:graphicFrameLocks/>
          </p:cNvGraphicFramePr>
          <p:nvPr/>
        </p:nvGraphicFramePr>
        <p:xfrm>
          <a:off x="357158" y="980321"/>
          <a:ext cx="8443914" cy="5791200"/>
        </p:xfrm>
        <a:graphic>
          <a:graphicData uri="http://schemas.openxmlformats.org/drawingml/2006/table">
            <a:tbl>
              <a:tblPr firstRow="1" bandRow="1">
                <a:tableStyleId>{5C22544A-7EE6-4342-B048-85BDC9FD1C3A}</a:tableStyleId>
              </a:tblPr>
              <a:tblGrid>
                <a:gridCol w="8443914"/>
              </a:tblGrid>
              <a:tr h="555710">
                <a:tc>
                  <a:txBody>
                    <a:bodyPr/>
                    <a:lstStyle/>
                    <a:p>
                      <a:pPr algn="r" rtl="1"/>
                      <a:r>
                        <a:rPr lang="ar-DZ" sz="3200" b="1" kern="1200" dirty="0" smtClean="0">
                          <a:solidFill>
                            <a:schemeClr val="tx1"/>
                          </a:solidFill>
                          <a:latin typeface="Arabic Typesetting" pitchFamily="66" charset="-78"/>
                          <a:ea typeface="+mn-ea"/>
                          <a:cs typeface="Arabic Typesetting" pitchFamily="66" charset="-78"/>
                        </a:rPr>
                        <a:t>المحاضرة رقم</a:t>
                      </a:r>
                      <a:r>
                        <a:rPr lang="en-US" sz="3200" b="1" kern="1200" dirty="0" smtClean="0">
                          <a:solidFill>
                            <a:schemeClr val="tx1"/>
                          </a:solidFill>
                          <a:latin typeface="Arabic Typesetting" pitchFamily="66" charset="-78"/>
                          <a:ea typeface="+mn-ea"/>
                          <a:cs typeface="Arabic Typesetting" pitchFamily="66" charset="-78"/>
                        </a:rPr>
                        <a:t> </a:t>
                      </a:r>
                      <a:r>
                        <a:rPr lang="fr-FR" sz="3200" b="1" kern="1200" baseline="0" dirty="0" smtClean="0">
                          <a:solidFill>
                            <a:schemeClr val="tx1"/>
                          </a:solidFill>
                          <a:latin typeface="Arabic Typesetting" pitchFamily="66" charset="-78"/>
                          <a:ea typeface="+mn-ea"/>
                          <a:cs typeface="Arabic Typesetting" pitchFamily="66" charset="-78"/>
                        </a:rPr>
                        <a:t>  : 01 </a:t>
                      </a:r>
                      <a:r>
                        <a:rPr lang="ar-DZ" sz="3200" b="1" kern="1200" baseline="0" dirty="0" smtClean="0">
                          <a:solidFill>
                            <a:schemeClr val="tx1"/>
                          </a:solidFill>
                          <a:latin typeface="Arabic Typesetting" pitchFamily="66" charset="-78"/>
                          <a:ea typeface="+mn-ea"/>
                          <a:cs typeface="Arabic Typesetting" pitchFamily="66" charset="-78"/>
                        </a:rPr>
                        <a:t>مفاهيم عامة حول المعرفة</a:t>
                      </a:r>
                      <a:endParaRPr lang="fr-FR" sz="3200" b="1" kern="1200" dirty="0" smtClean="0">
                        <a:solidFill>
                          <a:schemeClr val="tx1"/>
                        </a:solidFill>
                        <a:latin typeface="Arabic Typesetting" pitchFamily="66" charset="-78"/>
                        <a:ea typeface="+mn-ea"/>
                        <a:cs typeface="Arabic Typesetting" pitchFamily="66" charset="-78"/>
                      </a:endParaRPr>
                    </a:p>
                  </a:txBody>
                  <a:tcPr>
                    <a:solidFill>
                      <a:schemeClr val="tx2">
                        <a:lumMod val="20000"/>
                        <a:lumOff val="80000"/>
                      </a:schemeClr>
                    </a:solidFill>
                  </a:tcPr>
                </a:tc>
              </a:tr>
              <a:tr h="55571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chemeClr val="tx1"/>
                          </a:solidFill>
                          <a:latin typeface="Arabic Typesetting" pitchFamily="66" charset="-78"/>
                          <a:ea typeface="+mn-ea"/>
                          <a:cs typeface="Arabic Typesetting" pitchFamily="66" charset="-78"/>
                        </a:rPr>
                        <a:t>المحاضرة رقم</a:t>
                      </a:r>
                      <a:r>
                        <a:rPr lang="en-US" sz="3200" b="1" kern="1200" baseline="0" dirty="0" smtClean="0">
                          <a:solidFill>
                            <a:schemeClr val="tx1"/>
                          </a:solidFill>
                          <a:latin typeface="Arabic Typesetting" pitchFamily="66" charset="-78"/>
                          <a:ea typeface="+mn-ea"/>
                          <a:cs typeface="Arabic Typesetting" pitchFamily="66" charset="-78"/>
                        </a:rPr>
                        <a:t>   </a:t>
                      </a:r>
                      <a:r>
                        <a:rPr lang="fr-FR" sz="3200" b="1" kern="1200" baseline="0" dirty="0" smtClean="0">
                          <a:solidFill>
                            <a:schemeClr val="tx1"/>
                          </a:solidFill>
                          <a:latin typeface="Arabic Typesetting" pitchFamily="66" charset="-78"/>
                          <a:ea typeface="+mn-ea"/>
                          <a:cs typeface="Arabic Typesetting" pitchFamily="66" charset="-78"/>
                        </a:rPr>
                        <a:t>: 02 </a:t>
                      </a:r>
                      <a:r>
                        <a:rPr lang="ar-DZ" sz="3200" b="1" kern="1200" baseline="0" dirty="0" smtClean="0">
                          <a:solidFill>
                            <a:schemeClr val="tx1"/>
                          </a:solidFill>
                          <a:latin typeface="Arabic Typesetting" pitchFamily="66" charset="-78"/>
                          <a:ea typeface="+mn-ea"/>
                          <a:cs typeface="Arabic Typesetting" pitchFamily="66" charset="-78"/>
                        </a:rPr>
                        <a:t>مفاهيم عامة حول اقتصاد المعرفة</a:t>
                      </a:r>
                      <a:endParaRPr lang="fr-FR" sz="3200" b="1" kern="1200" dirty="0" smtClean="0">
                        <a:solidFill>
                          <a:schemeClr val="tx1"/>
                        </a:solidFill>
                        <a:latin typeface="Arabic Typesetting" pitchFamily="66" charset="-78"/>
                        <a:ea typeface="+mn-ea"/>
                        <a:cs typeface="Arabic Typesetting" pitchFamily="66" charset="-78"/>
                      </a:endParaRPr>
                    </a:p>
                  </a:txBody>
                  <a:tcPr>
                    <a:solidFill>
                      <a:schemeClr val="accent1">
                        <a:lumMod val="60000"/>
                        <a:lumOff val="40000"/>
                      </a:schemeClr>
                    </a:solidFill>
                  </a:tcPr>
                </a:tc>
              </a:tr>
              <a:tr h="55571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chemeClr val="tx1"/>
                          </a:solidFill>
                          <a:latin typeface="Arabic Typesetting" pitchFamily="66" charset="-78"/>
                          <a:ea typeface="+mn-ea"/>
                          <a:cs typeface="Arabic Typesetting" pitchFamily="66" charset="-78"/>
                        </a:rPr>
                        <a:t>المحاضرة رقم</a:t>
                      </a:r>
                      <a:r>
                        <a:rPr lang="fr-FR" sz="3200" b="1" kern="1200" baseline="0" dirty="0" smtClean="0">
                          <a:solidFill>
                            <a:schemeClr val="tx1"/>
                          </a:solidFill>
                          <a:latin typeface="Arabic Typesetting" pitchFamily="66" charset="-78"/>
                          <a:ea typeface="+mn-ea"/>
                          <a:cs typeface="Arabic Typesetting" pitchFamily="66" charset="-78"/>
                        </a:rPr>
                        <a:t>: 03 </a:t>
                      </a:r>
                      <a:r>
                        <a:rPr lang="ar-DZ" sz="3200" b="1" kern="1200" baseline="0" dirty="0" smtClean="0">
                          <a:solidFill>
                            <a:schemeClr val="tx1"/>
                          </a:solidFill>
                          <a:latin typeface="Arabic Typesetting" pitchFamily="66" charset="-78"/>
                          <a:ea typeface="+mn-ea"/>
                          <a:cs typeface="Arabic Typesetting" pitchFamily="66" charset="-78"/>
                        </a:rPr>
                        <a:t>مفاهيم عامة حول إدارة المعرفة</a:t>
                      </a:r>
                      <a:endParaRPr lang="fr-FR" sz="3200" b="1" kern="1200" dirty="0" smtClean="0">
                        <a:solidFill>
                          <a:schemeClr val="tx1"/>
                        </a:solidFill>
                        <a:latin typeface="Arabic Typesetting" pitchFamily="66" charset="-78"/>
                        <a:ea typeface="+mn-ea"/>
                        <a:cs typeface="Arabic Typesetting" pitchFamily="66" charset="-78"/>
                      </a:endParaRPr>
                    </a:p>
                  </a:txBody>
                  <a:tcPr>
                    <a:solidFill>
                      <a:schemeClr val="tx2">
                        <a:lumMod val="20000"/>
                        <a:lumOff val="80000"/>
                      </a:schemeClr>
                    </a:solidFill>
                  </a:tcPr>
                </a:tc>
              </a:tr>
              <a:tr h="55571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chemeClr val="tx1"/>
                          </a:solidFill>
                          <a:latin typeface="Arabic Typesetting" pitchFamily="66" charset="-78"/>
                          <a:ea typeface="+mn-ea"/>
                          <a:cs typeface="Arabic Typesetting" pitchFamily="66" charset="-78"/>
                        </a:rPr>
                        <a:t>المحاضرة رقم</a:t>
                      </a:r>
                      <a:r>
                        <a:rPr lang="en-US" sz="3200" b="1" kern="1200" baseline="0" dirty="0" smtClean="0">
                          <a:solidFill>
                            <a:schemeClr val="tx1"/>
                          </a:solidFill>
                          <a:latin typeface="Arabic Typesetting" pitchFamily="66" charset="-78"/>
                          <a:ea typeface="+mn-ea"/>
                          <a:cs typeface="Arabic Typesetting" pitchFamily="66" charset="-78"/>
                        </a:rPr>
                        <a:t> </a:t>
                      </a:r>
                      <a:r>
                        <a:rPr lang="fr-FR" sz="3200" b="1" kern="1200" baseline="0" dirty="0" smtClean="0">
                          <a:solidFill>
                            <a:schemeClr val="tx1"/>
                          </a:solidFill>
                          <a:latin typeface="Arabic Typesetting" pitchFamily="66" charset="-78"/>
                          <a:ea typeface="+mn-ea"/>
                          <a:cs typeface="Arabic Typesetting" pitchFamily="66" charset="-78"/>
                        </a:rPr>
                        <a:t>: 04 </a:t>
                      </a:r>
                      <a:r>
                        <a:rPr lang="ar-DZ" sz="3200" b="1" kern="1200" baseline="0" dirty="0" smtClean="0">
                          <a:solidFill>
                            <a:schemeClr val="tx1"/>
                          </a:solidFill>
                          <a:latin typeface="Arabic Typesetting" pitchFamily="66" charset="-78"/>
                          <a:ea typeface="+mn-ea"/>
                          <a:cs typeface="Arabic Typesetting" pitchFamily="66" charset="-78"/>
                        </a:rPr>
                        <a:t>عمليات إدارة المعرفة</a:t>
                      </a:r>
                      <a:endParaRPr lang="fr-FR" sz="3200" b="1" kern="1200" dirty="0" smtClean="0">
                        <a:solidFill>
                          <a:schemeClr val="tx1"/>
                        </a:solidFill>
                        <a:latin typeface="Arabic Typesetting" pitchFamily="66" charset="-78"/>
                        <a:ea typeface="+mn-ea"/>
                        <a:cs typeface="Arabic Typesetting" pitchFamily="66" charset="-78"/>
                      </a:endParaRPr>
                    </a:p>
                  </a:txBody>
                  <a:tcPr>
                    <a:solidFill>
                      <a:schemeClr val="accent1">
                        <a:lumMod val="60000"/>
                        <a:lumOff val="40000"/>
                      </a:schemeClr>
                    </a:solidFill>
                  </a:tcPr>
                </a:tc>
              </a:tr>
              <a:tr h="55571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chemeClr val="tx1"/>
                          </a:solidFill>
                          <a:latin typeface="Arabic Typesetting" pitchFamily="66" charset="-78"/>
                          <a:ea typeface="+mn-ea"/>
                          <a:cs typeface="Arabic Typesetting" pitchFamily="66" charset="-78"/>
                        </a:rPr>
                        <a:t>المحاضرة رقم</a:t>
                      </a:r>
                      <a:r>
                        <a:rPr lang="fr-FR" sz="3200" b="1" kern="1200" baseline="0" dirty="0" smtClean="0">
                          <a:solidFill>
                            <a:schemeClr val="tx1"/>
                          </a:solidFill>
                          <a:latin typeface="Arabic Typesetting" pitchFamily="66" charset="-78"/>
                          <a:ea typeface="+mn-ea"/>
                          <a:cs typeface="Arabic Typesetting" pitchFamily="66" charset="-78"/>
                        </a:rPr>
                        <a:t>: 05 </a:t>
                      </a:r>
                      <a:r>
                        <a:rPr lang="ar-DZ" sz="3200" b="1" kern="1200" baseline="0" dirty="0" smtClean="0">
                          <a:solidFill>
                            <a:schemeClr val="tx1"/>
                          </a:solidFill>
                          <a:latin typeface="Arabic Typesetting" pitchFamily="66" charset="-78"/>
                          <a:ea typeface="+mn-ea"/>
                          <a:cs typeface="Arabic Typesetting" pitchFamily="66" charset="-78"/>
                        </a:rPr>
                        <a:t> استراتيجيات ونماذج  إدارة المعرفة</a:t>
                      </a:r>
                      <a:endParaRPr lang="fr-FR" sz="3200" b="1" kern="1200" dirty="0" smtClean="0">
                        <a:solidFill>
                          <a:schemeClr val="tx1"/>
                        </a:solidFill>
                        <a:latin typeface="Arabic Typesetting" pitchFamily="66" charset="-78"/>
                        <a:ea typeface="+mn-ea"/>
                        <a:cs typeface="Arabic Typesetting" pitchFamily="66" charset="-78"/>
                      </a:endParaRPr>
                    </a:p>
                  </a:txBody>
                  <a:tcPr>
                    <a:solidFill>
                      <a:schemeClr val="tx2">
                        <a:lumMod val="20000"/>
                        <a:lumOff val="80000"/>
                      </a:schemeClr>
                    </a:solidFill>
                  </a:tcPr>
                </a:tc>
              </a:tr>
              <a:tr h="55571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chemeClr val="tx1"/>
                          </a:solidFill>
                          <a:latin typeface="Arabic Typesetting" pitchFamily="66" charset="-78"/>
                          <a:ea typeface="+mn-ea"/>
                          <a:cs typeface="Arabic Typesetting" pitchFamily="66" charset="-78"/>
                        </a:rPr>
                        <a:t>المحاضرة رقم</a:t>
                      </a:r>
                      <a:r>
                        <a:rPr lang="fr-FR" sz="3200" b="1" kern="1200" baseline="0" dirty="0" smtClean="0">
                          <a:solidFill>
                            <a:schemeClr val="tx1"/>
                          </a:solidFill>
                          <a:latin typeface="Arabic Typesetting" pitchFamily="66" charset="-78"/>
                          <a:ea typeface="+mn-ea"/>
                          <a:cs typeface="Arabic Typesetting" pitchFamily="66" charset="-78"/>
                        </a:rPr>
                        <a:t>: 06</a:t>
                      </a:r>
                      <a:r>
                        <a:rPr lang="ar-DZ" sz="3200" b="1" kern="1200" baseline="0" dirty="0" smtClean="0">
                          <a:solidFill>
                            <a:schemeClr val="tx1"/>
                          </a:solidFill>
                          <a:latin typeface="Arabic Typesetting" pitchFamily="66" charset="-78"/>
                          <a:ea typeface="+mn-ea"/>
                          <a:cs typeface="Arabic Typesetting" pitchFamily="66" charset="-78"/>
                        </a:rPr>
                        <a:t>دور إدارة المعرفة في البيئة الداخلية للمؤسسة الاقتصادية</a:t>
                      </a:r>
                      <a:endParaRPr lang="fr-FR" sz="3200" b="1" kern="1200" dirty="0" smtClean="0">
                        <a:solidFill>
                          <a:schemeClr val="tx1"/>
                        </a:solidFill>
                        <a:latin typeface="Arabic Typesetting" pitchFamily="66" charset="-78"/>
                        <a:ea typeface="+mn-ea"/>
                        <a:cs typeface="Arabic Typesetting" pitchFamily="66" charset="-78"/>
                      </a:endParaRPr>
                    </a:p>
                  </a:txBody>
                  <a:tcPr>
                    <a:solidFill>
                      <a:schemeClr val="accent1">
                        <a:lumMod val="60000"/>
                        <a:lumOff val="40000"/>
                      </a:schemeClr>
                    </a:solidFill>
                  </a:tcPr>
                </a:tc>
              </a:tr>
              <a:tr h="55571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chemeClr val="tx1"/>
                          </a:solidFill>
                          <a:latin typeface="Arabic Typesetting" pitchFamily="66" charset="-78"/>
                          <a:ea typeface="+mn-ea"/>
                          <a:cs typeface="Arabic Typesetting" pitchFamily="66" charset="-78"/>
                        </a:rPr>
                        <a:t>المحاضرة رقم</a:t>
                      </a:r>
                      <a:r>
                        <a:rPr lang="fr-FR" sz="3200" b="1" kern="1200" baseline="0" dirty="0" smtClean="0">
                          <a:solidFill>
                            <a:schemeClr val="tx1"/>
                          </a:solidFill>
                          <a:latin typeface="Arabic Typesetting" pitchFamily="66" charset="-78"/>
                          <a:ea typeface="+mn-ea"/>
                          <a:cs typeface="Arabic Typesetting" pitchFamily="66" charset="-78"/>
                        </a:rPr>
                        <a:t>: 07</a:t>
                      </a:r>
                      <a:r>
                        <a:rPr lang="ar-DZ" sz="3200" b="1" kern="1200" baseline="0" dirty="0" smtClean="0">
                          <a:solidFill>
                            <a:schemeClr val="tx1"/>
                          </a:solidFill>
                          <a:latin typeface="Arabic Typesetting" pitchFamily="66" charset="-78"/>
                          <a:ea typeface="+mn-ea"/>
                          <a:cs typeface="Arabic Typesetting" pitchFamily="66" charset="-78"/>
                        </a:rPr>
                        <a:t>دور إدارة المعرفة في البيئة التنافسية للمؤسسة الاقتصادية</a:t>
                      </a:r>
                      <a:endParaRPr lang="fr-FR" sz="3200" b="1" kern="1200" dirty="0" smtClean="0">
                        <a:solidFill>
                          <a:schemeClr val="tx1"/>
                        </a:solidFill>
                        <a:latin typeface="Arabic Typesetting" pitchFamily="66" charset="-78"/>
                        <a:ea typeface="+mn-ea"/>
                        <a:cs typeface="Arabic Typesetting" pitchFamily="66" charset="-78"/>
                      </a:endParaRPr>
                    </a:p>
                  </a:txBody>
                  <a:tcPr>
                    <a:solidFill>
                      <a:schemeClr val="tx2">
                        <a:lumMod val="20000"/>
                        <a:lumOff val="80000"/>
                      </a:schemeClr>
                    </a:solidFill>
                  </a:tcPr>
                </a:tc>
              </a:tr>
              <a:tr h="55571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chemeClr val="tx1"/>
                          </a:solidFill>
                          <a:latin typeface="Arabic Typesetting" pitchFamily="66" charset="-78"/>
                          <a:ea typeface="+mn-ea"/>
                          <a:cs typeface="Arabic Typesetting" pitchFamily="66" charset="-78"/>
                        </a:rPr>
                        <a:t>المحاضرة رقم</a:t>
                      </a:r>
                      <a:r>
                        <a:rPr lang="fr-FR" sz="3200" b="1" kern="1200" baseline="0" dirty="0" smtClean="0">
                          <a:solidFill>
                            <a:schemeClr val="tx1"/>
                          </a:solidFill>
                          <a:latin typeface="Arabic Typesetting" pitchFamily="66" charset="-78"/>
                          <a:ea typeface="+mn-ea"/>
                          <a:cs typeface="Arabic Typesetting" pitchFamily="66" charset="-78"/>
                        </a:rPr>
                        <a:t>: 08</a:t>
                      </a:r>
                      <a:r>
                        <a:rPr lang="ar-DZ" sz="3200" b="1" kern="1200" baseline="0" dirty="0" smtClean="0">
                          <a:solidFill>
                            <a:schemeClr val="tx1"/>
                          </a:solidFill>
                          <a:latin typeface="Arabic Typesetting" pitchFamily="66" charset="-78"/>
                          <a:ea typeface="+mn-ea"/>
                          <a:cs typeface="Arabic Typesetting" pitchFamily="66" charset="-78"/>
                        </a:rPr>
                        <a:t>دور إدارة المعرفة في البيئة الخارجية العامة للمؤسسة الاقتصادية</a:t>
                      </a:r>
                      <a:endParaRPr lang="fr-FR" sz="3200" b="1" kern="1200" dirty="0" smtClean="0">
                        <a:solidFill>
                          <a:schemeClr val="tx1"/>
                        </a:solidFill>
                        <a:latin typeface="Arabic Typesetting" pitchFamily="66" charset="-78"/>
                        <a:ea typeface="+mn-ea"/>
                        <a:cs typeface="Arabic Typesetting" pitchFamily="66" charset="-78"/>
                      </a:endParaRPr>
                    </a:p>
                  </a:txBody>
                  <a:tcPr>
                    <a:solidFill>
                      <a:schemeClr val="accent1">
                        <a:lumMod val="60000"/>
                        <a:lumOff val="40000"/>
                      </a:schemeClr>
                    </a:solidFill>
                  </a:tcPr>
                </a:tc>
              </a:tr>
              <a:tr h="55571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chemeClr val="tx1"/>
                          </a:solidFill>
                          <a:latin typeface="Arabic Typesetting" pitchFamily="66" charset="-78"/>
                          <a:ea typeface="+mn-ea"/>
                          <a:cs typeface="Arabic Typesetting" pitchFamily="66" charset="-78"/>
                        </a:rPr>
                        <a:t>المحاضرة رقم</a:t>
                      </a:r>
                      <a:r>
                        <a:rPr lang="fr-FR" sz="3200" b="1" kern="1200" baseline="0" dirty="0" smtClean="0">
                          <a:solidFill>
                            <a:schemeClr val="tx1"/>
                          </a:solidFill>
                          <a:latin typeface="Arabic Typesetting" pitchFamily="66" charset="-78"/>
                          <a:ea typeface="+mn-ea"/>
                          <a:cs typeface="Arabic Typesetting" pitchFamily="66" charset="-78"/>
                        </a:rPr>
                        <a:t>: 09</a:t>
                      </a:r>
                      <a:r>
                        <a:rPr lang="ar-DZ" sz="3200" b="1" kern="1200" baseline="0" dirty="0" smtClean="0">
                          <a:solidFill>
                            <a:schemeClr val="tx1"/>
                          </a:solidFill>
                          <a:latin typeface="Arabic Typesetting" pitchFamily="66" charset="-78"/>
                          <a:ea typeface="+mn-ea"/>
                          <a:cs typeface="Arabic Typesetting" pitchFamily="66" charset="-78"/>
                        </a:rPr>
                        <a:t>الرأس المال الفكري كتوجه جديد  لإدارة المعرفة</a:t>
                      </a:r>
                      <a:endParaRPr lang="fr-FR" sz="3200" b="1" kern="1200" dirty="0" smtClean="0">
                        <a:solidFill>
                          <a:schemeClr val="tx1"/>
                        </a:solidFill>
                        <a:latin typeface="Arabic Typesetting" pitchFamily="66" charset="-78"/>
                        <a:ea typeface="+mn-ea"/>
                        <a:cs typeface="Arabic Typesetting" pitchFamily="66" charset="-78"/>
                      </a:endParaRPr>
                    </a:p>
                  </a:txBody>
                  <a:tcPr>
                    <a:solidFill>
                      <a:schemeClr val="tx2">
                        <a:lumMod val="20000"/>
                        <a:lumOff val="80000"/>
                      </a:schemeClr>
                    </a:solidFill>
                  </a:tcPr>
                </a:tc>
              </a:tr>
              <a:tr h="55571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chemeClr val="tx1"/>
                          </a:solidFill>
                          <a:latin typeface="Arabic Typesetting" pitchFamily="66" charset="-78"/>
                          <a:ea typeface="+mn-ea"/>
                          <a:cs typeface="Arabic Typesetting" pitchFamily="66" charset="-78"/>
                        </a:rPr>
                        <a:t>المحاضرة رقم</a:t>
                      </a:r>
                      <a:r>
                        <a:rPr lang="fr-FR" sz="3200" b="1" kern="1200" baseline="0" dirty="0" smtClean="0">
                          <a:solidFill>
                            <a:schemeClr val="tx1"/>
                          </a:solidFill>
                          <a:latin typeface="Arabic Typesetting" pitchFamily="66" charset="-78"/>
                          <a:ea typeface="+mn-ea"/>
                          <a:cs typeface="Arabic Typesetting" pitchFamily="66" charset="-78"/>
                        </a:rPr>
                        <a:t>: 10 </a:t>
                      </a:r>
                      <a:r>
                        <a:rPr lang="ar-DZ" sz="3200" b="1" kern="1200" baseline="0" dirty="0" smtClean="0">
                          <a:solidFill>
                            <a:schemeClr val="tx1"/>
                          </a:solidFill>
                          <a:latin typeface="Arabic Typesetting" pitchFamily="66" charset="-78"/>
                          <a:ea typeface="+mn-ea"/>
                          <a:cs typeface="Arabic Typesetting" pitchFamily="66" charset="-78"/>
                        </a:rPr>
                        <a:t> المنظمة المتعلمة كنتيجة إدارة المعرفة</a:t>
                      </a:r>
                      <a:endParaRPr lang="fr-FR" sz="3200" b="1" kern="1200" dirty="0" smtClean="0">
                        <a:solidFill>
                          <a:schemeClr val="tx1"/>
                        </a:solidFill>
                        <a:latin typeface="Arabic Typesetting" pitchFamily="66" charset="-78"/>
                        <a:ea typeface="+mn-ea"/>
                        <a:cs typeface="Arabic Typesetting" pitchFamily="66" charset="-78"/>
                      </a:endParaRPr>
                    </a:p>
                  </a:txBody>
                  <a:tcPr>
                    <a:solidFill>
                      <a:schemeClr val="accent1">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357158" y="1357298"/>
            <a:ext cx="8429684" cy="5357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r" rtl="1" eaLnBrk="0" fontAlgn="base" hangingPunct="0">
              <a:spcBef>
                <a:spcPct val="0"/>
              </a:spcBef>
              <a:spcAft>
                <a:spcPct val="0"/>
              </a:spcAft>
              <a:buClrTx/>
              <a:buSzTx/>
            </a:pPr>
            <a:endParaRPr lang="ar-DZ" sz="2800" b="1" dirty="0" smtClean="0">
              <a:solidFill>
                <a:schemeClr val="tx1"/>
              </a:solidFill>
              <a:latin typeface="Arabic Typesetting" pitchFamily="66" charset="-78"/>
              <a:cs typeface="Arabic Typesetting" pitchFamily="66" charset="-78"/>
            </a:endParaRPr>
          </a:p>
          <a:p>
            <a:pPr marR="0" lvl="0" algn="r" rtl="1" eaLnBrk="0" fontAlgn="base" hangingPunct="0">
              <a:spcBef>
                <a:spcPct val="0"/>
              </a:spcBef>
              <a:spcAft>
                <a:spcPct val="0"/>
              </a:spcAft>
              <a:buClrTx/>
              <a:buSzTx/>
            </a:pPr>
            <a:r>
              <a:rPr lang="ar-DZ" sz="2800" b="1" u="sng" dirty="0" smtClean="0">
                <a:solidFill>
                  <a:schemeClr val="tx1"/>
                </a:solidFill>
                <a:latin typeface="Arabic Typesetting" pitchFamily="66" charset="-78"/>
                <a:cs typeface="Arabic Typesetting" pitchFamily="66" charset="-78"/>
              </a:rPr>
              <a:t>ج</a:t>
            </a:r>
            <a:r>
              <a:rPr lang="ar-DZ" sz="3200" b="1" u="sng" dirty="0" smtClean="0">
                <a:solidFill>
                  <a:schemeClr val="tx1"/>
                </a:solidFill>
                <a:latin typeface="Arabic Typesetting" pitchFamily="66" charset="-78"/>
                <a:cs typeface="Arabic Typesetting" pitchFamily="66" charset="-78"/>
              </a:rPr>
              <a:t>/ تكنولوجيا المعلومات والاتصال:</a:t>
            </a:r>
          </a:p>
          <a:p>
            <a:pPr marR="0" lvl="0" algn="r" rtl="1" eaLnBrk="0" fontAlgn="base" hangingPunct="0">
              <a:spcBef>
                <a:spcPct val="0"/>
              </a:spcBef>
              <a:spcAft>
                <a:spcPct val="0"/>
              </a:spcAft>
              <a:buClrTx/>
              <a:buSzTx/>
            </a:pPr>
            <a:r>
              <a:rPr lang="ar-DZ" sz="3200" b="1" dirty="0" smtClean="0">
                <a:solidFill>
                  <a:schemeClr val="tx1"/>
                </a:solidFill>
                <a:latin typeface="Arabic Typesetting" pitchFamily="66" charset="-78"/>
                <a:cs typeface="Arabic Typesetting" pitchFamily="66" charset="-78"/>
              </a:rPr>
              <a:t>إن الانتشار الواسع لاستخدام تكنولوجيا في أي اقتصاد يترجم مدى اندماجه وتحوله لاقتصاد معرفة وتعتبر التكنولوجيا ككل وتكنولوجيا الملومات والاتصال خاصة مفتاح النجاح والتحكم في نشاطات كل من الحكومات المؤسسات وكذا الأفراد</a:t>
            </a:r>
          </a:p>
          <a:p>
            <a:pPr marR="0" lvl="0" algn="r" rtl="1" eaLnBrk="0" fontAlgn="base" hangingPunct="0">
              <a:spcBef>
                <a:spcPct val="0"/>
              </a:spcBef>
              <a:spcAft>
                <a:spcPct val="0"/>
              </a:spcAft>
              <a:buClrTx/>
              <a:buSzTx/>
            </a:pPr>
            <a:r>
              <a:rPr lang="ar-DZ" sz="3200" b="1" dirty="0" smtClean="0">
                <a:solidFill>
                  <a:schemeClr val="tx1"/>
                </a:solidFill>
                <a:latin typeface="Arabic Typesetting" pitchFamily="66" charset="-78"/>
                <a:cs typeface="Arabic Typesetting" pitchFamily="66" charset="-78"/>
              </a:rPr>
              <a:t>و التحكم في هذه التكنولوجيات يعني إنتاجها وتطويرها وتأمينها محليا </a:t>
            </a:r>
          </a:p>
          <a:p>
            <a:pPr marR="0" lvl="0" algn="r" rtl="1" eaLnBrk="0" fontAlgn="base" hangingPunct="0">
              <a:spcBef>
                <a:spcPct val="0"/>
              </a:spcBef>
              <a:spcAft>
                <a:spcPct val="0"/>
              </a:spcAft>
              <a:buClrTx/>
              <a:buSzTx/>
            </a:pPr>
            <a:r>
              <a:rPr lang="ar-DZ" sz="3200" b="1" dirty="0" smtClean="0">
                <a:solidFill>
                  <a:schemeClr val="tx1"/>
                </a:solidFill>
                <a:latin typeface="Arabic Typesetting" pitchFamily="66" charset="-78"/>
                <a:cs typeface="Arabic Typesetting" pitchFamily="66" charset="-78"/>
              </a:rPr>
              <a:t>ولكن هذه التكنولوجيات على قدر ما تحمله من ايجابيات هناك العديد من المخاطر التي تتضمنها كالأمن السيبيراني استعمالاتها المضرة للبشرية التحكم في المعلومات والبيانات الشخصية والقرصنة المعلوماتية ....الخ</a:t>
            </a:r>
          </a:p>
          <a:p>
            <a:pPr marR="0" lvl="0" algn="r" rtl="1" eaLnBrk="0" fontAlgn="base" hangingPunct="0">
              <a:spcBef>
                <a:spcPct val="0"/>
              </a:spcBef>
              <a:spcAft>
                <a:spcPct val="0"/>
              </a:spcAft>
              <a:buClrTx/>
              <a:buSzTx/>
            </a:pPr>
            <a:endParaRPr lang="ar-DZ" sz="2800" b="1" dirty="0" smtClean="0">
              <a:solidFill>
                <a:schemeClr val="tx1"/>
              </a:solidFill>
              <a:latin typeface="Arabic Typesetting" pitchFamily="66" charset="-78"/>
              <a:cs typeface="Arabic Typesetting" pitchFamily="66" charset="-78"/>
            </a:endParaRPr>
          </a:p>
        </p:txBody>
      </p:sp>
      <p:sp>
        <p:nvSpPr>
          <p:cNvPr id="3" name="Titre 1"/>
          <p:cNvSpPr>
            <a:spLocks noGrp="1"/>
          </p:cNvSpPr>
          <p:nvPr>
            <p:ph type="title"/>
          </p:nvPr>
        </p:nvSpPr>
        <p:spPr>
          <a:xfrm>
            <a:off x="500034" y="142852"/>
            <a:ext cx="8229600" cy="1000148"/>
          </a:xfrm>
          <a:solidFill>
            <a:schemeClr val="tx2">
              <a:lumMod val="75000"/>
            </a:schemeClr>
          </a:solidFill>
          <a:ln>
            <a:solidFill>
              <a:schemeClr val="tx2">
                <a:lumMod val="75000"/>
              </a:schemeClr>
            </a:solidFill>
          </a:ln>
          <a:effectLst>
            <a:glow rad="63500">
              <a:schemeClr val="accent1">
                <a:satMod val="175000"/>
                <a:alpha val="40000"/>
              </a:schemeClr>
            </a:glow>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rtl="1"/>
            <a:r>
              <a:rPr lang="ar-DZ" sz="5400" b="1" dirty="0">
                <a:solidFill>
                  <a:schemeClr val="bg1"/>
                </a:solidFill>
                <a:latin typeface="Arabic Typesetting" pitchFamily="66" charset="-78"/>
                <a:ea typeface="+mn-ea"/>
                <a:cs typeface="Arabic Typesetting" pitchFamily="66" charset="-78"/>
              </a:rPr>
              <a:t>المحاضرة رقم</a:t>
            </a:r>
            <a:r>
              <a:rPr lang="fr-FR" sz="5400" b="1" dirty="0">
                <a:solidFill>
                  <a:schemeClr val="bg1"/>
                </a:solidFill>
                <a:latin typeface="Arabic Typesetting" pitchFamily="66" charset="-78"/>
                <a:ea typeface="+mn-ea"/>
                <a:cs typeface="Arabic Typesetting" pitchFamily="66" charset="-78"/>
              </a:rPr>
              <a:t> </a:t>
            </a:r>
            <a:r>
              <a:rPr lang="fr-FR" sz="5400" b="1" dirty="0" smtClean="0">
                <a:solidFill>
                  <a:schemeClr val="bg1"/>
                </a:solidFill>
                <a:latin typeface="Arabic Typesetting" pitchFamily="66" charset="-78"/>
                <a:ea typeface="+mn-ea"/>
                <a:cs typeface="Arabic Typesetting" pitchFamily="66" charset="-78"/>
              </a:rPr>
              <a:t>0</a:t>
            </a:r>
            <a:r>
              <a:rPr lang="fr-FR" sz="5400" b="1" dirty="0">
                <a:solidFill>
                  <a:schemeClr val="bg1"/>
                </a:solidFill>
                <a:latin typeface="Arabic Typesetting" pitchFamily="66" charset="-78"/>
                <a:ea typeface="+mn-ea"/>
                <a:cs typeface="Arabic Typesetting" pitchFamily="66" charset="-78"/>
              </a:rPr>
              <a:t>2</a:t>
            </a:r>
            <a:r>
              <a:rPr lang="fr-FR" sz="5400" b="1" dirty="0" smtClean="0">
                <a:solidFill>
                  <a:schemeClr val="bg1"/>
                </a:solidFill>
                <a:latin typeface="Arabic Typesetting" pitchFamily="66" charset="-78"/>
                <a:ea typeface="+mn-ea"/>
                <a:cs typeface="Arabic Typesetting" pitchFamily="66" charset="-78"/>
              </a:rPr>
              <a:t> </a:t>
            </a:r>
            <a:r>
              <a:rPr lang="ar-DZ" sz="5400" b="1" dirty="0">
                <a:solidFill>
                  <a:schemeClr val="bg1"/>
                </a:solidFill>
                <a:latin typeface="Arabic Typesetting" pitchFamily="66" charset="-78"/>
                <a:ea typeface="+mn-ea"/>
                <a:cs typeface="Arabic Typesetting" pitchFamily="66" charset="-78"/>
              </a:rPr>
              <a:t>: </a:t>
            </a:r>
            <a:r>
              <a:rPr lang="ar-DZ" sz="5400" b="1" dirty="0" smtClean="0">
                <a:solidFill>
                  <a:schemeClr val="bg1"/>
                </a:solidFill>
                <a:latin typeface="Arabic Typesetting" pitchFamily="66" charset="-78"/>
                <a:ea typeface="+mn-ea"/>
                <a:cs typeface="Arabic Typesetting" pitchFamily="66" charset="-78"/>
              </a:rPr>
              <a:t>مفاهيم عامة حول اقتصاد المعرفة</a:t>
            </a:r>
            <a:endParaRPr lang="fr-FR" sz="5400" b="1" dirty="0">
              <a:solidFill>
                <a:schemeClr val="bg1"/>
              </a:solidFill>
              <a:latin typeface="Arabic Typesetting" pitchFamily="66" charset="-78"/>
              <a:ea typeface="+mn-ea"/>
              <a:cs typeface="Arabic Typesetting" pitchFamily="66"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500034" y="1357298"/>
            <a:ext cx="8358246" cy="52149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eaLnBrk="0" fontAlgn="base" hangingPunct="0">
              <a:spcBef>
                <a:spcPct val="0"/>
              </a:spcBef>
              <a:spcAft>
                <a:spcPct val="0"/>
              </a:spcAft>
            </a:pPr>
            <a:r>
              <a:rPr lang="ar-DZ" sz="2800" b="1" dirty="0" smtClean="0">
                <a:solidFill>
                  <a:schemeClr val="tx1"/>
                </a:solidFill>
                <a:latin typeface="Arabic Typesetting" pitchFamily="66" charset="-78"/>
                <a:cs typeface="Arabic Typesetting" pitchFamily="66" charset="-78"/>
              </a:rPr>
              <a:t>د</a:t>
            </a:r>
            <a:r>
              <a:rPr lang="ar-DZ" sz="3200" b="1" u="sng" dirty="0" smtClean="0">
                <a:solidFill>
                  <a:schemeClr val="tx1"/>
                </a:solidFill>
                <a:latin typeface="Arabic Typesetting" pitchFamily="66" charset="-78"/>
                <a:cs typeface="Arabic Typesetting" pitchFamily="66" charset="-78"/>
              </a:rPr>
              <a:t>/ المحفزات الاقتصادية والقانونية:</a:t>
            </a:r>
          </a:p>
          <a:p>
            <a:pPr algn="r" rtl="1" eaLnBrk="0" fontAlgn="base" hangingPunct="0">
              <a:spcBef>
                <a:spcPct val="0"/>
              </a:spcBef>
              <a:spcAft>
                <a:spcPct val="0"/>
              </a:spcAft>
            </a:pPr>
            <a:r>
              <a:rPr lang="ar-DZ" sz="3200" b="1" dirty="0" smtClean="0">
                <a:solidFill>
                  <a:schemeClr val="tx1"/>
                </a:solidFill>
                <a:latin typeface="Arabic Typesetting" pitchFamily="66" charset="-78"/>
                <a:cs typeface="Arabic Typesetting" pitchFamily="66" charset="-78"/>
              </a:rPr>
              <a:t> حيث تعتبرا لمحفزات الاقتصادية آلية دافعة لزيادة مستوى البحث والتطوير وتثمين لمخرجاته </a:t>
            </a:r>
          </a:p>
          <a:p>
            <a:pPr algn="r" rtl="1" eaLnBrk="0" fontAlgn="base" hangingPunct="0">
              <a:spcBef>
                <a:spcPct val="0"/>
              </a:spcBef>
              <a:spcAft>
                <a:spcPct val="0"/>
              </a:spcAft>
            </a:pPr>
            <a:r>
              <a:rPr lang="ar-DZ" sz="3200" b="1" dirty="0" smtClean="0">
                <a:solidFill>
                  <a:schemeClr val="tx1"/>
                </a:solidFill>
                <a:latin typeface="Arabic Typesetting" pitchFamily="66" charset="-78"/>
                <a:cs typeface="Arabic Typesetting" pitchFamily="66" charset="-78"/>
              </a:rPr>
              <a:t>أما الحوافز القانونية فهي تلك الضمانات واليات احترام حقوق الباحثين والمخترعين بترسانة قانونية</a:t>
            </a:r>
          </a:p>
          <a:p>
            <a:pPr algn="r" rtl="1" eaLnBrk="0" fontAlgn="base" hangingPunct="0">
              <a:spcBef>
                <a:spcPct val="0"/>
              </a:spcBef>
              <a:spcAft>
                <a:spcPct val="0"/>
              </a:spcAft>
            </a:pPr>
            <a:r>
              <a:rPr lang="ar-DZ" sz="3200" b="1" dirty="0" smtClean="0">
                <a:solidFill>
                  <a:schemeClr val="tx1"/>
                </a:solidFill>
                <a:latin typeface="Arabic Typesetting" pitchFamily="66" charset="-78"/>
                <a:cs typeface="Arabic Typesetting" pitchFamily="66" charset="-78"/>
              </a:rPr>
              <a:t>ولكن هذه الضمانات يجب أن لا ترقى إلى الاحتكار </a:t>
            </a:r>
          </a:p>
          <a:p>
            <a:pPr marR="0" lvl="0" algn="r" rtl="1" eaLnBrk="0" fontAlgn="base" hangingPunct="0">
              <a:spcBef>
                <a:spcPct val="0"/>
              </a:spcBef>
              <a:spcAft>
                <a:spcPct val="0"/>
              </a:spcAft>
              <a:buClrTx/>
              <a:buSzTx/>
            </a:pPr>
            <a:endParaRPr lang="ar-DZ" sz="2800" b="1" dirty="0" smtClean="0">
              <a:solidFill>
                <a:schemeClr val="tx1"/>
              </a:solidFill>
              <a:latin typeface="Arabic Typesetting" pitchFamily="66" charset="-78"/>
              <a:cs typeface="Arabic Typesetting" pitchFamily="66" charset="-78"/>
            </a:endParaRPr>
          </a:p>
        </p:txBody>
      </p:sp>
      <p:sp>
        <p:nvSpPr>
          <p:cNvPr id="3" name="Titre 1"/>
          <p:cNvSpPr>
            <a:spLocks noGrp="1"/>
          </p:cNvSpPr>
          <p:nvPr>
            <p:ph type="title"/>
          </p:nvPr>
        </p:nvSpPr>
        <p:spPr>
          <a:xfrm>
            <a:off x="500034" y="142852"/>
            <a:ext cx="8229600" cy="1000148"/>
          </a:xfrm>
          <a:solidFill>
            <a:schemeClr val="tx2">
              <a:lumMod val="75000"/>
            </a:schemeClr>
          </a:solidFill>
          <a:ln>
            <a:solidFill>
              <a:schemeClr val="tx2">
                <a:lumMod val="75000"/>
              </a:schemeClr>
            </a:solidFill>
          </a:ln>
          <a:effectLst>
            <a:glow rad="63500">
              <a:schemeClr val="accent1">
                <a:satMod val="175000"/>
                <a:alpha val="40000"/>
              </a:schemeClr>
            </a:glow>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rtl="1"/>
            <a:r>
              <a:rPr lang="ar-DZ" sz="5400" b="1" dirty="0">
                <a:solidFill>
                  <a:schemeClr val="bg1"/>
                </a:solidFill>
                <a:latin typeface="Arabic Typesetting" pitchFamily="66" charset="-78"/>
                <a:ea typeface="+mn-ea"/>
                <a:cs typeface="Arabic Typesetting" pitchFamily="66" charset="-78"/>
              </a:rPr>
              <a:t>المحاضرة رقم</a:t>
            </a:r>
            <a:r>
              <a:rPr lang="fr-FR" sz="5400" b="1" dirty="0">
                <a:solidFill>
                  <a:schemeClr val="bg1"/>
                </a:solidFill>
                <a:latin typeface="Arabic Typesetting" pitchFamily="66" charset="-78"/>
                <a:ea typeface="+mn-ea"/>
                <a:cs typeface="Arabic Typesetting" pitchFamily="66" charset="-78"/>
              </a:rPr>
              <a:t> </a:t>
            </a:r>
            <a:r>
              <a:rPr lang="fr-FR" sz="5400" b="1" dirty="0" smtClean="0">
                <a:solidFill>
                  <a:schemeClr val="bg1"/>
                </a:solidFill>
                <a:latin typeface="Arabic Typesetting" pitchFamily="66" charset="-78"/>
                <a:ea typeface="+mn-ea"/>
                <a:cs typeface="Arabic Typesetting" pitchFamily="66" charset="-78"/>
              </a:rPr>
              <a:t>0</a:t>
            </a:r>
            <a:r>
              <a:rPr lang="fr-FR" sz="5400" b="1" dirty="0">
                <a:solidFill>
                  <a:schemeClr val="bg1"/>
                </a:solidFill>
                <a:latin typeface="Arabic Typesetting" pitchFamily="66" charset="-78"/>
                <a:ea typeface="+mn-ea"/>
                <a:cs typeface="Arabic Typesetting" pitchFamily="66" charset="-78"/>
              </a:rPr>
              <a:t>2</a:t>
            </a:r>
            <a:r>
              <a:rPr lang="fr-FR" sz="5400" b="1" dirty="0" smtClean="0">
                <a:solidFill>
                  <a:schemeClr val="bg1"/>
                </a:solidFill>
                <a:latin typeface="Arabic Typesetting" pitchFamily="66" charset="-78"/>
                <a:ea typeface="+mn-ea"/>
                <a:cs typeface="Arabic Typesetting" pitchFamily="66" charset="-78"/>
              </a:rPr>
              <a:t> </a:t>
            </a:r>
            <a:r>
              <a:rPr lang="ar-DZ" sz="5400" b="1" dirty="0">
                <a:solidFill>
                  <a:schemeClr val="bg1"/>
                </a:solidFill>
                <a:latin typeface="Arabic Typesetting" pitchFamily="66" charset="-78"/>
                <a:ea typeface="+mn-ea"/>
                <a:cs typeface="Arabic Typesetting" pitchFamily="66" charset="-78"/>
              </a:rPr>
              <a:t>: </a:t>
            </a:r>
            <a:r>
              <a:rPr lang="ar-DZ" sz="5400" b="1" dirty="0" smtClean="0">
                <a:solidFill>
                  <a:schemeClr val="bg1"/>
                </a:solidFill>
                <a:latin typeface="Arabic Typesetting" pitchFamily="66" charset="-78"/>
                <a:ea typeface="+mn-ea"/>
                <a:cs typeface="Arabic Typesetting" pitchFamily="66" charset="-78"/>
              </a:rPr>
              <a:t>مفاهيم عامة حول اقتصاد المعرفة</a:t>
            </a:r>
            <a:endParaRPr lang="fr-FR" sz="5400" b="1" dirty="0">
              <a:solidFill>
                <a:schemeClr val="bg1"/>
              </a:solidFill>
              <a:latin typeface="Arabic Typesetting" pitchFamily="66" charset="-78"/>
              <a:ea typeface="+mn-ea"/>
              <a:cs typeface="Arabic Typesetting" pitchFamily="66"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214282" y="1214422"/>
            <a:ext cx="8786874" cy="56435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r" rtl="1" eaLnBrk="0" fontAlgn="base" hangingPunct="0">
              <a:spcBef>
                <a:spcPct val="0"/>
              </a:spcBef>
              <a:spcAft>
                <a:spcPct val="0"/>
              </a:spcAft>
              <a:buClrTx/>
              <a:buSzTx/>
            </a:pPr>
            <a:endParaRPr lang="ar-DZ" sz="3200" b="1" dirty="0" smtClean="0">
              <a:solidFill>
                <a:schemeClr val="tx1"/>
              </a:solidFill>
              <a:latin typeface="Arabic Typesetting" pitchFamily="66" charset="-78"/>
              <a:cs typeface="Arabic Typesetting" pitchFamily="66" charset="-78"/>
            </a:endParaRPr>
          </a:p>
          <a:p>
            <a:pPr marR="0" lvl="0" algn="r" rtl="1" eaLnBrk="0" fontAlgn="base" hangingPunct="0">
              <a:spcBef>
                <a:spcPct val="0"/>
              </a:spcBef>
              <a:spcAft>
                <a:spcPct val="0"/>
              </a:spcAft>
              <a:buClrTx/>
              <a:buSzTx/>
            </a:pPr>
            <a:r>
              <a:rPr lang="ar-DZ" sz="3200" b="1" u="sng" dirty="0" smtClean="0">
                <a:solidFill>
                  <a:schemeClr val="tx1"/>
                </a:solidFill>
                <a:latin typeface="Arabic Typesetting" pitchFamily="66" charset="-78"/>
                <a:cs typeface="Arabic Typesetting" pitchFamily="66" charset="-78"/>
              </a:rPr>
              <a:t>ثالثا:مؤشرات </a:t>
            </a:r>
            <a:r>
              <a:rPr lang="ar-DZ" sz="3200" b="1" u="sng" dirty="0" smtClean="0">
                <a:solidFill>
                  <a:schemeClr val="tx1"/>
                </a:solidFill>
                <a:latin typeface="Arabic Typesetting" pitchFamily="66" charset="-78"/>
                <a:cs typeface="Arabic Typesetting" pitchFamily="66" charset="-78"/>
              </a:rPr>
              <a:t>اقتصاد المعرفة</a:t>
            </a:r>
            <a:r>
              <a:rPr lang="ar-DZ" sz="3200" b="1" u="sng" dirty="0" smtClean="0">
                <a:solidFill>
                  <a:schemeClr val="tx1"/>
                </a:solidFill>
                <a:latin typeface="Arabic Typesetting" pitchFamily="66" charset="-78"/>
                <a:cs typeface="Arabic Typesetting" pitchFamily="66" charset="-78"/>
              </a:rPr>
              <a:t>:</a:t>
            </a:r>
            <a:endParaRPr lang="ar-DZ" sz="3200" b="1" u="sng" dirty="0" smtClean="0">
              <a:solidFill>
                <a:schemeClr val="tx1"/>
              </a:solidFill>
              <a:latin typeface="Arabic Typesetting" pitchFamily="66" charset="-78"/>
              <a:cs typeface="Arabic Typesetting" pitchFamily="66" charset="-78"/>
            </a:endParaRPr>
          </a:p>
          <a:p>
            <a:pPr marR="0" lvl="0" algn="r" rtl="1" eaLnBrk="0" fontAlgn="base" hangingPunct="0">
              <a:spcBef>
                <a:spcPct val="0"/>
              </a:spcBef>
              <a:spcAft>
                <a:spcPct val="0"/>
              </a:spcAft>
              <a:buClrTx/>
              <a:buSzTx/>
            </a:pPr>
            <a:r>
              <a:rPr lang="ar-DZ" sz="3200" b="1" dirty="0" smtClean="0">
                <a:solidFill>
                  <a:schemeClr val="tx1"/>
                </a:solidFill>
                <a:latin typeface="Arabic Typesetting" pitchFamily="66" charset="-78"/>
                <a:cs typeface="Arabic Typesetting" pitchFamily="66" charset="-78"/>
              </a:rPr>
              <a:t>يُمكن الوقوف على وضع دول العالم من حيث مستويات تطور الاقتصاد المعرفي بالاستناد إلى نتائج مؤشر "اقتصاد المعرفة السنوي</a:t>
            </a:r>
            <a:r>
              <a:rPr lang="fr-FR" sz="3200" b="1" dirty="0" smtClean="0">
                <a:solidFill>
                  <a:schemeClr val="tx1"/>
                </a:solidFill>
                <a:latin typeface="Arabic Typesetting" pitchFamily="66" charset="-78"/>
                <a:cs typeface="Arabic Typesetting" pitchFamily="66" charset="-78"/>
              </a:rPr>
              <a:t> IKE </a:t>
            </a:r>
            <a:r>
              <a:rPr lang="ar-DZ" sz="3200" b="1" dirty="0" smtClean="0">
                <a:solidFill>
                  <a:schemeClr val="tx1"/>
                </a:solidFill>
                <a:latin typeface="Arabic Typesetting" pitchFamily="66" charset="-78"/>
                <a:cs typeface="Arabic Typesetting" pitchFamily="66" charset="-78"/>
              </a:rPr>
              <a:t>" الذي أطلقه برنامج الأمم  المتحدة الإنمائي في عام </a:t>
            </a:r>
            <a:r>
              <a:rPr lang="fr-FR" sz="3200" b="1" dirty="0" smtClean="0">
                <a:solidFill>
                  <a:schemeClr val="tx1"/>
                </a:solidFill>
                <a:latin typeface="Arabic Typesetting" pitchFamily="66" charset="-78"/>
                <a:cs typeface="Arabic Typesetting" pitchFamily="66" charset="-78"/>
              </a:rPr>
              <a:t>2017</a:t>
            </a:r>
            <a:r>
              <a:rPr lang="ar-DZ" sz="3200" b="1" dirty="0" smtClean="0">
                <a:solidFill>
                  <a:schemeClr val="tx1"/>
                </a:solidFill>
                <a:latin typeface="Arabic Typesetting" pitchFamily="66" charset="-78"/>
                <a:cs typeface="Arabic Typesetting" pitchFamily="66" charset="-78"/>
              </a:rPr>
              <a:t>، وتشارك فيه نحو </a:t>
            </a:r>
            <a:r>
              <a:rPr lang="fr-FR" sz="3200" b="1" dirty="0" smtClean="0">
                <a:solidFill>
                  <a:schemeClr val="tx1"/>
                </a:solidFill>
                <a:latin typeface="Arabic Typesetting" pitchFamily="66" charset="-78"/>
                <a:cs typeface="Arabic Typesetting" pitchFamily="66" charset="-78"/>
              </a:rPr>
              <a:t>138</a:t>
            </a:r>
            <a:r>
              <a:rPr lang="ar-DZ" sz="3200" b="1" dirty="0" smtClean="0">
                <a:solidFill>
                  <a:schemeClr val="tx1"/>
                </a:solidFill>
                <a:latin typeface="Arabic Typesetting" pitchFamily="66" charset="-78"/>
                <a:cs typeface="Arabic Typesetting" pitchFamily="66" charset="-78"/>
              </a:rPr>
              <a:t> دولة حول العالم . يعطي المؤشر نظرةً على أداء كل دولة من حيث بنيتها التحتية المعرفية، وتوجه صانعي السياسات، والباحثين، والمجتمع المدني، والقطاع الخاص للتعاون في جوانب مختلفة من السياسات، لتعزيز المجتمعات القائمة على المعرفة وسد الفجوات المعرفية. </a:t>
            </a:r>
            <a:r>
              <a:rPr lang="ar-DZ" sz="3200" b="1" dirty="0" smtClean="0">
                <a:solidFill>
                  <a:schemeClr val="tx1"/>
                </a:solidFill>
                <a:latin typeface="Arabic Typesetting" pitchFamily="66" charset="-78"/>
                <a:cs typeface="Arabic Typesetting" pitchFamily="66" charset="-78"/>
              </a:rPr>
              <a:t>يرصد المؤشر أبرز الأبعاد المتعلقة بالاقتصاد المعرفي على مستوى ممثلةً التعليم العالم وفق البيانات الصادرة عن المؤسسات الدولية في: قبل الجامعي، التعليم التقني والتدريب المهني، التعليم العالي، البحث والتطوير والابتكار، تقنية المعلومات والاتصالات، الأداء الاقتصادي، </a:t>
            </a:r>
          </a:p>
          <a:p>
            <a:pPr marR="0" lvl="0" algn="r" rtl="1" eaLnBrk="0" fontAlgn="base" hangingPunct="0">
              <a:spcBef>
                <a:spcPct val="0"/>
              </a:spcBef>
              <a:spcAft>
                <a:spcPct val="0"/>
              </a:spcAft>
              <a:buClrTx/>
              <a:buSzTx/>
            </a:pPr>
            <a:r>
              <a:rPr lang="ar-DZ" sz="2800" b="1" dirty="0" smtClean="0">
                <a:solidFill>
                  <a:schemeClr val="tx1"/>
                </a:solidFill>
                <a:latin typeface="Arabic Typesetting" pitchFamily="66" charset="-78"/>
                <a:cs typeface="Arabic Typesetting" pitchFamily="66" charset="-78"/>
              </a:rPr>
              <a:t> </a:t>
            </a:r>
          </a:p>
          <a:p>
            <a:pPr marR="0" lvl="0" algn="r" rtl="1" eaLnBrk="0" fontAlgn="base" hangingPunct="0">
              <a:spcBef>
                <a:spcPct val="0"/>
              </a:spcBef>
              <a:spcAft>
                <a:spcPct val="0"/>
              </a:spcAft>
              <a:buClrTx/>
              <a:buSzTx/>
            </a:pPr>
            <a:endParaRPr lang="ar-DZ" sz="2800" b="1" dirty="0" smtClean="0">
              <a:solidFill>
                <a:schemeClr val="tx1"/>
              </a:solidFill>
              <a:latin typeface="Arabic Typesetting" pitchFamily="66" charset="-78"/>
              <a:cs typeface="Arabic Typesetting" pitchFamily="66" charset="-78"/>
            </a:endParaRPr>
          </a:p>
        </p:txBody>
      </p:sp>
      <p:sp>
        <p:nvSpPr>
          <p:cNvPr id="3" name="Titre 1"/>
          <p:cNvSpPr>
            <a:spLocks noGrp="1"/>
          </p:cNvSpPr>
          <p:nvPr>
            <p:ph type="title"/>
          </p:nvPr>
        </p:nvSpPr>
        <p:spPr>
          <a:xfrm>
            <a:off x="500034" y="142852"/>
            <a:ext cx="8229600" cy="1000148"/>
          </a:xfrm>
          <a:solidFill>
            <a:schemeClr val="tx2">
              <a:lumMod val="75000"/>
            </a:schemeClr>
          </a:solidFill>
          <a:ln>
            <a:solidFill>
              <a:schemeClr val="tx2">
                <a:lumMod val="75000"/>
              </a:schemeClr>
            </a:solidFill>
          </a:ln>
          <a:effectLst>
            <a:glow rad="63500">
              <a:schemeClr val="accent1">
                <a:satMod val="175000"/>
                <a:alpha val="40000"/>
              </a:schemeClr>
            </a:glow>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rtl="1"/>
            <a:r>
              <a:rPr lang="ar-DZ" sz="5400" b="1" dirty="0">
                <a:solidFill>
                  <a:schemeClr val="bg1"/>
                </a:solidFill>
                <a:latin typeface="Arabic Typesetting" pitchFamily="66" charset="-78"/>
                <a:ea typeface="+mn-ea"/>
                <a:cs typeface="Arabic Typesetting" pitchFamily="66" charset="-78"/>
              </a:rPr>
              <a:t>المحاضرة رقم</a:t>
            </a:r>
            <a:r>
              <a:rPr lang="fr-FR" sz="5400" b="1" dirty="0">
                <a:solidFill>
                  <a:schemeClr val="bg1"/>
                </a:solidFill>
                <a:latin typeface="Arabic Typesetting" pitchFamily="66" charset="-78"/>
                <a:ea typeface="+mn-ea"/>
                <a:cs typeface="Arabic Typesetting" pitchFamily="66" charset="-78"/>
              </a:rPr>
              <a:t> </a:t>
            </a:r>
            <a:r>
              <a:rPr lang="fr-FR" sz="5400" b="1" dirty="0" smtClean="0">
                <a:solidFill>
                  <a:schemeClr val="bg1"/>
                </a:solidFill>
                <a:latin typeface="Arabic Typesetting" pitchFamily="66" charset="-78"/>
                <a:ea typeface="+mn-ea"/>
                <a:cs typeface="Arabic Typesetting" pitchFamily="66" charset="-78"/>
              </a:rPr>
              <a:t>0</a:t>
            </a:r>
            <a:r>
              <a:rPr lang="fr-FR" sz="5400" b="1" dirty="0">
                <a:solidFill>
                  <a:schemeClr val="bg1"/>
                </a:solidFill>
                <a:latin typeface="Arabic Typesetting" pitchFamily="66" charset="-78"/>
                <a:ea typeface="+mn-ea"/>
                <a:cs typeface="Arabic Typesetting" pitchFamily="66" charset="-78"/>
              </a:rPr>
              <a:t>2</a:t>
            </a:r>
            <a:r>
              <a:rPr lang="fr-FR" sz="5400" b="1" dirty="0" smtClean="0">
                <a:solidFill>
                  <a:schemeClr val="bg1"/>
                </a:solidFill>
                <a:latin typeface="Arabic Typesetting" pitchFamily="66" charset="-78"/>
                <a:ea typeface="+mn-ea"/>
                <a:cs typeface="Arabic Typesetting" pitchFamily="66" charset="-78"/>
              </a:rPr>
              <a:t> </a:t>
            </a:r>
            <a:r>
              <a:rPr lang="ar-DZ" sz="5400" b="1" dirty="0">
                <a:solidFill>
                  <a:schemeClr val="bg1"/>
                </a:solidFill>
                <a:latin typeface="Arabic Typesetting" pitchFamily="66" charset="-78"/>
                <a:ea typeface="+mn-ea"/>
                <a:cs typeface="Arabic Typesetting" pitchFamily="66" charset="-78"/>
              </a:rPr>
              <a:t>: </a:t>
            </a:r>
            <a:r>
              <a:rPr lang="ar-DZ" sz="5400" b="1" dirty="0" smtClean="0">
                <a:solidFill>
                  <a:schemeClr val="bg1"/>
                </a:solidFill>
                <a:latin typeface="Arabic Typesetting" pitchFamily="66" charset="-78"/>
                <a:ea typeface="+mn-ea"/>
                <a:cs typeface="Arabic Typesetting" pitchFamily="66" charset="-78"/>
              </a:rPr>
              <a:t>مفاهيم عامة حول اقتصاد المعرفة</a:t>
            </a:r>
            <a:endParaRPr lang="fr-FR" sz="5400" b="1" dirty="0">
              <a:solidFill>
                <a:schemeClr val="bg1"/>
              </a:solidFill>
              <a:latin typeface="Arabic Typesetting" pitchFamily="66" charset="-78"/>
              <a:ea typeface="+mn-ea"/>
              <a:cs typeface="Arabic Typesetting" pitchFamily="66"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42844" y="142852"/>
            <a:ext cx="8643998" cy="67151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r" rtl="1" eaLnBrk="0" fontAlgn="base" hangingPunct="0">
              <a:spcBef>
                <a:spcPct val="0"/>
              </a:spcBef>
              <a:spcAft>
                <a:spcPct val="0"/>
              </a:spcAft>
              <a:buClrTx/>
              <a:buSzTx/>
            </a:pPr>
            <a:r>
              <a:rPr lang="ar-DZ" sz="2800" b="1" dirty="0" smtClean="0">
                <a:solidFill>
                  <a:schemeClr val="tx1"/>
                </a:solidFill>
                <a:latin typeface="Arabic Typesetting" pitchFamily="66" charset="-78"/>
                <a:cs typeface="Arabic Typesetting" pitchFamily="66" charset="-78"/>
              </a:rPr>
              <a:t> </a:t>
            </a:r>
          </a:p>
        </p:txBody>
      </p:sp>
      <p:graphicFrame>
        <p:nvGraphicFramePr>
          <p:cNvPr id="6" name="Tableau 5"/>
          <p:cNvGraphicFramePr>
            <a:graphicFrameLocks noGrp="1"/>
          </p:cNvGraphicFramePr>
          <p:nvPr/>
        </p:nvGraphicFramePr>
        <p:xfrm>
          <a:off x="1214414" y="642918"/>
          <a:ext cx="6524628" cy="5699760"/>
        </p:xfrm>
        <a:graphic>
          <a:graphicData uri="http://schemas.openxmlformats.org/drawingml/2006/table">
            <a:tbl>
              <a:tblPr firstRow="1" bandRow="1">
                <a:tableStyleId>{5C22544A-7EE6-4342-B048-85BDC9FD1C3A}</a:tableStyleId>
              </a:tblPr>
              <a:tblGrid>
                <a:gridCol w="3823051"/>
                <a:gridCol w="2064448"/>
                <a:gridCol w="637129"/>
              </a:tblGrid>
              <a:tr h="506558">
                <a:tc>
                  <a:txBody>
                    <a:bodyPr/>
                    <a:lstStyle/>
                    <a:p>
                      <a:pPr marL="0" algn="r" defTabSz="914400" rtl="1" eaLnBrk="1" latinLnBrk="0" hangingPunct="1"/>
                      <a:r>
                        <a:rPr lang="ar-DZ" sz="2800" b="1" kern="1200" dirty="0" smtClean="0">
                          <a:solidFill>
                            <a:schemeClr val="tx1"/>
                          </a:solidFill>
                          <a:latin typeface="Arabic Typesetting" pitchFamily="66" charset="-78"/>
                          <a:ea typeface="+mn-ea"/>
                          <a:cs typeface="Arabic Typesetting" pitchFamily="66" charset="-78"/>
                        </a:rPr>
                        <a:t>مستوى المؤشر</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marL="0" algn="r" defTabSz="914400" rtl="1" eaLnBrk="1" latinLnBrk="0" hangingPunct="1"/>
                      <a:r>
                        <a:rPr lang="ar-DZ" sz="2800" b="1" kern="1200" dirty="0" smtClean="0">
                          <a:solidFill>
                            <a:schemeClr val="tx1"/>
                          </a:solidFill>
                          <a:latin typeface="Arabic Typesetting" pitchFamily="66" charset="-78"/>
                          <a:ea typeface="+mn-ea"/>
                          <a:cs typeface="Arabic Typesetting" pitchFamily="66" charset="-78"/>
                        </a:rPr>
                        <a:t>البلد</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الرقم</a:t>
                      </a:r>
                      <a:endParaRPr lang="fr-FR" sz="2800" b="1" kern="1200" dirty="0" smtClean="0">
                        <a:solidFill>
                          <a:schemeClr val="tx1"/>
                        </a:solidFill>
                        <a:latin typeface="Arabic Typesetting" pitchFamily="66" charset="-78"/>
                        <a:ea typeface="+mn-ea"/>
                        <a:cs typeface="Arabic Typesetting" pitchFamily="66" charset="-78"/>
                      </a:endParaRPr>
                    </a:p>
                  </a:txBody>
                  <a:tcPr/>
                </a:tc>
              </a:tr>
              <a:tr h="506558">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73.8</a:t>
                      </a: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سويسرا</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01</a:t>
                      </a:r>
                    </a:p>
                  </a:txBody>
                  <a:tcPr/>
                </a:tc>
              </a:tr>
              <a:tr h="506558">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71.6</a:t>
                      </a: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الو.م </a:t>
                      </a:r>
                      <a:r>
                        <a:rPr lang="ar-DZ" sz="2800" b="1" kern="1200" dirty="0" err="1" smtClean="0">
                          <a:solidFill>
                            <a:schemeClr val="tx1"/>
                          </a:solidFill>
                          <a:latin typeface="Arabic Typesetting" pitchFamily="66" charset="-78"/>
                          <a:ea typeface="+mn-ea"/>
                          <a:cs typeface="Arabic Typesetting" pitchFamily="66" charset="-78"/>
                        </a:rPr>
                        <a:t>أ</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02</a:t>
                      </a:r>
                    </a:p>
                  </a:txBody>
                  <a:tcPr/>
                </a:tc>
              </a:tr>
              <a:tr h="506558">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71.3</a:t>
                      </a: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فنلندا </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03</a:t>
                      </a:r>
                    </a:p>
                  </a:txBody>
                  <a:tcPr/>
                </a:tc>
              </a:tr>
              <a:tr h="506558">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69.9</a:t>
                      </a: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السويد</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04</a:t>
                      </a:r>
                    </a:p>
                  </a:txBody>
                  <a:tcPr/>
                </a:tc>
              </a:tr>
              <a:tr h="506558">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69.8</a:t>
                      </a: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هولندا</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05</a:t>
                      </a:r>
                    </a:p>
                  </a:txBody>
                  <a:tcPr/>
                </a:tc>
              </a:tr>
              <a:tr h="506558">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69.7</a:t>
                      </a: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لوكسومبوغ</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06</a:t>
                      </a:r>
                    </a:p>
                  </a:txBody>
                  <a:tcPr/>
                </a:tc>
              </a:tr>
              <a:tr h="506558">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68.1</a:t>
                      </a: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سنغافورة</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07</a:t>
                      </a:r>
                    </a:p>
                  </a:txBody>
                  <a:tcPr/>
                </a:tc>
              </a:tr>
              <a:tr h="506558">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68.0</a:t>
                      </a: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الدانمارك</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08</a:t>
                      </a:r>
                    </a:p>
                  </a:txBody>
                  <a:tcPr/>
                </a:tc>
              </a:tr>
              <a:tr h="506558">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66.3</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chemeClr val="tx1"/>
                          </a:solidFill>
                          <a:latin typeface="Arabic Typesetting" pitchFamily="66" charset="-78"/>
                          <a:ea typeface="+mn-ea"/>
                          <a:cs typeface="Arabic Typesetting" pitchFamily="66" charset="-78"/>
                        </a:rPr>
                        <a:t>المملكة المتحدة</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09</a:t>
                      </a:r>
                    </a:p>
                  </a:txBody>
                  <a:tcPr/>
                </a:tc>
              </a:tr>
              <a:tr h="506558">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66.1</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chemeClr val="tx1"/>
                          </a:solidFill>
                          <a:latin typeface="Arabic Typesetting" pitchFamily="66" charset="-78"/>
                          <a:ea typeface="+mn-ea"/>
                          <a:cs typeface="Arabic Typesetting" pitchFamily="66" charset="-78"/>
                        </a:rPr>
                        <a:t> هونكونغ الصين</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10</a:t>
                      </a:r>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428596" y="214290"/>
            <a:ext cx="8429684" cy="64294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r" rtl="1" eaLnBrk="0" fontAlgn="base" hangingPunct="0">
              <a:spcBef>
                <a:spcPct val="0"/>
              </a:spcBef>
              <a:spcAft>
                <a:spcPct val="0"/>
              </a:spcAft>
              <a:buClrTx/>
              <a:buSzTx/>
            </a:pPr>
            <a:endParaRPr lang="ar-DZ" sz="2800" b="1" dirty="0" smtClean="0">
              <a:solidFill>
                <a:schemeClr val="tx1"/>
              </a:solidFill>
              <a:latin typeface="Arabic Typesetting" pitchFamily="66" charset="-78"/>
              <a:cs typeface="Arabic Typesetting" pitchFamily="66" charset="-78"/>
            </a:endParaRPr>
          </a:p>
        </p:txBody>
      </p:sp>
      <p:graphicFrame>
        <p:nvGraphicFramePr>
          <p:cNvPr id="5" name="Tableau 4"/>
          <p:cNvGraphicFramePr>
            <a:graphicFrameLocks noGrp="1"/>
          </p:cNvGraphicFramePr>
          <p:nvPr/>
        </p:nvGraphicFramePr>
        <p:xfrm>
          <a:off x="1643042" y="714356"/>
          <a:ext cx="6096000" cy="5699760"/>
        </p:xfrm>
        <a:graphic>
          <a:graphicData uri="http://schemas.openxmlformats.org/drawingml/2006/table">
            <a:tbl>
              <a:tblPr firstRow="1" bandRow="1">
                <a:tableStyleId>{5C22544A-7EE6-4342-B048-85BDC9FD1C3A}</a:tableStyleId>
              </a:tblPr>
              <a:tblGrid>
                <a:gridCol w="3571900"/>
                <a:gridCol w="1928826"/>
                <a:gridCol w="595274"/>
              </a:tblGrid>
              <a:tr h="370840">
                <a:tc>
                  <a:txBody>
                    <a:bodyPr/>
                    <a:lstStyle/>
                    <a:p>
                      <a:pPr marL="0" algn="r" defTabSz="914400" rtl="1" eaLnBrk="1" latinLnBrk="0" hangingPunct="1"/>
                      <a:r>
                        <a:rPr lang="ar-DZ" sz="2800" b="1" kern="1200" dirty="0" smtClean="0">
                          <a:solidFill>
                            <a:schemeClr val="tx1"/>
                          </a:solidFill>
                          <a:latin typeface="Arabic Typesetting" pitchFamily="66" charset="-78"/>
                          <a:ea typeface="+mn-ea"/>
                          <a:cs typeface="Arabic Typesetting" pitchFamily="66" charset="-78"/>
                        </a:rPr>
                        <a:t>مستوى المؤشر</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marL="0" algn="r" defTabSz="914400" rtl="1" eaLnBrk="1" latinLnBrk="0" hangingPunct="1"/>
                      <a:r>
                        <a:rPr lang="ar-DZ" sz="2800" b="1" kern="1200" dirty="0" smtClean="0">
                          <a:solidFill>
                            <a:schemeClr val="tx1"/>
                          </a:solidFill>
                          <a:latin typeface="Arabic Typesetting" pitchFamily="66" charset="-78"/>
                          <a:ea typeface="+mn-ea"/>
                          <a:cs typeface="Arabic Typesetting" pitchFamily="66" charset="-78"/>
                        </a:rPr>
                        <a:t>البلد</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الرقم</a:t>
                      </a:r>
                      <a:endParaRPr lang="fr-FR" sz="2800" b="1" kern="1200" dirty="0" smtClean="0">
                        <a:solidFill>
                          <a:schemeClr val="tx1"/>
                        </a:solidFill>
                        <a:latin typeface="Arabic Typesetting" pitchFamily="66" charset="-78"/>
                        <a:ea typeface="+mn-ea"/>
                        <a:cs typeface="Arabic Typesetting" pitchFamily="66" charset="-78"/>
                      </a:endParaRPr>
                    </a:p>
                  </a:txBody>
                  <a:tcPr/>
                </a:tc>
              </a:tr>
              <a:tr h="370840">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66.1</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err="1" smtClean="0">
                          <a:solidFill>
                            <a:schemeClr val="tx1"/>
                          </a:solidFill>
                          <a:latin typeface="Arabic Typesetting" pitchFamily="66" charset="-78"/>
                          <a:ea typeface="+mn-ea"/>
                          <a:cs typeface="Arabic Typesetting" pitchFamily="66" charset="-78"/>
                        </a:rPr>
                        <a:t>المانيا</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11</a:t>
                      </a:r>
                    </a:p>
                  </a:txBody>
                  <a:tcPr/>
                </a:tc>
              </a:tr>
              <a:tr h="370840">
                <a:tc>
                  <a:txBody>
                    <a:bodyPr/>
                    <a:lstStyle/>
                    <a:p>
                      <a:pPr algn="r"/>
                      <a:r>
                        <a:rPr lang="fr-FR" sz="2800" b="1" kern="1200" dirty="0" smtClean="0">
                          <a:solidFill>
                            <a:schemeClr val="tx1"/>
                          </a:solidFill>
                          <a:latin typeface="Arabic Typesetting" pitchFamily="66" charset="-78"/>
                          <a:ea typeface="+mn-ea"/>
                          <a:cs typeface="Arabic Typesetting" pitchFamily="66" charset="-78"/>
                        </a:rPr>
                        <a:t>66.0</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chemeClr val="tx1"/>
                          </a:solidFill>
                          <a:latin typeface="Arabic Typesetting" pitchFamily="66" charset="-78"/>
                          <a:ea typeface="+mn-ea"/>
                          <a:cs typeface="Arabic Typesetting" pitchFamily="66" charset="-78"/>
                        </a:rPr>
                        <a:t>اليابان</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12</a:t>
                      </a:r>
                    </a:p>
                  </a:txBody>
                  <a:tcPr/>
                </a:tc>
              </a:tr>
              <a:tr h="370840">
                <a:tc>
                  <a:txBody>
                    <a:bodyPr/>
                    <a:lstStyle/>
                    <a:p>
                      <a:pPr algn="r"/>
                      <a:r>
                        <a:rPr lang="fr-FR" sz="2800" b="1" kern="1200" dirty="0" smtClean="0">
                          <a:solidFill>
                            <a:schemeClr val="tx1"/>
                          </a:solidFill>
                          <a:latin typeface="Arabic Typesetting" pitchFamily="66" charset="-78"/>
                          <a:ea typeface="+mn-ea"/>
                          <a:cs typeface="Arabic Typesetting" pitchFamily="66" charset="-78"/>
                        </a:rPr>
                        <a:t>66.0</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chemeClr val="tx1"/>
                          </a:solidFill>
                          <a:latin typeface="Arabic Typesetting" pitchFamily="66" charset="-78"/>
                          <a:ea typeface="+mn-ea"/>
                          <a:cs typeface="Arabic Typesetting" pitchFamily="66" charset="-78"/>
                        </a:rPr>
                        <a:t>النرويج</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13</a:t>
                      </a:r>
                    </a:p>
                  </a:txBody>
                  <a:tcPr/>
                </a:tc>
              </a:tr>
              <a:tr h="370840">
                <a:tc>
                  <a:txBody>
                    <a:bodyPr/>
                    <a:lstStyle/>
                    <a:p>
                      <a:pPr algn="r"/>
                      <a:r>
                        <a:rPr lang="fr-FR" sz="2800" b="1" kern="1200" dirty="0" smtClean="0">
                          <a:solidFill>
                            <a:schemeClr val="tx1"/>
                          </a:solidFill>
                          <a:latin typeface="Arabic Typesetting" pitchFamily="66" charset="-78"/>
                          <a:ea typeface="+mn-ea"/>
                          <a:cs typeface="Arabic Typesetting" pitchFamily="66" charset="-78"/>
                        </a:rPr>
                        <a:t>66.0</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chemeClr val="tx1"/>
                          </a:solidFill>
                          <a:latin typeface="Arabic Typesetting" pitchFamily="66" charset="-78"/>
                          <a:ea typeface="+mn-ea"/>
                          <a:cs typeface="Arabic Typesetting" pitchFamily="66" charset="-78"/>
                        </a:rPr>
                        <a:t>ايرلندا</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14</a:t>
                      </a:r>
                    </a:p>
                  </a:txBody>
                  <a:tcPr/>
                </a:tc>
              </a:tr>
              <a:tr h="370840">
                <a:tc>
                  <a:txBody>
                    <a:bodyPr/>
                    <a:lstStyle/>
                    <a:p>
                      <a:pPr algn="r"/>
                      <a:r>
                        <a:rPr lang="fr-FR" sz="2800" b="1" kern="1200" dirty="0" smtClean="0">
                          <a:solidFill>
                            <a:schemeClr val="tx1"/>
                          </a:solidFill>
                          <a:latin typeface="Arabic Typesetting" pitchFamily="66" charset="-78"/>
                          <a:ea typeface="+mn-ea"/>
                          <a:cs typeface="Arabic Typesetting" pitchFamily="66" charset="-78"/>
                        </a:rPr>
                        <a:t>65.5</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chemeClr val="tx1"/>
                          </a:solidFill>
                          <a:latin typeface="Arabic Typesetting" pitchFamily="66" charset="-78"/>
                          <a:ea typeface="+mn-ea"/>
                          <a:cs typeface="Arabic Typesetting" pitchFamily="66" charset="-78"/>
                        </a:rPr>
                        <a:t>الإمارات </a:t>
                      </a:r>
                      <a:r>
                        <a:rPr lang="ar-DZ" sz="2800" b="1" kern="1200" dirty="0" err="1" smtClean="0">
                          <a:solidFill>
                            <a:schemeClr val="tx1"/>
                          </a:solidFill>
                          <a:latin typeface="Arabic Typesetting" pitchFamily="66" charset="-78"/>
                          <a:ea typeface="+mn-ea"/>
                          <a:cs typeface="Arabic Typesetting" pitchFamily="66" charset="-78"/>
                        </a:rPr>
                        <a:t>العربيةالمتحدة</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15</a:t>
                      </a:r>
                    </a:p>
                  </a:txBody>
                  <a:tcPr/>
                </a:tc>
              </a:tr>
              <a:tr h="370840">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65.5</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chemeClr val="tx1"/>
                          </a:solidFill>
                          <a:latin typeface="Arabic Typesetting" pitchFamily="66" charset="-78"/>
                          <a:ea typeface="+mn-ea"/>
                          <a:cs typeface="Arabic Typesetting" pitchFamily="66" charset="-78"/>
                        </a:rPr>
                        <a:t>النمسا</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16</a:t>
                      </a:r>
                    </a:p>
                  </a:txBody>
                  <a:tcPr/>
                </a:tc>
              </a:tr>
              <a:tr h="370840">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65.4</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chemeClr val="tx1"/>
                          </a:solidFill>
                          <a:latin typeface="Arabic Typesetting" pitchFamily="66" charset="-78"/>
                          <a:ea typeface="+mn-ea"/>
                          <a:cs typeface="Arabic Typesetting" pitchFamily="66" charset="-78"/>
                        </a:rPr>
                        <a:t>بلجيكا</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17</a:t>
                      </a:r>
                    </a:p>
                  </a:txBody>
                  <a:tcPr/>
                </a:tc>
              </a:tr>
              <a:tr h="370840">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64.3</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chemeClr val="tx1"/>
                          </a:solidFill>
                          <a:latin typeface="Arabic Typesetting" pitchFamily="66" charset="-78"/>
                          <a:ea typeface="+mn-ea"/>
                          <a:cs typeface="Arabic Typesetting" pitchFamily="66" charset="-78"/>
                        </a:rPr>
                        <a:t>أيسلندا</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18</a:t>
                      </a:r>
                    </a:p>
                  </a:txBody>
                  <a:tcPr/>
                </a:tc>
              </a:tr>
              <a:tr h="370840">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64.0</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chemeClr val="tx1"/>
                          </a:solidFill>
                          <a:latin typeface="Arabic Typesetting" pitchFamily="66" charset="-78"/>
                          <a:ea typeface="+mn-ea"/>
                          <a:cs typeface="Arabic Typesetting" pitchFamily="66" charset="-78"/>
                        </a:rPr>
                        <a:t>كوريا الجنوبية</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19</a:t>
                      </a:r>
                    </a:p>
                  </a:txBody>
                  <a:tcPr/>
                </a:tc>
              </a:tr>
              <a:tr h="370840">
                <a:tc>
                  <a:txBody>
                    <a:bodyPr/>
                    <a:lstStyle/>
                    <a:p>
                      <a:pPr algn="r" rtl="1"/>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chemeClr val="tx1"/>
                          </a:solidFill>
                          <a:latin typeface="Arabic Typesetting" pitchFamily="66" charset="-78"/>
                          <a:ea typeface="+mn-ea"/>
                          <a:cs typeface="Arabic Typesetting" pitchFamily="66" charset="-78"/>
                        </a:rPr>
                        <a:t>فرنسا</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20</a:t>
                      </a:r>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571472" y="142852"/>
            <a:ext cx="8072494" cy="65722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r" rtl="1" eaLnBrk="0" fontAlgn="base" hangingPunct="0">
              <a:spcBef>
                <a:spcPct val="0"/>
              </a:spcBef>
              <a:spcAft>
                <a:spcPct val="0"/>
              </a:spcAft>
              <a:buClrTx/>
              <a:buSzTx/>
            </a:pPr>
            <a:r>
              <a:rPr lang="ar-DZ" sz="2800" b="1" dirty="0" smtClean="0">
                <a:solidFill>
                  <a:schemeClr val="tx1"/>
                </a:solidFill>
                <a:latin typeface="Arabic Typesetting" pitchFamily="66" charset="-78"/>
                <a:cs typeface="Arabic Typesetting" pitchFamily="66" charset="-78"/>
              </a:rPr>
              <a:t> </a:t>
            </a:r>
          </a:p>
          <a:p>
            <a:pPr marR="0" lvl="0" algn="r" rtl="1" eaLnBrk="0" fontAlgn="base" hangingPunct="0">
              <a:spcBef>
                <a:spcPct val="0"/>
              </a:spcBef>
              <a:spcAft>
                <a:spcPct val="0"/>
              </a:spcAft>
              <a:buClrTx/>
              <a:buSzTx/>
            </a:pPr>
            <a:endParaRPr lang="ar-DZ" sz="2800" b="1" dirty="0" smtClean="0">
              <a:solidFill>
                <a:schemeClr val="tx1"/>
              </a:solidFill>
              <a:latin typeface="Arabic Typesetting" pitchFamily="66" charset="-78"/>
              <a:cs typeface="Arabic Typesetting" pitchFamily="66" charset="-78"/>
            </a:endParaRPr>
          </a:p>
        </p:txBody>
      </p:sp>
      <p:graphicFrame>
        <p:nvGraphicFramePr>
          <p:cNvPr id="5" name="Tableau 4"/>
          <p:cNvGraphicFramePr>
            <a:graphicFrameLocks noGrp="1"/>
          </p:cNvGraphicFramePr>
          <p:nvPr/>
        </p:nvGraphicFramePr>
        <p:xfrm>
          <a:off x="2000232" y="357166"/>
          <a:ext cx="5214974" cy="6217920"/>
        </p:xfrm>
        <a:graphic>
          <a:graphicData uri="http://schemas.openxmlformats.org/drawingml/2006/table">
            <a:tbl>
              <a:tblPr firstRow="1" bandRow="1">
                <a:tableStyleId>{5C22544A-7EE6-4342-B048-85BDC9FD1C3A}</a:tableStyleId>
              </a:tblPr>
              <a:tblGrid>
                <a:gridCol w="4022980"/>
                <a:gridCol w="1191994"/>
              </a:tblGrid>
              <a:tr h="496177">
                <a:tc>
                  <a:txBody>
                    <a:bodyPr/>
                    <a:lstStyle/>
                    <a:p>
                      <a:pPr marL="0" algn="r" defTabSz="914400" rtl="1" eaLnBrk="1" latinLnBrk="0" hangingPunct="1"/>
                      <a:r>
                        <a:rPr lang="ar-DZ" sz="2800" b="1" kern="1200" dirty="0" smtClean="0">
                          <a:solidFill>
                            <a:schemeClr val="tx1"/>
                          </a:solidFill>
                          <a:latin typeface="Arabic Typesetting" pitchFamily="66" charset="-78"/>
                          <a:ea typeface="+mn-ea"/>
                          <a:cs typeface="Arabic Typesetting" pitchFamily="66" charset="-78"/>
                        </a:rPr>
                        <a:t>البلد</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الرقم</a:t>
                      </a:r>
                      <a:endParaRPr lang="fr-FR" sz="2800" b="1" kern="1200" dirty="0" smtClean="0">
                        <a:solidFill>
                          <a:schemeClr val="tx1"/>
                        </a:solidFill>
                        <a:latin typeface="Arabic Typesetting" pitchFamily="66" charset="-78"/>
                        <a:ea typeface="+mn-ea"/>
                        <a:cs typeface="Arabic Typesetting" pitchFamily="66" charset="-78"/>
                      </a:endParaRPr>
                    </a:p>
                  </a:txBody>
                  <a:tcPr/>
                </a:tc>
              </a:tr>
              <a:tr h="496177">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الإمارات </a:t>
                      </a:r>
                      <a:r>
                        <a:rPr lang="ar-DZ" sz="2800" b="1" kern="1200" dirty="0" err="1" smtClean="0">
                          <a:solidFill>
                            <a:schemeClr val="tx1"/>
                          </a:solidFill>
                          <a:latin typeface="Arabic Typesetting" pitchFamily="66" charset="-78"/>
                          <a:ea typeface="+mn-ea"/>
                          <a:cs typeface="Arabic Typesetting" pitchFamily="66" charset="-78"/>
                        </a:rPr>
                        <a:t>العربيةالمتحدة</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01</a:t>
                      </a:r>
                    </a:p>
                  </a:txBody>
                  <a:tcPr/>
                </a:tc>
              </a:tr>
              <a:tr h="496177">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قطر</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02</a:t>
                      </a:r>
                    </a:p>
                  </a:txBody>
                  <a:tcPr/>
                </a:tc>
              </a:tr>
              <a:tr h="496177">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السعودية </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03</a:t>
                      </a:r>
                    </a:p>
                  </a:txBody>
                  <a:tcPr/>
                </a:tc>
              </a:tr>
              <a:tr h="496177">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عمان</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05</a:t>
                      </a:r>
                    </a:p>
                  </a:txBody>
                  <a:tcPr/>
                </a:tc>
              </a:tr>
              <a:tr h="496177">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مصر</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06</a:t>
                      </a:r>
                    </a:p>
                  </a:txBody>
                  <a:tcPr/>
                </a:tc>
              </a:tr>
              <a:tr h="496177">
                <a:tc>
                  <a:txBody>
                    <a:bodyPr/>
                    <a:lstStyle/>
                    <a:p>
                      <a:pPr algn="r" rtl="1"/>
                      <a:r>
                        <a:rPr lang="ar-DZ" sz="2800" b="1" kern="1200" dirty="0" err="1" smtClean="0">
                          <a:solidFill>
                            <a:schemeClr val="tx1"/>
                          </a:solidFill>
                          <a:latin typeface="Arabic Typesetting" pitchFamily="66" charset="-78"/>
                          <a:ea typeface="+mn-ea"/>
                          <a:cs typeface="Arabic Typesetting" pitchFamily="66" charset="-78"/>
                        </a:rPr>
                        <a:t>الاردن</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07</a:t>
                      </a:r>
                    </a:p>
                  </a:txBody>
                  <a:tcPr/>
                </a:tc>
              </a:tr>
              <a:tr h="496177">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chemeClr val="tx1"/>
                          </a:solidFill>
                          <a:latin typeface="Arabic Typesetting" pitchFamily="66" charset="-78"/>
                          <a:ea typeface="+mn-ea"/>
                          <a:cs typeface="Arabic Typesetting" pitchFamily="66" charset="-78"/>
                        </a:rPr>
                        <a:t>تونس</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09</a:t>
                      </a:r>
                    </a:p>
                  </a:txBody>
                  <a:tcPr/>
                </a:tc>
              </a:tr>
              <a:tr h="496177">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chemeClr val="tx1"/>
                          </a:solidFill>
                          <a:latin typeface="Arabic Typesetting" pitchFamily="66" charset="-78"/>
                          <a:ea typeface="+mn-ea"/>
                          <a:cs typeface="Arabic Typesetting" pitchFamily="66" charset="-78"/>
                        </a:rPr>
                        <a:t>المغرب</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10</a:t>
                      </a:r>
                    </a:p>
                  </a:txBody>
                  <a:tcPr/>
                </a:tc>
              </a:tr>
              <a:tr h="496177">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chemeClr val="tx1"/>
                          </a:solidFill>
                          <a:latin typeface="Arabic Typesetting" pitchFamily="66" charset="-78"/>
                          <a:ea typeface="+mn-ea"/>
                          <a:cs typeface="Arabic Typesetting" pitchFamily="66" charset="-78"/>
                        </a:rPr>
                        <a:t>الجزائر</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11</a:t>
                      </a:r>
                    </a:p>
                  </a:txBody>
                  <a:tcPr/>
                </a:tc>
              </a:tr>
              <a:tr h="496177">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chemeClr val="tx1"/>
                          </a:solidFill>
                          <a:latin typeface="Arabic Typesetting" pitchFamily="66" charset="-78"/>
                          <a:ea typeface="+mn-ea"/>
                          <a:cs typeface="Arabic Typesetting" pitchFamily="66" charset="-78"/>
                        </a:rPr>
                        <a:t>سوريا</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12</a:t>
                      </a:r>
                    </a:p>
                  </a:txBody>
                  <a:tcPr/>
                </a:tc>
              </a:tr>
              <a:tr h="496177">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chemeClr val="tx1"/>
                          </a:solidFill>
                          <a:latin typeface="Arabic Typesetting" pitchFamily="66" charset="-78"/>
                          <a:ea typeface="+mn-ea"/>
                          <a:cs typeface="Arabic Typesetting" pitchFamily="66" charset="-78"/>
                        </a:rPr>
                        <a:t>موريتانيا</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fr-FR" sz="2800" b="1" kern="1200" dirty="0" smtClean="0">
                          <a:solidFill>
                            <a:schemeClr val="tx1"/>
                          </a:solidFill>
                          <a:latin typeface="Arabic Typesetting" pitchFamily="66" charset="-78"/>
                          <a:ea typeface="+mn-ea"/>
                          <a:cs typeface="Arabic Typesetting" pitchFamily="66" charset="-78"/>
                        </a:rPr>
                        <a:t>13</a:t>
                      </a:r>
                    </a:p>
                  </a:txBody>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642910" y="0"/>
            <a:ext cx="8072494" cy="66437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r" rtl="1" eaLnBrk="0" fontAlgn="base" hangingPunct="0">
              <a:spcBef>
                <a:spcPct val="0"/>
              </a:spcBef>
              <a:spcAft>
                <a:spcPct val="0"/>
              </a:spcAft>
              <a:buClrTx/>
              <a:buSzTx/>
            </a:pPr>
            <a:endParaRPr lang="ar-DZ" sz="2800" b="1" dirty="0" smtClean="0">
              <a:solidFill>
                <a:schemeClr val="tx1"/>
              </a:solidFill>
              <a:latin typeface="Arabic Typesetting" pitchFamily="66" charset="-78"/>
              <a:cs typeface="Arabic Typesetting" pitchFamily="66" charset="-78"/>
            </a:endParaRPr>
          </a:p>
          <a:p>
            <a:pPr marR="0" lvl="0" algn="r" rtl="1" eaLnBrk="0" fontAlgn="base" hangingPunct="0">
              <a:spcBef>
                <a:spcPct val="0"/>
              </a:spcBef>
              <a:spcAft>
                <a:spcPct val="0"/>
              </a:spcAft>
              <a:buClrTx/>
              <a:buSzTx/>
            </a:pPr>
            <a:r>
              <a:rPr lang="fr-FR" sz="2800" b="1" dirty="0" smtClean="0">
                <a:solidFill>
                  <a:schemeClr val="tx1"/>
                </a:solidFill>
                <a:latin typeface="Arabic Typesetting" pitchFamily="66" charset="-78"/>
                <a:cs typeface="Arabic Typesetting" pitchFamily="66" charset="-78"/>
              </a:rPr>
              <a:t>3/</a:t>
            </a:r>
            <a:r>
              <a:rPr lang="ar-DZ" sz="2800" b="1" u="sng" dirty="0" smtClean="0">
                <a:solidFill>
                  <a:schemeClr val="tx1"/>
                </a:solidFill>
                <a:latin typeface="Arabic Typesetting" pitchFamily="66" charset="-78"/>
                <a:cs typeface="Arabic Typesetting" pitchFamily="66" charset="-78"/>
              </a:rPr>
              <a:t>بعض المؤشرات المستخدمة في تحديد مؤشر اقتصاد المعرفة </a:t>
            </a:r>
            <a:r>
              <a:rPr lang="fr-FR" sz="2800" b="1" u="sng" dirty="0" smtClean="0">
                <a:solidFill>
                  <a:schemeClr val="tx1"/>
                </a:solidFill>
                <a:latin typeface="Arabic Typesetting" pitchFamily="66" charset="-78"/>
                <a:cs typeface="Arabic Typesetting" pitchFamily="66" charset="-78"/>
              </a:rPr>
              <a:t>IKE</a:t>
            </a:r>
            <a:r>
              <a:rPr lang="ar-DZ" sz="2800" b="1" dirty="0" smtClean="0">
                <a:solidFill>
                  <a:schemeClr val="tx1"/>
                </a:solidFill>
                <a:latin typeface="Arabic Typesetting" pitchFamily="66" charset="-78"/>
                <a:cs typeface="Arabic Typesetting" pitchFamily="66" charset="-78"/>
              </a:rPr>
              <a:t>:</a:t>
            </a:r>
          </a:p>
          <a:p>
            <a:pPr marR="0" lvl="0" algn="r" rtl="1" eaLnBrk="0" fontAlgn="base" hangingPunct="0">
              <a:spcBef>
                <a:spcPct val="0"/>
              </a:spcBef>
              <a:spcAft>
                <a:spcPct val="0"/>
              </a:spcAft>
              <a:buClrTx/>
              <a:buSzTx/>
              <a:buFontTx/>
              <a:buChar char="-"/>
            </a:pPr>
            <a:r>
              <a:rPr lang="ar-DZ" sz="2800" b="1" dirty="0" smtClean="0">
                <a:solidFill>
                  <a:schemeClr val="tx1"/>
                </a:solidFill>
                <a:latin typeface="Arabic Typesetting" pitchFamily="66" charset="-78"/>
                <a:cs typeface="Arabic Typesetting" pitchFamily="66" charset="-78"/>
              </a:rPr>
              <a:t>نسبة الإنفاق على التعليم من إجمالي الدخل المحلي</a:t>
            </a:r>
          </a:p>
          <a:p>
            <a:pPr marR="0" lvl="0" algn="r" rtl="1" eaLnBrk="0" fontAlgn="base" hangingPunct="0">
              <a:spcBef>
                <a:spcPct val="0"/>
              </a:spcBef>
              <a:spcAft>
                <a:spcPct val="0"/>
              </a:spcAft>
              <a:buClrTx/>
              <a:buSzTx/>
              <a:buFontTx/>
              <a:buChar char="-"/>
            </a:pPr>
            <a:r>
              <a:rPr lang="ar-DZ" sz="2800" b="1" dirty="0" smtClean="0">
                <a:solidFill>
                  <a:schemeClr val="tx1"/>
                </a:solidFill>
                <a:latin typeface="Arabic Typesetting" pitchFamily="66" charset="-78"/>
                <a:cs typeface="Arabic Typesetting" pitchFamily="66" charset="-78"/>
              </a:rPr>
              <a:t> نسبة الالتحاق بالمدارس الابتدائية</a:t>
            </a:r>
          </a:p>
          <a:p>
            <a:pPr marR="0" lvl="0" algn="r" rtl="1" eaLnBrk="0" fontAlgn="base" hangingPunct="0">
              <a:spcBef>
                <a:spcPct val="0"/>
              </a:spcBef>
              <a:spcAft>
                <a:spcPct val="0"/>
              </a:spcAft>
              <a:buClrTx/>
              <a:buSzTx/>
              <a:buFontTx/>
              <a:buChar char="-"/>
            </a:pPr>
            <a:r>
              <a:rPr lang="ar-DZ" sz="2800" b="1" dirty="0" smtClean="0">
                <a:solidFill>
                  <a:schemeClr val="tx1"/>
                </a:solidFill>
                <a:latin typeface="Arabic Typesetting" pitchFamily="66" charset="-78"/>
                <a:cs typeface="Arabic Typesetting" pitchFamily="66" charset="-78"/>
              </a:rPr>
              <a:t> نسبة الالتحاق بالجامعات</a:t>
            </a:r>
          </a:p>
          <a:p>
            <a:pPr marR="0" lvl="0" algn="r" rtl="1" eaLnBrk="0" fontAlgn="base" hangingPunct="0">
              <a:spcBef>
                <a:spcPct val="0"/>
              </a:spcBef>
              <a:spcAft>
                <a:spcPct val="0"/>
              </a:spcAft>
              <a:buClrTx/>
              <a:buSzTx/>
              <a:buFontTx/>
              <a:buChar char="-"/>
            </a:pPr>
            <a:r>
              <a:rPr lang="ar-DZ" sz="2800" b="1" dirty="0" smtClean="0">
                <a:solidFill>
                  <a:schemeClr val="tx1"/>
                </a:solidFill>
                <a:latin typeface="Arabic Typesetting" pitchFamily="66" charset="-78"/>
                <a:cs typeface="Arabic Typesetting" pitchFamily="66" charset="-78"/>
              </a:rPr>
              <a:t>عدد المعلمين لعدد التلاميذ في مختلف الأطوار</a:t>
            </a:r>
          </a:p>
          <a:p>
            <a:pPr marR="0" lvl="0" algn="r" rtl="1" eaLnBrk="0" fontAlgn="base" hangingPunct="0">
              <a:spcBef>
                <a:spcPct val="0"/>
              </a:spcBef>
              <a:spcAft>
                <a:spcPct val="0"/>
              </a:spcAft>
              <a:buClrTx/>
              <a:buSzTx/>
              <a:buFontTx/>
              <a:buChar char="-"/>
            </a:pPr>
            <a:r>
              <a:rPr lang="ar-DZ" sz="2800" b="1" dirty="0" smtClean="0">
                <a:solidFill>
                  <a:schemeClr val="tx1"/>
                </a:solidFill>
                <a:latin typeface="Arabic Typesetting" pitchFamily="66" charset="-78"/>
                <a:cs typeface="Arabic Typesetting" pitchFamily="66" charset="-78"/>
              </a:rPr>
              <a:t> عدد التلاميذ في القسم الواحد في مختلف المستويات</a:t>
            </a:r>
          </a:p>
          <a:p>
            <a:pPr marR="0" lvl="0" algn="r" rtl="1" eaLnBrk="0" fontAlgn="base" hangingPunct="0">
              <a:spcBef>
                <a:spcPct val="0"/>
              </a:spcBef>
              <a:spcAft>
                <a:spcPct val="0"/>
              </a:spcAft>
              <a:buClrTx/>
              <a:buSzTx/>
              <a:buFontTx/>
              <a:buChar char="-"/>
            </a:pPr>
            <a:r>
              <a:rPr lang="ar-DZ" sz="2800" b="1" dirty="0" smtClean="0">
                <a:solidFill>
                  <a:schemeClr val="tx1"/>
                </a:solidFill>
                <a:latin typeface="Arabic Typesetting" pitchFamily="66" charset="-78"/>
                <a:cs typeface="Arabic Typesetting" pitchFamily="66" charset="-78"/>
              </a:rPr>
              <a:t>معدل الأمية في المجتمع</a:t>
            </a:r>
          </a:p>
          <a:p>
            <a:pPr marR="0" lvl="0" algn="r" rtl="1" eaLnBrk="0" fontAlgn="base" hangingPunct="0">
              <a:spcBef>
                <a:spcPct val="0"/>
              </a:spcBef>
              <a:spcAft>
                <a:spcPct val="0"/>
              </a:spcAft>
              <a:buClrTx/>
              <a:buSzTx/>
              <a:buFontTx/>
              <a:buChar char="-"/>
            </a:pPr>
            <a:r>
              <a:rPr lang="ar-DZ" sz="2800" b="1" dirty="0" smtClean="0">
                <a:solidFill>
                  <a:schemeClr val="tx1"/>
                </a:solidFill>
                <a:latin typeface="Arabic Typesetting" pitchFamily="66" charset="-78"/>
                <a:cs typeface="Arabic Typesetting" pitchFamily="66" charset="-78"/>
              </a:rPr>
              <a:t>مستوى الإنفاق على البحث </a:t>
            </a:r>
            <a:r>
              <a:rPr lang="ar-DZ" sz="2800" b="1" dirty="0" smtClean="0">
                <a:solidFill>
                  <a:schemeClr val="tx1"/>
                </a:solidFill>
                <a:latin typeface="Arabic Typesetting" pitchFamily="66" charset="-78"/>
                <a:cs typeface="Arabic Typesetting" pitchFamily="66" charset="-78"/>
              </a:rPr>
              <a:t>والتطوير</a:t>
            </a:r>
            <a:endParaRPr lang="ar-DZ" sz="2800" b="1" dirty="0" smtClean="0">
              <a:solidFill>
                <a:schemeClr val="tx1"/>
              </a:solidFill>
              <a:latin typeface="Arabic Typesetting" pitchFamily="66" charset="-78"/>
              <a:cs typeface="Arabic Typesetting" pitchFamily="66" charset="-78"/>
            </a:endParaRPr>
          </a:p>
          <a:p>
            <a:pPr marR="0" lvl="0" algn="r" rtl="1" eaLnBrk="0" fontAlgn="base" hangingPunct="0">
              <a:spcBef>
                <a:spcPct val="0"/>
              </a:spcBef>
              <a:spcAft>
                <a:spcPct val="0"/>
              </a:spcAft>
              <a:buClrTx/>
              <a:buSzTx/>
              <a:buFontTx/>
              <a:buChar char="-"/>
            </a:pPr>
            <a:r>
              <a:rPr lang="ar-DZ" sz="2800" b="1" dirty="0" smtClean="0">
                <a:solidFill>
                  <a:schemeClr val="tx1"/>
                </a:solidFill>
                <a:latin typeface="Arabic Typesetting" pitchFamily="66" charset="-78"/>
                <a:cs typeface="Arabic Typesetting" pitchFamily="66" charset="-78"/>
              </a:rPr>
              <a:t>رسوم استخدام حقوق الملكية الفكرية</a:t>
            </a:r>
          </a:p>
          <a:p>
            <a:pPr marR="0" lvl="0" algn="r" rtl="1" eaLnBrk="0" fontAlgn="base" hangingPunct="0">
              <a:spcBef>
                <a:spcPct val="0"/>
              </a:spcBef>
              <a:spcAft>
                <a:spcPct val="0"/>
              </a:spcAft>
              <a:buClrTx/>
              <a:buSzTx/>
              <a:buFontTx/>
              <a:buChar char="-"/>
            </a:pPr>
            <a:r>
              <a:rPr lang="ar-DZ" sz="2800" b="1" dirty="0" smtClean="0">
                <a:solidFill>
                  <a:schemeClr val="tx1"/>
                </a:solidFill>
                <a:latin typeface="Arabic Typesetting" pitchFamily="66" charset="-78"/>
                <a:cs typeface="Arabic Typesetting" pitchFamily="66" charset="-78"/>
              </a:rPr>
              <a:t>نسبة الصادرات والواردات من التكنولوجيا المتقدمة بالنسبة لإجمالي الصادرات والواردات</a:t>
            </a:r>
          </a:p>
          <a:p>
            <a:pPr marR="0" lvl="0" algn="r" rtl="1" eaLnBrk="0" fontAlgn="base" hangingPunct="0">
              <a:spcBef>
                <a:spcPct val="0"/>
              </a:spcBef>
              <a:spcAft>
                <a:spcPct val="0"/>
              </a:spcAft>
              <a:buClrTx/>
              <a:buSzTx/>
              <a:buFontTx/>
              <a:buChar char="-"/>
            </a:pPr>
            <a:r>
              <a:rPr lang="ar-DZ" sz="2800" b="1" dirty="0" smtClean="0">
                <a:solidFill>
                  <a:schemeClr val="tx1"/>
                </a:solidFill>
                <a:latin typeface="Arabic Typesetting" pitchFamily="66" charset="-78"/>
                <a:cs typeface="Arabic Typesetting" pitchFamily="66" charset="-78"/>
              </a:rPr>
              <a:t>عدد طلبات تسجيل براءات الاختراع للمقيمين والغير مقيمين</a:t>
            </a:r>
          </a:p>
          <a:p>
            <a:pPr marR="0" lvl="0" algn="r" rtl="1" eaLnBrk="0" fontAlgn="base" hangingPunct="0">
              <a:spcBef>
                <a:spcPct val="0"/>
              </a:spcBef>
              <a:spcAft>
                <a:spcPct val="0"/>
              </a:spcAft>
              <a:buClrTx/>
              <a:buSzTx/>
              <a:buFontTx/>
              <a:buChar char="-"/>
            </a:pPr>
            <a:r>
              <a:rPr lang="ar-DZ" sz="2800" b="1" dirty="0" smtClean="0">
                <a:solidFill>
                  <a:schemeClr val="tx1"/>
                </a:solidFill>
                <a:latin typeface="Arabic Typesetting" pitchFamily="66" charset="-78"/>
                <a:cs typeface="Arabic Typesetting" pitchFamily="66" charset="-78"/>
              </a:rPr>
              <a:t> عدد المقالات وبحوث في المجلات العلمية والتقنية</a:t>
            </a:r>
          </a:p>
          <a:p>
            <a:pPr marR="0" lvl="0" algn="r" rtl="1" eaLnBrk="0" fontAlgn="base" hangingPunct="0">
              <a:spcBef>
                <a:spcPct val="0"/>
              </a:spcBef>
              <a:spcAft>
                <a:spcPct val="0"/>
              </a:spcAft>
              <a:buClrTx/>
              <a:buSzTx/>
              <a:buFontTx/>
              <a:buChar char="-"/>
            </a:pPr>
            <a:r>
              <a:rPr lang="ar-DZ" sz="2800" b="1" dirty="0" smtClean="0">
                <a:solidFill>
                  <a:schemeClr val="tx1"/>
                </a:solidFill>
                <a:latin typeface="Arabic Typesetting" pitchFamily="66" charset="-78"/>
                <a:cs typeface="Arabic Typesetting" pitchFamily="66" charset="-78"/>
              </a:rPr>
              <a:t>نسبة ارتباط المؤسسات والإفراد بالانترانت</a:t>
            </a:r>
          </a:p>
          <a:p>
            <a:pPr marR="0" lvl="0" algn="r" rtl="1" eaLnBrk="0" fontAlgn="base" hangingPunct="0">
              <a:spcBef>
                <a:spcPct val="0"/>
              </a:spcBef>
              <a:spcAft>
                <a:spcPct val="0"/>
              </a:spcAft>
              <a:buClrTx/>
              <a:buSzTx/>
              <a:buFontTx/>
              <a:buChar char="-"/>
            </a:pPr>
            <a:r>
              <a:rPr lang="ar-DZ" sz="2800" b="1" dirty="0" smtClean="0">
                <a:solidFill>
                  <a:schemeClr val="tx1"/>
                </a:solidFill>
                <a:latin typeface="Arabic Typesetting" pitchFamily="66" charset="-78"/>
                <a:cs typeface="Arabic Typesetting" pitchFamily="66" charset="-78"/>
              </a:rPr>
              <a:t>عدد الهواتف الذكية لعدد السكان</a:t>
            </a:r>
          </a:p>
          <a:p>
            <a:pPr marR="0" lvl="0" algn="r" rtl="1" eaLnBrk="0" fontAlgn="base" hangingPunct="0">
              <a:spcBef>
                <a:spcPct val="0"/>
              </a:spcBef>
              <a:spcAft>
                <a:spcPct val="0"/>
              </a:spcAft>
              <a:buClrTx/>
              <a:buSzTx/>
              <a:buFontTx/>
              <a:buChar char="-"/>
            </a:pPr>
            <a:endParaRPr lang="ar-DZ" sz="2800" b="1" dirty="0" smtClean="0">
              <a:solidFill>
                <a:schemeClr val="tx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nvGraphicFramePr>
        <p:xfrm>
          <a:off x="857224" y="642918"/>
          <a:ext cx="7358112" cy="5895684"/>
        </p:xfrm>
        <a:graphic>
          <a:graphicData uri="http://schemas.openxmlformats.org/drawingml/2006/table">
            <a:tbl>
              <a:tblPr firstRow="1" bandRow="1">
                <a:tableStyleId>{5C22544A-7EE6-4342-B048-85BDC9FD1C3A}</a:tableStyleId>
              </a:tblPr>
              <a:tblGrid>
                <a:gridCol w="2786081"/>
                <a:gridCol w="2643206"/>
                <a:gridCol w="1928825"/>
              </a:tblGrid>
              <a:tr h="531576">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اقتصاد المعرفة</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الاقتصاد التقليدي</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البيان</a:t>
                      </a:r>
                      <a:endParaRPr lang="fr-FR" sz="2800" b="1" kern="1200" dirty="0" smtClean="0">
                        <a:solidFill>
                          <a:schemeClr val="tx1"/>
                        </a:solidFill>
                        <a:latin typeface="Arabic Typesetting" pitchFamily="66" charset="-78"/>
                        <a:ea typeface="+mn-ea"/>
                        <a:cs typeface="Arabic Typesetting" pitchFamily="66" charset="-78"/>
                      </a:endParaRPr>
                    </a:p>
                  </a:txBody>
                  <a:tcPr/>
                </a:tc>
              </a:tr>
              <a:tr h="531576">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سريعة</a:t>
                      </a:r>
                      <a:r>
                        <a:rPr lang="ar-DZ" sz="2800" b="1" kern="1200" baseline="0" dirty="0" smtClean="0">
                          <a:solidFill>
                            <a:schemeClr val="tx1"/>
                          </a:solidFill>
                          <a:latin typeface="Arabic Typesetting" pitchFamily="66" charset="-78"/>
                          <a:ea typeface="+mn-ea"/>
                          <a:cs typeface="Arabic Typesetting" pitchFamily="66" charset="-78"/>
                        </a:rPr>
                        <a:t> الديناميكية</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مستقرة نسبيا</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الأسواق</a:t>
                      </a:r>
                      <a:endParaRPr lang="fr-FR" sz="2800" b="1" kern="1200" dirty="0" smtClean="0">
                        <a:solidFill>
                          <a:schemeClr val="tx1"/>
                        </a:solidFill>
                        <a:latin typeface="Arabic Typesetting" pitchFamily="66" charset="-78"/>
                        <a:ea typeface="+mn-ea"/>
                        <a:cs typeface="Arabic Typesetting" pitchFamily="66" charset="-78"/>
                      </a:endParaRPr>
                    </a:p>
                  </a:txBody>
                  <a:tcPr/>
                </a:tc>
              </a:tr>
              <a:tr h="579924">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عالمية</a:t>
                      </a:r>
                      <a:endParaRPr lang="fr-FR" sz="2800" b="1" kern="1200" baseline="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وطنية</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المنافسة</a:t>
                      </a:r>
                      <a:endParaRPr lang="fr-FR" sz="2800" b="1" kern="1200" dirty="0" smtClean="0">
                        <a:solidFill>
                          <a:schemeClr val="tx1"/>
                        </a:solidFill>
                        <a:latin typeface="Arabic Typesetting" pitchFamily="66" charset="-78"/>
                        <a:ea typeface="+mn-ea"/>
                        <a:cs typeface="Arabic Typesetting" pitchFamily="66" charset="-78"/>
                      </a:endParaRPr>
                    </a:p>
                  </a:txBody>
                  <a:tcPr/>
                </a:tc>
              </a:tr>
              <a:tr h="531576">
                <a:tc>
                  <a:txBody>
                    <a:bodyPr/>
                    <a:lstStyle/>
                    <a:p>
                      <a:pPr algn="r" rtl="1"/>
                      <a:r>
                        <a:rPr lang="ar-DZ" sz="2800" b="1" kern="1200" dirty="0" err="1" smtClean="0">
                          <a:solidFill>
                            <a:schemeClr val="tx1"/>
                          </a:solidFill>
                          <a:latin typeface="Arabic Typesetting" pitchFamily="66" charset="-78"/>
                          <a:ea typeface="+mn-ea"/>
                          <a:cs typeface="Arabic Typesetting" pitchFamily="66" charset="-78"/>
                        </a:rPr>
                        <a:t>خدماتية</a:t>
                      </a:r>
                      <a:r>
                        <a:rPr lang="ar-DZ" sz="2800" b="1" kern="1200" dirty="0" smtClean="0">
                          <a:solidFill>
                            <a:schemeClr val="tx1"/>
                          </a:solidFill>
                          <a:latin typeface="Arabic Typesetting" pitchFamily="66" charset="-78"/>
                          <a:ea typeface="+mn-ea"/>
                          <a:cs typeface="Arabic Typesetting" pitchFamily="66" charset="-78"/>
                        </a:rPr>
                        <a:t>/معلوماتية ورقمية</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إنتاجية </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النشاطات</a:t>
                      </a:r>
                      <a:endParaRPr lang="fr-FR" sz="2800" b="1" kern="1200" dirty="0" smtClean="0">
                        <a:solidFill>
                          <a:schemeClr val="tx1"/>
                        </a:solidFill>
                        <a:latin typeface="Arabic Typesetting" pitchFamily="66" charset="-78"/>
                        <a:ea typeface="+mn-ea"/>
                        <a:cs typeface="Arabic Typesetting" pitchFamily="66" charset="-78"/>
                      </a:endParaRPr>
                    </a:p>
                  </a:txBody>
                  <a:tcPr/>
                </a:tc>
              </a:tr>
              <a:tr h="531576">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عالي</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منخفض/متوسط</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البحث والتطوير</a:t>
                      </a:r>
                      <a:endParaRPr lang="fr-FR" sz="2800" b="1" kern="1200" dirty="0" smtClean="0">
                        <a:solidFill>
                          <a:schemeClr val="tx1"/>
                        </a:solidFill>
                        <a:latin typeface="Arabic Typesetting" pitchFamily="66" charset="-78"/>
                        <a:ea typeface="+mn-ea"/>
                        <a:cs typeface="Arabic Typesetting" pitchFamily="66" charset="-78"/>
                      </a:endParaRPr>
                    </a:p>
                  </a:txBody>
                  <a:tcPr/>
                </a:tc>
              </a:tr>
              <a:tr h="531576">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رأس المال البشري</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مواد خام أولية</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مصادر</a:t>
                      </a:r>
                      <a:endParaRPr lang="fr-FR" sz="2800" b="1" kern="1200" dirty="0" smtClean="0">
                        <a:solidFill>
                          <a:schemeClr val="tx1"/>
                        </a:solidFill>
                        <a:latin typeface="Arabic Typesetting" pitchFamily="66" charset="-78"/>
                        <a:ea typeface="+mn-ea"/>
                        <a:cs typeface="Arabic Typesetting" pitchFamily="66" charset="-78"/>
                      </a:endParaRPr>
                    </a:p>
                  </a:txBody>
                  <a:tcPr/>
                </a:tc>
              </a:tr>
              <a:tr h="531576">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تشاركيه لأجل بقاء الشبكة</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err="1" smtClean="0">
                          <a:solidFill>
                            <a:schemeClr val="tx1"/>
                          </a:solidFill>
                          <a:latin typeface="Arabic Typesetting" pitchFamily="66" charset="-78"/>
                          <a:ea typeface="+mn-ea"/>
                          <a:cs typeface="Arabic Typesetting" pitchFamily="66" charset="-78"/>
                        </a:rPr>
                        <a:t>اقصائية</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التنافسية</a:t>
                      </a:r>
                      <a:endParaRPr lang="fr-FR" sz="2800" b="1" kern="1200" dirty="0" smtClean="0">
                        <a:solidFill>
                          <a:schemeClr val="tx1"/>
                        </a:solidFill>
                        <a:latin typeface="Arabic Typesetting" pitchFamily="66" charset="-78"/>
                        <a:ea typeface="+mn-ea"/>
                        <a:cs typeface="Arabic Typesetting" pitchFamily="66" charset="-78"/>
                      </a:endParaRPr>
                    </a:p>
                  </a:txBody>
                  <a:tcPr/>
                </a:tc>
              </a:tr>
              <a:tr h="531576">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عمال المعرفة/ مبتكرين</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مهنيون /حرفيون</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العمال</a:t>
                      </a:r>
                      <a:endParaRPr lang="fr-FR" sz="2800" b="1" kern="1200" dirty="0" smtClean="0">
                        <a:solidFill>
                          <a:schemeClr val="tx1"/>
                        </a:solidFill>
                        <a:latin typeface="Arabic Typesetting" pitchFamily="66" charset="-78"/>
                        <a:ea typeface="+mn-ea"/>
                        <a:cs typeface="Arabic Typesetting" pitchFamily="66" charset="-78"/>
                      </a:endParaRPr>
                    </a:p>
                  </a:txBody>
                  <a:tcPr/>
                </a:tc>
              </a:tr>
              <a:tr h="531576">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الحاسوب</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err="1" smtClean="0">
                          <a:solidFill>
                            <a:schemeClr val="tx1"/>
                          </a:solidFill>
                          <a:latin typeface="Arabic Typesetting" pitchFamily="66" charset="-78"/>
                          <a:ea typeface="+mn-ea"/>
                          <a:cs typeface="Arabic Typesetting" pitchFamily="66" charset="-78"/>
                        </a:rPr>
                        <a:t>الماكنة</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محرك الإنتاج</a:t>
                      </a:r>
                      <a:endParaRPr lang="fr-FR" sz="2800" b="1" kern="1200" dirty="0" smtClean="0">
                        <a:solidFill>
                          <a:schemeClr val="tx1"/>
                        </a:solidFill>
                        <a:latin typeface="Arabic Typesetting" pitchFamily="66" charset="-78"/>
                        <a:ea typeface="+mn-ea"/>
                        <a:cs typeface="Arabic Typesetting" pitchFamily="66" charset="-78"/>
                      </a:endParaRPr>
                    </a:p>
                  </a:txBody>
                  <a:tcPr/>
                </a:tc>
              </a:tr>
              <a:tr h="531576">
                <a:tc>
                  <a:txBody>
                    <a:bodyPr/>
                    <a:lstStyle/>
                    <a:p>
                      <a:pPr algn="r" rtl="1"/>
                      <a:r>
                        <a:rPr lang="ar-DZ" sz="2800" b="1" kern="1200" dirty="0" err="1" smtClean="0">
                          <a:solidFill>
                            <a:schemeClr val="tx1"/>
                          </a:solidFill>
                          <a:latin typeface="Arabic Typesetting" pitchFamily="66" charset="-78"/>
                          <a:ea typeface="+mn-ea"/>
                          <a:cs typeface="Arabic Typesetting" pitchFamily="66" charset="-78"/>
                        </a:rPr>
                        <a:t>تشاركية</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قيادة وسيطرة</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التنظيم</a:t>
                      </a:r>
                      <a:endParaRPr lang="fr-FR" sz="2800" b="1" kern="1200" dirty="0" smtClean="0">
                        <a:solidFill>
                          <a:schemeClr val="tx1"/>
                        </a:solidFill>
                        <a:latin typeface="Arabic Typesetting" pitchFamily="66" charset="-78"/>
                        <a:ea typeface="+mn-ea"/>
                        <a:cs typeface="Arabic Typesetting" pitchFamily="66" charset="-78"/>
                      </a:endParaRPr>
                    </a:p>
                  </a:txBody>
                  <a:tcPr/>
                </a:tc>
              </a:tr>
              <a:tr h="531576">
                <a:tc>
                  <a:txBody>
                    <a:bodyPr/>
                    <a:lstStyle/>
                    <a:p>
                      <a:pPr algn="r" rtl="1"/>
                      <a:r>
                        <a:rPr lang="ar-DZ" sz="2800" b="1" kern="1200" dirty="0" err="1" smtClean="0">
                          <a:solidFill>
                            <a:schemeClr val="tx1"/>
                          </a:solidFill>
                          <a:latin typeface="Arabic Typesetting" pitchFamily="66" charset="-78"/>
                          <a:ea typeface="+mn-ea"/>
                          <a:cs typeface="Arabic Typesetting" pitchFamily="66" charset="-78"/>
                        </a:rPr>
                        <a:t>اسي</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خطي</a:t>
                      </a:r>
                      <a:endParaRPr lang="fr-FR" sz="2800" b="1" kern="1200" dirty="0" smtClean="0">
                        <a:solidFill>
                          <a:schemeClr val="tx1"/>
                        </a:solidFill>
                        <a:latin typeface="Arabic Typesetting" pitchFamily="66" charset="-78"/>
                        <a:ea typeface="+mn-ea"/>
                        <a:cs typeface="Arabic Typesetting" pitchFamily="66" charset="-78"/>
                      </a:endParaRPr>
                    </a:p>
                  </a:txBody>
                  <a:tcPr/>
                </a:tc>
                <a:tc>
                  <a:txBody>
                    <a:bodyPr/>
                    <a:lstStyle/>
                    <a:p>
                      <a:pPr algn="r" rtl="1"/>
                      <a:r>
                        <a:rPr lang="ar-DZ" sz="2800" b="1" kern="1200" dirty="0" smtClean="0">
                          <a:solidFill>
                            <a:schemeClr val="tx1"/>
                          </a:solidFill>
                          <a:latin typeface="Arabic Typesetting" pitchFamily="66" charset="-78"/>
                          <a:ea typeface="+mn-ea"/>
                          <a:cs typeface="Arabic Typesetting" pitchFamily="66" charset="-78"/>
                        </a:rPr>
                        <a:t>النمو</a:t>
                      </a:r>
                      <a:endParaRPr lang="fr-FR" sz="2800" b="1" kern="1200" dirty="0" smtClean="0">
                        <a:solidFill>
                          <a:schemeClr val="tx1"/>
                        </a:solidFill>
                        <a:latin typeface="Arabic Typesetting" pitchFamily="66" charset="-78"/>
                        <a:ea typeface="+mn-ea"/>
                        <a:cs typeface="Arabic Typesetting" pitchFamily="66" charset="-78"/>
                      </a:endParaRPr>
                    </a:p>
                  </a:txBody>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03 </a:t>
            </a:r>
            <a:r>
              <a:rPr lang="ar-DZ" sz="5400" b="1" dirty="0" smtClean="0">
                <a:solidFill>
                  <a:schemeClr val="bg1"/>
                </a:solidFill>
                <a:latin typeface="Arabic Typesetting" pitchFamily="66" charset="-78"/>
                <a:cs typeface="Arabic Typesetting" pitchFamily="66" charset="-78"/>
              </a:rPr>
              <a:t>مفاهيم عامة حول إدارة المعرفة</a:t>
            </a:r>
            <a:endParaRPr lang="fr-FR" sz="5400" b="1" dirty="0" smtClean="0">
              <a:solidFill>
                <a:schemeClr val="bg1"/>
              </a:solidFill>
              <a:latin typeface="Arabic Typesetting" pitchFamily="66" charset="-78"/>
              <a:cs typeface="Arabic Typesetting" pitchFamily="66" charset="-78"/>
            </a:endParaRPr>
          </a:p>
        </p:txBody>
      </p:sp>
      <p:sp>
        <p:nvSpPr>
          <p:cNvPr id="3" name="Rectangle 2"/>
          <p:cNvSpPr/>
          <p:nvPr/>
        </p:nvSpPr>
        <p:spPr>
          <a:xfrm>
            <a:off x="428596" y="1285860"/>
            <a:ext cx="8215370" cy="50720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ar-DZ" sz="4400" b="1" u="sng" dirty="0" smtClean="0">
              <a:solidFill>
                <a:schemeClr val="tx1"/>
              </a:solidFill>
              <a:latin typeface="Arabic Typesetting" pitchFamily="66" charset="-78"/>
              <a:cs typeface="Arabic Typesetting" pitchFamily="66" charset="-78"/>
            </a:endParaRPr>
          </a:p>
          <a:p>
            <a:pPr algn="r" rtl="1"/>
            <a:r>
              <a:rPr lang="ar-DZ" sz="4400" b="1" u="sng" dirty="0" smtClean="0">
                <a:solidFill>
                  <a:schemeClr val="tx1"/>
                </a:solidFill>
                <a:latin typeface="Arabic Typesetting" pitchFamily="66" charset="-78"/>
                <a:cs typeface="Arabic Typesetting" pitchFamily="66" charset="-78"/>
              </a:rPr>
              <a:t>أولا</a:t>
            </a:r>
            <a:r>
              <a:rPr lang="ar-DZ" sz="4400" b="1" u="sng" dirty="0" smtClean="0">
                <a:solidFill>
                  <a:schemeClr val="tx1"/>
                </a:solidFill>
                <a:latin typeface="Arabic Typesetting" pitchFamily="66" charset="-78"/>
                <a:cs typeface="Arabic Typesetting" pitchFamily="66" charset="-78"/>
              </a:rPr>
              <a:t>: نشأة إدارة المعرفة:</a:t>
            </a:r>
          </a:p>
          <a:p>
            <a:pPr algn="r" rtl="1"/>
            <a:r>
              <a:rPr lang="ar-DZ" sz="2800" b="1" dirty="0" smtClean="0">
                <a:solidFill>
                  <a:schemeClr val="tx1"/>
                </a:solidFill>
                <a:latin typeface="Arabic Typesetting" pitchFamily="66" charset="-78"/>
                <a:cs typeface="Arabic Typesetting" pitchFamily="66" charset="-78"/>
              </a:rPr>
              <a:t>لا يمكن تحديد نشأة إدارة المعرفة فهي تعتبر قديمة وجديدة في نفس الوقت، فقد درج الفلاسفة على الكتابة في هذا الموضوع منذ ألاف السنين،  ولكن الاهتمام بعلاقة المعرفة بهيكلة أماكن العمل هي جديدة نسبيا. من المؤكد أن الكثير قد كتب عن هذه العلاقة ولكن معظمه كان خلال السنوات القلائل الماضية، ومنذ مطلع التسعينات من القرن المنصرم حيث في عام </a:t>
            </a:r>
            <a:r>
              <a:rPr lang="fr-FR" sz="2800" b="1" dirty="0" smtClean="0">
                <a:solidFill>
                  <a:schemeClr val="tx1"/>
                </a:solidFill>
                <a:latin typeface="Arabic Typesetting" pitchFamily="66" charset="-78"/>
                <a:cs typeface="Arabic Typesetting" pitchFamily="66" charset="-78"/>
              </a:rPr>
              <a:t>1980</a:t>
            </a:r>
            <a:r>
              <a:rPr lang="ar-DZ" sz="2800" b="1" dirty="0" smtClean="0">
                <a:solidFill>
                  <a:schemeClr val="tx1"/>
                </a:solidFill>
                <a:latin typeface="Arabic Typesetting" pitchFamily="66" charset="-78"/>
                <a:cs typeface="Arabic Typesetting" pitchFamily="66" charset="-78"/>
              </a:rPr>
              <a:t> و في المؤتمر الأمريكي الأول للذكاء الاصطناعي أشار إلى عبارته الشهيرة "المعرفة قوة" منذ ذلك الوقت ولد حقل معرفي جديد أطلق عليه "هندسة المعرفة" ومع والدته استحدثت سيرة وظيفية جديدة هي "مهندس المعرفة". وفي عام </a:t>
            </a:r>
            <a:r>
              <a:rPr lang="fr-FR" sz="2800" b="1" dirty="0" smtClean="0">
                <a:solidFill>
                  <a:schemeClr val="tx1"/>
                </a:solidFill>
                <a:latin typeface="Arabic Typesetting" pitchFamily="66" charset="-78"/>
                <a:cs typeface="Arabic Typesetting" pitchFamily="66" charset="-78"/>
              </a:rPr>
              <a:t>1997</a:t>
            </a:r>
            <a:r>
              <a:rPr lang="ar-DZ" sz="2800" b="1" dirty="0" smtClean="0">
                <a:solidFill>
                  <a:schemeClr val="tx1"/>
                </a:solidFill>
                <a:latin typeface="Arabic Typesetting" pitchFamily="66" charset="-78"/>
                <a:cs typeface="Arabic Typesetting" pitchFamily="66" charset="-78"/>
              </a:rPr>
              <a:t> ظهر حقل جديد نتيجة لإدراك أهمية المعرفة في عصر المعومات وهو" إدارة المعرفة .</a:t>
            </a:r>
            <a:r>
              <a:rPr lang="fr-FR" sz="2800" b="1" dirty="0" smtClean="0">
                <a:solidFill>
                  <a:schemeClr val="tx1"/>
                </a:solidFill>
                <a:latin typeface="Arabic Typesetting" pitchFamily="66" charset="-78"/>
                <a:cs typeface="Arabic Typesetting" pitchFamily="66" charset="-78"/>
              </a:rPr>
              <a:t>Management Knowledge </a:t>
            </a:r>
            <a:r>
              <a:rPr lang="ar-DZ" sz="2800" b="1" dirty="0" smtClean="0">
                <a:solidFill>
                  <a:schemeClr val="tx1"/>
                </a:solidFill>
                <a:latin typeface="Arabic Typesetting" pitchFamily="66" charset="-78"/>
                <a:cs typeface="Arabic Typesetting" pitchFamily="66" charset="-78"/>
              </a:rPr>
              <a:t>و قد تبع هذا التطور تغيير في عناوين الدوريات المتعلقة بالموضوع من بينها كمثال: تغيير عنوان مجلة تغيير وإعادة هندسة إدارة الأعمال إلى إدارة ومعالجة المعرفة</a:t>
            </a:r>
            <a:r>
              <a:rPr lang="ar-DZ" sz="2800" dirty="0" smtClean="0"/>
              <a:t>.</a:t>
            </a:r>
            <a:endParaRPr lang="ar-DZ" sz="2800" b="1" dirty="0" smtClean="0">
              <a:solidFill>
                <a:schemeClr val="tx1"/>
              </a:solidFill>
              <a:latin typeface="Arabic Typesetting" pitchFamily="66" charset="-78"/>
              <a:cs typeface="Arabic Typesetting" pitchFamily="66" charset="-78"/>
            </a:endParaRPr>
          </a:p>
          <a:p>
            <a:pPr algn="r" rtl="1"/>
            <a:endParaRPr lang="ar-DZ" sz="4400" b="1" dirty="0" smtClean="0">
              <a:solidFill>
                <a:schemeClr val="tx1"/>
              </a:solidFill>
              <a:latin typeface="Arabic Typesetting" pitchFamily="66" charset="-78"/>
              <a:cs typeface="Arabic Typesetting" pitchFamily="66" charset="-78"/>
            </a:endParaRPr>
          </a:p>
          <a:p>
            <a:pPr algn="r" rtl="1"/>
            <a:endParaRPr lang="fr-F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85720" y="1285860"/>
            <a:ext cx="8501122" cy="5357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3600" b="1" u="sng" dirty="0" smtClean="0">
                <a:solidFill>
                  <a:schemeClr val="tx1"/>
                </a:solidFill>
                <a:latin typeface="Arabic Typesetting" pitchFamily="66" charset="-78"/>
                <a:cs typeface="Arabic Typesetting" pitchFamily="66" charset="-78"/>
              </a:rPr>
              <a:t>ثانيا: تعريف إدارة المعرفة</a:t>
            </a:r>
            <a:r>
              <a:rPr lang="ar-DZ" sz="4400" b="1" dirty="0" smtClean="0">
                <a:solidFill>
                  <a:schemeClr val="tx1"/>
                </a:solidFill>
                <a:latin typeface="Arabic Typesetting" pitchFamily="66" charset="-78"/>
                <a:cs typeface="Arabic Typesetting" pitchFamily="66" charset="-78"/>
              </a:rPr>
              <a:t>:</a:t>
            </a:r>
          </a:p>
          <a:p>
            <a:pPr algn="r" rtl="1"/>
            <a:r>
              <a:rPr lang="ar-DZ" sz="2800" b="1" dirty="0" smtClean="0">
                <a:solidFill>
                  <a:schemeClr val="tx1"/>
                </a:solidFill>
                <a:latin typeface="Arabic Typesetting" pitchFamily="66" charset="-78"/>
                <a:cs typeface="Arabic Typesetting" pitchFamily="66" charset="-78"/>
              </a:rPr>
              <a:t>كمصطلح حديث نسبيا تعددت التعاريف الخاصة بإدارة المعرفة يمكن تلخيص أهمها:</a:t>
            </a:r>
          </a:p>
          <a:p>
            <a:pPr algn="r" rtl="1"/>
            <a:r>
              <a:rPr lang="ar-DZ" sz="2800" b="1" dirty="0" smtClean="0">
                <a:solidFill>
                  <a:schemeClr val="tx1"/>
                </a:solidFill>
                <a:latin typeface="Arabic Typesetting" pitchFamily="66" charset="-78"/>
                <a:cs typeface="Arabic Typesetting" pitchFamily="66" charset="-78"/>
              </a:rPr>
              <a:t>يعرف   </a:t>
            </a:r>
            <a:r>
              <a:rPr lang="fr-FR" sz="2800" b="1" dirty="0" err="1" smtClean="0">
                <a:solidFill>
                  <a:schemeClr val="tx1"/>
                </a:solidFill>
                <a:latin typeface="Arabic Typesetting" pitchFamily="66" charset="-78"/>
                <a:cs typeface="Arabic Typesetting" pitchFamily="66" charset="-78"/>
              </a:rPr>
              <a:t>Wig</a:t>
            </a:r>
            <a:r>
              <a:rPr lang="ar-DZ" sz="2800" b="1" dirty="0" smtClean="0">
                <a:solidFill>
                  <a:schemeClr val="tx1"/>
                </a:solidFill>
                <a:latin typeface="Arabic Typesetting" pitchFamily="66" charset="-78"/>
                <a:cs typeface="Arabic Typesetting" pitchFamily="66" charset="-78"/>
              </a:rPr>
              <a:t> </a:t>
            </a:r>
            <a:r>
              <a:rPr lang="fr-FR"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إدارة المعرفة على أنها: "طريقة أو وسيلة تعمل على اكتشاف وتحليل مجالات المعرفة الحاسمة، والفرص الإدارية ذات العلاقة”</a:t>
            </a:r>
          </a:p>
          <a:p>
            <a:pPr algn="r" rtl="1"/>
            <a:r>
              <a:rPr lang="ar-DZ" sz="2800" b="1" dirty="0" smtClean="0">
                <a:solidFill>
                  <a:schemeClr val="tx1"/>
                </a:solidFill>
                <a:latin typeface="Arabic Typesetting" pitchFamily="66" charset="-78"/>
                <a:cs typeface="Arabic Typesetting" pitchFamily="66" charset="-78"/>
              </a:rPr>
              <a:t>كما يعرفها </a:t>
            </a:r>
            <a:r>
              <a:rPr lang="fr-FR" sz="2800" b="1" dirty="0" smtClean="0">
                <a:solidFill>
                  <a:schemeClr val="tx1"/>
                </a:solidFill>
                <a:latin typeface="Arabic Typesetting" pitchFamily="66" charset="-78"/>
                <a:cs typeface="Arabic Typesetting" pitchFamily="66" charset="-78"/>
              </a:rPr>
              <a:t>Griffiths </a:t>
            </a:r>
            <a:r>
              <a:rPr lang="ar-DZ" sz="2800" b="1" dirty="0" smtClean="0">
                <a:solidFill>
                  <a:schemeClr val="tx1"/>
                </a:solidFill>
                <a:latin typeface="Arabic Typesetting" pitchFamily="66" charset="-78"/>
                <a:cs typeface="Arabic Typesetting" pitchFamily="66" charset="-78"/>
              </a:rPr>
              <a:t>بأنها "التشارك في المعلومات والحكمة بين وحدات الأعمال العالمية ومنظماتها الداعمة". </a:t>
            </a:r>
          </a:p>
          <a:p>
            <a:pPr algn="r" rtl="1"/>
            <a:r>
              <a:rPr lang="ar-DZ" sz="2800" b="1" dirty="0" smtClean="0">
                <a:solidFill>
                  <a:schemeClr val="tx1"/>
                </a:solidFill>
                <a:latin typeface="Arabic Typesetting" pitchFamily="66" charset="-78"/>
                <a:cs typeface="Arabic Typesetting" pitchFamily="66" charset="-78"/>
              </a:rPr>
              <a:t>أما </a:t>
            </a:r>
            <a:r>
              <a:rPr lang="fr-FR" sz="2800" b="1" dirty="0" err="1" smtClean="0">
                <a:solidFill>
                  <a:schemeClr val="tx1"/>
                </a:solidFill>
                <a:latin typeface="Arabic Typesetting" pitchFamily="66" charset="-78"/>
                <a:cs typeface="Arabic Typesetting" pitchFamily="66" charset="-78"/>
              </a:rPr>
              <a:t>Capshaw</a:t>
            </a:r>
            <a:r>
              <a:rPr lang="fr-FR" sz="2800" b="1" dirty="0" smtClean="0">
                <a:solidFill>
                  <a:schemeClr val="tx1"/>
                </a:solidFill>
                <a:latin typeface="Arabic Typesetting" pitchFamily="66" charset="-78"/>
                <a:cs typeface="Arabic Typesetting" pitchFamily="66" charset="-78"/>
              </a:rPr>
              <a:t>&amp;</a:t>
            </a:r>
            <a:r>
              <a:rPr lang="fr-FR" sz="2800" b="1" dirty="0" err="1" smtClean="0">
                <a:solidFill>
                  <a:schemeClr val="tx1"/>
                </a:solidFill>
                <a:latin typeface="Arabic Typesetting" pitchFamily="66" charset="-78"/>
                <a:cs typeface="Arabic Typesetting" pitchFamily="66" charset="-78"/>
              </a:rPr>
              <a:t>Frappaolo</a:t>
            </a:r>
            <a:r>
              <a:rPr lang="fr-FR"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فيشتركان في تعريفها على أنها "الممارسات والتكنولوجيات التي تسهل التوليد والتبادل الكفء للمعرفة على مستوى المنظمة".</a:t>
            </a:r>
          </a:p>
          <a:p>
            <a:pPr algn="r" rtl="1"/>
            <a:endParaRPr lang="ar-DZ" sz="2800"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03 </a:t>
            </a:r>
            <a:r>
              <a:rPr lang="ar-DZ" sz="5400" b="1" dirty="0" smtClean="0">
                <a:solidFill>
                  <a:schemeClr val="bg1"/>
                </a:solidFill>
                <a:latin typeface="Arabic Typesetting" pitchFamily="66" charset="-78"/>
                <a:cs typeface="Arabic Typesetting" pitchFamily="66" charset="-78"/>
              </a:rPr>
              <a:t>مفاهيم عامة حول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7158" y="1357298"/>
            <a:ext cx="8501122" cy="53578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4400" b="1" dirty="0">
              <a:solidFill>
                <a:schemeClr val="tx1"/>
              </a:solidFill>
              <a:latin typeface="Arabic Typesetting" pitchFamily="66" charset="-78"/>
              <a:cs typeface="Arabic Typesetting" pitchFamily="66" charset="-78"/>
            </a:endParaRPr>
          </a:p>
        </p:txBody>
      </p:sp>
      <p:sp>
        <p:nvSpPr>
          <p:cNvPr id="4" name="Titre 1"/>
          <p:cNvSpPr txBox="1">
            <a:spLocks/>
          </p:cNvSpPr>
          <p:nvPr/>
        </p:nvSpPr>
        <p:spPr>
          <a:xfrm>
            <a:off x="428596" y="142852"/>
            <a:ext cx="8229600" cy="1000148"/>
          </a:xfrm>
          <a:prstGeom prst="rect">
            <a:avLst/>
          </a:prstGeom>
          <a:solidFill>
            <a:schemeClr val="tx2">
              <a:lumMod val="75000"/>
            </a:schemeClr>
          </a:solidFill>
          <a:ln>
            <a:solidFill>
              <a:schemeClr val="tx2">
                <a:lumMod val="75000"/>
              </a:schemeClr>
            </a:solidFill>
          </a:ln>
          <a:effectLst>
            <a:glow rad="63500">
              <a:schemeClr val="accent1">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5400" b="1" i="0" u="none" strike="noStrike" kern="1200" cap="none" spc="0" normalizeH="0" baseline="0" noProof="0" smtClean="0">
                <a:ln>
                  <a:noFill/>
                </a:ln>
                <a:solidFill>
                  <a:schemeClr val="bg1"/>
                </a:solidFill>
                <a:effectLst/>
                <a:uLnTx/>
                <a:uFillTx/>
                <a:latin typeface="Arabic Typesetting" pitchFamily="66" charset="-78"/>
                <a:ea typeface="+mn-ea"/>
                <a:cs typeface="Arabic Typesetting" pitchFamily="66" charset="-78"/>
              </a:rPr>
              <a:t>المحاضرة رقم</a:t>
            </a:r>
            <a:r>
              <a:rPr kumimoji="0" lang="fr-FR" sz="5400" b="1" i="0" u="none" strike="noStrike" kern="1200" cap="none" spc="0" normalizeH="0" baseline="0" noProof="0" smtClean="0">
                <a:ln>
                  <a:noFill/>
                </a:ln>
                <a:solidFill>
                  <a:schemeClr val="bg1"/>
                </a:solidFill>
                <a:effectLst/>
                <a:uLnTx/>
                <a:uFillTx/>
                <a:latin typeface="Arabic Typesetting" pitchFamily="66" charset="-78"/>
                <a:ea typeface="+mn-ea"/>
                <a:cs typeface="Arabic Typesetting" pitchFamily="66" charset="-78"/>
              </a:rPr>
              <a:t> 01 </a:t>
            </a:r>
            <a:r>
              <a:rPr kumimoji="0" lang="ar-DZ" sz="5400" b="1" i="0" u="none" strike="noStrike" kern="1200" cap="none" spc="0" normalizeH="0" baseline="0" noProof="0" smtClean="0">
                <a:ln>
                  <a:noFill/>
                </a:ln>
                <a:solidFill>
                  <a:schemeClr val="bg1"/>
                </a:solidFill>
                <a:effectLst/>
                <a:uLnTx/>
                <a:uFillTx/>
                <a:latin typeface="Arabic Typesetting" pitchFamily="66" charset="-78"/>
                <a:ea typeface="+mn-ea"/>
                <a:cs typeface="Arabic Typesetting" pitchFamily="66" charset="-78"/>
              </a:rPr>
              <a:t>: مفاهيم عامة حول المعرفة</a:t>
            </a:r>
            <a:endParaRPr kumimoji="0" lang="fr-FR" sz="5400" b="1" i="0" u="none" strike="noStrike" kern="1200" cap="none" spc="0" normalizeH="0" baseline="0" noProof="0" dirty="0">
              <a:ln>
                <a:noFill/>
              </a:ln>
              <a:solidFill>
                <a:schemeClr val="bg1"/>
              </a:solidFill>
              <a:effectLst/>
              <a:uLnTx/>
              <a:uFillTx/>
              <a:latin typeface="Arabic Typesetting" pitchFamily="66" charset="-78"/>
              <a:ea typeface="+mn-ea"/>
              <a:cs typeface="Arabic Typesetting" pitchFamily="66" charset="-78"/>
            </a:endParaRPr>
          </a:p>
        </p:txBody>
      </p:sp>
      <p:sp>
        <p:nvSpPr>
          <p:cNvPr id="5" name="Espace réservé du contenu 2"/>
          <p:cNvSpPr txBox="1">
            <a:spLocks/>
          </p:cNvSpPr>
          <p:nvPr/>
        </p:nvSpPr>
        <p:spPr>
          <a:xfrm>
            <a:off x="714348" y="1571611"/>
            <a:ext cx="7858180" cy="1500199"/>
          </a:xfrm>
          <a:prstGeom prst="rect">
            <a:avLst/>
          </a:prstGeom>
          <a:solidFill>
            <a:schemeClr val="tx2">
              <a:lumMod val="40000"/>
              <a:lumOff val="60000"/>
            </a:schemeClr>
          </a:solidFill>
          <a:ln>
            <a:noFill/>
          </a:ln>
          <a:effectLst>
            <a:reflection blurRad="6350" stA="52000" endA="300" endPos="350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fontScale="92500" lnSpcReduction="10000"/>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fr-FR" sz="3200" b="1" i="0" u="sng" strike="noStrike" kern="1200" cap="none" spc="0" normalizeH="0" baseline="0" noProof="0" dirty="0" smtClean="0">
                <a:ln>
                  <a:noFill/>
                </a:ln>
                <a:solidFill>
                  <a:schemeClr val="tx1"/>
                </a:solidFill>
                <a:effectLst/>
                <a:uLnTx/>
                <a:uFillTx/>
                <a:latin typeface="Arabic Typesetting" pitchFamily="66" charset="-78"/>
                <a:ea typeface="+mn-ea"/>
                <a:cs typeface="Arabic Typesetting" pitchFamily="66" charset="-78"/>
              </a:rPr>
              <a:t>01</a:t>
            </a:r>
            <a:r>
              <a:rPr kumimoji="0" lang="ar-DZ" sz="3200" b="1" i="0" u="sng" strike="noStrike" kern="1200" cap="none" spc="0" normalizeH="0" baseline="0" noProof="0" dirty="0" smtClean="0">
                <a:ln>
                  <a:noFill/>
                </a:ln>
                <a:solidFill>
                  <a:schemeClr val="tx1"/>
                </a:solidFill>
                <a:effectLst/>
                <a:uLnTx/>
                <a:uFillTx/>
                <a:latin typeface="Arabic Typesetting" pitchFamily="66" charset="-78"/>
                <a:ea typeface="+mn-ea"/>
                <a:cs typeface="Arabic Typesetting" pitchFamily="66" charset="-78"/>
              </a:rPr>
              <a:t>/ تعريف المعرفة:</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dirty="0" smtClean="0">
                <a:ln>
                  <a:noFill/>
                </a:ln>
                <a:solidFill>
                  <a:schemeClr val="tx1"/>
                </a:solidFill>
                <a:effectLst/>
                <a:uLnTx/>
                <a:uFillTx/>
                <a:latin typeface="Arabic Typesetting" pitchFamily="66" charset="-78"/>
                <a:ea typeface="+mn-ea"/>
                <a:cs typeface="Arabic Typesetting" pitchFamily="66" charset="-78"/>
              </a:rPr>
              <a:t>   لقد تعدد تعاريف المعرفة من شخص لأخر في الصيغة ولكن مضمونها يبقى واحد, لذا سوف نتعرض لبعض هذه التعاريف:</a:t>
            </a:r>
            <a:endParaRPr kumimoji="0" lang="fr-FR" sz="3200" b="1" i="0" u="none" strike="noStrike" kern="1200" cap="none" spc="0" normalizeH="0" baseline="0" noProof="0" dirty="0">
              <a:ln>
                <a:noFill/>
              </a:ln>
              <a:solidFill>
                <a:schemeClr val="tx1"/>
              </a:solidFill>
              <a:effectLst/>
              <a:uLnTx/>
              <a:uFillTx/>
              <a:latin typeface="Arabic Typesetting" pitchFamily="66" charset="-78"/>
              <a:ea typeface="+mn-ea"/>
              <a:cs typeface="Arabic Typesetting" pitchFamily="66" charset="-78"/>
            </a:endParaRPr>
          </a:p>
        </p:txBody>
      </p:sp>
      <p:sp>
        <p:nvSpPr>
          <p:cNvPr id="6" name="Rectangle à coins arrondis 5"/>
          <p:cNvSpPr/>
          <p:nvPr/>
        </p:nvSpPr>
        <p:spPr>
          <a:xfrm>
            <a:off x="642910" y="3214686"/>
            <a:ext cx="8001056" cy="1357322"/>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r" rtl="1">
              <a:spcBef>
                <a:spcPct val="20000"/>
              </a:spcBef>
            </a:pPr>
            <a:r>
              <a:rPr lang="ar-DZ" sz="3200" b="1" dirty="0">
                <a:solidFill>
                  <a:schemeClr val="tx1"/>
                </a:solidFill>
                <a:latin typeface="Arabic Typesetting" pitchFamily="66" charset="-78"/>
                <a:cs typeface="Arabic Typesetting" pitchFamily="66" charset="-78"/>
              </a:rPr>
              <a:t>تعريف </a:t>
            </a:r>
            <a:r>
              <a:rPr lang="fr-FR" sz="3200" b="1" dirty="0">
                <a:solidFill>
                  <a:schemeClr val="tx1"/>
                </a:solidFill>
                <a:latin typeface="Arabic Typesetting" pitchFamily="66" charset="-78"/>
                <a:cs typeface="Arabic Typesetting" pitchFamily="66" charset="-78"/>
              </a:rPr>
              <a:t>1</a:t>
            </a:r>
            <a:r>
              <a:rPr lang="ar-DZ" sz="3200" b="1" dirty="0">
                <a:solidFill>
                  <a:schemeClr val="tx1"/>
                </a:solidFill>
                <a:latin typeface="Arabic Typesetting" pitchFamily="66" charset="-78"/>
                <a:cs typeface="Arabic Typesetting" pitchFamily="66" charset="-78"/>
              </a:rPr>
              <a:t> : هي مجموعة من الحقائق التي يحصل عليها الفرد من خلال  بحوثه أو من خلال تجاربه العلمية السابقة المتراكمة </a:t>
            </a:r>
            <a:r>
              <a:rPr lang="ar-DZ" sz="3200" b="1" dirty="0" err="1">
                <a:solidFill>
                  <a:schemeClr val="tx1"/>
                </a:solidFill>
                <a:latin typeface="Arabic Typesetting" pitchFamily="66" charset="-78"/>
                <a:cs typeface="Arabic Typesetting" pitchFamily="66" charset="-78"/>
              </a:rPr>
              <a:t>و</a:t>
            </a:r>
            <a:r>
              <a:rPr lang="ar-DZ" sz="3200" b="1" dirty="0">
                <a:solidFill>
                  <a:schemeClr val="tx1"/>
                </a:solidFill>
                <a:latin typeface="Arabic Typesetting" pitchFamily="66" charset="-78"/>
                <a:cs typeface="Arabic Typesetting" pitchFamily="66" charset="-78"/>
              </a:rPr>
              <a:t> التي قد توصله إلى درجة الخبرة</a:t>
            </a:r>
            <a:endParaRPr lang="fr-FR" sz="3200" b="1" dirty="0">
              <a:solidFill>
                <a:schemeClr val="tx1"/>
              </a:solidFill>
              <a:latin typeface="Arabic Typesetting" pitchFamily="66" charset="-78"/>
              <a:cs typeface="Arabic Typesetting" pitchFamily="66" charset="-78"/>
            </a:endParaRPr>
          </a:p>
        </p:txBody>
      </p:sp>
      <p:sp>
        <p:nvSpPr>
          <p:cNvPr id="7" name="Rectangle à coins arrondis 6"/>
          <p:cNvSpPr/>
          <p:nvPr/>
        </p:nvSpPr>
        <p:spPr>
          <a:xfrm>
            <a:off x="714348" y="4786322"/>
            <a:ext cx="8001056" cy="1357322"/>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3300" b="1" dirty="0">
                <a:solidFill>
                  <a:schemeClr val="tx1"/>
                </a:solidFill>
                <a:latin typeface="Arabic Typesetting" pitchFamily="66" charset="-78"/>
                <a:cs typeface="Arabic Typesetting" pitchFamily="66" charset="-78"/>
              </a:rPr>
              <a:t>تعريف</a:t>
            </a:r>
            <a:r>
              <a:rPr lang="fr-FR" sz="3300" b="1" dirty="0">
                <a:solidFill>
                  <a:schemeClr val="tx1"/>
                </a:solidFill>
                <a:latin typeface="Arabic Typesetting" pitchFamily="66" charset="-78"/>
                <a:cs typeface="Arabic Typesetting" pitchFamily="66" charset="-78"/>
              </a:rPr>
              <a:t>2</a:t>
            </a:r>
            <a:r>
              <a:rPr lang="ar-DZ" sz="3300" b="1" dirty="0">
                <a:solidFill>
                  <a:schemeClr val="tx1"/>
                </a:solidFill>
                <a:latin typeface="Arabic Typesetting" pitchFamily="66" charset="-78"/>
                <a:cs typeface="Arabic Typesetting" pitchFamily="66" charset="-78"/>
              </a:rPr>
              <a:t> </a:t>
            </a:r>
            <a:r>
              <a:rPr lang="ar-DZ" sz="3200" b="1" dirty="0">
                <a:solidFill>
                  <a:schemeClr val="tx1"/>
                </a:solidFill>
                <a:latin typeface="Arabic Typesetting" pitchFamily="66" charset="-78"/>
                <a:cs typeface="Arabic Typesetting" pitchFamily="66" charset="-78"/>
              </a:rPr>
              <a:t>: هي نتيجة معالجة البيانات  التي تخرج بمعلومات </a:t>
            </a:r>
            <a:r>
              <a:rPr lang="ar-DZ" sz="3200" b="1" dirty="0" smtClean="0">
                <a:solidFill>
                  <a:schemeClr val="tx1"/>
                </a:solidFill>
                <a:latin typeface="Arabic Typesetting" pitchFamily="66" charset="-78"/>
                <a:cs typeface="Arabic Typesetting" pitchFamily="66" charset="-78"/>
              </a:rPr>
              <a:t>,إذ </a:t>
            </a:r>
            <a:r>
              <a:rPr lang="ar-DZ" sz="3200" b="1" dirty="0">
                <a:solidFill>
                  <a:schemeClr val="tx1"/>
                </a:solidFill>
                <a:latin typeface="Arabic Typesetting" pitchFamily="66" charset="-78"/>
                <a:cs typeface="Arabic Typesetting" pitchFamily="66" charset="-78"/>
              </a:rPr>
              <a:t>تصبح معرفة بعد فهمها واستيعابها , وان تكرار التطبيق في الممارسات يؤدي إلى الخبرة</a:t>
            </a:r>
            <a:endParaRPr lang="fr-FR" sz="3200" b="1" dirty="0">
              <a:solidFill>
                <a:schemeClr val="tx1"/>
              </a:solidFill>
              <a:latin typeface="Arabic Typesetting" pitchFamily="66" charset="-78"/>
              <a:cs typeface="Arabic Typesetting" pitchFamily="66" charset="-78"/>
            </a:endParaRPr>
          </a:p>
          <a:p>
            <a:pPr algn="ctr" rtl="1"/>
            <a:endParaRPr lang="fr-FR" sz="3300" b="1" dirty="0">
              <a:solidFill>
                <a:schemeClr val="tx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357158" y="1357274"/>
            <a:ext cx="8572560" cy="52149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2800" b="1" dirty="0" smtClean="0">
                <a:solidFill>
                  <a:schemeClr val="tx1"/>
                </a:solidFill>
                <a:latin typeface="Arabic Typesetting" pitchFamily="66" charset="-78"/>
                <a:cs typeface="Arabic Typesetting" pitchFamily="66" charset="-78"/>
              </a:rPr>
              <a:t>يعرفها</a:t>
            </a:r>
            <a:r>
              <a:rPr lang="en-US" sz="2800" b="1" dirty="0" smtClean="0">
                <a:solidFill>
                  <a:schemeClr val="tx1"/>
                </a:solidFill>
                <a:latin typeface="Arabic Typesetting" pitchFamily="66" charset="-78"/>
                <a:cs typeface="Arabic Typesetting" pitchFamily="66" charset="-78"/>
              </a:rPr>
              <a:t> don </a:t>
            </a:r>
            <a:r>
              <a:rPr lang="en-US" sz="2800" b="1" dirty="0" err="1" smtClean="0">
                <a:solidFill>
                  <a:schemeClr val="tx1"/>
                </a:solidFill>
                <a:latin typeface="Arabic Typesetting" pitchFamily="66" charset="-78"/>
                <a:cs typeface="Arabic Typesetting" pitchFamily="66" charset="-78"/>
              </a:rPr>
              <a:t>marchand</a:t>
            </a:r>
            <a:r>
              <a:rPr lang="en-US"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على أنها " إيجاد الطرق للإبداع وأسر معرفة المنظمة للحصول عليها للاستفادة منها والمشاركة بها ونقلها إلى الموظفين الذين هم بحاجة إليها لإدارة أعمالهم بكفاءة وفعالية وباستخدام الإمكانيات الحديثة وتكنولوجيا المعلومات بأكبر قدر ممكن</a:t>
            </a:r>
            <a:r>
              <a:rPr lang="fr-FR" sz="2800" b="1" dirty="0" smtClean="0">
                <a:solidFill>
                  <a:schemeClr val="tx1"/>
                </a:solidFill>
                <a:latin typeface="Arabic Typesetting" pitchFamily="66" charset="-78"/>
                <a:cs typeface="Arabic Typesetting" pitchFamily="66" charset="-78"/>
              </a:rPr>
              <a:t>.</a:t>
            </a:r>
          </a:p>
          <a:p>
            <a:pPr algn="r" rtl="1"/>
            <a:r>
              <a:rPr lang="ar-DZ" sz="2800" b="1" dirty="0" smtClean="0">
                <a:solidFill>
                  <a:schemeClr val="tx1"/>
                </a:solidFill>
                <a:latin typeface="Arabic Typesetting" pitchFamily="66" charset="-78"/>
                <a:cs typeface="Arabic Typesetting" pitchFamily="66" charset="-78"/>
              </a:rPr>
              <a:t>ومنه يمكن استخلاص التعريف التالي:</a:t>
            </a:r>
          </a:p>
          <a:p>
            <a:pPr algn="r" rtl="1"/>
            <a:r>
              <a:rPr lang="ar-DZ" sz="2800" b="1" dirty="0" smtClean="0">
                <a:solidFill>
                  <a:schemeClr val="tx1"/>
                </a:solidFill>
                <a:latin typeface="Arabic Typesetting" pitchFamily="66" charset="-78"/>
                <a:cs typeface="Arabic Typesetting" pitchFamily="66" charset="-78"/>
              </a:rPr>
              <a:t>"إدارة المعرفة هي عملية يتم بموجبها تجميع واستخدام الخبرات المتراكمة من أي مكان في الأعمال، سواء كان في الوثائق أو قواعد البيانات أو في عقول العاملين، لإضافة القيمة للشركة من خلال الابتكار والتطبيق وتكامل </a:t>
            </a:r>
            <a:r>
              <a:rPr lang="ar-DZ" sz="2800" b="1" dirty="0" smtClean="0">
                <a:solidFill>
                  <a:schemeClr val="tx1"/>
                </a:solidFill>
                <a:latin typeface="Arabic Typesetting" pitchFamily="66" charset="-78"/>
                <a:cs typeface="Arabic Typesetting" pitchFamily="66" charset="-78"/>
              </a:rPr>
              <a:t>المعرفة</a:t>
            </a: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03 </a:t>
            </a:r>
            <a:r>
              <a:rPr lang="ar-DZ" sz="5400" b="1" dirty="0" smtClean="0">
                <a:solidFill>
                  <a:schemeClr val="bg1"/>
                </a:solidFill>
                <a:latin typeface="Arabic Typesetting" pitchFamily="66" charset="-78"/>
                <a:cs typeface="Arabic Typesetting" pitchFamily="66" charset="-78"/>
              </a:rPr>
              <a:t>مفاهيم عامة حول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357158" y="1428736"/>
            <a:ext cx="8358246" cy="52149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3200" b="1" u="sng" dirty="0" smtClean="0">
                <a:solidFill>
                  <a:schemeClr val="tx1"/>
                </a:solidFill>
                <a:latin typeface="Arabic Typesetting" pitchFamily="66" charset="-78"/>
                <a:cs typeface="Arabic Typesetting" pitchFamily="66" charset="-78"/>
              </a:rPr>
              <a:t>رابعا: خصائص إدارة المعرفة:</a:t>
            </a:r>
          </a:p>
          <a:p>
            <a:pPr algn="r" rtl="1"/>
            <a:r>
              <a:rPr lang="ar-DZ" sz="2800" b="1" dirty="0" smtClean="0">
                <a:solidFill>
                  <a:schemeClr val="tx1"/>
                </a:solidFill>
                <a:latin typeface="Arabic Typesetting" pitchFamily="66" charset="-78"/>
                <a:cs typeface="Arabic Typesetting" pitchFamily="66" charset="-78"/>
              </a:rPr>
              <a:t>-إدارة المعرفة كفن  فهي فن تحويل الموجودات الفكرية إلى قيمة للأعمال</a:t>
            </a:r>
          </a:p>
          <a:p>
            <a:pPr algn="r" rtl="1"/>
            <a:r>
              <a:rPr lang="ar-DZ" sz="2800" b="1" dirty="0" smtClean="0">
                <a:solidFill>
                  <a:schemeClr val="tx1"/>
                </a:solidFill>
                <a:latin typeface="Arabic Typesetting" pitchFamily="66" charset="-78"/>
                <a:cs typeface="Arabic Typesetting" pitchFamily="66" charset="-78"/>
              </a:rPr>
              <a:t>إدارة المعرفة كفرع علمي: حيث أنها عبارة عن علم مستقل في بيئة الأعمال</a:t>
            </a:r>
          </a:p>
          <a:p>
            <a:pPr algn="r" rtl="1"/>
            <a:r>
              <a:rPr lang="ar-DZ" sz="2800" b="1" dirty="0" smtClean="0">
                <a:solidFill>
                  <a:schemeClr val="tx1"/>
                </a:solidFill>
                <a:latin typeface="Arabic Typesetting" pitchFamily="66" charset="-78"/>
                <a:cs typeface="Arabic Typesetting" pitchFamily="66" charset="-78"/>
              </a:rPr>
              <a:t>إدارة المعرفة كممارسات يشترك فيها كافة الأفراد العاملين بالمنظمة</a:t>
            </a:r>
          </a:p>
          <a:p>
            <a:pPr algn="r" rtl="1"/>
            <a:r>
              <a:rPr lang="ar-DZ" sz="2800" b="1" dirty="0" smtClean="0">
                <a:solidFill>
                  <a:schemeClr val="tx1"/>
                </a:solidFill>
                <a:latin typeface="Arabic Typesetting" pitchFamily="66" charset="-78"/>
                <a:cs typeface="Arabic Typesetting" pitchFamily="66" charset="-78"/>
              </a:rPr>
              <a:t>إدارة المعرفة هي تجميع لعدة عمليات فرعية متكاملة</a:t>
            </a:r>
          </a:p>
          <a:p>
            <a:pPr algn="r" rtl="1"/>
            <a:r>
              <a:rPr lang="ar-DZ" sz="2800" b="1" dirty="0" smtClean="0">
                <a:solidFill>
                  <a:schemeClr val="tx1"/>
                </a:solidFill>
                <a:latin typeface="Arabic Typesetting" pitchFamily="66" charset="-78"/>
                <a:cs typeface="Arabic Typesetting" pitchFamily="66" charset="-78"/>
              </a:rPr>
              <a:t>إدارة المعرفة نظام متكامل توزع فيه المهام والأدوار </a:t>
            </a:r>
            <a:r>
              <a:rPr lang="ar-DZ" sz="2800" b="1" dirty="0" smtClean="0">
                <a:solidFill>
                  <a:schemeClr val="tx1"/>
                </a:solidFill>
                <a:latin typeface="Arabic Typesetting" pitchFamily="66" charset="-78"/>
                <a:cs typeface="Arabic Typesetting" pitchFamily="66" charset="-78"/>
              </a:rPr>
              <a:t>والمسؤوليات</a:t>
            </a: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03 </a:t>
            </a:r>
            <a:r>
              <a:rPr lang="ar-DZ" sz="5400" b="1" dirty="0" smtClean="0">
                <a:solidFill>
                  <a:schemeClr val="bg1"/>
                </a:solidFill>
                <a:latin typeface="Arabic Typesetting" pitchFamily="66" charset="-78"/>
                <a:cs typeface="Arabic Typesetting" pitchFamily="66" charset="-78"/>
              </a:rPr>
              <a:t>مفاهيم عامة حول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428596" y="1000108"/>
            <a:ext cx="8429684" cy="55007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3200" b="1" u="sng" dirty="0" smtClean="0">
                <a:solidFill>
                  <a:schemeClr val="tx1"/>
                </a:solidFill>
                <a:latin typeface="Arabic Typesetting" pitchFamily="66" charset="-78"/>
                <a:cs typeface="Arabic Typesetting" pitchFamily="66" charset="-78"/>
              </a:rPr>
              <a:t>ثالثا: أهمية إدارة المعرفة:</a:t>
            </a:r>
          </a:p>
          <a:p>
            <a:pPr algn="r" rtl="1"/>
            <a:r>
              <a:rPr lang="ar-SA" sz="2800" b="1" dirty="0" smtClean="0">
                <a:solidFill>
                  <a:schemeClr val="tx1"/>
                </a:solidFill>
                <a:latin typeface="Arabic Typesetting" pitchFamily="66" charset="-78"/>
                <a:cs typeface="Arabic Typesetting" pitchFamily="66" charset="-78"/>
              </a:rPr>
              <a:t>تعد إدارة المعرفة فرصة كبيرة للمؤسسات لتخفيض التكاليف ورفع موجوداتها الداخلية لتوليد الإيرادات الجديدة؛ </a:t>
            </a:r>
            <a:endParaRPr lang="fr-FR" sz="2800" b="1" dirty="0" smtClean="0">
              <a:solidFill>
                <a:schemeClr val="tx1"/>
              </a:solidFill>
              <a:latin typeface="Arabic Typesetting" pitchFamily="66" charset="-78"/>
              <a:cs typeface="Arabic Typesetting" pitchFamily="66" charset="-78"/>
            </a:endParaRPr>
          </a:p>
          <a:p>
            <a:pPr lvl="0" algn="r" rtl="1"/>
            <a:r>
              <a:rPr lang="ar-SA" sz="2800" b="1" dirty="0" smtClean="0">
                <a:solidFill>
                  <a:schemeClr val="tx1"/>
                </a:solidFill>
                <a:latin typeface="Arabic Typesetting" pitchFamily="66" charset="-78"/>
                <a:cs typeface="Arabic Typesetting" pitchFamily="66" charset="-78"/>
              </a:rPr>
              <a:t>تعد عملية نظامية تكاملية التنسيق </a:t>
            </a:r>
            <a:r>
              <a:rPr lang="ar-DZ" sz="2800" b="1" dirty="0" smtClean="0">
                <a:solidFill>
                  <a:schemeClr val="tx1"/>
                </a:solidFill>
                <a:latin typeface="Arabic Typesetting" pitchFamily="66" charset="-78"/>
                <a:cs typeface="Arabic Typesetting" pitchFamily="66" charset="-78"/>
              </a:rPr>
              <a:t>بين </a:t>
            </a:r>
            <a:r>
              <a:rPr lang="ar-SA" sz="2800" b="1" dirty="0" smtClean="0">
                <a:solidFill>
                  <a:schemeClr val="tx1"/>
                </a:solidFill>
                <a:latin typeface="Arabic Typesetting" pitchFamily="66" charset="-78"/>
                <a:cs typeface="Arabic Typesetting" pitchFamily="66" charset="-78"/>
              </a:rPr>
              <a:t>أنشطة المؤسسة المختلفة التحقيق أهدافها </a:t>
            </a:r>
            <a:endParaRPr lang="ar-DZ" sz="2800" b="1" dirty="0" smtClean="0">
              <a:solidFill>
                <a:schemeClr val="tx1"/>
              </a:solidFill>
              <a:latin typeface="Arabic Typesetting" pitchFamily="66" charset="-78"/>
              <a:cs typeface="Arabic Typesetting" pitchFamily="66" charset="-78"/>
            </a:endParaRPr>
          </a:p>
          <a:p>
            <a:pPr lvl="0" algn="r" rtl="1"/>
            <a:r>
              <a:rPr lang="ar-SA" sz="2800" b="1" dirty="0" smtClean="0">
                <a:solidFill>
                  <a:schemeClr val="tx1"/>
                </a:solidFill>
                <a:latin typeface="Arabic Typesetting" pitchFamily="66" charset="-78"/>
                <a:cs typeface="Arabic Typesetting" pitchFamily="66" charset="-78"/>
              </a:rPr>
              <a:t>تعزز قدرة المؤسسة على الاحتفاظ بالأداء ألمنظمي المعتمد على الخبرة والمعرفة وتحسينه؛ </a:t>
            </a:r>
            <a:endParaRPr lang="fr-FR" sz="2800" b="1" dirty="0" smtClean="0">
              <a:solidFill>
                <a:schemeClr val="tx1"/>
              </a:solidFill>
              <a:latin typeface="Arabic Typesetting" pitchFamily="66" charset="-78"/>
              <a:cs typeface="Arabic Typesetting" pitchFamily="66" charset="-78"/>
            </a:endParaRPr>
          </a:p>
          <a:p>
            <a:pPr lvl="0" algn="r" rtl="1"/>
            <a:r>
              <a:rPr lang="ar-SA" sz="2800" b="1" dirty="0" smtClean="0">
                <a:solidFill>
                  <a:schemeClr val="tx1"/>
                </a:solidFill>
                <a:latin typeface="Arabic Typesetting" pitchFamily="66" charset="-78"/>
                <a:cs typeface="Arabic Typesetting" pitchFamily="66" charset="-78"/>
              </a:rPr>
              <a:t>تتيح إدارة المعرفة للمؤسسة تحديد المعرفة المطلوبة، توثيق المتوافر منها </a:t>
            </a:r>
            <a:r>
              <a:rPr lang="ar-DZ" sz="2800" b="1" dirty="0" smtClean="0">
                <a:solidFill>
                  <a:schemeClr val="tx1"/>
                </a:solidFill>
                <a:latin typeface="Arabic Typesetting" pitchFamily="66" charset="-78"/>
                <a:cs typeface="Arabic Typesetting" pitchFamily="66" charset="-78"/>
              </a:rPr>
              <a:t>ل</a:t>
            </a:r>
            <a:r>
              <a:rPr lang="ar-SA" sz="2800" b="1" dirty="0" smtClean="0">
                <a:solidFill>
                  <a:schemeClr val="tx1"/>
                </a:solidFill>
                <a:latin typeface="Arabic Typesetting" pitchFamily="66" charset="-78"/>
                <a:cs typeface="Arabic Typesetting" pitchFamily="66" charset="-78"/>
              </a:rPr>
              <a:t>تطويرها</a:t>
            </a:r>
            <a:endParaRPr lang="fr-FR" sz="2800" b="1" dirty="0" smtClean="0">
              <a:solidFill>
                <a:schemeClr val="tx1"/>
              </a:solidFill>
              <a:latin typeface="Arabic Typesetting" pitchFamily="66" charset="-78"/>
              <a:cs typeface="Arabic Typesetting" pitchFamily="66" charset="-78"/>
            </a:endParaRPr>
          </a:p>
          <a:p>
            <a:pPr lvl="0" algn="r" rtl="1"/>
            <a:r>
              <a:rPr lang="ar-SA" sz="2800" b="1" dirty="0" smtClean="0">
                <a:solidFill>
                  <a:schemeClr val="tx1"/>
                </a:solidFill>
                <a:latin typeface="Arabic Typesetting" pitchFamily="66" charset="-78"/>
                <a:cs typeface="Arabic Typesetting" pitchFamily="66" charset="-78"/>
              </a:rPr>
              <a:t>تعد إدارة المعرفة أداة المؤسسة الفاعلة لاستثمار رأس مالها </a:t>
            </a:r>
            <a:r>
              <a:rPr lang="ar-SA" sz="2800" b="1" dirty="0" smtClean="0">
                <a:solidFill>
                  <a:schemeClr val="tx1"/>
                </a:solidFill>
                <a:latin typeface="Arabic Typesetting" pitchFamily="66" charset="-78"/>
                <a:cs typeface="Arabic Typesetting" pitchFamily="66" charset="-78"/>
              </a:rPr>
              <a:t>الفكري من </a:t>
            </a:r>
            <a:r>
              <a:rPr lang="ar-SA" sz="2800" b="1" dirty="0" smtClean="0">
                <a:solidFill>
                  <a:schemeClr val="tx1"/>
                </a:solidFill>
                <a:latin typeface="Arabic Typesetting" pitchFamily="66" charset="-78"/>
                <a:cs typeface="Arabic Typesetting" pitchFamily="66" charset="-78"/>
              </a:rPr>
              <a:t>خلال جعل المعرفة المتولدة عنها بالنسبة للأشخاص الآخرين المحتاجين إليها عملية سهلة </a:t>
            </a:r>
            <a:r>
              <a:rPr lang="ar-SA" sz="2800" b="1" dirty="0" smtClean="0">
                <a:solidFill>
                  <a:schemeClr val="tx1"/>
                </a:solidFill>
                <a:latin typeface="Arabic Typesetting" pitchFamily="66" charset="-78"/>
                <a:cs typeface="Arabic Typesetting" pitchFamily="66" charset="-78"/>
              </a:rPr>
              <a:t>وممكنة</a:t>
            </a:r>
            <a:r>
              <a:rPr lang="ar-DZ" sz="2800" b="1" dirty="0" smtClean="0">
                <a:solidFill>
                  <a:schemeClr val="tx1"/>
                </a:solidFill>
                <a:latin typeface="Arabic Typesetting" pitchFamily="66" charset="-78"/>
                <a:cs typeface="Arabic Typesetting" pitchFamily="66" charset="-78"/>
              </a:rPr>
              <a:t>.</a:t>
            </a:r>
            <a:endParaRPr lang="fr-FR" sz="2800" b="1" dirty="0" smtClean="0">
              <a:solidFill>
                <a:schemeClr val="tx1"/>
              </a:solidFill>
              <a:latin typeface="Arabic Typesetting" pitchFamily="66" charset="-78"/>
              <a:cs typeface="Arabic Typesetting" pitchFamily="66" charset="-78"/>
            </a:endParaRPr>
          </a:p>
          <a:p>
            <a:pPr lvl="0" algn="r" rtl="1"/>
            <a:r>
              <a:rPr lang="ar-SA" sz="2800" b="1" dirty="0" smtClean="0">
                <a:solidFill>
                  <a:schemeClr val="tx1"/>
                </a:solidFill>
                <a:latin typeface="Arabic Typesetting" pitchFamily="66" charset="-78"/>
                <a:cs typeface="Arabic Typesetting" pitchFamily="66" charset="-78"/>
              </a:rPr>
              <a:t>تعد أداة لتحفيز المؤسسات لتشجيع القدرات الإبداعية </a:t>
            </a:r>
            <a:r>
              <a:rPr lang="ar-SA" sz="2800" b="1" dirty="0" err="1" smtClean="0">
                <a:solidFill>
                  <a:schemeClr val="tx1"/>
                </a:solidFill>
                <a:latin typeface="Arabic Typesetting" pitchFamily="66" charset="-78"/>
                <a:cs typeface="Arabic Typesetting" pitchFamily="66" charset="-78"/>
              </a:rPr>
              <a:t>ل</a:t>
            </a:r>
            <a:r>
              <a:rPr lang="ar-DZ" sz="2800" b="1" dirty="0" smtClean="0">
                <a:solidFill>
                  <a:schemeClr val="tx1"/>
                </a:solidFill>
                <a:latin typeface="Arabic Typesetting" pitchFamily="66" charset="-78"/>
                <a:cs typeface="Arabic Typesetting" pitchFamily="66" charset="-78"/>
              </a:rPr>
              <a:t>لرأسمالها</a:t>
            </a:r>
            <a:r>
              <a:rPr lang="ar-SA" sz="2800" b="1" dirty="0" smtClean="0">
                <a:solidFill>
                  <a:schemeClr val="tx1"/>
                </a:solidFill>
                <a:latin typeface="Arabic Typesetting" pitchFamily="66" charset="-78"/>
                <a:cs typeface="Arabic Typesetting" pitchFamily="66" charset="-78"/>
              </a:rPr>
              <a:t> البشر</a:t>
            </a:r>
            <a:r>
              <a:rPr lang="ar-DZ" sz="2800" b="1" dirty="0" smtClean="0">
                <a:solidFill>
                  <a:schemeClr val="tx1"/>
                </a:solidFill>
                <a:latin typeface="Arabic Typesetting" pitchFamily="66" charset="-78"/>
                <a:cs typeface="Arabic Typesetting" pitchFamily="66" charset="-78"/>
              </a:rPr>
              <a:t>ي</a:t>
            </a:r>
            <a:endParaRPr lang="fr-FR" sz="2800" b="1" dirty="0" smtClean="0">
              <a:solidFill>
                <a:schemeClr val="tx1"/>
              </a:solidFill>
              <a:latin typeface="Arabic Typesetting" pitchFamily="66" charset="-78"/>
              <a:cs typeface="Arabic Typesetting" pitchFamily="66" charset="-78"/>
            </a:endParaRPr>
          </a:p>
          <a:p>
            <a:pPr lvl="0" algn="r" rtl="1"/>
            <a:r>
              <a:rPr lang="ar-SA" sz="2800" b="1" dirty="0" smtClean="0">
                <a:solidFill>
                  <a:schemeClr val="tx1"/>
                </a:solidFill>
                <a:latin typeface="Arabic Typesetting" pitchFamily="66" charset="-78"/>
                <a:cs typeface="Arabic Typesetting" pitchFamily="66" charset="-78"/>
              </a:rPr>
              <a:t>تدعم الجهود للاستفادة من جميع الموجودات الملموسة وغير الملموسة بتوفير إطار عمل لتعزيز المعرفة التنظيمية؛ </a:t>
            </a:r>
            <a:endParaRPr lang="fr-FR" sz="2800" b="1" dirty="0" smtClean="0">
              <a:solidFill>
                <a:schemeClr val="tx1"/>
              </a:solidFill>
              <a:latin typeface="Arabic Typesetting" pitchFamily="66" charset="-78"/>
              <a:cs typeface="Arabic Typesetting" pitchFamily="66" charset="-78"/>
            </a:endParaRPr>
          </a:p>
          <a:p>
            <a:pPr algn="r"/>
            <a:r>
              <a:rPr lang="ar-SA" sz="2800" b="1" dirty="0" smtClean="0">
                <a:solidFill>
                  <a:schemeClr val="tx1"/>
                </a:solidFill>
                <a:latin typeface="Arabic Typesetting" pitchFamily="66" charset="-78"/>
                <a:cs typeface="Arabic Typesetting" pitchFamily="66" charset="-78"/>
              </a:rPr>
              <a:t>تساهم في </a:t>
            </a:r>
            <a:r>
              <a:rPr lang="ar-SA" sz="2800" b="1" dirty="0" smtClean="0">
                <a:solidFill>
                  <a:schemeClr val="tx1"/>
                </a:solidFill>
                <a:latin typeface="Arabic Typesetting" pitchFamily="66" charset="-78"/>
                <a:cs typeface="Arabic Typesetting" pitchFamily="66" charset="-78"/>
              </a:rPr>
              <a:t>تع</a:t>
            </a:r>
            <a:r>
              <a:rPr lang="ar-DZ" sz="2800" b="1" dirty="0" smtClean="0">
                <a:solidFill>
                  <a:schemeClr val="tx1"/>
                </a:solidFill>
                <a:latin typeface="Arabic Typesetting" pitchFamily="66" charset="-78"/>
                <a:cs typeface="Arabic Typesetting" pitchFamily="66" charset="-78"/>
              </a:rPr>
              <a:t>ظيم</a:t>
            </a:r>
            <a:r>
              <a:rPr lang="ar-SA"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قيمة </a:t>
            </a:r>
            <a:r>
              <a:rPr lang="ar-SA" sz="2800" b="1" dirty="0" smtClean="0">
                <a:solidFill>
                  <a:schemeClr val="tx1"/>
                </a:solidFill>
                <a:latin typeface="Arabic Typesetting" pitchFamily="66" charset="-78"/>
                <a:cs typeface="Arabic Typesetting" pitchFamily="66" charset="-78"/>
              </a:rPr>
              <a:t>الم</a:t>
            </a:r>
            <a:r>
              <a:rPr lang="ar-DZ" sz="2800" b="1" dirty="0" smtClean="0">
                <a:solidFill>
                  <a:schemeClr val="tx1"/>
                </a:solidFill>
                <a:latin typeface="Arabic Typesetting" pitchFamily="66" charset="-78"/>
                <a:cs typeface="Arabic Typesetting" pitchFamily="66" charset="-78"/>
              </a:rPr>
              <a:t>مؤسسة </a:t>
            </a:r>
            <a:r>
              <a:rPr lang="ar-DZ" sz="2800" b="1" dirty="0" smtClean="0">
                <a:solidFill>
                  <a:schemeClr val="tx1"/>
                </a:solidFill>
                <a:latin typeface="Arabic Typesetting" pitchFamily="66" charset="-78"/>
                <a:cs typeface="Arabic Typesetting" pitchFamily="66" charset="-78"/>
              </a:rPr>
              <a:t>في سوق رأس المال</a:t>
            </a:r>
          </a:p>
        </p:txBody>
      </p:sp>
      <p:sp>
        <p:nvSpPr>
          <p:cNvPr id="3" name="Rectangle 2"/>
          <p:cNvSpPr/>
          <p:nvPr/>
        </p:nvSpPr>
        <p:spPr>
          <a:xfrm>
            <a:off x="571472" y="142852"/>
            <a:ext cx="8143932"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03 </a:t>
            </a:r>
            <a:r>
              <a:rPr lang="ar-DZ" sz="5400" b="1" dirty="0" smtClean="0">
                <a:solidFill>
                  <a:schemeClr val="bg1"/>
                </a:solidFill>
                <a:latin typeface="Arabic Typesetting" pitchFamily="66" charset="-78"/>
                <a:cs typeface="Arabic Typesetting" pitchFamily="66" charset="-78"/>
              </a:rPr>
              <a:t>مفاهيم عامة حول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571472" y="1357298"/>
            <a:ext cx="8143932" cy="5357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latin typeface="Arabic Typesetting" pitchFamily="66" charset="-78"/>
                <a:cs typeface="Arabic Typesetting" pitchFamily="66" charset="-78"/>
              </a:rPr>
              <a:t>خامسا: أهداف إدارة المعرفة:</a:t>
            </a:r>
          </a:p>
          <a:p>
            <a:pPr algn="r" rtl="1"/>
            <a:r>
              <a:rPr lang="ar-SA" sz="2800" b="1" dirty="0" smtClean="0">
                <a:solidFill>
                  <a:schemeClr val="tx1"/>
                </a:solidFill>
                <a:latin typeface="Arabic Typesetting" pitchFamily="66" charset="-78"/>
                <a:cs typeface="Arabic Typesetting" pitchFamily="66" charset="-78"/>
              </a:rPr>
              <a:t>يمكن تلخيص أهداف إدارة المعرفة في</a:t>
            </a:r>
            <a:r>
              <a:rPr lang="en-US" sz="2800" b="1" dirty="0" smtClean="0">
                <a:solidFill>
                  <a:schemeClr val="tx1"/>
                </a:solidFill>
                <a:latin typeface="Arabic Typesetting" pitchFamily="66" charset="-78"/>
                <a:cs typeface="Arabic Typesetting" pitchFamily="66" charset="-78"/>
              </a:rPr>
              <a:t>:</a:t>
            </a:r>
            <a:endParaRPr lang="fr-FR" sz="2800" b="1" dirty="0" smtClean="0">
              <a:solidFill>
                <a:schemeClr val="tx1"/>
              </a:solidFill>
              <a:latin typeface="Arabic Typesetting" pitchFamily="66" charset="-78"/>
              <a:cs typeface="Arabic Typesetting" pitchFamily="66" charset="-78"/>
            </a:endParaRPr>
          </a:p>
          <a:p>
            <a:pPr lvl="0" algn="r" rtl="1"/>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أسر المعرفة من مصادرها وخزنها وإعادة استعمالها</a:t>
            </a:r>
            <a:endParaRPr lang="fr-FR" sz="2800" b="1" dirty="0" smtClean="0">
              <a:solidFill>
                <a:schemeClr val="tx1"/>
              </a:solidFill>
              <a:latin typeface="Arabic Typesetting" pitchFamily="66" charset="-78"/>
              <a:cs typeface="Arabic Typesetting" pitchFamily="66" charset="-78"/>
            </a:endParaRPr>
          </a:p>
          <a:p>
            <a:pPr lvl="0" algn="r" rtl="1"/>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جذب رأس المال فكري لوضع الحلول للمشكلات التي تواجه المنظمة</a:t>
            </a:r>
            <a:r>
              <a:rPr lang="ar-DZ" sz="2800" b="1" dirty="0" smtClean="0">
                <a:solidFill>
                  <a:schemeClr val="tx1"/>
                </a:solidFill>
                <a:latin typeface="Arabic Typesetting" pitchFamily="66" charset="-78"/>
                <a:cs typeface="Arabic Typesetting" pitchFamily="66" charset="-78"/>
              </a:rPr>
              <a:t>.</a:t>
            </a:r>
            <a:endParaRPr lang="fr-FR" sz="2800" b="1" dirty="0" smtClean="0">
              <a:solidFill>
                <a:schemeClr val="tx1"/>
              </a:solidFill>
              <a:latin typeface="Arabic Typesetting" pitchFamily="66" charset="-78"/>
              <a:cs typeface="Arabic Typesetting" pitchFamily="66" charset="-78"/>
            </a:endParaRPr>
          </a:p>
          <a:p>
            <a:pPr lvl="0" algn="r" rtl="1"/>
            <a:r>
              <a:rPr lang="ar-SA"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a:t>
            </a:r>
            <a:r>
              <a:rPr lang="ar-SA" sz="2800" b="1" dirty="0" smtClean="0">
                <a:solidFill>
                  <a:schemeClr val="tx1"/>
                </a:solidFill>
                <a:latin typeface="Arabic Typesetting" pitchFamily="66" charset="-78"/>
                <a:cs typeface="Arabic Typesetting" pitchFamily="66" charset="-78"/>
              </a:rPr>
              <a:t>خلق البيئة التنظيمية التي تشجع كل فرد في المنظمة على المشاركة بالمعرفة</a:t>
            </a:r>
            <a:r>
              <a:rPr lang="ar-DZ" sz="2800" b="1" dirty="0" smtClean="0">
                <a:solidFill>
                  <a:schemeClr val="tx1"/>
                </a:solidFill>
                <a:latin typeface="Arabic Typesetting" pitchFamily="66" charset="-78"/>
                <a:cs typeface="Arabic Typesetting" pitchFamily="66" charset="-78"/>
              </a:rPr>
              <a:t>.</a:t>
            </a:r>
            <a:endParaRPr lang="fr-FR" sz="2800" b="1" dirty="0" smtClean="0">
              <a:solidFill>
                <a:schemeClr val="tx1"/>
              </a:solidFill>
              <a:latin typeface="Arabic Typesetting" pitchFamily="66" charset="-78"/>
              <a:cs typeface="Arabic Typesetting" pitchFamily="66" charset="-78"/>
            </a:endParaRPr>
          </a:p>
          <a:p>
            <a:pPr lvl="0" algn="r" rtl="1"/>
            <a:r>
              <a:rPr lang="ar-DZ" sz="2800" b="1" dirty="0" smtClean="0">
                <a:solidFill>
                  <a:schemeClr val="tx1"/>
                </a:solidFill>
                <a:latin typeface="Arabic Typesetting" pitchFamily="66" charset="-78"/>
                <a:cs typeface="Arabic Typesetting" pitchFamily="66" charset="-78"/>
              </a:rPr>
              <a:t>-</a:t>
            </a:r>
            <a:r>
              <a:rPr lang="ar-SA" sz="2800" b="1" dirty="0" smtClean="0">
                <a:solidFill>
                  <a:schemeClr val="tx1"/>
                </a:solidFill>
                <a:latin typeface="Arabic Typesetting" pitchFamily="66" charset="-78"/>
                <a:cs typeface="Arabic Typesetting" pitchFamily="66" charset="-78"/>
              </a:rPr>
              <a:t>تحديد المعرفة الجوهرية وكيفية الحصول عليها وحمايتها، وإعادة استخدام المعرفة وتعظيمها؛</a:t>
            </a:r>
            <a:endParaRPr lang="fr-FR" sz="2800" b="1" dirty="0" smtClean="0">
              <a:solidFill>
                <a:schemeClr val="tx1"/>
              </a:solidFill>
              <a:latin typeface="Arabic Typesetting" pitchFamily="66" charset="-78"/>
              <a:cs typeface="Arabic Typesetting" pitchFamily="66" charset="-78"/>
            </a:endParaRPr>
          </a:p>
          <a:p>
            <a:pPr lvl="0" algn="r" rtl="1"/>
            <a:r>
              <a:rPr lang="ar-DZ" sz="2800" b="1" dirty="0" smtClean="0">
                <a:solidFill>
                  <a:schemeClr val="tx1"/>
                </a:solidFill>
                <a:latin typeface="Arabic Typesetting" pitchFamily="66" charset="-78"/>
                <a:cs typeface="Arabic Typesetting" pitchFamily="66" charset="-78"/>
              </a:rPr>
              <a:t>-</a:t>
            </a:r>
            <a:r>
              <a:rPr lang="ar-SA" sz="2800" b="1" dirty="0" smtClean="0">
                <a:solidFill>
                  <a:schemeClr val="tx1"/>
                </a:solidFill>
                <a:latin typeface="Arabic Typesetting" pitchFamily="66" charset="-78"/>
                <a:cs typeface="Arabic Typesetting" pitchFamily="66" charset="-78"/>
              </a:rPr>
              <a:t>بناء إمكانات التعلم وإشاعة ثقافة المعرفة والتحفيز لتطويرها</a:t>
            </a:r>
            <a:endParaRPr lang="fr-FR" sz="2800" b="1" dirty="0" smtClean="0">
              <a:solidFill>
                <a:schemeClr val="tx1"/>
              </a:solidFill>
              <a:latin typeface="Arabic Typesetting" pitchFamily="66" charset="-78"/>
              <a:cs typeface="Arabic Typesetting" pitchFamily="66" charset="-78"/>
            </a:endParaRPr>
          </a:p>
          <a:p>
            <a:pPr lvl="0" algn="r" rtl="1"/>
            <a:r>
              <a:rPr lang="ar-DZ" sz="2800" b="1" dirty="0" smtClean="0">
                <a:solidFill>
                  <a:schemeClr val="tx1"/>
                </a:solidFill>
                <a:latin typeface="Arabic Typesetting" pitchFamily="66" charset="-78"/>
                <a:cs typeface="Arabic Typesetting" pitchFamily="66" charset="-78"/>
              </a:rPr>
              <a:t>-</a:t>
            </a:r>
            <a:r>
              <a:rPr lang="ar-SA" sz="2800" b="1" dirty="0" smtClean="0">
                <a:solidFill>
                  <a:schemeClr val="tx1"/>
                </a:solidFill>
                <a:latin typeface="Arabic Typesetting" pitchFamily="66" charset="-78"/>
                <a:cs typeface="Arabic Typesetting" pitchFamily="66" charset="-78"/>
              </a:rPr>
              <a:t>التأكد من فاعلية تقنيات المنظمة ومن تحويل المعرفة الضمنية إلى معرفة ظاهرة وتعظيم العوائد من الملكية الفكرية عبر استخدام الاختراعات والمعرفة التي بحوزتها والمتاجرة بالابتكارات؛</a:t>
            </a:r>
            <a:endParaRPr lang="fr-FR" sz="2800" b="1" dirty="0" smtClean="0">
              <a:solidFill>
                <a:schemeClr val="tx1"/>
              </a:solidFill>
              <a:latin typeface="Arabic Typesetting" pitchFamily="66" charset="-78"/>
              <a:cs typeface="Arabic Typesetting" pitchFamily="66" charset="-78"/>
            </a:endParaRPr>
          </a:p>
          <a:p>
            <a:pPr lvl="0" algn="r" rtl="1"/>
            <a:r>
              <a:rPr lang="ar-SA" sz="2800" b="1" dirty="0" smtClean="0">
                <a:solidFill>
                  <a:schemeClr val="tx1"/>
                </a:solidFill>
                <a:latin typeface="Arabic Typesetting" pitchFamily="66" charset="-78"/>
                <a:cs typeface="Arabic Typesetting" pitchFamily="66" charset="-78"/>
              </a:rPr>
              <a:t>استغلالها ثم حمايتها من التسرب</a:t>
            </a:r>
            <a:endParaRPr lang="ar-DZ" sz="2800" b="1" dirty="0" smtClean="0">
              <a:solidFill>
                <a:schemeClr val="tx1"/>
              </a:solidFill>
              <a:latin typeface="Arabic Typesetting" pitchFamily="66" charset="-78"/>
              <a:cs typeface="Arabic Typesetting" pitchFamily="66" charset="-78"/>
            </a:endParaRPr>
          </a:p>
          <a:p>
            <a:pPr algn="r" rtl="1"/>
            <a:endParaRPr lang="ar-DZ"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571472" y="142852"/>
            <a:ext cx="8143932"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03 </a:t>
            </a:r>
            <a:r>
              <a:rPr lang="ar-DZ" sz="5400" b="1" dirty="0" smtClean="0">
                <a:solidFill>
                  <a:schemeClr val="bg1"/>
                </a:solidFill>
                <a:latin typeface="Arabic Typesetting" pitchFamily="66" charset="-78"/>
                <a:cs typeface="Arabic Typesetting" pitchFamily="66" charset="-78"/>
              </a:rPr>
              <a:t>مفاهيم عامة حول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03 </a:t>
            </a:r>
            <a:r>
              <a:rPr lang="ar-DZ" sz="5400" b="1" dirty="0" smtClean="0">
                <a:solidFill>
                  <a:schemeClr val="bg1"/>
                </a:solidFill>
                <a:latin typeface="Arabic Typesetting" pitchFamily="66" charset="-78"/>
                <a:cs typeface="Arabic Typesetting" pitchFamily="66" charset="-78"/>
              </a:rPr>
              <a:t>مفاهيم عامة حول إدارة المعرفة</a:t>
            </a:r>
            <a:endParaRPr lang="fr-FR" sz="5400" b="1" dirty="0" smtClean="0">
              <a:solidFill>
                <a:schemeClr val="bg1"/>
              </a:solidFill>
              <a:latin typeface="Arabic Typesetting" pitchFamily="66" charset="-78"/>
              <a:cs typeface="Arabic Typesetting" pitchFamily="66" charset="-78"/>
            </a:endParaRPr>
          </a:p>
        </p:txBody>
      </p:sp>
      <p:sp>
        <p:nvSpPr>
          <p:cNvPr id="5" name="Rectangle à coins arrondis 4"/>
          <p:cNvSpPr/>
          <p:nvPr/>
        </p:nvSpPr>
        <p:spPr>
          <a:xfrm>
            <a:off x="357158" y="1357298"/>
            <a:ext cx="8501122" cy="5357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rtl="1"/>
            <a:r>
              <a:rPr lang="ar-DZ" b="1" dirty="0" smtClean="0">
                <a:solidFill>
                  <a:schemeClr val="tx1"/>
                </a:solidFill>
                <a:latin typeface="Arabic Typesetting" pitchFamily="66" charset="-78"/>
                <a:cs typeface="Arabic Typesetting" pitchFamily="66" charset="-78"/>
              </a:rPr>
              <a:t>-</a:t>
            </a:r>
            <a:r>
              <a:rPr lang="ar-SA" sz="2800" b="1" dirty="0" smtClean="0">
                <a:solidFill>
                  <a:schemeClr val="tx1"/>
                </a:solidFill>
                <a:latin typeface="Arabic Typesetting" pitchFamily="66" charset="-78"/>
                <a:cs typeface="Arabic Typesetting" pitchFamily="66" charset="-78"/>
              </a:rPr>
              <a:t>تحول المنظمات من الاقتصاد التقليدي إلى الاقتصاد العلمي الجديد ( اقتصاد المعرفة</a:t>
            </a:r>
            <a:endParaRPr lang="fr-FR" sz="2800" b="1" dirty="0" smtClean="0">
              <a:solidFill>
                <a:schemeClr val="tx1"/>
              </a:solidFill>
              <a:latin typeface="Arabic Typesetting" pitchFamily="66" charset="-78"/>
              <a:cs typeface="Arabic Typesetting" pitchFamily="66" charset="-78"/>
            </a:endParaRPr>
          </a:p>
          <a:p>
            <a:pPr lvl="0" algn="r" rtl="1"/>
            <a:r>
              <a:rPr lang="ar-DZ" sz="2800" b="1" dirty="0" smtClean="0">
                <a:solidFill>
                  <a:schemeClr val="tx1"/>
                </a:solidFill>
                <a:latin typeface="Arabic Typesetting" pitchFamily="66" charset="-78"/>
                <a:cs typeface="Arabic Typesetting" pitchFamily="66" charset="-78"/>
              </a:rPr>
              <a:t>-</a:t>
            </a:r>
            <a:r>
              <a:rPr lang="ar-SA" sz="2800" b="1" dirty="0" smtClean="0">
                <a:solidFill>
                  <a:schemeClr val="tx1"/>
                </a:solidFill>
                <a:latin typeface="Arabic Typesetting" pitchFamily="66" charset="-78"/>
                <a:cs typeface="Arabic Typesetting" pitchFamily="66" charset="-78"/>
              </a:rPr>
              <a:t>تعمل على جمع الأفكار الذكية من الميدان ، وتسهم في نشر أفضل الممارسات في الداخل؛</a:t>
            </a:r>
            <a:endParaRPr lang="fr-FR" sz="2800" b="1" dirty="0" smtClean="0">
              <a:solidFill>
                <a:schemeClr val="tx1"/>
              </a:solidFill>
              <a:latin typeface="Arabic Typesetting" pitchFamily="66" charset="-78"/>
              <a:cs typeface="Arabic Typesetting" pitchFamily="66" charset="-78"/>
            </a:endParaRPr>
          </a:p>
          <a:p>
            <a:pPr lvl="0" algn="r" rtl="1"/>
            <a:r>
              <a:rPr lang="en-US"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a:t>
            </a:r>
            <a:r>
              <a:rPr lang="ar-SA" sz="2800" b="1" dirty="0" smtClean="0">
                <a:solidFill>
                  <a:schemeClr val="tx1"/>
                </a:solidFill>
                <a:latin typeface="Arabic Typesetting" pitchFamily="66" charset="-78"/>
                <a:cs typeface="Arabic Typesetting" pitchFamily="66" charset="-78"/>
              </a:rPr>
              <a:t>تهدف إلى الإبداع والوعي والتصميم الهادف والتكيف للاضطراب والتعقيد البيئي والذكاء والتعلم</a:t>
            </a:r>
            <a:r>
              <a:rPr lang="ar-DZ" sz="2800" b="1" dirty="0" smtClean="0">
                <a:solidFill>
                  <a:schemeClr val="tx1"/>
                </a:solidFill>
                <a:latin typeface="Arabic Typesetting" pitchFamily="66" charset="-78"/>
                <a:cs typeface="Arabic Typesetting" pitchFamily="66" charset="-78"/>
              </a:rPr>
              <a:t>.</a:t>
            </a:r>
            <a:endParaRPr lang="fr-FR" sz="2800" b="1" dirty="0" smtClean="0">
              <a:solidFill>
                <a:schemeClr val="tx1"/>
              </a:solidFill>
              <a:latin typeface="Arabic Typesetting" pitchFamily="66" charset="-78"/>
              <a:cs typeface="Arabic Typesetting" pitchFamily="66" charset="-78"/>
            </a:endParaRPr>
          </a:p>
          <a:p>
            <a:pPr algn="r"/>
            <a:r>
              <a:rPr lang="ar-SA"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a:t>
            </a:r>
            <a:r>
              <a:rPr lang="ar-SA" sz="2800" b="1" dirty="0" smtClean="0">
                <a:solidFill>
                  <a:schemeClr val="tx1"/>
                </a:solidFill>
                <a:latin typeface="Arabic Typesetting" pitchFamily="66" charset="-78"/>
                <a:cs typeface="Arabic Typesetting" pitchFamily="66" charset="-78"/>
              </a:rPr>
              <a:t>خلق القيمة للأعمال من خلال التخطيط، وإدارة وتطوير العاملين وإدارة الزبائن وتقييم الإنتاج. وإجمالا تهدف </a:t>
            </a:r>
            <a:r>
              <a:rPr lang="ar-SA" sz="2800" b="1" dirty="0" smtClean="0">
                <a:solidFill>
                  <a:schemeClr val="tx1"/>
                </a:solidFill>
                <a:latin typeface="Arabic Typesetting" pitchFamily="66" charset="-78"/>
                <a:cs typeface="Arabic Typesetting" pitchFamily="66" charset="-78"/>
              </a:rPr>
              <a:t>إدارة المعرفة إلى التعامل مع الممتلكات الفكرية للمنظمة من خلال اكتشافها</a:t>
            </a:r>
            <a:r>
              <a:rPr lang="ar-SA" sz="2800" b="1" dirty="0" smtClean="0">
                <a:solidFill>
                  <a:schemeClr val="tx1"/>
                </a:solidFill>
                <a:latin typeface="Arabic Typesetting" pitchFamily="66" charset="-78"/>
                <a:cs typeface="Arabic Typesetting" pitchFamily="66" charset="-78"/>
              </a:rPr>
              <a:t> </a:t>
            </a:r>
            <a:endParaRPr lang="ar-DZ" sz="2800" b="1" dirty="0" smtClean="0">
              <a:solidFill>
                <a:schemeClr val="tx1"/>
              </a:solidFill>
              <a:latin typeface="Arabic Typesetting" pitchFamily="66" charset="-78"/>
              <a:cs typeface="Arabic Typesetting" pitchFamily="66" charset="-78"/>
            </a:endParaRPr>
          </a:p>
          <a:p>
            <a:pPr algn="r" rtl="1"/>
            <a:r>
              <a:rPr lang="ar-DZ" sz="2800" b="1" u="sng" dirty="0" smtClean="0">
                <a:solidFill>
                  <a:schemeClr val="tx1"/>
                </a:solidFill>
                <a:latin typeface="Arabic Typesetting" pitchFamily="66" charset="-78"/>
                <a:cs typeface="Arabic Typesetting" pitchFamily="66" charset="-78"/>
              </a:rPr>
              <a:t>سادسا: متطلبات إدارة المعرفة:</a:t>
            </a:r>
          </a:p>
          <a:p>
            <a:pPr algn="r" rtl="1">
              <a:buFontTx/>
              <a:buChar char="-"/>
            </a:pPr>
            <a:r>
              <a:rPr lang="ar-DZ" sz="2800" b="1" dirty="0" smtClean="0">
                <a:solidFill>
                  <a:schemeClr val="tx1"/>
                </a:solidFill>
                <a:latin typeface="Arabic Typesetting" pitchFamily="66" charset="-78"/>
                <a:cs typeface="Arabic Typesetting" pitchFamily="66" charset="-78"/>
              </a:rPr>
              <a:t>ثقافة تنظيمية</a:t>
            </a:r>
          </a:p>
          <a:p>
            <a:pPr algn="r" rtl="1">
              <a:buFontTx/>
              <a:buChar char="-"/>
            </a:pPr>
            <a:r>
              <a:rPr lang="ar-DZ" sz="2800" b="1" dirty="0" smtClean="0">
                <a:solidFill>
                  <a:schemeClr val="tx1"/>
                </a:solidFill>
                <a:latin typeface="Arabic Typesetting" pitchFamily="66" charset="-78"/>
                <a:cs typeface="Arabic Typesetting" pitchFamily="66" charset="-78"/>
              </a:rPr>
              <a:t>رأس مال بشري</a:t>
            </a:r>
          </a:p>
          <a:p>
            <a:pPr algn="r" rtl="1">
              <a:buFontTx/>
              <a:buChar char="-"/>
            </a:pPr>
            <a:r>
              <a:rPr lang="ar-DZ" sz="2800" b="1" dirty="0" smtClean="0">
                <a:solidFill>
                  <a:schemeClr val="tx1"/>
                </a:solidFill>
                <a:latin typeface="Arabic Typesetting" pitchFamily="66" charset="-78"/>
                <a:cs typeface="Arabic Typesetting" pitchFamily="66" charset="-78"/>
              </a:rPr>
              <a:t>قيادة ومدير المعرفة</a:t>
            </a:r>
          </a:p>
          <a:p>
            <a:pPr algn="r" rtl="1">
              <a:buFontTx/>
              <a:buChar char="-"/>
            </a:pPr>
            <a:r>
              <a:rPr lang="ar-DZ" sz="2800" b="1" dirty="0" smtClean="0">
                <a:solidFill>
                  <a:schemeClr val="tx1"/>
                </a:solidFill>
                <a:latin typeface="Arabic Typesetting" pitchFamily="66" charset="-78"/>
                <a:cs typeface="Arabic Typesetting" pitchFamily="66" charset="-78"/>
              </a:rPr>
              <a:t>تكنولوجيا المعلومات والاتصال</a:t>
            </a:r>
          </a:p>
          <a:p>
            <a:pPr algn="r" rtl="1">
              <a:buFontTx/>
              <a:buChar char="-"/>
            </a:pPr>
            <a:r>
              <a:rPr lang="ar-DZ" sz="2800" b="1" dirty="0" smtClean="0">
                <a:solidFill>
                  <a:schemeClr val="tx1"/>
                </a:solidFill>
                <a:latin typeface="Arabic Typesetting" pitchFamily="66" charset="-78"/>
                <a:cs typeface="Arabic Typesetting" pitchFamily="66" charset="-78"/>
              </a:rPr>
              <a:t>نظام متكامل وأهداف محددة مسبقا</a:t>
            </a:r>
          </a:p>
          <a:p>
            <a:pPr algn="r"/>
            <a:r>
              <a:rPr lang="ar-SA" b="1" dirty="0" smtClean="0">
                <a:solidFill>
                  <a:schemeClr val="tx1"/>
                </a:solidFill>
                <a:latin typeface="Arabic Typesetting" pitchFamily="66" charset="-78"/>
                <a:cs typeface="Arabic Typesetting" pitchFamily="66" charset="-78"/>
              </a:rPr>
              <a:t> </a:t>
            </a:r>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en-US" sz="5400" b="1" dirty="0" smtClean="0">
                <a:solidFill>
                  <a:schemeClr val="bg1"/>
                </a:solidFill>
                <a:latin typeface="Arabic Typesetting" pitchFamily="66" charset="-78"/>
                <a:cs typeface="Arabic Typesetting" pitchFamily="66" charset="-78"/>
              </a:rPr>
              <a:t> </a:t>
            </a:r>
            <a:r>
              <a:rPr lang="fr-FR" sz="5400" b="1" dirty="0" smtClean="0">
                <a:solidFill>
                  <a:schemeClr val="bg1"/>
                </a:solidFill>
                <a:latin typeface="Arabic Typesetting" pitchFamily="66" charset="-78"/>
                <a:cs typeface="Arabic Typesetting" pitchFamily="66" charset="-78"/>
              </a:rPr>
              <a:t>: 04 </a:t>
            </a:r>
            <a:r>
              <a:rPr lang="ar-DZ" sz="5400" b="1" dirty="0" smtClean="0">
                <a:solidFill>
                  <a:schemeClr val="bg1"/>
                </a:solidFill>
                <a:latin typeface="Arabic Typesetting" pitchFamily="66" charset="-78"/>
                <a:cs typeface="Arabic Typesetting" pitchFamily="66" charset="-78"/>
              </a:rPr>
              <a:t>عمليات إدارة المعرفة</a:t>
            </a:r>
            <a:endParaRPr lang="fr-FR" sz="5400" b="1" dirty="0" smtClean="0">
              <a:solidFill>
                <a:schemeClr val="bg1"/>
              </a:solidFill>
              <a:latin typeface="Arabic Typesetting" pitchFamily="66" charset="-78"/>
              <a:cs typeface="Arabic Typesetting" pitchFamily="66" charset="-78"/>
            </a:endParaRPr>
          </a:p>
        </p:txBody>
      </p:sp>
      <p:sp>
        <p:nvSpPr>
          <p:cNvPr id="3" name="Rectangle 2"/>
          <p:cNvSpPr/>
          <p:nvPr/>
        </p:nvSpPr>
        <p:spPr>
          <a:xfrm>
            <a:off x="500034" y="1428736"/>
            <a:ext cx="8358246" cy="5000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r" rtl="1"/>
            <a:r>
              <a:rPr lang="ar-DZ" sz="2800" b="1" dirty="0" smtClean="0">
                <a:solidFill>
                  <a:schemeClr val="tx1"/>
                </a:solidFill>
                <a:latin typeface="Arabic Typesetting" pitchFamily="66" charset="-78"/>
                <a:cs typeface="Arabic Typesetting" pitchFamily="66" charset="-78"/>
              </a:rPr>
              <a:t>تعتبر إدارة المعرفة عملية في حد ذاتها حيث تتضمن عدة عمليات داخلية مترابطة ومتسلسلة ومتكاملة ومتناسقة فيما بينها تشكل نظاما متكاملا فيما بين عناصره وحتى عمليات إدارة المعرفة تتضمن عمليات جزئية أخرى لذا يصعب تحديد نظام موحد لعمليات إدارة المعرفة ولكن ما يتم الاتفاق عليه أن عملية إدارة المعرفة أمر جد معقد وعرض عملياتها هو محاولة تبسيط مفهومها فقط.  </a:t>
            </a:r>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  </a:t>
            </a:r>
            <a:endParaRPr lang="fr-FR" sz="2800" b="1" dirty="0" smtClean="0">
              <a:solidFill>
                <a:schemeClr val="tx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357166"/>
            <a:ext cx="8286808" cy="61436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Ellipse 2"/>
          <p:cNvSpPr/>
          <p:nvPr/>
        </p:nvSpPr>
        <p:spPr>
          <a:xfrm>
            <a:off x="3571868" y="571480"/>
            <a:ext cx="2000264" cy="9144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800" b="1" dirty="0" smtClean="0">
                <a:solidFill>
                  <a:schemeClr val="tx1"/>
                </a:solidFill>
                <a:latin typeface="Arabic Typesetting" pitchFamily="66" charset="-78"/>
                <a:cs typeface="Arabic Typesetting" pitchFamily="66" charset="-78"/>
              </a:rPr>
              <a:t>تشخيص المعرفة</a:t>
            </a:r>
            <a:endParaRPr lang="fr-FR" sz="2800" b="1" dirty="0" smtClean="0">
              <a:solidFill>
                <a:schemeClr val="tx1"/>
              </a:solidFill>
              <a:latin typeface="Arabic Typesetting" pitchFamily="66" charset="-78"/>
              <a:cs typeface="Arabic Typesetting" pitchFamily="66" charset="-78"/>
            </a:endParaRPr>
          </a:p>
        </p:txBody>
      </p:sp>
      <p:sp>
        <p:nvSpPr>
          <p:cNvPr id="5" name="Ellipse 4"/>
          <p:cNvSpPr/>
          <p:nvPr/>
        </p:nvSpPr>
        <p:spPr>
          <a:xfrm>
            <a:off x="6429388" y="1285860"/>
            <a:ext cx="2000264" cy="9144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800" b="1" dirty="0" smtClean="0">
                <a:solidFill>
                  <a:schemeClr val="tx1"/>
                </a:solidFill>
                <a:latin typeface="Arabic Typesetting" pitchFamily="66" charset="-78"/>
                <a:cs typeface="Arabic Typesetting" pitchFamily="66" charset="-78"/>
              </a:rPr>
              <a:t>تحديد أهداف المعرفة</a:t>
            </a:r>
            <a:endParaRPr lang="fr-FR" sz="2800" b="1" dirty="0" smtClean="0">
              <a:solidFill>
                <a:schemeClr val="tx1"/>
              </a:solidFill>
              <a:latin typeface="Arabic Typesetting" pitchFamily="66" charset="-78"/>
              <a:cs typeface="Arabic Typesetting" pitchFamily="66" charset="-78"/>
            </a:endParaRPr>
          </a:p>
        </p:txBody>
      </p:sp>
      <p:sp>
        <p:nvSpPr>
          <p:cNvPr id="6" name="Ellipse 5"/>
          <p:cNvSpPr/>
          <p:nvPr/>
        </p:nvSpPr>
        <p:spPr>
          <a:xfrm>
            <a:off x="6429388" y="2857496"/>
            <a:ext cx="2000264" cy="9144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800" b="1" dirty="0" smtClean="0">
                <a:solidFill>
                  <a:schemeClr val="tx1"/>
                </a:solidFill>
                <a:latin typeface="Arabic Typesetting" pitchFamily="66" charset="-78"/>
                <a:cs typeface="Arabic Typesetting" pitchFamily="66" charset="-78"/>
              </a:rPr>
              <a:t>توليد المعرفة</a:t>
            </a:r>
            <a:endParaRPr lang="fr-FR" sz="2800" b="1" dirty="0" smtClean="0">
              <a:solidFill>
                <a:schemeClr val="tx1"/>
              </a:solidFill>
              <a:latin typeface="Arabic Typesetting" pitchFamily="66" charset="-78"/>
              <a:cs typeface="Arabic Typesetting" pitchFamily="66" charset="-78"/>
            </a:endParaRPr>
          </a:p>
        </p:txBody>
      </p:sp>
      <p:sp>
        <p:nvSpPr>
          <p:cNvPr id="7" name="Ellipse 6"/>
          <p:cNvSpPr/>
          <p:nvPr/>
        </p:nvSpPr>
        <p:spPr>
          <a:xfrm>
            <a:off x="3643306" y="5072074"/>
            <a:ext cx="2000264" cy="9144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800" b="1" dirty="0" smtClean="0">
                <a:solidFill>
                  <a:schemeClr val="tx1"/>
                </a:solidFill>
                <a:latin typeface="Arabic Typesetting" pitchFamily="66" charset="-78"/>
                <a:cs typeface="Arabic Typesetting" pitchFamily="66" charset="-78"/>
              </a:rPr>
              <a:t>خزن المعرفة</a:t>
            </a:r>
            <a:endParaRPr lang="fr-FR" sz="2800" b="1" dirty="0" smtClean="0">
              <a:solidFill>
                <a:schemeClr val="tx1"/>
              </a:solidFill>
              <a:latin typeface="Arabic Typesetting" pitchFamily="66" charset="-78"/>
              <a:cs typeface="Arabic Typesetting" pitchFamily="66" charset="-78"/>
            </a:endParaRPr>
          </a:p>
        </p:txBody>
      </p:sp>
      <p:sp>
        <p:nvSpPr>
          <p:cNvPr id="8" name="Ellipse 7"/>
          <p:cNvSpPr/>
          <p:nvPr/>
        </p:nvSpPr>
        <p:spPr>
          <a:xfrm>
            <a:off x="714348" y="4429132"/>
            <a:ext cx="2000264" cy="9144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800" b="1" dirty="0" smtClean="0">
                <a:solidFill>
                  <a:schemeClr val="tx1"/>
                </a:solidFill>
                <a:latin typeface="Arabic Typesetting" pitchFamily="66" charset="-78"/>
                <a:cs typeface="Arabic Typesetting" pitchFamily="66" charset="-78"/>
              </a:rPr>
              <a:t>نشر المعرفة</a:t>
            </a:r>
            <a:endParaRPr lang="fr-FR" sz="2800" b="1" dirty="0" smtClean="0">
              <a:solidFill>
                <a:schemeClr val="tx1"/>
              </a:solidFill>
              <a:latin typeface="Arabic Typesetting" pitchFamily="66" charset="-78"/>
              <a:cs typeface="Arabic Typesetting" pitchFamily="66" charset="-78"/>
            </a:endParaRPr>
          </a:p>
        </p:txBody>
      </p:sp>
      <p:sp>
        <p:nvSpPr>
          <p:cNvPr id="9" name="Ellipse 8"/>
          <p:cNvSpPr/>
          <p:nvPr/>
        </p:nvSpPr>
        <p:spPr>
          <a:xfrm>
            <a:off x="785786" y="1285860"/>
            <a:ext cx="2000264" cy="9144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800" b="1" dirty="0" smtClean="0">
                <a:solidFill>
                  <a:schemeClr val="tx1"/>
                </a:solidFill>
                <a:latin typeface="Arabic Typesetting" pitchFamily="66" charset="-78"/>
                <a:cs typeface="Arabic Typesetting" pitchFamily="66" charset="-78"/>
              </a:rPr>
              <a:t>تقييم المعرفة </a:t>
            </a:r>
            <a:endParaRPr lang="fr-FR" sz="2800" b="1" dirty="0" smtClean="0">
              <a:solidFill>
                <a:schemeClr val="tx1"/>
              </a:solidFill>
              <a:latin typeface="Arabic Typesetting" pitchFamily="66" charset="-78"/>
              <a:cs typeface="Arabic Typesetting" pitchFamily="66" charset="-78"/>
            </a:endParaRPr>
          </a:p>
        </p:txBody>
      </p:sp>
      <p:sp>
        <p:nvSpPr>
          <p:cNvPr id="11" name="Ellipse 10"/>
          <p:cNvSpPr/>
          <p:nvPr/>
        </p:nvSpPr>
        <p:spPr>
          <a:xfrm>
            <a:off x="714348" y="2857496"/>
            <a:ext cx="2000264" cy="9144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800" b="1" dirty="0" smtClean="0">
                <a:solidFill>
                  <a:schemeClr val="tx1"/>
                </a:solidFill>
                <a:latin typeface="Arabic Typesetting" pitchFamily="66" charset="-78"/>
                <a:cs typeface="Arabic Typesetting" pitchFamily="66" charset="-78"/>
              </a:rPr>
              <a:t>تطبيق المعرفة</a:t>
            </a:r>
            <a:endParaRPr lang="fr-FR" sz="2800" b="1" dirty="0" smtClean="0">
              <a:solidFill>
                <a:schemeClr val="tx1"/>
              </a:solidFill>
              <a:latin typeface="Arabic Typesetting" pitchFamily="66" charset="-78"/>
              <a:cs typeface="Arabic Typesetting" pitchFamily="66" charset="-78"/>
            </a:endParaRPr>
          </a:p>
        </p:txBody>
      </p:sp>
      <p:sp>
        <p:nvSpPr>
          <p:cNvPr id="12" name="Ellipse 11"/>
          <p:cNvSpPr/>
          <p:nvPr/>
        </p:nvSpPr>
        <p:spPr>
          <a:xfrm>
            <a:off x="6215074" y="4429132"/>
            <a:ext cx="2000264" cy="9144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800" b="1" smtClean="0">
                <a:solidFill>
                  <a:schemeClr val="tx1"/>
                </a:solidFill>
                <a:latin typeface="Arabic Typesetting" pitchFamily="66" charset="-78"/>
                <a:cs typeface="Arabic Typesetting" pitchFamily="66" charset="-78"/>
              </a:rPr>
              <a:t>اكتساب </a:t>
            </a:r>
            <a:r>
              <a:rPr lang="ar-DZ" sz="2800" b="1" dirty="0" smtClean="0">
                <a:solidFill>
                  <a:schemeClr val="tx1"/>
                </a:solidFill>
                <a:latin typeface="Arabic Typesetting" pitchFamily="66" charset="-78"/>
                <a:cs typeface="Arabic Typesetting" pitchFamily="66" charset="-78"/>
              </a:rPr>
              <a:t>المعرفة</a:t>
            </a:r>
            <a:endParaRPr lang="fr-FR" sz="2800" b="1" dirty="0" smtClean="0">
              <a:solidFill>
                <a:schemeClr val="tx1"/>
              </a:solidFill>
              <a:latin typeface="Arabic Typesetting" pitchFamily="66" charset="-78"/>
              <a:cs typeface="Arabic Typesetting" pitchFamily="66" charset="-78"/>
            </a:endParaRPr>
          </a:p>
        </p:txBody>
      </p:sp>
      <p:cxnSp>
        <p:nvCxnSpPr>
          <p:cNvPr id="20" name="Connecteur droit avec flèche 19"/>
          <p:cNvCxnSpPr/>
          <p:nvPr/>
        </p:nvCxnSpPr>
        <p:spPr>
          <a:xfrm>
            <a:off x="5643570" y="1071546"/>
            <a:ext cx="842962" cy="485772"/>
          </a:xfrm>
          <a:prstGeom prst="straightConnector1">
            <a:avLst/>
          </a:prstGeom>
          <a:ln w="349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Connecteur droit avec flèche 22"/>
          <p:cNvCxnSpPr/>
          <p:nvPr/>
        </p:nvCxnSpPr>
        <p:spPr>
          <a:xfrm rot="5400000">
            <a:off x="7036611" y="2607463"/>
            <a:ext cx="500066" cy="1588"/>
          </a:xfrm>
          <a:prstGeom prst="straightConnector1">
            <a:avLst/>
          </a:prstGeom>
          <a:ln w="349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rot="5400000">
            <a:off x="7043758" y="4100514"/>
            <a:ext cx="628648" cy="1588"/>
          </a:xfrm>
          <a:prstGeom prst="straightConnector1">
            <a:avLst/>
          </a:prstGeom>
          <a:ln w="349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rot="10800000" flipV="1">
            <a:off x="5715008" y="5214950"/>
            <a:ext cx="714380" cy="342896"/>
          </a:xfrm>
          <a:prstGeom prst="straightConnector1">
            <a:avLst/>
          </a:prstGeom>
          <a:ln w="349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flipV="1">
            <a:off x="2500298" y="928670"/>
            <a:ext cx="1143008" cy="500066"/>
          </a:xfrm>
          <a:prstGeom prst="straightConnector1">
            <a:avLst/>
          </a:prstGeom>
          <a:ln w="349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rot="5400000" flipH="1" flipV="1">
            <a:off x="1500960" y="4142586"/>
            <a:ext cx="571504" cy="1588"/>
          </a:xfrm>
          <a:prstGeom prst="straightConnector1">
            <a:avLst/>
          </a:prstGeom>
          <a:ln w="349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Connecteur droit avec flèche 38"/>
          <p:cNvCxnSpPr/>
          <p:nvPr/>
        </p:nvCxnSpPr>
        <p:spPr>
          <a:xfrm rot="5400000" flipH="1" flipV="1">
            <a:off x="1457300" y="2543172"/>
            <a:ext cx="514360" cy="1588"/>
          </a:xfrm>
          <a:prstGeom prst="straightConnector1">
            <a:avLst/>
          </a:prstGeom>
          <a:ln w="349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Connecteur droit avec flèche 42"/>
          <p:cNvCxnSpPr/>
          <p:nvPr/>
        </p:nvCxnSpPr>
        <p:spPr>
          <a:xfrm rot="10800000">
            <a:off x="2643174" y="5000636"/>
            <a:ext cx="1000132" cy="514360"/>
          </a:xfrm>
          <a:prstGeom prst="straightConnector1">
            <a:avLst/>
          </a:prstGeom>
          <a:ln w="349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Ellipse 45"/>
          <p:cNvSpPr/>
          <p:nvPr/>
        </p:nvSpPr>
        <p:spPr>
          <a:xfrm>
            <a:off x="3428992" y="2571744"/>
            <a:ext cx="2500330" cy="1500198"/>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2800" b="1" dirty="0" smtClean="0">
                <a:solidFill>
                  <a:schemeClr val="tx1"/>
                </a:solidFill>
                <a:latin typeface="Arabic Typesetting" pitchFamily="66" charset="-78"/>
                <a:cs typeface="Arabic Typesetting" pitchFamily="66" charset="-78"/>
              </a:rPr>
              <a:t>شكل يبين :</a:t>
            </a:r>
          </a:p>
          <a:p>
            <a:pPr algn="ctr"/>
            <a:r>
              <a:rPr lang="ar-DZ" sz="2800" b="1" dirty="0" smtClean="0">
                <a:solidFill>
                  <a:schemeClr val="tx1"/>
                </a:solidFill>
                <a:latin typeface="Arabic Typesetting" pitchFamily="66" charset="-78"/>
                <a:cs typeface="Arabic Typesetting" pitchFamily="66" charset="-78"/>
              </a:rPr>
              <a:t>عمليات إدارة المعرفة</a:t>
            </a:r>
            <a:endParaRPr lang="fr-FR" sz="2800" b="1" dirty="0" smtClean="0">
              <a:solidFill>
                <a:schemeClr val="tx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357298"/>
            <a:ext cx="8358246" cy="51435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ar-DZ" sz="4400" b="1" dirty="0" smtClean="0">
              <a:solidFill>
                <a:schemeClr val="tx1"/>
              </a:solidFill>
              <a:latin typeface="Arabic Typesetting" pitchFamily="66" charset="-78"/>
              <a:cs typeface="Arabic Typesetting" pitchFamily="66" charset="-78"/>
            </a:endParaRPr>
          </a:p>
          <a:p>
            <a:pPr algn="r" rtl="1"/>
            <a:r>
              <a:rPr lang="en-US" sz="4400" b="1" dirty="0" smtClean="0">
                <a:solidFill>
                  <a:schemeClr val="tx1"/>
                </a:solidFill>
                <a:latin typeface="Arabic Typesetting" pitchFamily="66" charset="-78"/>
                <a:cs typeface="Arabic Typesetting" pitchFamily="66" charset="-78"/>
              </a:rPr>
              <a:t>1</a:t>
            </a:r>
            <a:r>
              <a:rPr lang="ar-DZ" sz="2800" b="1" dirty="0" smtClean="0">
                <a:solidFill>
                  <a:schemeClr val="tx1"/>
                </a:solidFill>
                <a:latin typeface="Arabic Typesetting" pitchFamily="66" charset="-78"/>
                <a:cs typeface="Arabic Typesetting" pitchFamily="66" charset="-78"/>
              </a:rPr>
              <a:t>/ عملية تشخيص المعرفة:</a:t>
            </a:r>
          </a:p>
          <a:p>
            <a:pPr algn="r" rtl="1"/>
            <a:r>
              <a:rPr lang="ar-DZ" sz="2800" b="1" dirty="0" smtClean="0">
                <a:solidFill>
                  <a:schemeClr val="tx1"/>
                </a:solidFill>
                <a:latin typeface="Arabic Typesetting" pitchFamily="66" charset="-78"/>
                <a:cs typeface="Arabic Typesetting" pitchFamily="66" charset="-78"/>
              </a:rPr>
              <a:t>تعتبر عملية تشخيص المعرفة من العمليات المهمة حيث تعمل على تحديد الفجوة المعرفية ما بين المؤسسة والمؤسسة الرائدة أو مابين المؤسسة  واقرب المؤسسات إلى مستوى نشاطها </a:t>
            </a:r>
            <a:r>
              <a:rPr lang="ar-DZ" sz="2800" b="1" dirty="0" err="1" smtClean="0">
                <a:solidFill>
                  <a:schemeClr val="tx1"/>
                </a:solidFill>
                <a:latin typeface="Arabic Typesetting" pitchFamily="66" charset="-78"/>
                <a:cs typeface="Arabic Typesetting" pitchFamily="66" charset="-78"/>
              </a:rPr>
              <a:t>وتنافسيتها</a:t>
            </a:r>
            <a:r>
              <a:rPr lang="ar-DZ"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و كذالك تتجسد في تحديد مكامن نقص المعرفة في وظائفها الداخلية</a:t>
            </a:r>
          </a:p>
          <a:p>
            <a:pPr algn="r" rtl="1"/>
            <a:r>
              <a:rPr lang="fr-FR" sz="2800" b="1" dirty="0" smtClean="0">
                <a:solidFill>
                  <a:schemeClr val="tx1"/>
                </a:solidFill>
                <a:latin typeface="Arabic Typesetting" pitchFamily="66" charset="-78"/>
                <a:cs typeface="Arabic Typesetting" pitchFamily="66" charset="-78"/>
              </a:rPr>
              <a:t>2</a:t>
            </a:r>
            <a:r>
              <a:rPr lang="ar-DZ" sz="2800" b="1" dirty="0" smtClean="0">
                <a:solidFill>
                  <a:schemeClr val="tx1"/>
                </a:solidFill>
                <a:latin typeface="Arabic Typesetting" pitchFamily="66" charset="-78"/>
                <a:cs typeface="Arabic Typesetting" pitchFamily="66" charset="-78"/>
              </a:rPr>
              <a:t>/ عملية تحديد أهداف المعرفة:</a:t>
            </a:r>
          </a:p>
          <a:p>
            <a:pPr algn="r" rtl="1"/>
            <a:r>
              <a:rPr lang="ar-DZ" sz="2800" b="1" dirty="0" smtClean="0">
                <a:solidFill>
                  <a:schemeClr val="tx1"/>
                </a:solidFill>
                <a:latin typeface="Arabic Typesetting" pitchFamily="66" charset="-78"/>
                <a:cs typeface="Arabic Typesetting" pitchFamily="66" charset="-78"/>
              </a:rPr>
              <a:t>لا تعتبر إدارة المعرفة هدفا بعينه ولكنها وسيلة لتحقيق أهداف المؤسسة وعملية تحديد أهداف المعرفة تشتمل على:</a:t>
            </a:r>
          </a:p>
          <a:p>
            <a:pPr algn="r" rtl="1"/>
            <a:r>
              <a:rPr lang="ar-DZ" sz="2800" b="1" dirty="0" smtClean="0">
                <a:solidFill>
                  <a:schemeClr val="tx1"/>
                </a:solidFill>
                <a:latin typeface="Arabic Typesetting" pitchFamily="66" charset="-78"/>
                <a:cs typeface="Arabic Typesetting" pitchFamily="66" charset="-78"/>
              </a:rPr>
              <a:t>تحسين العمليات ، خلق وضوح، تسهيل الإبداع ، تخفيض العمليات، التوجه نجو الزبون، تسهيل عمليات التخطيط والتنبؤ </a:t>
            </a:r>
            <a:r>
              <a:rPr lang="ar-DZ" sz="3600" b="1" dirty="0" smtClean="0">
                <a:solidFill>
                  <a:schemeClr val="tx1"/>
                </a:solidFill>
                <a:latin typeface="Arabic Typesetting" pitchFamily="66" charset="-78"/>
                <a:cs typeface="Arabic Typesetting" pitchFamily="66" charset="-78"/>
              </a:rPr>
              <a:t>.</a:t>
            </a:r>
          </a:p>
          <a:p>
            <a:pPr algn="r" rtl="1"/>
            <a:endParaRPr lang="ar-DZ" sz="4400" b="1" dirty="0" smtClean="0">
              <a:solidFill>
                <a:schemeClr val="tx1"/>
              </a:solidFill>
              <a:latin typeface="Arabic Typesetting" pitchFamily="66" charset="-78"/>
              <a:cs typeface="Arabic Typesetting" pitchFamily="66" charset="-78"/>
            </a:endParaRPr>
          </a:p>
          <a:p>
            <a:pPr algn="r" rtl="1"/>
            <a:endParaRPr lang="fr-FR" sz="4400" b="1" dirty="0">
              <a:solidFill>
                <a:schemeClr val="tx1"/>
              </a:solidFill>
              <a:latin typeface="Arabic Typesetting" pitchFamily="66" charset="-78"/>
              <a:cs typeface="Arabic Typesetting" pitchFamily="66" charset="-78"/>
            </a:endParaRPr>
          </a:p>
        </p:txBody>
      </p:sp>
      <p:sp>
        <p:nvSpPr>
          <p:cNvPr id="3" name="Rectangle 2"/>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en-US" sz="5400" b="1" dirty="0" smtClean="0">
                <a:solidFill>
                  <a:schemeClr val="bg1"/>
                </a:solidFill>
                <a:latin typeface="Arabic Typesetting" pitchFamily="66" charset="-78"/>
                <a:cs typeface="Arabic Typesetting" pitchFamily="66" charset="-78"/>
              </a:rPr>
              <a:t> </a:t>
            </a:r>
            <a:r>
              <a:rPr lang="fr-FR" sz="5400" b="1" dirty="0" smtClean="0">
                <a:solidFill>
                  <a:schemeClr val="bg1"/>
                </a:solidFill>
                <a:latin typeface="Arabic Typesetting" pitchFamily="66" charset="-78"/>
                <a:cs typeface="Arabic Typesetting" pitchFamily="66" charset="-78"/>
              </a:rPr>
              <a:t>: 04 </a:t>
            </a:r>
            <a:r>
              <a:rPr lang="ar-DZ" sz="5400" b="1" dirty="0" smtClean="0">
                <a:solidFill>
                  <a:schemeClr val="bg1"/>
                </a:solidFill>
                <a:latin typeface="Arabic Typesetting" pitchFamily="66" charset="-78"/>
                <a:cs typeface="Arabic Typesetting" pitchFamily="66" charset="-78"/>
              </a:rPr>
              <a:t>عمليات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428736"/>
            <a:ext cx="8501122" cy="52864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4400" b="1" dirty="0" smtClean="0">
                <a:solidFill>
                  <a:schemeClr val="tx1"/>
                </a:solidFill>
                <a:latin typeface="Arabic Typesetting" pitchFamily="66" charset="-78"/>
                <a:cs typeface="Arabic Typesetting" pitchFamily="66" charset="-78"/>
              </a:rPr>
              <a:t>3</a:t>
            </a:r>
            <a:r>
              <a:rPr lang="ar-DZ" sz="2800" b="1" dirty="0" smtClean="0">
                <a:solidFill>
                  <a:schemeClr val="tx1"/>
                </a:solidFill>
                <a:latin typeface="Arabic Typesetting" pitchFamily="66" charset="-78"/>
                <a:cs typeface="Arabic Typesetting" pitchFamily="66" charset="-78"/>
              </a:rPr>
              <a:t>/ عملية توليد المعرفة:</a:t>
            </a:r>
          </a:p>
          <a:p>
            <a:pPr algn="r" rtl="1"/>
            <a:r>
              <a:rPr lang="ar-DZ" sz="2800" b="1" dirty="0" smtClean="0">
                <a:solidFill>
                  <a:schemeClr val="tx1"/>
                </a:solidFill>
                <a:latin typeface="Arabic Typesetting" pitchFamily="66" charset="-78"/>
                <a:cs typeface="Arabic Typesetting" pitchFamily="66" charset="-78"/>
              </a:rPr>
              <a:t>حيث أن عملية توليد المعرفة تكون أساسا في البيئة الداخلية للمؤسسة وتعتبر وظيفة البحث والتطوير من أهم الوظائف التي تمثلها وتشتمل علي:</a:t>
            </a:r>
          </a:p>
          <a:p>
            <a:pPr algn="r" rtl="1"/>
            <a:r>
              <a:rPr lang="ar-DZ" sz="2800" b="1" dirty="0" smtClean="0">
                <a:solidFill>
                  <a:schemeClr val="tx1"/>
                </a:solidFill>
                <a:latin typeface="Arabic Typesetting" pitchFamily="66" charset="-78"/>
                <a:cs typeface="Arabic Typesetting" pitchFamily="66" charset="-78"/>
              </a:rPr>
              <a:t>اسر المعرفة، اكتشاف المعرفة ، ابتكار المعرفة ، تطوير المعرفة </a:t>
            </a:r>
          </a:p>
          <a:p>
            <a:pPr algn="r" rtl="1"/>
            <a:r>
              <a:rPr lang="fr-FR" sz="2800" b="1" dirty="0" smtClean="0">
                <a:solidFill>
                  <a:schemeClr val="tx1"/>
                </a:solidFill>
                <a:latin typeface="Arabic Typesetting" pitchFamily="66" charset="-78"/>
                <a:cs typeface="Arabic Typesetting" pitchFamily="66" charset="-78"/>
              </a:rPr>
              <a:t>4</a:t>
            </a:r>
            <a:r>
              <a:rPr lang="ar-DZ" sz="2800" b="1" dirty="0" smtClean="0">
                <a:solidFill>
                  <a:schemeClr val="tx1"/>
                </a:solidFill>
                <a:latin typeface="Arabic Typesetting" pitchFamily="66" charset="-78"/>
                <a:cs typeface="Arabic Typesetting" pitchFamily="66" charset="-78"/>
              </a:rPr>
              <a:t>/ عملية اكتساب المعرفة:</a:t>
            </a:r>
          </a:p>
          <a:p>
            <a:pPr algn="r" rtl="1"/>
            <a:r>
              <a:rPr lang="ar-DZ" sz="2800" b="1" dirty="0" smtClean="0">
                <a:solidFill>
                  <a:schemeClr val="tx1"/>
                </a:solidFill>
                <a:latin typeface="Arabic Typesetting" pitchFamily="66" charset="-78"/>
                <a:cs typeface="Arabic Typesetting" pitchFamily="66" charset="-78"/>
              </a:rPr>
              <a:t>تعتبر عملية اكتساب المعرفة  عملية مرتبطة أساسا بالبيئة الخارجية للمؤسسة وتشتمل على:</a:t>
            </a:r>
          </a:p>
          <a:p>
            <a:pPr algn="r" rtl="1"/>
            <a:r>
              <a:rPr lang="ar-DZ" sz="2800" b="1" dirty="0" smtClean="0">
                <a:solidFill>
                  <a:schemeClr val="tx1"/>
                </a:solidFill>
                <a:latin typeface="Arabic Typesetting" pitchFamily="66" charset="-78"/>
                <a:cs typeface="Arabic Typesetting" pitchFamily="66" charset="-78"/>
              </a:rPr>
              <a:t>استقطاب المعرفة (الضمنية)، شراء المعرفة ، المشاركة في بناء المعرفة، امتصاص </a:t>
            </a:r>
            <a:r>
              <a:rPr lang="ar-DZ" sz="2800" b="1" dirty="0" smtClean="0">
                <a:solidFill>
                  <a:schemeClr val="tx1"/>
                </a:solidFill>
                <a:latin typeface="Arabic Typesetting" pitchFamily="66" charset="-78"/>
                <a:cs typeface="Arabic Typesetting" pitchFamily="66" charset="-78"/>
              </a:rPr>
              <a:t>المعرفة</a:t>
            </a: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en-US" sz="5400" b="1" dirty="0" smtClean="0">
                <a:solidFill>
                  <a:schemeClr val="bg1"/>
                </a:solidFill>
                <a:latin typeface="Arabic Typesetting" pitchFamily="66" charset="-78"/>
                <a:cs typeface="Arabic Typesetting" pitchFamily="66" charset="-78"/>
              </a:rPr>
              <a:t> </a:t>
            </a:r>
            <a:r>
              <a:rPr lang="fr-FR" sz="5400" b="1" dirty="0" smtClean="0">
                <a:solidFill>
                  <a:schemeClr val="bg1"/>
                </a:solidFill>
                <a:latin typeface="Arabic Typesetting" pitchFamily="66" charset="-78"/>
                <a:cs typeface="Arabic Typesetting" pitchFamily="66" charset="-78"/>
              </a:rPr>
              <a:t>: 04 </a:t>
            </a:r>
            <a:r>
              <a:rPr lang="ar-DZ" sz="5400" b="1" dirty="0" smtClean="0">
                <a:solidFill>
                  <a:schemeClr val="bg1"/>
                </a:solidFill>
                <a:latin typeface="Arabic Typesetting" pitchFamily="66" charset="-78"/>
                <a:cs typeface="Arabic Typesetting" pitchFamily="66" charset="-78"/>
              </a:rPr>
              <a:t>عمليات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736"/>
            <a:ext cx="8358246" cy="50720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4400" b="1" dirty="0" smtClean="0">
                <a:solidFill>
                  <a:schemeClr val="tx1"/>
                </a:solidFill>
                <a:latin typeface="Arabic Typesetting" pitchFamily="66" charset="-78"/>
                <a:cs typeface="Arabic Typesetting" pitchFamily="66" charset="-78"/>
              </a:rPr>
              <a:t>5</a:t>
            </a:r>
            <a:r>
              <a:rPr lang="ar-DZ" sz="2800" b="1" dirty="0" smtClean="0">
                <a:solidFill>
                  <a:schemeClr val="tx1"/>
                </a:solidFill>
                <a:latin typeface="Arabic Typesetting" pitchFamily="66" charset="-78"/>
                <a:cs typeface="Arabic Typesetting" pitchFamily="66" charset="-78"/>
              </a:rPr>
              <a:t>/ عملية تخزين المعرفة:</a:t>
            </a:r>
          </a:p>
          <a:p>
            <a:pPr algn="r" rtl="1"/>
            <a:r>
              <a:rPr lang="ar-DZ" sz="2800" b="1" dirty="0" smtClean="0">
                <a:solidFill>
                  <a:schemeClr val="tx1"/>
                </a:solidFill>
                <a:latin typeface="Arabic Typesetting" pitchFamily="66" charset="-78"/>
                <a:cs typeface="Arabic Typesetting" pitchFamily="66" charset="-78"/>
              </a:rPr>
              <a:t>عملية تخزين المعرفة هي الأخرى على عدة عمليات جزئية تتمثل في  :</a:t>
            </a:r>
          </a:p>
          <a:p>
            <a:pPr algn="r" rtl="1"/>
            <a:r>
              <a:rPr lang="ar-DZ" sz="2800" b="1" dirty="0" smtClean="0">
                <a:solidFill>
                  <a:schemeClr val="tx1"/>
                </a:solidFill>
                <a:latin typeface="Arabic Typesetting" pitchFamily="66" charset="-78"/>
                <a:cs typeface="Arabic Typesetting" pitchFamily="66" charset="-78"/>
              </a:rPr>
              <a:t>الاحتفاظ والاستدامة المعرفة ( مادي أو الكتروني أو تسجيلات سمعية بصرية).</a:t>
            </a:r>
          </a:p>
          <a:p>
            <a:pPr algn="r" rtl="1"/>
            <a:r>
              <a:rPr lang="ar-DZ" sz="2800" b="1" dirty="0" smtClean="0">
                <a:solidFill>
                  <a:schemeClr val="tx1"/>
                </a:solidFill>
                <a:latin typeface="Arabic Typesetting" pitchFamily="66" charset="-78"/>
                <a:cs typeface="Arabic Typesetting" pitchFamily="66" charset="-78"/>
              </a:rPr>
              <a:t>سهولة البحث والوصول واسترجاع  المعرفة</a:t>
            </a:r>
          </a:p>
          <a:p>
            <a:pPr algn="r" rtl="1"/>
            <a:r>
              <a:rPr lang="ar-DZ" sz="2800" b="1" dirty="0" smtClean="0">
                <a:solidFill>
                  <a:schemeClr val="tx1"/>
                </a:solidFill>
                <a:latin typeface="Arabic Typesetting" pitchFamily="66" charset="-78"/>
                <a:cs typeface="Arabic Typesetting" pitchFamily="66" charset="-78"/>
              </a:rPr>
              <a:t>تامين المعرفة من الداخل والخارج.</a:t>
            </a:r>
          </a:p>
          <a:p>
            <a:pPr algn="r" rtl="1"/>
            <a:r>
              <a:rPr lang="fr-FR" sz="2800" b="1" dirty="0" smtClean="0">
                <a:solidFill>
                  <a:schemeClr val="tx1"/>
                </a:solidFill>
                <a:latin typeface="Arabic Typesetting" pitchFamily="66" charset="-78"/>
                <a:cs typeface="Arabic Typesetting" pitchFamily="66" charset="-78"/>
              </a:rPr>
              <a:t>6</a:t>
            </a:r>
            <a:r>
              <a:rPr lang="ar-DZ" sz="2800" b="1" dirty="0" smtClean="0">
                <a:solidFill>
                  <a:schemeClr val="tx1"/>
                </a:solidFill>
                <a:latin typeface="Arabic Typesetting" pitchFamily="66" charset="-78"/>
                <a:cs typeface="Arabic Typesetting" pitchFamily="66" charset="-78"/>
              </a:rPr>
              <a:t>/ عملية نشر المعرفة:</a:t>
            </a:r>
          </a:p>
          <a:p>
            <a:pPr algn="r" rtl="1"/>
            <a:r>
              <a:rPr lang="ar-DZ" sz="2800" b="1" dirty="0" smtClean="0">
                <a:solidFill>
                  <a:schemeClr val="tx1"/>
                </a:solidFill>
                <a:latin typeface="Arabic Typesetting" pitchFamily="66" charset="-78"/>
                <a:cs typeface="Arabic Typesetting" pitchFamily="66" charset="-78"/>
              </a:rPr>
              <a:t>و تشتمل بدورها على عدة عمليات فرعية نذكر منها:</a:t>
            </a:r>
          </a:p>
          <a:p>
            <a:pPr algn="r" rtl="1"/>
            <a:r>
              <a:rPr lang="ar-DZ" sz="2800" b="1" dirty="0" smtClean="0">
                <a:solidFill>
                  <a:schemeClr val="tx1"/>
                </a:solidFill>
                <a:latin typeface="Arabic Typesetting" pitchFamily="66" charset="-78"/>
                <a:cs typeface="Arabic Typesetting" pitchFamily="66" charset="-78"/>
              </a:rPr>
              <a:t>توزيع المعرفة ،المشتركة بالمعرفة (داخليا و خارجيا) ، نقل المعرفة وتحريكها، تدفق  المعرفة وسرعة تدفقها ، تامين نشر المعرفة (داخليا وخارجيا)</a:t>
            </a:r>
          </a:p>
          <a:p>
            <a:pPr algn="r" rtl="1"/>
            <a:endParaRPr lang="ar-DZ" sz="4400"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en-US" sz="5400" b="1" dirty="0" smtClean="0">
                <a:solidFill>
                  <a:schemeClr val="bg1"/>
                </a:solidFill>
                <a:latin typeface="Arabic Typesetting" pitchFamily="66" charset="-78"/>
                <a:cs typeface="Arabic Typesetting" pitchFamily="66" charset="-78"/>
              </a:rPr>
              <a:t> </a:t>
            </a:r>
            <a:r>
              <a:rPr lang="fr-FR" sz="5400" b="1" dirty="0" smtClean="0">
                <a:solidFill>
                  <a:schemeClr val="bg1"/>
                </a:solidFill>
                <a:latin typeface="Arabic Typesetting" pitchFamily="66" charset="-78"/>
                <a:cs typeface="Arabic Typesetting" pitchFamily="66" charset="-78"/>
              </a:rPr>
              <a:t>: 04 </a:t>
            </a:r>
            <a:r>
              <a:rPr lang="ar-DZ" sz="5400" b="1" dirty="0" smtClean="0">
                <a:solidFill>
                  <a:schemeClr val="bg1"/>
                </a:solidFill>
                <a:latin typeface="Arabic Typesetting" pitchFamily="66" charset="-78"/>
                <a:cs typeface="Arabic Typesetting" pitchFamily="66" charset="-78"/>
              </a:rPr>
              <a:t>عمليات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4282" y="1285860"/>
            <a:ext cx="8715436" cy="55721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4400" b="1" dirty="0">
              <a:solidFill>
                <a:schemeClr val="tx1"/>
              </a:solidFill>
              <a:latin typeface="Arabic Typesetting" pitchFamily="66" charset="-78"/>
              <a:cs typeface="Arabic Typesetting" pitchFamily="66" charset="-78"/>
            </a:endParaRPr>
          </a:p>
        </p:txBody>
      </p:sp>
      <p:sp>
        <p:nvSpPr>
          <p:cNvPr id="4" name="Titre 1"/>
          <p:cNvSpPr txBox="1">
            <a:spLocks/>
          </p:cNvSpPr>
          <p:nvPr/>
        </p:nvSpPr>
        <p:spPr>
          <a:xfrm>
            <a:off x="428596" y="142852"/>
            <a:ext cx="8229600" cy="1000148"/>
          </a:xfrm>
          <a:prstGeom prst="rect">
            <a:avLst/>
          </a:prstGeom>
          <a:solidFill>
            <a:schemeClr val="tx2">
              <a:lumMod val="75000"/>
            </a:schemeClr>
          </a:solidFill>
          <a:ln>
            <a:solidFill>
              <a:schemeClr val="tx2">
                <a:lumMod val="75000"/>
              </a:schemeClr>
            </a:solidFill>
          </a:ln>
          <a:effectLst>
            <a:glow rad="63500">
              <a:schemeClr val="accent1">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المحاضرة رقم</a:t>
            </a:r>
            <a:r>
              <a:rPr kumimoji="0" lang="fr-FR"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 01 </a:t>
            </a:r>
            <a:r>
              <a:rPr kumimoji="0" lang="ar-DZ"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 مفاهيم عامة حول المعرفة</a:t>
            </a:r>
            <a:endParaRPr kumimoji="0" lang="fr-FR" sz="5400" b="1" i="0" u="none" strike="noStrike" kern="1200" cap="none" spc="0" normalizeH="0" baseline="0" noProof="0" dirty="0">
              <a:ln>
                <a:noFill/>
              </a:ln>
              <a:solidFill>
                <a:schemeClr val="bg1"/>
              </a:solidFill>
              <a:effectLst/>
              <a:uLnTx/>
              <a:uFillTx/>
              <a:latin typeface="Arabic Typesetting" pitchFamily="66" charset="-78"/>
              <a:ea typeface="+mn-ea"/>
              <a:cs typeface="Arabic Typesetting" pitchFamily="66" charset="-78"/>
            </a:endParaRPr>
          </a:p>
        </p:txBody>
      </p:sp>
      <p:sp>
        <p:nvSpPr>
          <p:cNvPr id="5" name="Rectangle à coins arrondis 4"/>
          <p:cNvSpPr/>
          <p:nvPr/>
        </p:nvSpPr>
        <p:spPr>
          <a:xfrm>
            <a:off x="357158" y="1428736"/>
            <a:ext cx="8358246" cy="1500198"/>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3300" b="1" dirty="0">
                <a:solidFill>
                  <a:schemeClr val="tx1"/>
                </a:solidFill>
                <a:latin typeface="Arabic Typesetting" pitchFamily="66" charset="-78"/>
                <a:cs typeface="Arabic Typesetting" pitchFamily="66" charset="-78"/>
              </a:rPr>
              <a:t>تعر</a:t>
            </a:r>
            <a:r>
              <a:rPr lang="ar-DZ" sz="3200" b="1" dirty="0">
                <a:solidFill>
                  <a:schemeClr val="tx1"/>
                </a:solidFill>
                <a:latin typeface="Arabic Typesetting" pitchFamily="66" charset="-78"/>
                <a:cs typeface="Arabic Typesetting" pitchFamily="66" charset="-78"/>
              </a:rPr>
              <a:t>يف</a:t>
            </a:r>
            <a:r>
              <a:rPr lang="fr-FR" sz="3200" b="1" dirty="0">
                <a:solidFill>
                  <a:schemeClr val="tx1"/>
                </a:solidFill>
                <a:latin typeface="Arabic Typesetting" pitchFamily="66" charset="-78"/>
                <a:cs typeface="Arabic Typesetting" pitchFamily="66" charset="-78"/>
              </a:rPr>
              <a:t> 3 </a:t>
            </a:r>
            <a:r>
              <a:rPr lang="ar-DZ" sz="3200" b="1" dirty="0">
                <a:solidFill>
                  <a:schemeClr val="tx1"/>
                </a:solidFill>
                <a:latin typeface="Arabic Typesetting" pitchFamily="66" charset="-78"/>
                <a:cs typeface="Arabic Typesetting" pitchFamily="66" charset="-78"/>
              </a:rPr>
              <a:t>: هي رأس مال فكري ،وقيمة مضافة إذا تم تحويلها وترجمتها إلى </a:t>
            </a:r>
            <a:r>
              <a:rPr lang="ar-DZ" sz="3200" b="1" dirty="0" smtClean="0">
                <a:solidFill>
                  <a:schemeClr val="tx1"/>
                </a:solidFill>
                <a:latin typeface="Arabic Typesetting" pitchFamily="66" charset="-78"/>
                <a:cs typeface="Arabic Typesetting" pitchFamily="66" charset="-78"/>
              </a:rPr>
              <a:t>نشاطات</a:t>
            </a:r>
          </a:p>
          <a:p>
            <a:pPr algn="ctr" rtl="1"/>
            <a:r>
              <a:rPr lang="ar-DZ" sz="3200" b="1" dirty="0" smtClean="0">
                <a:solidFill>
                  <a:schemeClr val="tx1"/>
                </a:solidFill>
                <a:latin typeface="Arabic Typesetting" pitchFamily="66" charset="-78"/>
                <a:cs typeface="Arabic Typesetting" pitchFamily="66" charset="-78"/>
              </a:rPr>
              <a:t>تمارس </a:t>
            </a:r>
            <a:r>
              <a:rPr lang="ar-DZ" sz="3200" b="1" dirty="0">
                <a:solidFill>
                  <a:schemeClr val="tx1"/>
                </a:solidFill>
                <a:latin typeface="Arabic Typesetting" pitchFamily="66" charset="-78"/>
                <a:cs typeface="Arabic Typesetting" pitchFamily="66" charset="-78"/>
              </a:rPr>
              <a:t>داخل </a:t>
            </a:r>
            <a:r>
              <a:rPr lang="ar-DZ" sz="3200" b="1" dirty="0" smtClean="0">
                <a:solidFill>
                  <a:schemeClr val="tx1"/>
                </a:solidFill>
                <a:latin typeface="Arabic Typesetting" pitchFamily="66" charset="-78"/>
                <a:cs typeface="Arabic Typesetting" pitchFamily="66" charset="-78"/>
              </a:rPr>
              <a:t>المنظمة. </a:t>
            </a:r>
            <a:endParaRPr lang="fr-FR" sz="3200" b="1" dirty="0">
              <a:solidFill>
                <a:schemeClr val="tx1"/>
              </a:solidFill>
              <a:latin typeface="Arabic Typesetting" pitchFamily="66" charset="-78"/>
              <a:cs typeface="Arabic Typesetting" pitchFamily="66" charset="-78"/>
            </a:endParaRPr>
          </a:p>
        </p:txBody>
      </p:sp>
      <p:sp>
        <p:nvSpPr>
          <p:cNvPr id="6" name="Rectangle à coins arrondis 5"/>
          <p:cNvSpPr/>
          <p:nvPr/>
        </p:nvSpPr>
        <p:spPr>
          <a:xfrm>
            <a:off x="357158" y="2928934"/>
            <a:ext cx="8358246" cy="1928826"/>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3200" b="1" dirty="0">
                <a:solidFill>
                  <a:schemeClr val="tx1"/>
                </a:solidFill>
                <a:latin typeface="Arabic Typesetting" pitchFamily="66" charset="-78"/>
                <a:cs typeface="Arabic Typesetting" pitchFamily="66" charset="-78"/>
              </a:rPr>
              <a:t>تعريف </a:t>
            </a:r>
            <a:r>
              <a:rPr lang="fr-FR" sz="3200" b="1" dirty="0" smtClean="0">
                <a:solidFill>
                  <a:schemeClr val="tx1"/>
                </a:solidFill>
                <a:latin typeface="Arabic Typesetting" pitchFamily="66" charset="-78"/>
                <a:cs typeface="Arabic Typesetting" pitchFamily="66" charset="-78"/>
              </a:rPr>
              <a:t>4</a:t>
            </a:r>
            <a:r>
              <a:rPr lang="ar-DZ" sz="3200" b="1" dirty="0" smtClean="0">
                <a:solidFill>
                  <a:schemeClr val="tx1"/>
                </a:solidFill>
                <a:latin typeface="Arabic Typesetting" pitchFamily="66" charset="-78"/>
                <a:cs typeface="Arabic Typesetting" pitchFamily="66" charset="-78"/>
              </a:rPr>
              <a:t>:الهمشري </a:t>
            </a:r>
            <a:r>
              <a:rPr lang="ar-DZ" sz="3200" b="1" dirty="0">
                <a:solidFill>
                  <a:schemeClr val="tx1"/>
                </a:solidFill>
                <a:latin typeface="Arabic Typesetting" pitchFamily="66" charset="-78"/>
                <a:cs typeface="Arabic Typesetting" pitchFamily="66" charset="-78"/>
              </a:rPr>
              <a:t>:عرفها بأنها المزيج المتكامل والمترابط من المعلومات والخبرات والتجارب والمهارات والاتجاهات ووجهات النظر والمعتقدات والمفاهيم والقيم التي يمتلكها الفرد وتشكل بنية المعرفة ، وتحدد طبيعة سلوكه حيال القضايا والمواقف المختلفة وتساعده في اتخاذ القرار</a:t>
            </a:r>
            <a:endParaRPr lang="fr-FR" sz="3200" b="1" dirty="0">
              <a:solidFill>
                <a:schemeClr val="tx1"/>
              </a:solidFill>
              <a:latin typeface="Arabic Typesetting" pitchFamily="66" charset="-78"/>
              <a:cs typeface="Arabic Typesetting" pitchFamily="66" charset="-78"/>
            </a:endParaRPr>
          </a:p>
        </p:txBody>
      </p:sp>
      <p:sp>
        <p:nvSpPr>
          <p:cNvPr id="7" name="Rectangle à coins arrondis 6"/>
          <p:cNvSpPr/>
          <p:nvPr/>
        </p:nvSpPr>
        <p:spPr>
          <a:xfrm>
            <a:off x="357158" y="4857760"/>
            <a:ext cx="8358246" cy="1857388"/>
          </a:xfrm>
          <a:prstGeom prst="round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a:solidFill>
                  <a:schemeClr val="tx1"/>
                </a:solidFill>
                <a:latin typeface="Arabic Typesetting" pitchFamily="66" charset="-78"/>
                <a:cs typeface="Arabic Typesetting" pitchFamily="66" charset="-78"/>
              </a:rPr>
              <a:t>كخلاصة لما سبق ذكره يمكن القول أن المعرفة : هي ذلك التفاعل الذي يتم بين كل من المعلومات والقيم والقوانين وأساليب العمل بالاعتماد على تكنولوجيا المعلومات والتي تمثل في مجملها خبرات متراكمة يستطيع الفرد أو المنظمة امتلاكها وتستخدم في حل المشكلات واتخاذ القرارا</a:t>
            </a:r>
            <a:r>
              <a:rPr lang="ar-DZ" sz="3300" b="1" dirty="0">
                <a:solidFill>
                  <a:schemeClr val="tx1"/>
                </a:solidFill>
                <a:latin typeface="Arabic Typesetting" pitchFamily="66" charset="-78"/>
                <a:cs typeface="Arabic Typesetting" pitchFamily="66" charset="-78"/>
              </a:rPr>
              <a:t>ت </a:t>
            </a:r>
            <a:endParaRPr lang="fr-FR" sz="3300" b="1" dirty="0">
              <a:solidFill>
                <a:schemeClr val="tx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1357298"/>
            <a:ext cx="8358246" cy="49292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4400" b="1" dirty="0" smtClean="0">
                <a:solidFill>
                  <a:schemeClr val="tx1"/>
                </a:solidFill>
                <a:latin typeface="Arabic Typesetting" pitchFamily="66" charset="-78"/>
                <a:cs typeface="Arabic Typesetting" pitchFamily="66" charset="-78"/>
              </a:rPr>
              <a:t>/</a:t>
            </a:r>
            <a:r>
              <a:rPr lang="fr-FR" sz="4400" b="1" dirty="0" smtClean="0">
                <a:solidFill>
                  <a:schemeClr val="tx1"/>
                </a:solidFill>
                <a:latin typeface="Arabic Typesetting" pitchFamily="66" charset="-78"/>
                <a:cs typeface="Arabic Typesetting" pitchFamily="66" charset="-78"/>
              </a:rPr>
              <a:t>7</a:t>
            </a:r>
            <a:r>
              <a:rPr lang="ar-DZ" sz="2800" b="1" dirty="0" smtClean="0">
                <a:solidFill>
                  <a:schemeClr val="tx1"/>
                </a:solidFill>
                <a:latin typeface="Arabic Typesetting" pitchFamily="66" charset="-78"/>
                <a:cs typeface="Arabic Typesetting" pitchFamily="66" charset="-78"/>
              </a:rPr>
              <a:t>الأساسي من العمليات السابقة هو تطبيق المعرفة وتتضمن بدورها عمليات فرعية </a:t>
            </a:r>
            <a:r>
              <a:rPr lang="ar-DZ" sz="2800" b="1" dirty="0" err="1" smtClean="0">
                <a:solidFill>
                  <a:schemeClr val="tx1"/>
                </a:solidFill>
                <a:latin typeface="Arabic Typesetting" pitchFamily="66" charset="-78"/>
                <a:cs typeface="Arabic Typesetting" pitchFamily="66" charset="-78"/>
              </a:rPr>
              <a:t>نعملية</a:t>
            </a:r>
            <a:r>
              <a:rPr lang="ar-DZ" sz="2800" b="1" dirty="0" smtClean="0">
                <a:solidFill>
                  <a:schemeClr val="tx1"/>
                </a:solidFill>
                <a:latin typeface="Arabic Typesetting" pitchFamily="66" charset="-78"/>
                <a:cs typeface="Arabic Typesetting" pitchFamily="66" charset="-78"/>
              </a:rPr>
              <a:t> تطبيق المعرفة:</a:t>
            </a:r>
          </a:p>
          <a:p>
            <a:pPr algn="r" rtl="1"/>
            <a:r>
              <a:rPr lang="ar-DZ" sz="2800" b="1" dirty="0" smtClean="0">
                <a:solidFill>
                  <a:schemeClr val="tx1"/>
                </a:solidFill>
                <a:latin typeface="Arabic Typesetting" pitchFamily="66" charset="-78"/>
                <a:cs typeface="Arabic Typesetting" pitchFamily="66" charset="-78"/>
              </a:rPr>
              <a:t>إن الهدف ذكر أهمها:</a:t>
            </a:r>
          </a:p>
          <a:p>
            <a:pPr algn="r" rtl="1"/>
            <a:r>
              <a:rPr lang="ar-DZ" sz="2800" b="1" dirty="0" smtClean="0">
                <a:solidFill>
                  <a:schemeClr val="tx1"/>
                </a:solidFill>
                <a:latin typeface="Arabic Typesetting" pitchFamily="66" charset="-78"/>
                <a:cs typeface="Arabic Typesetting" pitchFamily="66" charset="-78"/>
              </a:rPr>
              <a:t>استخدام المعرفة ، تجسيد المعرفة ، الاستفادة من المعرفة </a:t>
            </a:r>
          </a:p>
          <a:p>
            <a:pPr algn="r" rtl="1"/>
            <a:r>
              <a:rPr lang="fr-FR" sz="2800" b="1" dirty="0" smtClean="0">
                <a:solidFill>
                  <a:schemeClr val="tx1"/>
                </a:solidFill>
                <a:latin typeface="Arabic Typesetting" pitchFamily="66" charset="-78"/>
                <a:cs typeface="Arabic Typesetting" pitchFamily="66" charset="-78"/>
              </a:rPr>
              <a:t>/8</a:t>
            </a:r>
            <a:r>
              <a:rPr lang="ar-DZ" sz="2800" b="1" dirty="0" smtClean="0">
                <a:solidFill>
                  <a:schemeClr val="tx1"/>
                </a:solidFill>
                <a:latin typeface="Arabic Typesetting" pitchFamily="66" charset="-78"/>
                <a:cs typeface="Arabic Typesetting" pitchFamily="66" charset="-78"/>
              </a:rPr>
              <a:t> تقييم المعرفة:</a:t>
            </a:r>
          </a:p>
          <a:p>
            <a:pPr algn="r" rtl="1"/>
            <a:r>
              <a:rPr lang="ar-DZ" sz="2800" b="1" dirty="0" smtClean="0">
                <a:solidFill>
                  <a:schemeClr val="tx1"/>
                </a:solidFill>
                <a:latin typeface="Arabic Typesetting" pitchFamily="66" charset="-78"/>
                <a:cs typeface="Arabic Typesetting" pitchFamily="66" charset="-78"/>
              </a:rPr>
              <a:t>حيث أن عملية التقييم تشتمل أيضا على عمليات فرعية:</a:t>
            </a:r>
          </a:p>
          <a:p>
            <a:pPr algn="r" rtl="1"/>
            <a:r>
              <a:rPr lang="ar-DZ" sz="2800" b="1" dirty="0" smtClean="0">
                <a:solidFill>
                  <a:schemeClr val="tx1"/>
                </a:solidFill>
                <a:latin typeface="Arabic Typesetting" pitchFamily="66" charset="-78"/>
                <a:cs typeface="Arabic Typesetting" pitchFamily="66" charset="-78"/>
              </a:rPr>
              <a:t>متابعة مرافقة لعملية  التطبيق</a:t>
            </a:r>
          </a:p>
          <a:p>
            <a:pPr algn="r" rtl="1"/>
            <a:r>
              <a:rPr lang="ar-DZ" sz="2800" b="1" dirty="0" smtClean="0">
                <a:solidFill>
                  <a:schemeClr val="tx1"/>
                </a:solidFill>
                <a:latin typeface="Arabic Typesetting" pitchFamily="66" charset="-78"/>
                <a:cs typeface="Arabic Typesetting" pitchFamily="66" charset="-78"/>
              </a:rPr>
              <a:t>تحديد الانحرافات  الممكن حدوثها أثناء عملية التطبيق وتصحيحها.</a:t>
            </a:r>
          </a:p>
          <a:p>
            <a:pPr algn="r" rtl="1"/>
            <a:r>
              <a:rPr lang="ar-DZ" sz="2800" b="1" dirty="0" smtClean="0">
                <a:solidFill>
                  <a:schemeClr val="tx1"/>
                </a:solidFill>
                <a:latin typeface="Arabic Typesetting" pitchFamily="66" charset="-78"/>
                <a:cs typeface="Arabic Typesetting" pitchFamily="66" charset="-78"/>
              </a:rPr>
              <a:t>تحديد النتائج من عملية التطبيق </a:t>
            </a:r>
          </a:p>
          <a:p>
            <a:pPr algn="r" rtl="1"/>
            <a:endParaRPr lang="ar-DZ" sz="3600" b="1" dirty="0" smtClean="0">
              <a:solidFill>
                <a:schemeClr val="tx1"/>
              </a:solidFill>
              <a:latin typeface="Arabic Typesetting" pitchFamily="66" charset="-78"/>
              <a:cs typeface="Arabic Typesetting" pitchFamily="66" charset="-78"/>
            </a:endParaRPr>
          </a:p>
          <a:p>
            <a:pPr algn="r" rtl="1"/>
            <a:endParaRPr lang="fr-FR" sz="4400"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en-US" sz="5400" b="1" dirty="0" smtClean="0">
                <a:solidFill>
                  <a:schemeClr val="bg1"/>
                </a:solidFill>
                <a:latin typeface="Arabic Typesetting" pitchFamily="66" charset="-78"/>
                <a:cs typeface="Arabic Typesetting" pitchFamily="66" charset="-78"/>
              </a:rPr>
              <a:t> </a:t>
            </a:r>
            <a:r>
              <a:rPr lang="fr-FR" sz="5400" b="1" dirty="0" smtClean="0">
                <a:solidFill>
                  <a:schemeClr val="bg1"/>
                </a:solidFill>
                <a:latin typeface="Arabic Typesetting" pitchFamily="66" charset="-78"/>
                <a:cs typeface="Arabic Typesetting" pitchFamily="66" charset="-78"/>
              </a:rPr>
              <a:t>: 04 </a:t>
            </a:r>
            <a:r>
              <a:rPr lang="ar-DZ" sz="5400" b="1" dirty="0" smtClean="0">
                <a:solidFill>
                  <a:schemeClr val="bg1"/>
                </a:solidFill>
                <a:latin typeface="Arabic Typesetting" pitchFamily="66" charset="-78"/>
                <a:cs typeface="Arabic Typesetting" pitchFamily="66" charset="-78"/>
              </a:rPr>
              <a:t>عمليات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05 </a:t>
            </a:r>
            <a:r>
              <a:rPr lang="ar-DZ" sz="5400" b="1" dirty="0" smtClean="0">
                <a:solidFill>
                  <a:schemeClr val="bg1"/>
                </a:solidFill>
                <a:latin typeface="Arabic Typesetting" pitchFamily="66" charset="-78"/>
                <a:cs typeface="Arabic Typesetting" pitchFamily="66" charset="-78"/>
              </a:rPr>
              <a:t> استراتيجيات ونماذج إدارة المعرفة</a:t>
            </a:r>
            <a:endParaRPr lang="fr-FR" sz="5400" b="1" dirty="0" smtClean="0">
              <a:solidFill>
                <a:schemeClr val="bg1"/>
              </a:solidFill>
              <a:latin typeface="Arabic Typesetting" pitchFamily="66" charset="-78"/>
              <a:cs typeface="Arabic Typesetting" pitchFamily="66" charset="-78"/>
            </a:endParaRPr>
          </a:p>
        </p:txBody>
      </p:sp>
      <p:sp>
        <p:nvSpPr>
          <p:cNvPr id="3" name="Rectangle 2"/>
          <p:cNvSpPr/>
          <p:nvPr/>
        </p:nvSpPr>
        <p:spPr>
          <a:xfrm>
            <a:off x="428596" y="1285860"/>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latin typeface="Arabic Typesetting" pitchFamily="66" charset="-78"/>
                <a:cs typeface="Arabic Typesetting" pitchFamily="66" charset="-78"/>
              </a:rPr>
              <a:t>أولا :  استراتيجيات إدارة المعرفة:</a:t>
            </a:r>
          </a:p>
          <a:p>
            <a:pPr algn="r" rtl="1"/>
            <a:r>
              <a:rPr lang="ar-DZ" sz="2800" b="1" dirty="0" smtClean="0">
                <a:solidFill>
                  <a:schemeClr val="tx1"/>
                </a:solidFill>
                <a:latin typeface="Arabic Typesetting" pitchFamily="66" charset="-78"/>
                <a:cs typeface="Arabic Typesetting" pitchFamily="66" charset="-78"/>
              </a:rPr>
              <a:t>ا)-مفهوم استراتيجية إدارة المعرفة:</a:t>
            </a:r>
          </a:p>
          <a:p>
            <a:pPr algn="r" rtl="1"/>
            <a:r>
              <a:rPr lang="ar-DZ" sz="2800" b="1" dirty="0" smtClean="0">
                <a:solidFill>
                  <a:schemeClr val="tx1"/>
                </a:solidFill>
                <a:latin typeface="Arabic Typesetting" pitchFamily="66" charset="-78"/>
                <a:cs typeface="Arabic Typesetting" pitchFamily="66" charset="-78"/>
              </a:rPr>
              <a:t>يعود أصل كلمة استراتيجية من الكلمة اليونانية </a:t>
            </a:r>
            <a:r>
              <a:rPr lang="fr-FR" sz="2800" b="1" dirty="0" smtClean="0">
                <a:solidFill>
                  <a:schemeClr val="tx1"/>
                </a:solidFill>
                <a:latin typeface="Arabic Typesetting" pitchFamily="66" charset="-78"/>
                <a:cs typeface="Arabic Typesetting" pitchFamily="66" charset="-78"/>
              </a:rPr>
              <a:t>STRATEGOS </a:t>
            </a:r>
            <a:r>
              <a:rPr lang="ar-DZ" sz="2800" b="1" dirty="0" smtClean="0">
                <a:solidFill>
                  <a:schemeClr val="tx1"/>
                </a:solidFill>
                <a:latin typeface="Arabic Typesetting" pitchFamily="66" charset="-78"/>
                <a:cs typeface="Arabic Typesetting" pitchFamily="66" charset="-78"/>
              </a:rPr>
              <a:t> و التي تعني فن الجنرال أو فن إدارة الحرب، وبما أن المؤسسات تعرف حربا غير معلنة في تنافسيتها تم إسقاط هذا المفهوم على علم إدارة الأعمال.</a:t>
            </a:r>
          </a:p>
          <a:p>
            <a:pPr algn="r" rtl="1"/>
            <a:r>
              <a:rPr lang="ar-DZ" sz="2800" b="1" dirty="0" smtClean="0">
                <a:solidFill>
                  <a:schemeClr val="tx1"/>
                </a:solidFill>
                <a:latin typeface="Arabic Typesetting" pitchFamily="66" charset="-78"/>
                <a:cs typeface="Arabic Typesetting" pitchFamily="66" charset="-78"/>
              </a:rPr>
              <a:t>هي الرؤية طويلة الأمد لما ستكون عليه المؤسسات والمنظمات في المستقبل، وهي أيضا تعد النشاط الأكثر وعيا بأهمية تنمية الكفاءات المحورية الجوهرية سواء داخل المؤسسة والمنظمات أو خارج المؤسسات المنافسة لها</a:t>
            </a:r>
            <a:r>
              <a:rPr lang="ar-DZ" sz="2800" b="1" dirty="0" smtClean="0">
                <a:solidFill>
                  <a:schemeClr val="tx1"/>
                </a:solidFill>
                <a:latin typeface="Arabic Typesetting" pitchFamily="66" charset="-78"/>
                <a:cs typeface="Arabic Typesetting" pitchFamily="66" charset="-78"/>
              </a:rPr>
              <a:t>.</a:t>
            </a: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4400" b="1" dirty="0" smtClean="0">
              <a:solidFill>
                <a:schemeClr val="tx1"/>
              </a:solidFill>
              <a:latin typeface="Arabic Typesetting" pitchFamily="66" charset="-78"/>
              <a:cs typeface="Arabic Typesetting" pitchFamily="66" charset="-78"/>
            </a:endParaRPr>
          </a:p>
          <a:p>
            <a:pPr algn="r" rtl="1"/>
            <a:endParaRPr lang="fr-FR" dirty="0">
              <a:solidFill>
                <a:schemeClr val="tx1"/>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8596" y="1285860"/>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latin typeface="Arabic Typesetting" pitchFamily="66" charset="-78"/>
                <a:cs typeface="Arabic Typesetting" pitchFamily="66" charset="-78"/>
              </a:rPr>
              <a:t>ب)-أهمية استراتيجية إدارة المعرفة </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تبرز أهمية استراتيجيات إدارة المعرفة بما تعكسه تلك الإستراتيجيات من دور فاعل في الإستراتيجية التنافسية للمنظمة وكيفية تحقيق استجابة أعلى لاحتياجات المستفيدين </a:t>
            </a:r>
          </a:p>
          <a:p>
            <a:pPr algn="r" rtl="1"/>
            <a:r>
              <a:rPr lang="ar-DZ" sz="2800" b="1" dirty="0" smtClean="0">
                <a:solidFill>
                  <a:schemeClr val="tx1"/>
                </a:solidFill>
                <a:latin typeface="Arabic Typesetting" pitchFamily="66" charset="-78"/>
                <a:cs typeface="Arabic Typesetting" pitchFamily="66" charset="-78"/>
              </a:rPr>
              <a:t>وتسعى المؤسسات عند تبنيها لإستراتيجيات إدارة المعرفة إلى تسهيل استعمال الموجودات المعرفية ،واكتساب وتقاسم المعرفة لدى العاملين فيها والمتعاملين معها ومن ثم توثيقها للحفاظ عليها، وقد تناولت عدة دراسات أهمية تطبيق استراتيجيات إدارة المعرفة في المؤسسات فمنهم من يبرز أهمية استراتيجيات إدارة المعرفة من خلال مفهوم التشارك في التفكير الإستراتيجي الذي يهدف إلى تحويل (المعرفة الضمنية إلى معرفية ظاهرية واجتماعية)، معتمدة على الترابط بين المعرفة الشخصية وظواهر المعرفة الاجتماعية</a:t>
            </a:r>
            <a:r>
              <a:rPr lang="ar-DZ" sz="2800" b="1" dirty="0" smtClean="0">
                <a:solidFill>
                  <a:schemeClr val="tx1"/>
                </a:solidFill>
                <a:latin typeface="Arabic Typesetting" pitchFamily="66" charset="-78"/>
                <a:cs typeface="Arabic Typesetting" pitchFamily="66" charset="-78"/>
              </a:rPr>
              <a:t>.</a:t>
            </a:r>
          </a:p>
          <a:p>
            <a:pPr algn="r" rtl="1"/>
            <a:endParaRPr lang="ar-DZ" sz="2800" b="1" dirty="0" smtClean="0">
              <a:solidFill>
                <a:schemeClr val="tx1"/>
              </a:solidFill>
              <a:latin typeface="Arabic Typesetting" pitchFamily="66" charset="-78"/>
              <a:cs typeface="Arabic Typesetting" pitchFamily="66" charset="-78"/>
            </a:endParaRPr>
          </a:p>
          <a:p>
            <a:pPr algn="r" rtl="1"/>
            <a:endParaRPr lang="fr-FR" sz="2800" b="1" dirty="0" smtClean="0">
              <a:solidFill>
                <a:schemeClr val="tx1"/>
              </a:solidFill>
              <a:latin typeface="Arabic Typesetting" pitchFamily="66" charset="-78"/>
              <a:cs typeface="Arabic Typesetting" pitchFamily="66" charset="-78"/>
            </a:endParaRPr>
          </a:p>
          <a:p>
            <a:pPr algn="r" rtl="1"/>
            <a:endParaRPr lang="ar-DZ" sz="3600" b="1" dirty="0" smtClean="0">
              <a:solidFill>
                <a:schemeClr val="tx1"/>
              </a:solidFill>
              <a:latin typeface="Arabic Typesetting" pitchFamily="66" charset="-78"/>
              <a:cs typeface="Arabic Typesetting" pitchFamily="66" charset="-78"/>
            </a:endParaRPr>
          </a:p>
          <a:p>
            <a:pPr algn="r" rtl="1"/>
            <a:r>
              <a:rPr lang="ar-DZ" b="1" dirty="0" smtClean="0">
                <a:solidFill>
                  <a:schemeClr val="tx1"/>
                </a:solidFill>
                <a:latin typeface="Arabic Typesetting" pitchFamily="66" charset="-78"/>
                <a:cs typeface="Arabic Typesetting" pitchFamily="66" charset="-78"/>
              </a:rPr>
              <a:t>.</a:t>
            </a:r>
          </a:p>
        </p:txBody>
      </p:sp>
      <p:sp>
        <p:nvSpPr>
          <p:cNvPr id="4" name="Rectangle 3"/>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05 </a:t>
            </a:r>
            <a:r>
              <a:rPr lang="ar-DZ" sz="5400" b="1" dirty="0" smtClean="0">
                <a:solidFill>
                  <a:schemeClr val="bg1"/>
                </a:solidFill>
                <a:latin typeface="Arabic Typesetting" pitchFamily="66" charset="-78"/>
                <a:cs typeface="Arabic Typesetting" pitchFamily="66" charset="-78"/>
              </a:rPr>
              <a:t> استراتيجيات ونماذج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7158" y="1357298"/>
            <a:ext cx="8358246" cy="5000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sz="2800" b="1" dirty="0" smtClean="0">
                <a:solidFill>
                  <a:schemeClr val="tx1"/>
                </a:solidFill>
                <a:latin typeface="Arabic Typesetting" pitchFamily="66" charset="-78"/>
                <a:cs typeface="Arabic Typesetting" pitchFamily="66" charset="-78"/>
              </a:rPr>
              <a:t>في حين </a:t>
            </a:r>
            <a:r>
              <a:rPr lang="ar-DZ" sz="2800" b="1" dirty="0" smtClean="0">
                <a:solidFill>
                  <a:schemeClr val="tx1"/>
                </a:solidFill>
                <a:latin typeface="Arabic Typesetting" pitchFamily="66" charset="-78"/>
                <a:cs typeface="Arabic Typesetting" pitchFamily="66" charset="-78"/>
              </a:rPr>
              <a:t>يرى فريق آخر أن أهمية استراتيجيات إدارة المعرفة تكمن في أن إدارة المعرفة ماهي إلا إطار يحوي داخله كلا من عناصر (عمليات الإنتاج، وتكنولوجيا المعلومات، والمخزون المعرفي والسلوك الشخصي) ولغرض التعامل الصحيح من الناحية الإدارية والممارسة التنظيمية فإن المؤسسات تتبنى الإستراتيجية المعرفية الملائمة لتلك العناصر التي تحقق التوليد والاكتساب، والاستثمار الأمثل والنشر  للمعرفة </a:t>
            </a:r>
            <a:endParaRPr lang="ar-DZ" sz="2800" b="1" dirty="0" smtClean="0">
              <a:solidFill>
                <a:schemeClr val="tx1"/>
              </a:solidFill>
              <a:latin typeface="Arabic Typesetting" pitchFamily="66" charset="-78"/>
              <a:cs typeface="Arabic Typesetting" pitchFamily="66" charset="-78"/>
            </a:endParaRPr>
          </a:p>
          <a:p>
            <a:pPr algn="r"/>
            <a:endParaRPr lang="ar-DZ" sz="2800" b="1" dirty="0" smtClean="0">
              <a:solidFill>
                <a:schemeClr val="tx1"/>
              </a:solidFill>
              <a:latin typeface="Arabic Typesetting" pitchFamily="66" charset="-78"/>
              <a:cs typeface="Arabic Typesetting" pitchFamily="66" charset="-78"/>
            </a:endParaRPr>
          </a:p>
          <a:p>
            <a:pPr algn="r"/>
            <a:endParaRPr lang="ar-DZ" sz="2800" b="1" dirty="0" smtClean="0">
              <a:solidFill>
                <a:schemeClr val="tx1"/>
              </a:solidFill>
              <a:latin typeface="Arabic Typesetting" pitchFamily="66" charset="-78"/>
              <a:cs typeface="Arabic Typesetting" pitchFamily="66" charset="-78"/>
            </a:endParaRPr>
          </a:p>
          <a:p>
            <a:pPr algn="r"/>
            <a:endParaRPr lang="ar-DZ" sz="2800" b="1" dirty="0" smtClean="0">
              <a:solidFill>
                <a:schemeClr val="tx1"/>
              </a:solidFill>
              <a:latin typeface="Arabic Typesetting" pitchFamily="66" charset="-78"/>
              <a:cs typeface="Arabic Typesetting" pitchFamily="66" charset="-78"/>
            </a:endParaRPr>
          </a:p>
          <a:p>
            <a:pPr algn="r"/>
            <a:endParaRPr lang="ar-DZ" sz="2800" b="1" dirty="0" smtClean="0">
              <a:solidFill>
                <a:schemeClr val="tx1"/>
              </a:solidFill>
              <a:latin typeface="Arabic Typesetting" pitchFamily="66" charset="-78"/>
              <a:cs typeface="Arabic Typesetting" pitchFamily="66" charset="-78"/>
            </a:endParaRPr>
          </a:p>
          <a:p>
            <a:pPr algn="r"/>
            <a:endParaRPr lang="ar-DZ" sz="2800" b="1" dirty="0" smtClean="0">
              <a:solidFill>
                <a:schemeClr val="tx1"/>
              </a:solidFill>
              <a:latin typeface="Arabic Typesetting" pitchFamily="66" charset="-78"/>
              <a:cs typeface="Arabic Typesetting" pitchFamily="66" charset="-78"/>
            </a:endParaRPr>
          </a:p>
          <a:p>
            <a:pPr algn="r"/>
            <a:endParaRPr lang="ar-DZ" sz="2800" b="1" dirty="0" smtClean="0">
              <a:solidFill>
                <a:schemeClr val="tx1"/>
              </a:solidFill>
              <a:latin typeface="Arabic Typesetting" pitchFamily="66" charset="-78"/>
              <a:cs typeface="Arabic Typesetting" pitchFamily="66" charset="-78"/>
            </a:endParaRPr>
          </a:p>
          <a:p>
            <a:pPr algn="r"/>
            <a:r>
              <a:rPr lang="ar-DZ" b="1" dirty="0" smtClean="0">
                <a:solidFill>
                  <a:schemeClr val="tx1"/>
                </a:solidFill>
                <a:latin typeface="Arabic Typesetting" pitchFamily="66" charset="-78"/>
                <a:cs typeface="Arabic Typesetting" pitchFamily="66" charset="-78"/>
              </a:rPr>
              <a:t>.</a:t>
            </a:r>
            <a:endParaRPr lang="fr-FR" dirty="0"/>
          </a:p>
        </p:txBody>
      </p:sp>
      <p:sp>
        <p:nvSpPr>
          <p:cNvPr id="4" name="Rectangle 3"/>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05 </a:t>
            </a:r>
            <a:r>
              <a:rPr lang="ar-DZ" sz="5400" b="1" dirty="0" smtClean="0">
                <a:solidFill>
                  <a:schemeClr val="bg1"/>
                </a:solidFill>
                <a:latin typeface="Arabic Typesetting" pitchFamily="66" charset="-78"/>
                <a:cs typeface="Arabic Typesetting" pitchFamily="66" charset="-78"/>
              </a:rPr>
              <a:t> استراتيجيات ونماذج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8596" y="1285860"/>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latin typeface="Arabic Typesetting" pitchFamily="66" charset="-78"/>
                <a:cs typeface="Arabic Typesetting" pitchFamily="66" charset="-78"/>
              </a:rPr>
              <a:t>ج/أهداف إستراتيجيات إدارة المعرفة</a:t>
            </a:r>
          </a:p>
          <a:p>
            <a:pPr algn="r" rtl="1"/>
            <a:r>
              <a:rPr lang="ar-DZ" sz="2800" b="1" dirty="0" smtClean="0">
                <a:solidFill>
                  <a:schemeClr val="tx1"/>
                </a:solidFill>
                <a:latin typeface="Arabic Typesetting" pitchFamily="66" charset="-78"/>
                <a:cs typeface="Arabic Typesetting" pitchFamily="66" charset="-78"/>
              </a:rPr>
              <a:t> أدى سعي المؤسسات المختلفة على مستوى العالم لتحقيق التميز والإبداع في تقديمها لخدماتها، وبعد أن أثبتت استراتيجيات إدارة المعرفة أهميتها من خلال التطبيق الفعلي لها ،إلى تبني تلك المؤسسات لإستراتيجيات إدارة المعرفة التي تهدف منها إلى تحقيق الآتي:</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 حصر وتوثيق الأصول المعرفية الضمنية والمنقولة في المؤسسة وجعلها متاحة للاستخدام .</a:t>
            </a:r>
          </a:p>
          <a:p>
            <a:pPr algn="r" rtl="1"/>
            <a:r>
              <a:rPr lang="ar-DZ" sz="2800" b="1" dirty="0" smtClean="0">
                <a:solidFill>
                  <a:schemeClr val="tx1"/>
                </a:solidFill>
                <a:latin typeface="Arabic Typesetting" pitchFamily="66" charset="-78"/>
                <a:cs typeface="Arabic Typesetting" pitchFamily="66" charset="-78"/>
              </a:rPr>
              <a:t>- تطوير البني التحتية الإلكترونية في المؤسسة بما يتلاءم مع متطلبات إدارة المعرفة.</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 توفير بيئة مناسبة تساعد على المشاركة بالمعرفة والإبداع </a:t>
            </a:r>
            <a:r>
              <a:rPr lang="ar-DZ" sz="2800" b="1" dirty="0" err="1" smtClean="0">
                <a:solidFill>
                  <a:schemeClr val="tx1"/>
                </a:solidFill>
                <a:latin typeface="Arabic Typesetting" pitchFamily="66" charset="-78"/>
                <a:cs typeface="Arabic Typesetting" pitchFamily="66" charset="-78"/>
              </a:rPr>
              <a:t>و</a:t>
            </a:r>
            <a:r>
              <a:rPr lang="ar-DZ" sz="2800" b="1" dirty="0" smtClean="0">
                <a:solidFill>
                  <a:schemeClr val="tx1"/>
                </a:solidFill>
                <a:latin typeface="Arabic Typesetting" pitchFamily="66" charset="-78"/>
                <a:cs typeface="Arabic Typesetting" pitchFamily="66" charset="-78"/>
              </a:rPr>
              <a:t> التعلم بين العاملين للوصول إلى تكامل المعرفة على المستوى المؤسسة.</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 نشر الوعي بأهمية إدارة المعرفة لدى الموظفين.</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 وضع خطة لإدارة المخاطر التي تتعرض لها الأصول </a:t>
            </a:r>
            <a:r>
              <a:rPr lang="ar-DZ" sz="2800" b="1" dirty="0" err="1" smtClean="0">
                <a:solidFill>
                  <a:schemeClr val="tx1"/>
                </a:solidFill>
                <a:latin typeface="Arabic Typesetting" pitchFamily="66" charset="-78"/>
                <a:cs typeface="Arabic Typesetting" pitchFamily="66" charset="-78"/>
              </a:rPr>
              <a:t>و</a:t>
            </a:r>
            <a:r>
              <a:rPr lang="ar-DZ" sz="2800" b="1" dirty="0" smtClean="0">
                <a:solidFill>
                  <a:schemeClr val="tx1"/>
                </a:solidFill>
                <a:latin typeface="Arabic Typesetting" pitchFamily="66" charset="-78"/>
                <a:cs typeface="Arabic Typesetting" pitchFamily="66" charset="-78"/>
              </a:rPr>
              <a:t> الموجودات المعرفية داخل المؤسسة.</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 تطوير نظام الاتصالات الداخلية والخارجية بما يساهم في نشر المعرفة داخل المؤسسة وخارجها.</a:t>
            </a:r>
            <a:endParaRPr lang="fr-FR" sz="2800" b="1" dirty="0" smtClean="0">
              <a:solidFill>
                <a:schemeClr val="tx1"/>
              </a:solidFill>
              <a:latin typeface="Arabic Typesetting" pitchFamily="66" charset="-78"/>
              <a:cs typeface="Arabic Typesetting" pitchFamily="66" charset="-78"/>
            </a:endParaRPr>
          </a:p>
        </p:txBody>
      </p:sp>
      <p:sp>
        <p:nvSpPr>
          <p:cNvPr id="4" name="Rectangle 3"/>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05 </a:t>
            </a:r>
            <a:r>
              <a:rPr lang="ar-DZ" sz="5400" b="1" dirty="0" smtClean="0">
                <a:solidFill>
                  <a:schemeClr val="bg1"/>
                </a:solidFill>
                <a:latin typeface="Arabic Typesetting" pitchFamily="66" charset="-78"/>
                <a:cs typeface="Arabic Typesetting" pitchFamily="66" charset="-78"/>
              </a:rPr>
              <a:t> استراتيجيات ونماذج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8596" y="1285860"/>
            <a:ext cx="8358246" cy="53578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sz="3200" b="1" dirty="0" smtClean="0">
                <a:solidFill>
                  <a:schemeClr val="tx1"/>
                </a:solidFill>
                <a:latin typeface="Arabic Typesetting" pitchFamily="66" charset="-78"/>
                <a:cs typeface="Arabic Typesetting" pitchFamily="66" charset="-78"/>
              </a:rPr>
              <a:t>د/ </a:t>
            </a:r>
            <a:r>
              <a:rPr lang="ar-DZ" sz="2800" b="1" dirty="0" smtClean="0">
                <a:solidFill>
                  <a:schemeClr val="tx1"/>
                </a:solidFill>
                <a:latin typeface="Arabic Typesetting" pitchFamily="66" charset="-78"/>
                <a:cs typeface="Arabic Typesetting" pitchFamily="66" charset="-78"/>
              </a:rPr>
              <a:t>أنواع استراتيجيات المعرفة:</a:t>
            </a:r>
          </a:p>
          <a:p>
            <a:pPr algn="r"/>
            <a:r>
              <a:rPr lang="ar-DZ" sz="2800" b="1" dirty="0" smtClean="0">
                <a:solidFill>
                  <a:schemeClr val="tx1"/>
                </a:solidFill>
                <a:latin typeface="Arabic Typesetting" pitchFamily="66" charset="-78"/>
                <a:cs typeface="Arabic Typesetting" pitchFamily="66" charset="-78"/>
              </a:rPr>
              <a:t>يوجد العديد من التصنيفات الخاصة باستراتيجيات إدارة المعرفة يمكن إيجازها في التالي:</a:t>
            </a:r>
          </a:p>
          <a:p>
            <a:pPr algn="r"/>
            <a:r>
              <a:rPr lang="ar-DZ" sz="2800" b="1" dirty="0" smtClean="0">
                <a:solidFill>
                  <a:schemeClr val="tx1"/>
                </a:solidFill>
                <a:latin typeface="Arabic Typesetting" pitchFamily="66" charset="-78"/>
                <a:cs typeface="Arabic Typesetting" pitchFamily="66" charset="-78"/>
              </a:rPr>
              <a:t>أولا:</a:t>
            </a:r>
          </a:p>
          <a:p>
            <a:pPr algn="r" rtl="1"/>
            <a:r>
              <a:rPr lang="fr-FR" sz="2800" b="1" dirty="0" smtClean="0">
                <a:solidFill>
                  <a:schemeClr val="tx1"/>
                </a:solidFill>
                <a:latin typeface="Arabic Typesetting" pitchFamily="66" charset="-78"/>
                <a:cs typeface="Arabic Typesetting" pitchFamily="66" charset="-78"/>
              </a:rPr>
              <a:t>-1</a:t>
            </a:r>
            <a:r>
              <a:rPr lang="en-US"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 استراتيجية النمو التدريجي في استخدام إدارة المعرفة:و هي تخص المؤسسات ذات الموارد المحدودة نسبيا والتي تحاول استخدام إدارة المعرفة.</a:t>
            </a:r>
          </a:p>
          <a:p>
            <a:pPr algn="r" rtl="1"/>
            <a:endParaRPr lang="ar-DZ" sz="28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-2</a:t>
            </a:r>
            <a:r>
              <a:rPr lang="ar-DZ" sz="2800" b="1" dirty="0" smtClean="0">
                <a:solidFill>
                  <a:schemeClr val="tx1"/>
                </a:solidFill>
                <a:latin typeface="Arabic Typesetting" pitchFamily="66" charset="-78"/>
                <a:cs typeface="Arabic Typesetting" pitchFamily="66" charset="-78"/>
              </a:rPr>
              <a:t>استراتيجية التروي والحذر: وهي خاصة بالمؤسسات التي تمتلك موارد متوسطة  تحاول التحكم في إدارة معارفها حيث ينتج عنها مخاطر متوسطة.</a:t>
            </a:r>
          </a:p>
          <a:p>
            <a:pPr algn="r" rtl="1"/>
            <a:endParaRPr lang="ar-DZ" sz="28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-3</a:t>
            </a:r>
            <a:r>
              <a:rPr lang="ar-DZ" sz="2800" b="1" dirty="0" smtClean="0">
                <a:solidFill>
                  <a:schemeClr val="tx1"/>
                </a:solidFill>
                <a:latin typeface="Arabic Typesetting" pitchFamily="66" charset="-78"/>
                <a:cs typeface="Arabic Typesetting" pitchFamily="66" charset="-78"/>
              </a:rPr>
              <a:t>استراتيجيات دعم وجهات النظر المتقدمة والفاعلة: وهي خاصة بالمؤسسات التي تمتلك موارد كبيرة وتحاول دخول مجال الأعمال من الباب الواسع  </a:t>
            </a:r>
            <a:r>
              <a:rPr lang="ar-DZ" sz="2800" b="1" dirty="0" err="1" smtClean="0">
                <a:solidFill>
                  <a:schemeClr val="tx1"/>
                </a:solidFill>
                <a:latin typeface="Arabic Typesetting" pitchFamily="66" charset="-78"/>
                <a:cs typeface="Arabic Typesetting" pitchFamily="66" charset="-78"/>
              </a:rPr>
              <a:t>و</a:t>
            </a:r>
            <a:r>
              <a:rPr lang="ar-DZ" sz="2800" b="1" dirty="0" smtClean="0">
                <a:solidFill>
                  <a:schemeClr val="tx1"/>
                </a:solidFill>
                <a:latin typeface="Arabic Typesetting" pitchFamily="66" charset="-78"/>
                <a:cs typeface="Arabic Typesetting" pitchFamily="66" charset="-78"/>
              </a:rPr>
              <a:t> لكن يقابل هذا مخاطر كبيرة في الفشل</a:t>
            </a:r>
          </a:p>
        </p:txBody>
      </p:sp>
      <p:sp>
        <p:nvSpPr>
          <p:cNvPr id="4" name="Rectangle 3"/>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05 </a:t>
            </a:r>
            <a:r>
              <a:rPr lang="ar-DZ" sz="5400" b="1" dirty="0" smtClean="0">
                <a:solidFill>
                  <a:schemeClr val="bg1"/>
                </a:solidFill>
                <a:latin typeface="Arabic Typesetting" pitchFamily="66" charset="-78"/>
                <a:cs typeface="Arabic Typesetting" pitchFamily="66" charset="-78"/>
              </a:rPr>
              <a:t> استراتيجيات ونماذج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4282" y="1071546"/>
            <a:ext cx="8715436" cy="57864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latin typeface="Arabic Typesetting" pitchFamily="66" charset="-78"/>
                <a:cs typeface="Arabic Typesetting" pitchFamily="66" charset="-78"/>
              </a:rPr>
              <a:t>ثانيا : : تصنيف استراتيجيات إدارة المعرفة تبعا لطبيعة عمل المنظمة والمدخل الذي تتبناه:</a:t>
            </a:r>
          </a:p>
          <a:p>
            <a:pPr algn="r" rtl="1"/>
            <a:r>
              <a:rPr lang="fr-FR" sz="2800" b="1" dirty="0" smtClean="0">
                <a:solidFill>
                  <a:schemeClr val="tx1"/>
                </a:solidFill>
                <a:latin typeface="Arabic Typesetting" pitchFamily="66" charset="-78"/>
                <a:cs typeface="Arabic Typesetting" pitchFamily="66" charset="-78"/>
              </a:rPr>
              <a:t>1</a:t>
            </a:r>
            <a:r>
              <a:rPr lang="ar-DZ" sz="2800" b="1" dirty="0" smtClean="0">
                <a:solidFill>
                  <a:schemeClr val="tx1"/>
                </a:solidFill>
                <a:latin typeface="Arabic Typesetting" pitchFamily="66" charset="-78"/>
                <a:cs typeface="Arabic Typesetting" pitchFamily="66" charset="-78"/>
              </a:rPr>
              <a:t>- استراتيجية الترميزية:  وهي تلك المتعلقة بالمعرفة الصريحة والهدف منها توثيق المعارف وترميزها بشكل يمكن للمؤسسة من استغلالها أحسن استغلال.</a:t>
            </a:r>
          </a:p>
          <a:p>
            <a:pPr algn="r" rtl="1"/>
            <a:r>
              <a:rPr lang="fr-FR" sz="2800" b="1" dirty="0" smtClean="0">
                <a:solidFill>
                  <a:schemeClr val="tx1"/>
                </a:solidFill>
                <a:latin typeface="Arabic Typesetting" pitchFamily="66" charset="-78"/>
                <a:cs typeface="Arabic Typesetting" pitchFamily="66" charset="-78"/>
              </a:rPr>
              <a:t>2</a:t>
            </a:r>
            <a:r>
              <a:rPr lang="ar-DZ" sz="2800" b="1" dirty="0" smtClean="0">
                <a:solidFill>
                  <a:schemeClr val="tx1"/>
                </a:solidFill>
                <a:latin typeface="Arabic Typesetting" pitchFamily="66" charset="-78"/>
                <a:cs typeface="Arabic Typesetting" pitchFamily="66" charset="-78"/>
              </a:rPr>
              <a:t>- الإستراتيجية الشخصنة: وهي خاصة بالمعرفة الضمنية وتعني نقل المعارف من شخص لشخص داخل المؤسسة.</a:t>
            </a:r>
          </a:p>
          <a:p>
            <a:pPr algn="r" rtl="1"/>
            <a:r>
              <a:rPr lang="fr-FR" sz="2800" b="1" dirty="0" smtClean="0">
                <a:solidFill>
                  <a:schemeClr val="tx1"/>
                </a:solidFill>
                <a:latin typeface="Arabic Typesetting" pitchFamily="66" charset="-78"/>
                <a:cs typeface="Arabic Typesetting" pitchFamily="66" charset="-78"/>
              </a:rPr>
              <a:t>3</a:t>
            </a:r>
            <a:r>
              <a:rPr lang="ar-DZ" sz="2800" b="1" dirty="0" smtClean="0">
                <a:solidFill>
                  <a:schemeClr val="tx1"/>
                </a:solidFill>
                <a:latin typeface="Arabic Typesetting" pitchFamily="66" charset="-78"/>
                <a:cs typeface="Arabic Typesetting" pitchFamily="66" charset="-78"/>
              </a:rPr>
              <a:t>- الإستراتيجية الهجينة: حيث أن المؤسسة لا يمكنها أن تعتمد على استراتيجية معينة فهي تقم بدمج الاستراتيجيات السابقة قصد التوفيق في مجال أعمالها </a:t>
            </a:r>
            <a:r>
              <a:rPr lang="ar-DZ" sz="2800" b="1" dirty="0" err="1" smtClean="0">
                <a:solidFill>
                  <a:schemeClr val="tx1"/>
                </a:solidFill>
                <a:latin typeface="Arabic Typesetting" pitchFamily="66" charset="-78"/>
                <a:cs typeface="Arabic Typesetting" pitchFamily="66" charset="-78"/>
              </a:rPr>
              <a:t>و</a:t>
            </a:r>
            <a:r>
              <a:rPr lang="ar-DZ" sz="2800" b="1" dirty="0" smtClean="0">
                <a:solidFill>
                  <a:schemeClr val="tx1"/>
                </a:solidFill>
                <a:latin typeface="Arabic Typesetting" pitchFamily="66" charset="-78"/>
                <a:cs typeface="Arabic Typesetting" pitchFamily="66" charset="-78"/>
              </a:rPr>
              <a:t> التحكم في معارفها الضمنية منها والصريحة.</a:t>
            </a:r>
            <a:endParaRPr lang="fr-FR"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ثالثا: استراتيجيات جانب العرض والطلب </a:t>
            </a:r>
          </a:p>
          <a:p>
            <a:pPr algn="r" rtl="1">
              <a:buFontTx/>
              <a:buChar char="-"/>
            </a:pPr>
            <a:r>
              <a:rPr lang="ar-DZ" sz="2800" b="1" dirty="0" smtClean="0">
                <a:solidFill>
                  <a:schemeClr val="tx1"/>
                </a:solidFill>
                <a:latin typeface="Arabic Typesetting" pitchFamily="66" charset="-78"/>
                <a:cs typeface="Arabic Typesetting" pitchFamily="66" charset="-78"/>
              </a:rPr>
              <a:t>استراتيجيات جانب العرض :و التي تميل إلى التركيز فقط على توزيع ونشر المعارف الحالية للمنظمة </a:t>
            </a:r>
          </a:p>
          <a:p>
            <a:pPr algn="r" rtl="1"/>
            <a:r>
              <a:rPr lang="ar-DZ" sz="2800" b="1" dirty="0" smtClean="0">
                <a:solidFill>
                  <a:schemeClr val="tx1"/>
                </a:solidFill>
                <a:latin typeface="Arabic Typesetting" pitchFamily="66" charset="-78"/>
                <a:cs typeface="Arabic Typesetting" pitchFamily="66" charset="-78"/>
              </a:rPr>
              <a:t>استراتيجيات جانب الطلب: وهي ترتكز على تلبية حاجة المنظمة إلى معارف جديدة حيث أنها ترتكز على التعلم والإبداع  </a:t>
            </a:r>
            <a:r>
              <a:rPr lang="ar-DZ" sz="2800" b="1" dirty="0" err="1" smtClean="0">
                <a:solidFill>
                  <a:schemeClr val="tx1"/>
                </a:solidFill>
                <a:latin typeface="Arabic Typesetting" pitchFamily="66" charset="-78"/>
                <a:cs typeface="Arabic Typesetting" pitchFamily="66" charset="-78"/>
              </a:rPr>
              <a:t>و</a:t>
            </a:r>
            <a:r>
              <a:rPr lang="ar-DZ" sz="2800" b="1" dirty="0" smtClean="0">
                <a:solidFill>
                  <a:schemeClr val="tx1"/>
                </a:solidFill>
                <a:latin typeface="Arabic Typesetting" pitchFamily="66" charset="-78"/>
                <a:cs typeface="Arabic Typesetting" pitchFamily="66" charset="-78"/>
              </a:rPr>
              <a:t> توليد المعرفة</a:t>
            </a:r>
            <a:endParaRPr lang="fr-FR" sz="2800" b="1" dirty="0" smtClean="0">
              <a:solidFill>
                <a:schemeClr val="tx1"/>
              </a:solidFill>
              <a:latin typeface="Arabic Typesetting" pitchFamily="66" charset="-78"/>
              <a:cs typeface="Arabic Typesetting" pitchFamily="66" charset="-78"/>
            </a:endParaRPr>
          </a:p>
        </p:txBody>
      </p:sp>
      <p:sp>
        <p:nvSpPr>
          <p:cNvPr id="4" name="Rectangle 3"/>
          <p:cNvSpPr/>
          <p:nvPr/>
        </p:nvSpPr>
        <p:spPr>
          <a:xfrm>
            <a:off x="357158" y="0"/>
            <a:ext cx="8286808" cy="9286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05 </a:t>
            </a:r>
            <a:r>
              <a:rPr lang="ar-DZ" sz="5400" b="1" dirty="0" smtClean="0">
                <a:solidFill>
                  <a:schemeClr val="bg1"/>
                </a:solidFill>
                <a:latin typeface="Arabic Typesetting" pitchFamily="66" charset="-78"/>
                <a:cs typeface="Arabic Typesetting" pitchFamily="66" charset="-78"/>
              </a:rPr>
              <a:t> استراتيجيات ونماذج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8596" y="1500174"/>
            <a:ext cx="8358246" cy="5000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3200" b="1" dirty="0" smtClean="0">
                <a:solidFill>
                  <a:schemeClr val="tx1"/>
                </a:solidFill>
                <a:latin typeface="Arabic Typesetting" pitchFamily="66" charset="-78"/>
                <a:cs typeface="Arabic Typesetting" pitchFamily="66" charset="-78"/>
              </a:rPr>
              <a:t>ه</a:t>
            </a:r>
            <a:r>
              <a:rPr lang="ar-DZ" sz="2800" b="1" dirty="0" smtClean="0">
                <a:solidFill>
                  <a:schemeClr val="tx1"/>
                </a:solidFill>
                <a:latin typeface="Arabic Typesetting" pitchFamily="66" charset="-78"/>
                <a:cs typeface="Arabic Typesetting" pitchFamily="66" charset="-78"/>
              </a:rPr>
              <a:t>/ خصائص إستراتيجيات إدارة المعرفة</a:t>
            </a:r>
          </a:p>
          <a:p>
            <a:pPr algn="r" rtl="1"/>
            <a:r>
              <a:rPr lang="ar-DZ" sz="2800" b="1" dirty="0" smtClean="0">
                <a:solidFill>
                  <a:schemeClr val="tx1"/>
                </a:solidFill>
                <a:latin typeface="Arabic Typesetting" pitchFamily="66" charset="-78"/>
                <a:cs typeface="Arabic Typesetting" pitchFamily="66" charset="-78"/>
              </a:rPr>
              <a:t>هناك عدد من الخصائص الجوهرية لإستراتيجيات إدارة المعرفة لابد من التطرق إليها لتمييزها عن استراتيجيات الأعمال الأخرى في المؤسسات الحديثة، وتتمثل هذه الخصائص بالآتي:</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-تعبر استراتيجية إدارة المعرفة عن جاهزية المؤسسة واستعدادها لاستثمار الموارد غير الملموسة وخاصة رأس المال الفكري.</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 إن استراتيجية إدارة المعرفة تعكس الإستراتيجية التنافسية للمؤسسة من خلال تركيزها على أنشطة وعمليات تكوين القيمة الفريدة لخدمة المستفيدين.</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 لكون المعرفة بأنواعها ومستوياتها هي أساس المنافسة وهي امتياز أي مؤسسة، فإن المنافسة الفعالة بين الأعمال تتطلب مقاربة ما لدى المنظمة من من أنماط المعرفة وذلك لبناء القدرات الجوهرية المطلوبة في سوق العمل.</a:t>
            </a:r>
          </a:p>
          <a:p>
            <a:pPr rtl="1"/>
            <a:r>
              <a:rPr lang="ar-DZ" b="1" dirty="0" smtClean="0">
                <a:solidFill>
                  <a:schemeClr val="bg1"/>
                </a:solidFill>
                <a:latin typeface="Arial" pitchFamily="34" charset="0"/>
                <a:cs typeface="Arial" pitchFamily="34" charset="0"/>
              </a:rPr>
              <a:t>-</a:t>
            </a:r>
            <a:endParaRPr lang="fr-FR" b="1" dirty="0">
              <a:latin typeface="Arial" pitchFamily="34" charset="0"/>
              <a:cs typeface="Arial" pitchFamily="34" charset="0"/>
            </a:endParaRPr>
          </a:p>
        </p:txBody>
      </p:sp>
      <p:sp>
        <p:nvSpPr>
          <p:cNvPr id="4" name="Rectangle 3"/>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05 </a:t>
            </a:r>
            <a:r>
              <a:rPr lang="ar-DZ" sz="5400" b="1" dirty="0" smtClean="0">
                <a:solidFill>
                  <a:schemeClr val="bg1"/>
                </a:solidFill>
                <a:latin typeface="Arabic Typesetting" pitchFamily="66" charset="-78"/>
                <a:cs typeface="Arabic Typesetting" pitchFamily="66" charset="-78"/>
              </a:rPr>
              <a:t> استراتيجيات ونماذج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8596" y="1500174"/>
            <a:ext cx="8358246" cy="5000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b="1" dirty="0" smtClean="0">
                <a:solidFill>
                  <a:schemeClr val="bg1"/>
                </a:solidFill>
                <a:latin typeface="Arial" pitchFamily="34" charset="0"/>
                <a:cs typeface="Arial" pitchFamily="34" charset="0"/>
              </a:rPr>
              <a:t>- </a:t>
            </a:r>
            <a:r>
              <a:rPr lang="ar-DZ" sz="3200" b="1" dirty="0" smtClean="0">
                <a:solidFill>
                  <a:schemeClr val="tx1"/>
                </a:solidFill>
                <a:latin typeface="Arabic Typesetting" pitchFamily="66" charset="-78"/>
                <a:cs typeface="Arabic Typesetting" pitchFamily="66" charset="-78"/>
              </a:rPr>
              <a:t>تمثل استراتيجية المعرفة قيمة رأس المال الفكري الموجود في المنظمة ،وبالتالي يمكن استخدام هذه الإستراتيجية كأداة لقياس العائد الذي يتحقق في ضوء تكلفة الاستثمار في مكونات وعناصر رأس المال الفكري. </a:t>
            </a:r>
          </a:p>
          <a:p>
            <a:pPr algn="r" rtl="1"/>
            <a:r>
              <a:rPr lang="ar-DZ" sz="3200" b="1" dirty="0" smtClean="0">
                <a:solidFill>
                  <a:schemeClr val="tx1"/>
                </a:solidFill>
                <a:latin typeface="Arabic Typesetting" pitchFamily="66" charset="-78"/>
                <a:cs typeface="Arabic Typesetting" pitchFamily="66" charset="-78"/>
              </a:rPr>
              <a:t>- لكون المعرفة بأنواعها ومستوياتها هي أساس المنافسة وهي امتياز أي مؤسسة، فإن المنافسة الفعالة بين الأعمال تتطلب مقاربة ما لدى المنظمة المنظمة من أنماط المعرفة وذلك لبناء القدرات الجوهرية المطلوبة في سوق العمل.</a:t>
            </a:r>
          </a:p>
          <a:p>
            <a:pPr algn="r" rtl="1"/>
            <a:r>
              <a:rPr lang="ar-DZ" sz="3200" b="1" dirty="0" smtClean="0">
                <a:solidFill>
                  <a:schemeClr val="tx1"/>
                </a:solidFill>
                <a:latin typeface="Arabic Typesetting" pitchFamily="66" charset="-78"/>
                <a:cs typeface="Arabic Typesetting" pitchFamily="66" charset="-78"/>
              </a:rPr>
              <a:t>- تساعد استراتيجية إدارة المعرفة في دراسة وتحليل المكانة الإستراتيجية للمؤسسة في هيكل الصناعة من خلال تقييم تأثير المؤسسة في عمليات الابتكار التكنولوجي </a:t>
            </a:r>
            <a:r>
              <a:rPr lang="ar-DZ" sz="3200" b="1" dirty="0" err="1" smtClean="0">
                <a:solidFill>
                  <a:schemeClr val="tx1"/>
                </a:solidFill>
                <a:latin typeface="Arabic Typesetting" pitchFamily="66" charset="-78"/>
                <a:cs typeface="Arabic Typesetting" pitchFamily="66" charset="-78"/>
              </a:rPr>
              <a:t>والريادة</a:t>
            </a:r>
            <a:r>
              <a:rPr lang="ar-DZ" sz="3200" b="1" dirty="0" smtClean="0">
                <a:solidFill>
                  <a:schemeClr val="tx1"/>
                </a:solidFill>
                <a:latin typeface="Arabic Typesetting" pitchFamily="66" charset="-78"/>
                <a:cs typeface="Arabic Typesetting" pitchFamily="66" charset="-78"/>
              </a:rPr>
              <a:t> في إنتاج المعرفة والتكنولوجيا الجديدة.</a:t>
            </a:r>
            <a:endParaRPr lang="fr-FR" sz="3200" b="1" dirty="0">
              <a:solidFill>
                <a:schemeClr val="tx1"/>
              </a:solidFill>
              <a:latin typeface="Arabic Typesetting" pitchFamily="66" charset="-78"/>
              <a:cs typeface="Arabic Typesetting" pitchFamily="66" charset="-78"/>
            </a:endParaRPr>
          </a:p>
        </p:txBody>
      </p:sp>
      <p:sp>
        <p:nvSpPr>
          <p:cNvPr id="4" name="Rectangle 3"/>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05 </a:t>
            </a:r>
            <a:r>
              <a:rPr lang="ar-DZ" sz="5400" b="1" dirty="0" smtClean="0">
                <a:solidFill>
                  <a:schemeClr val="bg1"/>
                </a:solidFill>
                <a:latin typeface="Arabic Typesetting" pitchFamily="66" charset="-78"/>
                <a:cs typeface="Arabic Typesetting" pitchFamily="66" charset="-78"/>
              </a:rPr>
              <a:t> استراتيجيات ونماذج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4282" y="1285860"/>
            <a:ext cx="8786874" cy="55721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3200" b="1" dirty="0" smtClean="0">
                <a:solidFill>
                  <a:schemeClr val="tx1"/>
                </a:solidFill>
                <a:latin typeface="Arabic Typesetting" pitchFamily="66" charset="-78"/>
                <a:cs typeface="Arabic Typesetting" pitchFamily="66" charset="-78"/>
              </a:rPr>
              <a:t>و</a:t>
            </a:r>
            <a:r>
              <a:rPr lang="ar-DZ" sz="2800" b="1" dirty="0" smtClean="0">
                <a:solidFill>
                  <a:schemeClr val="tx1"/>
                </a:solidFill>
                <a:latin typeface="Arabic Typesetting" pitchFamily="66" charset="-78"/>
                <a:cs typeface="Arabic Typesetting" pitchFamily="66" charset="-78"/>
              </a:rPr>
              <a:t>/ أسس ومتطلبات اختيار استراتيجيات إدارة المعرفة</a:t>
            </a:r>
          </a:p>
          <a:p>
            <a:pPr algn="r" rtl="1"/>
            <a:r>
              <a:rPr lang="fr-FR" sz="2800" b="1" dirty="0" smtClean="0">
                <a:solidFill>
                  <a:schemeClr val="tx1"/>
                </a:solidFill>
                <a:latin typeface="Arabic Typesetting" pitchFamily="66" charset="-78"/>
                <a:cs typeface="Arabic Typesetting" pitchFamily="66" charset="-78"/>
              </a:rPr>
              <a:t> -1</a:t>
            </a:r>
            <a:r>
              <a:rPr lang="ar-DZ" sz="2800" b="1" dirty="0" smtClean="0">
                <a:solidFill>
                  <a:schemeClr val="tx1"/>
                </a:solidFill>
                <a:latin typeface="Arabic Typesetting" pitchFamily="66" charset="-78"/>
                <a:cs typeface="Arabic Typesetting" pitchFamily="66" charset="-78"/>
              </a:rPr>
              <a:t>أسس اختيار استراتيجيات إدارة المعرفة</a:t>
            </a:r>
          </a:p>
          <a:p>
            <a:pPr algn="r" rtl="1">
              <a:buFontTx/>
              <a:buChar char="-"/>
            </a:pPr>
            <a:r>
              <a:rPr lang="ar-DZ" sz="2800" b="1" dirty="0" smtClean="0">
                <a:solidFill>
                  <a:schemeClr val="tx1"/>
                </a:solidFill>
                <a:latin typeface="Arabic Typesetting" pitchFamily="66" charset="-78"/>
                <a:cs typeface="Arabic Typesetting" pitchFamily="66" charset="-78"/>
              </a:rPr>
              <a:t>تعتمد المؤسسة في اختيارها لإستراتيجيات المعرفة على قراءة واقع وطبيعة أعمالها وما متوافر لديها من موارد، وطبيعة المستفيدين منها، وهي بذلك تعتمد دراسة عدد من الأسس لغرض التوصل إلى اختيار الإستراتيجية الأمثل لتطوير أعمالها وتتمثل هذه الأسس بالآتي:</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-التعرف على استراتيجية المعرفة الحالية مثل الأهداف، التطبيقات المرغوبة، التقنيات المتاحة.</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-التعرف على خصائص المنظمة من ناحية الإبداع، الميزة التنافسية، التحديات الداخلية، والخارجية، التي تواجهها المنظمة. </a:t>
            </a:r>
            <a:endParaRPr lang="fr-FR" sz="2800" b="1" dirty="0" smtClean="0">
              <a:solidFill>
                <a:schemeClr val="tx1"/>
              </a:solidFill>
              <a:latin typeface="Arabic Typesetting" pitchFamily="66" charset="-78"/>
              <a:cs typeface="Arabic Typesetting" pitchFamily="66" charset="-78"/>
            </a:endParaRPr>
          </a:p>
          <a:p>
            <a:pPr algn="r" rtl="1"/>
            <a:endParaRPr lang="fr-FR" sz="3200" b="1" dirty="0" smtClean="0">
              <a:solidFill>
                <a:schemeClr val="tx1"/>
              </a:solidFill>
              <a:latin typeface="Arabic Typesetting" pitchFamily="66" charset="-78"/>
              <a:cs typeface="Arabic Typesetting" pitchFamily="66" charset="-78"/>
            </a:endParaRPr>
          </a:p>
          <a:p>
            <a:pPr algn="r" rtl="1"/>
            <a:endParaRPr lang="fr-FR" sz="3200" b="1" dirty="0">
              <a:solidFill>
                <a:schemeClr val="tx1"/>
              </a:solidFill>
              <a:latin typeface="Arabic Typesetting" pitchFamily="66" charset="-78"/>
              <a:cs typeface="Arabic Typesetting" pitchFamily="66" charset="-78"/>
            </a:endParaRPr>
          </a:p>
        </p:txBody>
      </p:sp>
      <p:sp>
        <p:nvSpPr>
          <p:cNvPr id="4" name="Rectangle 3"/>
          <p:cNvSpPr/>
          <p:nvPr/>
        </p:nvSpPr>
        <p:spPr>
          <a:xfrm>
            <a:off x="285720" y="142852"/>
            <a:ext cx="864399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05 </a:t>
            </a:r>
            <a:r>
              <a:rPr lang="ar-DZ" sz="5400" b="1" dirty="0" smtClean="0">
                <a:solidFill>
                  <a:schemeClr val="bg1"/>
                </a:solidFill>
                <a:latin typeface="Arabic Typesetting" pitchFamily="66" charset="-78"/>
                <a:cs typeface="Arabic Typesetting" pitchFamily="66" charset="-78"/>
              </a:rPr>
              <a:t> استراتيجيات ونماذج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4282" y="1142984"/>
            <a:ext cx="8715436" cy="5715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4400" b="1" u="sng" dirty="0" smtClean="0">
                <a:solidFill>
                  <a:schemeClr val="tx1"/>
                </a:solidFill>
                <a:latin typeface="Arabic Typesetting" pitchFamily="66" charset="-78"/>
                <a:cs typeface="Arabic Typesetting" pitchFamily="66" charset="-78"/>
              </a:rPr>
              <a:t>02</a:t>
            </a:r>
            <a:r>
              <a:rPr lang="ar-DZ" sz="3200" b="1" u="sng" dirty="0" smtClean="0">
                <a:solidFill>
                  <a:schemeClr val="tx1"/>
                </a:solidFill>
                <a:latin typeface="Arabic Typesetting" pitchFamily="66" charset="-78"/>
                <a:cs typeface="Arabic Typesetting" pitchFamily="66" charset="-78"/>
              </a:rPr>
              <a:t>/ خصائص المعرفة</a:t>
            </a:r>
            <a:r>
              <a:rPr lang="ar-DZ" sz="4400" u="sng" dirty="0" smtClean="0">
                <a:solidFill>
                  <a:schemeClr val="tx1"/>
                </a:solidFill>
                <a:latin typeface="Arabic Typesetting" pitchFamily="66" charset="-78"/>
                <a:cs typeface="Arabic Typesetting" pitchFamily="66" charset="-78"/>
              </a:rPr>
              <a:t>:</a:t>
            </a:r>
          </a:p>
          <a:p>
            <a:pPr algn="r" rtl="1"/>
            <a:r>
              <a:rPr lang="ar-DZ" sz="4400" dirty="0" smtClean="0">
                <a:solidFill>
                  <a:schemeClr val="tx1"/>
                </a:solidFill>
                <a:latin typeface="Arabic Typesetting" pitchFamily="66" charset="-78"/>
                <a:cs typeface="Arabic Typesetting" pitchFamily="66" charset="-78"/>
              </a:rPr>
              <a:t>* </a:t>
            </a:r>
            <a:r>
              <a:rPr lang="ar-DZ" sz="3200" b="1" dirty="0" smtClean="0">
                <a:solidFill>
                  <a:schemeClr val="tx1"/>
                </a:solidFill>
                <a:latin typeface="Arabic Typesetting" pitchFamily="66" charset="-78"/>
                <a:cs typeface="Arabic Typesetting" pitchFamily="66" charset="-78"/>
              </a:rPr>
              <a:t>قابلية المعرفة للتوليد : فبعض المؤسسات لديها خصوبة ذهنية بواسطة الأفراد المتميزين التي تمتلكهم ،فهؤلاء المتميزون قادرين على خلق وتوليد المعرفة واستدامتها </a:t>
            </a:r>
            <a:br>
              <a:rPr lang="ar-DZ" sz="3200" b="1" dirty="0" smtClean="0">
                <a:solidFill>
                  <a:schemeClr val="tx1"/>
                </a:solidFill>
                <a:latin typeface="Arabic Typesetting" pitchFamily="66" charset="-78"/>
                <a:cs typeface="Arabic Typesetting" pitchFamily="66" charset="-78"/>
              </a:rPr>
            </a:br>
            <a:r>
              <a:rPr lang="ar-DZ" sz="3200" b="1" dirty="0" smtClean="0">
                <a:solidFill>
                  <a:schemeClr val="tx1"/>
                </a:solidFill>
                <a:latin typeface="Arabic Typesetting" pitchFamily="66" charset="-78"/>
                <a:cs typeface="Arabic Typesetting" pitchFamily="66" charset="-78"/>
              </a:rPr>
              <a:t>* المعرفة يمكن أن تموت : وكما تولد فأنها تموت أيضا ،فبعض المعارف تموت بموت صاحبها الأخرى تموت بإحلال معارف جديدة محلها</a:t>
            </a:r>
            <a:br>
              <a:rPr lang="ar-DZ" sz="3200" b="1" dirty="0" smtClean="0">
                <a:solidFill>
                  <a:schemeClr val="tx1"/>
                </a:solidFill>
                <a:latin typeface="Arabic Typesetting" pitchFamily="66" charset="-78"/>
                <a:cs typeface="Arabic Typesetting" pitchFamily="66" charset="-78"/>
              </a:rPr>
            </a:br>
            <a:r>
              <a:rPr lang="ar-DZ" sz="3200" b="1" dirty="0" smtClean="0">
                <a:solidFill>
                  <a:schemeClr val="tx1"/>
                </a:solidFill>
                <a:latin typeface="Arabic Typesetting" pitchFamily="66" charset="-78"/>
                <a:cs typeface="Arabic Typesetting" pitchFamily="66" charset="-78"/>
              </a:rPr>
              <a:t>* قابلة للامتلاك :نظرا للقيمة الكبيرة للمعرفة ،فإن اغلب المنظمات تحول معرفتها إلى براءات اختراع</a:t>
            </a:r>
            <a:br>
              <a:rPr lang="ar-DZ" sz="3200" b="1" dirty="0" smtClean="0">
                <a:solidFill>
                  <a:schemeClr val="tx1"/>
                </a:solidFill>
                <a:latin typeface="Arabic Typesetting" pitchFamily="66" charset="-78"/>
                <a:cs typeface="Arabic Typesetting" pitchFamily="66" charset="-78"/>
              </a:rPr>
            </a:br>
            <a:r>
              <a:rPr lang="ar-DZ" sz="3200" b="1" dirty="0" smtClean="0">
                <a:solidFill>
                  <a:schemeClr val="tx1"/>
                </a:solidFill>
                <a:latin typeface="Arabic Typesetting" pitchFamily="66" charset="-78"/>
                <a:cs typeface="Arabic Typesetting" pitchFamily="66" charset="-78"/>
              </a:rPr>
              <a:t> * المعرفة متجذرة في العقول : ليس كل المعارف صريحة وظاهرة بل هناك معارف ضمنية كامنة في أدمغة العمال </a:t>
            </a:r>
            <a:br>
              <a:rPr lang="ar-DZ" sz="3200" b="1" dirty="0" smtClean="0">
                <a:solidFill>
                  <a:schemeClr val="tx1"/>
                </a:solidFill>
                <a:latin typeface="Arabic Typesetting" pitchFamily="66" charset="-78"/>
                <a:cs typeface="Arabic Typesetting" pitchFamily="66" charset="-78"/>
              </a:rPr>
            </a:br>
            <a:r>
              <a:rPr lang="ar-DZ" sz="3200" b="1" dirty="0" smtClean="0">
                <a:solidFill>
                  <a:schemeClr val="tx1"/>
                </a:solidFill>
                <a:latin typeface="Arabic Typesetting" pitchFamily="66" charset="-78"/>
                <a:cs typeface="Arabic Typesetting" pitchFamily="66" charset="-78"/>
              </a:rPr>
              <a:t>* إمكانية التخزين : فيمكن للمنظمة إن تخزن معارفها في وثائق الأشرطة ، الحاسوب ..</a:t>
            </a:r>
            <a:br>
              <a:rPr lang="ar-DZ" sz="3200" b="1" dirty="0" smtClean="0">
                <a:solidFill>
                  <a:schemeClr val="tx1"/>
                </a:solidFill>
                <a:latin typeface="Arabic Typesetting" pitchFamily="66" charset="-78"/>
                <a:cs typeface="Arabic Typesetting" pitchFamily="66" charset="-78"/>
              </a:rPr>
            </a:br>
            <a:r>
              <a:rPr lang="ar-DZ" sz="3200" b="1" dirty="0" smtClean="0">
                <a:solidFill>
                  <a:schemeClr val="tx1"/>
                </a:solidFill>
                <a:latin typeface="Arabic Typesetting" pitchFamily="66" charset="-78"/>
                <a:cs typeface="Arabic Typesetting" pitchFamily="66" charset="-78"/>
              </a:rPr>
              <a:t>* قابلة للاستنساخ : إن المعارف خاصة الموثقة يمكن أن تستنسخ ملايين المرات وبدون تكلفة مما يزيد من مخاطر تداولها مجانا.</a:t>
            </a:r>
          </a:p>
        </p:txBody>
      </p:sp>
      <p:sp>
        <p:nvSpPr>
          <p:cNvPr id="4" name="Titre 1"/>
          <p:cNvSpPr txBox="1">
            <a:spLocks/>
          </p:cNvSpPr>
          <p:nvPr/>
        </p:nvSpPr>
        <p:spPr>
          <a:xfrm>
            <a:off x="285720" y="142852"/>
            <a:ext cx="8572560" cy="928694"/>
          </a:xfrm>
          <a:prstGeom prst="rect">
            <a:avLst/>
          </a:prstGeom>
          <a:solidFill>
            <a:schemeClr val="tx2">
              <a:lumMod val="75000"/>
            </a:schemeClr>
          </a:solidFill>
          <a:ln>
            <a:solidFill>
              <a:schemeClr val="tx2">
                <a:lumMod val="75000"/>
              </a:schemeClr>
            </a:solidFill>
          </a:ln>
          <a:effectLst>
            <a:glow rad="63500">
              <a:schemeClr val="accent1">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المحاضرة رقم</a:t>
            </a:r>
            <a:r>
              <a:rPr kumimoji="0" lang="fr-FR"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 01 </a:t>
            </a:r>
            <a:r>
              <a:rPr kumimoji="0" lang="ar-DZ"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 مفاهيم عامة حول المعرفة</a:t>
            </a:r>
            <a:endParaRPr kumimoji="0" lang="fr-FR" sz="5400" b="1" i="0" u="none" strike="noStrike" kern="1200" cap="none" spc="0" normalizeH="0" baseline="0" noProof="0" dirty="0">
              <a:ln>
                <a:noFill/>
              </a:ln>
              <a:solidFill>
                <a:schemeClr val="bg1"/>
              </a:solidFill>
              <a:effectLst/>
              <a:uLnTx/>
              <a:uFillTx/>
              <a:latin typeface="Arabic Typesetting" pitchFamily="66" charset="-78"/>
              <a:ea typeface="+mn-ea"/>
              <a:cs typeface="Arabic Typesetting" pitchFamily="66" charset="-7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8596" y="1500174"/>
            <a:ext cx="8358246" cy="5000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FontTx/>
              <a:buChar char="-"/>
            </a:pPr>
            <a:r>
              <a:rPr lang="ar-DZ" sz="3200" b="1" dirty="0" smtClean="0">
                <a:solidFill>
                  <a:schemeClr val="tx1"/>
                </a:solidFill>
                <a:latin typeface="Arabic Typesetting" pitchFamily="66" charset="-78"/>
                <a:cs typeface="Arabic Typesetting" pitchFamily="66" charset="-78"/>
              </a:rPr>
              <a:t>ت</a:t>
            </a:r>
            <a:r>
              <a:rPr lang="ar-DZ" sz="2800" b="1" dirty="0" smtClean="0">
                <a:solidFill>
                  <a:schemeClr val="tx1"/>
                </a:solidFill>
                <a:latin typeface="Arabic Typesetting" pitchFamily="66" charset="-78"/>
                <a:cs typeface="Arabic Typesetting" pitchFamily="66" charset="-78"/>
              </a:rPr>
              <a:t>حليل واقع عمل المؤسسة من أجل التعرف على نقاط القوة </a:t>
            </a:r>
            <a:r>
              <a:rPr lang="ar-DZ" sz="2800" b="1" dirty="0" err="1" smtClean="0">
                <a:solidFill>
                  <a:schemeClr val="tx1"/>
                </a:solidFill>
                <a:latin typeface="Arabic Typesetting" pitchFamily="66" charset="-78"/>
                <a:cs typeface="Arabic Typesetting" pitchFamily="66" charset="-78"/>
              </a:rPr>
              <a:t>و</a:t>
            </a:r>
            <a:r>
              <a:rPr lang="ar-DZ" sz="2800" b="1" dirty="0" smtClean="0">
                <a:solidFill>
                  <a:schemeClr val="tx1"/>
                </a:solidFill>
                <a:latin typeface="Arabic Typesetting" pitchFamily="66" charset="-78"/>
                <a:cs typeface="Arabic Typesetting" pitchFamily="66" charset="-78"/>
              </a:rPr>
              <a:t> الضعف وتحديد المزايا التي يمكن تحقيقها بتبني استراتيجية إدارة المعرفة.</a:t>
            </a:r>
          </a:p>
          <a:p>
            <a:pPr algn="r" rtl="1"/>
            <a:r>
              <a:rPr lang="fr-FR"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a:t>
            </a:r>
            <a:r>
              <a:rPr lang="fr-FR"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التعرف على الهيكل التنظيمي للمؤسسة.</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-تحديد الثقافة التنظيمية وكيفية تداول المعلومات بين أفراد المؤسسة.</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-طبيعة المعرفة( صريحة، ضمنية)</a:t>
            </a:r>
          </a:p>
        </p:txBody>
      </p:sp>
      <p:sp>
        <p:nvSpPr>
          <p:cNvPr id="4" name="Rectangle 3"/>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05 </a:t>
            </a:r>
            <a:r>
              <a:rPr lang="ar-DZ" sz="5400" b="1" dirty="0" smtClean="0">
                <a:solidFill>
                  <a:schemeClr val="bg1"/>
                </a:solidFill>
                <a:latin typeface="Arabic Typesetting" pitchFamily="66" charset="-78"/>
                <a:cs typeface="Arabic Typesetting" pitchFamily="66" charset="-78"/>
              </a:rPr>
              <a:t> استراتيجيات ونماذج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8596"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265176" algn="r" rtl="1">
              <a:spcBef>
                <a:spcPts val="250"/>
              </a:spcBef>
              <a:buClr>
                <a:schemeClr val="accent1"/>
              </a:buClr>
              <a:buSzPct val="80000"/>
              <a:defRPr/>
            </a:pPr>
            <a:r>
              <a:rPr lang="fr-FR" sz="3200" b="1" dirty="0" smtClean="0">
                <a:solidFill>
                  <a:schemeClr val="tx1"/>
                </a:solidFill>
                <a:latin typeface="Arabic Typesetting" pitchFamily="66" charset="-78"/>
                <a:cs typeface="Arabic Typesetting" pitchFamily="66" charset="-78"/>
              </a:rPr>
              <a:t> -</a:t>
            </a:r>
            <a:r>
              <a:rPr lang="fr-FR" sz="2800" b="1" dirty="0" smtClean="0">
                <a:solidFill>
                  <a:schemeClr val="tx1"/>
                </a:solidFill>
                <a:latin typeface="Arabic Typesetting" pitchFamily="66" charset="-78"/>
                <a:cs typeface="Arabic Typesetting" pitchFamily="66" charset="-78"/>
              </a:rPr>
              <a:t>2</a:t>
            </a:r>
            <a:r>
              <a:rPr lang="ar-DZ" sz="2800" b="1" dirty="0" smtClean="0">
                <a:solidFill>
                  <a:schemeClr val="tx1"/>
                </a:solidFill>
                <a:latin typeface="Arabic Typesetting" pitchFamily="66" charset="-78"/>
                <a:cs typeface="Arabic Typesetting" pitchFamily="66" charset="-78"/>
              </a:rPr>
              <a:t>متطلبات تطبيق استراتيجيات إدارة المعرفة</a:t>
            </a:r>
            <a:r>
              <a:rPr lang="ar-SA" sz="2800" b="1" dirty="0" smtClean="0">
                <a:solidFill>
                  <a:schemeClr val="tx1"/>
                </a:solidFill>
                <a:latin typeface="Arabic Typesetting" pitchFamily="66" charset="-78"/>
                <a:cs typeface="Arabic Typesetting" pitchFamily="66" charset="-78"/>
              </a:rPr>
              <a:t>.</a:t>
            </a:r>
            <a:endParaRPr lang="ar-DZ" sz="2800" b="1" dirty="0" smtClean="0">
              <a:solidFill>
                <a:schemeClr val="tx1"/>
              </a:solidFill>
              <a:latin typeface="Arabic Typesetting" pitchFamily="66" charset="-78"/>
              <a:cs typeface="Arabic Typesetting" pitchFamily="66" charset="-78"/>
            </a:endParaRPr>
          </a:p>
          <a:p>
            <a:pPr marR="0" lvl="0" indent="-265176" algn="r" rtl="1">
              <a:spcBef>
                <a:spcPts val="250"/>
              </a:spcBef>
              <a:buClr>
                <a:schemeClr val="accent1"/>
              </a:buClr>
              <a:buSzPct val="80000"/>
              <a:defRPr/>
            </a:pPr>
            <a:r>
              <a:rPr lang="ar-DZ" sz="2800" b="1" dirty="0" smtClean="0">
                <a:solidFill>
                  <a:schemeClr val="tx1"/>
                </a:solidFill>
                <a:latin typeface="Arabic Typesetting" pitchFamily="66" charset="-78"/>
                <a:cs typeface="Arabic Typesetting" pitchFamily="66" charset="-78"/>
              </a:rPr>
              <a:t>هناك عدة متطلبات تساعد المؤسسات على نجاح تطبيق استراتيجيات إدارة المعرفة وتتمثل هذه المتطلبات بالآتي:</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-دعم الإدارة العليا لمشروع تطبيق إدارة المعرفة والتزامها المستمر بتطويره</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-تشجيع الموظفين على المشاركة في التدريب والتعليم سواء في داخل المؤسسة أم من خارجها</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-توفر بنى تحتية لنظم المعلومات وللمعرفة من أجهزة وموارد بشرية</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-الحث على دوام استمرارية التعليم وكسب الخبرات</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-توفير قنوات متعددة لسهولة انتقال المعرفة</a:t>
            </a:r>
          </a:p>
          <a:p>
            <a:pPr marR="0" lvl="0" indent="-265176" algn="r" rtl="1">
              <a:spcBef>
                <a:spcPts val="250"/>
              </a:spcBef>
              <a:buClr>
                <a:schemeClr val="accent1"/>
              </a:buClr>
              <a:buSzPct val="80000"/>
              <a:defRPr/>
            </a:pPr>
            <a:r>
              <a:rPr lang="ar-DZ" sz="2800" b="1" dirty="0" smtClean="0">
                <a:solidFill>
                  <a:schemeClr val="tx1"/>
                </a:solidFill>
                <a:latin typeface="Arabic Typesetting" pitchFamily="66" charset="-78"/>
                <a:cs typeface="Arabic Typesetting" pitchFamily="66" charset="-78"/>
              </a:rPr>
              <a:t>  -جعل خطوط الاتصال مفتوحة بشكل دائم لإمكان الحصول بسهولة على المعلومات. </a:t>
            </a:r>
            <a:endParaRPr lang="fr-FR" sz="2800" b="1" dirty="0">
              <a:solidFill>
                <a:schemeClr val="tx1"/>
              </a:solidFill>
              <a:latin typeface="Arabic Typesetting" pitchFamily="66" charset="-78"/>
              <a:cs typeface="Arabic Typesetting" pitchFamily="66" charset="-78"/>
            </a:endParaRPr>
          </a:p>
        </p:txBody>
      </p:sp>
      <p:sp>
        <p:nvSpPr>
          <p:cNvPr id="6" name="Rectangle 5"/>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05 </a:t>
            </a:r>
            <a:r>
              <a:rPr lang="ar-DZ" sz="5400" b="1" dirty="0" smtClean="0">
                <a:solidFill>
                  <a:schemeClr val="bg1"/>
                </a:solidFill>
                <a:latin typeface="Arabic Typesetting" pitchFamily="66" charset="-78"/>
                <a:cs typeface="Arabic Typesetting" pitchFamily="66" charset="-78"/>
              </a:rPr>
              <a:t> استراتيجيات ونماذج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05 </a:t>
            </a:r>
            <a:r>
              <a:rPr lang="ar-DZ" sz="5400" b="1" dirty="0" smtClean="0">
                <a:solidFill>
                  <a:schemeClr val="bg1"/>
                </a:solidFill>
                <a:latin typeface="Arabic Typesetting" pitchFamily="66" charset="-78"/>
                <a:cs typeface="Arabic Typesetting" pitchFamily="66" charset="-78"/>
              </a:rPr>
              <a:t> استراتيجيات ونماذج إدارة المعرفة</a:t>
            </a:r>
            <a:endParaRPr lang="fr-FR" sz="5400" b="1" dirty="0" smtClean="0">
              <a:solidFill>
                <a:schemeClr val="bg1"/>
              </a:solidFill>
              <a:latin typeface="Arabic Typesetting" pitchFamily="66" charset="-78"/>
              <a:cs typeface="Arabic Typesetting" pitchFamily="66" charset="-78"/>
            </a:endParaRPr>
          </a:p>
        </p:txBody>
      </p:sp>
      <p:sp>
        <p:nvSpPr>
          <p:cNvPr id="5" name="Rectangle 4"/>
          <p:cNvSpPr/>
          <p:nvPr/>
        </p:nvSpPr>
        <p:spPr>
          <a:xfrm>
            <a:off x="428596"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65176" algn="r" rtl="1">
              <a:spcBef>
                <a:spcPts val="250"/>
              </a:spcBef>
              <a:buClr>
                <a:schemeClr val="accent1"/>
              </a:buClr>
              <a:buSzPct val="80000"/>
              <a:defRPr/>
            </a:pPr>
            <a:r>
              <a:rPr lang="ar-DZ" sz="2800" b="1" dirty="0" smtClean="0">
                <a:solidFill>
                  <a:schemeClr val="tx1"/>
                </a:solidFill>
                <a:latin typeface="Arabic Typesetting" pitchFamily="66" charset="-78"/>
                <a:cs typeface="Arabic Typesetting" pitchFamily="66" charset="-78"/>
              </a:rPr>
              <a:t>خلق معرفة جديدة ونشرها والمشاركة بها.</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-توفير مخازن المعرفة الإلكترونية.</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-دعم الثقافة التي تساند الابتكار.</a:t>
            </a:r>
          </a:p>
          <a:p>
            <a:pPr indent="-265176" algn="r" rtl="1">
              <a:spcBef>
                <a:spcPts val="250"/>
              </a:spcBef>
              <a:buClr>
                <a:schemeClr val="accent1"/>
              </a:buClr>
              <a:buSzPct val="80000"/>
              <a:defRPr/>
            </a:pPr>
            <a:r>
              <a:rPr lang="ar-DZ" sz="2800" b="1" dirty="0" smtClean="0">
                <a:solidFill>
                  <a:schemeClr val="tx1"/>
                </a:solidFill>
                <a:latin typeface="Arabic Typesetting" pitchFamily="66" charset="-78"/>
                <a:cs typeface="Arabic Typesetting" pitchFamily="66" charset="-78"/>
              </a:rPr>
              <a:t>   - تعزيز ودعم عمليات المعرفة( خلق، نشر، المشاركة بالمعرفة).</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-تفويض الصلاحيات المطلوبة للموظفين( إعطاؤهم الثقة ،بالنفس، وضمان انسيابية واستمرار العمل).</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-رفع القيود السلبية داخل المنظمة( يجب عدم وجود قيود سلبية على الموظفين حتى لا تقودهم إلى الإحباط).</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-تحديث بيانات المؤسسة وتوثيق العمل( تحديث البيانات والمعلومات بشكل مستمر).</a:t>
            </a:r>
            <a:br>
              <a:rPr lang="ar-DZ" sz="2800" b="1" dirty="0" smtClean="0">
                <a:solidFill>
                  <a:schemeClr val="tx1"/>
                </a:solidFill>
                <a:latin typeface="Arabic Typesetting" pitchFamily="66" charset="-78"/>
                <a:cs typeface="Arabic Typesetting" pitchFamily="66" charset="-78"/>
              </a:rPr>
            </a:br>
            <a:r>
              <a:rPr lang="ar-DZ" sz="2800" b="1" dirty="0" smtClean="0">
                <a:solidFill>
                  <a:schemeClr val="tx1"/>
                </a:solidFill>
                <a:latin typeface="Arabic Typesetting" pitchFamily="66" charset="-78"/>
                <a:cs typeface="Arabic Typesetting" pitchFamily="66" charset="-78"/>
              </a:rPr>
              <a:t>-تخصيص ميزانية كافية لتمويل ودعم مشاريع إدارة المعرفة. </a:t>
            </a:r>
            <a:br>
              <a:rPr lang="ar-DZ" sz="2800" b="1" dirty="0" smtClean="0">
                <a:solidFill>
                  <a:schemeClr val="tx1"/>
                </a:solidFill>
                <a:latin typeface="Arabic Typesetting" pitchFamily="66" charset="-78"/>
                <a:cs typeface="Arabic Typesetting" pitchFamily="66" charset="-78"/>
              </a:rPr>
            </a:br>
            <a:endParaRPr lang="ar-DZ" sz="2800" b="1" dirty="0" smtClean="0">
              <a:solidFill>
                <a:schemeClr val="tx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1500174"/>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latin typeface="Arabic Typesetting" pitchFamily="66" charset="-78"/>
                <a:cs typeface="Arabic Typesetting" pitchFamily="66" charset="-78"/>
              </a:rPr>
              <a:t>ثانيا : نماذج إدارة المعرفة:</a:t>
            </a:r>
          </a:p>
          <a:p>
            <a:pPr algn="r" rtl="1"/>
            <a:r>
              <a:rPr lang="fr-FR" sz="2800" b="1" dirty="0" smtClean="0">
                <a:solidFill>
                  <a:schemeClr val="tx1"/>
                </a:solidFill>
                <a:latin typeface="Arabic Typesetting" pitchFamily="66" charset="-78"/>
                <a:cs typeface="Arabic Typesetting" pitchFamily="66" charset="-78"/>
              </a:rPr>
              <a:t>-1</a:t>
            </a:r>
            <a:r>
              <a:rPr lang="ar-DZ" sz="2800" b="1" dirty="0" smtClean="0">
                <a:solidFill>
                  <a:schemeClr val="tx1"/>
                </a:solidFill>
                <a:latin typeface="Arabic Typesetting" pitchFamily="66" charset="-78"/>
                <a:cs typeface="Arabic Typesetting" pitchFamily="66" charset="-78"/>
              </a:rPr>
              <a:t>: مفهوم نماذج إدارة المعرفة</a:t>
            </a:r>
          </a:p>
          <a:p>
            <a:pPr algn="r" rtl="1"/>
            <a:r>
              <a:rPr lang="ar-DZ" sz="2800" b="1" dirty="0" smtClean="0">
                <a:solidFill>
                  <a:schemeClr val="tx1"/>
                </a:solidFill>
                <a:latin typeface="Arabic Typesetting" pitchFamily="66" charset="-78"/>
                <a:cs typeface="Arabic Typesetting" pitchFamily="66" charset="-78"/>
              </a:rPr>
              <a:t>هي عبارة عن مخطط ترابطي، تفاعلي وتكاملي بين عمليات إدارة المعرفة والذي يهدف إلى تفعيل دور المعرفة في أداء المؤسسة. كما</a:t>
            </a:r>
            <a:r>
              <a:rPr lang="ar-SA" sz="2800" b="1" dirty="0" smtClean="0">
                <a:solidFill>
                  <a:schemeClr val="tx1"/>
                </a:solidFill>
                <a:latin typeface="Arabic Typesetting" pitchFamily="66" charset="-78"/>
                <a:cs typeface="Arabic Typesetting" pitchFamily="66" charset="-78"/>
              </a:rPr>
              <a:t> تعد جزءا من رأس المال الهيكلي الداخلي للمنظمة وعنصرا مهما من ممتلكات رأس المال الإنساني فيها وعليه يجب إدارة هذه النماذج بالطرق المناسبة، والعمل على إيجادها وتطويرها والاستمرار في تعديلها بما يحقق العوائد المطلوبة للمنظمة وبناءا على أهدافها فإن النماذج تفيد في تمكين المنظمة من تحقيق واحد أو أكثر من الأهداف التالية: </a:t>
            </a:r>
            <a:endParaRPr lang="fr-FR" sz="2800" b="1" dirty="0" smtClean="0">
              <a:solidFill>
                <a:schemeClr val="tx1"/>
              </a:solidFill>
              <a:latin typeface="Arabic Typesetting" pitchFamily="66" charset="-78"/>
              <a:cs typeface="Arabic Typesetting" pitchFamily="66" charset="-78"/>
            </a:endParaRPr>
          </a:p>
          <a:p>
            <a:pPr rtl="1"/>
            <a:r>
              <a:rPr lang="ar-SA" sz="2800" b="1" dirty="0" smtClean="0">
                <a:solidFill>
                  <a:schemeClr val="bg1"/>
                </a:solidFill>
                <a:latin typeface="Arial" pitchFamily="34" charset="0"/>
                <a:cs typeface="Arial" pitchFamily="34" charset="0"/>
              </a:rPr>
              <a:t>. </a:t>
            </a:r>
            <a:endParaRPr lang="fr-FR" sz="2800" b="1" dirty="0" smtClean="0">
              <a:solidFill>
                <a:schemeClr val="bg1"/>
              </a:solidFill>
              <a:latin typeface="Arial" pitchFamily="34" charset="0"/>
              <a:cs typeface="Arial" pitchFamily="34" charset="0"/>
            </a:endParaRPr>
          </a:p>
        </p:txBody>
      </p:sp>
      <p:sp>
        <p:nvSpPr>
          <p:cNvPr id="5" name="Rectangle 4"/>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05 </a:t>
            </a:r>
            <a:r>
              <a:rPr lang="ar-DZ" sz="5400" b="1" dirty="0" smtClean="0">
                <a:solidFill>
                  <a:schemeClr val="bg1"/>
                </a:solidFill>
                <a:latin typeface="Arabic Typesetting" pitchFamily="66" charset="-78"/>
                <a:cs typeface="Arabic Typesetting" pitchFamily="66" charset="-78"/>
              </a:rPr>
              <a:t> استراتيجيات ونماذج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2800" b="1" dirty="0" smtClean="0">
                <a:solidFill>
                  <a:schemeClr val="tx1"/>
                </a:solidFill>
                <a:latin typeface="Arabic Typesetting" pitchFamily="66" charset="-78"/>
                <a:cs typeface="Arabic Typesetting" pitchFamily="66" charset="-78"/>
              </a:rPr>
              <a:t>الفهم: ويقصد به تبسيط درجة التعقيد، إذ تساعد النماذج على تحليل العمليات المعقدة أو الصعبة أو الغامضة وتعمل على شرحها وتفسيرها بطريقة مبسطة. </a:t>
            </a:r>
            <a:endParaRPr lang="fr-FR"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a:t>
            </a:r>
            <a:r>
              <a:rPr lang="ar-SA" sz="2800" b="1" dirty="0" smtClean="0">
                <a:solidFill>
                  <a:schemeClr val="tx1"/>
                </a:solidFill>
                <a:latin typeface="Arabic Typesetting" pitchFamily="66" charset="-78"/>
                <a:cs typeface="Arabic Typesetting" pitchFamily="66" charset="-78"/>
              </a:rPr>
              <a:t>الاستكشاف: إذ تسمح النماذج بافتراضات وإجراء الاختبارات والتحقق من صدق العمل. </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-التنبؤ: إذ تساعد النماذج في التنبؤ بالنتائج أو مسار الأحداث في أي عملية من العمليات وأيضا في توجيه هذه الأحداث في الوقت المحدد. </a:t>
            </a:r>
            <a:endParaRPr lang="fr-FR"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a:t>
            </a:r>
            <a:r>
              <a:rPr lang="ar-SA" sz="2800" b="1" dirty="0" smtClean="0">
                <a:solidFill>
                  <a:schemeClr val="tx1"/>
                </a:solidFill>
                <a:latin typeface="Arabic Typesetting" pitchFamily="66" charset="-78"/>
                <a:cs typeface="Arabic Typesetting" pitchFamily="66" charset="-78"/>
              </a:rPr>
              <a:t>التواصل: إذ تمكن النماذج من التواصل الفعال من العاملين في المنظمة. </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-التعلم: إذ تساعد في شرح كيفية اكتساب المعرفة في المنظمة وطرق تخزينها والوصول إليها، وفي تسهيل عملية تعلم العلاقات المعقدة بين المكونات (العمليات) المختلفة </a:t>
            </a:r>
            <a:r>
              <a:rPr lang="ar-SA" sz="2800" b="1" dirty="0" smtClean="0">
                <a:solidFill>
                  <a:schemeClr val="tx1"/>
                </a:solidFill>
                <a:latin typeface="Arabic Typesetting" pitchFamily="66" charset="-78"/>
                <a:cs typeface="Arabic Typesetting" pitchFamily="66" charset="-78"/>
              </a:rPr>
              <a:t>للنموذج</a:t>
            </a:r>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fr-FR" sz="2800" b="1" dirty="0" smtClean="0">
              <a:solidFill>
                <a:schemeClr val="tx1"/>
              </a:solidFill>
              <a:latin typeface="Arabic Typesetting" pitchFamily="66" charset="-78"/>
              <a:cs typeface="Arabic Typesetting" pitchFamily="66" charset="-78"/>
            </a:endParaRPr>
          </a:p>
        </p:txBody>
      </p:sp>
      <p:sp>
        <p:nvSpPr>
          <p:cNvPr id="5" name="Rectangle 4"/>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05 </a:t>
            </a:r>
            <a:r>
              <a:rPr lang="ar-DZ" sz="5400" b="1" dirty="0" smtClean="0">
                <a:solidFill>
                  <a:schemeClr val="bg1"/>
                </a:solidFill>
                <a:latin typeface="Arabic Typesetting" pitchFamily="66" charset="-78"/>
                <a:cs typeface="Arabic Typesetting" pitchFamily="66" charset="-78"/>
              </a:rPr>
              <a:t> استراتيجيات ونماذج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05 </a:t>
            </a:r>
            <a:r>
              <a:rPr lang="ar-DZ" sz="5400" b="1" dirty="0" smtClean="0">
                <a:solidFill>
                  <a:schemeClr val="bg1"/>
                </a:solidFill>
                <a:latin typeface="Arabic Typesetting" pitchFamily="66" charset="-78"/>
                <a:cs typeface="Arabic Typesetting" pitchFamily="66" charset="-78"/>
              </a:rPr>
              <a:t> استراتيجيات ونماذج إدارة المعرفة</a:t>
            </a:r>
            <a:endParaRPr lang="fr-FR" sz="5400" b="1" dirty="0" smtClean="0">
              <a:solidFill>
                <a:schemeClr val="bg1"/>
              </a:solidFill>
              <a:latin typeface="Arabic Typesetting" pitchFamily="66" charset="-78"/>
              <a:cs typeface="Arabic Typesetting" pitchFamily="66" charset="-78"/>
            </a:endParaRPr>
          </a:p>
        </p:txBody>
      </p:sp>
      <p:sp>
        <p:nvSpPr>
          <p:cNvPr id="5" name="Rectangle 4"/>
          <p:cNvSpPr/>
          <p:nvPr/>
        </p:nvSpPr>
        <p:spPr>
          <a:xfrm>
            <a:off x="428596"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3200" b="1" dirty="0" smtClean="0">
                <a:solidFill>
                  <a:schemeClr val="tx1"/>
                </a:solidFill>
                <a:latin typeface="Arabic Typesetting" pitchFamily="66" charset="-78"/>
                <a:cs typeface="Arabic Typesetting" pitchFamily="66" charset="-78"/>
              </a:rPr>
              <a:t>  -2</a:t>
            </a:r>
            <a:r>
              <a:rPr lang="ar-DZ" sz="3200" b="1" dirty="0" smtClean="0">
                <a:solidFill>
                  <a:schemeClr val="tx1"/>
                </a:solidFill>
                <a:latin typeface="Arabic Typesetting" pitchFamily="66" charset="-78"/>
                <a:cs typeface="Arabic Typesetting" pitchFamily="66" charset="-78"/>
              </a:rPr>
              <a:t>نماذج إدارة المعرفة</a:t>
            </a:r>
          </a:p>
          <a:p>
            <a:pPr algn="r" rtl="1"/>
            <a:r>
              <a:rPr lang="ar-SA" sz="3200" b="1" dirty="0" smtClean="0">
                <a:solidFill>
                  <a:schemeClr val="tx1"/>
                </a:solidFill>
                <a:latin typeface="Arabic Typesetting" pitchFamily="66" charset="-78"/>
                <a:cs typeface="Arabic Typesetting" pitchFamily="66" charset="-78"/>
              </a:rPr>
              <a:t>تعددت نماذج إدارة المعرفة واتخذت أشكالا مختلفة وفقا للمداخل المتنوعة لإدارة المعرفة ومنظورات مطوريها وفلسفاتهم ومنها الآتي: </a:t>
            </a:r>
            <a:endParaRPr lang="fr-FR" sz="3200" b="1" dirty="0" smtClean="0">
              <a:solidFill>
                <a:schemeClr val="tx1"/>
              </a:solidFill>
              <a:latin typeface="Arabic Typesetting" pitchFamily="66" charset="-78"/>
              <a:cs typeface="Arabic Typesetting" pitchFamily="66" charset="-78"/>
            </a:endParaRPr>
          </a:p>
          <a:p>
            <a:pPr algn="r" rtl="1"/>
            <a:r>
              <a:rPr lang="ar-DZ" sz="3200" b="1" dirty="0" smtClean="0">
                <a:solidFill>
                  <a:schemeClr val="tx1"/>
                </a:solidFill>
                <a:latin typeface="Arabic Typesetting" pitchFamily="66" charset="-78"/>
                <a:cs typeface="Arabic Typesetting" pitchFamily="66" charset="-78"/>
              </a:rPr>
              <a:t>أ/-الأنموذج ذو الأبعاد الخمسة المدمجة:</a:t>
            </a:r>
            <a:endParaRPr lang="fr-FR" sz="3200" b="1" dirty="0" smtClean="0">
              <a:solidFill>
                <a:schemeClr val="tx1"/>
              </a:solidFill>
              <a:latin typeface="Arabic Typesetting" pitchFamily="66" charset="-78"/>
              <a:cs typeface="Arabic Typesetting" pitchFamily="66" charset="-78"/>
            </a:endParaRPr>
          </a:p>
          <a:p>
            <a:pPr algn="r" rtl="1"/>
            <a:r>
              <a:rPr lang="ar-DZ" sz="3200" b="1" dirty="0" smtClean="0">
                <a:solidFill>
                  <a:schemeClr val="tx1"/>
                </a:solidFill>
                <a:latin typeface="Arabic Typesetting" pitchFamily="66" charset="-78"/>
                <a:cs typeface="Arabic Typesetting" pitchFamily="66" charset="-78"/>
              </a:rPr>
              <a:t>قام كل من </a:t>
            </a:r>
            <a:r>
              <a:rPr lang="ar-DZ" sz="3200" b="1" dirty="0" err="1" smtClean="0">
                <a:solidFill>
                  <a:schemeClr val="tx1"/>
                </a:solidFill>
                <a:latin typeface="Arabic Typesetting" pitchFamily="66" charset="-78"/>
                <a:cs typeface="Arabic Typesetting" pitchFamily="66" charset="-78"/>
              </a:rPr>
              <a:t>بيريز</a:t>
            </a:r>
            <a:r>
              <a:rPr lang="ar-DZ" sz="3200" b="1" dirty="0" smtClean="0">
                <a:solidFill>
                  <a:schemeClr val="tx1"/>
                </a:solidFill>
                <a:latin typeface="Arabic Typesetting" pitchFamily="66" charset="-78"/>
                <a:cs typeface="Arabic Typesetting" pitchFamily="66" charset="-78"/>
              </a:rPr>
              <a:t> وهاينز (</a:t>
            </a:r>
            <a:r>
              <a:rPr lang="en-US" sz="3200" b="1" dirty="0" err="1" smtClean="0">
                <a:solidFill>
                  <a:schemeClr val="tx1"/>
                </a:solidFill>
                <a:latin typeface="Arabic Typesetting" pitchFamily="66" charset="-78"/>
                <a:cs typeface="Arabic Typesetting" pitchFamily="66" charset="-78"/>
              </a:rPr>
              <a:t>perez</a:t>
            </a:r>
            <a:r>
              <a:rPr lang="en-US" sz="3200" b="1" dirty="0" smtClean="0">
                <a:solidFill>
                  <a:schemeClr val="tx1"/>
                </a:solidFill>
                <a:latin typeface="Arabic Typesetting" pitchFamily="66" charset="-78"/>
                <a:cs typeface="Arabic Typesetting" pitchFamily="66" charset="-78"/>
              </a:rPr>
              <a:t> and </a:t>
            </a:r>
            <a:r>
              <a:rPr lang="en-US" sz="3200" b="1" dirty="0" err="1" smtClean="0">
                <a:solidFill>
                  <a:schemeClr val="tx1"/>
                </a:solidFill>
                <a:latin typeface="Arabic Typesetting" pitchFamily="66" charset="-78"/>
                <a:cs typeface="Arabic Typesetting" pitchFamily="66" charset="-78"/>
              </a:rPr>
              <a:t>hynes</a:t>
            </a:r>
            <a:r>
              <a:rPr lang="ar-DZ" sz="3200" b="1" dirty="0" smtClean="0">
                <a:solidFill>
                  <a:schemeClr val="tx1"/>
                </a:solidFill>
                <a:latin typeface="Arabic Typesetting" pitchFamily="66" charset="-78"/>
                <a:cs typeface="Arabic Typesetting" pitchFamily="66" charset="-78"/>
              </a:rPr>
              <a:t>) عام </a:t>
            </a:r>
            <a:r>
              <a:rPr lang="fr-FR" sz="3200" b="1" smtClean="0">
                <a:solidFill>
                  <a:schemeClr val="tx1"/>
                </a:solidFill>
                <a:latin typeface="Arabic Typesetting" pitchFamily="66" charset="-78"/>
                <a:cs typeface="Arabic Typesetting" pitchFamily="66" charset="-78"/>
              </a:rPr>
              <a:t>1999</a:t>
            </a:r>
            <a:r>
              <a:rPr lang="ar-DZ" sz="3200" b="1" smtClean="0">
                <a:solidFill>
                  <a:schemeClr val="tx1"/>
                </a:solidFill>
                <a:latin typeface="Arabic Typesetting" pitchFamily="66" charset="-78"/>
                <a:cs typeface="Arabic Typesetting" pitchFamily="66" charset="-78"/>
              </a:rPr>
              <a:t> </a:t>
            </a:r>
            <a:r>
              <a:rPr lang="ar-DZ" sz="3200" b="1" dirty="0" smtClean="0">
                <a:solidFill>
                  <a:schemeClr val="tx1"/>
                </a:solidFill>
                <a:latin typeface="Arabic Typesetting" pitchFamily="66" charset="-78"/>
                <a:cs typeface="Arabic Typesetting" pitchFamily="66" charset="-78"/>
              </a:rPr>
              <a:t>بتطوير أنموذج لإدارة المعرفة يتكون من خمسة أبعاد، يفترض أن المعلومات المتوافرة في بيئة العمل تعد مهمة لتعريف إدارة المعرفة، إذ يمكن جمع المعلومات وتنظيمها وإدارتها ونشرها، ولكنها لن تعتبر معرفة ما لم يكن بالإمكان تطبيقها.</a:t>
            </a:r>
            <a:endParaRPr lang="fr-FR" sz="3200" b="1" dirty="0" smtClean="0">
              <a:solidFill>
                <a:schemeClr val="tx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714356"/>
            <a:ext cx="8715436" cy="5929354"/>
          </a:xfrm>
        </p:spPr>
        <p:txBody>
          <a:bodyPr/>
          <a:lstStyle/>
          <a:p>
            <a:pPr algn="ctr" rtl="1"/>
            <a:r>
              <a:rPr lang="ar-DZ" sz="2800" b="1" u="sng" dirty="0" smtClean="0">
                <a:latin typeface="Traditional Arabic" pitchFamily="18" charset="-78"/>
                <a:cs typeface="Traditional Arabic" pitchFamily="18" charset="-78"/>
              </a:rPr>
              <a:t>نموذج الإبعاد الخمسة</a:t>
            </a:r>
          </a:p>
          <a:p>
            <a:pPr algn="ctr" rtl="1"/>
            <a:endParaRPr lang="ar-DZ" sz="2800" b="1" dirty="0" smtClean="0">
              <a:latin typeface="Traditional Arabic" pitchFamily="18" charset="-78"/>
              <a:cs typeface="Traditional Arabic" pitchFamily="18" charset="-78"/>
            </a:endParaRPr>
          </a:p>
          <a:p>
            <a:pPr algn="ctr" rtl="1"/>
            <a:endParaRPr lang="fr-FR" sz="2800" b="1" dirty="0">
              <a:latin typeface="Traditional Arabic" pitchFamily="18" charset="-78"/>
              <a:cs typeface="Traditional Arabic" pitchFamily="18" charset="-78"/>
            </a:endParaRPr>
          </a:p>
        </p:txBody>
      </p:sp>
      <p:sp>
        <p:nvSpPr>
          <p:cNvPr id="4" name="Ellipse 3"/>
          <p:cNvSpPr/>
          <p:nvPr/>
        </p:nvSpPr>
        <p:spPr>
          <a:xfrm>
            <a:off x="5715008" y="1428736"/>
            <a:ext cx="3143272" cy="1643074"/>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rtl="1"/>
            <a:r>
              <a:rPr lang="ar-DZ" sz="2000" b="1" dirty="0" smtClean="0">
                <a:latin typeface="Arial" pitchFamily="34" charset="0"/>
                <a:cs typeface="Arial" pitchFamily="34" charset="0"/>
              </a:rPr>
              <a:t>تدفق المعلومات واستخدامها والتحكم بها. </a:t>
            </a:r>
            <a:endParaRPr lang="fr-FR" sz="2000" b="1" dirty="0">
              <a:latin typeface="Arial" pitchFamily="34" charset="0"/>
              <a:cs typeface="Arial" pitchFamily="34" charset="0"/>
            </a:endParaRPr>
          </a:p>
        </p:txBody>
      </p:sp>
      <p:sp>
        <p:nvSpPr>
          <p:cNvPr id="5" name="Ellipse 4"/>
          <p:cNvSpPr/>
          <p:nvPr/>
        </p:nvSpPr>
        <p:spPr>
          <a:xfrm>
            <a:off x="571472" y="1500174"/>
            <a:ext cx="3143272" cy="1714512"/>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rtl="1"/>
            <a:r>
              <a:rPr lang="ar-DZ" sz="2000" b="1" dirty="0" smtClean="0">
                <a:latin typeface="Arial" pitchFamily="34" charset="0"/>
                <a:cs typeface="Arial" pitchFamily="34" charset="0"/>
              </a:rPr>
              <a:t>مجموعة الأدوات والأجهزة ابتداء من التعلم وحتى الحواسيب.</a:t>
            </a:r>
            <a:endParaRPr lang="fr-FR" sz="2000" b="1" dirty="0">
              <a:latin typeface="Arial" pitchFamily="34" charset="0"/>
              <a:cs typeface="Arial" pitchFamily="34" charset="0"/>
            </a:endParaRPr>
          </a:p>
        </p:txBody>
      </p:sp>
      <p:sp>
        <p:nvSpPr>
          <p:cNvPr id="6" name="Ellipse 5"/>
          <p:cNvSpPr/>
          <p:nvPr/>
        </p:nvSpPr>
        <p:spPr>
          <a:xfrm>
            <a:off x="5857884" y="4572008"/>
            <a:ext cx="3071834" cy="1785950"/>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rtl="1"/>
            <a:r>
              <a:rPr lang="ar-DZ" sz="2000" b="1" dirty="0" smtClean="0">
                <a:latin typeface="Arial" pitchFamily="34" charset="0"/>
                <a:cs typeface="Arial" pitchFamily="34" charset="0"/>
              </a:rPr>
              <a:t>تعريف التاريخ، الدقة ، الارتباط</a:t>
            </a:r>
            <a:r>
              <a:rPr lang="ar-DZ" b="1" dirty="0" smtClean="0">
                <a:latin typeface="Traditional Arabic" pitchFamily="18" charset="-78"/>
                <a:cs typeface="Traditional Arabic" pitchFamily="18" charset="-78"/>
              </a:rPr>
              <a:t>.</a:t>
            </a:r>
            <a:endParaRPr lang="fr-FR" b="1" dirty="0">
              <a:latin typeface="Traditional Arabic" pitchFamily="18" charset="-78"/>
              <a:cs typeface="Traditional Arabic" pitchFamily="18" charset="-78"/>
            </a:endParaRPr>
          </a:p>
        </p:txBody>
      </p:sp>
      <p:sp>
        <p:nvSpPr>
          <p:cNvPr id="7" name="Ellipse 6"/>
          <p:cNvSpPr/>
          <p:nvPr/>
        </p:nvSpPr>
        <p:spPr>
          <a:xfrm>
            <a:off x="714348" y="4500570"/>
            <a:ext cx="3214710" cy="1714512"/>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ar-DZ" b="1" dirty="0" smtClean="0">
                <a:latin typeface="Arial" pitchFamily="34" charset="0"/>
                <a:cs typeface="Arial" pitchFamily="34" charset="0"/>
              </a:rPr>
              <a:t>طريقة الحصول على المعلومات ومعالجتها وتحويلها إلى معرفة </a:t>
            </a:r>
            <a:r>
              <a:rPr lang="ar-DZ" sz="2000" b="1" dirty="0" smtClean="0">
                <a:latin typeface="Arial" pitchFamily="34" charset="0"/>
                <a:cs typeface="Arial" pitchFamily="34" charset="0"/>
              </a:rPr>
              <a:t>جديدة</a:t>
            </a:r>
            <a:endParaRPr lang="fr-FR" sz="2000" dirty="0">
              <a:latin typeface="Arial" pitchFamily="34" charset="0"/>
              <a:cs typeface="Arial" pitchFamily="34" charset="0"/>
            </a:endParaRPr>
          </a:p>
        </p:txBody>
      </p:sp>
      <p:sp>
        <p:nvSpPr>
          <p:cNvPr id="8" name="Ellipse 7"/>
          <p:cNvSpPr/>
          <p:nvPr/>
        </p:nvSpPr>
        <p:spPr>
          <a:xfrm>
            <a:off x="3714744" y="2928934"/>
            <a:ext cx="2286016" cy="1714512"/>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ar-DZ" sz="2000" b="1" dirty="0" smtClean="0">
                <a:latin typeface="Arial" pitchFamily="34" charset="0"/>
                <a:cs typeface="Arial" pitchFamily="34" charset="0"/>
              </a:rPr>
              <a:t>البيئة: الثقافة المناخ</a:t>
            </a:r>
            <a:endParaRPr lang="fr-FR" sz="2000" dirty="0">
              <a:latin typeface="Arial" pitchFamily="34" charset="0"/>
              <a:cs typeface="Arial" pitchFamily="34" charset="0"/>
            </a:endParaRPr>
          </a:p>
        </p:txBody>
      </p:sp>
      <p:cxnSp>
        <p:nvCxnSpPr>
          <p:cNvPr id="11" name="Connecteur droit avec flèche 10"/>
          <p:cNvCxnSpPr>
            <a:stCxn id="5" idx="5"/>
          </p:cNvCxnSpPr>
          <p:nvPr/>
        </p:nvCxnSpPr>
        <p:spPr>
          <a:xfrm rot="16200000" flipH="1">
            <a:off x="3323322" y="2894702"/>
            <a:ext cx="393960" cy="531760"/>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13" name="Connecteur droit avec flèche 12"/>
          <p:cNvCxnSpPr/>
          <p:nvPr/>
        </p:nvCxnSpPr>
        <p:spPr>
          <a:xfrm rot="10800000" flipV="1">
            <a:off x="5857884" y="3000372"/>
            <a:ext cx="642942" cy="285752"/>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15" name="Connecteur droit avec flèche 14"/>
          <p:cNvCxnSpPr>
            <a:stCxn id="8" idx="3"/>
          </p:cNvCxnSpPr>
          <p:nvPr/>
        </p:nvCxnSpPr>
        <p:spPr>
          <a:xfrm rot="5400000">
            <a:off x="3542278" y="4207638"/>
            <a:ext cx="322522" cy="691970"/>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17" name="Connecteur droit avec flèche 16"/>
          <p:cNvCxnSpPr/>
          <p:nvPr/>
        </p:nvCxnSpPr>
        <p:spPr>
          <a:xfrm>
            <a:off x="5786446" y="4357694"/>
            <a:ext cx="642942" cy="357190"/>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sp>
        <p:nvSpPr>
          <p:cNvPr id="20" name="Rectangle 19"/>
          <p:cNvSpPr/>
          <p:nvPr/>
        </p:nvSpPr>
        <p:spPr>
          <a:xfrm>
            <a:off x="6572264" y="4071942"/>
            <a:ext cx="150019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b="1" dirty="0" smtClean="0">
                <a:solidFill>
                  <a:schemeClr val="tx1"/>
                </a:solidFill>
                <a:latin typeface="Traditional Arabic" pitchFamily="18" charset="-78"/>
                <a:cs typeface="Traditional Arabic" pitchFamily="18" charset="-78"/>
              </a:rPr>
              <a:t>المحتوى</a:t>
            </a:r>
            <a:endParaRPr lang="fr-FR" sz="2400" b="1" dirty="0">
              <a:solidFill>
                <a:schemeClr val="tx1"/>
              </a:solidFill>
              <a:latin typeface="Traditional Arabic" pitchFamily="18" charset="-78"/>
              <a:cs typeface="Traditional Arabic" pitchFamily="18" charset="-78"/>
            </a:endParaRPr>
          </a:p>
        </p:txBody>
      </p:sp>
      <p:sp>
        <p:nvSpPr>
          <p:cNvPr id="21" name="Rectangle 20"/>
          <p:cNvSpPr/>
          <p:nvPr/>
        </p:nvSpPr>
        <p:spPr>
          <a:xfrm>
            <a:off x="4143372" y="2428868"/>
            <a:ext cx="1285884"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tx1"/>
                </a:solidFill>
                <a:latin typeface="Traditional Arabic" pitchFamily="18" charset="-78"/>
                <a:cs typeface="Traditional Arabic" pitchFamily="18" charset="-78"/>
              </a:rPr>
              <a:t>إطار المؤسسة</a:t>
            </a:r>
            <a:endParaRPr lang="fr-FR" sz="2000" b="1" dirty="0">
              <a:solidFill>
                <a:schemeClr val="tx1"/>
              </a:solidFill>
              <a:latin typeface="Traditional Arabic" pitchFamily="18" charset="-78"/>
              <a:cs typeface="Traditional Arabic" pitchFamily="18" charset="-78"/>
            </a:endParaRPr>
          </a:p>
        </p:txBody>
      </p:sp>
      <p:sp>
        <p:nvSpPr>
          <p:cNvPr id="22" name="Rectangle 21"/>
          <p:cNvSpPr/>
          <p:nvPr/>
        </p:nvSpPr>
        <p:spPr>
          <a:xfrm>
            <a:off x="1428728" y="4143380"/>
            <a:ext cx="150019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latin typeface="Traditional Arabic" pitchFamily="18" charset="-78"/>
                <a:cs typeface="Traditional Arabic" pitchFamily="18" charset="-78"/>
              </a:rPr>
              <a:t>ا</a:t>
            </a:r>
            <a:r>
              <a:rPr lang="ar-DZ" sz="2400" b="1" dirty="0" smtClean="0">
                <a:solidFill>
                  <a:schemeClr val="tx1"/>
                </a:solidFill>
                <a:latin typeface="Traditional Arabic" pitchFamily="18" charset="-78"/>
                <a:cs typeface="Traditional Arabic" pitchFamily="18" charset="-78"/>
              </a:rPr>
              <a:t>لناس</a:t>
            </a:r>
            <a:endParaRPr lang="fr-FR" sz="2400" dirty="0"/>
          </a:p>
        </p:txBody>
      </p:sp>
      <p:sp>
        <p:nvSpPr>
          <p:cNvPr id="25" name="Rectangle 24"/>
          <p:cNvSpPr/>
          <p:nvPr/>
        </p:nvSpPr>
        <p:spPr>
          <a:xfrm>
            <a:off x="6500826" y="928670"/>
            <a:ext cx="185738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t> العمليات </a:t>
            </a:r>
            <a:endParaRPr lang="fr-FR" b="1" dirty="0"/>
          </a:p>
        </p:txBody>
      </p:sp>
      <p:sp>
        <p:nvSpPr>
          <p:cNvPr id="26" name="Rectangle 25"/>
          <p:cNvSpPr/>
          <p:nvPr/>
        </p:nvSpPr>
        <p:spPr>
          <a:xfrm>
            <a:off x="1000100" y="1071546"/>
            <a:ext cx="2143140"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dirty="0" smtClean="0">
                <a:latin typeface="Traditional Arabic" pitchFamily="18" charset="-78"/>
                <a:cs typeface="Traditional Arabic" pitchFamily="18" charset="-78"/>
              </a:rPr>
              <a:t>التكنولوجيا(رأس المال المادي)</a:t>
            </a:r>
            <a:endParaRPr lang="fr-FR" b="1" dirty="0">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52"/>
            <a:ext cx="8286808" cy="857256"/>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05 </a:t>
            </a:r>
            <a:r>
              <a:rPr lang="ar-DZ" sz="5400" b="1" dirty="0" smtClean="0">
                <a:solidFill>
                  <a:schemeClr val="bg1"/>
                </a:solidFill>
                <a:latin typeface="Arabic Typesetting" pitchFamily="66" charset="-78"/>
                <a:cs typeface="Arabic Typesetting" pitchFamily="66" charset="-78"/>
              </a:rPr>
              <a:t> استراتيجيات ونماذج إدارة المعرفة</a:t>
            </a:r>
            <a:endParaRPr lang="fr-FR" sz="5400" b="1" dirty="0" smtClean="0">
              <a:solidFill>
                <a:schemeClr val="bg1"/>
              </a:solidFill>
              <a:latin typeface="Arabic Typesetting" pitchFamily="66" charset="-78"/>
              <a:cs typeface="Arabic Typesetting" pitchFamily="66" charset="-78"/>
            </a:endParaRPr>
          </a:p>
        </p:txBody>
      </p:sp>
      <p:sp>
        <p:nvSpPr>
          <p:cNvPr id="3" name="Rectangle 2"/>
          <p:cNvSpPr/>
          <p:nvPr/>
        </p:nvSpPr>
        <p:spPr>
          <a:xfrm>
            <a:off x="214282" y="1071546"/>
            <a:ext cx="8715436" cy="57864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3200" b="1" dirty="0" smtClean="0">
                <a:solidFill>
                  <a:schemeClr val="tx1"/>
                </a:solidFill>
                <a:latin typeface="Arabic Typesetting" pitchFamily="66" charset="-78"/>
                <a:cs typeface="Arabic Typesetting" pitchFamily="66" charset="-78"/>
              </a:rPr>
              <a:t>ب</a:t>
            </a:r>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نموذج </a:t>
            </a:r>
            <a:r>
              <a:rPr lang="fr-FR" sz="2800" b="1" dirty="0" smtClean="0">
                <a:solidFill>
                  <a:schemeClr val="tx1"/>
                </a:solidFill>
                <a:latin typeface="Arabic Typesetting" pitchFamily="66" charset="-78"/>
                <a:cs typeface="Arabic Typesetting" pitchFamily="66" charset="-78"/>
              </a:rPr>
              <a:t> WIIG</a:t>
            </a:r>
            <a:r>
              <a:rPr lang="ar-DZ" sz="2800" b="1" dirty="0" smtClean="0">
                <a:solidFill>
                  <a:schemeClr val="tx1"/>
                </a:solidFill>
                <a:latin typeface="Arabic Typesetting" pitchFamily="66" charset="-78"/>
                <a:cs typeface="Arabic Typesetting" pitchFamily="66" charset="-78"/>
              </a:rPr>
              <a:t>:</a:t>
            </a:r>
          </a:p>
          <a:p>
            <a:pPr algn="r" rtl="1"/>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اقترح كارل ويغ نموذج</a:t>
            </a:r>
            <a:r>
              <a:rPr lang="fr-FR" sz="2800" b="1" dirty="0" smtClean="0">
                <a:solidFill>
                  <a:schemeClr val="tx1"/>
                </a:solidFill>
                <a:latin typeface="Arabic Typesetting" pitchFamily="66" charset="-78"/>
                <a:cs typeface="Arabic Typesetting" pitchFamily="66" charset="-78"/>
              </a:rPr>
              <a:t> KM </a:t>
            </a:r>
            <a:r>
              <a:rPr lang="ar-SA" sz="2800" b="1" dirty="0" smtClean="0">
                <a:solidFill>
                  <a:schemeClr val="tx1"/>
                </a:solidFill>
                <a:latin typeface="Arabic Typesetting" pitchFamily="66" charset="-78"/>
                <a:cs typeface="Arabic Typesetting" pitchFamily="66" charset="-78"/>
              </a:rPr>
              <a:t>في عام </a:t>
            </a:r>
            <a:r>
              <a:rPr lang="fr-FR" sz="2800" b="1" dirty="0" smtClean="0">
                <a:solidFill>
                  <a:schemeClr val="tx1"/>
                </a:solidFill>
                <a:latin typeface="Arabic Typesetting" pitchFamily="66" charset="-78"/>
                <a:cs typeface="Arabic Typesetting" pitchFamily="66" charset="-78"/>
              </a:rPr>
              <a:t>1993</a:t>
            </a:r>
            <a:r>
              <a:rPr lang="ar-SA" sz="2800" b="1" dirty="0" smtClean="0">
                <a:solidFill>
                  <a:schemeClr val="tx1"/>
                </a:solidFill>
                <a:latin typeface="Arabic Typesetting" pitchFamily="66" charset="-78"/>
                <a:cs typeface="Arabic Typesetting" pitchFamily="66" charset="-78"/>
              </a:rPr>
              <a:t> مع الادعاء بأن المعرفة لن تكون مفيدة وقيمة إلا إذا تم تنظيمها ومزامنتها. وفقًا </a:t>
            </a:r>
            <a:r>
              <a:rPr lang="ar-SA" sz="2800" b="1" dirty="0" err="1" smtClean="0">
                <a:solidFill>
                  <a:schemeClr val="tx1"/>
                </a:solidFill>
                <a:latin typeface="Arabic Typesetting" pitchFamily="66" charset="-78"/>
                <a:cs typeface="Arabic Typesetting" pitchFamily="66" charset="-78"/>
              </a:rPr>
              <a:t>ل</a:t>
            </a:r>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 </a:t>
            </a:r>
            <a:r>
              <a:rPr lang="fr-FR" sz="2800" b="1" dirty="0" smtClean="0">
                <a:solidFill>
                  <a:schemeClr val="tx1"/>
                </a:solidFill>
                <a:latin typeface="Arabic Typesetting" pitchFamily="66" charset="-78"/>
                <a:cs typeface="Arabic Typesetting" pitchFamily="66" charset="-78"/>
              </a:rPr>
              <a:t> Wii</a:t>
            </a:r>
            <a:r>
              <a:rPr lang="en-US" sz="2800" b="1" dirty="0" smtClean="0">
                <a:solidFill>
                  <a:schemeClr val="tx1"/>
                </a:solidFill>
                <a:latin typeface="Arabic Typesetting" pitchFamily="66" charset="-78"/>
                <a:cs typeface="Arabic Typesetting" pitchFamily="66" charset="-78"/>
              </a:rPr>
              <a:t>g</a:t>
            </a:r>
            <a:r>
              <a:rPr lang="ar-SA" sz="2800" b="1" dirty="0" smtClean="0">
                <a:solidFill>
                  <a:schemeClr val="tx1"/>
                </a:solidFill>
                <a:latin typeface="Arabic Typesetting" pitchFamily="66" charset="-78"/>
                <a:cs typeface="Arabic Typesetting" pitchFamily="66" charset="-78"/>
              </a:rPr>
              <a:t>، فإن الهدف النهائي لـ</a:t>
            </a:r>
            <a:r>
              <a:rPr lang="fr-FR" sz="2800" b="1" dirty="0" smtClean="0">
                <a:solidFill>
                  <a:schemeClr val="tx1"/>
                </a:solidFill>
                <a:latin typeface="Arabic Typesetting" pitchFamily="66" charset="-78"/>
                <a:cs typeface="Arabic Typesetting" pitchFamily="66" charset="-78"/>
              </a:rPr>
              <a:t> KM </a:t>
            </a:r>
            <a:r>
              <a:rPr lang="ar-SA" sz="2800" b="1" dirty="0" smtClean="0">
                <a:solidFill>
                  <a:schemeClr val="tx1"/>
                </a:solidFill>
                <a:latin typeface="Arabic Typesetting" pitchFamily="66" charset="-78"/>
                <a:cs typeface="Arabic Typesetting" pitchFamily="66" charset="-78"/>
              </a:rPr>
              <a:t>هو "جعل المنظمة تعمل بشكل ذكي من خلال تسهيل إنشاء المعرفة المتراكمة ونشرها واستخدامها."، يحاول</a:t>
            </a:r>
            <a:r>
              <a:rPr lang="fr-FR" sz="2800" b="1" dirty="0" smtClean="0">
                <a:solidFill>
                  <a:schemeClr val="tx1"/>
                </a:solidFill>
                <a:latin typeface="Arabic Typesetting" pitchFamily="66" charset="-78"/>
                <a:cs typeface="Arabic Typesetting" pitchFamily="66" charset="-78"/>
              </a:rPr>
              <a:t> WIIG </a:t>
            </a:r>
            <a:r>
              <a:rPr lang="ar-SA" sz="2800" b="1" dirty="0" smtClean="0">
                <a:solidFill>
                  <a:schemeClr val="tx1"/>
                </a:solidFill>
                <a:latin typeface="Arabic Typesetting" pitchFamily="66" charset="-78"/>
                <a:cs typeface="Arabic Typesetting" pitchFamily="66" charset="-78"/>
              </a:rPr>
              <a:t>إظهار</a:t>
            </a:r>
            <a:r>
              <a:rPr lang="ar-DZ" sz="2800" b="1" dirty="0" smtClean="0">
                <a:solidFill>
                  <a:schemeClr val="tx1"/>
                </a:solidFill>
                <a:latin typeface="Arabic Typesetting" pitchFamily="66" charset="-78"/>
                <a:cs typeface="Arabic Typesetting" pitchFamily="66" charset="-78"/>
              </a:rPr>
              <a:t>ر</a:t>
            </a:r>
            <a:r>
              <a:rPr lang="ar-SA" sz="2800" b="1" dirty="0" smtClean="0">
                <a:solidFill>
                  <a:schemeClr val="tx1"/>
                </a:solidFill>
                <a:latin typeface="Arabic Typesetting" pitchFamily="66" charset="-78"/>
                <a:cs typeface="Arabic Typesetting" pitchFamily="66" charset="-78"/>
              </a:rPr>
              <a:t> كيفية بناء المعرفة واستخدامها بواسطة الأفراد والمنظمات</a:t>
            </a:r>
            <a:r>
              <a:rPr lang="fr-FR" sz="2800" b="1" dirty="0" smtClean="0">
                <a:solidFill>
                  <a:schemeClr val="tx1"/>
                </a:solidFill>
                <a:latin typeface="Arabic Typesetting" pitchFamily="66" charset="-78"/>
                <a:cs typeface="Arabic Typesetting" pitchFamily="66" charset="-78"/>
              </a:rPr>
              <a:t>. </a:t>
            </a:r>
          </a:p>
          <a:p>
            <a:pPr algn="r" rtl="1"/>
            <a:r>
              <a:rPr lang="ar-SA" sz="2800" b="1" dirty="0" smtClean="0">
                <a:solidFill>
                  <a:schemeClr val="tx1"/>
                </a:solidFill>
                <a:latin typeface="Arabic Typesetting" pitchFamily="66" charset="-78"/>
                <a:cs typeface="Arabic Typesetting" pitchFamily="66" charset="-78"/>
              </a:rPr>
              <a:t>المراحل الأربع لنموذج</a:t>
            </a:r>
            <a:r>
              <a:rPr lang="fr-FR" sz="2800" b="1" dirty="0" smtClean="0">
                <a:solidFill>
                  <a:schemeClr val="tx1"/>
                </a:solidFill>
                <a:latin typeface="Arabic Typesetting" pitchFamily="66" charset="-78"/>
                <a:cs typeface="Arabic Typesetting" pitchFamily="66" charset="-78"/>
              </a:rPr>
              <a:t> WIIG </a:t>
            </a:r>
            <a:r>
              <a:rPr lang="ar-SA" sz="2800" b="1" dirty="0" smtClean="0">
                <a:solidFill>
                  <a:schemeClr val="tx1"/>
                </a:solidFill>
                <a:latin typeface="Arabic Typesetting" pitchFamily="66" charset="-78"/>
                <a:cs typeface="Arabic Typesetting" pitchFamily="66" charset="-78"/>
              </a:rPr>
              <a:t>هي</a:t>
            </a:r>
            <a:r>
              <a:rPr lang="fr-FR" sz="2800" b="1" dirty="0" smtClean="0">
                <a:solidFill>
                  <a:schemeClr val="tx1"/>
                </a:solidFill>
                <a:latin typeface="Arabic Typesetting" pitchFamily="66" charset="-78"/>
                <a:cs typeface="Arabic Typesetting" pitchFamily="66" charset="-78"/>
              </a:rPr>
              <a:t>: </a:t>
            </a:r>
          </a:p>
          <a:p>
            <a:pPr algn="r" rtl="1"/>
            <a:r>
              <a:rPr lang="ar-SA" sz="2800" b="1" dirty="0" smtClean="0">
                <a:solidFill>
                  <a:schemeClr val="tx1"/>
                </a:solidFill>
                <a:latin typeface="Arabic Typesetting" pitchFamily="66" charset="-78"/>
                <a:cs typeface="Arabic Typesetting" pitchFamily="66" charset="-78"/>
              </a:rPr>
              <a:t>بناء المعرفة: من مصادر المعرفة الخارجية والداخلية التي تغطي المعرفة الضمنية والصريحة</a:t>
            </a:r>
            <a:r>
              <a:rPr lang="fr-FR" sz="2800" b="1" dirty="0" smtClean="0">
                <a:solidFill>
                  <a:schemeClr val="tx1"/>
                </a:solidFill>
                <a:latin typeface="Arabic Typesetting" pitchFamily="66" charset="-78"/>
                <a:cs typeface="Arabic Typesetting" pitchFamily="66" charset="-78"/>
              </a:rPr>
              <a:t>. </a:t>
            </a:r>
          </a:p>
          <a:p>
            <a:pPr algn="r" rtl="1"/>
            <a:r>
              <a:rPr lang="ar-SA" sz="2800" b="1" dirty="0" smtClean="0">
                <a:solidFill>
                  <a:schemeClr val="tx1"/>
                </a:solidFill>
                <a:latin typeface="Arabic Typesetting" pitchFamily="66" charset="-78"/>
                <a:cs typeface="Arabic Typesetting" pitchFamily="66" charset="-78"/>
              </a:rPr>
              <a:t>الاحتفاظ بالمعرفة: تخزين المعلومات في أشكال جسدية محددة ويمكن استرجاعها بسهولة وفي الأشخاص من خلال التدريب</a:t>
            </a:r>
            <a:r>
              <a:rPr lang="fr-FR" sz="2800" b="1" dirty="0" smtClean="0">
                <a:solidFill>
                  <a:schemeClr val="tx1"/>
                </a:solidFill>
                <a:latin typeface="Arabic Typesetting" pitchFamily="66" charset="-78"/>
                <a:cs typeface="Arabic Typesetting" pitchFamily="66" charset="-78"/>
              </a:rPr>
              <a:t>. </a:t>
            </a:r>
          </a:p>
          <a:p>
            <a:pPr algn="r" rtl="1"/>
            <a:r>
              <a:rPr lang="ar-SA" sz="2800" b="1" dirty="0" smtClean="0">
                <a:solidFill>
                  <a:schemeClr val="tx1"/>
                </a:solidFill>
                <a:latin typeface="Arabic Typesetting" pitchFamily="66" charset="-78"/>
                <a:cs typeface="Arabic Typesetting" pitchFamily="66" charset="-78"/>
              </a:rPr>
              <a:t>تجميع المعرفة: استخدام أنظمة إدارة المعرفة المناسبة لضمان تبادل الحديث بين مجموعات الخبراء</a:t>
            </a:r>
            <a:r>
              <a:rPr lang="fr-FR" sz="2800" b="1" dirty="0" smtClean="0">
                <a:solidFill>
                  <a:schemeClr val="tx1"/>
                </a:solidFill>
                <a:latin typeface="Arabic Typesetting" pitchFamily="66" charset="-78"/>
                <a:cs typeface="Arabic Typesetting" pitchFamily="66" charset="-78"/>
              </a:rPr>
              <a:t>. </a:t>
            </a:r>
          </a:p>
          <a:p>
            <a:pPr algn="r" rtl="1"/>
            <a:r>
              <a:rPr lang="ar-SA" sz="2800" b="1" dirty="0" smtClean="0">
                <a:solidFill>
                  <a:schemeClr val="tx1"/>
                </a:solidFill>
                <a:latin typeface="Arabic Typesetting" pitchFamily="66" charset="-78"/>
                <a:cs typeface="Arabic Typesetting" pitchFamily="66" charset="-78"/>
              </a:rPr>
              <a:t>تطبيق المعرفة: هنا يتم استخدام المعرفة في تغيير أو تحسين عمليات العمل بحيث يتم دمج المعرفة الجديدة تلقائيًا</a:t>
            </a:r>
            <a:r>
              <a:rPr lang="fr-FR" sz="2800" b="1" dirty="0" smtClean="0">
                <a:solidFill>
                  <a:schemeClr val="tx1"/>
                </a:solidFill>
                <a:latin typeface="Arabic Typesetting" pitchFamily="66" charset="-78"/>
                <a:cs typeface="Arabic Typesetting" pitchFamily="66" charset="-78"/>
              </a:rPr>
              <a:t>. </a:t>
            </a:r>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fr-FR" sz="2800" b="1" dirty="0" smtClean="0">
              <a:solidFill>
                <a:schemeClr val="tx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2800" b="1" dirty="0" smtClean="0">
                <a:solidFill>
                  <a:schemeClr val="tx1"/>
                </a:solidFill>
                <a:latin typeface="Arabic Typesetting" pitchFamily="66" charset="-78"/>
                <a:cs typeface="Arabic Typesetting" pitchFamily="66" charset="-78"/>
              </a:rPr>
              <a:t>وتم في هذا النموذج تصوير أنشطة الفرد ووظائفه على أنها خطوات متسلسلة تسهل بناء المعرفة واستخدامها، على اعتبار انه يمكن تنفيذ بعض الأنشطة والوظائف على نحو متواز</a:t>
            </a:r>
            <a:r>
              <a:rPr lang="ar-DZ" sz="2800" b="1" dirty="0" smtClean="0">
                <a:solidFill>
                  <a:schemeClr val="tx1"/>
                </a:solidFill>
                <a:latin typeface="Arabic Typesetting" pitchFamily="66" charset="-78"/>
                <a:cs typeface="Arabic Typesetting" pitchFamily="66" charset="-78"/>
              </a:rPr>
              <a:t>ن</a:t>
            </a:r>
            <a:r>
              <a:rPr lang="ar-SA" sz="2800" b="1" dirty="0" smtClean="0">
                <a:solidFill>
                  <a:schemeClr val="tx1"/>
                </a:solidFill>
                <a:latin typeface="Arabic Typesetting" pitchFamily="66" charset="-78"/>
                <a:cs typeface="Arabic Typesetting" pitchFamily="66" charset="-78"/>
              </a:rPr>
              <a:t> أو حتى الاستدارة إلى الخلف لتكرار بعضها التي تم تنفيذها في وقت سابق ولكن بتفصيل وتركيز مختلفين، ويؤكد النموذج أيضا على أنه يمكن الاحتفاظ بالمعرفة في أماكن مختلفة سواء كان ذلك في عقول الأفراد أو الكتب أو الوثائق، أو قواعد المعرفة المحسوبة أو في أماكن أخرى، أما تجميع المعرفة فيتخذ أشكالا عديدة، بدءا من الحوارات الجانبية بين العاملين إلى شبكات الخبرة ثم فرق العمل. وعلى نحو مماثل فإنه يمكن تحقيق استخدام المعرفة من خلال أشكال عديدة وذلك اعتمادا على </a:t>
            </a:r>
            <a:r>
              <a:rPr lang="ar-SA" sz="2800" b="1" dirty="0" smtClean="0">
                <a:solidFill>
                  <a:schemeClr val="tx1"/>
                </a:solidFill>
                <a:latin typeface="Arabic Typesetting" pitchFamily="66" charset="-78"/>
                <a:cs typeface="Arabic Typesetting" pitchFamily="66" charset="-78"/>
              </a:rPr>
              <a:t>الموقف</a:t>
            </a:r>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fr-FR" sz="2800"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05 </a:t>
            </a:r>
            <a:r>
              <a:rPr lang="ar-DZ" sz="5400" b="1" dirty="0" smtClean="0">
                <a:solidFill>
                  <a:schemeClr val="bg1"/>
                </a:solidFill>
                <a:latin typeface="Arabic Typesetting" pitchFamily="66" charset="-78"/>
                <a:cs typeface="Arabic Typesetting" pitchFamily="66" charset="-78"/>
              </a:rPr>
              <a:t> استراتيجيات ونماذج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857232"/>
            <a:ext cx="8858280" cy="5857916"/>
          </a:xfrm>
        </p:spPr>
        <p:txBody>
          <a:bodyPr/>
          <a:lstStyle/>
          <a:p>
            <a:pPr algn="ctr" rtl="1"/>
            <a:r>
              <a:rPr lang="ar-SA" b="1" u="sng" dirty="0" smtClean="0"/>
              <a:t>نموذج </a:t>
            </a:r>
            <a:r>
              <a:rPr lang="fr-FR" b="1" u="sng" dirty="0" smtClean="0"/>
              <a:t> WIIG</a:t>
            </a:r>
            <a:endParaRPr lang="fr-FR" dirty="0"/>
          </a:p>
        </p:txBody>
      </p:sp>
      <p:sp>
        <p:nvSpPr>
          <p:cNvPr id="4" name="Ellipse 3"/>
          <p:cNvSpPr/>
          <p:nvPr/>
        </p:nvSpPr>
        <p:spPr>
          <a:xfrm>
            <a:off x="5929322" y="1285860"/>
            <a:ext cx="2928926" cy="128588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r" rtl="1"/>
            <a:r>
              <a:rPr lang="ar-DZ" b="1" dirty="0" smtClean="0">
                <a:solidFill>
                  <a:schemeClr val="bg1"/>
                </a:solidFill>
                <a:latin typeface="Arial" pitchFamily="34" charset="0"/>
                <a:cs typeface="Arial" pitchFamily="34" charset="0"/>
              </a:rPr>
              <a:t>التعلم من الخبرات الشخصية ،الكتب ووسائل   والإعلام والتدريب</a:t>
            </a:r>
            <a:endParaRPr lang="fr-FR" b="1" dirty="0">
              <a:solidFill>
                <a:schemeClr val="bg1"/>
              </a:solidFill>
              <a:latin typeface="Arial" pitchFamily="34" charset="0"/>
              <a:cs typeface="Arial" pitchFamily="34" charset="0"/>
            </a:endParaRPr>
          </a:p>
        </p:txBody>
      </p:sp>
      <p:sp>
        <p:nvSpPr>
          <p:cNvPr id="5" name="Ellipse 4"/>
          <p:cNvSpPr/>
          <p:nvPr/>
        </p:nvSpPr>
        <p:spPr>
          <a:xfrm>
            <a:off x="6429388" y="2357430"/>
            <a:ext cx="2143140" cy="1000132"/>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b="1" dirty="0" smtClean="0">
                <a:solidFill>
                  <a:schemeClr val="bg1"/>
                </a:solidFill>
                <a:latin typeface="Arial" pitchFamily="34" charset="0"/>
                <a:cs typeface="Arial" pitchFamily="34" charset="0"/>
              </a:rPr>
              <a:t>الكتب</a:t>
            </a:r>
            <a:endParaRPr lang="fr-FR" b="1" dirty="0">
              <a:solidFill>
                <a:schemeClr val="bg1"/>
              </a:solidFill>
              <a:latin typeface="Arial" pitchFamily="34" charset="0"/>
              <a:cs typeface="Arial" pitchFamily="34" charset="0"/>
            </a:endParaRPr>
          </a:p>
        </p:txBody>
      </p:sp>
      <p:sp>
        <p:nvSpPr>
          <p:cNvPr id="6" name="Ellipse 5"/>
          <p:cNvSpPr/>
          <p:nvPr/>
        </p:nvSpPr>
        <p:spPr>
          <a:xfrm>
            <a:off x="6215074" y="3286124"/>
            <a:ext cx="2571800" cy="1214446"/>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b="1" dirty="0" smtClean="0">
                <a:solidFill>
                  <a:schemeClr val="bg1"/>
                </a:solidFill>
                <a:latin typeface="Arial" pitchFamily="34" charset="0"/>
                <a:cs typeface="Arial" pitchFamily="34" charset="0"/>
              </a:rPr>
              <a:t>نظم قواعد المعرفة ،عقول الإفراد</a:t>
            </a:r>
            <a:endParaRPr lang="fr-FR" b="1" dirty="0">
              <a:solidFill>
                <a:schemeClr val="bg1"/>
              </a:solidFill>
              <a:latin typeface="Arial" pitchFamily="34" charset="0"/>
              <a:cs typeface="Arial" pitchFamily="34" charset="0"/>
            </a:endParaRPr>
          </a:p>
        </p:txBody>
      </p:sp>
      <p:sp>
        <p:nvSpPr>
          <p:cNvPr id="7" name="Rectangle à coins arrondis 6"/>
          <p:cNvSpPr/>
          <p:nvPr/>
        </p:nvSpPr>
        <p:spPr>
          <a:xfrm>
            <a:off x="6429388" y="4786322"/>
            <a:ext cx="2214578" cy="1643074"/>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rtl="1"/>
            <a:r>
              <a:rPr lang="ar-DZ" b="1" dirty="0" smtClean="0">
                <a:solidFill>
                  <a:schemeClr val="bg1"/>
                </a:solidFill>
                <a:latin typeface="Arial" pitchFamily="34" charset="0"/>
                <a:cs typeface="Arial" pitchFamily="34" charset="0"/>
              </a:rPr>
              <a:t>موضوع العمل</a:t>
            </a:r>
          </a:p>
          <a:p>
            <a:pPr algn="r" rtl="1"/>
            <a:endParaRPr lang="ar-DZ" b="1" dirty="0" smtClean="0">
              <a:solidFill>
                <a:schemeClr val="bg1"/>
              </a:solidFill>
              <a:latin typeface="Arial" pitchFamily="34" charset="0"/>
              <a:cs typeface="Arial" pitchFamily="34" charset="0"/>
            </a:endParaRPr>
          </a:p>
          <a:p>
            <a:pPr algn="ctr"/>
            <a:r>
              <a:rPr lang="ar-DZ" b="1" dirty="0" smtClean="0">
                <a:solidFill>
                  <a:schemeClr val="bg1"/>
                </a:solidFill>
                <a:latin typeface="Arial" pitchFamily="34" charset="0"/>
                <a:cs typeface="Arial" pitchFamily="34" charset="0"/>
              </a:rPr>
              <a:t>مهنة العمل</a:t>
            </a:r>
            <a:endParaRPr lang="fr-FR" b="1" dirty="0">
              <a:solidFill>
                <a:schemeClr val="bg1"/>
              </a:solidFill>
              <a:latin typeface="Arial" pitchFamily="34" charset="0"/>
              <a:cs typeface="Arial" pitchFamily="34" charset="0"/>
            </a:endParaRPr>
          </a:p>
        </p:txBody>
      </p:sp>
      <p:sp>
        <p:nvSpPr>
          <p:cNvPr id="8" name="Flèche gauche 7"/>
          <p:cNvSpPr/>
          <p:nvPr/>
        </p:nvSpPr>
        <p:spPr>
          <a:xfrm>
            <a:off x="4071934" y="1714488"/>
            <a:ext cx="1500198" cy="214314"/>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9" name="Flèche gauche 8"/>
          <p:cNvSpPr/>
          <p:nvPr/>
        </p:nvSpPr>
        <p:spPr>
          <a:xfrm>
            <a:off x="4143372" y="2643182"/>
            <a:ext cx="1643074" cy="214314"/>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10" name="Flèche gauche 9"/>
          <p:cNvSpPr/>
          <p:nvPr/>
        </p:nvSpPr>
        <p:spPr>
          <a:xfrm>
            <a:off x="4143372" y="3643314"/>
            <a:ext cx="1643074" cy="214314"/>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11" name="Flèche gauche 10"/>
          <p:cNvSpPr/>
          <p:nvPr/>
        </p:nvSpPr>
        <p:spPr>
          <a:xfrm>
            <a:off x="4143372" y="5357826"/>
            <a:ext cx="1785950" cy="214314"/>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12" name="Rectangle 11"/>
          <p:cNvSpPr/>
          <p:nvPr/>
        </p:nvSpPr>
        <p:spPr>
          <a:xfrm>
            <a:off x="2214546" y="1571612"/>
            <a:ext cx="1714512" cy="500066"/>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ar-DZ" b="1" dirty="0" smtClean="0">
                <a:solidFill>
                  <a:schemeClr val="bg1"/>
                </a:solidFill>
              </a:rPr>
              <a:t>بناء المعرفة</a:t>
            </a:r>
            <a:endParaRPr lang="fr-FR" b="1" dirty="0">
              <a:solidFill>
                <a:schemeClr val="bg1"/>
              </a:solidFill>
            </a:endParaRPr>
          </a:p>
        </p:txBody>
      </p:sp>
      <p:sp>
        <p:nvSpPr>
          <p:cNvPr id="13" name="Rectangle 12"/>
          <p:cNvSpPr/>
          <p:nvPr/>
        </p:nvSpPr>
        <p:spPr>
          <a:xfrm>
            <a:off x="2214546" y="2500306"/>
            <a:ext cx="1714512" cy="500066"/>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ar-DZ" b="1" dirty="0" smtClean="0">
                <a:solidFill>
                  <a:schemeClr val="bg1"/>
                </a:solidFill>
              </a:rPr>
              <a:t>الإمساك بالمعرفة</a:t>
            </a:r>
            <a:endParaRPr lang="fr-FR" b="1" dirty="0">
              <a:solidFill>
                <a:schemeClr val="bg1"/>
              </a:solidFill>
            </a:endParaRPr>
          </a:p>
        </p:txBody>
      </p:sp>
      <p:sp>
        <p:nvSpPr>
          <p:cNvPr id="14" name="Rectangle 13"/>
          <p:cNvSpPr/>
          <p:nvPr/>
        </p:nvSpPr>
        <p:spPr>
          <a:xfrm>
            <a:off x="428596" y="2500306"/>
            <a:ext cx="1714512" cy="500066"/>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ar-DZ" b="1" dirty="0" smtClean="0">
                <a:solidFill>
                  <a:schemeClr val="bg1"/>
                </a:solidFill>
              </a:rPr>
              <a:t>نطاق بناء المعرفة</a:t>
            </a:r>
            <a:endParaRPr lang="fr-FR" b="1" dirty="0">
              <a:solidFill>
                <a:schemeClr val="bg1"/>
              </a:solidFill>
            </a:endParaRPr>
          </a:p>
        </p:txBody>
      </p:sp>
      <p:sp>
        <p:nvSpPr>
          <p:cNvPr id="15" name="Rectangle 14"/>
          <p:cNvSpPr/>
          <p:nvPr/>
        </p:nvSpPr>
        <p:spPr>
          <a:xfrm>
            <a:off x="2214546" y="3429000"/>
            <a:ext cx="1643074" cy="500066"/>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ar-DZ" b="1" dirty="0" smtClean="0">
                <a:solidFill>
                  <a:schemeClr val="bg1"/>
                </a:solidFill>
              </a:rPr>
              <a:t>تجميع المعرفة</a:t>
            </a:r>
            <a:endParaRPr lang="fr-FR" b="1" dirty="0">
              <a:solidFill>
                <a:schemeClr val="bg1"/>
              </a:solidFill>
            </a:endParaRPr>
          </a:p>
        </p:txBody>
      </p:sp>
      <p:sp>
        <p:nvSpPr>
          <p:cNvPr id="16" name="Rectangle 15"/>
          <p:cNvSpPr/>
          <p:nvPr/>
        </p:nvSpPr>
        <p:spPr>
          <a:xfrm>
            <a:off x="2214546" y="5143512"/>
            <a:ext cx="1714512" cy="500066"/>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ar-DZ" b="1" dirty="0" smtClean="0">
                <a:solidFill>
                  <a:schemeClr val="bg1"/>
                </a:solidFill>
              </a:rPr>
              <a:t>استخدام المعرفة</a:t>
            </a:r>
            <a:endParaRPr lang="fr-FR" b="1" dirty="0">
              <a:solidFill>
                <a:schemeClr val="bg1"/>
              </a:solidFill>
            </a:endParaRPr>
          </a:p>
        </p:txBody>
      </p:sp>
      <p:sp>
        <p:nvSpPr>
          <p:cNvPr id="17" name="Rectangle 16"/>
          <p:cNvSpPr/>
          <p:nvPr/>
        </p:nvSpPr>
        <p:spPr>
          <a:xfrm>
            <a:off x="857224" y="4357694"/>
            <a:ext cx="1571636" cy="857256"/>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ar-DZ" b="1" dirty="0" smtClean="0">
                <a:solidFill>
                  <a:schemeClr val="bg1"/>
                </a:solidFill>
                <a:latin typeface="Arial" pitchFamily="34" charset="0"/>
                <a:cs typeface="Arial" pitchFamily="34" charset="0"/>
              </a:rPr>
              <a:t>نطاق استخدام المعرفة</a:t>
            </a:r>
            <a:endParaRPr lang="fr-FR" b="1"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20" y="1428736"/>
            <a:ext cx="8572560"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3200" b="1" dirty="0" smtClean="0">
                <a:solidFill>
                  <a:schemeClr val="tx1"/>
                </a:solidFill>
                <a:latin typeface="Arabic Typesetting" pitchFamily="66" charset="-78"/>
                <a:cs typeface="Arabic Typesetting" pitchFamily="66" charset="-78"/>
              </a:rPr>
              <a:t>-</a:t>
            </a:r>
            <a:r>
              <a:rPr lang="fr-FR" sz="3200" b="1" u="sng" dirty="0" smtClean="0">
                <a:solidFill>
                  <a:schemeClr val="tx1"/>
                </a:solidFill>
                <a:latin typeface="Arabic Typesetting" pitchFamily="66" charset="-78"/>
                <a:cs typeface="Arabic Typesetting" pitchFamily="66" charset="-78"/>
              </a:rPr>
              <a:t>3 </a:t>
            </a:r>
            <a:r>
              <a:rPr lang="ar-DZ" sz="3200" b="1" u="sng" dirty="0" smtClean="0">
                <a:solidFill>
                  <a:schemeClr val="tx1"/>
                </a:solidFill>
                <a:latin typeface="Arabic Typesetting" pitchFamily="66" charset="-78"/>
                <a:cs typeface="Arabic Typesetting" pitchFamily="66" charset="-78"/>
              </a:rPr>
              <a:t>أهمية </a:t>
            </a:r>
            <a:r>
              <a:rPr lang="ar-DZ" sz="3200" b="1" u="sng" dirty="0" smtClean="0">
                <a:solidFill>
                  <a:schemeClr val="tx1"/>
                </a:solidFill>
                <a:latin typeface="Arabic Typesetting" pitchFamily="66" charset="-78"/>
                <a:cs typeface="Arabic Typesetting" pitchFamily="66" charset="-78"/>
              </a:rPr>
              <a:t>المعرفة </a:t>
            </a:r>
            <a:r>
              <a:rPr lang="ar-DZ" sz="3200" b="1" dirty="0" smtClean="0">
                <a:solidFill>
                  <a:schemeClr val="tx1"/>
                </a:solidFill>
                <a:latin typeface="Arabic Typesetting" pitchFamily="66" charset="-78"/>
                <a:cs typeface="Arabic Typesetting" pitchFamily="66" charset="-78"/>
              </a:rPr>
              <a:t>:</a:t>
            </a:r>
            <a:r>
              <a:rPr lang="ar-DZ" sz="4400" b="1" dirty="0" smtClean="0">
                <a:solidFill>
                  <a:schemeClr val="tx1"/>
                </a:solidFill>
                <a:latin typeface="Arabic Typesetting" pitchFamily="66" charset="-78"/>
                <a:cs typeface="Arabic Typesetting" pitchFamily="66" charset="-78"/>
              </a:rPr>
              <a:t/>
            </a:r>
            <a:br>
              <a:rPr lang="ar-DZ" sz="4400" b="1" dirty="0" smtClean="0">
                <a:solidFill>
                  <a:schemeClr val="tx1"/>
                </a:solidFill>
                <a:latin typeface="Arabic Typesetting" pitchFamily="66" charset="-78"/>
                <a:cs typeface="Arabic Typesetting" pitchFamily="66" charset="-78"/>
              </a:rPr>
            </a:br>
            <a:r>
              <a:rPr lang="ar-DZ" sz="4400" dirty="0" smtClean="0">
                <a:solidFill>
                  <a:schemeClr val="tx1"/>
                </a:solidFill>
                <a:latin typeface="Arabic Typesetting" pitchFamily="66" charset="-78"/>
                <a:cs typeface="Arabic Typesetting" pitchFamily="66" charset="-78"/>
              </a:rPr>
              <a:t>- </a:t>
            </a:r>
            <a:r>
              <a:rPr lang="ar-DZ" sz="3200" b="1" dirty="0" smtClean="0">
                <a:solidFill>
                  <a:schemeClr val="tx1"/>
                </a:solidFill>
                <a:latin typeface="Arabic Typesetting" pitchFamily="66" charset="-78"/>
                <a:cs typeface="Arabic Typesetting" pitchFamily="66" charset="-78"/>
              </a:rPr>
              <a:t>إن أهمية المعرفة تبرز في خلق بيئة تنافسية ودائمة التطور</a:t>
            </a:r>
            <a:br>
              <a:rPr lang="ar-DZ" sz="3200" b="1" dirty="0" smtClean="0">
                <a:solidFill>
                  <a:schemeClr val="tx1"/>
                </a:solidFill>
                <a:latin typeface="Arabic Typesetting" pitchFamily="66" charset="-78"/>
                <a:cs typeface="Arabic Typesetting" pitchFamily="66" charset="-78"/>
              </a:rPr>
            </a:br>
            <a:r>
              <a:rPr lang="ar-DZ" sz="3200" b="1" dirty="0" smtClean="0">
                <a:solidFill>
                  <a:schemeClr val="tx1"/>
                </a:solidFill>
                <a:latin typeface="Arabic Typesetting" pitchFamily="66" charset="-78"/>
                <a:cs typeface="Arabic Typesetting" pitchFamily="66" charset="-78"/>
              </a:rPr>
              <a:t>- تعتبر المعرفة مصدرا لا غنى عنه لضمان الجودة ، وتحفيز حركة أنشطة الإبداع والابتكار </a:t>
            </a:r>
            <a:br>
              <a:rPr lang="ar-DZ" sz="3200" b="1" dirty="0" smtClean="0">
                <a:solidFill>
                  <a:schemeClr val="tx1"/>
                </a:solidFill>
                <a:latin typeface="Arabic Typesetting" pitchFamily="66" charset="-78"/>
                <a:cs typeface="Arabic Typesetting" pitchFamily="66" charset="-78"/>
              </a:rPr>
            </a:br>
            <a:r>
              <a:rPr lang="ar-DZ" sz="3200" b="1" dirty="0" smtClean="0">
                <a:solidFill>
                  <a:schemeClr val="tx1"/>
                </a:solidFill>
                <a:latin typeface="Arabic Typesetting" pitchFamily="66" charset="-78"/>
                <a:cs typeface="Arabic Typesetting" pitchFamily="66" charset="-78"/>
              </a:rPr>
              <a:t>- تساهم في تحول المنظمة إلى الاقتصاد الجديد القائم على المعرفة والذي يعرف باسم اقتصاد المعرفة </a:t>
            </a:r>
            <a:br>
              <a:rPr lang="ar-DZ" sz="3200" b="1" dirty="0" smtClean="0">
                <a:solidFill>
                  <a:schemeClr val="tx1"/>
                </a:solidFill>
                <a:latin typeface="Arabic Typesetting" pitchFamily="66" charset="-78"/>
                <a:cs typeface="Arabic Typesetting" pitchFamily="66" charset="-78"/>
              </a:rPr>
            </a:br>
            <a:r>
              <a:rPr lang="ar-DZ" sz="3200" b="1" dirty="0" smtClean="0">
                <a:solidFill>
                  <a:schemeClr val="tx1"/>
                </a:solidFill>
                <a:latin typeface="Arabic Typesetting" pitchFamily="66" charset="-78"/>
                <a:cs typeface="Arabic Typesetting" pitchFamily="66" charset="-78"/>
              </a:rPr>
              <a:t>- الاعتماد على الرأس مال البشري في تطور الاقتصاد</a:t>
            </a:r>
            <a:br>
              <a:rPr lang="ar-DZ" sz="3200" b="1" dirty="0" smtClean="0">
                <a:solidFill>
                  <a:schemeClr val="tx1"/>
                </a:solidFill>
                <a:latin typeface="Arabic Typesetting" pitchFamily="66" charset="-78"/>
                <a:cs typeface="Arabic Typesetting" pitchFamily="66" charset="-78"/>
              </a:rPr>
            </a:br>
            <a:r>
              <a:rPr lang="ar-DZ" sz="3200" b="1" dirty="0" smtClean="0">
                <a:solidFill>
                  <a:schemeClr val="tx1"/>
                </a:solidFill>
                <a:latin typeface="Arabic Typesetting" pitchFamily="66" charset="-78"/>
                <a:cs typeface="Arabic Typesetting" pitchFamily="66" charset="-78"/>
              </a:rPr>
              <a:t>- تعد الركيزة الأساسية في بناء إستراتجية إدارة المعرفة في المنظمات ونجاحها </a:t>
            </a:r>
            <a:r>
              <a:rPr lang="ar-DZ" sz="4400" dirty="0" smtClean="0">
                <a:solidFill>
                  <a:schemeClr val="tx1"/>
                </a:solidFill>
                <a:latin typeface="Arabic Typesetting" pitchFamily="66" charset="-78"/>
                <a:cs typeface="Arabic Typesetting" pitchFamily="66" charset="-78"/>
              </a:rPr>
              <a:t/>
            </a:r>
            <a:br>
              <a:rPr lang="ar-DZ" sz="4400" dirty="0" smtClean="0">
                <a:solidFill>
                  <a:schemeClr val="tx1"/>
                </a:solidFill>
                <a:latin typeface="Arabic Typesetting" pitchFamily="66" charset="-78"/>
                <a:cs typeface="Arabic Typesetting" pitchFamily="66" charset="-78"/>
              </a:rPr>
            </a:br>
            <a:r>
              <a:rPr lang="ar-DZ" sz="4400" dirty="0" smtClean="0">
                <a:solidFill>
                  <a:schemeClr val="tx1"/>
                </a:solidFill>
                <a:latin typeface="Arabic Typesetting" pitchFamily="66" charset="-78"/>
                <a:cs typeface="Arabic Typesetting" pitchFamily="66" charset="-78"/>
              </a:rPr>
              <a:t>- </a:t>
            </a:r>
            <a:r>
              <a:rPr lang="ar-DZ" sz="3200" b="1" dirty="0" smtClean="0">
                <a:solidFill>
                  <a:schemeClr val="tx1"/>
                </a:solidFill>
                <a:latin typeface="Arabic Typesetting" pitchFamily="66" charset="-78"/>
                <a:cs typeface="Arabic Typesetting" pitchFamily="66" charset="-78"/>
              </a:rPr>
              <a:t>عنصر مهم في تحويل المنظمات إلى منظمات </a:t>
            </a:r>
            <a:r>
              <a:rPr lang="ar-DZ" sz="3200" b="1" dirty="0" smtClean="0">
                <a:solidFill>
                  <a:schemeClr val="tx1"/>
                </a:solidFill>
                <a:latin typeface="Arabic Typesetting" pitchFamily="66" charset="-78"/>
                <a:cs typeface="Arabic Typesetting" pitchFamily="66" charset="-78"/>
              </a:rPr>
              <a:t>متعلمة</a:t>
            </a:r>
            <a:endParaRPr lang="fr-FR" sz="3200" b="1" dirty="0" smtClean="0">
              <a:solidFill>
                <a:schemeClr val="tx1"/>
              </a:solidFill>
              <a:latin typeface="Arabic Typesetting" pitchFamily="66" charset="-78"/>
              <a:cs typeface="Arabic Typesetting" pitchFamily="66" charset="-78"/>
            </a:endParaRPr>
          </a:p>
          <a:p>
            <a:pPr algn="r" rtl="1"/>
            <a:endParaRPr lang="fr-FR" sz="3200" b="1" dirty="0" smtClean="0">
              <a:solidFill>
                <a:schemeClr val="tx1"/>
              </a:solidFill>
              <a:latin typeface="Arabic Typesetting" pitchFamily="66" charset="-78"/>
              <a:cs typeface="Arabic Typesetting" pitchFamily="66" charset="-78"/>
            </a:endParaRPr>
          </a:p>
          <a:p>
            <a:pPr algn="r" rtl="1"/>
            <a:endParaRPr lang="fr-FR" sz="3200" b="1" dirty="0">
              <a:solidFill>
                <a:schemeClr val="tx1"/>
              </a:solidFill>
              <a:latin typeface="Arabic Typesetting" pitchFamily="66" charset="-78"/>
              <a:cs typeface="Arabic Typesetting" pitchFamily="66" charset="-78"/>
            </a:endParaRPr>
          </a:p>
        </p:txBody>
      </p:sp>
      <p:sp>
        <p:nvSpPr>
          <p:cNvPr id="4" name="Titre 1"/>
          <p:cNvSpPr txBox="1">
            <a:spLocks/>
          </p:cNvSpPr>
          <p:nvPr/>
        </p:nvSpPr>
        <p:spPr>
          <a:xfrm>
            <a:off x="285720" y="142852"/>
            <a:ext cx="8572560" cy="1071570"/>
          </a:xfrm>
          <a:prstGeom prst="rect">
            <a:avLst/>
          </a:prstGeom>
          <a:solidFill>
            <a:schemeClr val="tx2">
              <a:lumMod val="75000"/>
            </a:schemeClr>
          </a:solidFill>
          <a:ln>
            <a:solidFill>
              <a:schemeClr val="tx2">
                <a:lumMod val="75000"/>
              </a:schemeClr>
            </a:solidFill>
          </a:ln>
          <a:effectLst>
            <a:glow rad="63500">
              <a:schemeClr val="accent1">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المحاضرة رقم</a:t>
            </a:r>
            <a:r>
              <a:rPr kumimoji="0" lang="fr-FR"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 01 </a:t>
            </a:r>
            <a:r>
              <a:rPr kumimoji="0" lang="ar-DZ"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 مفاهيم عامة حول المعرفة</a:t>
            </a:r>
            <a:endParaRPr kumimoji="0" lang="fr-FR" sz="5400" b="1" i="0" u="none" strike="noStrike" kern="1200" cap="none" spc="0" normalizeH="0" baseline="0" noProof="0" dirty="0">
              <a:ln>
                <a:noFill/>
              </a:ln>
              <a:solidFill>
                <a:schemeClr val="bg1"/>
              </a:solidFill>
              <a:effectLst/>
              <a:uLnTx/>
              <a:uFillTx/>
              <a:latin typeface="Arabic Typesetting" pitchFamily="66" charset="-78"/>
              <a:ea typeface="+mn-ea"/>
              <a:cs typeface="Arabic Typesetting" pitchFamily="66" charset="-78"/>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64302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32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ج/ </a:t>
            </a:r>
            <a:r>
              <a:rPr lang="ar-SA" sz="2800" b="1" dirty="0" smtClean="0">
                <a:solidFill>
                  <a:schemeClr val="tx1"/>
                </a:solidFill>
                <a:latin typeface="Arabic Typesetting" pitchFamily="66" charset="-78"/>
                <a:cs typeface="Arabic Typesetting" pitchFamily="66" charset="-78"/>
              </a:rPr>
              <a:t>نموذج  </a:t>
            </a:r>
            <a:r>
              <a:rPr lang="fr-FR" sz="2800" b="1" dirty="0" smtClean="0">
                <a:solidFill>
                  <a:schemeClr val="tx1"/>
                </a:solidFill>
                <a:latin typeface="Arabic Typesetting" pitchFamily="66" charset="-78"/>
                <a:cs typeface="Arabic Typesetting" pitchFamily="66" charset="-78"/>
              </a:rPr>
              <a:t>Nonaka-</a:t>
            </a:r>
            <a:r>
              <a:rPr lang="fr-FR" sz="2800" b="1" dirty="0" err="1" smtClean="0">
                <a:solidFill>
                  <a:schemeClr val="tx1"/>
                </a:solidFill>
                <a:latin typeface="Arabic Typesetting" pitchFamily="66" charset="-78"/>
                <a:cs typeface="Arabic Typesetting" pitchFamily="66" charset="-78"/>
              </a:rPr>
              <a:t>Takeuchi</a:t>
            </a:r>
            <a:r>
              <a:rPr lang="ar-DZ" sz="2800" b="1" dirty="0" smtClean="0">
                <a:solidFill>
                  <a:schemeClr val="tx1"/>
                </a:solidFill>
                <a:latin typeface="Arabic Typesetting" pitchFamily="66" charset="-78"/>
                <a:cs typeface="Arabic Typesetting" pitchFamily="66" charset="-78"/>
              </a:rPr>
              <a:t>.</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خلال هذه السنوات تلعب</a:t>
            </a:r>
            <a:r>
              <a:rPr lang="ar-DZ"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إدارة المعرفة دورا هاما في تعزيز أداء المنظمات في البيئة التجارية التنافسية، وذلك عن طريق زيادة دور إدارة المعرفة في المنظمات بسبب الاعتماد الكبير على ثقافة وتنظيم المعرفة، وتقييم المخاطر الداخلية والخارجية لمواجهة فشل إدارة المعرفة في المنظمة. </a:t>
            </a:r>
            <a:endParaRPr lang="fr-FR" sz="2800" b="1" dirty="0" smtClean="0">
              <a:solidFill>
                <a:schemeClr val="tx1"/>
              </a:solidFill>
              <a:latin typeface="Arabic Typesetting" pitchFamily="66" charset="-78"/>
              <a:cs typeface="Arabic Typesetting" pitchFamily="66" charset="-78"/>
            </a:endParaRPr>
          </a:p>
          <a:p>
            <a:pPr algn="r" rtl="1"/>
            <a:r>
              <a:rPr lang="en-US"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ويعتبر </a:t>
            </a:r>
            <a:r>
              <a:rPr lang="ar-DZ" sz="2800" b="1" dirty="0" smtClean="0">
                <a:solidFill>
                  <a:schemeClr val="tx1"/>
                </a:solidFill>
                <a:latin typeface="Arabic Typesetting" pitchFamily="66" charset="-78"/>
                <a:cs typeface="Arabic Typesetting" pitchFamily="66" charset="-78"/>
              </a:rPr>
              <a:t>هذا </a:t>
            </a:r>
            <a:r>
              <a:rPr lang="ar-SA" sz="2800" b="1" dirty="0" smtClean="0">
                <a:solidFill>
                  <a:schemeClr val="tx1"/>
                </a:solidFill>
                <a:latin typeface="Arabic Typesetting" pitchFamily="66" charset="-78"/>
                <a:cs typeface="Arabic Typesetting" pitchFamily="66" charset="-78"/>
              </a:rPr>
              <a:t>نموذج من أدوات تقييم هذه المخاطر، </a:t>
            </a:r>
            <a:r>
              <a:rPr lang="ar-SA" sz="2800" b="1" dirty="0" err="1" smtClean="0">
                <a:solidFill>
                  <a:schemeClr val="tx1"/>
                </a:solidFill>
                <a:latin typeface="Arabic Typesetting" pitchFamily="66" charset="-78"/>
                <a:cs typeface="Arabic Typesetting" pitchFamily="66" charset="-78"/>
              </a:rPr>
              <a:t>و</a:t>
            </a:r>
            <a:r>
              <a:rPr lang="ar-SA"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الهدف</a:t>
            </a:r>
            <a:r>
              <a:rPr lang="ar-SA" sz="2800" b="1" dirty="0" smtClean="0">
                <a:solidFill>
                  <a:schemeClr val="tx1"/>
                </a:solidFill>
                <a:latin typeface="Arabic Typesetting" pitchFamily="66" charset="-78"/>
                <a:cs typeface="Arabic Typesetting" pitchFamily="66" charset="-78"/>
              </a:rPr>
              <a:t> من هذا النموذج إظهار كيفية إنشاء المعارف، حيث انطلق الباحثان من تصنيف المعارف إلى معارف باطنه أي ضمنية ومعارف ظاهرة أي صريحة. </a:t>
            </a:r>
            <a:endParaRPr lang="fr-FR" sz="2800" b="1" dirty="0" smtClean="0">
              <a:solidFill>
                <a:schemeClr val="tx1"/>
              </a:solidFill>
              <a:latin typeface="Arabic Typesetting" pitchFamily="66" charset="-78"/>
              <a:cs typeface="Arabic Typesetting" pitchFamily="66" charset="-78"/>
            </a:endParaRPr>
          </a:p>
          <a:p>
            <a:pPr algn="r"/>
            <a:r>
              <a:rPr lang="ar-SA" sz="2800" b="1" dirty="0" smtClean="0">
                <a:solidFill>
                  <a:schemeClr val="tx1"/>
                </a:solidFill>
                <a:latin typeface="Arabic Typesetting" pitchFamily="66" charset="-78"/>
                <a:cs typeface="Arabic Typesetting" pitchFamily="66" charset="-78"/>
              </a:rPr>
              <a:t>تعرف اختصارا بدورة </a:t>
            </a:r>
            <a:r>
              <a:rPr lang="en-US" sz="2800" b="1" dirty="0" smtClean="0">
                <a:solidFill>
                  <a:schemeClr val="tx1"/>
                </a:solidFill>
                <a:latin typeface="Arabic Typesetting" pitchFamily="66" charset="-78"/>
                <a:cs typeface="Arabic Typesetting" pitchFamily="66" charset="-78"/>
              </a:rPr>
              <a:t>SECI </a:t>
            </a:r>
            <a:r>
              <a:rPr lang="ar-DZ" sz="2800" b="1" dirty="0" smtClean="0">
                <a:solidFill>
                  <a:schemeClr val="tx1"/>
                </a:solidFill>
                <a:latin typeface="Arabic Typesetting" pitchFamily="66" charset="-78"/>
                <a:cs typeface="Arabic Typesetting" pitchFamily="66" charset="-78"/>
              </a:rPr>
              <a:t> ، حيث يفترض النموذج أن الأفراد يبدعون معرفتهم من خلال التفاعل بين </a:t>
            </a:r>
            <a:endParaRPr lang="ar-DZ" sz="2800" b="1" dirty="0" smtClean="0">
              <a:solidFill>
                <a:schemeClr val="tx1"/>
              </a:solidFill>
              <a:latin typeface="Arabic Typesetting" pitchFamily="66" charset="-78"/>
              <a:cs typeface="Arabic Typesetting" pitchFamily="66" charset="-78"/>
            </a:endParaRPr>
          </a:p>
          <a:p>
            <a:pPr algn="r"/>
            <a:r>
              <a:rPr lang="ar-DZ" sz="2800" b="1" dirty="0" smtClean="0">
                <a:solidFill>
                  <a:schemeClr val="tx1"/>
                </a:solidFill>
                <a:latin typeface="Arabic Typesetting" pitchFamily="66" charset="-78"/>
                <a:cs typeface="Arabic Typesetting" pitchFamily="66" charset="-78"/>
              </a:rPr>
              <a:t>المعرفة </a:t>
            </a:r>
            <a:r>
              <a:rPr lang="ar-DZ" sz="2800" b="1" dirty="0" smtClean="0">
                <a:solidFill>
                  <a:schemeClr val="tx1"/>
                </a:solidFill>
                <a:latin typeface="Arabic Typesetting" pitchFamily="66" charset="-78"/>
                <a:cs typeface="Arabic Typesetting" pitchFamily="66" charset="-78"/>
              </a:rPr>
              <a:t>الصريحة والمعرفة الضمنية لديهم. وتمر </a:t>
            </a:r>
            <a:r>
              <a:rPr lang="ar-SA"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المعرفة في عملية توسعها </a:t>
            </a:r>
            <a:r>
              <a:rPr lang="ar-DZ" sz="2800" b="1" dirty="0" smtClean="0">
                <a:solidFill>
                  <a:schemeClr val="tx1"/>
                </a:solidFill>
                <a:latin typeface="Arabic Typesetting" pitchFamily="66" charset="-78"/>
                <a:cs typeface="Arabic Typesetting" pitchFamily="66" charset="-78"/>
              </a:rPr>
              <a:t>النوعي والكمي بمراحل أربعة</a:t>
            </a:r>
            <a:endParaRPr lang="fr-FR" sz="2800"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05 </a:t>
            </a:r>
            <a:r>
              <a:rPr lang="ar-DZ" sz="5400" b="1" dirty="0" smtClean="0">
                <a:solidFill>
                  <a:schemeClr val="bg1"/>
                </a:solidFill>
                <a:latin typeface="Arabic Typesetting" pitchFamily="66" charset="-78"/>
                <a:cs typeface="Arabic Typesetting" pitchFamily="66" charset="-78"/>
              </a:rPr>
              <a:t> استراتيجيات ونماذج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3200" b="1" dirty="0" smtClean="0">
                <a:solidFill>
                  <a:schemeClr val="tx1"/>
                </a:solidFill>
                <a:latin typeface="Arabic Typesetting" pitchFamily="66" charset="-78"/>
                <a:cs typeface="Arabic Typesetting" pitchFamily="66" charset="-78"/>
              </a:rPr>
              <a:t> </a:t>
            </a:r>
            <a:r>
              <a:rPr lang="fr-FR" sz="3200" b="1" dirty="0" smtClean="0">
                <a:solidFill>
                  <a:schemeClr val="tx1"/>
                </a:solidFill>
                <a:latin typeface="Arabic Typesetting" pitchFamily="66" charset="-78"/>
                <a:cs typeface="Arabic Typesetting" pitchFamily="66" charset="-78"/>
              </a:rPr>
              <a:t>-1</a:t>
            </a:r>
            <a:r>
              <a:rPr lang="ar-DZ" sz="2800" b="1" dirty="0" smtClean="0">
                <a:solidFill>
                  <a:schemeClr val="tx1"/>
                </a:solidFill>
                <a:latin typeface="Arabic Typesetting" pitchFamily="66" charset="-78"/>
                <a:cs typeface="Arabic Typesetting" pitchFamily="66" charset="-78"/>
              </a:rPr>
              <a:t>مرحلة التنشئة </a:t>
            </a:r>
            <a:r>
              <a:rPr lang="tr-TR" sz="2800" b="1" dirty="0" smtClean="0">
                <a:solidFill>
                  <a:schemeClr val="tx1"/>
                </a:solidFill>
                <a:latin typeface="Arabic Typesetting" pitchFamily="66" charset="-78"/>
                <a:cs typeface="Arabic Typesetting" pitchFamily="66" charset="-78"/>
              </a:rPr>
              <a:t>socialisation </a:t>
            </a:r>
            <a:r>
              <a:rPr lang="ar-DZ" sz="2800" b="1" dirty="0" smtClean="0">
                <a:solidFill>
                  <a:schemeClr val="tx1"/>
                </a:solidFill>
                <a:latin typeface="Arabic Typesetting" pitchFamily="66" charset="-78"/>
                <a:cs typeface="Arabic Typesetting" pitchFamily="66" charset="-78"/>
              </a:rPr>
              <a:t>: العملية التي يتم من خلالها خلق معرفة ضمنية عن طريق تبادل الخبرات والأفكار والمهارات بين الأفراد. </a:t>
            </a:r>
            <a:endParaRPr lang="fr-FR" sz="28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 -2</a:t>
            </a:r>
            <a:r>
              <a:rPr lang="ar-DZ" sz="2800" b="1" dirty="0" smtClean="0">
                <a:solidFill>
                  <a:schemeClr val="tx1"/>
                </a:solidFill>
                <a:latin typeface="Arabic Typesetting" pitchFamily="66" charset="-78"/>
                <a:cs typeface="Arabic Typesetting" pitchFamily="66" charset="-78"/>
              </a:rPr>
              <a:t>مرحلة التجسيد </a:t>
            </a:r>
            <a:r>
              <a:rPr lang="ar-DZ" sz="2800" b="1" dirty="0" err="1" smtClean="0">
                <a:solidFill>
                  <a:schemeClr val="tx1"/>
                </a:solidFill>
                <a:latin typeface="Arabic Typesetting" pitchFamily="66" charset="-78"/>
                <a:cs typeface="Arabic Typesetting" pitchFamily="66" charset="-78"/>
              </a:rPr>
              <a:t>او</a:t>
            </a:r>
            <a:r>
              <a:rPr lang="ar-DZ" sz="2800" b="1" dirty="0" smtClean="0">
                <a:solidFill>
                  <a:schemeClr val="tx1"/>
                </a:solidFill>
                <a:latin typeface="Arabic Typesetting" pitchFamily="66" charset="-78"/>
                <a:cs typeface="Arabic Typesetting" pitchFamily="66" charset="-78"/>
              </a:rPr>
              <a:t> التدويل الخارجي </a:t>
            </a:r>
            <a:r>
              <a:rPr lang="en-US" sz="2800" b="1" dirty="0" smtClean="0">
                <a:solidFill>
                  <a:schemeClr val="tx1"/>
                </a:solidFill>
                <a:latin typeface="Arabic Typesetting" pitchFamily="66" charset="-78"/>
                <a:cs typeface="Arabic Typesetting" pitchFamily="66" charset="-78"/>
              </a:rPr>
              <a:t>externalization</a:t>
            </a:r>
            <a:r>
              <a:rPr lang="ar-DZ" sz="2800" b="1" dirty="0" smtClean="0">
                <a:solidFill>
                  <a:schemeClr val="tx1"/>
                </a:solidFill>
                <a:latin typeface="Arabic Typesetting" pitchFamily="66" charset="-78"/>
                <a:cs typeface="Arabic Typesetting" pitchFamily="66" charset="-78"/>
              </a:rPr>
              <a:t> : أي تجسيد المعرفة الضمنية وتحويلها إلى معرفة صريحة، حيث تبلور المعرفة وتكون في صورة يسهل التشارك فيها مع الآخرين. </a:t>
            </a:r>
            <a:endParaRPr lang="fr-FR" sz="28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 -3</a:t>
            </a:r>
            <a:r>
              <a:rPr lang="ar-DZ" sz="2800" b="1" dirty="0" smtClean="0">
                <a:solidFill>
                  <a:schemeClr val="tx1"/>
                </a:solidFill>
                <a:latin typeface="Arabic Typesetting" pitchFamily="66" charset="-78"/>
                <a:cs typeface="Arabic Typesetting" pitchFamily="66" charset="-78"/>
              </a:rPr>
              <a:t>مرحلة الضم </a:t>
            </a:r>
            <a:r>
              <a:rPr lang="en-US" sz="2800" b="1" dirty="0" smtClean="0">
                <a:solidFill>
                  <a:schemeClr val="tx1"/>
                </a:solidFill>
                <a:latin typeface="Arabic Typesetting" pitchFamily="66" charset="-78"/>
                <a:cs typeface="Arabic Typesetting" pitchFamily="66" charset="-78"/>
              </a:rPr>
              <a:t>combination</a:t>
            </a:r>
            <a:r>
              <a:rPr lang="ar-DZ" sz="2800" b="1" dirty="0" smtClean="0">
                <a:solidFill>
                  <a:schemeClr val="tx1"/>
                </a:solidFill>
                <a:latin typeface="Arabic Typesetting" pitchFamily="66" charset="-78"/>
                <a:cs typeface="Arabic Typesetting" pitchFamily="66" charset="-78"/>
              </a:rPr>
              <a:t> : عملية تحويل المعرفة الصريحة إلى شكل أكثر تعقيدا ونظامية. </a:t>
            </a:r>
            <a:endParaRPr lang="fr-FR" sz="28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 -4</a:t>
            </a:r>
            <a:r>
              <a:rPr lang="ar-DZ" sz="2800" b="1" dirty="0" smtClean="0">
                <a:solidFill>
                  <a:schemeClr val="tx1"/>
                </a:solidFill>
                <a:latin typeface="Arabic Typesetting" pitchFamily="66" charset="-78"/>
                <a:cs typeface="Arabic Typesetting" pitchFamily="66" charset="-78"/>
              </a:rPr>
              <a:t>مرحلة التذويب أو الاستيعاب </a:t>
            </a:r>
            <a:r>
              <a:rPr lang="en-US" sz="2800" b="1" dirty="0" smtClean="0">
                <a:solidFill>
                  <a:schemeClr val="tx1"/>
                </a:solidFill>
                <a:latin typeface="Arabic Typesetting" pitchFamily="66" charset="-78"/>
                <a:cs typeface="Arabic Typesetting" pitchFamily="66" charset="-78"/>
              </a:rPr>
              <a:t>internalization</a:t>
            </a:r>
            <a:r>
              <a:rPr lang="ar-DZ" sz="2800" b="1" dirty="0" smtClean="0">
                <a:solidFill>
                  <a:schemeClr val="tx1"/>
                </a:solidFill>
                <a:latin typeface="Arabic Typesetting" pitchFamily="66" charset="-78"/>
                <a:cs typeface="Arabic Typesetting" pitchFamily="66" charset="-78"/>
              </a:rPr>
              <a:t> : وفيها يقوم الأفراد بإضفاء الصفة الذاتية على المعرفة الصريحة، وتحويلها إلى معرفة ضمنية، من خلال الممارسة أو التعلم بالعمل، وتتم عن طريق عملية التعلم الذاتي</a:t>
            </a:r>
            <a:r>
              <a:rPr lang="ar-DZ" sz="3200" dirty="0" smtClean="0">
                <a:solidFill>
                  <a:schemeClr val="bg1"/>
                </a:solidFill>
              </a:rPr>
              <a:t>.</a:t>
            </a:r>
          </a:p>
          <a:p>
            <a:pPr algn="r" rtl="1"/>
            <a:endParaRPr lang="ar-DZ" sz="3200" dirty="0" smtClean="0">
              <a:solidFill>
                <a:schemeClr val="bg1"/>
              </a:solidFill>
            </a:endParaRPr>
          </a:p>
          <a:p>
            <a:pPr algn="r" rtl="1"/>
            <a:endParaRPr lang="ar-DZ" sz="3200" dirty="0" smtClean="0">
              <a:solidFill>
                <a:schemeClr val="bg1"/>
              </a:solidFill>
            </a:endParaRPr>
          </a:p>
          <a:p>
            <a:pPr algn="r" rtl="1"/>
            <a:r>
              <a:rPr lang="ar-DZ" sz="3200" dirty="0" smtClean="0"/>
              <a:t> </a:t>
            </a:r>
            <a:endParaRPr lang="fr-FR" sz="3200" dirty="0"/>
          </a:p>
        </p:txBody>
      </p:sp>
      <p:sp>
        <p:nvSpPr>
          <p:cNvPr id="3" name="Rectangle 2"/>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5400" b="1" dirty="0" smtClean="0">
                <a:solidFill>
                  <a:schemeClr val="bg1"/>
                </a:solidFill>
                <a:latin typeface="Arabic Typesetting" pitchFamily="66" charset="-78"/>
                <a:cs typeface="Arabic Typesetting" pitchFamily="66" charset="-78"/>
              </a:rPr>
              <a:t>المحاضرة رقم</a:t>
            </a:r>
            <a:r>
              <a:rPr lang="fr-FR" sz="5400" b="1" dirty="0" smtClean="0">
                <a:solidFill>
                  <a:schemeClr val="bg1"/>
                </a:solidFill>
                <a:latin typeface="Arabic Typesetting" pitchFamily="66" charset="-78"/>
                <a:cs typeface="Arabic Typesetting" pitchFamily="66" charset="-78"/>
              </a:rPr>
              <a:t>: 05 </a:t>
            </a:r>
            <a:r>
              <a:rPr lang="ar-DZ" sz="5400" b="1" dirty="0" smtClean="0">
                <a:solidFill>
                  <a:schemeClr val="bg1"/>
                </a:solidFill>
                <a:latin typeface="Arabic Typesetting" pitchFamily="66" charset="-78"/>
                <a:cs typeface="Arabic Typesetting" pitchFamily="66" charset="-78"/>
              </a:rPr>
              <a:t> استراتيجيات ونماذج إدارة المعرفة</a:t>
            </a:r>
            <a:endParaRPr lang="fr-FR" sz="54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357166"/>
            <a:ext cx="8715436" cy="6286544"/>
          </a:xfrm>
        </p:spPr>
        <p:txBody>
          <a:bodyPr/>
          <a:lstStyle/>
          <a:p>
            <a:pPr algn="ctr" rtl="1"/>
            <a:r>
              <a:rPr lang="ar-DZ" dirty="0" smtClean="0"/>
              <a:t> </a:t>
            </a:r>
            <a:r>
              <a:rPr lang="ar-SA" b="1" u="sng" dirty="0" smtClean="0"/>
              <a:t>نموذج  </a:t>
            </a:r>
            <a:r>
              <a:rPr lang="fr-FR" b="1" u="sng" dirty="0" smtClean="0"/>
              <a:t>Nonaka-</a:t>
            </a:r>
            <a:r>
              <a:rPr lang="fr-FR" b="1" u="sng" dirty="0" err="1" smtClean="0"/>
              <a:t>Takeuchi</a:t>
            </a:r>
            <a:r>
              <a:rPr lang="ar-DZ" b="1" u="sng" dirty="0" smtClean="0"/>
              <a:t>.</a:t>
            </a:r>
            <a:r>
              <a:rPr lang="ar-DZ" dirty="0" smtClean="0"/>
              <a:t>                              </a:t>
            </a:r>
            <a:endParaRPr lang="fr-FR" dirty="0"/>
          </a:p>
        </p:txBody>
      </p:sp>
      <p:pic>
        <p:nvPicPr>
          <p:cNvPr id="4" name="Image 3" descr="Capture km 22.PNG"/>
          <p:cNvPicPr/>
          <p:nvPr/>
        </p:nvPicPr>
        <p:blipFill>
          <a:blip r:embed="rId2"/>
          <a:stretch>
            <a:fillRect/>
          </a:stretch>
        </p:blipFill>
        <p:spPr>
          <a:xfrm>
            <a:off x="428596" y="1500174"/>
            <a:ext cx="8358246" cy="5017943"/>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latin typeface="Arabic Typesetting" pitchFamily="66" charset="-78"/>
                <a:cs typeface="Arabic Typesetting" pitchFamily="66" charset="-78"/>
              </a:rPr>
              <a:t>أولا: مفهوم البيئة الداخلية للمؤسسة الاقتصادية:</a:t>
            </a:r>
            <a:endParaRPr lang="fr-FR"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يقصد بالبيئة الداخلية للمؤسسة ذلك المجال الذي تتضمنه أسوار  المؤسسة والتي تشتمل على عدة عوامل مختلفة مادية وبشرية وغير مادية يمكن للمؤسسة أن تتحكم فيها بطريقة مباشرة أو غير مباشرة.  </a:t>
            </a:r>
          </a:p>
        </p:txBody>
      </p:sp>
      <p:sp>
        <p:nvSpPr>
          <p:cNvPr id="3" name="Rectangle 2"/>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06 </a:t>
            </a:r>
            <a:r>
              <a:rPr lang="ar-DZ" sz="4800" b="1" dirty="0" smtClean="0">
                <a:solidFill>
                  <a:schemeClr val="bg1"/>
                </a:solidFill>
                <a:latin typeface="Arabic Typesetting" pitchFamily="66" charset="-78"/>
                <a:cs typeface="Arabic Typesetting" pitchFamily="66" charset="-78"/>
              </a:rPr>
              <a:t> دور إدارة المعرفة في البيئة الداخلية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06 </a:t>
            </a:r>
            <a:r>
              <a:rPr lang="ar-DZ" sz="4800" b="1" dirty="0" smtClean="0">
                <a:solidFill>
                  <a:schemeClr val="bg1"/>
                </a:solidFill>
                <a:latin typeface="Arabic Typesetting" pitchFamily="66" charset="-78"/>
                <a:cs typeface="Arabic Typesetting" pitchFamily="66" charset="-78"/>
              </a:rPr>
              <a:t> دور إدارة المعرفة في البيئة الداخلية للمؤسسة  </a:t>
            </a:r>
            <a:endParaRPr lang="fr-FR" sz="4800" b="1" dirty="0" smtClean="0">
              <a:solidFill>
                <a:schemeClr val="bg1"/>
              </a:solidFill>
              <a:latin typeface="Arabic Typesetting" pitchFamily="66" charset="-78"/>
              <a:cs typeface="Arabic Typesetting" pitchFamily="66" charset="-78"/>
            </a:endParaRPr>
          </a:p>
        </p:txBody>
      </p:sp>
      <p:sp>
        <p:nvSpPr>
          <p:cNvPr id="3" name="Rectangle 2"/>
          <p:cNvSpPr/>
          <p:nvPr/>
        </p:nvSpPr>
        <p:spPr>
          <a:xfrm>
            <a:off x="357158"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latin typeface="Arabic Typesetting" pitchFamily="66" charset="-78"/>
                <a:cs typeface="Arabic Typesetting" pitchFamily="66" charset="-78"/>
              </a:rPr>
              <a:t>ثانيا:مكونات البيئة الداخلية للمؤسسة الاقتصادية:</a:t>
            </a:r>
            <a:endParaRPr lang="fr-FR" sz="28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-1</a:t>
            </a:r>
            <a:r>
              <a:rPr lang="ar-DZ" sz="2800" b="1" dirty="0" smtClean="0">
                <a:solidFill>
                  <a:schemeClr val="tx1"/>
                </a:solidFill>
                <a:latin typeface="Arabic Typesetting" pitchFamily="66" charset="-78"/>
                <a:cs typeface="Arabic Typesetting" pitchFamily="66" charset="-78"/>
              </a:rPr>
              <a:t> ثقافة المنظمة:</a:t>
            </a:r>
          </a:p>
          <a:p>
            <a:pPr algn="r" rtl="1"/>
            <a:r>
              <a:rPr lang="ar-DZ" sz="2800" b="1" dirty="0" smtClean="0">
                <a:solidFill>
                  <a:schemeClr val="tx1"/>
                </a:solidFill>
                <a:latin typeface="Arabic Typesetting" pitchFamily="66" charset="-78"/>
                <a:cs typeface="Arabic Typesetting" pitchFamily="66" charset="-78"/>
              </a:rPr>
              <a:t> هي تلك القيم والمعتقدات والفلسفة التي تتبناها المؤسسة وتعتنقها وتعمل على تجسيدها في أنشطتها و استراتيجياتها تجاه جمهورها عموما</a:t>
            </a:r>
          </a:p>
          <a:p>
            <a:pPr algn="r" rtl="1"/>
            <a:r>
              <a:rPr lang="fr-FR" sz="2800" b="1" dirty="0" smtClean="0">
                <a:solidFill>
                  <a:schemeClr val="tx1"/>
                </a:solidFill>
                <a:latin typeface="Arabic Typesetting" pitchFamily="66" charset="-78"/>
                <a:cs typeface="Arabic Typesetting" pitchFamily="66" charset="-78"/>
              </a:rPr>
              <a:t>-2</a:t>
            </a:r>
            <a:r>
              <a:rPr lang="ar-DZ" sz="2800" b="1" dirty="0" smtClean="0">
                <a:solidFill>
                  <a:schemeClr val="tx1"/>
                </a:solidFill>
                <a:latin typeface="Arabic Typesetting" pitchFamily="66" charset="-78"/>
                <a:cs typeface="Arabic Typesetting" pitchFamily="66" charset="-78"/>
              </a:rPr>
              <a:t>الهيكل التنظيمي:</a:t>
            </a:r>
          </a:p>
          <a:p>
            <a:pPr algn="r" rtl="1"/>
            <a:r>
              <a:rPr lang="ar-DZ" sz="2800" b="1" dirty="0" smtClean="0">
                <a:solidFill>
                  <a:schemeClr val="tx1"/>
                </a:solidFill>
                <a:latin typeface="Arabic Typesetting" pitchFamily="66" charset="-78"/>
                <a:cs typeface="Arabic Typesetting" pitchFamily="66" charset="-78"/>
              </a:rPr>
              <a:t>و يقصد به ذلك التنظيم الرسمي للمراكز والعلاقات بين الأفراد والأقسام نحو تحقيق أهداف المؤسسة</a:t>
            </a:r>
            <a:endParaRPr lang="fr-FR" sz="28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-3</a:t>
            </a:r>
            <a:r>
              <a:rPr lang="ar-DZ" sz="2800" b="1" dirty="0" smtClean="0">
                <a:solidFill>
                  <a:schemeClr val="tx1"/>
                </a:solidFill>
                <a:latin typeface="Arabic Typesetting" pitchFamily="66" charset="-78"/>
                <a:cs typeface="Arabic Typesetting" pitchFamily="66" charset="-78"/>
              </a:rPr>
              <a:t>العوامل الإنتاجية:</a:t>
            </a:r>
          </a:p>
          <a:p>
            <a:pPr algn="r" rtl="1"/>
            <a:r>
              <a:rPr lang="ar-DZ" sz="2800" b="1" dirty="0" smtClean="0">
                <a:solidFill>
                  <a:schemeClr val="tx1"/>
                </a:solidFill>
                <a:latin typeface="Arabic Typesetting" pitchFamily="66" charset="-78"/>
                <a:cs typeface="Arabic Typesetting" pitchFamily="66" charset="-78"/>
              </a:rPr>
              <a:t>ونقصد بها كل الأنظمة الإنتاجية و المنتجات والمواد الأولية المرتبطة بها  والخدمات التي تقدمها المنظمة</a:t>
            </a:r>
            <a:endParaRPr lang="fr-FR" sz="2800" b="1" dirty="0" smtClean="0">
              <a:solidFill>
                <a:schemeClr val="tx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06</a:t>
            </a:r>
            <a:r>
              <a:rPr lang="ar-DZ" sz="4800" b="1" dirty="0" smtClean="0">
                <a:solidFill>
                  <a:schemeClr val="bg1"/>
                </a:solidFill>
                <a:latin typeface="Arabic Typesetting" pitchFamily="66" charset="-78"/>
                <a:cs typeface="Arabic Typesetting" pitchFamily="66" charset="-78"/>
              </a:rPr>
              <a:t> دور إدارة المعرفة في البيئة الداخلية للمؤسسة  </a:t>
            </a:r>
            <a:endParaRPr lang="fr-FR" sz="4800" b="1" dirty="0" smtClean="0">
              <a:solidFill>
                <a:schemeClr val="bg1"/>
              </a:solidFill>
              <a:latin typeface="Arabic Typesetting" pitchFamily="66" charset="-78"/>
              <a:cs typeface="Arabic Typesetting" pitchFamily="66" charset="-78"/>
            </a:endParaRPr>
          </a:p>
        </p:txBody>
      </p:sp>
      <p:sp>
        <p:nvSpPr>
          <p:cNvPr id="3" name="Rectangle 2"/>
          <p:cNvSpPr/>
          <p:nvPr/>
        </p:nvSpPr>
        <p:spPr>
          <a:xfrm>
            <a:off x="428596"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3200" b="1" dirty="0" smtClean="0">
                <a:solidFill>
                  <a:schemeClr val="tx1"/>
                </a:solidFill>
                <a:latin typeface="Arabic Typesetting" pitchFamily="66" charset="-78"/>
                <a:cs typeface="Arabic Typesetting" pitchFamily="66" charset="-78"/>
              </a:rPr>
              <a:t>-</a:t>
            </a:r>
            <a:r>
              <a:rPr lang="fr-FR" sz="2800" b="1" dirty="0" smtClean="0">
                <a:solidFill>
                  <a:schemeClr val="tx1"/>
                </a:solidFill>
                <a:latin typeface="Arabic Typesetting" pitchFamily="66" charset="-78"/>
                <a:cs typeface="Arabic Typesetting" pitchFamily="66" charset="-78"/>
              </a:rPr>
              <a:t>4</a:t>
            </a:r>
            <a:r>
              <a:rPr lang="ar-DZ" sz="2800" b="1" dirty="0" smtClean="0">
                <a:solidFill>
                  <a:schemeClr val="tx1"/>
                </a:solidFill>
                <a:latin typeface="Arabic Typesetting" pitchFamily="66" charset="-78"/>
                <a:cs typeface="Arabic Typesetting" pitchFamily="66" charset="-78"/>
              </a:rPr>
              <a:t> العوامل التسويقية:</a:t>
            </a:r>
          </a:p>
          <a:p>
            <a:pPr algn="r" rtl="1"/>
            <a:r>
              <a:rPr lang="ar-DZ" sz="2800" b="1" dirty="0" smtClean="0">
                <a:solidFill>
                  <a:schemeClr val="tx1"/>
                </a:solidFill>
                <a:latin typeface="Arabic Typesetting" pitchFamily="66" charset="-78"/>
                <a:cs typeface="Arabic Typesetting" pitchFamily="66" charset="-78"/>
              </a:rPr>
              <a:t>ويقصد بها كل العناصر التسويقية من إعلان تصميم قنوات التوزيع الترويج ...الخ وجميع الآليات التي تساهم في بلوغ الزبون. </a:t>
            </a:r>
            <a:endParaRPr lang="fr-FR" sz="28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-5</a:t>
            </a:r>
            <a:r>
              <a:rPr lang="ar-DZ" sz="2800" b="1" dirty="0" smtClean="0">
                <a:solidFill>
                  <a:schemeClr val="tx1"/>
                </a:solidFill>
                <a:latin typeface="Arabic Typesetting" pitchFamily="66" charset="-78"/>
                <a:cs typeface="Arabic Typesetting" pitchFamily="66" charset="-78"/>
              </a:rPr>
              <a:t>الهيكل المالي:</a:t>
            </a:r>
            <a:endParaRPr lang="fr-FR" sz="28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-6</a:t>
            </a:r>
            <a:r>
              <a:rPr lang="ar-DZ" sz="2800" b="1" dirty="0" smtClean="0">
                <a:solidFill>
                  <a:schemeClr val="tx1"/>
                </a:solidFill>
                <a:latin typeface="Arabic Typesetting" pitchFamily="66" charset="-78"/>
                <a:cs typeface="Arabic Typesetting" pitchFamily="66" charset="-78"/>
              </a:rPr>
              <a:t> العوامل التكنولوجية:</a:t>
            </a:r>
          </a:p>
          <a:p>
            <a:pPr algn="r" rtl="1"/>
            <a:r>
              <a:rPr lang="ar-DZ" sz="2800" b="1" dirty="0" smtClean="0">
                <a:solidFill>
                  <a:schemeClr val="tx1"/>
                </a:solidFill>
                <a:latin typeface="Arabic Typesetting" pitchFamily="66" charset="-78"/>
                <a:cs typeface="Arabic Typesetting" pitchFamily="66" charset="-78"/>
              </a:rPr>
              <a:t>تعتبر العوامل التكنولوجية من أهم العناصر المكونة للبيئة الداخلة وهي مفتاح نجاحها وكذا من تصنع الفارق بينها وبين منافسيها.</a:t>
            </a:r>
            <a:endParaRPr lang="fr-FR" sz="28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-7</a:t>
            </a:r>
            <a:r>
              <a:rPr lang="ar-DZ" sz="2800" b="1" dirty="0" smtClean="0">
                <a:solidFill>
                  <a:schemeClr val="tx1"/>
                </a:solidFill>
                <a:latin typeface="Arabic Typesetting" pitchFamily="66" charset="-78"/>
                <a:cs typeface="Arabic Typesetting" pitchFamily="66" charset="-78"/>
              </a:rPr>
              <a:t>الموارد البشرية:</a:t>
            </a:r>
            <a:endParaRPr lang="fr-FR" sz="2800" b="1" dirty="0" smtClean="0">
              <a:solidFill>
                <a:schemeClr val="tx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357298"/>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3200" b="1" dirty="0" smtClean="0">
                <a:solidFill>
                  <a:schemeClr val="tx1"/>
                </a:solidFill>
                <a:latin typeface="Arabic Typesetting" pitchFamily="66" charset="-78"/>
                <a:cs typeface="Arabic Typesetting" pitchFamily="66" charset="-78"/>
              </a:rPr>
              <a:t>ثالثا:أهمية دراسة البيئة الداخلية للمؤسسة الاقتصادية:</a:t>
            </a:r>
          </a:p>
          <a:p>
            <a:pPr algn="r" rtl="1"/>
            <a:r>
              <a:rPr lang="ar-DZ" sz="3200" b="1" dirty="0" smtClean="0">
                <a:solidFill>
                  <a:schemeClr val="tx1"/>
                </a:solidFill>
                <a:latin typeface="Arabic Typesetting" pitchFamily="66" charset="-78"/>
                <a:cs typeface="Arabic Typesetting" pitchFamily="66" charset="-78"/>
              </a:rPr>
              <a:t>تعتبر نتائج تحليل البيئة الداخلية والمتمثلة في نقاط القوة والضعف احد مدخلات اتخاذ القرارات المختلفة على مستوى المؤسسة ومن أهم هذه القرارات:</a:t>
            </a:r>
          </a:p>
          <a:p>
            <a:pPr algn="r" rtl="1"/>
            <a:r>
              <a:rPr lang="ar-DZ" sz="3200" b="1" dirty="0" smtClean="0">
                <a:solidFill>
                  <a:schemeClr val="tx1"/>
                </a:solidFill>
                <a:latin typeface="Arabic Typesetting" pitchFamily="66" charset="-78"/>
                <a:cs typeface="Arabic Typesetting" pitchFamily="66" charset="-78"/>
              </a:rPr>
              <a:t>-القرارات المتعلقة بتدعيم القرارات والإمكانيات المادية والبشرية والمالية </a:t>
            </a:r>
          </a:p>
          <a:p>
            <a:pPr algn="r" rtl="1"/>
            <a:r>
              <a:rPr lang="ar-DZ" sz="3200" b="1" dirty="0" smtClean="0">
                <a:solidFill>
                  <a:schemeClr val="tx1"/>
                </a:solidFill>
                <a:latin typeface="Arabic Typesetting" pitchFamily="66" charset="-78"/>
                <a:cs typeface="Arabic Typesetting" pitchFamily="66" charset="-78"/>
              </a:rPr>
              <a:t>-القرارات المتعلقة بتحسين المركز التنافسي للمؤسسة مقارنة بالمؤسسات الأخرى المماثلة أو التي تعمل نفس الصناعة</a:t>
            </a:r>
          </a:p>
          <a:p>
            <a:pPr algn="r" rtl="1"/>
            <a:r>
              <a:rPr lang="ar-DZ" sz="3200" b="1" dirty="0" smtClean="0">
                <a:solidFill>
                  <a:schemeClr val="tx1"/>
                </a:solidFill>
                <a:latin typeface="Arabic Typesetting" pitchFamily="66" charset="-78"/>
                <a:cs typeface="Arabic Typesetting" pitchFamily="66" charset="-78"/>
              </a:rPr>
              <a:t>-القرارات المتعلقة بإعادة هيكلة النظم الإدارية والمالية والعلاقات التنظيمية بما يساعد على زيادة فعالية المؤسسة ونجاحها في تحقيق رسالتها وأهدافها </a:t>
            </a:r>
          </a:p>
          <a:p>
            <a:pPr algn="r" rtl="1"/>
            <a:endParaRPr lang="fr-FR" sz="3200"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06 </a:t>
            </a:r>
            <a:r>
              <a:rPr lang="ar-DZ" sz="4800" b="1" dirty="0" smtClean="0">
                <a:solidFill>
                  <a:schemeClr val="bg1"/>
                </a:solidFill>
                <a:latin typeface="Arabic Typesetting" pitchFamily="66" charset="-78"/>
                <a:cs typeface="Arabic Typesetting" pitchFamily="66" charset="-78"/>
              </a:rPr>
              <a:t> دور إدارة المعرفة في البيئة الداخلية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06 </a:t>
            </a:r>
            <a:r>
              <a:rPr lang="ar-DZ" sz="4800" b="1" dirty="0" smtClean="0">
                <a:solidFill>
                  <a:schemeClr val="bg1"/>
                </a:solidFill>
                <a:latin typeface="Arabic Typesetting" pitchFamily="66" charset="-78"/>
                <a:cs typeface="Arabic Typesetting" pitchFamily="66" charset="-78"/>
              </a:rPr>
              <a:t> دور إدارة المعرفة في البيئة الداخلية للمؤسسة   </a:t>
            </a:r>
            <a:endParaRPr lang="fr-FR" sz="4800" b="1" dirty="0" smtClean="0">
              <a:solidFill>
                <a:schemeClr val="bg1"/>
              </a:solidFill>
              <a:latin typeface="Arabic Typesetting" pitchFamily="66" charset="-78"/>
              <a:cs typeface="Arabic Typesetting" pitchFamily="66" charset="-78"/>
            </a:endParaRPr>
          </a:p>
        </p:txBody>
      </p:sp>
      <p:sp>
        <p:nvSpPr>
          <p:cNvPr id="3" name="Rectangle 2"/>
          <p:cNvSpPr/>
          <p:nvPr/>
        </p:nvSpPr>
        <p:spPr>
          <a:xfrm>
            <a:off x="428596"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3200" b="1" dirty="0" smtClean="0">
                <a:solidFill>
                  <a:schemeClr val="tx1"/>
                </a:solidFill>
                <a:latin typeface="Arabic Typesetting" pitchFamily="66" charset="-78"/>
                <a:cs typeface="Arabic Typesetting" pitchFamily="66" charset="-78"/>
              </a:rPr>
              <a:t>-</a:t>
            </a:r>
            <a:r>
              <a:rPr lang="ar-DZ" sz="2800" b="1" dirty="0" smtClean="0">
                <a:solidFill>
                  <a:schemeClr val="tx1"/>
                </a:solidFill>
                <a:latin typeface="Arabic Typesetting" pitchFamily="66" charset="-78"/>
                <a:cs typeface="Arabic Typesetting" pitchFamily="66" charset="-78"/>
              </a:rPr>
              <a:t>القرارات الخاصة بإعادة هيكلة رسالة وأهداف المؤسسة وسياستها واستراتيجياتها على ضوء نقاط القوة والضعف</a:t>
            </a:r>
          </a:p>
          <a:p>
            <a:pPr algn="r" rtl="1"/>
            <a:r>
              <a:rPr lang="ar-DZ" sz="2800" b="1" dirty="0" smtClean="0">
                <a:solidFill>
                  <a:schemeClr val="tx1"/>
                </a:solidFill>
                <a:latin typeface="Arabic Typesetting" pitchFamily="66" charset="-78"/>
                <a:cs typeface="Arabic Typesetting" pitchFamily="66" charset="-78"/>
              </a:rPr>
              <a:t>-القرارات المتعلقة بتحديد مدى جاذبية البدائل الإستراتيجية</a:t>
            </a:r>
          </a:p>
          <a:p>
            <a:pPr algn="r" rtl="1">
              <a:buFontTx/>
              <a:buChar char="-"/>
            </a:pPr>
            <a:r>
              <a:rPr lang="ar-DZ" sz="2800" b="1" dirty="0" smtClean="0">
                <a:solidFill>
                  <a:schemeClr val="tx1"/>
                </a:solidFill>
                <a:latin typeface="Arabic Typesetting" pitchFamily="66" charset="-78"/>
                <a:cs typeface="Arabic Typesetting" pitchFamily="66" charset="-78"/>
              </a:rPr>
              <a:t>القرارات المتعلقة بالحصول على المزايا التنافسية </a:t>
            </a:r>
          </a:p>
          <a:p>
            <a:pPr algn="r" rtl="1">
              <a:buFontTx/>
              <a:buChar char="-"/>
            </a:pPr>
            <a:r>
              <a:rPr lang="ar-DZ" sz="2800" b="1" dirty="0" smtClean="0">
                <a:solidFill>
                  <a:schemeClr val="tx1"/>
                </a:solidFill>
                <a:latin typeface="Arabic Typesetting" pitchFamily="66" charset="-78"/>
                <a:cs typeface="Arabic Typesetting" pitchFamily="66" charset="-78"/>
              </a:rPr>
              <a:t>القرارات المتعلقة بإحداث التوافق مع الفرص والتهديدات للبيئة</a:t>
            </a:r>
          </a:p>
          <a:p>
            <a:pPr algn="r" rtl="1">
              <a:buFontTx/>
              <a:buChar char="-"/>
            </a:pPr>
            <a:r>
              <a:rPr lang="ar-DZ" sz="2800" b="1" dirty="0" smtClean="0">
                <a:solidFill>
                  <a:schemeClr val="tx1"/>
                </a:solidFill>
                <a:latin typeface="Arabic Typesetting" pitchFamily="66" charset="-78"/>
                <a:cs typeface="Arabic Typesetting" pitchFamily="66" charset="-78"/>
              </a:rPr>
              <a:t>القرارات المتعلقة بتنمية وتطوير قدرات وإمكانيات تنظيمية محددة لضمان النجاح والاستمرار في السوق</a:t>
            </a:r>
          </a:p>
          <a:p>
            <a:pPr algn="r" rtl="1">
              <a:buFontTx/>
              <a:buChar char="-"/>
            </a:pPr>
            <a:r>
              <a:rPr lang="ar-DZ" sz="2800" b="1" dirty="0" smtClean="0">
                <a:solidFill>
                  <a:schemeClr val="tx1"/>
                </a:solidFill>
                <a:latin typeface="Arabic Typesetting" pitchFamily="66" charset="-78"/>
                <a:cs typeface="Arabic Typesetting" pitchFamily="66" charset="-78"/>
              </a:rPr>
              <a:t>القرارات المتعلقة بتحديد القطاعات السوقية التي يفضل تركيز الجهود التسويقية </a:t>
            </a:r>
            <a:r>
              <a:rPr lang="ar-DZ" sz="2800" b="1" dirty="0" smtClean="0">
                <a:solidFill>
                  <a:schemeClr val="tx1"/>
                </a:solidFill>
                <a:latin typeface="Arabic Typesetting" pitchFamily="66" charset="-78"/>
                <a:cs typeface="Arabic Typesetting" pitchFamily="66" charset="-78"/>
              </a:rPr>
              <a:t>عليها</a:t>
            </a:r>
          </a:p>
          <a:p>
            <a:pPr algn="r" rtl="1">
              <a:buFontTx/>
              <a:buChar char="-"/>
            </a:pPr>
            <a:endParaRPr lang="ar-DZ" sz="2800" b="1" dirty="0" smtClean="0">
              <a:solidFill>
                <a:schemeClr val="tx1"/>
              </a:solidFill>
              <a:latin typeface="Arabic Typesetting" pitchFamily="66" charset="-78"/>
              <a:cs typeface="Arabic Typesetting" pitchFamily="66" charset="-78"/>
            </a:endParaRPr>
          </a:p>
          <a:p>
            <a:pPr algn="r" rtl="1">
              <a:buFontTx/>
              <a:buChar char="-"/>
            </a:pPr>
            <a:endParaRPr lang="ar-DZ" sz="2800" b="1" dirty="0" smtClean="0">
              <a:solidFill>
                <a:schemeClr val="tx1"/>
              </a:solidFill>
              <a:latin typeface="Arabic Typesetting" pitchFamily="66" charset="-78"/>
              <a:cs typeface="Arabic Typesetting" pitchFamily="66" charset="-78"/>
            </a:endParaRPr>
          </a:p>
          <a:p>
            <a:pPr algn="r" rtl="1">
              <a:buFontTx/>
              <a:buChar char="-"/>
            </a:pPr>
            <a:endParaRPr lang="ar-DZ" sz="2800" b="1" dirty="0" smtClean="0">
              <a:solidFill>
                <a:schemeClr val="tx1"/>
              </a:solidFill>
              <a:latin typeface="Arabic Typesetting" pitchFamily="66" charset="-78"/>
              <a:cs typeface="Arabic Typesetting" pitchFamily="66" charset="-78"/>
            </a:endParaRPr>
          </a:p>
          <a:p>
            <a:pPr algn="r" rtl="1">
              <a:buFontTx/>
              <a:buChar char="-"/>
            </a:pPr>
            <a:endParaRPr lang="fr-FR" sz="2800" b="1" dirty="0" smtClean="0">
              <a:solidFill>
                <a:schemeClr val="tx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06 </a:t>
            </a:r>
            <a:r>
              <a:rPr lang="ar-DZ" sz="4800" b="1" dirty="0" smtClean="0">
                <a:solidFill>
                  <a:schemeClr val="bg1"/>
                </a:solidFill>
                <a:latin typeface="Arabic Typesetting" pitchFamily="66" charset="-78"/>
                <a:cs typeface="Arabic Typesetting" pitchFamily="66" charset="-78"/>
              </a:rPr>
              <a:t> دور إدارة المعرفة في البيئة الداخلية للمؤسسة  </a:t>
            </a:r>
            <a:endParaRPr lang="fr-FR" sz="4800" b="1" dirty="0" smtClean="0">
              <a:solidFill>
                <a:schemeClr val="bg1"/>
              </a:solidFill>
              <a:latin typeface="Arabic Typesetting" pitchFamily="66" charset="-78"/>
              <a:cs typeface="Arabic Typesetting" pitchFamily="66" charset="-78"/>
            </a:endParaRPr>
          </a:p>
        </p:txBody>
      </p:sp>
      <p:sp>
        <p:nvSpPr>
          <p:cNvPr id="3" name="Rectangle 2"/>
          <p:cNvSpPr/>
          <p:nvPr/>
        </p:nvSpPr>
        <p:spPr>
          <a:xfrm>
            <a:off x="428596"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latin typeface="Arabic Typesetting" pitchFamily="66" charset="-78"/>
                <a:cs typeface="Arabic Typesetting" pitchFamily="66" charset="-78"/>
              </a:rPr>
              <a:t>رابعا: تأثير إدارة المعرفة في مكونات البيئة الداخلية:</a:t>
            </a:r>
          </a:p>
          <a:p>
            <a:pPr algn="r" rtl="1"/>
            <a:r>
              <a:rPr lang="ar-DZ" sz="2800" b="1" dirty="0" smtClean="0">
                <a:solidFill>
                  <a:schemeClr val="tx1"/>
                </a:solidFill>
                <a:latin typeface="Arabic Typesetting" pitchFamily="66" charset="-78"/>
                <a:cs typeface="Arabic Typesetting" pitchFamily="66" charset="-78"/>
              </a:rPr>
              <a:t>إن تأثيرات إدارة المعرفة جد معقد ومتشعب وكبير ولا يمكن حصره بصورة دقيقة ولكن سوف نحاول توضيحه وفق النموذج التالي:  </a:t>
            </a:r>
          </a:p>
          <a:p>
            <a:pPr algn="r" rtl="1"/>
            <a:endParaRPr lang="ar-DZ" sz="4400" b="1" dirty="0" smtClean="0">
              <a:solidFill>
                <a:schemeClr val="tx1"/>
              </a:solidFill>
              <a:latin typeface="Arabic Typesetting" pitchFamily="66" charset="-78"/>
              <a:cs typeface="Arabic Typesetting" pitchFamily="66" charset="-78"/>
            </a:endParaRPr>
          </a:p>
          <a:p>
            <a:pPr algn="r" rtl="1"/>
            <a:endParaRPr lang="ar-DZ" sz="4400" b="1" dirty="0" smtClean="0">
              <a:solidFill>
                <a:schemeClr val="tx1"/>
              </a:solidFill>
              <a:latin typeface="Arabic Typesetting" pitchFamily="66" charset="-78"/>
              <a:cs typeface="Arabic Typesetting" pitchFamily="66" charset="-78"/>
            </a:endParaRPr>
          </a:p>
          <a:p>
            <a:pPr algn="r" rtl="1"/>
            <a:endParaRPr lang="fr-FR" sz="3200" b="1" dirty="0" smtClean="0">
              <a:solidFill>
                <a:schemeClr val="tx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06 </a:t>
            </a:r>
            <a:r>
              <a:rPr lang="ar-DZ" sz="4800" b="1" dirty="0" smtClean="0">
                <a:solidFill>
                  <a:schemeClr val="bg1"/>
                </a:solidFill>
                <a:latin typeface="Arabic Typesetting" pitchFamily="66" charset="-78"/>
                <a:cs typeface="Arabic Typesetting" pitchFamily="66" charset="-78"/>
              </a:rPr>
              <a:t> دور إدارة المعرفة في البيئة الداخلية للمؤسسة  </a:t>
            </a:r>
            <a:endParaRPr lang="fr-FR" sz="4800" b="1" dirty="0" smtClean="0">
              <a:solidFill>
                <a:schemeClr val="bg1"/>
              </a:solidFill>
              <a:latin typeface="Arabic Typesetting" pitchFamily="66" charset="-78"/>
              <a:cs typeface="Arabic Typesetting" pitchFamily="66" charset="-78"/>
            </a:endParaRPr>
          </a:p>
        </p:txBody>
      </p:sp>
      <p:sp>
        <p:nvSpPr>
          <p:cNvPr id="3" name="Rectangle 2"/>
          <p:cNvSpPr/>
          <p:nvPr/>
        </p:nvSpPr>
        <p:spPr>
          <a:xfrm>
            <a:off x="500034" y="1357298"/>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2400" b="1" dirty="0" smtClean="0">
              <a:solidFill>
                <a:schemeClr val="tx1"/>
              </a:solidFill>
              <a:latin typeface="Arabic Typesetting" pitchFamily="66" charset="-78"/>
              <a:cs typeface="Arabic Typesetting" pitchFamily="66" charset="-78"/>
            </a:endParaRPr>
          </a:p>
        </p:txBody>
      </p:sp>
      <p:sp>
        <p:nvSpPr>
          <p:cNvPr id="4" name="Ellipse 3"/>
          <p:cNvSpPr/>
          <p:nvPr/>
        </p:nvSpPr>
        <p:spPr>
          <a:xfrm>
            <a:off x="3357554" y="3429000"/>
            <a:ext cx="2357454" cy="114300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إدارة المعرفة</a:t>
            </a:r>
            <a:endParaRPr lang="fr-FR" sz="3200" b="1" dirty="0" smtClean="0">
              <a:solidFill>
                <a:schemeClr val="tx1"/>
              </a:solidFill>
              <a:latin typeface="Arabic Typesetting" pitchFamily="66" charset="-78"/>
              <a:cs typeface="Arabic Typesetting" pitchFamily="66" charset="-78"/>
            </a:endParaRPr>
          </a:p>
        </p:txBody>
      </p:sp>
      <p:sp>
        <p:nvSpPr>
          <p:cNvPr id="5" name="Ellipse 4"/>
          <p:cNvSpPr/>
          <p:nvPr/>
        </p:nvSpPr>
        <p:spPr>
          <a:xfrm>
            <a:off x="5357818" y="1571612"/>
            <a:ext cx="1785950" cy="1143008"/>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الهيكل التنظيمي</a:t>
            </a:r>
            <a:endParaRPr lang="fr-FR" sz="3200" b="1" dirty="0" smtClean="0">
              <a:solidFill>
                <a:schemeClr val="tx1"/>
              </a:solidFill>
              <a:latin typeface="Arabic Typesetting" pitchFamily="66" charset="-78"/>
              <a:cs typeface="Arabic Typesetting" pitchFamily="66" charset="-78"/>
            </a:endParaRPr>
          </a:p>
        </p:txBody>
      </p:sp>
      <p:sp>
        <p:nvSpPr>
          <p:cNvPr id="6" name="Ellipse 5"/>
          <p:cNvSpPr/>
          <p:nvPr/>
        </p:nvSpPr>
        <p:spPr>
          <a:xfrm>
            <a:off x="1785918" y="1571612"/>
            <a:ext cx="1785950" cy="1143008"/>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ثقافة المنظمة</a:t>
            </a:r>
            <a:endParaRPr lang="fr-FR" sz="3200" b="1" dirty="0" smtClean="0">
              <a:solidFill>
                <a:schemeClr val="tx1"/>
              </a:solidFill>
              <a:latin typeface="Arabic Typesetting" pitchFamily="66" charset="-78"/>
              <a:cs typeface="Arabic Typesetting" pitchFamily="66" charset="-78"/>
            </a:endParaRPr>
          </a:p>
        </p:txBody>
      </p:sp>
      <p:sp>
        <p:nvSpPr>
          <p:cNvPr id="7" name="Ellipse 6"/>
          <p:cNvSpPr/>
          <p:nvPr/>
        </p:nvSpPr>
        <p:spPr>
          <a:xfrm>
            <a:off x="6286512" y="4929198"/>
            <a:ext cx="1785950" cy="1143008"/>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التسويق</a:t>
            </a:r>
            <a:endParaRPr lang="fr-FR" sz="3200" b="1" dirty="0" smtClean="0">
              <a:solidFill>
                <a:schemeClr val="tx1"/>
              </a:solidFill>
              <a:latin typeface="Arabic Typesetting" pitchFamily="66" charset="-78"/>
              <a:cs typeface="Arabic Typesetting" pitchFamily="66" charset="-78"/>
            </a:endParaRPr>
          </a:p>
        </p:txBody>
      </p:sp>
      <p:sp>
        <p:nvSpPr>
          <p:cNvPr id="9" name="Ellipse 8"/>
          <p:cNvSpPr/>
          <p:nvPr/>
        </p:nvSpPr>
        <p:spPr>
          <a:xfrm>
            <a:off x="7000892" y="3214686"/>
            <a:ext cx="1785950" cy="1143008"/>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الإنتاج</a:t>
            </a:r>
            <a:endParaRPr lang="fr-FR" sz="3200" b="1" dirty="0" smtClean="0">
              <a:solidFill>
                <a:schemeClr val="tx1"/>
              </a:solidFill>
              <a:latin typeface="Arabic Typesetting" pitchFamily="66" charset="-78"/>
              <a:cs typeface="Arabic Typesetting" pitchFamily="66" charset="-78"/>
            </a:endParaRPr>
          </a:p>
        </p:txBody>
      </p:sp>
      <p:sp>
        <p:nvSpPr>
          <p:cNvPr id="10" name="Ellipse 9"/>
          <p:cNvSpPr/>
          <p:nvPr/>
        </p:nvSpPr>
        <p:spPr>
          <a:xfrm>
            <a:off x="285720" y="3214686"/>
            <a:ext cx="1785950" cy="1143008"/>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الموارد البشرية</a:t>
            </a:r>
            <a:endParaRPr lang="fr-FR" sz="3200" b="1" dirty="0" smtClean="0">
              <a:solidFill>
                <a:schemeClr val="tx1"/>
              </a:solidFill>
              <a:latin typeface="Arabic Typesetting" pitchFamily="66" charset="-78"/>
              <a:cs typeface="Arabic Typesetting" pitchFamily="66" charset="-78"/>
            </a:endParaRPr>
          </a:p>
        </p:txBody>
      </p:sp>
      <p:sp>
        <p:nvSpPr>
          <p:cNvPr id="11" name="Ellipse 10"/>
          <p:cNvSpPr/>
          <p:nvPr/>
        </p:nvSpPr>
        <p:spPr>
          <a:xfrm>
            <a:off x="928662" y="5000636"/>
            <a:ext cx="1785950" cy="1143008"/>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التكنولوجيا</a:t>
            </a:r>
            <a:endParaRPr lang="fr-FR" sz="3200" b="1" dirty="0" smtClean="0">
              <a:solidFill>
                <a:schemeClr val="tx1"/>
              </a:solidFill>
              <a:latin typeface="Arabic Typesetting" pitchFamily="66" charset="-78"/>
              <a:cs typeface="Arabic Typesetting" pitchFamily="66" charset="-78"/>
            </a:endParaRPr>
          </a:p>
        </p:txBody>
      </p:sp>
      <p:sp>
        <p:nvSpPr>
          <p:cNvPr id="12" name="Ellipse 11"/>
          <p:cNvSpPr/>
          <p:nvPr/>
        </p:nvSpPr>
        <p:spPr>
          <a:xfrm>
            <a:off x="3643306" y="5572140"/>
            <a:ext cx="1785950" cy="1143008"/>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الهيكل المالي</a:t>
            </a:r>
            <a:endParaRPr lang="fr-FR" sz="3200" b="1" dirty="0" smtClean="0">
              <a:solidFill>
                <a:schemeClr val="tx1"/>
              </a:solidFill>
              <a:latin typeface="Arabic Typesetting" pitchFamily="66" charset="-78"/>
              <a:cs typeface="Arabic Typesetting" pitchFamily="66" charset="-78"/>
            </a:endParaRPr>
          </a:p>
        </p:txBody>
      </p:sp>
      <p:cxnSp>
        <p:nvCxnSpPr>
          <p:cNvPr id="15" name="Connecteur droit avec flèche 14"/>
          <p:cNvCxnSpPr/>
          <p:nvPr/>
        </p:nvCxnSpPr>
        <p:spPr>
          <a:xfrm rot="16200000" flipH="1">
            <a:off x="3143240" y="2714620"/>
            <a:ext cx="857256" cy="714380"/>
          </a:xfrm>
          <a:prstGeom prst="straightConnector1">
            <a:avLst/>
          </a:prstGeom>
          <a:ln w="57150">
            <a:solidFill>
              <a:schemeClr val="tx1"/>
            </a:solidFill>
            <a:headEnd type="arrow"/>
            <a:tailEnd type="arrow"/>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2071670" y="3929066"/>
            <a:ext cx="1285884" cy="1588"/>
          </a:xfrm>
          <a:prstGeom prst="straightConnector1">
            <a:avLst/>
          </a:prstGeom>
          <a:ln w="57150">
            <a:solidFill>
              <a:schemeClr val="tx1"/>
            </a:solidFill>
            <a:headEnd type="arrow"/>
            <a:tailEnd type="arrow"/>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flipV="1">
            <a:off x="2500298" y="4357694"/>
            <a:ext cx="1143008" cy="857256"/>
          </a:xfrm>
          <a:prstGeom prst="straightConnector1">
            <a:avLst/>
          </a:prstGeom>
          <a:ln w="57150">
            <a:solidFill>
              <a:schemeClr val="tx1"/>
            </a:solidFill>
            <a:headEnd type="arrow"/>
            <a:tailEnd type="arrow"/>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5715008" y="3857628"/>
            <a:ext cx="1214446" cy="1588"/>
          </a:xfrm>
          <a:prstGeom prst="straightConnector1">
            <a:avLst/>
          </a:prstGeom>
          <a:ln w="57150">
            <a:solidFill>
              <a:schemeClr val="tx1"/>
            </a:solidFill>
            <a:headEnd type="arrow"/>
            <a:tailEnd type="arrow"/>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rot="5400000">
            <a:off x="4964909" y="2678901"/>
            <a:ext cx="857256" cy="642942"/>
          </a:xfrm>
          <a:prstGeom prst="straightConnector1">
            <a:avLst/>
          </a:prstGeom>
          <a:ln w="57150">
            <a:solidFill>
              <a:schemeClr val="tx1"/>
            </a:solidFill>
            <a:headEnd type="arrow"/>
            <a:tailEnd type="arrow"/>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rot="16200000" flipH="1">
            <a:off x="5572132" y="4357694"/>
            <a:ext cx="857256" cy="857256"/>
          </a:xfrm>
          <a:prstGeom prst="straightConnector1">
            <a:avLst/>
          </a:prstGeom>
          <a:ln w="57150">
            <a:solidFill>
              <a:schemeClr val="tx1"/>
            </a:solidFill>
            <a:headEnd type="arrow"/>
            <a:tailEnd type="arrow"/>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a:stCxn id="4" idx="4"/>
            <a:endCxn id="12" idx="0"/>
          </p:cNvCxnSpPr>
          <p:nvPr/>
        </p:nvCxnSpPr>
        <p:spPr>
          <a:xfrm rot="5400000">
            <a:off x="4036215" y="5072074"/>
            <a:ext cx="1000132" cy="1588"/>
          </a:xfrm>
          <a:prstGeom prst="straightConnector1">
            <a:avLst/>
          </a:prstGeom>
          <a:ln w="57150">
            <a:solidFill>
              <a:schemeClr val="tx1"/>
            </a:solidFill>
            <a:headEnd type="arrow"/>
            <a:tailEnd type="arrow"/>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7158" y="1428736"/>
            <a:ext cx="8501122" cy="5000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4800" b="1" u="sng" dirty="0" smtClean="0">
                <a:solidFill>
                  <a:schemeClr val="tx1"/>
                </a:solidFill>
                <a:latin typeface="Arabic Typesetting" pitchFamily="66" charset="-78"/>
                <a:cs typeface="Arabic Typesetting" pitchFamily="66" charset="-78"/>
              </a:rPr>
              <a:t>- </a:t>
            </a:r>
            <a:r>
              <a:rPr lang="fr-FR" sz="3200" b="1" u="sng" dirty="0" smtClean="0">
                <a:solidFill>
                  <a:schemeClr val="tx1"/>
                </a:solidFill>
                <a:latin typeface="Arabic Typesetting" pitchFamily="66" charset="-78"/>
                <a:cs typeface="Arabic Typesetting" pitchFamily="66" charset="-78"/>
              </a:rPr>
              <a:t>04</a:t>
            </a:r>
            <a:r>
              <a:rPr lang="ar-DZ" sz="3200" b="1" u="sng" dirty="0" smtClean="0">
                <a:solidFill>
                  <a:schemeClr val="tx1"/>
                </a:solidFill>
                <a:latin typeface="Arabic Typesetting" pitchFamily="66" charset="-78"/>
                <a:cs typeface="Arabic Typesetting" pitchFamily="66" charset="-78"/>
              </a:rPr>
              <a:t>/ أنواع المعرفة:</a:t>
            </a:r>
          </a:p>
          <a:p>
            <a:pPr algn="r" rtl="1"/>
            <a:r>
              <a:rPr lang="ar-DZ" sz="3200" b="1" dirty="0" smtClean="0">
                <a:solidFill>
                  <a:schemeClr val="tx1"/>
                </a:solidFill>
                <a:latin typeface="Arabic Typesetting" pitchFamily="66" charset="-78"/>
                <a:cs typeface="Arabic Typesetting" pitchFamily="66" charset="-78"/>
              </a:rPr>
              <a:t>*.هناك </a:t>
            </a:r>
            <a:r>
              <a:rPr lang="ar-DZ" sz="3200" b="1" dirty="0" smtClean="0">
                <a:solidFill>
                  <a:schemeClr val="tx1"/>
                </a:solidFill>
                <a:latin typeface="Arabic Typesetting" pitchFamily="66" charset="-78"/>
                <a:cs typeface="Arabic Typesetting" pitchFamily="66" charset="-78"/>
              </a:rPr>
              <a:t>عدة</a:t>
            </a:r>
            <a:r>
              <a:rPr lang="fr-FR" sz="3200" b="1" dirty="0" smtClean="0">
                <a:solidFill>
                  <a:schemeClr val="tx1"/>
                </a:solidFill>
                <a:latin typeface="Arabic Typesetting" pitchFamily="66" charset="-78"/>
                <a:cs typeface="Arabic Typesetting" pitchFamily="66" charset="-78"/>
              </a:rPr>
              <a:t> </a:t>
            </a:r>
            <a:r>
              <a:rPr lang="ar-DZ" sz="3200" b="1" dirty="0" smtClean="0">
                <a:solidFill>
                  <a:schemeClr val="tx1"/>
                </a:solidFill>
                <a:latin typeface="Arabic Typesetting" pitchFamily="66" charset="-78"/>
                <a:cs typeface="Arabic Typesetting" pitchFamily="66" charset="-78"/>
              </a:rPr>
              <a:t>توجهات لتقسيم أنواع </a:t>
            </a:r>
            <a:r>
              <a:rPr lang="ar-DZ" sz="3200" b="1" dirty="0" smtClean="0">
                <a:solidFill>
                  <a:schemeClr val="tx1"/>
                </a:solidFill>
                <a:latin typeface="Arabic Typesetting" pitchFamily="66" charset="-78"/>
                <a:cs typeface="Arabic Typesetting" pitchFamily="66" charset="-78"/>
              </a:rPr>
              <a:t>المعرفة يمكن إيجازها في التالي:</a:t>
            </a:r>
          </a:p>
          <a:p>
            <a:pPr algn="r" rtl="1"/>
            <a:r>
              <a:rPr lang="ar-DZ" sz="3200" b="1" u="sng" dirty="0" smtClean="0">
                <a:solidFill>
                  <a:schemeClr val="tx1"/>
                </a:solidFill>
                <a:latin typeface="Arabic Typesetting" pitchFamily="66" charset="-78"/>
                <a:cs typeface="Arabic Typesetting" pitchFamily="66" charset="-78"/>
              </a:rPr>
              <a:t>أ/ تقسيم المعرفة على حسب أهميتها:</a:t>
            </a:r>
          </a:p>
          <a:p>
            <a:pPr algn="r" rtl="1"/>
            <a:r>
              <a:rPr lang="fr-FR" sz="3200" b="1" dirty="0" smtClean="0">
                <a:solidFill>
                  <a:schemeClr val="tx1"/>
                </a:solidFill>
                <a:latin typeface="Arabic Typesetting" pitchFamily="66" charset="-78"/>
                <a:cs typeface="Arabic Typesetting" pitchFamily="66" charset="-78"/>
              </a:rPr>
              <a:t>-1</a:t>
            </a:r>
            <a:r>
              <a:rPr lang="ar-DZ" sz="3200" b="1" dirty="0" smtClean="0">
                <a:solidFill>
                  <a:schemeClr val="tx1"/>
                </a:solidFill>
                <a:latin typeface="Arabic Typesetting" pitchFamily="66" charset="-78"/>
                <a:cs typeface="Arabic Typesetting" pitchFamily="66" charset="-78"/>
              </a:rPr>
              <a:t>المعرفة الجوهرية:</a:t>
            </a:r>
            <a:r>
              <a:rPr lang="fr-FR" sz="3200" b="1" dirty="0" smtClean="0">
                <a:solidFill>
                  <a:schemeClr val="tx1"/>
                </a:solidFill>
                <a:latin typeface="Arabic Typesetting" pitchFamily="66" charset="-78"/>
                <a:cs typeface="Arabic Typesetting" pitchFamily="66" charset="-78"/>
              </a:rPr>
              <a:t> </a:t>
            </a:r>
            <a:r>
              <a:rPr lang="ar-DZ" sz="3200" b="1" dirty="0" smtClean="0">
                <a:solidFill>
                  <a:schemeClr val="tx1"/>
                </a:solidFill>
                <a:latin typeface="Arabic Typesetting" pitchFamily="66" charset="-78"/>
                <a:cs typeface="Arabic Typesetting" pitchFamily="66" charset="-78"/>
              </a:rPr>
              <a:t> و يقصد بها تلك المعارف الأساسية لممارسة أي نشاط وهي الحد الأدنى من المهارات والخبرات المطلوب للقيام بأي عمل.</a:t>
            </a:r>
          </a:p>
          <a:p>
            <a:pPr algn="r" rtl="1"/>
            <a:r>
              <a:rPr lang="fr-FR" sz="3200" b="1" dirty="0" smtClean="0">
                <a:solidFill>
                  <a:schemeClr val="tx1"/>
                </a:solidFill>
                <a:latin typeface="Arabic Typesetting" pitchFamily="66" charset="-78"/>
                <a:cs typeface="Arabic Typesetting" pitchFamily="66" charset="-78"/>
              </a:rPr>
              <a:t>-2</a:t>
            </a:r>
            <a:r>
              <a:rPr lang="ar-DZ" sz="3200" b="1" dirty="0" smtClean="0">
                <a:solidFill>
                  <a:schemeClr val="tx1"/>
                </a:solidFill>
                <a:latin typeface="Arabic Typesetting" pitchFamily="66" charset="-78"/>
                <a:cs typeface="Arabic Typesetting" pitchFamily="66" charset="-78"/>
              </a:rPr>
              <a:t>معرفة متقدمة:  ويقصد بها تلك الخبرات والمعرف والمهارات وكذا المعلومات المتخصصة في مجال عمل ما حيث يمكن أن يسمى صاحبها متخصص في مجال نشاطه أو خبير.</a:t>
            </a:r>
          </a:p>
          <a:p>
            <a:pPr algn="r" rtl="1"/>
            <a:r>
              <a:rPr lang="fr-FR" sz="3200" b="1" dirty="0" smtClean="0">
                <a:solidFill>
                  <a:schemeClr val="tx1"/>
                </a:solidFill>
                <a:latin typeface="Arabic Typesetting" pitchFamily="66" charset="-78"/>
                <a:cs typeface="Arabic Typesetting" pitchFamily="66" charset="-78"/>
              </a:rPr>
              <a:t>-3</a:t>
            </a:r>
            <a:r>
              <a:rPr lang="ar-DZ" sz="3200" b="1" dirty="0" smtClean="0">
                <a:solidFill>
                  <a:schemeClr val="tx1"/>
                </a:solidFill>
                <a:latin typeface="Arabic Typesetting" pitchFamily="66" charset="-78"/>
                <a:cs typeface="Arabic Typesetting" pitchFamily="66" charset="-78"/>
              </a:rPr>
              <a:t>المعرفة الابتكارية: ويعني بها تلك المعارف والمعلومات والخبرات والمهارات التي تكون قادرة أن تصنع الفارق والتميز بين الأشخاص أو المؤسسات وتكون مصدرا للابتكار والإبداع  </a:t>
            </a:r>
            <a:r>
              <a:rPr lang="ar-DZ" sz="3200" b="1" dirty="0" err="1" smtClean="0">
                <a:solidFill>
                  <a:schemeClr val="tx1"/>
                </a:solidFill>
                <a:latin typeface="Arabic Typesetting" pitchFamily="66" charset="-78"/>
                <a:cs typeface="Arabic Typesetting" pitchFamily="66" charset="-78"/>
              </a:rPr>
              <a:t>و</a:t>
            </a:r>
            <a:r>
              <a:rPr lang="ar-DZ" sz="3200" b="1" dirty="0" smtClean="0">
                <a:solidFill>
                  <a:schemeClr val="tx1"/>
                </a:solidFill>
                <a:latin typeface="Arabic Typesetting" pitchFamily="66" charset="-78"/>
                <a:cs typeface="Arabic Typesetting" pitchFamily="66" charset="-78"/>
              </a:rPr>
              <a:t> كذا مصدرا للميزة التنافسية</a:t>
            </a:r>
            <a:r>
              <a:rPr lang="ar-DZ" sz="4400" dirty="0" smtClean="0">
                <a:solidFill>
                  <a:schemeClr val="tx1"/>
                </a:solidFill>
                <a:latin typeface="Arabic Typesetting" pitchFamily="66" charset="-78"/>
                <a:cs typeface="Arabic Typesetting" pitchFamily="66" charset="-78"/>
              </a:rPr>
              <a:t>.</a:t>
            </a:r>
            <a:endParaRPr lang="ar-DZ" sz="4400" dirty="0">
              <a:solidFill>
                <a:schemeClr val="tx1"/>
              </a:solidFill>
              <a:latin typeface="Arabic Typesetting" pitchFamily="66" charset="-78"/>
              <a:cs typeface="Arabic Typesetting" pitchFamily="66" charset="-78"/>
            </a:endParaRPr>
          </a:p>
        </p:txBody>
      </p:sp>
      <p:sp>
        <p:nvSpPr>
          <p:cNvPr id="4" name="Titre 1"/>
          <p:cNvSpPr txBox="1">
            <a:spLocks/>
          </p:cNvSpPr>
          <p:nvPr/>
        </p:nvSpPr>
        <p:spPr>
          <a:xfrm>
            <a:off x="285720" y="142852"/>
            <a:ext cx="8572560" cy="1071570"/>
          </a:xfrm>
          <a:prstGeom prst="rect">
            <a:avLst/>
          </a:prstGeom>
          <a:solidFill>
            <a:schemeClr val="tx2">
              <a:lumMod val="75000"/>
            </a:schemeClr>
          </a:solidFill>
          <a:ln>
            <a:solidFill>
              <a:schemeClr val="tx2">
                <a:lumMod val="75000"/>
              </a:schemeClr>
            </a:solidFill>
          </a:ln>
          <a:effectLst>
            <a:glow rad="63500">
              <a:schemeClr val="accent1">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المحاضرة رقم</a:t>
            </a:r>
            <a:r>
              <a:rPr kumimoji="0" lang="fr-FR"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 01 </a:t>
            </a:r>
            <a:r>
              <a:rPr kumimoji="0" lang="ar-DZ"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 مفاهيم عامة حول المعرفة</a:t>
            </a:r>
            <a:endParaRPr kumimoji="0" lang="fr-FR" sz="5400" b="1" i="0" u="none" strike="noStrike" kern="1200" cap="none" spc="0" normalizeH="0" baseline="0" noProof="0" dirty="0">
              <a:ln>
                <a:noFill/>
              </a:ln>
              <a:solidFill>
                <a:schemeClr val="bg1"/>
              </a:solidFill>
              <a:effectLst/>
              <a:uLnTx/>
              <a:uFillTx/>
              <a:latin typeface="Arabic Typesetting" pitchFamily="66" charset="-78"/>
              <a:ea typeface="+mn-ea"/>
              <a:cs typeface="Arabic Typesetting" pitchFamily="66" charset="-78"/>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06 </a:t>
            </a:r>
            <a:r>
              <a:rPr lang="ar-DZ" sz="4800" b="1" dirty="0" smtClean="0">
                <a:solidFill>
                  <a:schemeClr val="bg1"/>
                </a:solidFill>
                <a:latin typeface="Arabic Typesetting" pitchFamily="66" charset="-78"/>
                <a:cs typeface="Arabic Typesetting" pitchFamily="66" charset="-78"/>
              </a:rPr>
              <a:t> دور إدارة المعرفة في البيئة الداخلية للمؤسسة  </a:t>
            </a:r>
            <a:endParaRPr lang="fr-FR" sz="4800" b="1" dirty="0" smtClean="0">
              <a:solidFill>
                <a:schemeClr val="bg1"/>
              </a:solidFill>
              <a:latin typeface="Arabic Typesetting" pitchFamily="66" charset="-78"/>
              <a:cs typeface="Arabic Typesetting" pitchFamily="66" charset="-78"/>
            </a:endParaRPr>
          </a:p>
        </p:txBody>
      </p:sp>
      <p:sp>
        <p:nvSpPr>
          <p:cNvPr id="3" name="Rectangle 2"/>
          <p:cNvSpPr/>
          <p:nvPr/>
        </p:nvSpPr>
        <p:spPr>
          <a:xfrm>
            <a:off x="428596" y="1571612"/>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2800" b="1" dirty="0" smtClean="0">
                <a:solidFill>
                  <a:schemeClr val="tx1"/>
                </a:solidFill>
                <a:latin typeface="Arabic Typesetting" pitchFamily="66" charset="-78"/>
                <a:cs typeface="Arabic Typesetting" pitchFamily="66" charset="-78"/>
              </a:rPr>
              <a:t>-1</a:t>
            </a:r>
            <a:r>
              <a:rPr lang="ar-DZ" sz="2800" b="1" dirty="0" smtClean="0">
                <a:solidFill>
                  <a:schemeClr val="tx1"/>
                </a:solidFill>
                <a:latin typeface="Arabic Typesetting" pitchFamily="66" charset="-78"/>
                <a:cs typeface="Arabic Typesetting" pitchFamily="66" charset="-78"/>
              </a:rPr>
              <a:t>دور إدارة المعرفة في الهيكل التنظيمي:</a:t>
            </a:r>
          </a:p>
          <a:p>
            <a:pPr algn="r" rtl="1"/>
            <a:r>
              <a:rPr lang="ar-DZ" sz="2800" b="1" dirty="0" smtClean="0">
                <a:solidFill>
                  <a:schemeClr val="tx1"/>
                </a:solidFill>
                <a:latin typeface="Arabic Typesetting" pitchFamily="66" charset="-78"/>
                <a:cs typeface="Arabic Typesetting" pitchFamily="66" charset="-78"/>
              </a:rPr>
              <a:t>يساعد في جعله أكثر مرونة بتوفيره المعارف والحلول والمعلومات والمهارات والخبرات المتراكمة أو المتولدة داخليا أو المكتسبة من اجل سرعة ودقة وسهولة اتخاذ القرارات.</a:t>
            </a:r>
          </a:p>
          <a:p>
            <a:pPr algn="r" rtl="1"/>
            <a:r>
              <a:rPr lang="ar-DZ" sz="2800" b="1" dirty="0" smtClean="0">
                <a:solidFill>
                  <a:schemeClr val="tx1"/>
                </a:solidFill>
                <a:latin typeface="Arabic Typesetting" pitchFamily="66" charset="-78"/>
                <a:cs typeface="Arabic Typesetting" pitchFamily="66" charset="-78"/>
              </a:rPr>
              <a:t>من خلال إدارة المعرفة يمكن أن تساهم في عملية التمكين الإداري في الهيكل التنظيمي.</a:t>
            </a:r>
          </a:p>
          <a:p>
            <a:pPr algn="r" rtl="1"/>
            <a:r>
              <a:rPr lang="fr-FR" sz="2800" b="1" dirty="0" smtClean="0">
                <a:solidFill>
                  <a:schemeClr val="tx1"/>
                </a:solidFill>
                <a:latin typeface="Arabic Typesetting" pitchFamily="66" charset="-78"/>
                <a:cs typeface="Arabic Typesetting" pitchFamily="66" charset="-78"/>
              </a:rPr>
              <a:t>-2 </a:t>
            </a:r>
            <a:r>
              <a:rPr lang="ar-DZ" sz="2800" b="1" dirty="0" smtClean="0">
                <a:solidFill>
                  <a:schemeClr val="tx1"/>
                </a:solidFill>
                <a:latin typeface="Arabic Typesetting" pitchFamily="66" charset="-78"/>
                <a:cs typeface="Arabic Typesetting" pitchFamily="66" charset="-78"/>
              </a:rPr>
              <a:t>دور إدارة المعرفة في ثقافة المؤسسة:</a:t>
            </a:r>
          </a:p>
          <a:p>
            <a:pPr algn="r" rtl="1"/>
            <a:r>
              <a:rPr lang="ar-DZ" sz="2800" b="1" dirty="0" smtClean="0">
                <a:solidFill>
                  <a:schemeClr val="tx1"/>
                </a:solidFill>
                <a:latin typeface="Arabic Typesetting" pitchFamily="66" charset="-78"/>
                <a:cs typeface="Arabic Typesetting" pitchFamily="66" charset="-78"/>
              </a:rPr>
              <a:t>إن أنظمة المعرفة تساهم في إثراء ثقافة المنظمة  والعمل على نشرها من خلال عملياتها </a:t>
            </a:r>
            <a:r>
              <a:rPr lang="ar-DZ" sz="2800" b="1" dirty="0" err="1" smtClean="0">
                <a:solidFill>
                  <a:schemeClr val="tx1"/>
                </a:solidFill>
                <a:latin typeface="Arabic Typesetting" pitchFamily="66" charset="-78"/>
                <a:cs typeface="Arabic Typesetting" pitchFamily="66" charset="-78"/>
              </a:rPr>
              <a:t>و</a:t>
            </a:r>
            <a:r>
              <a:rPr lang="ar-DZ" sz="2800" b="1" dirty="0" smtClean="0">
                <a:solidFill>
                  <a:schemeClr val="tx1"/>
                </a:solidFill>
                <a:latin typeface="Arabic Typesetting" pitchFamily="66" charset="-78"/>
                <a:cs typeface="Arabic Typesetting" pitchFamily="66" charset="-78"/>
              </a:rPr>
              <a:t> كذا تطبيقها والالتزام بها</a:t>
            </a:r>
            <a:r>
              <a:rPr lang="ar-DZ" sz="2800" b="1" dirty="0" smtClean="0">
                <a:solidFill>
                  <a:schemeClr val="tx1"/>
                </a:solidFill>
                <a:latin typeface="Arabic Typesetting" pitchFamily="66" charset="-78"/>
                <a:cs typeface="Arabic Typesetting" pitchFamily="66" charset="-78"/>
              </a:rPr>
              <a:t>.</a:t>
            </a:r>
          </a:p>
          <a:p>
            <a:pPr algn="r" rtl="1"/>
            <a:r>
              <a:rPr lang="fr-FR" sz="2800" b="1" dirty="0" smtClean="0">
                <a:solidFill>
                  <a:schemeClr val="tx1"/>
                </a:solidFill>
                <a:latin typeface="Arabic Typesetting" pitchFamily="66" charset="-78"/>
                <a:cs typeface="Arabic Typesetting" pitchFamily="66" charset="-78"/>
              </a:rPr>
              <a:t>3 </a:t>
            </a:r>
            <a:r>
              <a:rPr lang="ar-DZ" sz="2800" b="1" dirty="0" smtClean="0">
                <a:solidFill>
                  <a:schemeClr val="tx1"/>
                </a:solidFill>
                <a:latin typeface="Arabic Typesetting" pitchFamily="66" charset="-78"/>
                <a:cs typeface="Arabic Typesetting" pitchFamily="66" charset="-78"/>
              </a:rPr>
              <a:t>دور إدارة المعرفة في الإنتاج:</a:t>
            </a:r>
          </a:p>
          <a:p>
            <a:pPr algn="r" rtl="1"/>
            <a:r>
              <a:rPr lang="ar-DZ" sz="2800" b="1" dirty="0" smtClean="0">
                <a:solidFill>
                  <a:schemeClr val="tx1"/>
                </a:solidFill>
                <a:latin typeface="Arabic Typesetting" pitchFamily="66" charset="-78"/>
                <a:cs typeface="Arabic Typesetting" pitchFamily="66" charset="-78"/>
              </a:rPr>
              <a:t>تساهم إدارة المعرفة في التحسين المستمر للمنتجات </a:t>
            </a:r>
            <a:r>
              <a:rPr lang="ar-DZ" sz="2800" b="1" dirty="0" err="1" smtClean="0">
                <a:solidFill>
                  <a:schemeClr val="tx1"/>
                </a:solidFill>
                <a:latin typeface="Arabic Typesetting" pitchFamily="66" charset="-78"/>
                <a:cs typeface="Arabic Typesetting" pitchFamily="66" charset="-78"/>
              </a:rPr>
              <a:t>و</a:t>
            </a:r>
            <a:r>
              <a:rPr lang="ar-DZ" sz="2800" b="1" dirty="0" smtClean="0">
                <a:solidFill>
                  <a:schemeClr val="tx1"/>
                </a:solidFill>
                <a:latin typeface="Arabic Typesetting" pitchFamily="66" charset="-78"/>
                <a:cs typeface="Arabic Typesetting" pitchFamily="66" charset="-78"/>
              </a:rPr>
              <a:t> من طرق الإنتاج </a:t>
            </a:r>
            <a:r>
              <a:rPr lang="ar-DZ" sz="2800" b="1" dirty="0" err="1" smtClean="0">
                <a:solidFill>
                  <a:schemeClr val="tx1"/>
                </a:solidFill>
                <a:latin typeface="Arabic Typesetting" pitchFamily="66" charset="-78"/>
                <a:cs typeface="Arabic Typesetting" pitchFamily="66" charset="-78"/>
              </a:rPr>
              <a:t>و</a:t>
            </a:r>
            <a:r>
              <a:rPr lang="ar-DZ" sz="2800" b="1" dirty="0" smtClean="0">
                <a:solidFill>
                  <a:schemeClr val="tx1"/>
                </a:solidFill>
                <a:latin typeface="Arabic Typesetting" pitchFamily="66" charset="-78"/>
                <a:cs typeface="Arabic Typesetting" pitchFamily="66" charset="-78"/>
              </a:rPr>
              <a:t> المواد الأولية الداخلية في عملية الإنتاج </a:t>
            </a:r>
            <a:r>
              <a:rPr lang="ar-DZ" sz="2800" b="1" dirty="0" err="1" smtClean="0">
                <a:solidFill>
                  <a:schemeClr val="tx1"/>
                </a:solidFill>
                <a:latin typeface="Arabic Typesetting" pitchFamily="66" charset="-78"/>
                <a:cs typeface="Arabic Typesetting" pitchFamily="66" charset="-78"/>
              </a:rPr>
              <a:t>و</a:t>
            </a:r>
            <a:r>
              <a:rPr lang="ar-DZ" sz="2800" b="1" dirty="0" smtClean="0">
                <a:solidFill>
                  <a:schemeClr val="tx1"/>
                </a:solidFill>
                <a:latin typeface="Arabic Typesetting" pitchFamily="66" charset="-78"/>
                <a:cs typeface="Arabic Typesetting" pitchFamily="66" charset="-78"/>
              </a:rPr>
              <a:t> صيانة آليات الإنتاج </a:t>
            </a:r>
            <a:r>
              <a:rPr lang="ar-DZ" sz="2800" b="1" dirty="0" err="1" smtClean="0">
                <a:solidFill>
                  <a:schemeClr val="tx1"/>
                </a:solidFill>
                <a:latin typeface="Arabic Typesetting" pitchFamily="66" charset="-78"/>
                <a:cs typeface="Arabic Typesetting" pitchFamily="66" charset="-78"/>
              </a:rPr>
              <a:t>و</a:t>
            </a:r>
            <a:r>
              <a:rPr lang="ar-DZ" sz="2800" b="1" dirty="0" smtClean="0">
                <a:solidFill>
                  <a:schemeClr val="tx1"/>
                </a:solidFill>
                <a:latin typeface="Arabic Typesetting" pitchFamily="66" charset="-78"/>
                <a:cs typeface="Arabic Typesetting" pitchFamily="66" charset="-78"/>
              </a:rPr>
              <a:t> تحسينها المستمر.</a:t>
            </a:r>
          </a:p>
          <a:p>
            <a:pPr algn="r" rtl="1"/>
            <a:endParaRPr lang="fr-FR" sz="2800" b="1" dirty="0" smtClean="0">
              <a:solidFill>
                <a:schemeClr val="tx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06 </a:t>
            </a:r>
            <a:r>
              <a:rPr lang="ar-DZ" sz="4800" b="1" dirty="0" smtClean="0">
                <a:solidFill>
                  <a:schemeClr val="bg1"/>
                </a:solidFill>
                <a:latin typeface="Arabic Typesetting" pitchFamily="66" charset="-78"/>
                <a:cs typeface="Arabic Typesetting" pitchFamily="66" charset="-78"/>
              </a:rPr>
              <a:t> دور إدارة المعرفة في البيئة الداخلية للمؤسسة  </a:t>
            </a:r>
            <a:endParaRPr lang="fr-FR" sz="4800" b="1" dirty="0" smtClean="0">
              <a:solidFill>
                <a:schemeClr val="bg1"/>
              </a:solidFill>
              <a:latin typeface="Arabic Typesetting" pitchFamily="66" charset="-78"/>
              <a:cs typeface="Arabic Typesetting" pitchFamily="66" charset="-78"/>
            </a:endParaRPr>
          </a:p>
        </p:txBody>
      </p:sp>
      <p:sp>
        <p:nvSpPr>
          <p:cNvPr id="3" name="Rectangle 2"/>
          <p:cNvSpPr/>
          <p:nvPr/>
        </p:nvSpPr>
        <p:spPr>
          <a:xfrm>
            <a:off x="428596"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3200" b="1" dirty="0" smtClean="0">
                <a:solidFill>
                  <a:schemeClr val="tx1"/>
                </a:solidFill>
                <a:latin typeface="Arabic Typesetting" pitchFamily="66" charset="-78"/>
                <a:cs typeface="Arabic Typesetting" pitchFamily="66" charset="-78"/>
              </a:rPr>
              <a:t>-</a:t>
            </a:r>
            <a:r>
              <a:rPr lang="fr-FR" sz="2800" b="1" dirty="0" smtClean="0">
                <a:solidFill>
                  <a:schemeClr val="tx1"/>
                </a:solidFill>
                <a:latin typeface="Arabic Typesetting" pitchFamily="66" charset="-78"/>
                <a:cs typeface="Arabic Typesetting" pitchFamily="66" charset="-78"/>
              </a:rPr>
              <a:t>-</a:t>
            </a:r>
            <a:r>
              <a:rPr lang="fr-FR" sz="2800" b="1" dirty="0" smtClean="0">
                <a:solidFill>
                  <a:schemeClr val="tx1"/>
                </a:solidFill>
                <a:latin typeface="Arabic Typesetting" pitchFamily="66" charset="-78"/>
                <a:cs typeface="Arabic Typesetting" pitchFamily="66" charset="-78"/>
              </a:rPr>
              <a:t>4</a:t>
            </a:r>
            <a:r>
              <a:rPr lang="ar-DZ" sz="2800" b="1" dirty="0" smtClean="0">
                <a:solidFill>
                  <a:schemeClr val="tx1"/>
                </a:solidFill>
                <a:latin typeface="Arabic Typesetting" pitchFamily="66" charset="-78"/>
                <a:cs typeface="Arabic Typesetting" pitchFamily="66" charset="-78"/>
              </a:rPr>
              <a:t> دور إدارة المعرفة في  التسويق:</a:t>
            </a:r>
          </a:p>
          <a:p>
            <a:pPr algn="r" rtl="1"/>
            <a:r>
              <a:rPr lang="ar-DZ" sz="2800" b="1" dirty="0" smtClean="0">
                <a:solidFill>
                  <a:schemeClr val="tx1"/>
                </a:solidFill>
                <a:latin typeface="Arabic Typesetting" pitchFamily="66" charset="-78"/>
                <a:cs typeface="Arabic Typesetting" pitchFamily="66" charset="-78"/>
              </a:rPr>
              <a:t>تعتبر إدارة المعرفة آلية لتحديد بيانات المستهلكين أعمارهم جنسهم أذواقهم ميولا تهم اختياراتهم لتحديد رغباتهم ومن تم العمل على تحقيقها</a:t>
            </a:r>
          </a:p>
          <a:p>
            <a:pPr algn="r" rtl="1"/>
            <a:r>
              <a:rPr lang="ar-DZ" sz="2800" b="1" dirty="0" smtClean="0">
                <a:solidFill>
                  <a:schemeClr val="tx1"/>
                </a:solidFill>
                <a:latin typeface="Arabic Typesetting" pitchFamily="66" charset="-78"/>
                <a:cs typeface="Arabic Typesetting" pitchFamily="66" charset="-78"/>
              </a:rPr>
              <a:t>كما أن إدارة المعرفة تساهم في الترويج التصميم الإعلان و</a:t>
            </a:r>
            <a:r>
              <a:rPr lang="ar-DZ" sz="2800" b="1" dirty="0" smtClean="0">
                <a:solidFill>
                  <a:schemeClr val="tx1"/>
                </a:solidFill>
                <a:latin typeface="Arabic Typesetting" pitchFamily="66" charset="-78"/>
                <a:cs typeface="Arabic Typesetting" pitchFamily="66" charset="-78"/>
              </a:rPr>
              <a:t> تحدد كذلك سبل التأثير في قرارات الشراء بالنسبة للزبائن</a:t>
            </a:r>
            <a:r>
              <a:rPr lang="ar-DZ" sz="2800" b="1" dirty="0" smtClean="0">
                <a:solidFill>
                  <a:schemeClr val="tx1"/>
                </a:solidFill>
                <a:latin typeface="Arabic Typesetting" pitchFamily="66" charset="-78"/>
                <a:cs typeface="Arabic Typesetting" pitchFamily="66" charset="-78"/>
              </a:rPr>
              <a:t>.</a:t>
            </a:r>
          </a:p>
          <a:p>
            <a:pPr algn="r" rtl="1"/>
            <a:r>
              <a:rPr lang="fr-FR" sz="3200" b="1" dirty="0" smtClean="0">
                <a:solidFill>
                  <a:schemeClr val="tx1"/>
                </a:solidFill>
                <a:latin typeface="Arabic Typesetting" pitchFamily="66" charset="-78"/>
                <a:cs typeface="Arabic Typesetting" pitchFamily="66" charset="-78"/>
              </a:rPr>
              <a:t>-5</a:t>
            </a:r>
            <a:r>
              <a:rPr lang="ar-DZ" sz="3200" b="1" dirty="0" smtClean="0">
                <a:solidFill>
                  <a:schemeClr val="tx1"/>
                </a:solidFill>
                <a:latin typeface="Arabic Typesetting" pitchFamily="66" charset="-78"/>
                <a:cs typeface="Arabic Typesetting" pitchFamily="66" charset="-78"/>
              </a:rPr>
              <a:t> دور إدارة المعرفة في الهيكل المالي: </a:t>
            </a:r>
          </a:p>
          <a:p>
            <a:pPr algn="r" rtl="1"/>
            <a:r>
              <a:rPr lang="ar-DZ" sz="3200" b="1" dirty="0" smtClean="0">
                <a:solidFill>
                  <a:schemeClr val="tx1"/>
                </a:solidFill>
                <a:latin typeface="Arabic Typesetting" pitchFamily="66" charset="-78"/>
                <a:cs typeface="Arabic Typesetting" pitchFamily="66" charset="-78"/>
              </a:rPr>
              <a:t>إن جودة المعلومات والبيانات والتنبؤات التي توفرها أنظمة إدارة المعرفة من شانها أن تبني هيكل مالي ونظام محاسبي دقيق وفعال إلى ابعد الحدود. </a:t>
            </a:r>
            <a:endParaRPr lang="fr-FR"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a:p>
            <a:pPr algn="r" rtl="1"/>
            <a:endParaRPr lang="fr-FR" sz="3200" b="1" dirty="0" smtClean="0">
              <a:solidFill>
                <a:schemeClr val="tx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06 </a:t>
            </a:r>
            <a:r>
              <a:rPr lang="ar-DZ" sz="4800" b="1" dirty="0" smtClean="0">
                <a:solidFill>
                  <a:schemeClr val="bg1"/>
                </a:solidFill>
                <a:latin typeface="Arabic Typesetting" pitchFamily="66" charset="-78"/>
                <a:cs typeface="Arabic Typesetting" pitchFamily="66" charset="-78"/>
              </a:rPr>
              <a:t> دور إدارة المعرفة في البيئة الداخلية للمؤسسة  </a:t>
            </a:r>
            <a:endParaRPr lang="fr-FR" sz="4800" b="1" dirty="0" smtClean="0">
              <a:solidFill>
                <a:schemeClr val="bg1"/>
              </a:solidFill>
              <a:latin typeface="Arabic Typesetting" pitchFamily="66" charset="-78"/>
              <a:cs typeface="Arabic Typesetting" pitchFamily="66" charset="-78"/>
            </a:endParaRPr>
          </a:p>
        </p:txBody>
      </p:sp>
      <p:sp>
        <p:nvSpPr>
          <p:cNvPr id="3" name="Rectangle 2"/>
          <p:cNvSpPr/>
          <p:nvPr/>
        </p:nvSpPr>
        <p:spPr>
          <a:xfrm>
            <a:off x="428596"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2800" b="1" dirty="0" smtClean="0">
                <a:solidFill>
                  <a:schemeClr val="tx1"/>
                </a:solidFill>
                <a:latin typeface="Arabic Typesetting" pitchFamily="66" charset="-78"/>
                <a:cs typeface="Arabic Typesetting" pitchFamily="66" charset="-78"/>
              </a:rPr>
              <a:t>-</a:t>
            </a:r>
            <a:r>
              <a:rPr lang="fr-FR" sz="2800" b="1" dirty="0" smtClean="0">
                <a:solidFill>
                  <a:schemeClr val="tx1"/>
                </a:solidFill>
                <a:latin typeface="Arabic Typesetting" pitchFamily="66" charset="-78"/>
                <a:cs typeface="Arabic Typesetting" pitchFamily="66" charset="-78"/>
              </a:rPr>
              <a:t>6</a:t>
            </a:r>
            <a:r>
              <a:rPr lang="ar-DZ" sz="2800" b="1" dirty="0" smtClean="0">
                <a:solidFill>
                  <a:schemeClr val="tx1"/>
                </a:solidFill>
                <a:latin typeface="Arabic Typesetting" pitchFamily="66" charset="-78"/>
                <a:cs typeface="Arabic Typesetting" pitchFamily="66" charset="-78"/>
              </a:rPr>
              <a:t> دور إدارة المعرفة في التكنولوجيا :</a:t>
            </a:r>
          </a:p>
          <a:p>
            <a:pPr algn="r" rtl="1"/>
            <a:r>
              <a:rPr lang="ar-DZ" sz="2800" b="1" dirty="0" smtClean="0">
                <a:solidFill>
                  <a:schemeClr val="tx1"/>
                </a:solidFill>
                <a:latin typeface="Arabic Typesetting" pitchFamily="66" charset="-78"/>
                <a:cs typeface="Arabic Typesetting" pitchFamily="66" charset="-78"/>
              </a:rPr>
              <a:t>تولي أنظمة إدارة المعرفة أهمية بالغة للتكنولوجيا وهي المسئولة عن توليدها داخليا واكتسابها وتطويرها وتطبيقها والرقي بالمؤسسة لتكون رائدة تكنولوجيا كهدف نهائي لها</a:t>
            </a:r>
            <a:endParaRPr lang="fr-FR" sz="28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-7</a:t>
            </a:r>
            <a:r>
              <a:rPr lang="ar-DZ" sz="2800" b="1" dirty="0" smtClean="0">
                <a:solidFill>
                  <a:schemeClr val="tx1"/>
                </a:solidFill>
                <a:latin typeface="Arabic Typesetting" pitchFamily="66" charset="-78"/>
                <a:cs typeface="Arabic Typesetting" pitchFamily="66" charset="-78"/>
              </a:rPr>
              <a:t> دور إدارة المعرفة في الموارد البشرية: </a:t>
            </a:r>
          </a:p>
          <a:p>
            <a:pPr algn="r" rtl="1"/>
            <a:r>
              <a:rPr lang="ar-DZ" sz="2800" b="1" dirty="0" smtClean="0">
                <a:solidFill>
                  <a:schemeClr val="tx1"/>
                </a:solidFill>
                <a:latin typeface="Arabic Typesetting" pitchFamily="66" charset="-78"/>
                <a:cs typeface="Arabic Typesetting" pitchFamily="66" charset="-78"/>
              </a:rPr>
              <a:t>فعالية الموارد البشرية مرتبطة بأنظمة إدارة المعرفة وفعاليتها حيث تعمل على تطوير مهاراتها وخبراتها من خلال التعليم والتدريب المستمر وكذا توفيرها للمعلومات والمعارف التي يحتاجونها لتأدية مهامهم بصورة دقيقة وفعالة</a:t>
            </a:r>
            <a:r>
              <a:rPr lang="ar-DZ" sz="2800" b="1" dirty="0" smtClean="0">
                <a:solidFill>
                  <a:schemeClr val="tx1"/>
                </a:solidFill>
                <a:latin typeface="Arabic Typesetting" pitchFamily="66" charset="-78"/>
                <a:cs typeface="Arabic Typesetting" pitchFamily="66" charset="-78"/>
              </a:rPr>
              <a:t>.</a:t>
            </a: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a:p>
            <a:pPr algn="r" rtl="1"/>
            <a:endParaRPr lang="fr-FR" sz="2800" b="1" dirty="0" smtClean="0">
              <a:solidFill>
                <a:schemeClr val="tx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07 </a:t>
            </a:r>
            <a:r>
              <a:rPr lang="ar-DZ" sz="4800" b="1" dirty="0" smtClean="0">
                <a:solidFill>
                  <a:schemeClr val="bg1"/>
                </a:solidFill>
                <a:latin typeface="Arabic Typesetting" pitchFamily="66" charset="-78"/>
                <a:cs typeface="Arabic Typesetting" pitchFamily="66" charset="-78"/>
              </a:rPr>
              <a:t> دور إدارة المعرفة في البيئة التنافسية للمؤسسة  </a:t>
            </a:r>
            <a:endParaRPr lang="fr-FR" sz="4800" b="1" dirty="0" smtClean="0">
              <a:solidFill>
                <a:schemeClr val="bg1"/>
              </a:solidFill>
              <a:latin typeface="Arabic Typesetting" pitchFamily="66" charset="-78"/>
              <a:cs typeface="Arabic Typesetting" pitchFamily="66" charset="-78"/>
            </a:endParaRPr>
          </a:p>
        </p:txBody>
      </p:sp>
      <p:sp>
        <p:nvSpPr>
          <p:cNvPr id="3" name="Rectangle 2"/>
          <p:cNvSpPr/>
          <p:nvPr/>
        </p:nvSpPr>
        <p:spPr>
          <a:xfrm>
            <a:off x="428596"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latin typeface="Arabic Typesetting" pitchFamily="66" charset="-78"/>
                <a:cs typeface="Arabic Typesetting" pitchFamily="66" charset="-78"/>
              </a:rPr>
              <a:t>أولا: مفاهيم متعلقة بالبيئة التنافسية:</a:t>
            </a:r>
          </a:p>
          <a:p>
            <a:pPr algn="r" rtl="1"/>
            <a:r>
              <a:rPr lang="ar-DZ" sz="2800" b="1" dirty="0" smtClean="0">
                <a:solidFill>
                  <a:schemeClr val="tx1"/>
                </a:solidFill>
                <a:latin typeface="Arabic Typesetting" pitchFamily="66" charset="-78"/>
                <a:cs typeface="Arabic Typesetting" pitchFamily="66" charset="-78"/>
              </a:rPr>
              <a:t>هناك عدة مصطلحات  متعلقة بالبيئة التنافسية يجب فهمها قل التطرق إليها:</a:t>
            </a:r>
            <a:endParaRPr lang="fr-FR" sz="28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-1</a:t>
            </a:r>
            <a:r>
              <a:rPr lang="ar-DZ" sz="2800" b="1" dirty="0" smtClean="0">
                <a:solidFill>
                  <a:schemeClr val="tx1"/>
                </a:solidFill>
                <a:latin typeface="Arabic Typesetting" pitchFamily="66" charset="-78"/>
                <a:cs typeface="Arabic Typesetting" pitchFamily="66" charset="-78"/>
              </a:rPr>
              <a:t> التنافسية:هي القدرة على الصمود أمام المنافسين بغرض تحقيق الأهداف الربحية ونمو واستقرار وتوسع وابتكار وتجديد ، وتسعى المؤسسات بصفة مستمرة إلى تحسين المراكز التنافسية بشكل متواصل كون المتغيرات المحلية والعالمية تتصف بالتغير المستمر.</a:t>
            </a:r>
          </a:p>
          <a:p>
            <a:pPr algn="r" rtl="1"/>
            <a:r>
              <a:rPr lang="fr-FR" sz="2800" b="1" dirty="0" smtClean="0">
                <a:solidFill>
                  <a:schemeClr val="tx1"/>
                </a:solidFill>
                <a:latin typeface="Arabic Typesetting" pitchFamily="66" charset="-78"/>
                <a:cs typeface="Arabic Typesetting" pitchFamily="66" charset="-78"/>
              </a:rPr>
              <a:t>-2</a:t>
            </a:r>
            <a:r>
              <a:rPr lang="ar-DZ" sz="2800" b="1" dirty="0" smtClean="0">
                <a:solidFill>
                  <a:schemeClr val="tx1"/>
                </a:solidFill>
                <a:latin typeface="Arabic Typesetting" pitchFamily="66" charset="-78"/>
                <a:cs typeface="Arabic Typesetting" pitchFamily="66" charset="-78"/>
              </a:rPr>
              <a:t> الميزة التنافسية: هي القدرة  على إنتاج السلع والخدمات  بالنوعية الجيدة أو السعر المناسب وفي الوقت المناسب والمكان المناسب بشكل أكثر كفاءة من المؤسسات الأخرى.</a:t>
            </a:r>
          </a:p>
          <a:p>
            <a:pPr algn="r" rtl="1"/>
            <a:r>
              <a:rPr lang="fr-FR" sz="2800" b="1" dirty="0" smtClean="0">
                <a:solidFill>
                  <a:schemeClr val="tx1"/>
                </a:solidFill>
                <a:latin typeface="Arabic Typesetting" pitchFamily="66" charset="-78"/>
                <a:cs typeface="Arabic Typesetting" pitchFamily="66" charset="-78"/>
              </a:rPr>
              <a:t>-3</a:t>
            </a:r>
            <a:r>
              <a:rPr lang="ar-DZ" sz="2800" b="1" dirty="0" smtClean="0">
                <a:solidFill>
                  <a:schemeClr val="tx1"/>
                </a:solidFill>
                <a:latin typeface="Arabic Typesetting" pitchFamily="66" charset="-78"/>
                <a:cs typeface="Arabic Typesetting" pitchFamily="66" charset="-78"/>
              </a:rPr>
              <a:t> التنافس:نقصد به الشروط الموضوعة من طرف الأنظمة و الهيئات الدولية  والتي تهدف </a:t>
            </a:r>
            <a:r>
              <a:rPr lang="ar-DZ" sz="2800" b="1" dirty="0" err="1" smtClean="0">
                <a:solidFill>
                  <a:schemeClr val="tx1"/>
                </a:solidFill>
                <a:latin typeface="Arabic Typesetting" pitchFamily="66" charset="-78"/>
                <a:cs typeface="Arabic Typesetting" pitchFamily="66" charset="-78"/>
              </a:rPr>
              <a:t>الى</a:t>
            </a:r>
            <a:r>
              <a:rPr lang="ar-DZ" sz="2800" b="1" dirty="0" smtClean="0">
                <a:solidFill>
                  <a:schemeClr val="tx1"/>
                </a:solidFill>
                <a:latin typeface="Arabic Typesetting" pitchFamily="66" charset="-78"/>
                <a:cs typeface="Arabic Typesetting" pitchFamily="66" charset="-78"/>
              </a:rPr>
              <a:t> الشفافية والعدالة بين المؤسسات الاقتصادية. </a:t>
            </a:r>
          </a:p>
          <a:p>
            <a:pPr algn="r" rtl="1"/>
            <a:endParaRPr lang="ar-DZ" sz="2800" b="1" dirty="0" smtClean="0">
              <a:solidFill>
                <a:schemeClr val="tx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8596"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ar-DZ" sz="4400" b="1" dirty="0" smtClean="0">
              <a:solidFill>
                <a:schemeClr val="tx1"/>
              </a:solidFill>
              <a:latin typeface="Arabic Typesetting" pitchFamily="66" charset="-78"/>
              <a:cs typeface="Arabic Typesetting" pitchFamily="66" charset="-78"/>
            </a:endParaRPr>
          </a:p>
          <a:p>
            <a:pPr algn="r" rtl="1"/>
            <a:endParaRPr lang="ar-DZ" sz="44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ثانيا: مستويات التنافسية:</a:t>
            </a:r>
          </a:p>
          <a:p>
            <a:pPr algn="r" rtl="1"/>
            <a:r>
              <a:rPr lang="ar-DZ" sz="2800" b="1" dirty="0" smtClean="0">
                <a:solidFill>
                  <a:schemeClr val="tx1"/>
                </a:solidFill>
                <a:latin typeface="Arabic Typesetting" pitchFamily="66" charset="-78"/>
                <a:cs typeface="Arabic Typesetting" pitchFamily="66" charset="-78"/>
              </a:rPr>
              <a:t>هناك عدة مستويات للتنافسية الخاصة بالمؤسسة </a:t>
            </a:r>
          </a:p>
          <a:p>
            <a:pPr algn="r" rtl="1"/>
            <a:r>
              <a:rPr lang="fr-FR" sz="2800" b="1" dirty="0" smtClean="0">
                <a:solidFill>
                  <a:schemeClr val="tx1"/>
                </a:solidFill>
                <a:latin typeface="Arabic Typesetting" pitchFamily="66" charset="-78"/>
                <a:cs typeface="Arabic Typesetting" pitchFamily="66" charset="-78"/>
              </a:rPr>
              <a:t>-1</a:t>
            </a:r>
            <a:r>
              <a:rPr lang="ar-DZ" sz="2800" b="1" dirty="0" smtClean="0">
                <a:solidFill>
                  <a:schemeClr val="tx1"/>
                </a:solidFill>
                <a:latin typeface="Arabic Typesetting" pitchFamily="66" charset="-78"/>
                <a:cs typeface="Arabic Typesetting" pitchFamily="66" charset="-78"/>
              </a:rPr>
              <a:t>التنافسية على مستوى المنتج:</a:t>
            </a:r>
          </a:p>
          <a:p>
            <a:pPr algn="r" rtl="1"/>
            <a:r>
              <a:rPr lang="ar-DZ" sz="2800" b="1" dirty="0" smtClean="0">
                <a:solidFill>
                  <a:schemeClr val="tx1"/>
                </a:solidFill>
                <a:latin typeface="Arabic Typesetting" pitchFamily="66" charset="-78"/>
                <a:cs typeface="Arabic Typesetting" pitchFamily="66" charset="-78"/>
              </a:rPr>
              <a:t>قد تنافس المؤسسة على مستوى منتج واحد من تشكيلتها المنتجة أو على مستوى فرع واحد من فروعها إذا كانت مؤسسة كبيرة </a:t>
            </a:r>
          </a:p>
          <a:p>
            <a:pPr algn="r" rtl="1"/>
            <a:r>
              <a:rPr lang="fr-FR" sz="2800" b="1" dirty="0" smtClean="0">
                <a:solidFill>
                  <a:schemeClr val="tx1"/>
                </a:solidFill>
                <a:latin typeface="Arabic Typesetting" pitchFamily="66" charset="-78"/>
                <a:cs typeface="Arabic Typesetting" pitchFamily="66" charset="-78"/>
              </a:rPr>
              <a:t>-2</a:t>
            </a:r>
            <a:r>
              <a:rPr lang="ar-DZ" sz="2800" b="1" dirty="0" smtClean="0">
                <a:solidFill>
                  <a:schemeClr val="tx1"/>
                </a:solidFill>
                <a:latin typeface="Arabic Typesetting" pitchFamily="66" charset="-78"/>
                <a:cs typeface="Arabic Typesetting" pitchFamily="66" charset="-78"/>
              </a:rPr>
              <a:t> التنافسية على مستوى القطاع:</a:t>
            </a:r>
          </a:p>
          <a:p>
            <a:pPr algn="r" rtl="1"/>
            <a:r>
              <a:rPr lang="ar-DZ" sz="2800" b="1" dirty="0" smtClean="0">
                <a:solidFill>
                  <a:schemeClr val="tx1"/>
                </a:solidFill>
                <a:latin typeface="Arabic Typesetting" pitchFamily="66" charset="-78"/>
                <a:cs typeface="Arabic Typesetting" pitchFamily="66" charset="-78"/>
              </a:rPr>
              <a:t> ونقصد بها أن تنافس المؤسسة على مستوى قطاع نشاطها محليا. </a:t>
            </a:r>
            <a:endParaRPr lang="fr-FR" sz="28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-3</a:t>
            </a:r>
            <a:r>
              <a:rPr lang="ar-DZ" sz="2800" b="1" dirty="0" smtClean="0">
                <a:solidFill>
                  <a:schemeClr val="tx1"/>
                </a:solidFill>
                <a:latin typeface="Arabic Typesetting" pitchFamily="66" charset="-78"/>
                <a:cs typeface="Arabic Typesetting" pitchFamily="66" charset="-78"/>
              </a:rPr>
              <a:t> التنافسية على مستوى  العالمي:</a:t>
            </a:r>
          </a:p>
          <a:p>
            <a:pPr algn="r" rtl="1"/>
            <a:r>
              <a:rPr lang="ar-DZ" sz="2800" b="1" dirty="0" smtClean="0">
                <a:solidFill>
                  <a:schemeClr val="tx1"/>
                </a:solidFill>
                <a:latin typeface="Arabic Typesetting" pitchFamily="66" charset="-78"/>
                <a:cs typeface="Arabic Typesetting" pitchFamily="66" charset="-78"/>
              </a:rPr>
              <a:t>وهو أعلى مستويات التنافس وأصعبها لأنه يتطلب متابعة لكل المؤسسات العالمية الناشطة في القطاع .</a:t>
            </a:r>
          </a:p>
          <a:p>
            <a:pPr algn="r" rtl="1"/>
            <a:endParaRPr lang="ar-DZ" sz="3200" b="1" dirty="0" smtClean="0">
              <a:solidFill>
                <a:schemeClr val="tx1"/>
              </a:solidFill>
              <a:latin typeface="Arabic Typesetting" pitchFamily="66" charset="-78"/>
              <a:cs typeface="Arabic Typesetting" pitchFamily="66" charset="-78"/>
            </a:endParaRPr>
          </a:p>
          <a:p>
            <a:pPr algn="r" rtl="1"/>
            <a:endParaRPr lang="fr-FR" sz="4400" b="1" dirty="0" smtClean="0">
              <a:solidFill>
                <a:schemeClr val="tx1"/>
              </a:solidFill>
              <a:latin typeface="Arabic Typesetting" pitchFamily="66" charset="-78"/>
              <a:cs typeface="Arabic Typesetting" pitchFamily="66" charset="-78"/>
            </a:endParaRPr>
          </a:p>
        </p:txBody>
      </p:sp>
      <p:sp>
        <p:nvSpPr>
          <p:cNvPr id="4" name="Rectangle 3"/>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07 </a:t>
            </a:r>
            <a:r>
              <a:rPr lang="ar-DZ" sz="4800" b="1" dirty="0" smtClean="0">
                <a:solidFill>
                  <a:schemeClr val="bg1"/>
                </a:solidFill>
                <a:latin typeface="Arabic Typesetting" pitchFamily="66" charset="-78"/>
                <a:cs typeface="Arabic Typesetting" pitchFamily="66" charset="-78"/>
              </a:rPr>
              <a:t> دور إدارة المعرفة في البيئة التنافسية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8596"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latin typeface="Arabic Typesetting" pitchFamily="66" charset="-78"/>
                <a:cs typeface="Arabic Typesetting" pitchFamily="66" charset="-78"/>
              </a:rPr>
              <a:t>ثالثا: أنواع البيئة التنافسية:</a:t>
            </a:r>
          </a:p>
          <a:p>
            <a:pPr algn="r" rtl="1"/>
            <a:r>
              <a:rPr lang="ar-DZ" sz="2800" b="1" dirty="0" smtClean="0">
                <a:solidFill>
                  <a:schemeClr val="tx1"/>
                </a:solidFill>
                <a:latin typeface="Arabic Typesetting" pitchFamily="66" charset="-78"/>
                <a:cs typeface="Arabic Typesetting" pitchFamily="66" charset="-78"/>
              </a:rPr>
              <a:t>هناك عدة أنواع من البيئات التنافسية نذكر أهمها:</a:t>
            </a:r>
          </a:p>
          <a:p>
            <a:pPr algn="r" rtl="1"/>
            <a:r>
              <a:rPr lang="fr-FR" sz="2800" b="1" dirty="0" smtClean="0">
                <a:solidFill>
                  <a:schemeClr val="tx1"/>
                </a:solidFill>
                <a:latin typeface="Arabic Typesetting" pitchFamily="66" charset="-78"/>
                <a:cs typeface="Arabic Typesetting" pitchFamily="66" charset="-78"/>
              </a:rPr>
              <a:t>-1</a:t>
            </a:r>
            <a:r>
              <a:rPr lang="ar-DZ" sz="2800" b="1" dirty="0" smtClean="0">
                <a:solidFill>
                  <a:schemeClr val="tx1"/>
                </a:solidFill>
                <a:latin typeface="Arabic Typesetting" pitchFamily="66" charset="-78"/>
                <a:cs typeface="Arabic Typesetting" pitchFamily="66" charset="-78"/>
              </a:rPr>
              <a:t>المنافسة الخالصة ( الحقيقية):والتي تعني وجود عدة مؤسسات منتجة لسلعة نفسها بنفس الخصائص والمنتج هنا يقبل بالسعر السائد.</a:t>
            </a:r>
            <a:endParaRPr lang="fr-FR" sz="28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-2</a:t>
            </a:r>
            <a:r>
              <a:rPr lang="ar-DZ" sz="2800" b="1" dirty="0" smtClean="0">
                <a:solidFill>
                  <a:schemeClr val="tx1"/>
                </a:solidFill>
                <a:latin typeface="Arabic Typesetting" pitchFamily="66" charset="-78"/>
                <a:cs typeface="Arabic Typesetting" pitchFamily="66" charset="-78"/>
              </a:rPr>
              <a:t> المنافسة الاحتكارية:وتعني وجودة عدة مؤسسات تنتج المنتج نفسه ولكن بخصائص مختلفة كالنوعية و السعر وتستعمل المؤسسات الإعلان لإبراز خصائص منتجها وهي من تحدد السعر</a:t>
            </a:r>
            <a:endParaRPr lang="fr-FR" sz="28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-3</a:t>
            </a:r>
            <a:r>
              <a:rPr lang="ar-DZ" sz="2800" b="1" dirty="0" smtClean="0">
                <a:solidFill>
                  <a:schemeClr val="tx1"/>
                </a:solidFill>
                <a:latin typeface="Arabic Typesetting" pitchFamily="66" charset="-78"/>
                <a:cs typeface="Arabic Typesetting" pitchFamily="66" charset="-78"/>
              </a:rPr>
              <a:t> احتكار القلة:و هنا يكون عدد قليل من المؤسسات من تنتج المنتج آو تقدم الخدمة وتجدها متواطئة مع بعضها  العمل على رفع الهوامش الربحية بما يخدم مصلحتها.</a:t>
            </a:r>
            <a:endParaRPr lang="fr-FR" sz="28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-4</a:t>
            </a:r>
            <a:r>
              <a:rPr lang="ar-DZ" sz="2800" b="1" dirty="0" smtClean="0">
                <a:solidFill>
                  <a:schemeClr val="tx1"/>
                </a:solidFill>
                <a:latin typeface="Arabic Typesetting" pitchFamily="66" charset="-78"/>
                <a:cs typeface="Arabic Typesetting" pitchFamily="66" charset="-78"/>
              </a:rPr>
              <a:t> الاحتكار التام: وهنا نعني انه يوجد مؤسسة واحدة فقط تنتج منتج أو تقدم خدمة معينة ولا يوجد منافسين لذا تجدها تضع السعر الذي يوائمها و تعمل على منع دخول منافسين جدد.</a:t>
            </a:r>
          </a:p>
        </p:txBody>
      </p:sp>
      <p:sp>
        <p:nvSpPr>
          <p:cNvPr id="4" name="Rectangle 3"/>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07 </a:t>
            </a:r>
            <a:r>
              <a:rPr lang="ar-DZ" sz="4800" b="1" dirty="0" smtClean="0">
                <a:solidFill>
                  <a:schemeClr val="bg1"/>
                </a:solidFill>
                <a:latin typeface="Arabic Typesetting" pitchFamily="66" charset="-78"/>
                <a:cs typeface="Arabic Typesetting" pitchFamily="66" charset="-78"/>
              </a:rPr>
              <a:t> دور إدارة المعرفة في البيئة التنافسية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ar-DZ" sz="4400" b="1" dirty="0" smtClean="0">
              <a:solidFill>
                <a:schemeClr val="tx1"/>
              </a:solidFill>
              <a:latin typeface="Arabic Typesetting" pitchFamily="66" charset="-78"/>
              <a:cs typeface="Arabic Typesetting" pitchFamily="66" charset="-78"/>
            </a:endParaRPr>
          </a:p>
          <a:p>
            <a:pPr algn="r" rtl="1"/>
            <a:endParaRPr lang="ar-DZ" sz="44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رابعا: مفهوم ومكونات البيئة التنافسية وفق نموذج بورتر </a:t>
            </a:r>
            <a:r>
              <a:rPr lang="fr-FR" sz="2800" b="1" dirty="0" smtClean="0">
                <a:solidFill>
                  <a:schemeClr val="tx1"/>
                </a:solidFill>
                <a:latin typeface="Arabic Typesetting" pitchFamily="66" charset="-78"/>
                <a:cs typeface="Arabic Typesetting" pitchFamily="66" charset="-78"/>
              </a:rPr>
              <a:t>Porter</a:t>
            </a:r>
            <a:r>
              <a:rPr lang="ar-DZ" sz="2800" b="1" dirty="0" smtClean="0">
                <a:solidFill>
                  <a:schemeClr val="tx1"/>
                </a:solidFill>
                <a:latin typeface="Arabic Typesetting" pitchFamily="66" charset="-78"/>
                <a:cs typeface="Arabic Typesetting" pitchFamily="66" charset="-78"/>
              </a:rPr>
              <a:t>:</a:t>
            </a:r>
          </a:p>
          <a:p>
            <a:pPr algn="r" rtl="1"/>
            <a:r>
              <a:rPr lang="ar-DZ" sz="2800" b="1" dirty="0" smtClean="0">
                <a:solidFill>
                  <a:schemeClr val="tx1"/>
                </a:solidFill>
                <a:latin typeface="Arabic Typesetting" pitchFamily="66" charset="-78"/>
                <a:cs typeface="Arabic Typesetting" pitchFamily="66" charset="-78"/>
              </a:rPr>
              <a:t>نقصد بالبيئة التنافسية تلك المكونات  والعناصر التي تضمها والتي على المؤسسات أن تتفاعل معها ومع التغيرات التي تطرأ عليها بدقة وموضوعية  وبسرعة وفي آن واحد</a:t>
            </a:r>
          </a:p>
          <a:p>
            <a:pPr algn="r" rtl="1"/>
            <a:r>
              <a:rPr lang="ar-DZ" sz="2800" b="1" dirty="0" smtClean="0">
                <a:solidFill>
                  <a:schemeClr val="tx1"/>
                </a:solidFill>
                <a:latin typeface="Arabic Typesetting" pitchFamily="66" charset="-78"/>
                <a:cs typeface="Arabic Typesetting" pitchFamily="66" charset="-78"/>
              </a:rPr>
              <a:t>وقد حدد بورتر </a:t>
            </a:r>
            <a:r>
              <a:rPr lang="fr-FR" sz="2800" b="1" dirty="0" smtClean="0">
                <a:solidFill>
                  <a:schemeClr val="tx1"/>
                </a:solidFill>
                <a:latin typeface="Arabic Typesetting" pitchFamily="66" charset="-78"/>
                <a:cs typeface="Arabic Typesetting" pitchFamily="66" charset="-78"/>
              </a:rPr>
              <a:t>Porter</a:t>
            </a:r>
            <a:r>
              <a:rPr lang="ar-DZ" sz="2800" b="1" dirty="0" smtClean="0">
                <a:solidFill>
                  <a:schemeClr val="tx1"/>
                </a:solidFill>
                <a:latin typeface="Arabic Typesetting" pitchFamily="66" charset="-78"/>
                <a:cs typeface="Arabic Typesetting" pitchFamily="66" charset="-78"/>
              </a:rPr>
              <a:t> هذه المكونات الخمس وفق التالي:</a:t>
            </a:r>
          </a:p>
          <a:p>
            <a:pPr algn="r" rtl="1"/>
            <a:r>
              <a:rPr lang="fr-FR" sz="2800" b="1" dirty="0" smtClean="0">
                <a:solidFill>
                  <a:schemeClr val="tx1"/>
                </a:solidFill>
                <a:latin typeface="Arabic Typesetting" pitchFamily="66" charset="-78"/>
                <a:cs typeface="Arabic Typesetting" pitchFamily="66" charset="-78"/>
              </a:rPr>
              <a:t>-1</a:t>
            </a:r>
            <a:r>
              <a:rPr lang="ar-DZ" sz="2800" b="1" dirty="0" smtClean="0">
                <a:solidFill>
                  <a:schemeClr val="tx1"/>
                </a:solidFill>
                <a:latin typeface="Arabic Typesetting" pitchFamily="66" charset="-78"/>
                <a:cs typeface="Arabic Typesetting" pitchFamily="66" charset="-78"/>
              </a:rPr>
              <a:t>المنافسين القدامى: ويقصد بهم المنافسون الذين هم في المنافسة مع المؤسسة منذ مدة زمنية معينة  والتي تعرف المؤسسة الكثير من المعلومات المتعلقة باستراتيجياتهم سلوكياتهم مستويات إنتاجهم قدراتهم نقاط قوتهم نقاط ضعفهم والذين تتقاسم معهم الحصص السوقية.</a:t>
            </a:r>
          </a:p>
          <a:p>
            <a:pPr algn="r" rtl="1"/>
            <a:endParaRPr lang="ar-DZ"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a:p>
            <a:pPr algn="r" rtl="1"/>
            <a:endParaRPr lang="fr-FR" sz="3200" b="1" dirty="0" smtClean="0">
              <a:solidFill>
                <a:schemeClr val="tx1"/>
              </a:solidFill>
              <a:latin typeface="Arabic Typesetting" pitchFamily="66" charset="-78"/>
              <a:cs typeface="Arabic Typesetting" pitchFamily="66" charset="-78"/>
            </a:endParaRPr>
          </a:p>
        </p:txBody>
      </p:sp>
      <p:sp>
        <p:nvSpPr>
          <p:cNvPr id="4" name="Rectangle 3"/>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07 </a:t>
            </a:r>
            <a:r>
              <a:rPr lang="ar-DZ" sz="4800" b="1" dirty="0" smtClean="0">
                <a:solidFill>
                  <a:schemeClr val="bg1"/>
                </a:solidFill>
                <a:latin typeface="Arabic Typesetting" pitchFamily="66" charset="-78"/>
                <a:cs typeface="Arabic Typesetting" pitchFamily="66" charset="-78"/>
              </a:rPr>
              <a:t> دور إدارة المعرفة في البيئة التنافسية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7158" y="1285860"/>
            <a:ext cx="8358246" cy="5429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ar-DZ" sz="4400" b="1" dirty="0" smtClean="0">
              <a:solidFill>
                <a:schemeClr val="tx1"/>
              </a:solidFill>
              <a:latin typeface="Arabic Typesetting" pitchFamily="66" charset="-78"/>
              <a:cs typeface="Arabic Typesetting" pitchFamily="66" charset="-78"/>
            </a:endParaRPr>
          </a:p>
          <a:p>
            <a:pPr algn="r" rtl="1"/>
            <a:r>
              <a:rPr lang="fr-FR" sz="3200" b="1" dirty="0" smtClean="0">
                <a:solidFill>
                  <a:schemeClr val="tx1"/>
                </a:solidFill>
                <a:latin typeface="Arabic Typesetting" pitchFamily="66" charset="-78"/>
                <a:cs typeface="Arabic Typesetting" pitchFamily="66" charset="-78"/>
              </a:rPr>
              <a:t>-2 </a:t>
            </a:r>
            <a:r>
              <a:rPr lang="ar-DZ" sz="2800" b="1" dirty="0" smtClean="0">
                <a:solidFill>
                  <a:schemeClr val="tx1"/>
                </a:solidFill>
                <a:latin typeface="Arabic Typesetting" pitchFamily="66" charset="-78"/>
                <a:cs typeface="Arabic Typesetting" pitchFamily="66" charset="-78"/>
              </a:rPr>
              <a:t>المنافسون الجدد:وهم المنافسين الجدد الداخلين للنشاط وهم يتصفون باندفاعهم نحو السوق قصد الاستحواذ على حصة لهم في السوق مما ينتج عنه تنافسية ظرفية في الأسعار والجودة</a:t>
            </a:r>
          </a:p>
          <a:p>
            <a:pPr algn="r" rtl="1"/>
            <a:r>
              <a:rPr lang="fr-FR" sz="2800" b="1" dirty="0" smtClean="0">
                <a:solidFill>
                  <a:schemeClr val="tx1"/>
                </a:solidFill>
                <a:latin typeface="Arabic Typesetting" pitchFamily="66" charset="-78"/>
                <a:cs typeface="Arabic Typesetting" pitchFamily="66" charset="-78"/>
              </a:rPr>
              <a:t>3</a:t>
            </a:r>
            <a:r>
              <a:rPr lang="ar-DZ" sz="2800" b="1" dirty="0" smtClean="0">
                <a:solidFill>
                  <a:schemeClr val="tx1"/>
                </a:solidFill>
                <a:latin typeface="Arabic Typesetting" pitchFamily="66" charset="-78"/>
                <a:cs typeface="Arabic Typesetting" pitchFamily="66" charset="-78"/>
              </a:rPr>
              <a:t>-المشترون: يقصد به الزبائن والمستهلكين الخاصين بالمؤسسة الاقتصادية ويعتبرون أساس وجود المؤسسة الاقتصادية وفهمهم ودراسة اختياراتهم وأذواقهم وقراراتهم الشرائية يعتبر من </a:t>
            </a:r>
            <a:r>
              <a:rPr lang="ar-DZ" sz="2800" b="1" dirty="0" smtClean="0">
                <a:solidFill>
                  <a:schemeClr val="tx1"/>
                </a:solidFill>
                <a:latin typeface="Arabic Typesetting" pitchFamily="66" charset="-78"/>
                <a:cs typeface="Arabic Typesetting" pitchFamily="66" charset="-78"/>
              </a:rPr>
              <a:t>أهم </a:t>
            </a:r>
            <a:r>
              <a:rPr lang="ar-DZ" sz="2800" b="1" dirty="0" smtClean="0">
                <a:solidFill>
                  <a:schemeClr val="tx1"/>
                </a:solidFill>
                <a:latin typeface="Arabic Typesetting" pitchFamily="66" charset="-78"/>
                <a:cs typeface="Arabic Typesetting" pitchFamily="66" charset="-78"/>
              </a:rPr>
              <a:t>التحديات التي تواجهها.</a:t>
            </a:r>
            <a:endParaRPr lang="ar-DZ" sz="28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4</a:t>
            </a:r>
            <a:r>
              <a:rPr lang="ar-DZ" sz="2800" b="1" dirty="0" smtClean="0">
                <a:solidFill>
                  <a:schemeClr val="tx1"/>
                </a:solidFill>
                <a:latin typeface="Arabic Typesetting" pitchFamily="66" charset="-78"/>
                <a:cs typeface="Arabic Typesetting" pitchFamily="66" charset="-78"/>
              </a:rPr>
              <a:t>-الموردون:يقصد بهم مصادر التمويل بالمواد الأولية واحتياجات الصناعة والتي تعتبر ظهر المؤسسة وأي خلل في التوريدات ينعكس مباشرة على إنتاجها وأداءها ككل لذا ضمان التمويل هو ضمان وجود المؤسسة </a:t>
            </a:r>
          </a:p>
          <a:p>
            <a:pPr algn="r" rtl="1"/>
            <a:r>
              <a:rPr lang="fr-FR" sz="2800" b="1" dirty="0" smtClean="0">
                <a:solidFill>
                  <a:schemeClr val="tx1"/>
                </a:solidFill>
                <a:latin typeface="Arabic Typesetting" pitchFamily="66" charset="-78"/>
                <a:cs typeface="Arabic Typesetting" pitchFamily="66" charset="-78"/>
              </a:rPr>
              <a:t>5</a:t>
            </a:r>
            <a:r>
              <a:rPr lang="ar-DZ" sz="2800" b="1" dirty="0" smtClean="0">
                <a:solidFill>
                  <a:schemeClr val="tx1"/>
                </a:solidFill>
                <a:latin typeface="Arabic Typesetting" pitchFamily="66" charset="-78"/>
                <a:cs typeface="Arabic Typesetting" pitchFamily="66" charset="-78"/>
              </a:rPr>
              <a:t>-المنتجات البديلة: هي تلك المنتجات التي يمكنها تحقيق نفس المنفعة التي تحققها منتجات المؤسسة الاقتصادية فأي تغير في أسعارها يتم متابعته من طرف المؤسسة لأجل اتخاذ الموقف المناسب</a:t>
            </a:r>
          </a:p>
          <a:p>
            <a:pPr algn="r" rtl="1"/>
            <a:r>
              <a:rPr lang="ar-DZ" sz="3200" b="1" dirty="0" smtClean="0">
                <a:solidFill>
                  <a:schemeClr val="tx1"/>
                </a:solidFill>
                <a:latin typeface="Arabic Typesetting" pitchFamily="66" charset="-78"/>
                <a:cs typeface="Arabic Typesetting" pitchFamily="66" charset="-78"/>
              </a:rPr>
              <a:t> </a:t>
            </a:r>
          </a:p>
        </p:txBody>
      </p:sp>
      <p:sp>
        <p:nvSpPr>
          <p:cNvPr id="4" name="Rectangle 3"/>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07 </a:t>
            </a:r>
            <a:r>
              <a:rPr lang="ar-DZ" sz="4800" b="1" dirty="0" smtClean="0">
                <a:solidFill>
                  <a:schemeClr val="bg1"/>
                </a:solidFill>
                <a:latin typeface="Arabic Typesetting" pitchFamily="66" charset="-78"/>
                <a:cs typeface="Arabic Typesetting" pitchFamily="66" charset="-78"/>
              </a:rPr>
              <a:t> دور إدارة المعرفة في البيئة التنافسية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ar-DZ" sz="4400" b="1" dirty="0" smtClean="0">
              <a:solidFill>
                <a:schemeClr val="tx1"/>
              </a:solidFill>
              <a:latin typeface="Arabic Typesetting" pitchFamily="66" charset="-78"/>
              <a:cs typeface="Arabic Typesetting" pitchFamily="66" charset="-78"/>
            </a:endParaRPr>
          </a:p>
          <a:p>
            <a:pPr algn="r" rtl="1"/>
            <a:endParaRPr lang="ar-DZ" sz="44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خامسا: أهمية دراسة البيئة التنافسية:</a:t>
            </a:r>
          </a:p>
          <a:p>
            <a:pPr algn="r" rtl="1"/>
            <a:r>
              <a:rPr lang="ar-DZ" sz="2800" b="1" dirty="0" smtClean="0">
                <a:solidFill>
                  <a:schemeClr val="tx1"/>
                </a:solidFill>
                <a:latin typeface="Arabic Typesetting" pitchFamily="66" charset="-78"/>
                <a:cs typeface="Arabic Typesetting" pitchFamily="66" charset="-78"/>
              </a:rPr>
              <a:t>إن لدراسة البيئة التنافسية أهمية بالغة نذكر منها:</a:t>
            </a:r>
          </a:p>
          <a:p>
            <a:pPr algn="r" rtl="1"/>
            <a:r>
              <a:rPr lang="ar-DZ" sz="2800" b="1" dirty="0" smtClean="0">
                <a:solidFill>
                  <a:schemeClr val="tx1"/>
                </a:solidFill>
                <a:latin typeface="Arabic Typesetting" pitchFamily="66" charset="-78"/>
                <a:cs typeface="Arabic Typesetting" pitchFamily="66" charset="-78"/>
              </a:rPr>
              <a:t>- فهم المحيط التنافسي للمؤسسة وكذا العناصر المكونة لبيئتها التنافسية.</a:t>
            </a:r>
          </a:p>
          <a:p>
            <a:pPr algn="r" rtl="1">
              <a:buFontTx/>
              <a:buChar char="-"/>
            </a:pPr>
            <a:r>
              <a:rPr lang="ar-DZ" sz="2800" b="1" dirty="0" smtClean="0">
                <a:solidFill>
                  <a:schemeClr val="tx1"/>
                </a:solidFill>
                <a:latin typeface="Arabic Typesetting" pitchFamily="66" charset="-78"/>
                <a:cs typeface="Arabic Typesetting" pitchFamily="66" charset="-78"/>
              </a:rPr>
              <a:t>متابعة تغيرات كل عنصر من العناصر المكونة لبيئتها.</a:t>
            </a:r>
          </a:p>
          <a:p>
            <a:pPr algn="r" rtl="1">
              <a:buFontTx/>
              <a:buChar char="-"/>
            </a:pPr>
            <a:r>
              <a:rPr lang="ar-DZ" sz="2800" b="1" dirty="0" smtClean="0">
                <a:solidFill>
                  <a:schemeClr val="tx1"/>
                </a:solidFill>
                <a:latin typeface="Arabic Typesetting" pitchFamily="66" charset="-78"/>
                <a:cs typeface="Arabic Typesetting" pitchFamily="66" charset="-78"/>
              </a:rPr>
              <a:t> بناء استراتيجية خاصة بالمؤسسة بناءا على وضعيتها التنافسية.</a:t>
            </a:r>
          </a:p>
          <a:p>
            <a:pPr algn="r" rtl="1">
              <a:buFontTx/>
              <a:buChar char="-"/>
            </a:pPr>
            <a:r>
              <a:rPr lang="ar-DZ" sz="2800" b="1" dirty="0" smtClean="0">
                <a:solidFill>
                  <a:schemeClr val="tx1"/>
                </a:solidFill>
                <a:latin typeface="Arabic Typesetting" pitchFamily="66" charset="-78"/>
                <a:cs typeface="Arabic Typesetting" pitchFamily="66" charset="-78"/>
              </a:rPr>
              <a:t> معرفة مكامن القوة ونقاط الضعف الموجودة بأداء المؤسسة التنافسي والعمل على تصحيحها.</a:t>
            </a:r>
          </a:p>
          <a:p>
            <a:pPr algn="r" rtl="1">
              <a:buFontTx/>
              <a:buChar char="-"/>
            </a:pPr>
            <a:r>
              <a:rPr lang="ar-DZ" sz="2800" b="1" dirty="0" smtClean="0">
                <a:solidFill>
                  <a:schemeClr val="tx1"/>
                </a:solidFill>
                <a:latin typeface="Arabic Typesetting" pitchFamily="66" charset="-78"/>
                <a:cs typeface="Arabic Typesetting" pitchFamily="66" charset="-78"/>
              </a:rPr>
              <a:t>لم تعد التنافسية مجرد الإنتاج بأقل التكاليف بل تعدت لترسخ مبدأ جودة /تميز لتعويض الارتفاع في التكاليف.</a:t>
            </a:r>
          </a:p>
          <a:p>
            <a:pPr algn="r" rtl="1"/>
            <a:endParaRPr lang="ar-DZ" sz="3200" b="1" dirty="0" smtClean="0">
              <a:solidFill>
                <a:schemeClr val="tx1"/>
              </a:solidFill>
              <a:latin typeface="Arabic Typesetting" pitchFamily="66" charset="-78"/>
              <a:cs typeface="Arabic Typesetting" pitchFamily="66" charset="-78"/>
            </a:endParaRPr>
          </a:p>
          <a:p>
            <a:pPr algn="r" rtl="1"/>
            <a:endParaRPr lang="ar-DZ" sz="4400" b="1" dirty="0" smtClean="0">
              <a:solidFill>
                <a:schemeClr val="tx1"/>
              </a:solidFill>
              <a:latin typeface="Arabic Typesetting" pitchFamily="66" charset="-78"/>
              <a:cs typeface="Arabic Typesetting" pitchFamily="66" charset="-78"/>
            </a:endParaRPr>
          </a:p>
          <a:p>
            <a:pPr algn="r" rtl="1"/>
            <a:endParaRPr lang="fr-FR" sz="4400" b="1" dirty="0" smtClean="0">
              <a:solidFill>
                <a:schemeClr val="tx1"/>
              </a:solidFill>
              <a:latin typeface="Arabic Typesetting" pitchFamily="66" charset="-78"/>
              <a:cs typeface="Arabic Typesetting" pitchFamily="66" charset="-78"/>
            </a:endParaRPr>
          </a:p>
        </p:txBody>
      </p:sp>
      <p:sp>
        <p:nvSpPr>
          <p:cNvPr id="4" name="Rectangle 3"/>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07 </a:t>
            </a:r>
            <a:r>
              <a:rPr lang="ar-DZ" sz="4800" b="1" dirty="0" smtClean="0">
                <a:solidFill>
                  <a:schemeClr val="bg1"/>
                </a:solidFill>
                <a:latin typeface="Arabic Typesetting" pitchFamily="66" charset="-78"/>
                <a:cs typeface="Arabic Typesetting" pitchFamily="66" charset="-78"/>
              </a:rPr>
              <a:t> دور إدارة المعرفة في البيئة التنافسية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7158" y="1285860"/>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ar-DZ" sz="4400" b="1" dirty="0" smtClean="0">
              <a:solidFill>
                <a:schemeClr val="tx1"/>
              </a:solidFill>
              <a:latin typeface="Arabic Typesetting" pitchFamily="66" charset="-78"/>
              <a:cs typeface="Arabic Typesetting" pitchFamily="66" charset="-78"/>
            </a:endParaRPr>
          </a:p>
        </p:txBody>
      </p:sp>
      <p:sp>
        <p:nvSpPr>
          <p:cNvPr id="4" name="Ellipse 3"/>
          <p:cNvSpPr/>
          <p:nvPr/>
        </p:nvSpPr>
        <p:spPr>
          <a:xfrm>
            <a:off x="571472" y="5286388"/>
            <a:ext cx="2557474" cy="1200152"/>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الموردون</a:t>
            </a:r>
            <a:endParaRPr lang="fr-FR" sz="3200" b="1" dirty="0" smtClean="0">
              <a:solidFill>
                <a:schemeClr val="tx1"/>
              </a:solidFill>
              <a:latin typeface="Arabic Typesetting" pitchFamily="66" charset="-78"/>
              <a:cs typeface="Arabic Typesetting" pitchFamily="66" charset="-78"/>
            </a:endParaRPr>
          </a:p>
        </p:txBody>
      </p:sp>
      <p:sp>
        <p:nvSpPr>
          <p:cNvPr id="5" name="Ellipse 4"/>
          <p:cNvSpPr/>
          <p:nvPr/>
        </p:nvSpPr>
        <p:spPr>
          <a:xfrm>
            <a:off x="6357950" y="5214950"/>
            <a:ext cx="2557474" cy="1200152"/>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المشترون (العملاء) </a:t>
            </a:r>
            <a:endParaRPr lang="fr-FR" sz="3200" b="1" dirty="0" smtClean="0">
              <a:solidFill>
                <a:schemeClr val="tx1"/>
              </a:solidFill>
              <a:latin typeface="Arabic Typesetting" pitchFamily="66" charset="-78"/>
              <a:cs typeface="Arabic Typesetting" pitchFamily="66" charset="-78"/>
            </a:endParaRPr>
          </a:p>
        </p:txBody>
      </p:sp>
      <p:sp>
        <p:nvSpPr>
          <p:cNvPr id="6" name="Ellipse 5"/>
          <p:cNvSpPr/>
          <p:nvPr/>
        </p:nvSpPr>
        <p:spPr>
          <a:xfrm>
            <a:off x="6429388" y="2143116"/>
            <a:ext cx="2557474" cy="1200152"/>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المنافسون الجدد</a:t>
            </a:r>
            <a:endParaRPr lang="fr-FR" sz="3200" b="1" dirty="0" smtClean="0">
              <a:solidFill>
                <a:schemeClr val="tx1"/>
              </a:solidFill>
              <a:latin typeface="Arabic Typesetting" pitchFamily="66" charset="-78"/>
              <a:cs typeface="Arabic Typesetting" pitchFamily="66" charset="-78"/>
            </a:endParaRPr>
          </a:p>
        </p:txBody>
      </p:sp>
      <p:sp>
        <p:nvSpPr>
          <p:cNvPr id="7" name="Ellipse 6"/>
          <p:cNvSpPr/>
          <p:nvPr/>
        </p:nvSpPr>
        <p:spPr>
          <a:xfrm>
            <a:off x="3500430" y="1285860"/>
            <a:ext cx="2557474" cy="1200152"/>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المنافسون القدامى</a:t>
            </a:r>
            <a:endParaRPr lang="fr-FR" sz="3200" b="1" dirty="0" smtClean="0">
              <a:solidFill>
                <a:schemeClr val="tx1"/>
              </a:solidFill>
              <a:latin typeface="Arabic Typesetting" pitchFamily="66" charset="-78"/>
              <a:cs typeface="Arabic Typesetting" pitchFamily="66" charset="-78"/>
            </a:endParaRPr>
          </a:p>
        </p:txBody>
      </p:sp>
      <p:sp>
        <p:nvSpPr>
          <p:cNvPr id="9" name="Ellipse 8"/>
          <p:cNvSpPr/>
          <p:nvPr/>
        </p:nvSpPr>
        <p:spPr>
          <a:xfrm>
            <a:off x="3357554" y="3643314"/>
            <a:ext cx="2557474" cy="1200152"/>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إدارة المعرفة</a:t>
            </a:r>
            <a:endParaRPr lang="fr-FR" sz="3200" b="1" dirty="0" smtClean="0">
              <a:solidFill>
                <a:schemeClr val="tx1"/>
              </a:solidFill>
              <a:latin typeface="Arabic Typesetting" pitchFamily="66" charset="-78"/>
              <a:cs typeface="Arabic Typesetting" pitchFamily="66" charset="-78"/>
            </a:endParaRPr>
          </a:p>
        </p:txBody>
      </p:sp>
      <p:cxnSp>
        <p:nvCxnSpPr>
          <p:cNvPr id="10" name="Connecteur droit avec flèche 9"/>
          <p:cNvCxnSpPr/>
          <p:nvPr/>
        </p:nvCxnSpPr>
        <p:spPr>
          <a:xfrm flipV="1">
            <a:off x="2786050" y="4714884"/>
            <a:ext cx="1000132" cy="714380"/>
          </a:xfrm>
          <a:prstGeom prst="straightConnector1">
            <a:avLst/>
          </a:prstGeom>
          <a:ln w="57150">
            <a:solidFill>
              <a:schemeClr val="tx1"/>
            </a:solidFill>
            <a:headEnd type="arrow"/>
            <a:tailEnd type="arrow"/>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2214546" y="3286124"/>
            <a:ext cx="1231790" cy="604386"/>
          </a:xfrm>
          <a:prstGeom prst="straightConnector1">
            <a:avLst/>
          </a:prstGeom>
          <a:ln w="57150">
            <a:solidFill>
              <a:schemeClr val="tx1"/>
            </a:solidFill>
            <a:headEnd type="arrow"/>
            <a:tailEnd type="arrow"/>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flipV="1">
            <a:off x="5786446" y="3214686"/>
            <a:ext cx="1071570" cy="642942"/>
          </a:xfrm>
          <a:prstGeom prst="straightConnector1">
            <a:avLst/>
          </a:prstGeom>
          <a:ln w="57150">
            <a:solidFill>
              <a:schemeClr val="tx1"/>
            </a:solidFill>
            <a:headEnd type="arrow"/>
            <a:tailEnd type="arrow"/>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5429256" y="4714884"/>
            <a:ext cx="1143008" cy="785818"/>
          </a:xfrm>
          <a:prstGeom prst="straightConnector1">
            <a:avLst/>
          </a:prstGeom>
          <a:ln w="57150">
            <a:solidFill>
              <a:schemeClr val="tx1"/>
            </a:solidFill>
            <a:headEnd type="arrow"/>
            <a:tailEnd type="arrow"/>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0">
            <a:schemeClr val="accent1"/>
          </a:fillRef>
          <a:effectRef idx="0">
            <a:schemeClr val="accent1"/>
          </a:effectRef>
          <a:fontRef idx="minor">
            <a:schemeClr val="tx1"/>
          </a:fontRef>
        </p:style>
      </p:cxnSp>
      <p:sp>
        <p:nvSpPr>
          <p:cNvPr id="18" name="Ellipse 17"/>
          <p:cNvSpPr/>
          <p:nvPr/>
        </p:nvSpPr>
        <p:spPr>
          <a:xfrm>
            <a:off x="500034" y="2143116"/>
            <a:ext cx="2557474" cy="1200152"/>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المنتجات البديلة</a:t>
            </a:r>
            <a:endParaRPr lang="fr-FR" sz="3200" b="1" dirty="0" smtClean="0">
              <a:solidFill>
                <a:schemeClr val="tx1"/>
              </a:solidFill>
              <a:latin typeface="Arabic Typesetting" pitchFamily="66" charset="-78"/>
              <a:cs typeface="Arabic Typesetting" pitchFamily="66" charset="-78"/>
            </a:endParaRPr>
          </a:p>
        </p:txBody>
      </p:sp>
      <p:cxnSp>
        <p:nvCxnSpPr>
          <p:cNvPr id="23" name="Connecteur droit avec flèche 22"/>
          <p:cNvCxnSpPr>
            <a:endCxn id="9" idx="0"/>
          </p:cNvCxnSpPr>
          <p:nvPr/>
        </p:nvCxnSpPr>
        <p:spPr>
          <a:xfrm rot="5400000">
            <a:off x="4068363" y="3068237"/>
            <a:ext cx="1143006" cy="7149"/>
          </a:xfrm>
          <a:prstGeom prst="straightConnector1">
            <a:avLst/>
          </a:prstGeom>
          <a:ln w="57150">
            <a:solidFill>
              <a:schemeClr val="tx1"/>
            </a:solidFill>
            <a:headEnd type="arrow"/>
            <a:tailEnd type="arrow"/>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07 </a:t>
            </a:r>
            <a:r>
              <a:rPr lang="ar-DZ" sz="4800" b="1" dirty="0" smtClean="0">
                <a:solidFill>
                  <a:schemeClr val="bg1"/>
                </a:solidFill>
                <a:latin typeface="Arabic Typesetting" pitchFamily="66" charset="-78"/>
                <a:cs typeface="Arabic Typesetting" pitchFamily="66" charset="-78"/>
              </a:rPr>
              <a:t> دور إدارة المعرفة في البيئة التنافسية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20" y="1428736"/>
            <a:ext cx="8572560" cy="5000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3200" b="1" u="sng" dirty="0" smtClean="0">
                <a:solidFill>
                  <a:schemeClr val="tx1"/>
                </a:solidFill>
                <a:latin typeface="Arabic Typesetting" pitchFamily="66" charset="-78"/>
                <a:cs typeface="Arabic Typesetting" pitchFamily="66" charset="-78"/>
              </a:rPr>
              <a:t>/ تقسيم المعرفة على حسب أهميتها:</a:t>
            </a:r>
          </a:p>
          <a:p>
            <a:pPr algn="r" rtl="1"/>
            <a:r>
              <a:rPr lang="fr-FR" sz="3200" b="1" dirty="0" smtClean="0">
                <a:solidFill>
                  <a:schemeClr val="tx1"/>
                </a:solidFill>
                <a:latin typeface="Arabic Typesetting" pitchFamily="66" charset="-78"/>
                <a:cs typeface="Arabic Typesetting" pitchFamily="66" charset="-78"/>
              </a:rPr>
              <a:t>-1</a:t>
            </a:r>
            <a:r>
              <a:rPr lang="ar-DZ" sz="3200" b="1" dirty="0" smtClean="0">
                <a:solidFill>
                  <a:schemeClr val="tx1"/>
                </a:solidFill>
                <a:latin typeface="Arabic Typesetting" pitchFamily="66" charset="-78"/>
                <a:cs typeface="Arabic Typesetting" pitchFamily="66" charset="-78"/>
              </a:rPr>
              <a:t>المعرفة الجوهرية:</a:t>
            </a:r>
            <a:r>
              <a:rPr lang="fr-FR" sz="3200" b="1" dirty="0" smtClean="0">
                <a:solidFill>
                  <a:schemeClr val="tx1"/>
                </a:solidFill>
                <a:latin typeface="Arabic Typesetting" pitchFamily="66" charset="-78"/>
                <a:cs typeface="Arabic Typesetting" pitchFamily="66" charset="-78"/>
              </a:rPr>
              <a:t> </a:t>
            </a:r>
            <a:r>
              <a:rPr lang="ar-DZ" sz="3200" b="1" dirty="0" smtClean="0">
                <a:solidFill>
                  <a:schemeClr val="tx1"/>
                </a:solidFill>
                <a:latin typeface="Arabic Typesetting" pitchFamily="66" charset="-78"/>
                <a:cs typeface="Arabic Typesetting" pitchFamily="66" charset="-78"/>
              </a:rPr>
              <a:t> و يقصد بها تلك المعارف الأساسية لممارسة أي نشاط وهي الحد الأدنى من المهارات والخبرات المطلوب للقيام بأي عمل.</a:t>
            </a:r>
          </a:p>
          <a:p>
            <a:pPr algn="r" rtl="1"/>
            <a:r>
              <a:rPr lang="fr-FR" sz="3200" b="1" dirty="0" smtClean="0">
                <a:solidFill>
                  <a:schemeClr val="tx1"/>
                </a:solidFill>
                <a:latin typeface="Arabic Typesetting" pitchFamily="66" charset="-78"/>
                <a:cs typeface="Arabic Typesetting" pitchFamily="66" charset="-78"/>
              </a:rPr>
              <a:t>-2</a:t>
            </a:r>
            <a:r>
              <a:rPr lang="ar-DZ" sz="3200" b="1" dirty="0" smtClean="0">
                <a:solidFill>
                  <a:schemeClr val="tx1"/>
                </a:solidFill>
                <a:latin typeface="Arabic Typesetting" pitchFamily="66" charset="-78"/>
                <a:cs typeface="Arabic Typesetting" pitchFamily="66" charset="-78"/>
              </a:rPr>
              <a:t>معرفة متقدمة:  ويقصد بها تلك الخبرات والمعرف والمهارات وكذا المعلومات المتخصصة في مجال عمل ما حيث يمكن أن يسمى صاحبها متخصص في مجال نشاطه أو خبير.</a:t>
            </a:r>
          </a:p>
          <a:p>
            <a:pPr algn="r" rtl="1"/>
            <a:r>
              <a:rPr lang="fr-FR" sz="3200" b="1" dirty="0" smtClean="0">
                <a:solidFill>
                  <a:schemeClr val="tx1"/>
                </a:solidFill>
                <a:latin typeface="Arabic Typesetting" pitchFamily="66" charset="-78"/>
                <a:cs typeface="Arabic Typesetting" pitchFamily="66" charset="-78"/>
              </a:rPr>
              <a:t>-3</a:t>
            </a:r>
            <a:r>
              <a:rPr lang="ar-DZ" sz="3200" b="1" dirty="0" smtClean="0">
                <a:solidFill>
                  <a:schemeClr val="tx1"/>
                </a:solidFill>
                <a:latin typeface="Arabic Typesetting" pitchFamily="66" charset="-78"/>
                <a:cs typeface="Arabic Typesetting" pitchFamily="66" charset="-78"/>
              </a:rPr>
              <a:t>المعرفة الابتكارية: ويعني بها تلك المعارف والمعلومات والخبرات والمهارات التي تكون قادرة أن تصنع الفارق والتميز بين الأشخاص أو المؤسسات وتكون مصدرا للابتكار والإبداع  </a:t>
            </a:r>
            <a:r>
              <a:rPr lang="ar-DZ" sz="3200" b="1" dirty="0" err="1" smtClean="0">
                <a:solidFill>
                  <a:schemeClr val="tx1"/>
                </a:solidFill>
                <a:latin typeface="Arabic Typesetting" pitchFamily="66" charset="-78"/>
                <a:cs typeface="Arabic Typesetting" pitchFamily="66" charset="-78"/>
              </a:rPr>
              <a:t>و</a:t>
            </a:r>
            <a:r>
              <a:rPr lang="ar-DZ" sz="3200" b="1" dirty="0" smtClean="0">
                <a:solidFill>
                  <a:schemeClr val="tx1"/>
                </a:solidFill>
                <a:latin typeface="Arabic Typesetting" pitchFamily="66" charset="-78"/>
                <a:cs typeface="Arabic Typesetting" pitchFamily="66" charset="-78"/>
              </a:rPr>
              <a:t> كذا مصدرا للميزة التنافسية</a:t>
            </a:r>
            <a:r>
              <a:rPr lang="ar-DZ" sz="3200" b="1" dirty="0" smtClean="0">
                <a:solidFill>
                  <a:schemeClr val="tx1"/>
                </a:solidFill>
                <a:latin typeface="Arabic Typesetting" pitchFamily="66" charset="-78"/>
                <a:cs typeface="Arabic Typesetting" pitchFamily="66" charset="-78"/>
              </a:rPr>
              <a:t>.</a:t>
            </a:r>
            <a:endParaRPr lang="fr-FR" sz="3200" b="1" dirty="0" smtClean="0">
              <a:solidFill>
                <a:schemeClr val="tx1"/>
              </a:solidFill>
              <a:latin typeface="Arabic Typesetting" pitchFamily="66" charset="-78"/>
              <a:cs typeface="Arabic Typesetting" pitchFamily="66" charset="-78"/>
            </a:endParaRPr>
          </a:p>
          <a:p>
            <a:pPr algn="r" rtl="1"/>
            <a:endParaRPr lang="fr-FR"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p:txBody>
      </p:sp>
      <p:sp>
        <p:nvSpPr>
          <p:cNvPr id="4" name="Titre 1"/>
          <p:cNvSpPr txBox="1">
            <a:spLocks/>
          </p:cNvSpPr>
          <p:nvPr/>
        </p:nvSpPr>
        <p:spPr>
          <a:xfrm>
            <a:off x="285720" y="142852"/>
            <a:ext cx="8572560" cy="1071570"/>
          </a:xfrm>
          <a:prstGeom prst="rect">
            <a:avLst/>
          </a:prstGeom>
          <a:solidFill>
            <a:schemeClr val="tx2">
              <a:lumMod val="75000"/>
            </a:schemeClr>
          </a:solidFill>
          <a:ln>
            <a:solidFill>
              <a:schemeClr val="tx2">
                <a:lumMod val="75000"/>
              </a:schemeClr>
            </a:solidFill>
          </a:ln>
          <a:effectLst>
            <a:glow rad="63500">
              <a:schemeClr val="accent1">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المحاضرة رقم</a:t>
            </a:r>
            <a:r>
              <a:rPr kumimoji="0" lang="fr-FR"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 01 </a:t>
            </a:r>
            <a:r>
              <a:rPr kumimoji="0" lang="ar-DZ"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 مفاهيم عامة حول المعرفة</a:t>
            </a:r>
            <a:endParaRPr kumimoji="0" lang="fr-FR" sz="5400" b="1" i="0" u="none" strike="noStrike" kern="1200" cap="none" spc="0" normalizeH="0" baseline="0" noProof="0" dirty="0">
              <a:ln>
                <a:noFill/>
              </a:ln>
              <a:solidFill>
                <a:schemeClr val="bg1"/>
              </a:solidFill>
              <a:effectLst/>
              <a:uLnTx/>
              <a:uFillTx/>
              <a:latin typeface="Arabic Typesetting" pitchFamily="66" charset="-78"/>
              <a:ea typeface="+mn-ea"/>
              <a:cs typeface="Arabic Typesetting" pitchFamily="66" charset="-78"/>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8596"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ar-DZ" sz="44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سادسا تأثير إدارة المعرفة في عناصر البيئة التنافسية:</a:t>
            </a:r>
          </a:p>
          <a:p>
            <a:pPr algn="r" rtl="1"/>
            <a:r>
              <a:rPr lang="fr-FR" sz="2800" b="1" dirty="0" smtClean="0">
                <a:solidFill>
                  <a:schemeClr val="tx1"/>
                </a:solidFill>
                <a:latin typeface="Arabic Typesetting" pitchFamily="66" charset="-78"/>
                <a:cs typeface="Arabic Typesetting" pitchFamily="66" charset="-78"/>
              </a:rPr>
              <a:t>-1</a:t>
            </a:r>
            <a:r>
              <a:rPr lang="ar-DZ" sz="2800" b="1" dirty="0" smtClean="0">
                <a:solidFill>
                  <a:schemeClr val="tx1"/>
                </a:solidFill>
                <a:latin typeface="Arabic Typesetting" pitchFamily="66" charset="-78"/>
                <a:cs typeface="Arabic Typesetting" pitchFamily="66" charset="-78"/>
              </a:rPr>
              <a:t>تأثير إدارة المعرفة على المنافسين القدامى:</a:t>
            </a:r>
          </a:p>
          <a:p>
            <a:pPr algn="r" rtl="1">
              <a:buFontTx/>
              <a:buChar char="-"/>
            </a:pPr>
            <a:r>
              <a:rPr lang="ar-DZ" sz="2800" b="1" dirty="0" smtClean="0">
                <a:solidFill>
                  <a:schemeClr val="tx1"/>
                </a:solidFill>
                <a:latin typeface="Arabic Typesetting" pitchFamily="66" charset="-78"/>
                <a:cs typeface="Arabic Typesetting" pitchFamily="66" charset="-78"/>
              </a:rPr>
              <a:t>تعمل إدارة المعرفة من خلال توفير المعلومات والبيانات والتنبؤات التي توفرها حول المنافسين القدامى والعمل على توفير الحلول اللازمة للتأقلم مع المستجدات في استراتيجياتهم.</a:t>
            </a:r>
          </a:p>
          <a:p>
            <a:pPr algn="r" rtl="1">
              <a:buFontTx/>
              <a:buChar char="-"/>
            </a:pPr>
            <a:r>
              <a:rPr lang="ar-DZ" sz="2800" b="1" dirty="0" smtClean="0">
                <a:solidFill>
                  <a:schemeClr val="tx1"/>
                </a:solidFill>
                <a:latin typeface="Arabic Typesetting" pitchFamily="66" charset="-78"/>
                <a:cs typeface="Arabic Typesetting" pitchFamily="66" charset="-78"/>
              </a:rPr>
              <a:t>كما أن البحث والتطوير يعتبر مفتاح النجاح بالنسبة للمؤسسة لمواجهة منافسيها القدامى</a:t>
            </a:r>
          </a:p>
          <a:p>
            <a:pPr algn="r" rtl="1">
              <a:buFontTx/>
              <a:buChar char="-"/>
            </a:pPr>
            <a:r>
              <a:rPr lang="ar-DZ" sz="2800" b="1" dirty="0" smtClean="0">
                <a:solidFill>
                  <a:schemeClr val="tx1"/>
                </a:solidFill>
                <a:latin typeface="Arabic Typesetting" pitchFamily="66" charset="-78"/>
                <a:cs typeface="Arabic Typesetting" pitchFamily="66" charset="-78"/>
              </a:rPr>
              <a:t>تشفير الأسرار التجارية والصناعية (التصاميم)  من طرف أنظمة إدارة المعرفة من دوره التصدي لأي محاولة هجومية من طرف المنافسين القدامى.</a:t>
            </a:r>
          </a:p>
          <a:p>
            <a:pPr algn="r" rtl="1">
              <a:buFontTx/>
              <a:buChar char="-"/>
            </a:pPr>
            <a:r>
              <a:rPr lang="ar-DZ" sz="2800" b="1" dirty="0" smtClean="0">
                <a:solidFill>
                  <a:schemeClr val="tx1"/>
                </a:solidFill>
                <a:latin typeface="Arabic Typesetting" pitchFamily="66" charset="-78"/>
                <a:cs typeface="Arabic Typesetting" pitchFamily="66" charset="-78"/>
              </a:rPr>
              <a:t> كما أن العاملين الحاملين للمعرفة ( الرأس المال البشري) من شانه أن يرفع التحدي أمام المنافسين القدامى من خلال خبراتهم ومعارفهم التي يحملونها. </a:t>
            </a:r>
          </a:p>
          <a:p>
            <a:pPr algn="r" rtl="1">
              <a:buFontTx/>
              <a:buChar char="-"/>
            </a:pPr>
            <a:endParaRPr lang="fr-FR" sz="3200" b="1" dirty="0" smtClean="0">
              <a:solidFill>
                <a:schemeClr val="tx1"/>
              </a:solidFill>
              <a:latin typeface="Arabic Typesetting" pitchFamily="66" charset="-78"/>
              <a:cs typeface="Arabic Typesetting" pitchFamily="66" charset="-78"/>
            </a:endParaRPr>
          </a:p>
        </p:txBody>
      </p:sp>
      <p:sp>
        <p:nvSpPr>
          <p:cNvPr id="5" name="Rectangle 4"/>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07 </a:t>
            </a:r>
            <a:r>
              <a:rPr lang="ar-DZ" sz="4800" b="1" dirty="0" smtClean="0">
                <a:solidFill>
                  <a:schemeClr val="bg1"/>
                </a:solidFill>
                <a:latin typeface="Arabic Typesetting" pitchFamily="66" charset="-78"/>
                <a:cs typeface="Arabic Typesetting" pitchFamily="66" charset="-78"/>
              </a:rPr>
              <a:t> دور إدارة المعرفة في البيئة التنافسية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8596"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ar-DZ" sz="4400" b="1" dirty="0" smtClean="0">
              <a:solidFill>
                <a:schemeClr val="tx1"/>
              </a:solidFill>
              <a:latin typeface="Arabic Typesetting" pitchFamily="66" charset="-78"/>
              <a:cs typeface="Arabic Typesetting" pitchFamily="66" charset="-78"/>
            </a:endParaRPr>
          </a:p>
          <a:p>
            <a:pPr algn="r" rtl="1"/>
            <a:endParaRPr lang="ar-DZ" sz="4400" b="1" dirty="0" smtClean="0">
              <a:solidFill>
                <a:schemeClr val="tx1"/>
              </a:solidFill>
              <a:latin typeface="Arabic Typesetting" pitchFamily="66" charset="-78"/>
              <a:cs typeface="Arabic Typesetting" pitchFamily="66" charset="-78"/>
            </a:endParaRPr>
          </a:p>
          <a:p>
            <a:pPr algn="r" rtl="1"/>
            <a:r>
              <a:rPr lang="fr-FR" sz="2800" b="1" dirty="0" smtClean="0">
                <a:solidFill>
                  <a:schemeClr val="tx1"/>
                </a:solidFill>
                <a:latin typeface="Arabic Typesetting" pitchFamily="66" charset="-78"/>
                <a:cs typeface="Arabic Typesetting" pitchFamily="66" charset="-78"/>
              </a:rPr>
              <a:t>-2</a:t>
            </a:r>
            <a:r>
              <a:rPr lang="ar-DZ" sz="2800" b="1" dirty="0" smtClean="0">
                <a:solidFill>
                  <a:schemeClr val="tx1"/>
                </a:solidFill>
                <a:latin typeface="Arabic Typesetting" pitchFamily="66" charset="-78"/>
                <a:cs typeface="Arabic Typesetting" pitchFamily="66" charset="-78"/>
              </a:rPr>
              <a:t>تأثير إدارة المعرفة على الداخلون الجدد:</a:t>
            </a:r>
          </a:p>
          <a:p>
            <a:pPr algn="r" rtl="1">
              <a:buFontTx/>
              <a:buChar char="-"/>
            </a:pPr>
            <a:r>
              <a:rPr lang="ar-DZ" sz="2800" b="1" dirty="0" smtClean="0">
                <a:solidFill>
                  <a:schemeClr val="tx1"/>
                </a:solidFill>
                <a:latin typeface="Arabic Typesetting" pitchFamily="66" charset="-78"/>
                <a:cs typeface="Arabic Typesetting" pitchFamily="66" charset="-78"/>
              </a:rPr>
              <a:t>إن توفر المعلومات والبيانات والتنبؤات من خلال أنظمة إدارة المعرفة يساعد على تحليل استراتيجيات الداخلون الجدد الذين تكون لديهم اندفاعية نحو الزبائن قصد تحقيق </a:t>
            </a:r>
            <a:r>
              <a:rPr lang="ar-DZ" sz="2800" b="1" dirty="0" smtClean="0">
                <a:solidFill>
                  <a:schemeClr val="tx1"/>
                </a:solidFill>
                <a:latin typeface="Arabic Typesetting" pitchFamily="66" charset="-78"/>
                <a:cs typeface="Arabic Typesetting" pitchFamily="66" charset="-78"/>
              </a:rPr>
              <a:t>حصة </a:t>
            </a:r>
            <a:r>
              <a:rPr lang="ar-DZ" sz="2800" b="1" dirty="0" smtClean="0">
                <a:solidFill>
                  <a:schemeClr val="tx1"/>
                </a:solidFill>
                <a:latin typeface="Arabic Typesetting" pitchFamily="66" charset="-78"/>
                <a:cs typeface="Arabic Typesetting" pitchFamily="66" charset="-78"/>
              </a:rPr>
              <a:t>سوقية بمنجاتهم الجديدة</a:t>
            </a:r>
          </a:p>
          <a:p>
            <a:pPr algn="r" rtl="1">
              <a:buFontTx/>
              <a:buChar char="-"/>
            </a:pPr>
            <a:r>
              <a:rPr lang="ar-DZ" sz="2800" b="1" dirty="0" smtClean="0">
                <a:solidFill>
                  <a:schemeClr val="tx1"/>
                </a:solidFill>
                <a:latin typeface="Arabic Typesetting" pitchFamily="66" charset="-78"/>
                <a:cs typeface="Arabic Typesetting" pitchFamily="66" charset="-78"/>
              </a:rPr>
              <a:t> أنظمة البحث والتطوير  تساعد أيضا على فهم استراتيجيات الداخلون الجدد </a:t>
            </a:r>
            <a:r>
              <a:rPr lang="ar-DZ" sz="2800" b="1" dirty="0" smtClean="0">
                <a:solidFill>
                  <a:schemeClr val="tx1"/>
                </a:solidFill>
                <a:latin typeface="Arabic Typesetting" pitchFamily="66" charset="-78"/>
                <a:cs typeface="Arabic Typesetting" pitchFamily="66" charset="-78"/>
              </a:rPr>
              <a:t>وتعمل </a:t>
            </a:r>
            <a:r>
              <a:rPr lang="ar-DZ" sz="2800" b="1" dirty="0" smtClean="0">
                <a:solidFill>
                  <a:schemeClr val="tx1"/>
                </a:solidFill>
                <a:latin typeface="Arabic Typesetting" pitchFamily="66" charset="-78"/>
                <a:cs typeface="Arabic Typesetting" pitchFamily="66" charset="-78"/>
              </a:rPr>
              <a:t>على التصدي إليها من خلال التحور( التحور لا يعني تغيير النشاط بل التكيف مع المستجدات).</a:t>
            </a:r>
            <a:endParaRPr lang="ar-DZ" sz="2800" b="1" dirty="0" smtClean="0">
              <a:solidFill>
                <a:schemeClr val="tx1"/>
              </a:solidFill>
              <a:latin typeface="Arabic Typesetting" pitchFamily="66" charset="-78"/>
              <a:cs typeface="Arabic Typesetting" pitchFamily="66" charset="-78"/>
            </a:endParaRPr>
          </a:p>
          <a:p>
            <a:pPr algn="r" rtl="1">
              <a:buFontTx/>
              <a:buChar char="-"/>
            </a:pPr>
            <a:r>
              <a:rPr lang="ar-DZ" sz="2800" b="1" dirty="0" smtClean="0">
                <a:solidFill>
                  <a:schemeClr val="tx1"/>
                </a:solidFill>
                <a:latin typeface="Arabic Typesetting" pitchFamily="66" charset="-78"/>
                <a:cs typeface="Arabic Typesetting" pitchFamily="66" charset="-78"/>
              </a:rPr>
              <a:t>كما تعتبر خلية اليقظة الإستراتيجية دور هام ومحوري في فهم الداخلون الجدد. </a:t>
            </a:r>
          </a:p>
          <a:p>
            <a:pPr algn="r" rtl="1"/>
            <a:r>
              <a:rPr lang="fr-FR" sz="2800" b="1" dirty="0" smtClean="0">
                <a:solidFill>
                  <a:schemeClr val="tx1"/>
                </a:solidFill>
                <a:latin typeface="Arabic Typesetting" pitchFamily="66" charset="-78"/>
                <a:cs typeface="Arabic Typesetting" pitchFamily="66" charset="-78"/>
              </a:rPr>
              <a:t>-3</a:t>
            </a:r>
            <a:r>
              <a:rPr lang="ar-DZ" sz="2800" b="1" dirty="0" smtClean="0">
                <a:solidFill>
                  <a:schemeClr val="tx1"/>
                </a:solidFill>
                <a:latin typeface="Arabic Typesetting" pitchFamily="66" charset="-78"/>
                <a:cs typeface="Arabic Typesetting" pitchFamily="66" charset="-78"/>
              </a:rPr>
              <a:t> تأثير إدارة المعرفة على المنتجات البديلة:</a:t>
            </a:r>
          </a:p>
          <a:p>
            <a:pPr algn="r" rtl="1"/>
            <a:r>
              <a:rPr lang="ar-DZ" sz="2800" b="1" dirty="0" smtClean="0">
                <a:solidFill>
                  <a:schemeClr val="tx1"/>
                </a:solidFill>
                <a:latin typeface="Arabic Typesetting" pitchFamily="66" charset="-78"/>
                <a:cs typeface="Arabic Typesetting" pitchFamily="66" charset="-78"/>
              </a:rPr>
              <a:t> -في حالة ارتفاع أسعار المنتجات البديلة وزيادة الطلب على منتجات البديلة فان أنظمة إدارة المعرفة تعمل على مرونة الهيكل الإنتاجي لأجل مواجهة ارتفاع الطلب</a:t>
            </a:r>
            <a:r>
              <a:rPr lang="ar-DZ" sz="2800" b="1" dirty="0" smtClean="0">
                <a:solidFill>
                  <a:schemeClr val="tx1"/>
                </a:solidFill>
                <a:latin typeface="Arabic Typesetting" pitchFamily="66" charset="-78"/>
                <a:cs typeface="Arabic Typesetting" pitchFamily="66" charset="-78"/>
              </a:rPr>
              <a:t>.</a:t>
            </a:r>
          </a:p>
          <a:p>
            <a:pPr algn="r" rtl="1"/>
            <a:r>
              <a:rPr lang="ar-DZ" sz="2800" b="1" dirty="0" smtClean="0">
                <a:solidFill>
                  <a:schemeClr val="tx1"/>
                </a:solidFill>
                <a:latin typeface="Arabic Typesetting" pitchFamily="66" charset="-78"/>
                <a:cs typeface="Arabic Typesetting" pitchFamily="66" charset="-78"/>
              </a:rPr>
              <a:t>أما في حالة انخفاض أسعارها وقلة الطلب على منتجات المؤسسة فتعل على المرونة في خفض التكاليف  </a:t>
            </a:r>
          </a:p>
          <a:p>
            <a:pPr algn="r" rtl="1">
              <a:buFontTx/>
              <a:buChar char="-"/>
            </a:pPr>
            <a:r>
              <a:rPr lang="ar-DZ" sz="2800" b="1" dirty="0" smtClean="0">
                <a:solidFill>
                  <a:schemeClr val="tx1"/>
                </a:solidFill>
                <a:latin typeface="Arabic Typesetting" pitchFamily="66" charset="-78"/>
                <a:cs typeface="Arabic Typesetting" pitchFamily="66" charset="-78"/>
              </a:rPr>
              <a:t>الرأس المال البشري يعتبر مفتاح الحل أمام أي مستجدات الخاص بالمنتجات البديلة </a:t>
            </a:r>
          </a:p>
          <a:p>
            <a:pPr algn="r" rtl="1"/>
            <a:endParaRPr lang="ar-DZ" sz="28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a:p>
            <a:pPr algn="r" rtl="1">
              <a:buFontTx/>
              <a:buChar char="-"/>
            </a:pPr>
            <a:endParaRPr lang="ar-DZ" sz="3200" b="1" dirty="0" smtClean="0">
              <a:solidFill>
                <a:schemeClr val="tx1"/>
              </a:solidFill>
              <a:latin typeface="Arabic Typesetting" pitchFamily="66" charset="-78"/>
              <a:cs typeface="Arabic Typesetting" pitchFamily="66" charset="-78"/>
            </a:endParaRPr>
          </a:p>
          <a:p>
            <a:pPr algn="r" rtl="1">
              <a:buFontTx/>
              <a:buChar char="-"/>
            </a:pPr>
            <a:endParaRPr lang="ar-DZ" sz="3200" b="1" dirty="0" smtClean="0">
              <a:solidFill>
                <a:schemeClr val="tx1"/>
              </a:solidFill>
              <a:latin typeface="Arabic Typesetting" pitchFamily="66" charset="-78"/>
              <a:cs typeface="Arabic Typesetting" pitchFamily="66" charset="-78"/>
            </a:endParaRPr>
          </a:p>
        </p:txBody>
      </p:sp>
      <p:sp>
        <p:nvSpPr>
          <p:cNvPr id="5" name="Rectangle 4"/>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07 </a:t>
            </a:r>
            <a:r>
              <a:rPr lang="ar-DZ" sz="4800" b="1" dirty="0" smtClean="0">
                <a:solidFill>
                  <a:schemeClr val="bg1"/>
                </a:solidFill>
                <a:latin typeface="Arabic Typesetting" pitchFamily="66" charset="-78"/>
                <a:cs typeface="Arabic Typesetting" pitchFamily="66" charset="-78"/>
              </a:rPr>
              <a:t> دور إدارة المعرفة في البيئة التنافسية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8596"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2800" b="1" dirty="0" smtClean="0">
                <a:solidFill>
                  <a:schemeClr val="tx1"/>
                </a:solidFill>
                <a:latin typeface="Arabic Typesetting" pitchFamily="66" charset="-78"/>
                <a:cs typeface="Arabic Typesetting" pitchFamily="66" charset="-78"/>
              </a:rPr>
              <a:t>-</a:t>
            </a:r>
            <a:r>
              <a:rPr lang="fr-FR" sz="2800" b="1" dirty="0" smtClean="0">
                <a:solidFill>
                  <a:schemeClr val="tx1"/>
                </a:solidFill>
                <a:latin typeface="Arabic Typesetting" pitchFamily="66" charset="-78"/>
                <a:cs typeface="Arabic Typesetting" pitchFamily="66" charset="-78"/>
              </a:rPr>
              <a:t>4 </a:t>
            </a:r>
            <a:r>
              <a:rPr lang="ar-DZ" sz="2800" b="1" dirty="0" smtClean="0">
                <a:solidFill>
                  <a:schemeClr val="tx1"/>
                </a:solidFill>
                <a:latin typeface="Arabic Typesetting" pitchFamily="66" charset="-78"/>
                <a:cs typeface="Arabic Typesetting" pitchFamily="66" charset="-78"/>
              </a:rPr>
              <a:t>تأثير إدارة المعرفة على المشترين: </a:t>
            </a:r>
          </a:p>
          <a:p>
            <a:pPr algn="r" rtl="1"/>
            <a:r>
              <a:rPr lang="ar-DZ" sz="2800" b="1" dirty="0" smtClean="0">
                <a:solidFill>
                  <a:schemeClr val="tx1"/>
                </a:solidFill>
                <a:latin typeface="Arabic Typesetting" pitchFamily="66" charset="-78"/>
                <a:cs typeface="Arabic Typesetting" pitchFamily="66" charset="-78"/>
              </a:rPr>
              <a:t> - تعمل أنظمة إدارة المعرفة من خلال أنظمة البيانات والمعلومات والتنبؤات فهم احتياجات المشترين ورغباتهم ومحاولة التأثير فيها </a:t>
            </a:r>
          </a:p>
          <a:p>
            <a:pPr algn="r" rtl="1"/>
            <a:r>
              <a:rPr lang="ar-DZ" sz="2800" b="1" dirty="0" smtClean="0">
                <a:solidFill>
                  <a:schemeClr val="tx1"/>
                </a:solidFill>
                <a:latin typeface="Arabic Typesetting" pitchFamily="66" charset="-78"/>
                <a:cs typeface="Arabic Typesetting" pitchFamily="66" charset="-78"/>
              </a:rPr>
              <a:t>- كما أن أيجاد شبكات توزيع فعالة تعمل على كسب الكثير من المشترين </a:t>
            </a:r>
          </a:p>
          <a:p>
            <a:pPr algn="r" rtl="1"/>
            <a:r>
              <a:rPr lang="ar-DZ" sz="2800" b="1" dirty="0" smtClean="0">
                <a:solidFill>
                  <a:schemeClr val="tx1"/>
                </a:solidFill>
                <a:latin typeface="Arabic Typesetting" pitchFamily="66" charset="-78"/>
                <a:cs typeface="Arabic Typesetting" pitchFamily="66" charset="-78"/>
              </a:rPr>
              <a:t>- البحث  التطوير وظيفة جوهرية لكسب ولاء المشترين من خلال الابتكارات المتجددة.</a:t>
            </a:r>
          </a:p>
          <a:p>
            <a:pPr algn="r" rtl="1"/>
            <a:r>
              <a:rPr lang="ar-DZ" sz="2800" b="1" dirty="0" smtClean="0">
                <a:solidFill>
                  <a:schemeClr val="tx1"/>
                </a:solidFill>
                <a:latin typeface="Arabic Typesetting" pitchFamily="66" charset="-78"/>
                <a:cs typeface="Arabic Typesetting" pitchFamily="66" charset="-78"/>
              </a:rPr>
              <a:t>- يمكن لإدارة المعرفة المساعدة على التكامل الأمامي.</a:t>
            </a:r>
          </a:p>
        </p:txBody>
      </p:sp>
      <p:sp>
        <p:nvSpPr>
          <p:cNvPr id="5" name="Rectangle 4"/>
          <p:cNvSpPr/>
          <p:nvPr/>
        </p:nvSpPr>
        <p:spPr>
          <a:xfrm>
            <a:off x="428596" y="142852"/>
            <a:ext cx="8286808" cy="1071570"/>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07 </a:t>
            </a:r>
            <a:r>
              <a:rPr lang="ar-DZ" sz="4800" b="1" dirty="0" smtClean="0">
                <a:solidFill>
                  <a:schemeClr val="bg1"/>
                </a:solidFill>
                <a:latin typeface="Arabic Typesetting" pitchFamily="66" charset="-78"/>
                <a:cs typeface="Arabic Typesetting" pitchFamily="66" charset="-78"/>
              </a:rPr>
              <a:t> دور إدارة المعرفة في البيئة التنافسية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8596" y="1428736"/>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3200" b="1" dirty="0" smtClean="0">
                <a:solidFill>
                  <a:schemeClr val="tx1"/>
                </a:solidFill>
                <a:latin typeface="Arabic Typesetting" pitchFamily="66" charset="-78"/>
                <a:cs typeface="Arabic Typesetting" pitchFamily="66" charset="-78"/>
              </a:rPr>
              <a:t>-</a:t>
            </a:r>
            <a:r>
              <a:rPr lang="fr-FR" sz="2800" b="1" dirty="0" smtClean="0">
                <a:solidFill>
                  <a:schemeClr val="tx1"/>
                </a:solidFill>
                <a:latin typeface="Arabic Typesetting" pitchFamily="66" charset="-78"/>
                <a:cs typeface="Arabic Typesetting" pitchFamily="66" charset="-78"/>
              </a:rPr>
              <a:t>5</a:t>
            </a:r>
            <a:r>
              <a:rPr lang="en-US"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تأثير إدارة المعرفة على الموردين:</a:t>
            </a:r>
          </a:p>
          <a:p>
            <a:pPr algn="r" rtl="1"/>
            <a:r>
              <a:rPr lang="ar-DZ" sz="2800" b="1" dirty="0" smtClean="0">
                <a:solidFill>
                  <a:schemeClr val="tx1"/>
                </a:solidFill>
                <a:latin typeface="Arabic Typesetting" pitchFamily="66" charset="-78"/>
                <a:cs typeface="Arabic Typesetting" pitchFamily="66" charset="-78"/>
              </a:rPr>
              <a:t>يمكن لإدارة المعرفة من خلال أنظمة المعلومات البحث عن أفضل و اقرب والأحسن من حيث السعر والجودة بالنسبة للموردين.</a:t>
            </a:r>
          </a:p>
          <a:p>
            <a:pPr algn="r" rtl="1"/>
            <a:r>
              <a:rPr lang="ar-DZ" sz="2800" b="1" dirty="0" smtClean="0">
                <a:solidFill>
                  <a:schemeClr val="tx1"/>
                </a:solidFill>
                <a:latin typeface="Arabic Typesetting" pitchFamily="66" charset="-78"/>
                <a:cs typeface="Arabic Typesetting" pitchFamily="66" charset="-78"/>
              </a:rPr>
              <a:t>يمكن للرأس البشري الفعال المفاوض إيجاد سبل تحقيق التوريد الحصري في حال الموارد النادرة.</a:t>
            </a:r>
          </a:p>
          <a:p>
            <a:pPr algn="r" rtl="1"/>
            <a:r>
              <a:rPr lang="ar-DZ" sz="2800" b="1" dirty="0" smtClean="0">
                <a:solidFill>
                  <a:schemeClr val="tx1"/>
                </a:solidFill>
                <a:latin typeface="Arabic Typesetting" pitchFamily="66" charset="-78"/>
                <a:cs typeface="Arabic Typesetting" pitchFamily="66" charset="-78"/>
              </a:rPr>
              <a:t>خبرة الرأس المال البشري يمكن أن تساهم في التكامل الخلفي للمؤسسة</a:t>
            </a:r>
          </a:p>
          <a:p>
            <a:pPr algn="r" rtl="1"/>
            <a:r>
              <a:rPr lang="ar-DZ" sz="2800" b="1" dirty="0" smtClean="0">
                <a:solidFill>
                  <a:schemeClr val="tx1"/>
                </a:solidFill>
                <a:latin typeface="Arabic Typesetting" pitchFamily="66" charset="-78"/>
                <a:cs typeface="Arabic Typesetting" pitchFamily="66" charset="-78"/>
              </a:rPr>
              <a:t>بناء أنظمة الدعم اللوجيستيكي للإنتاج و التموين الفعال هي من مهام أنظمة إدارة المعرفة.</a:t>
            </a:r>
          </a:p>
        </p:txBody>
      </p:sp>
      <p:sp>
        <p:nvSpPr>
          <p:cNvPr id="4" name="Rectangle 3"/>
          <p:cNvSpPr/>
          <p:nvPr/>
        </p:nvSpPr>
        <p:spPr>
          <a:xfrm>
            <a:off x="428596" y="214290"/>
            <a:ext cx="8358246"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06 </a:t>
            </a:r>
            <a:r>
              <a:rPr lang="ar-DZ" sz="4800" b="1" dirty="0" smtClean="0">
                <a:solidFill>
                  <a:schemeClr val="bg1"/>
                </a:solidFill>
                <a:latin typeface="Arabic Typesetting" pitchFamily="66" charset="-78"/>
                <a:cs typeface="Arabic Typesetting" pitchFamily="66" charset="-78"/>
              </a:rPr>
              <a:t> دور إدارة المعرفة في البيئة التنافسية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0034" y="1214422"/>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latin typeface="Arabic Typesetting" pitchFamily="66" charset="-78"/>
                <a:cs typeface="Arabic Typesetting" pitchFamily="66" charset="-78"/>
              </a:rPr>
              <a:t>أولا: مفهوم البيئة الخارجية الكلية ( العامة):</a:t>
            </a:r>
          </a:p>
          <a:p>
            <a:pPr algn="r" rtl="1"/>
            <a:r>
              <a:rPr lang="ar-DZ" sz="2800" b="1" dirty="0" smtClean="0">
                <a:solidFill>
                  <a:schemeClr val="tx1"/>
                </a:solidFill>
                <a:latin typeface="Arabic Typesetting" pitchFamily="66" charset="-78"/>
                <a:cs typeface="Arabic Typesetting" pitchFamily="66" charset="-78"/>
              </a:rPr>
              <a:t>حتى يتضح لنا المفهوم يجب أن نتطرق إلى تعريفها ومكوناتها وكذا أهمية دراستها:</a:t>
            </a:r>
          </a:p>
          <a:p>
            <a:pPr algn="r" rtl="1"/>
            <a:r>
              <a:rPr lang="fr-FR" sz="2800" b="1" dirty="0" smtClean="0">
                <a:solidFill>
                  <a:schemeClr val="tx1"/>
                </a:solidFill>
                <a:latin typeface="Arabic Typesetting" pitchFamily="66" charset="-78"/>
                <a:cs typeface="Arabic Typesetting" pitchFamily="66" charset="-78"/>
              </a:rPr>
              <a:t>1-</a:t>
            </a:r>
            <a:r>
              <a:rPr lang="ar-DZ" sz="2800" b="1" dirty="0" smtClean="0">
                <a:solidFill>
                  <a:schemeClr val="tx1"/>
                </a:solidFill>
                <a:latin typeface="Arabic Typesetting" pitchFamily="66" charset="-78"/>
                <a:cs typeface="Arabic Typesetting" pitchFamily="66" charset="-78"/>
              </a:rPr>
              <a:t> تعريف البيئة الخارجية العامة( الكلية): لقد تعدت تعاريف ولكن نذكر أهمها:</a:t>
            </a:r>
          </a:p>
          <a:p>
            <a:pPr lvl="0" algn="r" rtl="1"/>
            <a:r>
              <a:rPr lang="ar-DZ" sz="2800" b="1" dirty="0" smtClean="0">
                <a:solidFill>
                  <a:schemeClr val="tx1"/>
                </a:solidFill>
                <a:latin typeface="Arabic Typesetting" pitchFamily="66" charset="-78"/>
                <a:cs typeface="Arabic Typesetting" pitchFamily="66" charset="-78"/>
              </a:rPr>
              <a:t>يقصد بها كل العوامل التي تؤثر على كل المؤسسات ولا تخضع لسيطرة إدارة المنظمة، وتشمل كافة العوامل السياسية والاقتصادية والاجتماعية والثقافية والقانونية التكنولوجية وحتى والدولية.</a:t>
            </a:r>
          </a:p>
          <a:p>
            <a:pPr lvl="0" algn="r" rtl="1"/>
            <a:r>
              <a:rPr lang="ar-DZ" sz="2800" b="1" dirty="0" smtClean="0">
                <a:solidFill>
                  <a:schemeClr val="tx1"/>
                </a:solidFill>
                <a:latin typeface="Arabic Typesetting" pitchFamily="66" charset="-78"/>
                <a:cs typeface="Arabic Typesetting" pitchFamily="66" charset="-78"/>
              </a:rPr>
              <a:t>هي تلك العوامل التي تقع خارج سيطرة المنظمة الفردية وليس لها علاقة مباشرة بموقفها التشغيلي ونوعية الصناعة التي تنتمي إليها، أو النشاط الذي تتخصص فيه.</a:t>
            </a:r>
          </a:p>
          <a:p>
            <a:pPr lvl="0" algn="r" rtl="1"/>
            <a:r>
              <a:rPr lang="ar-DZ" sz="2800" b="1" dirty="0" smtClean="0">
                <a:solidFill>
                  <a:schemeClr val="tx1"/>
                </a:solidFill>
                <a:latin typeface="Arabic Typesetting" pitchFamily="66" charset="-78"/>
                <a:cs typeface="Arabic Typesetting" pitchFamily="66" charset="-78"/>
              </a:rPr>
              <a:t>ومن التعاريف السابقة نستنتج أن البيئة العامة أو الكلية الخارجية للمؤسسة تشمل تلك العوامل التي لا تقع تحت سيطرة المؤسسة بطريقة مباشرة أو غير مباشرة ولا تدخل في البيئة التنافسية وكذا الداخلية والتي تتأثر بها المؤسسة ويتأثر بها أداءها ككل بصورة كبيرة.</a:t>
            </a:r>
            <a:endParaRPr lang="fr-FR" sz="2800" b="1" dirty="0" smtClean="0">
              <a:solidFill>
                <a:schemeClr val="tx1"/>
              </a:solidFill>
              <a:latin typeface="Arabic Typesetting" pitchFamily="66" charset="-78"/>
              <a:cs typeface="Arabic Typesetting" pitchFamily="66" charset="-78"/>
            </a:endParaRPr>
          </a:p>
        </p:txBody>
      </p:sp>
      <p:sp>
        <p:nvSpPr>
          <p:cNvPr id="4" name="Rectangle 3"/>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08 </a:t>
            </a:r>
            <a:r>
              <a:rPr lang="ar-DZ" sz="4800" b="1" dirty="0" smtClean="0">
                <a:solidFill>
                  <a:schemeClr val="bg1"/>
                </a:solidFill>
                <a:latin typeface="Arabic Typesetting" pitchFamily="66" charset="-78"/>
                <a:cs typeface="Arabic Typesetting" pitchFamily="66" charset="-78"/>
              </a:rPr>
              <a:t>دور إدارة المعرفة في البيئة الخارجية العامة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357298"/>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en-US" sz="2800" b="1" dirty="0" smtClean="0">
                <a:solidFill>
                  <a:schemeClr val="tx1"/>
                </a:solidFill>
                <a:latin typeface="Arabic Typesetting" pitchFamily="66" charset="-78"/>
                <a:cs typeface="Arabic Typesetting" pitchFamily="66" charset="-78"/>
              </a:rPr>
              <a:t>-2</a:t>
            </a:r>
            <a:r>
              <a:rPr lang="ar-DZ" sz="2800" b="1" dirty="0" smtClean="0">
                <a:solidFill>
                  <a:schemeClr val="tx1"/>
                </a:solidFill>
                <a:latin typeface="Arabic Typesetting" pitchFamily="66" charset="-78"/>
                <a:cs typeface="Arabic Typesetting" pitchFamily="66" charset="-78"/>
              </a:rPr>
              <a:t>مكونات البيئة الخارجية العامة ( الكلية) للمؤسسة الاقتصادية:</a:t>
            </a:r>
            <a:endParaRPr lang="en-US"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تتعدد تصنيفات العوامل المكونة للبيئة الخارجية العامة ( الكلية) للمؤسسة الاقتصادية ولكن يمكن إجمالها على النحو التالي:</a:t>
            </a:r>
          </a:p>
          <a:p>
            <a:pPr algn="r" rtl="1"/>
            <a:r>
              <a:rPr lang="ar-DZ" sz="2800" b="1" dirty="0" smtClean="0">
                <a:solidFill>
                  <a:schemeClr val="tx1"/>
                </a:solidFill>
                <a:latin typeface="Arabic Typesetting" pitchFamily="66" charset="-78"/>
                <a:cs typeface="Arabic Typesetting" pitchFamily="66" charset="-78"/>
              </a:rPr>
              <a:t>أ/ عوامل اقتصادية: </a:t>
            </a:r>
            <a:r>
              <a:rPr lang="fr-FR" sz="2800" b="1" dirty="0" smtClean="0">
                <a:solidFill>
                  <a:schemeClr val="tx1"/>
                </a:solidFill>
                <a:latin typeface="Arabic Typesetting" pitchFamily="66" charset="-78"/>
                <a:cs typeface="Arabic Typesetting" pitchFamily="66" charset="-78"/>
              </a:rPr>
              <a:t>(</a:t>
            </a:r>
            <a:r>
              <a:rPr lang="fr-FR" sz="2800" b="1" dirty="0" err="1" smtClean="0">
                <a:solidFill>
                  <a:schemeClr val="tx1"/>
                </a:solidFill>
                <a:latin typeface="Arabic Typesetting" pitchFamily="66" charset="-78"/>
                <a:cs typeface="Arabic Typesetting" pitchFamily="66" charset="-78"/>
              </a:rPr>
              <a:t>Economical</a:t>
            </a:r>
            <a:r>
              <a:rPr lang="fr-FR" sz="2800" b="1" dirty="0" smtClean="0">
                <a:solidFill>
                  <a:schemeClr val="tx1"/>
                </a:solidFill>
                <a:latin typeface="Arabic Typesetting" pitchFamily="66" charset="-78"/>
                <a:cs typeface="Arabic Typesetting" pitchFamily="66" charset="-78"/>
              </a:rPr>
              <a:t> </a:t>
            </a:r>
            <a:r>
              <a:rPr lang="fr-FR" sz="2800" b="1" dirty="0" err="1" smtClean="0">
                <a:solidFill>
                  <a:schemeClr val="tx1"/>
                </a:solidFill>
                <a:latin typeface="Arabic Typesetting" pitchFamily="66" charset="-78"/>
                <a:cs typeface="Arabic Typesetting" pitchFamily="66" charset="-78"/>
              </a:rPr>
              <a:t>Environment</a:t>
            </a:r>
            <a:r>
              <a:rPr lang="fr-FR" sz="2800" b="1" dirty="0" smtClean="0">
                <a:solidFill>
                  <a:schemeClr val="tx1"/>
                </a:solidFill>
                <a:latin typeface="Arabic Typesetting" pitchFamily="66" charset="-78"/>
                <a:cs typeface="Arabic Typesetting" pitchFamily="66" charset="-78"/>
              </a:rPr>
              <a:t> </a:t>
            </a:r>
            <a:r>
              <a:rPr lang="fr-FR" sz="2800" b="1" dirty="0" err="1" smtClean="0">
                <a:solidFill>
                  <a:schemeClr val="tx1"/>
                </a:solidFill>
                <a:latin typeface="Arabic Typesetting" pitchFamily="66" charset="-78"/>
                <a:cs typeface="Arabic Typesetting" pitchFamily="66" charset="-78"/>
              </a:rPr>
              <a:t>Factors</a:t>
            </a:r>
            <a:r>
              <a:rPr lang="fr-FR" sz="2800" b="1" dirty="0" smtClean="0">
                <a:solidFill>
                  <a:schemeClr val="tx1"/>
                </a:solidFill>
                <a:latin typeface="Arabic Typesetting" pitchFamily="66" charset="-78"/>
                <a:cs typeface="Arabic Typesetting" pitchFamily="66" charset="-78"/>
              </a:rPr>
              <a:t>):</a:t>
            </a:r>
            <a:endParaRPr lang="ar-DZ"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تعتبر العوامل الاقتصادية إحدى العوامل البيئية الكلية الهامة المؤثرة على منظمات الأعمال، وتتمثل هذه العوامل الاقتصادية في</a:t>
            </a:r>
            <a:r>
              <a:rPr lang="fr-FR"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معدل الفائدة، النمو الاقتصادي، </a:t>
            </a:r>
            <a:r>
              <a:rPr lang="ar-DZ" sz="2800" b="1" dirty="0" smtClean="0">
                <a:solidFill>
                  <a:schemeClr val="tx1"/>
                </a:solidFill>
                <a:latin typeface="Arabic Typesetting" pitchFamily="66" charset="-78"/>
                <a:cs typeface="Arabic Typesetting" pitchFamily="66" charset="-78"/>
              </a:rPr>
              <a:t> ميزان المدفوعات خاصة </a:t>
            </a:r>
            <a:r>
              <a:rPr lang="ar-SA" sz="2800" b="1" dirty="0" smtClean="0">
                <a:solidFill>
                  <a:schemeClr val="tx1"/>
                </a:solidFill>
                <a:latin typeface="Arabic Typesetting" pitchFamily="66" charset="-78"/>
                <a:cs typeface="Arabic Typesetting" pitchFamily="66" charset="-78"/>
              </a:rPr>
              <a:t>الميزان التجاري، معدلات التضخم، السياسات المالية والنقدية للدولة والخاصة بالضرائب على الدخل، والضرائب على الأرباح التجارية، والصناعية </a:t>
            </a:r>
            <a:r>
              <a:rPr lang="ar-DZ" sz="2800" b="1" dirty="0" smtClean="0">
                <a:solidFill>
                  <a:schemeClr val="tx1"/>
                </a:solidFill>
                <a:latin typeface="Arabic Typesetting" pitchFamily="66" charset="-78"/>
                <a:cs typeface="Arabic Typesetting" pitchFamily="66" charset="-78"/>
              </a:rPr>
              <a:t>وكذا الرسوم </a:t>
            </a:r>
            <a:r>
              <a:rPr lang="ar-SA" sz="2800" b="1" dirty="0" smtClean="0">
                <a:solidFill>
                  <a:schemeClr val="tx1"/>
                </a:solidFill>
                <a:latin typeface="Arabic Typesetting" pitchFamily="66" charset="-78"/>
                <a:cs typeface="Arabic Typesetting" pitchFamily="66" charset="-78"/>
              </a:rPr>
              <a:t>الجمركية</a:t>
            </a:r>
            <a:r>
              <a:rPr lang="ar-DZ" sz="2800" b="1" dirty="0" smtClean="0">
                <a:solidFill>
                  <a:schemeClr val="tx1"/>
                </a:solidFill>
                <a:latin typeface="Arabic Typesetting" pitchFamily="66" charset="-78"/>
                <a:cs typeface="Arabic Typesetting" pitchFamily="66" charset="-78"/>
              </a:rPr>
              <a:t> </a:t>
            </a:r>
            <a:r>
              <a:rPr lang="fr-FR" sz="2800" b="1" dirty="0" smtClean="0">
                <a:solidFill>
                  <a:schemeClr val="tx1"/>
                </a:solidFill>
                <a:latin typeface="Arabic Typesetting" pitchFamily="66" charset="-78"/>
                <a:cs typeface="Arabic Typesetting" pitchFamily="66" charset="-78"/>
              </a:rPr>
              <a:t>...</a:t>
            </a:r>
            <a:r>
              <a:rPr lang="ar-DZ" sz="2800" b="1" dirty="0" smtClean="0">
                <a:solidFill>
                  <a:schemeClr val="tx1"/>
                </a:solidFill>
                <a:latin typeface="Arabic Typesetting" pitchFamily="66" charset="-78"/>
                <a:cs typeface="Arabic Typesetting" pitchFamily="66" charset="-78"/>
              </a:rPr>
              <a:t> </a:t>
            </a:r>
            <a:r>
              <a:rPr lang="ar-SA" sz="2800" b="1" dirty="0" err="1" smtClean="0">
                <a:solidFill>
                  <a:schemeClr val="tx1"/>
                </a:solidFill>
                <a:latin typeface="Arabic Typesetting" pitchFamily="66" charset="-78"/>
                <a:cs typeface="Arabic Typesetting" pitchFamily="66" charset="-78"/>
              </a:rPr>
              <a:t>ال</a:t>
            </a:r>
            <a:r>
              <a:rPr lang="ar-DZ" sz="2800" b="1" dirty="0" smtClean="0">
                <a:solidFill>
                  <a:schemeClr val="tx1"/>
                </a:solidFill>
                <a:latin typeface="Arabic Typesetting" pitchFamily="66" charset="-78"/>
                <a:cs typeface="Arabic Typesetting" pitchFamily="66" charset="-78"/>
              </a:rPr>
              <a:t>خ .</a:t>
            </a:r>
            <a:endParaRPr lang="fr-FR" sz="2800" b="1" dirty="0" smtClean="0">
              <a:solidFill>
                <a:schemeClr val="tx1"/>
              </a:solidFill>
              <a:latin typeface="Arabic Typesetting" pitchFamily="66" charset="-78"/>
              <a:cs typeface="Arabic Typesetting" pitchFamily="66" charset="-78"/>
            </a:endParaRPr>
          </a:p>
        </p:txBody>
      </p:sp>
      <p:sp>
        <p:nvSpPr>
          <p:cNvPr id="4" name="Rectangle 3"/>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08 </a:t>
            </a:r>
            <a:r>
              <a:rPr lang="ar-DZ" sz="4800" b="1" dirty="0" smtClean="0">
                <a:solidFill>
                  <a:schemeClr val="bg1"/>
                </a:solidFill>
                <a:latin typeface="Arabic Typesetting" pitchFamily="66" charset="-78"/>
                <a:cs typeface="Arabic Typesetting" pitchFamily="66" charset="-78"/>
              </a:rPr>
              <a:t>دور إدارة المعرفة في البيئة الخارجية العامة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357298"/>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latin typeface="Arabic Typesetting" pitchFamily="66" charset="-78"/>
                <a:cs typeface="Arabic Typesetting" pitchFamily="66" charset="-78"/>
              </a:rPr>
              <a:t>ب/ </a:t>
            </a:r>
            <a:r>
              <a:rPr lang="ar-SA" sz="2800" b="1" dirty="0" smtClean="0">
                <a:solidFill>
                  <a:schemeClr val="tx1"/>
                </a:solidFill>
                <a:latin typeface="Arabic Typesetting" pitchFamily="66" charset="-78"/>
                <a:cs typeface="Arabic Typesetting" pitchFamily="66" charset="-78"/>
              </a:rPr>
              <a:t>عوامل البيئة الاجتماعية</a:t>
            </a:r>
            <a:r>
              <a:rPr lang="fr-FR" sz="2800" b="1" dirty="0" smtClean="0">
                <a:solidFill>
                  <a:schemeClr val="tx1"/>
                </a:solidFill>
                <a:latin typeface="Arabic Typesetting" pitchFamily="66" charset="-78"/>
                <a:cs typeface="Arabic Typesetting" pitchFamily="66" charset="-78"/>
              </a:rPr>
              <a:t> (Social </a:t>
            </a:r>
            <a:r>
              <a:rPr lang="fr-FR" sz="2800" b="1" dirty="0" err="1" smtClean="0">
                <a:solidFill>
                  <a:schemeClr val="tx1"/>
                </a:solidFill>
                <a:latin typeface="Arabic Typesetting" pitchFamily="66" charset="-78"/>
                <a:cs typeface="Arabic Typesetting" pitchFamily="66" charset="-78"/>
              </a:rPr>
              <a:t>Environment</a:t>
            </a:r>
            <a:r>
              <a:rPr lang="fr-FR" sz="2800" b="1" dirty="0" smtClean="0">
                <a:solidFill>
                  <a:schemeClr val="tx1"/>
                </a:solidFill>
                <a:latin typeface="Arabic Typesetting" pitchFamily="66" charset="-78"/>
                <a:cs typeface="Arabic Typesetting" pitchFamily="66" charset="-78"/>
              </a:rPr>
              <a:t> </a:t>
            </a:r>
            <a:r>
              <a:rPr lang="fr-FR" sz="2800" b="1" dirty="0" err="1" smtClean="0">
                <a:solidFill>
                  <a:schemeClr val="tx1"/>
                </a:solidFill>
                <a:latin typeface="Arabic Typesetting" pitchFamily="66" charset="-78"/>
                <a:cs typeface="Arabic Typesetting" pitchFamily="66" charset="-78"/>
              </a:rPr>
              <a:t>Factors</a:t>
            </a:r>
            <a:r>
              <a:rPr lang="fr-FR" sz="2800" b="1" dirty="0" smtClean="0">
                <a:solidFill>
                  <a:schemeClr val="tx1"/>
                </a:solidFill>
                <a:latin typeface="Arabic Typesetting" pitchFamily="66" charset="-78"/>
                <a:cs typeface="Arabic Typesetting" pitchFamily="66" charset="-78"/>
              </a:rPr>
              <a:t>):</a:t>
            </a:r>
          </a:p>
          <a:p>
            <a:pPr algn="r"/>
            <a:r>
              <a:rPr lang="ar-SA" sz="2800" b="1" dirty="0" smtClean="0">
                <a:solidFill>
                  <a:schemeClr val="tx1"/>
                </a:solidFill>
                <a:latin typeface="Arabic Typesetting" pitchFamily="66" charset="-78"/>
                <a:cs typeface="Arabic Typesetting" pitchFamily="66" charset="-78"/>
              </a:rPr>
              <a:t>تضم البيئة الاجتماعية العديد من المتغيرات والتي ترتبط بالقيم الاجتماعية السائدة، والأعراف، التقاليد والأطر الأخلاقية للمجتمع والأفراد، وهذه تؤثر بأشكال مختلفة على المؤسسة سواء من حيث قدرتها على فهم الأسواق والعملاء،</a:t>
            </a:r>
            <a:r>
              <a:rPr lang="ar-DZ" sz="2800" b="1" dirty="0" smtClean="0">
                <a:solidFill>
                  <a:schemeClr val="tx1"/>
                </a:solidFill>
                <a:latin typeface="Arabic Typesetting" pitchFamily="66" charset="-78"/>
                <a:cs typeface="Arabic Typesetting" pitchFamily="66" charset="-78"/>
              </a:rPr>
              <a:t> أو </a:t>
            </a:r>
            <a:r>
              <a:rPr lang="ar-SA" sz="2800" b="1" dirty="0" smtClean="0">
                <a:solidFill>
                  <a:schemeClr val="tx1"/>
                </a:solidFill>
                <a:latin typeface="Arabic Typesetting" pitchFamily="66" charset="-78"/>
                <a:cs typeface="Arabic Typesetting" pitchFamily="66" charset="-78"/>
              </a:rPr>
              <a:t>من حيث الموارد البشرية التي تحصل عليها المؤسسة من محيطها الخارجي</a:t>
            </a:r>
            <a:r>
              <a:rPr lang="fr-FR"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فنمط التغيرات في الحياة العامة يمثل إشكالية كبيرة أمام المؤسسات في فهم أنشطة الاستهلاك وما يرتبط بذلك من نفقات لإدامة حياة الأفراد والمجتمع</a:t>
            </a:r>
            <a:r>
              <a:rPr lang="ar-DZ" sz="2800" b="1" dirty="0" smtClean="0">
                <a:solidFill>
                  <a:schemeClr val="tx1"/>
                </a:solidFill>
                <a:latin typeface="Arabic Typesetting" pitchFamily="66" charset="-78"/>
                <a:cs typeface="Arabic Typesetting" pitchFamily="66" charset="-78"/>
              </a:rPr>
              <a:t>.</a:t>
            </a:r>
          </a:p>
          <a:p>
            <a:pPr algn="r" rtl="1"/>
            <a:r>
              <a:rPr lang="ar-DZ" sz="2800" b="1" dirty="0" smtClean="0">
                <a:solidFill>
                  <a:schemeClr val="tx1"/>
                </a:solidFill>
                <a:latin typeface="Arabic Typesetting" pitchFamily="66" charset="-78"/>
                <a:cs typeface="Arabic Typesetting" pitchFamily="66" charset="-78"/>
              </a:rPr>
              <a:t>ج</a:t>
            </a:r>
            <a:r>
              <a:rPr lang="ar-SA" sz="2800" b="1" dirty="0" smtClean="0">
                <a:solidFill>
                  <a:schemeClr val="tx1"/>
                </a:solidFill>
                <a:latin typeface="Arabic Typesetting" pitchFamily="66" charset="-78"/>
                <a:cs typeface="Arabic Typesetting" pitchFamily="66" charset="-78"/>
              </a:rPr>
              <a:t>-عوامل البيئة الثقافية</a:t>
            </a:r>
            <a:r>
              <a:rPr lang="fr-FR" sz="2800" b="1" dirty="0" smtClean="0">
                <a:solidFill>
                  <a:schemeClr val="tx1"/>
                </a:solidFill>
                <a:latin typeface="Arabic Typesetting" pitchFamily="66" charset="-78"/>
                <a:cs typeface="Arabic Typesetting" pitchFamily="66" charset="-78"/>
              </a:rPr>
              <a:t> (Cultural Environnement): </a:t>
            </a:r>
          </a:p>
          <a:p>
            <a:pPr algn="r" rtl="1"/>
            <a:r>
              <a:rPr lang="ar-SA" sz="2800" b="1" dirty="0" smtClean="0">
                <a:solidFill>
                  <a:schemeClr val="tx1"/>
                </a:solidFill>
                <a:latin typeface="Arabic Typesetting" pitchFamily="66" charset="-78"/>
                <a:cs typeface="Arabic Typesetting" pitchFamily="66" charset="-78"/>
              </a:rPr>
              <a:t>للمتغيرات الثقافية تأثير مهم على منظمات الأعمال، فنظام التعليم، والخبرات المتراكمة والقيم والسلوك الفردي والجماعي، وطبيعة المجتمعات واستعدادها للتغيير، والنظرة الفردية والجماعية للماضي والحاضر والمستقبل، والأساطير والخبرات كلها تؤثر على منظمات</a:t>
            </a:r>
            <a:endParaRPr lang="fr-FR" sz="2800" b="1" dirty="0" smtClean="0">
              <a:solidFill>
                <a:schemeClr val="tx1"/>
              </a:solidFill>
              <a:latin typeface="Arabic Typesetting" pitchFamily="66" charset="-78"/>
              <a:cs typeface="Arabic Typesetting" pitchFamily="66" charset="-78"/>
            </a:endParaRPr>
          </a:p>
          <a:p>
            <a:pPr algn="r"/>
            <a:endParaRPr lang="ar-DZ" sz="3200" b="1" dirty="0" smtClean="0">
              <a:solidFill>
                <a:schemeClr val="tx1"/>
              </a:solidFill>
              <a:latin typeface="Arabic Typesetting" pitchFamily="66" charset="-78"/>
              <a:cs typeface="Arabic Typesetting" pitchFamily="66" charset="-78"/>
            </a:endParaRPr>
          </a:p>
        </p:txBody>
      </p:sp>
      <p:sp>
        <p:nvSpPr>
          <p:cNvPr id="5" name="Rectangle 4"/>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08 </a:t>
            </a:r>
            <a:r>
              <a:rPr lang="ar-DZ" sz="4800" b="1" dirty="0" smtClean="0">
                <a:solidFill>
                  <a:schemeClr val="bg1"/>
                </a:solidFill>
                <a:latin typeface="Arabic Typesetting" pitchFamily="66" charset="-78"/>
                <a:cs typeface="Arabic Typesetting" pitchFamily="66" charset="-78"/>
              </a:rPr>
              <a:t>دور إدارة المعرفة في البيئة الخارجية العامة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357298"/>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latin typeface="Arabic Typesetting" pitchFamily="66" charset="-78"/>
                <a:cs typeface="Arabic Typesetting" pitchFamily="66" charset="-78"/>
              </a:rPr>
              <a:t>د/عوامل </a:t>
            </a:r>
            <a:r>
              <a:rPr lang="ar-SA" sz="2800" b="1" dirty="0" smtClean="0">
                <a:solidFill>
                  <a:schemeClr val="tx1"/>
                </a:solidFill>
                <a:latin typeface="Arabic Typesetting" pitchFamily="66" charset="-78"/>
                <a:cs typeface="Arabic Typesetting" pitchFamily="66" charset="-78"/>
              </a:rPr>
              <a:t>البيئة التكنولوجية</a:t>
            </a:r>
            <a:r>
              <a:rPr lang="fr-FR" sz="2800" b="1" dirty="0" smtClean="0">
                <a:solidFill>
                  <a:schemeClr val="tx1"/>
                </a:solidFill>
                <a:latin typeface="Arabic Typesetting" pitchFamily="66" charset="-78"/>
                <a:cs typeface="Arabic Typesetting" pitchFamily="66" charset="-78"/>
              </a:rPr>
              <a:t> (</a:t>
            </a:r>
            <a:r>
              <a:rPr lang="fr-FR" sz="2800" b="1" dirty="0" err="1" smtClean="0">
                <a:solidFill>
                  <a:schemeClr val="tx1"/>
                </a:solidFill>
                <a:latin typeface="Arabic Typesetting" pitchFamily="66" charset="-78"/>
                <a:cs typeface="Arabic Typesetting" pitchFamily="66" charset="-78"/>
              </a:rPr>
              <a:t>Technological</a:t>
            </a:r>
            <a:r>
              <a:rPr lang="fr-FR" sz="2800" b="1" dirty="0" smtClean="0">
                <a:solidFill>
                  <a:schemeClr val="tx1"/>
                </a:solidFill>
                <a:latin typeface="Arabic Typesetting" pitchFamily="66" charset="-78"/>
                <a:cs typeface="Arabic Typesetting" pitchFamily="66" charset="-78"/>
              </a:rPr>
              <a:t> Environnement </a:t>
            </a:r>
            <a:r>
              <a:rPr lang="fr-FR" sz="2800" b="1" dirty="0" err="1" smtClean="0">
                <a:solidFill>
                  <a:schemeClr val="tx1"/>
                </a:solidFill>
                <a:latin typeface="Arabic Typesetting" pitchFamily="66" charset="-78"/>
                <a:cs typeface="Arabic Typesetting" pitchFamily="66" charset="-78"/>
              </a:rPr>
              <a:t>Factors</a:t>
            </a:r>
            <a:r>
              <a:rPr lang="fr-FR" sz="2800" b="1" dirty="0" smtClean="0">
                <a:solidFill>
                  <a:schemeClr val="tx1"/>
                </a:solidFill>
                <a:latin typeface="Arabic Typesetting" pitchFamily="66" charset="-78"/>
                <a:cs typeface="Arabic Typesetting" pitchFamily="66" charset="-78"/>
              </a:rPr>
              <a:t>):</a:t>
            </a:r>
          </a:p>
          <a:p>
            <a:pPr algn="r" rtl="1"/>
            <a:r>
              <a:rPr lang="ar-SA" sz="2800" b="1" dirty="0" smtClean="0">
                <a:solidFill>
                  <a:schemeClr val="tx1"/>
                </a:solidFill>
                <a:latin typeface="Arabic Typesetting" pitchFamily="66" charset="-78"/>
                <a:cs typeface="Arabic Typesetting" pitchFamily="66" charset="-78"/>
              </a:rPr>
              <a:t>إن التغيرات التكنولوجية والتطورات السريعة والمتلاحقة لها ، وجد لها تأثير واضح على المؤسسة، لذلك أصبح من الضروري على الإدارات العليا في منظمات الأعمال متابعة التغيرات والتطورات التكنولوجية في البيئة الخارجية والتي ترتبط بأعمال المؤسسة، فالرغبات الجديدة من قبل المستهلكين، وتزايد المنافسة، وظهور تقنيات فنية جديدة، ودخول منافسين جدد في الأسواق، تدعو الإدارة العليا إما</a:t>
            </a:r>
            <a:r>
              <a:rPr lang="ar-DZ" sz="2800" b="1" dirty="0" smtClean="0">
                <a:solidFill>
                  <a:schemeClr val="tx1"/>
                </a:solidFill>
                <a:latin typeface="Arabic Typesetting" pitchFamily="66" charset="-78"/>
                <a:cs typeface="Arabic Typesetting" pitchFamily="66" charset="-78"/>
              </a:rPr>
              <a:t> إلى </a:t>
            </a:r>
            <a:r>
              <a:rPr lang="ar-SA" sz="2800" b="1" dirty="0" smtClean="0">
                <a:solidFill>
                  <a:schemeClr val="tx1"/>
                </a:solidFill>
                <a:latin typeface="Arabic Typesetting" pitchFamily="66" charset="-78"/>
                <a:cs typeface="Arabic Typesetting" pitchFamily="66" charset="-78"/>
              </a:rPr>
              <a:t>تقديم منتجات حديثة وجديدة لتأكيد الميزة التنافسية للمؤسسة في السوق، بالرغم من التكاليف الباهظة المرتبطة بها والتي قد تعرضها للمخاطرة في حالة فشل بعض المنتجات الجديدة،</a:t>
            </a:r>
            <a:r>
              <a:rPr lang="ar-DZ" sz="2800" b="1" dirty="0" smtClean="0">
                <a:solidFill>
                  <a:schemeClr val="tx1"/>
                </a:solidFill>
                <a:latin typeface="Arabic Typesetting" pitchFamily="66" charset="-78"/>
                <a:cs typeface="Arabic Typesetting" pitchFamily="66" charset="-78"/>
              </a:rPr>
              <a:t> أو </a:t>
            </a:r>
            <a:r>
              <a:rPr lang="ar-SA" sz="2800" b="1" dirty="0" smtClean="0">
                <a:solidFill>
                  <a:schemeClr val="tx1"/>
                </a:solidFill>
                <a:latin typeface="Arabic Typesetting" pitchFamily="66" charset="-78"/>
                <a:cs typeface="Arabic Typesetting" pitchFamily="66" charset="-78"/>
              </a:rPr>
              <a:t>الإبقاء والاستمرار على تقديم المنتجات الحالية والتي قد تعرض المؤسسة للفشل وبالتالي إمكانية خروجها من السوق.</a:t>
            </a:r>
            <a:endParaRPr lang="fr-FR" sz="2800" b="1" dirty="0" smtClean="0">
              <a:solidFill>
                <a:schemeClr val="tx1"/>
              </a:solidFill>
              <a:latin typeface="Arabic Typesetting" pitchFamily="66" charset="-78"/>
              <a:cs typeface="Arabic Typesetting" pitchFamily="66" charset="-78"/>
            </a:endParaRPr>
          </a:p>
          <a:p>
            <a:pPr algn="r" rtl="1"/>
            <a:endParaRPr lang="ar-DZ" sz="2800" b="1" dirty="0" smtClean="0">
              <a:solidFill>
                <a:schemeClr val="tx1"/>
              </a:solidFill>
              <a:latin typeface="Arabic Typesetting" pitchFamily="66" charset="-78"/>
              <a:cs typeface="Arabic Typesetting" pitchFamily="66" charset="-78"/>
            </a:endParaRPr>
          </a:p>
        </p:txBody>
      </p:sp>
      <p:sp>
        <p:nvSpPr>
          <p:cNvPr id="6" name="Rectangle 5"/>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08 </a:t>
            </a:r>
            <a:r>
              <a:rPr lang="ar-DZ" sz="4800" b="1" dirty="0" smtClean="0">
                <a:solidFill>
                  <a:schemeClr val="bg1"/>
                </a:solidFill>
                <a:latin typeface="Arabic Typesetting" pitchFamily="66" charset="-78"/>
                <a:cs typeface="Arabic Typesetting" pitchFamily="66" charset="-78"/>
              </a:rPr>
              <a:t>دور إدارة المعرفة في البيئة الخارجية العامة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357298"/>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latin typeface="Arabic Typesetting" pitchFamily="66" charset="-78"/>
                <a:cs typeface="Arabic Typesetting" pitchFamily="66" charset="-78"/>
              </a:rPr>
              <a:t>ه/ عوامل </a:t>
            </a:r>
            <a:r>
              <a:rPr lang="ar-SA" sz="2800" b="1" dirty="0" smtClean="0">
                <a:solidFill>
                  <a:schemeClr val="tx1"/>
                </a:solidFill>
                <a:latin typeface="Arabic Typesetting" pitchFamily="66" charset="-78"/>
                <a:cs typeface="Arabic Typesetting" pitchFamily="66" charset="-78"/>
              </a:rPr>
              <a:t>البيئة </a:t>
            </a:r>
            <a:r>
              <a:rPr lang="ar-SA" sz="2800" b="1" dirty="0" err="1" smtClean="0">
                <a:solidFill>
                  <a:schemeClr val="tx1"/>
                </a:solidFill>
                <a:latin typeface="Arabic Typesetting" pitchFamily="66" charset="-78"/>
                <a:cs typeface="Arabic Typesetting" pitchFamily="66" charset="-78"/>
              </a:rPr>
              <a:t>الديموغرافية</a:t>
            </a:r>
            <a:r>
              <a:rPr lang="fr-FR" sz="2800" b="1" dirty="0" smtClean="0">
                <a:solidFill>
                  <a:schemeClr val="tx1"/>
                </a:solidFill>
                <a:latin typeface="Arabic Typesetting" pitchFamily="66" charset="-78"/>
                <a:cs typeface="Arabic Typesetting" pitchFamily="66" charset="-78"/>
              </a:rPr>
              <a:t> (</a:t>
            </a:r>
            <a:r>
              <a:rPr lang="fr-FR" sz="2800" b="1" dirty="0" err="1" smtClean="0">
                <a:solidFill>
                  <a:schemeClr val="tx1"/>
                </a:solidFill>
                <a:latin typeface="Arabic Typesetting" pitchFamily="66" charset="-78"/>
                <a:cs typeface="Arabic Typesetting" pitchFamily="66" charset="-78"/>
              </a:rPr>
              <a:t>Demographic</a:t>
            </a:r>
            <a:r>
              <a:rPr lang="fr-FR" sz="2800" b="1" dirty="0" smtClean="0">
                <a:solidFill>
                  <a:schemeClr val="tx1"/>
                </a:solidFill>
                <a:latin typeface="Arabic Typesetting" pitchFamily="66" charset="-78"/>
                <a:cs typeface="Arabic Typesetting" pitchFamily="66" charset="-78"/>
              </a:rPr>
              <a:t> Environnement </a:t>
            </a:r>
            <a:r>
              <a:rPr lang="fr-FR" sz="2800" b="1" dirty="0" err="1" smtClean="0">
                <a:solidFill>
                  <a:schemeClr val="tx1"/>
                </a:solidFill>
                <a:latin typeface="Arabic Typesetting" pitchFamily="66" charset="-78"/>
                <a:cs typeface="Arabic Typesetting" pitchFamily="66" charset="-78"/>
              </a:rPr>
              <a:t>Factors</a:t>
            </a:r>
            <a:r>
              <a:rPr lang="fr-FR" sz="2800" b="1" dirty="0" smtClean="0">
                <a:solidFill>
                  <a:schemeClr val="tx1"/>
                </a:solidFill>
                <a:latin typeface="Arabic Typesetting" pitchFamily="66" charset="-78"/>
                <a:cs typeface="Arabic Typesetting" pitchFamily="66" charset="-78"/>
              </a:rPr>
              <a:t>):</a:t>
            </a:r>
          </a:p>
          <a:p>
            <a:pPr algn="r"/>
            <a:r>
              <a:rPr lang="ar-SA" sz="2800" b="1" dirty="0" smtClean="0">
                <a:solidFill>
                  <a:schemeClr val="tx1"/>
                </a:solidFill>
                <a:latin typeface="Arabic Typesetting" pitchFamily="66" charset="-78"/>
                <a:cs typeface="Arabic Typesetting" pitchFamily="66" charset="-78"/>
              </a:rPr>
              <a:t>وهي عبارة عن مجموعة من العوامل الخاصة بطبيعة السكان الذين يشكلون مستهلكي منتجات المؤسسة من حيث تأثير الفئات العمرية، وهجرة السكان من منطقة جغرافية إلى أخرى والمزيج العام من حيث تفضيلهم لمنتج معين على آخر، وهذا ما يؤثر على السياسة الإنتاجية للمؤسسة، وهذا ما يفرض على الإدارة العليا اختيار استراتيجية تتلاءم مع البيئة </a:t>
            </a:r>
            <a:r>
              <a:rPr lang="ar-SA" sz="2800" b="1" dirty="0" err="1" smtClean="0">
                <a:solidFill>
                  <a:schemeClr val="tx1"/>
                </a:solidFill>
                <a:latin typeface="Arabic Typesetting" pitchFamily="66" charset="-78"/>
                <a:cs typeface="Arabic Typesetting" pitchFamily="66" charset="-78"/>
              </a:rPr>
              <a:t>الديموغرافية</a:t>
            </a:r>
            <a:r>
              <a:rPr lang="ar-SA" sz="2800" b="1" dirty="0" smtClean="0">
                <a:solidFill>
                  <a:schemeClr val="tx1"/>
                </a:solidFill>
                <a:latin typeface="Arabic Typesetting" pitchFamily="66" charset="-78"/>
                <a:cs typeface="Arabic Typesetting" pitchFamily="66" charset="-78"/>
              </a:rPr>
              <a:t> المحيطة</a:t>
            </a:r>
            <a:r>
              <a:rPr lang="fr-FR" sz="3200" dirty="0" smtClean="0"/>
              <a:t>.</a:t>
            </a:r>
            <a:endParaRPr lang="ar-DZ" sz="3200"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08 </a:t>
            </a:r>
            <a:r>
              <a:rPr lang="ar-DZ" sz="4800" b="1" dirty="0" smtClean="0">
                <a:solidFill>
                  <a:schemeClr val="bg1"/>
                </a:solidFill>
                <a:latin typeface="Arabic Typesetting" pitchFamily="66" charset="-78"/>
                <a:cs typeface="Arabic Typesetting" pitchFamily="66" charset="-78"/>
              </a:rPr>
              <a:t>دور إدارة المعرفة في البيئة الخارجية العامة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0034" y="1357298"/>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latin typeface="Arabic Typesetting" pitchFamily="66" charset="-78"/>
                <a:cs typeface="Arabic Typesetting" pitchFamily="66" charset="-78"/>
              </a:rPr>
              <a:t>ه/عوامل </a:t>
            </a:r>
            <a:r>
              <a:rPr lang="ar-SA" sz="2800" b="1" dirty="0" smtClean="0">
                <a:solidFill>
                  <a:schemeClr val="tx1"/>
                </a:solidFill>
                <a:latin typeface="Arabic Typesetting" pitchFamily="66" charset="-78"/>
                <a:cs typeface="Arabic Typesetting" pitchFamily="66" charset="-78"/>
              </a:rPr>
              <a:t>البيئة السياسية والقانونية</a:t>
            </a:r>
            <a:r>
              <a:rPr lang="fr-FR" sz="2800" b="1" dirty="0" smtClean="0">
                <a:solidFill>
                  <a:schemeClr val="tx1"/>
                </a:solidFill>
                <a:latin typeface="Arabic Typesetting" pitchFamily="66" charset="-78"/>
                <a:cs typeface="Arabic Typesetting" pitchFamily="66" charset="-78"/>
              </a:rPr>
              <a:t> (</a:t>
            </a:r>
            <a:r>
              <a:rPr lang="fr-FR" sz="2800" b="1" dirty="0" err="1" smtClean="0">
                <a:solidFill>
                  <a:schemeClr val="tx1"/>
                </a:solidFill>
                <a:latin typeface="Arabic Typesetting" pitchFamily="66" charset="-78"/>
                <a:cs typeface="Arabic Typesetting" pitchFamily="66" charset="-78"/>
              </a:rPr>
              <a:t>Political</a:t>
            </a:r>
            <a:r>
              <a:rPr lang="fr-FR" sz="2800" b="1" dirty="0" smtClean="0">
                <a:solidFill>
                  <a:schemeClr val="tx1"/>
                </a:solidFill>
                <a:latin typeface="Arabic Typesetting" pitchFamily="66" charset="-78"/>
                <a:cs typeface="Arabic Typesetting" pitchFamily="66" charset="-78"/>
              </a:rPr>
              <a:t> and </a:t>
            </a:r>
            <a:r>
              <a:rPr lang="fr-FR" sz="2800" b="1" dirty="0" err="1" smtClean="0">
                <a:solidFill>
                  <a:schemeClr val="tx1"/>
                </a:solidFill>
                <a:latin typeface="Arabic Typesetting" pitchFamily="66" charset="-78"/>
                <a:cs typeface="Arabic Typesetting" pitchFamily="66" charset="-78"/>
              </a:rPr>
              <a:t>Legal</a:t>
            </a:r>
            <a:r>
              <a:rPr lang="fr-FR" sz="2800" b="1" dirty="0" smtClean="0">
                <a:solidFill>
                  <a:schemeClr val="tx1"/>
                </a:solidFill>
                <a:latin typeface="Arabic Typesetting" pitchFamily="66" charset="-78"/>
                <a:cs typeface="Arabic Typesetting" pitchFamily="66" charset="-78"/>
              </a:rPr>
              <a:t> Environnement </a:t>
            </a:r>
            <a:r>
              <a:rPr lang="fr-FR" sz="2800" b="1" dirty="0" err="1" smtClean="0">
                <a:solidFill>
                  <a:schemeClr val="tx1"/>
                </a:solidFill>
                <a:latin typeface="Arabic Typesetting" pitchFamily="66" charset="-78"/>
                <a:cs typeface="Arabic Typesetting" pitchFamily="66" charset="-78"/>
              </a:rPr>
              <a:t>Factors</a:t>
            </a:r>
            <a:r>
              <a:rPr lang="fr-FR" sz="2800" b="1" dirty="0" smtClean="0">
                <a:solidFill>
                  <a:schemeClr val="tx1"/>
                </a:solidFill>
                <a:latin typeface="Arabic Typesetting" pitchFamily="66" charset="-78"/>
                <a:cs typeface="Arabic Typesetting" pitchFamily="66" charset="-78"/>
              </a:rPr>
              <a:t>) </a:t>
            </a:r>
          </a:p>
          <a:p>
            <a:pPr algn="r" rtl="1"/>
            <a:r>
              <a:rPr lang="ar-SA" sz="2800" b="1" dirty="0" smtClean="0">
                <a:solidFill>
                  <a:schemeClr val="tx1"/>
                </a:solidFill>
                <a:latin typeface="Arabic Typesetting" pitchFamily="66" charset="-78"/>
                <a:cs typeface="Arabic Typesetting" pitchFamily="66" charset="-78"/>
              </a:rPr>
              <a:t>فبالنسبة للقوى السياسية فتتمثل في تأثر الجو السياسي العام كعلاقة الدولة التي تعمل فيها المؤسسة مع الدول الأخرى والتي تشكل سوقا قائما</a:t>
            </a:r>
            <a:r>
              <a:rPr lang="ar-DZ" sz="2800" b="1" dirty="0" smtClean="0">
                <a:solidFill>
                  <a:schemeClr val="tx1"/>
                </a:solidFill>
                <a:latin typeface="Arabic Typesetting" pitchFamily="66" charset="-78"/>
                <a:cs typeface="Arabic Typesetting" pitchFamily="66" charset="-78"/>
              </a:rPr>
              <a:t> أو </a:t>
            </a:r>
            <a:r>
              <a:rPr lang="ar-SA" sz="2800" b="1" dirty="0" smtClean="0">
                <a:solidFill>
                  <a:schemeClr val="tx1"/>
                </a:solidFill>
                <a:latin typeface="Arabic Typesetting" pitchFamily="66" charset="-78"/>
                <a:cs typeface="Arabic Typesetting" pitchFamily="66" charset="-78"/>
              </a:rPr>
              <a:t>متوقعا لمنتجاتها، أما بالنسبة للعوامل القانونية فتتمثل في تأثير التشريعات القانونية على أعمال المؤسسة من حيث دفع قوانين قد تعيق</a:t>
            </a:r>
            <a:r>
              <a:rPr lang="ar-DZ" sz="2800" b="1" dirty="0" smtClean="0">
                <a:solidFill>
                  <a:schemeClr val="tx1"/>
                </a:solidFill>
                <a:latin typeface="Arabic Typesetting" pitchFamily="66" charset="-78"/>
                <a:cs typeface="Arabic Typesetting" pitchFamily="66" charset="-78"/>
              </a:rPr>
              <a:t> أو </a:t>
            </a:r>
            <a:r>
              <a:rPr lang="ar-SA" sz="2800" b="1" dirty="0" smtClean="0">
                <a:solidFill>
                  <a:schemeClr val="tx1"/>
                </a:solidFill>
                <a:latin typeface="Arabic Typesetting" pitchFamily="66" charset="-78"/>
                <a:cs typeface="Arabic Typesetting" pitchFamily="66" charset="-78"/>
              </a:rPr>
              <a:t>تعرقل عمل المؤسسة</a:t>
            </a:r>
            <a:r>
              <a:rPr lang="ar-DZ" sz="2800" b="1" dirty="0" smtClean="0">
                <a:solidFill>
                  <a:schemeClr val="tx1"/>
                </a:solidFill>
                <a:latin typeface="Arabic Typesetting" pitchFamily="66" charset="-78"/>
                <a:cs typeface="Arabic Typesetting" pitchFamily="66" charset="-78"/>
              </a:rPr>
              <a:t> أو </a:t>
            </a:r>
            <a:r>
              <a:rPr lang="ar-SA" sz="2800" b="1" dirty="0" smtClean="0">
                <a:solidFill>
                  <a:schemeClr val="tx1"/>
                </a:solidFill>
                <a:latin typeface="Arabic Typesetting" pitchFamily="66" charset="-78"/>
                <a:cs typeface="Arabic Typesetting" pitchFamily="66" charset="-78"/>
              </a:rPr>
              <a:t>وضع قيود على نشاطها،</a:t>
            </a:r>
            <a:r>
              <a:rPr lang="ar-DZ" sz="2800" b="1" dirty="0" smtClean="0">
                <a:solidFill>
                  <a:schemeClr val="tx1"/>
                </a:solidFill>
                <a:latin typeface="Arabic Typesetting" pitchFamily="66" charset="-78"/>
                <a:cs typeface="Arabic Typesetting" pitchFamily="66" charset="-78"/>
              </a:rPr>
              <a:t> أو </a:t>
            </a:r>
            <a:r>
              <a:rPr lang="ar-SA" sz="2800" b="1" dirty="0" smtClean="0">
                <a:solidFill>
                  <a:schemeClr val="tx1"/>
                </a:solidFill>
                <a:latin typeface="Arabic Typesetting" pitchFamily="66" charset="-78"/>
                <a:cs typeface="Arabic Typesetting" pitchFamily="66" charset="-78"/>
              </a:rPr>
              <a:t>تلك التي تساعد المؤسسة كالعناية بنمو القطاع الخاص، وتخصيص بعض الخدمات التي تقدمها الدولة</a:t>
            </a:r>
            <a:r>
              <a:rPr lang="fr-FR" sz="2800" b="1" dirty="0" smtClean="0">
                <a:solidFill>
                  <a:schemeClr val="tx1"/>
                </a:solidFill>
                <a:latin typeface="Arabic Typesetting" pitchFamily="66" charset="-78"/>
                <a:cs typeface="Arabic Typesetting" pitchFamily="66" charset="-78"/>
              </a:rPr>
              <a:t>.</a:t>
            </a:r>
          </a:p>
          <a:p>
            <a:pPr algn="r" rtl="1"/>
            <a:endParaRPr lang="ar-DZ" sz="3200" b="1" dirty="0" smtClean="0">
              <a:solidFill>
                <a:schemeClr val="tx1"/>
              </a:solidFill>
              <a:latin typeface="Arabic Typesetting" pitchFamily="66" charset="-78"/>
              <a:cs typeface="Arabic Typesetting" pitchFamily="66" charset="-78"/>
            </a:endParaRPr>
          </a:p>
        </p:txBody>
      </p:sp>
      <p:sp>
        <p:nvSpPr>
          <p:cNvPr id="4" name="Rectangle 3"/>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08 </a:t>
            </a:r>
            <a:r>
              <a:rPr lang="ar-DZ" sz="4800" b="1" dirty="0" smtClean="0">
                <a:solidFill>
                  <a:schemeClr val="bg1"/>
                </a:solidFill>
                <a:latin typeface="Arabic Typesetting" pitchFamily="66" charset="-78"/>
                <a:cs typeface="Arabic Typesetting" pitchFamily="66" charset="-78"/>
              </a:rPr>
              <a:t>دور إدارة المعرفة في البيئة الخارجية العامة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7158" y="1428736"/>
            <a:ext cx="8501122" cy="5000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3200" b="1" u="sng" dirty="0" smtClean="0">
                <a:solidFill>
                  <a:schemeClr val="tx1"/>
                </a:solidFill>
                <a:latin typeface="Arabic Typesetting" pitchFamily="66" charset="-78"/>
                <a:cs typeface="Arabic Typesetting" pitchFamily="66" charset="-78"/>
              </a:rPr>
              <a:t>ب/تقسيم المعرفة حسب وجودها:</a:t>
            </a:r>
            <a:endParaRPr lang="en-US" sz="3200" b="1" u="sng" dirty="0" smtClean="0">
              <a:solidFill>
                <a:schemeClr val="tx1"/>
              </a:solidFill>
              <a:latin typeface="Arabic Typesetting" pitchFamily="66" charset="-78"/>
              <a:cs typeface="Arabic Typesetting" pitchFamily="66" charset="-78"/>
            </a:endParaRPr>
          </a:p>
          <a:p>
            <a:pPr algn="r" rtl="1"/>
            <a:r>
              <a:rPr lang="fr-FR" sz="3200" b="1" dirty="0" smtClean="0">
                <a:solidFill>
                  <a:schemeClr val="tx1"/>
                </a:solidFill>
                <a:latin typeface="Arabic Typesetting" pitchFamily="66" charset="-78"/>
                <a:cs typeface="Arabic Typesetting" pitchFamily="66" charset="-78"/>
              </a:rPr>
              <a:t>-1</a:t>
            </a:r>
            <a:r>
              <a:rPr lang="ar-DZ" sz="3200" b="1" dirty="0" smtClean="0">
                <a:solidFill>
                  <a:schemeClr val="tx1"/>
                </a:solidFill>
                <a:latin typeface="Arabic Typesetting" pitchFamily="66" charset="-78"/>
                <a:cs typeface="Arabic Typesetting" pitchFamily="66" charset="-78"/>
              </a:rPr>
              <a:t>المعرفة الصريحة: ونقصد بها تلك المعارف الموثقة والمكتوبة والمحفوظة لدى المؤسسات في شكل كتب مقالات مجلات قواعد بيانات تصاميم أشكال بيانية ..الخ ويمكن نقلها بسهولة. </a:t>
            </a:r>
          </a:p>
          <a:p>
            <a:pPr algn="r" rtl="1"/>
            <a:r>
              <a:rPr lang="fr-FR" sz="3200" b="1" dirty="0" smtClean="0">
                <a:solidFill>
                  <a:schemeClr val="tx1"/>
                </a:solidFill>
                <a:latin typeface="Arabic Typesetting" pitchFamily="66" charset="-78"/>
                <a:cs typeface="Arabic Typesetting" pitchFamily="66" charset="-78"/>
              </a:rPr>
              <a:t>-2</a:t>
            </a:r>
            <a:r>
              <a:rPr lang="ar-DZ" sz="3200" b="1" dirty="0" smtClean="0">
                <a:solidFill>
                  <a:schemeClr val="tx1"/>
                </a:solidFill>
                <a:latin typeface="Arabic Typesetting" pitchFamily="66" charset="-78"/>
                <a:cs typeface="Arabic Typesetting" pitchFamily="66" charset="-78"/>
              </a:rPr>
              <a:t>المعرفة الضمنية: وهي عكس المعرفة الصريحة غير مكتوبة وغير موثقة وتكون موجودة في عقول الأفراد على شكل خبرات ومهارات وأساليب فنية ولا يمكن نقلها بسهولة</a:t>
            </a:r>
            <a:r>
              <a:rPr lang="ar-DZ" sz="4400" dirty="0" smtClean="0">
                <a:solidFill>
                  <a:schemeClr val="tx1"/>
                </a:solidFill>
                <a:latin typeface="Arabic Typesetting" pitchFamily="66" charset="-78"/>
                <a:cs typeface="Arabic Typesetting" pitchFamily="66" charset="-78"/>
              </a:rPr>
              <a:t>. </a:t>
            </a:r>
            <a:endParaRPr lang="fr-FR" sz="4400" dirty="0" smtClean="0">
              <a:solidFill>
                <a:schemeClr val="tx1"/>
              </a:solidFill>
              <a:latin typeface="Arabic Typesetting" pitchFamily="66" charset="-78"/>
              <a:cs typeface="Arabic Typesetting" pitchFamily="66" charset="-78"/>
            </a:endParaRPr>
          </a:p>
          <a:p>
            <a:pPr algn="r" rtl="1"/>
            <a:endParaRPr lang="fr-FR" sz="4400" dirty="0" smtClean="0">
              <a:solidFill>
                <a:schemeClr val="tx1"/>
              </a:solidFill>
              <a:latin typeface="Arabic Typesetting" pitchFamily="66" charset="-78"/>
              <a:cs typeface="Arabic Typesetting" pitchFamily="66" charset="-78"/>
            </a:endParaRPr>
          </a:p>
          <a:p>
            <a:pPr algn="r" rtl="1"/>
            <a:endParaRPr lang="fr-FR" sz="4400" dirty="0" smtClean="0">
              <a:solidFill>
                <a:schemeClr val="tx1"/>
              </a:solidFill>
              <a:latin typeface="Arabic Typesetting" pitchFamily="66" charset="-78"/>
              <a:cs typeface="Arabic Typesetting" pitchFamily="66" charset="-78"/>
            </a:endParaRPr>
          </a:p>
          <a:p>
            <a:pPr algn="r" rtl="1"/>
            <a:endParaRPr lang="fr-FR" sz="4400" dirty="0">
              <a:solidFill>
                <a:schemeClr val="tx1"/>
              </a:solidFill>
              <a:latin typeface="Arabic Typesetting" pitchFamily="66" charset="-78"/>
              <a:cs typeface="Arabic Typesetting" pitchFamily="66" charset="-78"/>
            </a:endParaRPr>
          </a:p>
        </p:txBody>
      </p:sp>
      <p:sp>
        <p:nvSpPr>
          <p:cNvPr id="4" name="Titre 1"/>
          <p:cNvSpPr txBox="1">
            <a:spLocks/>
          </p:cNvSpPr>
          <p:nvPr/>
        </p:nvSpPr>
        <p:spPr>
          <a:xfrm>
            <a:off x="285720" y="142852"/>
            <a:ext cx="8572560" cy="1071570"/>
          </a:xfrm>
          <a:prstGeom prst="rect">
            <a:avLst/>
          </a:prstGeom>
          <a:solidFill>
            <a:schemeClr val="tx2">
              <a:lumMod val="75000"/>
            </a:schemeClr>
          </a:solidFill>
          <a:ln>
            <a:solidFill>
              <a:schemeClr val="tx2">
                <a:lumMod val="75000"/>
              </a:schemeClr>
            </a:solidFill>
          </a:ln>
          <a:effectLst>
            <a:glow rad="63500">
              <a:schemeClr val="accent1">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المحاضرة رقم</a:t>
            </a:r>
            <a:r>
              <a:rPr kumimoji="0" lang="fr-FR"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 01 </a:t>
            </a:r>
            <a:r>
              <a:rPr kumimoji="0" lang="ar-DZ" sz="5400" b="1" i="0" u="none" strike="noStrike" kern="1200" cap="none" spc="0" normalizeH="0" baseline="0" noProof="0" dirty="0" smtClean="0">
                <a:ln>
                  <a:noFill/>
                </a:ln>
                <a:solidFill>
                  <a:schemeClr val="bg1"/>
                </a:solidFill>
                <a:effectLst/>
                <a:uLnTx/>
                <a:uFillTx/>
                <a:latin typeface="Arabic Typesetting" pitchFamily="66" charset="-78"/>
                <a:ea typeface="+mn-ea"/>
                <a:cs typeface="Arabic Typesetting" pitchFamily="66" charset="-78"/>
              </a:rPr>
              <a:t>: مفاهيم عامة حول المعرفة</a:t>
            </a:r>
            <a:endParaRPr kumimoji="0" lang="fr-FR" sz="5400" b="1" i="0" u="none" strike="noStrike" kern="1200" cap="none" spc="0" normalizeH="0" baseline="0" noProof="0" dirty="0">
              <a:ln>
                <a:noFill/>
              </a:ln>
              <a:solidFill>
                <a:schemeClr val="bg1"/>
              </a:solidFill>
              <a:effectLst/>
              <a:uLnTx/>
              <a:uFillTx/>
              <a:latin typeface="Arabic Typesetting" pitchFamily="66" charset="-78"/>
              <a:ea typeface="+mn-ea"/>
              <a:cs typeface="Arabic Typesetting" pitchFamily="66" charset="-78"/>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285860"/>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latin typeface="Arabic Typesetting" pitchFamily="66" charset="-78"/>
                <a:cs typeface="Arabic Typesetting" pitchFamily="66" charset="-78"/>
              </a:rPr>
              <a:t>و/ </a:t>
            </a:r>
            <a:r>
              <a:rPr lang="ar-SA" sz="2800" b="1" dirty="0" smtClean="0">
                <a:solidFill>
                  <a:schemeClr val="tx1"/>
                </a:solidFill>
                <a:latin typeface="Arabic Typesetting" pitchFamily="66" charset="-78"/>
                <a:cs typeface="Arabic Typesetting" pitchFamily="66" charset="-78"/>
              </a:rPr>
              <a:t>عوامل البيئة الدولية العالمية</a:t>
            </a:r>
            <a:r>
              <a:rPr lang="fr-FR" sz="2800" b="1" dirty="0" smtClean="0">
                <a:solidFill>
                  <a:schemeClr val="tx1"/>
                </a:solidFill>
                <a:latin typeface="Arabic Typesetting" pitchFamily="66" charset="-78"/>
                <a:cs typeface="Arabic Typesetting" pitchFamily="66" charset="-78"/>
              </a:rPr>
              <a:t> (Global and International Environnement </a:t>
            </a:r>
            <a:r>
              <a:rPr lang="fr-FR" sz="2800" b="1" dirty="0" err="1" smtClean="0">
                <a:solidFill>
                  <a:schemeClr val="tx1"/>
                </a:solidFill>
                <a:latin typeface="Arabic Typesetting" pitchFamily="66" charset="-78"/>
                <a:cs typeface="Arabic Typesetting" pitchFamily="66" charset="-78"/>
              </a:rPr>
              <a:t>Factors</a:t>
            </a:r>
            <a:r>
              <a:rPr lang="fr-FR" sz="2800" b="1" dirty="0" smtClean="0">
                <a:solidFill>
                  <a:schemeClr val="tx1"/>
                </a:solidFill>
                <a:latin typeface="Arabic Typesetting" pitchFamily="66" charset="-78"/>
                <a:cs typeface="Arabic Typesetting" pitchFamily="66" charset="-78"/>
              </a:rPr>
              <a:t>) </a:t>
            </a:r>
          </a:p>
          <a:p>
            <a:pPr algn="r" rtl="1"/>
            <a:r>
              <a:rPr lang="ar-SA" sz="2800" b="1" dirty="0" smtClean="0">
                <a:solidFill>
                  <a:schemeClr val="tx1"/>
                </a:solidFill>
                <a:latin typeface="Arabic Typesetting" pitchFamily="66" charset="-78"/>
                <a:cs typeface="Arabic Typesetting" pitchFamily="66" charset="-78"/>
              </a:rPr>
              <a:t>تلعب التغيرات في البيئة الدولية والعالمية دورا بارزا ومؤثرا في منظمات الأعمال بسبب قدرتها على إتاحة الفرص وخلق التهديدات معا</a:t>
            </a:r>
            <a:r>
              <a:rPr lang="fr-FR"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وتنطوي ضمن هذه العوامل الدولية</a:t>
            </a:r>
            <a:r>
              <a:rPr lang="fr-FR" sz="2800" b="1" dirty="0" smtClean="0">
                <a:solidFill>
                  <a:schemeClr val="tx1"/>
                </a:solidFill>
                <a:latin typeface="Arabic Typesetting" pitchFamily="66" charset="-78"/>
                <a:cs typeface="Arabic Typesetting" pitchFamily="66" charset="-78"/>
              </a:rPr>
              <a:t>: </a:t>
            </a:r>
            <a:r>
              <a:rPr lang="ar-SA" sz="2800" b="1" dirty="0" smtClean="0">
                <a:solidFill>
                  <a:schemeClr val="tx1"/>
                </a:solidFill>
                <a:latin typeface="Arabic Typesetting" pitchFamily="66" charset="-78"/>
                <a:cs typeface="Arabic Typesetting" pitchFamily="66" charset="-78"/>
              </a:rPr>
              <a:t>الائتلافات الإستراتيجية </a:t>
            </a:r>
            <a:r>
              <a:rPr lang="ar-DZ" sz="2800" b="1" dirty="0" smtClean="0">
                <a:solidFill>
                  <a:schemeClr val="tx1"/>
                </a:solidFill>
                <a:latin typeface="Arabic Typesetting" pitchFamily="66" charset="-78"/>
                <a:cs typeface="Arabic Typesetting" pitchFamily="66" charset="-78"/>
              </a:rPr>
              <a:t>بين </a:t>
            </a:r>
            <a:r>
              <a:rPr lang="ar-SA" sz="2800" b="1" dirty="0" smtClean="0">
                <a:solidFill>
                  <a:schemeClr val="tx1"/>
                </a:solidFill>
                <a:latin typeface="Arabic Typesetting" pitchFamily="66" charset="-78"/>
                <a:cs typeface="Arabic Typesetting" pitchFamily="66" charset="-78"/>
              </a:rPr>
              <a:t>الشركات، التكتلات الاقتصادية الدولية، التحالفات السياسية الدولية، الحروب والمنازعات الدولية، الكوارث الطبيعية، الأزمات الاقتصادية والسياسية التطورات </a:t>
            </a:r>
            <a:r>
              <a:rPr lang="ar-DZ" sz="2800" b="1" dirty="0" smtClean="0">
                <a:solidFill>
                  <a:schemeClr val="tx1"/>
                </a:solidFill>
                <a:latin typeface="Arabic Typesetting" pitchFamily="66" charset="-78"/>
                <a:cs typeface="Arabic Typesetting" pitchFamily="66" charset="-78"/>
              </a:rPr>
              <a:t>التكنولوجية </a:t>
            </a:r>
            <a:r>
              <a:rPr lang="ar-SA" sz="2800" b="1" dirty="0" smtClean="0">
                <a:solidFill>
                  <a:schemeClr val="tx1"/>
                </a:solidFill>
                <a:latin typeface="Arabic Typesetting" pitchFamily="66" charset="-78"/>
                <a:cs typeface="Arabic Typesetting" pitchFamily="66" charset="-78"/>
              </a:rPr>
              <a:t>السريعة</a:t>
            </a:r>
            <a:r>
              <a:rPr lang="fr-FR" sz="2800" b="1" dirty="0" smtClean="0">
                <a:solidFill>
                  <a:schemeClr val="tx1"/>
                </a:solidFill>
                <a:latin typeface="Arabic Typesetting" pitchFamily="66" charset="-78"/>
                <a:cs typeface="Arabic Typesetting" pitchFamily="66" charset="-78"/>
              </a:rPr>
              <a:t>.</a:t>
            </a:r>
          </a:p>
          <a:p>
            <a:pPr algn="r" rtl="1"/>
            <a:endParaRPr lang="ar-DZ" sz="3200" b="1" dirty="0" smtClean="0">
              <a:solidFill>
                <a:schemeClr val="tx1"/>
              </a:solidFill>
              <a:latin typeface="Arabic Typesetting" pitchFamily="66" charset="-78"/>
              <a:cs typeface="Arabic Typesetting" pitchFamily="66" charset="-78"/>
            </a:endParaRPr>
          </a:p>
        </p:txBody>
      </p:sp>
      <p:sp>
        <p:nvSpPr>
          <p:cNvPr id="4" name="Rectangle 3"/>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08 </a:t>
            </a:r>
            <a:r>
              <a:rPr lang="ar-DZ" sz="4800" b="1" dirty="0" smtClean="0">
                <a:solidFill>
                  <a:schemeClr val="bg1"/>
                </a:solidFill>
                <a:latin typeface="Arabic Typesetting" pitchFamily="66" charset="-78"/>
                <a:cs typeface="Arabic Typesetting" pitchFamily="66" charset="-78"/>
              </a:rPr>
              <a:t>دور إدارة المعرفة في البيئة الخارجية العامة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357298"/>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3200" b="1" dirty="0" smtClean="0">
                <a:solidFill>
                  <a:schemeClr val="tx1"/>
                </a:solidFill>
                <a:latin typeface="Arabic Typesetting" pitchFamily="66" charset="-78"/>
                <a:cs typeface="Arabic Typesetting" pitchFamily="66" charset="-78"/>
              </a:rPr>
              <a:t> -3 </a:t>
            </a:r>
            <a:r>
              <a:rPr lang="ar-DZ" sz="3200" b="1" dirty="0" smtClean="0">
                <a:solidFill>
                  <a:schemeClr val="tx1"/>
                </a:solidFill>
                <a:latin typeface="Arabic Typesetting" pitchFamily="66" charset="-78"/>
                <a:cs typeface="Arabic Typesetting" pitchFamily="66" charset="-78"/>
              </a:rPr>
              <a:t>أهمية دراسة البيئة العامة (الكلية) للمؤسسة الاقتصادية:</a:t>
            </a:r>
            <a:endParaRPr lang="fr-FR" sz="3200" b="1" dirty="0" smtClean="0">
              <a:solidFill>
                <a:schemeClr val="tx1"/>
              </a:solidFill>
              <a:latin typeface="Arabic Typesetting" pitchFamily="66" charset="-78"/>
              <a:cs typeface="Arabic Typesetting" pitchFamily="66" charset="-78"/>
            </a:endParaRPr>
          </a:p>
          <a:p>
            <a:pPr algn="r" rtl="1"/>
            <a:r>
              <a:rPr lang="ar-DZ" sz="3200" b="1" dirty="0" smtClean="0">
                <a:solidFill>
                  <a:schemeClr val="tx1"/>
                </a:solidFill>
                <a:latin typeface="Arabic Typesetting" pitchFamily="66" charset="-78"/>
                <a:cs typeface="Arabic Typesetting" pitchFamily="66" charset="-78"/>
              </a:rPr>
              <a:t>أ/ الأهداف التي يجب تحقيقها: فدراسات البيئة الخارجية تساعد المنظمة على وضع أهدافها، أو تعديلها بحسب نتائج تلك الدراسات والمعلومات والبيانات المتاحة.</a:t>
            </a:r>
            <a:endParaRPr lang="fr-FR" sz="3200" b="1" dirty="0" smtClean="0">
              <a:solidFill>
                <a:schemeClr val="tx1"/>
              </a:solidFill>
              <a:latin typeface="Arabic Typesetting" pitchFamily="66" charset="-78"/>
              <a:cs typeface="Arabic Typesetting" pitchFamily="66" charset="-78"/>
            </a:endParaRPr>
          </a:p>
          <a:p>
            <a:pPr algn="r" rtl="1"/>
            <a:r>
              <a:rPr lang="ar-DZ" sz="3200" b="1" dirty="0" smtClean="0">
                <a:solidFill>
                  <a:schemeClr val="tx1"/>
                </a:solidFill>
                <a:latin typeface="Arabic Typesetting" pitchFamily="66" charset="-78"/>
                <a:cs typeface="Arabic Typesetting" pitchFamily="66" charset="-78"/>
              </a:rPr>
              <a:t>ب/ الموارد المتاحة: تساعد العوامل البيئية المختلفة في تبيان الموارد المتاحة وكيفية الاستفادة منها ومتى وكيف يمكن للمنظمة أن تحقق الاستفادة منها.</a:t>
            </a:r>
            <a:endParaRPr lang="fr-FR" sz="3200" b="1" dirty="0" smtClean="0">
              <a:solidFill>
                <a:schemeClr val="tx1"/>
              </a:solidFill>
              <a:latin typeface="Arabic Typesetting" pitchFamily="66" charset="-78"/>
              <a:cs typeface="Arabic Typesetting" pitchFamily="66" charset="-78"/>
            </a:endParaRPr>
          </a:p>
          <a:p>
            <a:pPr algn="r" rtl="1"/>
            <a:r>
              <a:rPr lang="ar-DZ" sz="3200" b="1" dirty="0" smtClean="0">
                <a:solidFill>
                  <a:schemeClr val="tx1"/>
                </a:solidFill>
                <a:latin typeface="Arabic Typesetting" pitchFamily="66" charset="-78"/>
                <a:cs typeface="Arabic Typesetting" pitchFamily="66" charset="-78"/>
              </a:rPr>
              <a:t>ج/ النطاق والمجال المتاح أمام المنظمة: تساهم دراسات البيئة الخارجية في تحديد نطاق السوق المرتقب ومجال المعاملات المتاح أمامها، سواء ما يتعلق بالسلع والخدمات وطرق التوزيع ومنافذه والقيود المفروضة من الجهات القانونية والتشريعية المختلفة كما تساعد على علاقاتها، التأثير والتأثر، بالمنظمات المختلفة.</a:t>
            </a:r>
            <a:endParaRPr lang="fr-FR" sz="3200" b="1" dirty="0" smtClean="0">
              <a:solidFill>
                <a:schemeClr val="tx1"/>
              </a:solidFill>
              <a:latin typeface="Arabic Typesetting" pitchFamily="66" charset="-78"/>
              <a:cs typeface="Arabic Typesetting" pitchFamily="66" charset="-78"/>
            </a:endParaRPr>
          </a:p>
          <a:p>
            <a:pPr algn="r" rtl="1"/>
            <a:r>
              <a:rPr lang="ar-DZ" sz="3200" b="1" dirty="0" smtClean="0">
                <a:solidFill>
                  <a:schemeClr val="tx1"/>
                </a:solidFill>
                <a:latin typeface="Arabic Typesetting" pitchFamily="66" charset="-78"/>
                <a:cs typeface="Arabic Typesetting" pitchFamily="66" charset="-78"/>
              </a:rPr>
              <a:t>د/ أنماط القيم والعادات والتقاليد وأشكال السلوك وتحديد سمات المجتمع والجماهير التي ستتعامل معها المنظمة والعمل على التكييف نشاطها وفقها.</a:t>
            </a:r>
            <a:endParaRPr lang="fr-FR" sz="3200" b="1" dirty="0" smtClean="0">
              <a:solidFill>
                <a:schemeClr val="tx1"/>
              </a:solidFill>
              <a:latin typeface="Arabic Typesetting" pitchFamily="66" charset="-78"/>
              <a:cs typeface="Arabic Typesetting" pitchFamily="66" charset="-78"/>
            </a:endParaRPr>
          </a:p>
        </p:txBody>
      </p:sp>
      <p:sp>
        <p:nvSpPr>
          <p:cNvPr id="4" name="Rectangle 3"/>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08 </a:t>
            </a:r>
            <a:r>
              <a:rPr lang="ar-DZ" sz="4800" b="1" dirty="0" smtClean="0">
                <a:solidFill>
                  <a:schemeClr val="bg1"/>
                </a:solidFill>
                <a:latin typeface="Arabic Typesetting" pitchFamily="66" charset="-78"/>
                <a:cs typeface="Arabic Typesetting" pitchFamily="66" charset="-78"/>
              </a:rPr>
              <a:t>دور إدارة المعرفة في البيئة الخارجية العامة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357298"/>
            <a:ext cx="8358246" cy="52864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latin typeface="Arabic Typesetting" pitchFamily="66" charset="-78"/>
                <a:cs typeface="Arabic Typesetting" pitchFamily="66" charset="-78"/>
              </a:rPr>
              <a:t>ثانيا: دور إدارة المعرفة في البيئة الخارجية العامة:</a:t>
            </a:r>
          </a:p>
          <a:p>
            <a:pPr algn="r" rtl="1"/>
            <a:r>
              <a:rPr lang="ar-DZ" sz="2800" b="1" dirty="0" smtClean="0">
                <a:solidFill>
                  <a:schemeClr val="tx1"/>
                </a:solidFill>
                <a:latin typeface="Arabic Typesetting" pitchFamily="66" charset="-78"/>
                <a:cs typeface="Arabic Typesetting" pitchFamily="66" charset="-78"/>
              </a:rPr>
              <a:t>يمكن تصور ادوار إدارة المعرفة في البيئة الخارجية العامة ( الكلية) في الشكل التالي</a:t>
            </a:r>
            <a:r>
              <a:rPr lang="ar-DZ" sz="3200" b="1" dirty="0" smtClean="0">
                <a:solidFill>
                  <a:schemeClr val="tx1"/>
                </a:solidFill>
                <a:latin typeface="Arabic Typesetting" pitchFamily="66" charset="-78"/>
                <a:cs typeface="Arabic Typesetting" pitchFamily="66" charset="-78"/>
              </a:rPr>
              <a:t>:</a:t>
            </a:r>
          </a:p>
          <a:p>
            <a:pPr algn="r" rtl="1"/>
            <a:endParaRPr lang="ar-DZ"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p:txBody>
      </p:sp>
      <p:sp>
        <p:nvSpPr>
          <p:cNvPr id="4" name="Rectangle 3"/>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08 </a:t>
            </a:r>
            <a:r>
              <a:rPr lang="ar-DZ" sz="4800" b="1" dirty="0" smtClean="0">
                <a:solidFill>
                  <a:schemeClr val="bg1"/>
                </a:solidFill>
                <a:latin typeface="Arabic Typesetting" pitchFamily="66" charset="-78"/>
                <a:cs typeface="Arabic Typesetting" pitchFamily="66" charset="-78"/>
              </a:rPr>
              <a:t>دور إدارة المعرفة في البيئة الخارجية العامة للمؤسسة  </a:t>
            </a:r>
            <a:endParaRPr lang="fr-FR" sz="4800" b="1" dirty="0" smtClean="0">
              <a:solidFill>
                <a:schemeClr val="bg1"/>
              </a:solidFill>
              <a:latin typeface="Arabic Typesetting" pitchFamily="66" charset="-78"/>
              <a:cs typeface="Arabic Typesetting" pitchFamily="66" charset="-78"/>
            </a:endParaRPr>
          </a:p>
        </p:txBody>
      </p:sp>
      <p:sp>
        <p:nvSpPr>
          <p:cNvPr id="5" name="Ellipse 4"/>
          <p:cNvSpPr/>
          <p:nvPr/>
        </p:nvSpPr>
        <p:spPr>
          <a:xfrm>
            <a:off x="3714744" y="4071942"/>
            <a:ext cx="2357454" cy="114300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إدارة المعرفة</a:t>
            </a:r>
            <a:endParaRPr lang="fr-FR" sz="3200" b="1" dirty="0" smtClean="0">
              <a:solidFill>
                <a:schemeClr val="tx1"/>
              </a:solidFill>
              <a:latin typeface="Arabic Typesetting" pitchFamily="66" charset="-78"/>
              <a:cs typeface="Arabic Typesetting" pitchFamily="66" charset="-78"/>
            </a:endParaRPr>
          </a:p>
        </p:txBody>
      </p:sp>
      <p:sp>
        <p:nvSpPr>
          <p:cNvPr id="6" name="Ellipse 5"/>
          <p:cNvSpPr/>
          <p:nvPr/>
        </p:nvSpPr>
        <p:spPr>
          <a:xfrm>
            <a:off x="642910" y="3000372"/>
            <a:ext cx="2343160" cy="1057276"/>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عوامل ديموغرافية</a:t>
            </a:r>
            <a:endParaRPr lang="fr-FR" sz="3200" b="1" dirty="0" smtClean="0">
              <a:solidFill>
                <a:schemeClr val="tx1"/>
              </a:solidFill>
              <a:latin typeface="Arabic Typesetting" pitchFamily="66" charset="-78"/>
              <a:cs typeface="Arabic Typesetting" pitchFamily="66" charset="-78"/>
            </a:endParaRPr>
          </a:p>
        </p:txBody>
      </p:sp>
      <p:sp>
        <p:nvSpPr>
          <p:cNvPr id="7" name="Ellipse 6"/>
          <p:cNvSpPr/>
          <p:nvPr/>
        </p:nvSpPr>
        <p:spPr>
          <a:xfrm>
            <a:off x="642910" y="4229112"/>
            <a:ext cx="2414598" cy="985838"/>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عوامل سياسية </a:t>
            </a:r>
            <a:r>
              <a:rPr lang="ar-DZ" sz="3200" b="1" dirty="0" err="1" smtClean="0">
                <a:solidFill>
                  <a:schemeClr val="tx1"/>
                </a:solidFill>
                <a:latin typeface="Arabic Typesetting" pitchFamily="66" charset="-78"/>
                <a:cs typeface="Arabic Typesetting" pitchFamily="66" charset="-78"/>
              </a:rPr>
              <a:t>و</a:t>
            </a:r>
            <a:r>
              <a:rPr lang="ar-DZ" sz="3200" b="1" dirty="0" smtClean="0">
                <a:solidFill>
                  <a:schemeClr val="tx1"/>
                </a:solidFill>
                <a:latin typeface="Arabic Typesetting" pitchFamily="66" charset="-78"/>
                <a:cs typeface="Arabic Typesetting" pitchFamily="66" charset="-78"/>
              </a:rPr>
              <a:t> قانونية</a:t>
            </a:r>
            <a:endParaRPr lang="fr-FR" sz="3200" b="1" dirty="0" smtClean="0">
              <a:solidFill>
                <a:schemeClr val="tx1"/>
              </a:solidFill>
              <a:latin typeface="Arabic Typesetting" pitchFamily="66" charset="-78"/>
              <a:cs typeface="Arabic Typesetting" pitchFamily="66" charset="-78"/>
            </a:endParaRPr>
          </a:p>
        </p:txBody>
      </p:sp>
      <p:sp>
        <p:nvSpPr>
          <p:cNvPr id="8" name="Ellipse 7"/>
          <p:cNvSpPr/>
          <p:nvPr/>
        </p:nvSpPr>
        <p:spPr>
          <a:xfrm>
            <a:off x="714348" y="5572140"/>
            <a:ext cx="2414598" cy="1000132"/>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عوامل عالمية </a:t>
            </a:r>
            <a:r>
              <a:rPr lang="ar-DZ" sz="3200" b="1" dirty="0" err="1" smtClean="0">
                <a:solidFill>
                  <a:schemeClr val="tx1"/>
                </a:solidFill>
                <a:latin typeface="Arabic Typesetting" pitchFamily="66" charset="-78"/>
                <a:cs typeface="Arabic Typesetting" pitchFamily="66" charset="-78"/>
              </a:rPr>
              <a:t>و</a:t>
            </a:r>
            <a:r>
              <a:rPr lang="ar-DZ" sz="3200" b="1" dirty="0" smtClean="0">
                <a:solidFill>
                  <a:schemeClr val="tx1"/>
                </a:solidFill>
                <a:latin typeface="Arabic Typesetting" pitchFamily="66" charset="-78"/>
                <a:cs typeface="Arabic Typesetting" pitchFamily="66" charset="-78"/>
              </a:rPr>
              <a:t> دولية</a:t>
            </a:r>
            <a:endParaRPr lang="fr-FR" sz="3200" b="1" dirty="0" smtClean="0">
              <a:solidFill>
                <a:schemeClr val="tx1"/>
              </a:solidFill>
              <a:latin typeface="Arabic Typesetting" pitchFamily="66" charset="-78"/>
              <a:cs typeface="Arabic Typesetting" pitchFamily="66" charset="-78"/>
            </a:endParaRPr>
          </a:p>
        </p:txBody>
      </p:sp>
      <p:sp>
        <p:nvSpPr>
          <p:cNvPr id="9" name="Ellipse 8"/>
          <p:cNvSpPr/>
          <p:nvPr/>
        </p:nvSpPr>
        <p:spPr>
          <a:xfrm>
            <a:off x="6357950" y="3014666"/>
            <a:ext cx="2357454" cy="985838"/>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عوامل اقتصادية</a:t>
            </a:r>
            <a:endParaRPr lang="fr-FR" sz="3200" b="1" dirty="0" smtClean="0">
              <a:solidFill>
                <a:schemeClr val="tx1"/>
              </a:solidFill>
              <a:latin typeface="Arabic Typesetting" pitchFamily="66" charset="-78"/>
              <a:cs typeface="Arabic Typesetting" pitchFamily="66" charset="-78"/>
            </a:endParaRPr>
          </a:p>
        </p:txBody>
      </p:sp>
      <p:sp>
        <p:nvSpPr>
          <p:cNvPr id="10" name="Ellipse 9"/>
          <p:cNvSpPr/>
          <p:nvPr/>
        </p:nvSpPr>
        <p:spPr>
          <a:xfrm>
            <a:off x="6657996" y="4300550"/>
            <a:ext cx="2200284" cy="985838"/>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عوامل اجتماعية</a:t>
            </a:r>
            <a:endParaRPr lang="fr-FR" sz="3200" b="1" dirty="0" smtClean="0">
              <a:solidFill>
                <a:schemeClr val="tx1"/>
              </a:solidFill>
              <a:latin typeface="Arabic Typesetting" pitchFamily="66" charset="-78"/>
              <a:cs typeface="Arabic Typesetting" pitchFamily="66" charset="-78"/>
            </a:endParaRPr>
          </a:p>
        </p:txBody>
      </p:sp>
      <p:sp>
        <p:nvSpPr>
          <p:cNvPr id="11" name="Ellipse 10"/>
          <p:cNvSpPr/>
          <p:nvPr/>
        </p:nvSpPr>
        <p:spPr>
          <a:xfrm>
            <a:off x="6715140" y="5500702"/>
            <a:ext cx="2143140" cy="1000132"/>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 عوامل ثقافية</a:t>
            </a:r>
            <a:endParaRPr lang="fr-FR" sz="3200" b="1" dirty="0" smtClean="0">
              <a:solidFill>
                <a:schemeClr val="tx1"/>
              </a:solidFill>
              <a:latin typeface="Arabic Typesetting" pitchFamily="66" charset="-78"/>
              <a:cs typeface="Arabic Typesetting" pitchFamily="66" charset="-78"/>
            </a:endParaRPr>
          </a:p>
        </p:txBody>
      </p:sp>
      <p:sp>
        <p:nvSpPr>
          <p:cNvPr id="12" name="Ellipse 11"/>
          <p:cNvSpPr/>
          <p:nvPr/>
        </p:nvSpPr>
        <p:spPr>
          <a:xfrm>
            <a:off x="3714744" y="5643578"/>
            <a:ext cx="2557474" cy="1000132"/>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3200" b="1" dirty="0" smtClean="0">
                <a:solidFill>
                  <a:schemeClr val="tx1"/>
                </a:solidFill>
                <a:latin typeface="Arabic Typesetting" pitchFamily="66" charset="-78"/>
                <a:cs typeface="Arabic Typesetting" pitchFamily="66" charset="-78"/>
              </a:rPr>
              <a:t>عوامل تكنولوجية</a:t>
            </a:r>
            <a:endParaRPr lang="fr-FR" sz="3200" b="1" dirty="0" smtClean="0">
              <a:solidFill>
                <a:schemeClr val="tx1"/>
              </a:solidFill>
              <a:latin typeface="Arabic Typesetting" pitchFamily="66" charset="-78"/>
              <a:cs typeface="Arabic Typesetting" pitchFamily="66" charset="-78"/>
            </a:endParaRPr>
          </a:p>
        </p:txBody>
      </p:sp>
      <p:cxnSp>
        <p:nvCxnSpPr>
          <p:cNvPr id="16" name="Connecteur droit avec flèche 15"/>
          <p:cNvCxnSpPr/>
          <p:nvPr/>
        </p:nvCxnSpPr>
        <p:spPr>
          <a:xfrm rot="10800000">
            <a:off x="2786050" y="3786190"/>
            <a:ext cx="1157302" cy="600076"/>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20" name="Connecteur droit avec flèche 19"/>
          <p:cNvCxnSpPr/>
          <p:nvPr/>
        </p:nvCxnSpPr>
        <p:spPr>
          <a:xfrm rot="10800000">
            <a:off x="6000760" y="4714884"/>
            <a:ext cx="785818"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21" name="Connecteur droit avec flèche 20"/>
          <p:cNvCxnSpPr/>
          <p:nvPr/>
        </p:nvCxnSpPr>
        <p:spPr>
          <a:xfrm rot="10800000">
            <a:off x="2928926" y="4714884"/>
            <a:ext cx="928694"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22" name="Connecteur droit avec flèche 21"/>
          <p:cNvCxnSpPr/>
          <p:nvPr/>
        </p:nvCxnSpPr>
        <p:spPr>
          <a:xfrm rot="10800000" flipV="1">
            <a:off x="5786446" y="3786190"/>
            <a:ext cx="714380" cy="49291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23" name="Connecteur droit avec flèche 22"/>
          <p:cNvCxnSpPr/>
          <p:nvPr/>
        </p:nvCxnSpPr>
        <p:spPr>
          <a:xfrm rot="16200000" flipV="1">
            <a:off x="4575573" y="5425691"/>
            <a:ext cx="428628" cy="7146"/>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24" name="Connecteur droit avec flèche 23"/>
          <p:cNvCxnSpPr>
            <a:endCxn id="8" idx="7"/>
          </p:cNvCxnSpPr>
          <p:nvPr/>
        </p:nvCxnSpPr>
        <p:spPr>
          <a:xfrm rot="10800000" flipV="1">
            <a:off x="2775336" y="5000636"/>
            <a:ext cx="1225160" cy="717970"/>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25" name="Connecteur droit avec flèche 24"/>
          <p:cNvCxnSpPr/>
          <p:nvPr/>
        </p:nvCxnSpPr>
        <p:spPr>
          <a:xfrm rot="10800000">
            <a:off x="5572132" y="5072074"/>
            <a:ext cx="1371616" cy="600076"/>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142984"/>
            <a:ext cx="8358246" cy="54292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3200" b="1" dirty="0" smtClean="0">
                <a:solidFill>
                  <a:schemeClr val="tx1"/>
                </a:solidFill>
                <a:latin typeface="Arabic Typesetting" pitchFamily="66" charset="-78"/>
                <a:cs typeface="Arabic Typesetting" pitchFamily="66" charset="-78"/>
              </a:rPr>
              <a:t>-</a:t>
            </a:r>
            <a:r>
              <a:rPr lang="fr-FR" sz="2800" b="1" dirty="0" smtClean="0">
                <a:solidFill>
                  <a:schemeClr val="tx1"/>
                </a:solidFill>
                <a:latin typeface="Arabic Typesetting" pitchFamily="66" charset="-78"/>
                <a:cs typeface="Arabic Typesetting" pitchFamily="66" charset="-78"/>
              </a:rPr>
              <a:t>1 </a:t>
            </a:r>
            <a:r>
              <a:rPr lang="ar-DZ" sz="2800" b="1" dirty="0" smtClean="0">
                <a:solidFill>
                  <a:schemeClr val="tx1"/>
                </a:solidFill>
                <a:latin typeface="Arabic Typesetting" pitchFamily="66" charset="-78"/>
                <a:cs typeface="Arabic Typesetting" pitchFamily="66" charset="-78"/>
              </a:rPr>
              <a:t>دور إدارة المعرفة في العوامل الاقتصادية:</a:t>
            </a:r>
          </a:p>
          <a:p>
            <a:pPr algn="r" rtl="1"/>
            <a:r>
              <a:rPr lang="ar-DZ" sz="2800" b="1" dirty="0" smtClean="0">
                <a:solidFill>
                  <a:schemeClr val="tx1"/>
                </a:solidFill>
                <a:latin typeface="Arabic Typesetting" pitchFamily="66" charset="-78"/>
                <a:cs typeface="Arabic Typesetting" pitchFamily="66" charset="-78"/>
              </a:rPr>
              <a:t>إن أنظمة المعرفة تساهم بشكل كبير في تحليل البيانات والمعطيات المعدلات الاقتصادية الخاصة بالاقتصاد ككل والعمل على تحليلها وتقديم الوضعية الاقتصادية العامة  والعمل على توفير الحلول الممكنة قصد مواجهة التغييرات الحاصلة سواء بالسلب أو الإيجاب.</a:t>
            </a:r>
          </a:p>
          <a:p>
            <a:pPr algn="r" rtl="1"/>
            <a:r>
              <a:rPr lang="ar-DZ" sz="2800" b="1" dirty="0" smtClean="0">
                <a:solidFill>
                  <a:schemeClr val="tx1"/>
                </a:solidFill>
                <a:latin typeface="Arabic Typesetting" pitchFamily="66" charset="-78"/>
                <a:cs typeface="Arabic Typesetting" pitchFamily="66" charset="-78"/>
              </a:rPr>
              <a:t>فدراسة معدلات النمو والتضخم والسياسة المالية والنقدية وفهم توجهه المستقبلي يحدد استراتيجية المؤسسة المستقبلية وأهدافها</a:t>
            </a:r>
            <a:r>
              <a:rPr lang="ar-DZ" sz="3200" b="1" dirty="0" smtClean="0">
                <a:solidFill>
                  <a:schemeClr val="tx1"/>
                </a:solidFill>
                <a:latin typeface="Arabic Typesetting" pitchFamily="66" charset="-78"/>
                <a:cs typeface="Arabic Typesetting" pitchFamily="66" charset="-78"/>
              </a:rPr>
              <a:t>.</a:t>
            </a:r>
          </a:p>
          <a:p>
            <a:pPr algn="r" rtl="1"/>
            <a:r>
              <a:rPr lang="fr-FR" sz="3200" b="1" dirty="0" smtClean="0">
                <a:solidFill>
                  <a:schemeClr val="tx1"/>
                </a:solidFill>
                <a:latin typeface="Arabic Typesetting" pitchFamily="66" charset="-78"/>
                <a:cs typeface="Arabic Typesetting" pitchFamily="66" charset="-78"/>
              </a:rPr>
              <a:t>-</a:t>
            </a:r>
            <a:r>
              <a:rPr lang="fr-FR" sz="2800" b="1" dirty="0" smtClean="0">
                <a:solidFill>
                  <a:schemeClr val="tx1"/>
                </a:solidFill>
                <a:latin typeface="Arabic Typesetting" pitchFamily="66" charset="-78"/>
                <a:cs typeface="Arabic Typesetting" pitchFamily="66" charset="-78"/>
              </a:rPr>
              <a:t>2 </a:t>
            </a:r>
            <a:r>
              <a:rPr lang="ar-DZ" sz="2800" b="1" dirty="0" smtClean="0">
                <a:solidFill>
                  <a:schemeClr val="tx1"/>
                </a:solidFill>
                <a:latin typeface="Arabic Typesetting" pitchFamily="66" charset="-78"/>
                <a:cs typeface="Arabic Typesetting" pitchFamily="66" charset="-78"/>
              </a:rPr>
              <a:t>دور إدارة المعرفة في العوامل الاجتماعية:</a:t>
            </a:r>
          </a:p>
          <a:p>
            <a:pPr algn="r" rtl="1"/>
            <a:r>
              <a:rPr lang="ar-DZ" sz="2800" b="1" dirty="0" smtClean="0">
                <a:solidFill>
                  <a:schemeClr val="tx1"/>
                </a:solidFill>
                <a:latin typeface="Arabic Typesetting" pitchFamily="66" charset="-78"/>
                <a:cs typeface="Arabic Typesetting" pitchFamily="66" charset="-78"/>
              </a:rPr>
              <a:t>تعمل أنظمة إدارة المعرفة على توفير المعلومات والبيانات حول الوضعية الاجتماعية للبيئة العامة التي تنشط فيها وكذلك توفير الحلول الممكنة للتكيف وفق هذه المعطيات الاجتماعية وتوجيه منتجاتها نحو القيم المجتمعية السائدة.</a:t>
            </a:r>
          </a:p>
          <a:p>
            <a:pPr algn="r" rtl="1"/>
            <a:r>
              <a:rPr lang="ar-DZ" sz="2800" b="1" dirty="0" smtClean="0">
                <a:solidFill>
                  <a:schemeClr val="tx1"/>
                </a:solidFill>
                <a:latin typeface="Arabic Typesetting" pitchFamily="66" charset="-78"/>
                <a:cs typeface="Arabic Typesetting" pitchFamily="66" charset="-78"/>
              </a:rPr>
              <a:t>كما أن رأس مالها البشري يجب أن يتماشى مع القيم لمجتمعية السائدة والتعايش معها .</a:t>
            </a:r>
          </a:p>
        </p:txBody>
      </p:sp>
      <p:sp>
        <p:nvSpPr>
          <p:cNvPr id="3" name="Rectangle 2"/>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08 </a:t>
            </a:r>
            <a:r>
              <a:rPr lang="ar-DZ" sz="4800" b="1" dirty="0" smtClean="0">
                <a:solidFill>
                  <a:schemeClr val="bg1"/>
                </a:solidFill>
                <a:latin typeface="Arabic Typesetting" pitchFamily="66" charset="-78"/>
                <a:cs typeface="Arabic Typesetting" pitchFamily="66" charset="-78"/>
              </a:rPr>
              <a:t>دور إدارة المعرفة في البيئة الخارجية العامة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357298"/>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2800" b="1" dirty="0" smtClean="0">
                <a:solidFill>
                  <a:schemeClr val="tx1"/>
                </a:solidFill>
                <a:latin typeface="Arabic Typesetting" pitchFamily="66" charset="-78"/>
                <a:cs typeface="Arabic Typesetting" pitchFamily="66" charset="-78"/>
              </a:rPr>
              <a:t>-3</a:t>
            </a:r>
            <a:r>
              <a:rPr lang="ar-DZ" sz="2800" b="1" dirty="0" smtClean="0">
                <a:solidFill>
                  <a:schemeClr val="tx1"/>
                </a:solidFill>
                <a:latin typeface="Arabic Typesetting" pitchFamily="66" charset="-78"/>
                <a:cs typeface="Arabic Typesetting" pitchFamily="66" charset="-78"/>
              </a:rPr>
              <a:t>دور إدارة المعرفة في العوامل الثقافية:</a:t>
            </a:r>
          </a:p>
          <a:p>
            <a:pPr algn="r" rtl="1"/>
            <a:r>
              <a:rPr lang="ar-DZ" sz="2800" b="1" dirty="0" smtClean="0">
                <a:solidFill>
                  <a:schemeClr val="tx1"/>
                </a:solidFill>
                <a:latin typeface="Arabic Typesetting" pitchFamily="66" charset="-78"/>
                <a:cs typeface="Arabic Typesetting" pitchFamily="66" charset="-78"/>
              </a:rPr>
              <a:t>على المؤسسة إن تفهم وتندمج في ثقافة المجتمع الذي تنشط فيه والمساهمة في مختلف أنشطته القافية وحتى الدينية حتى تبني صورة ذهنية إيجابية لدى مكونات المجتمع، والرأس المال البشري للمؤسسة الاقتصادية له دور كبير في فهم مكونات ثقافة المجتمع والعمل على الاندماج فيها.</a:t>
            </a:r>
          </a:p>
          <a:p>
            <a:pPr algn="r" rtl="1"/>
            <a:r>
              <a:rPr lang="fr-FR" sz="2800" b="1" dirty="0" smtClean="0">
                <a:solidFill>
                  <a:schemeClr val="tx1"/>
                </a:solidFill>
                <a:latin typeface="Arabic Typesetting" pitchFamily="66" charset="-78"/>
                <a:cs typeface="Arabic Typesetting" pitchFamily="66" charset="-78"/>
              </a:rPr>
              <a:t>-4</a:t>
            </a:r>
            <a:r>
              <a:rPr lang="ar-DZ" sz="2800" b="1" dirty="0" smtClean="0">
                <a:solidFill>
                  <a:schemeClr val="tx1"/>
                </a:solidFill>
                <a:latin typeface="Arabic Typesetting" pitchFamily="66" charset="-78"/>
                <a:cs typeface="Arabic Typesetting" pitchFamily="66" charset="-78"/>
              </a:rPr>
              <a:t>دور إدارة المعرفة في العوامل</a:t>
            </a:r>
            <a:r>
              <a:rPr lang="fr-FR"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 التكنولوجية:</a:t>
            </a:r>
          </a:p>
          <a:p>
            <a:pPr algn="r" rtl="1"/>
            <a:r>
              <a:rPr lang="ar-DZ" sz="2800" b="1" dirty="0" smtClean="0">
                <a:solidFill>
                  <a:schemeClr val="tx1"/>
                </a:solidFill>
                <a:latin typeface="Arabic Typesetting" pitchFamily="66" charset="-78"/>
                <a:cs typeface="Arabic Typesetting" pitchFamily="66" charset="-78"/>
              </a:rPr>
              <a:t>إن انتشارا التكنولوجيا في البيئة العامة التي تنشط فيها المؤسسة الاقتصادية ومستوى استخدام التكنولوجيا في المجتمع يحدد استراتيجية المؤسسة ويحدد آليات التكيف معها.</a:t>
            </a:r>
          </a:p>
          <a:p>
            <a:pPr algn="r" rtl="1"/>
            <a:r>
              <a:rPr lang="ar-DZ" sz="2800" b="1" dirty="0" smtClean="0">
                <a:solidFill>
                  <a:schemeClr val="tx1"/>
                </a:solidFill>
                <a:latin typeface="Arabic Typesetting" pitchFamily="66" charset="-78"/>
                <a:cs typeface="Arabic Typesetting" pitchFamily="66" charset="-78"/>
              </a:rPr>
              <a:t>كما أن أنظمة المعرفة تحدد مستويات التكنولوجيا المطلوب توافرها بالنسبة للمؤسسة قصد الاندماج معها ( تحديد الفجوة التكنولوجية) </a:t>
            </a:r>
          </a:p>
          <a:p>
            <a:pPr algn="r" rtl="1"/>
            <a:r>
              <a:rPr lang="ar-DZ" sz="2800" b="1" dirty="0" smtClean="0">
                <a:solidFill>
                  <a:schemeClr val="tx1"/>
                </a:solidFill>
                <a:latin typeface="Arabic Typesetting" pitchFamily="66" charset="-78"/>
                <a:cs typeface="Arabic Typesetting" pitchFamily="66" charset="-78"/>
              </a:rPr>
              <a:t>و يلعب الرأس المال البشري دورا هاما في هدم الفجوة التكنولوجية بين المؤسسة </a:t>
            </a:r>
            <a:r>
              <a:rPr lang="ar-DZ" sz="2800" b="1" dirty="0" err="1" smtClean="0">
                <a:solidFill>
                  <a:schemeClr val="tx1"/>
                </a:solidFill>
                <a:latin typeface="Arabic Typesetting" pitchFamily="66" charset="-78"/>
                <a:cs typeface="Arabic Typesetting" pitchFamily="66" charset="-78"/>
              </a:rPr>
              <a:t>و</a:t>
            </a:r>
            <a:r>
              <a:rPr lang="ar-DZ" sz="2800" b="1" dirty="0" smtClean="0">
                <a:solidFill>
                  <a:schemeClr val="tx1"/>
                </a:solidFill>
                <a:latin typeface="Arabic Typesetting" pitchFamily="66" charset="-78"/>
                <a:cs typeface="Arabic Typesetting" pitchFamily="66" charset="-78"/>
              </a:rPr>
              <a:t> التكنولوجية السائدة في البيئة العامة التي تنشط فيها.</a:t>
            </a:r>
          </a:p>
        </p:txBody>
      </p:sp>
      <p:sp>
        <p:nvSpPr>
          <p:cNvPr id="3" name="Rectangle 2"/>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08 </a:t>
            </a:r>
            <a:r>
              <a:rPr lang="ar-DZ" sz="4800" b="1" dirty="0" smtClean="0">
                <a:solidFill>
                  <a:schemeClr val="bg1"/>
                </a:solidFill>
                <a:latin typeface="Arabic Typesetting" pitchFamily="66" charset="-78"/>
                <a:cs typeface="Arabic Typesetting" pitchFamily="66" charset="-78"/>
              </a:rPr>
              <a:t>دور إدارة المعرفة في البيئة الخارجية العامة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357298"/>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2800" b="1" dirty="0" smtClean="0">
                <a:solidFill>
                  <a:schemeClr val="tx1"/>
                </a:solidFill>
                <a:latin typeface="Arabic Typesetting" pitchFamily="66" charset="-78"/>
                <a:cs typeface="Arabic Typesetting" pitchFamily="66" charset="-78"/>
              </a:rPr>
              <a:t>-5</a:t>
            </a:r>
            <a:r>
              <a:rPr lang="ar-DZ" sz="2800" b="1" dirty="0" smtClean="0">
                <a:solidFill>
                  <a:schemeClr val="tx1"/>
                </a:solidFill>
                <a:latin typeface="Arabic Typesetting" pitchFamily="66" charset="-78"/>
                <a:cs typeface="Arabic Typesetting" pitchFamily="66" charset="-78"/>
              </a:rPr>
              <a:t>دور إدارة المعرفة في</a:t>
            </a:r>
            <a:r>
              <a:rPr lang="fr-FR"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 العوامل الديموغرافية:</a:t>
            </a:r>
          </a:p>
          <a:p>
            <a:pPr algn="r" rtl="1"/>
            <a:r>
              <a:rPr lang="ar-DZ" sz="2800" b="1" dirty="0" smtClean="0">
                <a:solidFill>
                  <a:schemeClr val="tx1"/>
                </a:solidFill>
                <a:latin typeface="Arabic Typesetting" pitchFamily="66" charset="-78"/>
                <a:cs typeface="Arabic Typesetting" pitchFamily="66" charset="-78"/>
              </a:rPr>
              <a:t>اكتساب المؤسسة الاقتصادية لمتخصصين في متابعة العوامل الديموغرافيا في المجتمع من خلال بحوثهم والمعلومات التي يوفرونها وكذا الحلول المقترحة من  طرفهم وتحليلها لأعدادهم وجنسهم ومعدل نموهم وتوزيعهم من أجل ضبط استراتيجية المؤسسة الاقتصادية وفق التحليلات التي يوفرها المتخصصين العاملين بها.</a:t>
            </a:r>
          </a:p>
          <a:p>
            <a:pPr algn="r" rtl="1"/>
            <a:r>
              <a:rPr lang="fr-FR" sz="2800" b="1" dirty="0" smtClean="0">
                <a:solidFill>
                  <a:schemeClr val="tx1"/>
                </a:solidFill>
                <a:latin typeface="Arabic Typesetting" pitchFamily="66" charset="-78"/>
                <a:cs typeface="Arabic Typesetting" pitchFamily="66" charset="-78"/>
              </a:rPr>
              <a:t>-6</a:t>
            </a:r>
            <a:r>
              <a:rPr lang="ar-DZ" sz="2800" b="1" dirty="0" smtClean="0">
                <a:solidFill>
                  <a:schemeClr val="tx1"/>
                </a:solidFill>
                <a:latin typeface="Arabic Typesetting" pitchFamily="66" charset="-78"/>
                <a:cs typeface="Arabic Typesetting" pitchFamily="66" charset="-78"/>
              </a:rPr>
              <a:t> دور إدارة المعرفة في العوامل السياسية والقانونية:</a:t>
            </a:r>
          </a:p>
          <a:p>
            <a:pPr algn="r" rtl="1"/>
            <a:r>
              <a:rPr lang="ar-DZ" sz="2800" b="1" dirty="0" smtClean="0">
                <a:solidFill>
                  <a:schemeClr val="tx1"/>
                </a:solidFill>
                <a:latin typeface="Arabic Typesetting" pitchFamily="66" charset="-78"/>
                <a:cs typeface="Arabic Typesetting" pitchFamily="66" charset="-78"/>
              </a:rPr>
              <a:t>فهم القوانين المنظمة للمجتمع من أولويات المؤسسة الاقتصادية وأنظمة إدارة المعرف الخاصة بها خاصة رأس مالها البشري </a:t>
            </a:r>
          </a:p>
          <a:p>
            <a:pPr algn="r" rtl="1"/>
            <a:r>
              <a:rPr lang="ar-DZ" sz="2800" b="1" dirty="0" smtClean="0">
                <a:solidFill>
                  <a:schemeClr val="tx1"/>
                </a:solidFill>
                <a:latin typeface="Arabic Typesetting" pitchFamily="66" charset="-78"/>
                <a:cs typeface="Arabic Typesetting" pitchFamily="66" charset="-78"/>
              </a:rPr>
              <a:t>كما آن فهم الوضع السياسي ومدى استقراره أو عدمه هو من الأمور المهمة لتحديد استراتيجية المؤسسة وعلى أنظمة المعرفة توفير المعلومات للمختصين العاملين بالمؤسسة لبناء تصورات </a:t>
            </a:r>
            <a:r>
              <a:rPr lang="ar-DZ" sz="2800" b="1" dirty="0" err="1" smtClean="0">
                <a:solidFill>
                  <a:schemeClr val="tx1"/>
                </a:solidFill>
                <a:latin typeface="Arabic Typesetting" pitchFamily="66" charset="-78"/>
                <a:cs typeface="Arabic Typesetting" pitchFamily="66" charset="-78"/>
              </a:rPr>
              <a:t>و</a:t>
            </a:r>
            <a:r>
              <a:rPr lang="ar-DZ" sz="2800" b="1" dirty="0" smtClean="0">
                <a:solidFill>
                  <a:schemeClr val="tx1"/>
                </a:solidFill>
                <a:latin typeface="Arabic Typesetting" pitchFamily="66" charset="-78"/>
                <a:cs typeface="Arabic Typesetting" pitchFamily="66" charset="-78"/>
              </a:rPr>
              <a:t> تنبؤات </a:t>
            </a:r>
          </a:p>
        </p:txBody>
      </p:sp>
      <p:sp>
        <p:nvSpPr>
          <p:cNvPr id="3" name="Rectangle 2"/>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08 </a:t>
            </a:r>
            <a:r>
              <a:rPr lang="ar-DZ" sz="4800" b="1" dirty="0" smtClean="0">
                <a:solidFill>
                  <a:schemeClr val="bg1"/>
                </a:solidFill>
                <a:latin typeface="Arabic Typesetting" pitchFamily="66" charset="-78"/>
                <a:cs typeface="Arabic Typesetting" pitchFamily="66" charset="-78"/>
              </a:rPr>
              <a:t>دور إدارة المعرفة في البيئة الخارجية العامة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357298"/>
            <a:ext cx="8358246"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3200" b="1" dirty="0" smtClean="0">
                <a:solidFill>
                  <a:schemeClr val="tx1"/>
                </a:solidFill>
                <a:latin typeface="Arabic Typesetting" pitchFamily="66" charset="-78"/>
                <a:cs typeface="Arabic Typesetting" pitchFamily="66" charset="-78"/>
              </a:rPr>
              <a:t>-</a:t>
            </a:r>
            <a:r>
              <a:rPr lang="fr-FR" sz="2800" b="1" dirty="0" smtClean="0">
                <a:solidFill>
                  <a:schemeClr val="tx1"/>
                </a:solidFill>
                <a:latin typeface="Arabic Typesetting" pitchFamily="66" charset="-78"/>
                <a:cs typeface="Arabic Typesetting" pitchFamily="66" charset="-78"/>
              </a:rPr>
              <a:t>7 </a:t>
            </a:r>
            <a:r>
              <a:rPr lang="ar-DZ" sz="2800" b="1" dirty="0" smtClean="0">
                <a:solidFill>
                  <a:schemeClr val="tx1"/>
                </a:solidFill>
                <a:latin typeface="Arabic Typesetting" pitchFamily="66" charset="-78"/>
                <a:cs typeface="Arabic Typesetting" pitchFamily="66" charset="-78"/>
              </a:rPr>
              <a:t>دور إدارة المعرفة في العوامل العالمية والدولية:</a:t>
            </a:r>
          </a:p>
          <a:p>
            <a:pPr algn="r" rtl="1"/>
            <a:r>
              <a:rPr lang="ar-DZ" sz="2800" b="1" dirty="0" smtClean="0">
                <a:solidFill>
                  <a:schemeClr val="tx1"/>
                </a:solidFill>
                <a:latin typeface="Arabic Typesetting" pitchFamily="66" charset="-78"/>
                <a:cs typeface="Arabic Typesetting" pitchFamily="66" charset="-78"/>
              </a:rPr>
              <a:t>تعمل أنظمة إدارة المعرفة على تحليل العلاقات والمستجدات الدولية والعالمية ومحاولة بناء تنبؤات حول التطورات الحاصلة في هذه العوامل وتوفيرها لمتخذي القرارات على مستوى المؤسسة لبناء استراتيجية أو تكييفها وفق هذه المستجدات</a:t>
            </a:r>
          </a:p>
          <a:p>
            <a:pPr algn="r" rtl="1"/>
            <a:r>
              <a:rPr lang="ar-DZ" sz="2800" b="1" dirty="0" smtClean="0">
                <a:solidFill>
                  <a:schemeClr val="tx1"/>
                </a:solidFill>
                <a:latin typeface="Arabic Typesetting" pitchFamily="66" charset="-78"/>
                <a:cs typeface="Arabic Typesetting" pitchFamily="66" charset="-78"/>
              </a:rPr>
              <a:t>كما أن امتلاك المؤسسة لرأس مال بشري فعال قادر على فهم هذه العوامل ومحاولة إيجاد الحلول وتقديم الاستشارات اللازمة والتكييف وفق أي تغير بالسلب أو الإيجاب بالنسبة لهه العوامل </a:t>
            </a:r>
          </a:p>
          <a:p>
            <a:pPr algn="r" rtl="1"/>
            <a:endParaRPr lang="ar-DZ" sz="3200"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08 </a:t>
            </a:r>
            <a:r>
              <a:rPr lang="ar-DZ" sz="4800" b="1" dirty="0" smtClean="0">
                <a:solidFill>
                  <a:schemeClr val="bg1"/>
                </a:solidFill>
                <a:latin typeface="Arabic Typesetting" pitchFamily="66" charset="-78"/>
                <a:cs typeface="Arabic Typesetting" pitchFamily="66" charset="-78"/>
              </a:rPr>
              <a:t>دور إدارة المعرفة في البيئة الخارجية العامة للمؤسسة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09 </a:t>
            </a:r>
            <a:r>
              <a:rPr lang="ar-DZ" sz="4800" b="1" dirty="0" smtClean="0">
                <a:solidFill>
                  <a:schemeClr val="bg1"/>
                </a:solidFill>
                <a:latin typeface="Arabic Typesetting" pitchFamily="66" charset="-78"/>
                <a:cs typeface="Arabic Typesetting" pitchFamily="66" charset="-78"/>
              </a:rPr>
              <a:t>الرأس المال الفكري كتوجه جديد لإدارة المعرفة  </a:t>
            </a:r>
            <a:endParaRPr lang="fr-FR" sz="4800" b="1" dirty="0" smtClean="0">
              <a:solidFill>
                <a:schemeClr val="bg1"/>
              </a:solidFill>
              <a:latin typeface="Arabic Typesetting" pitchFamily="66" charset="-78"/>
              <a:cs typeface="Arabic Typesetting" pitchFamily="66" charset="-78"/>
            </a:endParaRPr>
          </a:p>
        </p:txBody>
      </p:sp>
      <p:sp>
        <p:nvSpPr>
          <p:cNvPr id="3" name="Rectangle 2"/>
          <p:cNvSpPr/>
          <p:nvPr/>
        </p:nvSpPr>
        <p:spPr>
          <a:xfrm>
            <a:off x="428596" y="1357298"/>
            <a:ext cx="8501122"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latin typeface="Arabic Typesetting" pitchFamily="66" charset="-78"/>
                <a:cs typeface="Arabic Typesetting" pitchFamily="66" charset="-78"/>
              </a:rPr>
              <a:t>أولا : مفهوم الرأس المال الفكري:</a:t>
            </a:r>
          </a:p>
          <a:p>
            <a:pPr algn="r" rtl="1"/>
            <a:r>
              <a:rPr lang="ar-DZ" sz="2800" b="1" dirty="0" smtClean="0">
                <a:solidFill>
                  <a:schemeClr val="tx1"/>
                </a:solidFill>
                <a:latin typeface="Arabic Typesetting" pitchFamily="66" charset="-78"/>
                <a:cs typeface="Arabic Typesetting" pitchFamily="66" charset="-78"/>
              </a:rPr>
              <a:t>حتى يمكننا أن نلم بمفهوم الرأس المال الفكري لابد لنا من التطرق للعناصر التالية:</a:t>
            </a:r>
          </a:p>
          <a:p>
            <a:pPr algn="r" rtl="1"/>
            <a:r>
              <a:rPr lang="fr-FR" sz="2800" b="1" dirty="0" smtClean="0">
                <a:solidFill>
                  <a:schemeClr val="tx1"/>
                </a:solidFill>
                <a:latin typeface="Arabic Typesetting" pitchFamily="66" charset="-78"/>
                <a:cs typeface="Arabic Typesetting" pitchFamily="66" charset="-78"/>
              </a:rPr>
              <a:t>-1</a:t>
            </a:r>
            <a:r>
              <a:rPr lang="ar-DZ" sz="2800" b="1" dirty="0" smtClean="0">
                <a:solidFill>
                  <a:schemeClr val="tx1"/>
                </a:solidFill>
                <a:latin typeface="Arabic Typesetting" pitchFamily="66" charset="-78"/>
                <a:cs typeface="Arabic Typesetting" pitchFamily="66" charset="-78"/>
              </a:rPr>
              <a:t> لمحة تاريخية حول الرأس المال الفكري: </a:t>
            </a:r>
            <a:endParaRPr lang="fr-FR" sz="28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ظهر مفهوم رأس المال الفكري بعد أن كانت المصادر الطبيعية هي الثروة المنظمة الحقيقية فبدأ الاهتمام بها منذ التسعينات </a:t>
            </a:r>
            <a:r>
              <a:rPr lang="ar-DZ" sz="2800" b="1" dirty="0" smtClean="0">
                <a:solidFill>
                  <a:schemeClr val="tx1"/>
                </a:solidFill>
                <a:latin typeface="Arabic Typesetting" pitchFamily="66" charset="-78"/>
                <a:cs typeface="Arabic Typesetting" pitchFamily="66" charset="-78"/>
              </a:rPr>
              <a:t>، وقد مر بثلاث مراحل أساسية نذكرها:</a:t>
            </a:r>
          </a:p>
          <a:p>
            <a:pPr algn="r" rtl="1"/>
            <a:r>
              <a:rPr lang="ar-DZ" sz="2800" b="1" dirty="0" smtClean="0">
                <a:solidFill>
                  <a:schemeClr val="tx1"/>
                </a:solidFill>
                <a:latin typeface="Arabic Typesetting" pitchFamily="66" charset="-78"/>
                <a:cs typeface="Arabic Typesetting" pitchFamily="66" charset="-78"/>
              </a:rPr>
              <a:t>أ/</a:t>
            </a:r>
            <a:r>
              <a:rPr lang="ar-SA" sz="2800" b="1" dirty="0" smtClean="0">
                <a:solidFill>
                  <a:schemeClr val="tx1"/>
                </a:solidFill>
                <a:latin typeface="Arabic Typesetting" pitchFamily="66" charset="-78"/>
                <a:cs typeface="Arabic Typesetting" pitchFamily="66" charset="-78"/>
              </a:rPr>
              <a:t> مرحلة بدايات الاهتمام بالقدرات البشرية</a:t>
            </a:r>
            <a:endParaRPr lang="ar-DZ"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ب/ </a:t>
            </a:r>
            <a:r>
              <a:rPr lang="ar-SA" sz="2800" b="1" dirty="0" smtClean="0">
                <a:solidFill>
                  <a:schemeClr val="tx1"/>
                </a:solidFill>
                <a:latin typeface="Arabic Typesetting" pitchFamily="66" charset="-78"/>
                <a:cs typeface="Arabic Typesetting" pitchFamily="66" charset="-78"/>
              </a:rPr>
              <a:t>مرحلة التلميحات لمفهوم وتوجيه الاهتمام بالقابلية الذهنية:</a:t>
            </a:r>
            <a:endParaRPr lang="ar-DZ"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ج/ </a:t>
            </a:r>
            <a:r>
              <a:rPr lang="ar-SA" sz="2800" b="1" dirty="0" smtClean="0">
                <a:solidFill>
                  <a:schemeClr val="tx1"/>
                </a:solidFill>
                <a:latin typeface="Arabic Typesetting" pitchFamily="66" charset="-78"/>
                <a:cs typeface="Arabic Typesetting" pitchFamily="66" charset="-78"/>
              </a:rPr>
              <a:t>مرحلة تكييف الجهود البحثية وولادة النظرية</a:t>
            </a:r>
            <a:endParaRPr lang="ar-DZ" sz="2800" b="1" dirty="0" smtClean="0">
              <a:solidFill>
                <a:schemeClr val="tx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09 </a:t>
            </a:r>
            <a:r>
              <a:rPr lang="ar-DZ" sz="4800" b="1" dirty="0" smtClean="0">
                <a:solidFill>
                  <a:schemeClr val="bg1"/>
                </a:solidFill>
                <a:latin typeface="Arabic Typesetting" pitchFamily="66" charset="-78"/>
                <a:cs typeface="Arabic Typesetting" pitchFamily="66" charset="-78"/>
              </a:rPr>
              <a:t>الرأس المال الفكري كتوجه جديد لإدارة المعرفة  </a:t>
            </a:r>
            <a:endParaRPr lang="fr-FR" sz="4800" b="1" dirty="0" smtClean="0">
              <a:solidFill>
                <a:schemeClr val="bg1"/>
              </a:solidFill>
              <a:latin typeface="Arabic Typesetting" pitchFamily="66" charset="-78"/>
              <a:cs typeface="Arabic Typesetting" pitchFamily="66" charset="-78"/>
            </a:endParaRPr>
          </a:p>
        </p:txBody>
      </p:sp>
      <p:sp>
        <p:nvSpPr>
          <p:cNvPr id="3" name="Rectangle 2"/>
          <p:cNvSpPr/>
          <p:nvPr/>
        </p:nvSpPr>
        <p:spPr>
          <a:xfrm>
            <a:off x="285720" y="1357298"/>
            <a:ext cx="8572560"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r>
              <a:rPr lang="fr-FR" sz="3200" b="1" dirty="0" smtClean="0">
                <a:solidFill>
                  <a:schemeClr val="tx1"/>
                </a:solidFill>
                <a:latin typeface="Arabic Typesetting" pitchFamily="66" charset="-78"/>
                <a:cs typeface="Arabic Typesetting" pitchFamily="66" charset="-78"/>
              </a:rPr>
              <a:t>-</a:t>
            </a:r>
            <a:r>
              <a:rPr lang="fr-FR" sz="2800" b="1" dirty="0" smtClean="0">
                <a:solidFill>
                  <a:schemeClr val="tx1"/>
                </a:solidFill>
                <a:latin typeface="Arabic Typesetting" pitchFamily="66" charset="-78"/>
                <a:cs typeface="Arabic Typesetting" pitchFamily="66" charset="-78"/>
              </a:rPr>
              <a:t>2</a:t>
            </a:r>
            <a:r>
              <a:rPr lang="ar-DZ" sz="2800" b="1" dirty="0" smtClean="0">
                <a:solidFill>
                  <a:schemeClr val="tx1"/>
                </a:solidFill>
                <a:latin typeface="Arabic Typesetting" pitchFamily="66" charset="-78"/>
                <a:cs typeface="Arabic Typesetting" pitchFamily="66" charset="-78"/>
              </a:rPr>
              <a:t> تعريف الرأس المال الفكري:</a:t>
            </a:r>
          </a:p>
          <a:p>
            <a:pPr algn="r" rtl="1"/>
            <a:r>
              <a:rPr lang="ar-DZ" sz="2800" b="1" dirty="0" smtClean="0">
                <a:solidFill>
                  <a:schemeClr val="tx1"/>
                </a:solidFill>
                <a:latin typeface="Arabic Typesetting" pitchFamily="66" charset="-78"/>
                <a:cs typeface="Arabic Typesetting" pitchFamily="66" charset="-78"/>
              </a:rPr>
              <a:t>كغيرها من المصطلحات الحديثة لم يتم على تعريف موحد للرأس المال الفكري حيث تعددت التعاريف نذكر أهمها:</a:t>
            </a:r>
          </a:p>
          <a:p>
            <a:pPr algn="r" rtl="1"/>
            <a:r>
              <a:rPr lang="ar-DZ" sz="2800" b="1" dirty="0" smtClean="0">
                <a:solidFill>
                  <a:schemeClr val="tx1"/>
                </a:solidFill>
                <a:latin typeface="Arabic Typesetting" pitchFamily="66" charset="-78"/>
                <a:cs typeface="Arabic Typesetting" pitchFamily="66" charset="-78"/>
              </a:rPr>
              <a:t>تعريف منظمة التعاون والتطوير الاقتصادي (</a:t>
            </a:r>
            <a:r>
              <a:rPr lang="fr-FR" sz="2800" b="1" dirty="0" smtClean="0">
                <a:solidFill>
                  <a:schemeClr val="tx1"/>
                </a:solidFill>
                <a:latin typeface="Arabic Typesetting" pitchFamily="66" charset="-78"/>
                <a:cs typeface="Arabic Typesetting" pitchFamily="66" charset="-78"/>
              </a:rPr>
              <a:t>OCDE</a:t>
            </a:r>
            <a:r>
              <a:rPr lang="ar-DZ" sz="2800" b="1" dirty="0" smtClean="0">
                <a:solidFill>
                  <a:schemeClr val="tx1"/>
                </a:solidFill>
                <a:latin typeface="Arabic Typesetting" pitchFamily="66" charset="-78"/>
                <a:cs typeface="Arabic Typesetting" pitchFamily="66" charset="-78"/>
              </a:rPr>
              <a:t>) </a:t>
            </a:r>
            <a:r>
              <a:rPr lang="fr-FR" sz="2800" b="1" dirty="0" smtClean="0">
                <a:solidFill>
                  <a:schemeClr val="tx1"/>
                </a:solidFill>
                <a:latin typeface="Arabic Typesetting" pitchFamily="66" charset="-78"/>
                <a:cs typeface="Arabic Typesetting" pitchFamily="66" charset="-78"/>
              </a:rPr>
              <a:t>1999</a:t>
            </a:r>
            <a:r>
              <a:rPr lang="ar-DZ" sz="2800" b="1" dirty="0" smtClean="0">
                <a:solidFill>
                  <a:schemeClr val="tx1"/>
                </a:solidFill>
                <a:latin typeface="Arabic Typesetting" pitchFamily="66" charset="-78"/>
                <a:cs typeface="Arabic Typesetting" pitchFamily="66" charset="-78"/>
              </a:rPr>
              <a:t>: "هو القيمة الاقتصادية لفئتين من الأصول غير الملموسة لمنظمة معينة: رأس المال التنظيمي (الهيكلي) ورأس المال البشري”</a:t>
            </a:r>
          </a:p>
          <a:p>
            <a:pPr algn="r" rtl="1"/>
            <a:r>
              <a:rPr lang="ar-SA" sz="2800" b="1" dirty="0" smtClean="0">
                <a:solidFill>
                  <a:schemeClr val="tx1"/>
                </a:solidFill>
                <a:latin typeface="Arabic Typesetting" pitchFamily="66" charset="-78"/>
                <a:cs typeface="Arabic Typesetting" pitchFamily="66" charset="-78"/>
              </a:rPr>
              <a:t>يعرف </a:t>
            </a:r>
            <a:r>
              <a:rPr lang="fr-FR" sz="2800" b="1" dirty="0" smtClean="0">
                <a:solidFill>
                  <a:schemeClr val="tx1"/>
                </a:solidFill>
                <a:latin typeface="Arabic Typesetting" pitchFamily="66" charset="-78"/>
                <a:cs typeface="Arabic Typesetting" pitchFamily="66" charset="-78"/>
              </a:rPr>
              <a:t>Thomas A Stewart</a:t>
            </a:r>
            <a:r>
              <a:rPr lang="ar-SA" sz="2800" b="1" dirty="0" smtClean="0">
                <a:solidFill>
                  <a:schemeClr val="tx1"/>
                </a:solidFill>
                <a:latin typeface="Arabic Typesetting" pitchFamily="66" charset="-78"/>
                <a:cs typeface="Arabic Typesetting" pitchFamily="66" charset="-78"/>
              </a:rPr>
              <a:t>رأس المال الفكري "على أنه يتمثل في المعرفة والمعلومات وحقوق الملكية والفكرية والخبرات التي يمكن توظيفها لإنتاج الثروة وتدعيم القدرات التنافسية</a:t>
            </a:r>
            <a:r>
              <a:rPr lang="ar-DZ" sz="2800" b="1" dirty="0" smtClean="0">
                <a:solidFill>
                  <a:schemeClr val="tx1"/>
                </a:solidFill>
                <a:latin typeface="Arabic Typesetting" pitchFamily="66" charset="-78"/>
                <a:cs typeface="Arabic Typesetting" pitchFamily="66" charset="-78"/>
              </a:rPr>
              <a:t>.</a:t>
            </a:r>
          </a:p>
          <a:p>
            <a:pPr algn="r" rtl="1"/>
            <a:r>
              <a:rPr lang="ar-DZ" sz="2800" b="1" dirty="0" smtClean="0">
                <a:solidFill>
                  <a:schemeClr val="tx1"/>
                </a:solidFill>
                <a:latin typeface="Arabic Typesetting" pitchFamily="66" charset="-78"/>
                <a:cs typeface="Arabic Typesetting" pitchFamily="66" charset="-78"/>
              </a:rPr>
              <a:t>-</a:t>
            </a:r>
            <a:r>
              <a:rPr lang="ar-SA" sz="2800" b="1" dirty="0" smtClean="0">
                <a:solidFill>
                  <a:schemeClr val="tx1"/>
                </a:solidFill>
                <a:latin typeface="Arabic Typesetting" pitchFamily="66" charset="-78"/>
                <a:cs typeface="Arabic Typesetting" pitchFamily="66" charset="-78"/>
              </a:rPr>
              <a:t>تعريف ادفينسون (</a:t>
            </a:r>
            <a:r>
              <a:rPr lang="fr-FR" sz="2800" b="1" dirty="0" smtClean="0">
                <a:solidFill>
                  <a:schemeClr val="tx1"/>
                </a:solidFill>
                <a:latin typeface="Arabic Typesetting" pitchFamily="66" charset="-78"/>
                <a:cs typeface="Arabic Typesetting" pitchFamily="66" charset="-78"/>
              </a:rPr>
              <a:t>Edvinsson</a:t>
            </a:r>
            <a:r>
              <a:rPr lang="ar-SA" sz="2800" b="1" dirty="0" smtClean="0">
                <a:solidFill>
                  <a:schemeClr val="tx1"/>
                </a:solidFill>
                <a:latin typeface="Arabic Typesetting" pitchFamily="66" charset="-78"/>
                <a:cs typeface="Arabic Typesetting" pitchFamily="66" charset="-78"/>
              </a:rPr>
              <a:t>)رأس المال الفكري هو مضامين المعرفة: الخبرات العملية التكنولوجيا التنظيمية، وعلاقات الزبائن والمهارات الفنية المقدمة والضرورية للمنافسة في السوق</a:t>
            </a:r>
            <a:endParaRPr lang="ar-DZ" sz="28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a:p>
            <a:pPr algn="r" rtl="1"/>
            <a:endParaRPr lang="ar-DZ" sz="3200" b="1" dirty="0" smtClean="0">
              <a:solidFill>
                <a:schemeClr val="tx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357298"/>
            <a:ext cx="8501122" cy="5214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sz="3200" b="1" dirty="0" smtClean="0">
              <a:solidFill>
                <a:schemeClr val="tx1"/>
              </a:solidFill>
              <a:latin typeface="Arabic Typesetting" pitchFamily="66" charset="-78"/>
              <a:cs typeface="Arabic Typesetting" pitchFamily="66" charset="-78"/>
            </a:endParaRPr>
          </a:p>
          <a:p>
            <a:pPr algn="r" rtl="1"/>
            <a:r>
              <a:rPr lang="ar-SA" sz="2800" b="1" dirty="0" smtClean="0">
                <a:solidFill>
                  <a:schemeClr val="tx1"/>
                </a:solidFill>
                <a:latin typeface="Arabic Typesetting" pitchFamily="66" charset="-78"/>
                <a:cs typeface="Arabic Typesetting" pitchFamily="66" charset="-78"/>
              </a:rPr>
              <a:t>ومن خلال التعاريف السابقة يمكن استنتاج تعريف رأس المال الفكري:</a:t>
            </a:r>
            <a:endParaRPr lang="fr-FR"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على أنه عبارة عن مجموعة من الخبرات والمهارات والقدرات والكفاءات التي يمتلكها أفراد العاملون في </a:t>
            </a:r>
            <a:r>
              <a:rPr lang="ar-DZ" sz="2800" b="1" dirty="0" err="1" smtClean="0">
                <a:solidFill>
                  <a:schemeClr val="tx1"/>
                </a:solidFill>
                <a:latin typeface="Arabic Typesetting" pitchFamily="66" charset="-78"/>
                <a:cs typeface="Arabic Typesetting" pitchFamily="66" charset="-78"/>
              </a:rPr>
              <a:t>ا</a:t>
            </a:r>
            <a:r>
              <a:rPr lang="ar-SA" sz="2800" b="1" dirty="0" smtClean="0">
                <a:solidFill>
                  <a:schemeClr val="tx1"/>
                </a:solidFill>
                <a:latin typeface="Arabic Typesetting" pitchFamily="66" charset="-78"/>
                <a:cs typeface="Arabic Typesetting" pitchFamily="66" charset="-78"/>
              </a:rPr>
              <a:t>لمؤسسة الاقتصادية</a:t>
            </a:r>
            <a:r>
              <a:rPr lang="ar-DZ" sz="2800" b="1" dirty="0" smtClean="0">
                <a:solidFill>
                  <a:schemeClr val="tx1"/>
                </a:solidFill>
                <a:latin typeface="Arabic Typesetting" pitchFamily="66" charset="-78"/>
                <a:cs typeface="Arabic Typesetting" pitchFamily="66" charset="-78"/>
              </a:rPr>
              <a:t>وتلك المعارف الموجودة والمقيدة في </a:t>
            </a:r>
            <a:r>
              <a:rPr lang="ar-SA" sz="2800" b="1" dirty="0" smtClean="0">
                <a:solidFill>
                  <a:schemeClr val="tx1"/>
                </a:solidFill>
                <a:latin typeface="Arabic Typesetting" pitchFamily="66" charset="-78"/>
                <a:cs typeface="Arabic Typesetting" pitchFamily="66" charset="-78"/>
              </a:rPr>
              <a:t>المؤسسة الاقتصادية والعلاقات المتعددة التي تربطها بجمهورها عامة، </a:t>
            </a:r>
            <a:r>
              <a:rPr lang="ar-DZ" sz="2800" b="1" dirty="0" smtClean="0">
                <a:solidFill>
                  <a:schemeClr val="tx1"/>
                </a:solidFill>
                <a:latin typeface="Arabic Typesetting" pitchFamily="66" charset="-78"/>
                <a:cs typeface="Arabic Typesetting" pitchFamily="66" charset="-78"/>
              </a:rPr>
              <a:t>وعلى </a:t>
            </a:r>
            <a:r>
              <a:rPr lang="ar-SA" sz="2800" b="1" dirty="0" smtClean="0">
                <a:solidFill>
                  <a:schemeClr val="tx1"/>
                </a:solidFill>
                <a:latin typeface="Arabic Typesetting" pitchFamily="66" charset="-78"/>
                <a:cs typeface="Arabic Typesetting" pitchFamily="66" charset="-78"/>
              </a:rPr>
              <a:t>المؤسسة الاقتصادية </a:t>
            </a:r>
            <a:r>
              <a:rPr lang="ar-DZ" sz="2800" b="1" dirty="0" smtClean="0">
                <a:solidFill>
                  <a:schemeClr val="tx1"/>
                </a:solidFill>
                <a:latin typeface="Arabic Typesetting" pitchFamily="66" charset="-78"/>
                <a:cs typeface="Arabic Typesetting" pitchFamily="66" charset="-78"/>
              </a:rPr>
              <a:t>توظيفها واستخدامها لخلق الثروة القيمة وتنمية أداءها في مختلف البيئات التي تنتمي إليها.</a:t>
            </a:r>
          </a:p>
          <a:p>
            <a:pPr algn="r" rtl="1"/>
            <a:r>
              <a:rPr lang="ar-DZ" sz="2800" b="1" dirty="0" smtClean="0">
                <a:solidFill>
                  <a:schemeClr val="tx1"/>
                </a:solidFill>
                <a:latin typeface="Arabic Typesetting" pitchFamily="66" charset="-78"/>
                <a:cs typeface="Arabic Typesetting" pitchFamily="66" charset="-78"/>
              </a:rPr>
              <a:t>من التعاريف السابقة نحدد ثلاثة اتجاهات في تعريفه هي:</a:t>
            </a:r>
            <a:endParaRPr lang="fr-FR"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-تعريفات حاولت أن تعرف رأس المال الفكري من خلال مكوناته والتي لم يتم الاتفاق على تبويبها.</a:t>
            </a:r>
            <a:endParaRPr lang="fr-FR"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تعريفات حاولت أن تعرف رأس المال الفكري بدوره في خلق ميزة تنافسية للمؤسسة الاقتصادية.</a:t>
            </a:r>
            <a:endParaRPr lang="fr-FR" sz="2800" b="1" dirty="0" smtClean="0">
              <a:solidFill>
                <a:schemeClr val="tx1"/>
              </a:solidFill>
              <a:latin typeface="Arabic Typesetting" pitchFamily="66" charset="-78"/>
              <a:cs typeface="Arabic Typesetting" pitchFamily="66" charset="-78"/>
            </a:endParaRPr>
          </a:p>
          <a:p>
            <a:pPr algn="r" rtl="1"/>
            <a:r>
              <a:rPr lang="ar-DZ" sz="2800" b="1" dirty="0" smtClean="0">
                <a:solidFill>
                  <a:schemeClr val="tx1"/>
                </a:solidFill>
                <a:latin typeface="Arabic Typesetting" pitchFamily="66" charset="-78"/>
                <a:cs typeface="Arabic Typesetting" pitchFamily="66" charset="-78"/>
              </a:rPr>
              <a:t>-تعريفات حاولت أن تعرف رأس المال الفكري ودوره في خلق الثروة أو قيمة مضافة لمؤسسة الاقتصادية.</a:t>
            </a:r>
          </a:p>
          <a:p>
            <a:pPr algn="r" rtl="1"/>
            <a:endParaRPr lang="ar-DZ" sz="3200" b="1" dirty="0" smtClean="0">
              <a:solidFill>
                <a:schemeClr val="tx1"/>
              </a:solidFill>
              <a:latin typeface="Arabic Typesetting" pitchFamily="66" charset="-78"/>
              <a:cs typeface="Arabic Typesetting" pitchFamily="66" charset="-78"/>
            </a:endParaRPr>
          </a:p>
        </p:txBody>
      </p:sp>
      <p:sp>
        <p:nvSpPr>
          <p:cNvPr id="3" name="Rectangle 2"/>
          <p:cNvSpPr/>
          <p:nvPr/>
        </p:nvSpPr>
        <p:spPr>
          <a:xfrm>
            <a:off x="285720" y="214290"/>
            <a:ext cx="8501122" cy="1000132"/>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sz="4800" b="1" dirty="0" smtClean="0">
                <a:solidFill>
                  <a:schemeClr val="bg1"/>
                </a:solidFill>
                <a:latin typeface="Arabic Typesetting" pitchFamily="66" charset="-78"/>
                <a:cs typeface="Arabic Typesetting" pitchFamily="66" charset="-78"/>
              </a:rPr>
              <a:t>المحاضرة</a:t>
            </a:r>
            <a:r>
              <a:rPr lang="fr-FR" sz="4800" b="1" dirty="0" smtClean="0">
                <a:solidFill>
                  <a:schemeClr val="bg1"/>
                </a:solidFill>
                <a:latin typeface="Arabic Typesetting" pitchFamily="66" charset="-78"/>
                <a:cs typeface="Arabic Typesetting" pitchFamily="66" charset="-78"/>
              </a:rPr>
              <a:t>: 09 </a:t>
            </a:r>
            <a:r>
              <a:rPr lang="ar-DZ" sz="4800" b="1" dirty="0" smtClean="0">
                <a:solidFill>
                  <a:schemeClr val="bg1"/>
                </a:solidFill>
                <a:latin typeface="Arabic Typesetting" pitchFamily="66" charset="-78"/>
                <a:cs typeface="Arabic Typesetting" pitchFamily="66" charset="-78"/>
              </a:rPr>
              <a:t>الرأس المال الفكري كتوجه جديد لإدارة المعرفة  </a:t>
            </a:r>
            <a:endParaRPr lang="fr-FR" sz="4800" b="1" dirty="0" smtClean="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93058</TotalTime>
  <Words>11112</Words>
  <Application>Microsoft Office PowerPoint</Application>
  <PresentationFormat>Affichage à l'écran (4:3)</PresentationFormat>
  <Paragraphs>1243</Paragraphs>
  <Slides>124</Slides>
  <Notes>5</Notes>
  <HiddenSlides>0</HiddenSlides>
  <MMClips>0</MMClips>
  <ScaleCrop>false</ScaleCrop>
  <HeadingPairs>
    <vt:vector size="4" baseType="variant">
      <vt:variant>
        <vt:lpstr>Thème</vt:lpstr>
      </vt:variant>
      <vt:variant>
        <vt:i4>1</vt:i4>
      </vt:variant>
      <vt:variant>
        <vt:lpstr>Titres des diapositives</vt:lpstr>
      </vt:variant>
      <vt:variant>
        <vt:i4>124</vt:i4>
      </vt:variant>
    </vt:vector>
  </HeadingPairs>
  <TitlesOfParts>
    <vt:vector size="125"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المحاضرة رقم 02 : مفاهيم عامة حول اقتصاد المعرفة</vt:lpstr>
      <vt:lpstr>Diapositive 16</vt:lpstr>
      <vt:lpstr>Diapositive 17</vt:lpstr>
      <vt:lpstr>Diapositive 18</vt:lpstr>
      <vt:lpstr>المحاضرة رقم 02 : مفاهيم عامة حول اقتصاد المعرفة</vt:lpstr>
      <vt:lpstr>المحاضرة رقم 02 : مفاهيم عامة حول اقتصاد المعرفة</vt:lpstr>
      <vt:lpstr>المحاضرة رقم 02 : مفاهيم عامة حول اقتصاد المعرفة</vt:lpstr>
      <vt:lpstr>المحاضرة رقم 02 : مفاهيم عامة حول اقتصاد المعرفة</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lpstr>Diapositive 53</vt:lpstr>
      <vt:lpstr>Diapositive 54</vt:lpstr>
      <vt:lpstr>Diapositive 55</vt:lpstr>
      <vt:lpstr>Diapositive 56</vt:lpstr>
      <vt:lpstr>Diapositive 57</vt:lpstr>
      <vt:lpstr>Diapositive 58</vt:lpstr>
      <vt:lpstr>Diapositive 59</vt:lpstr>
      <vt:lpstr>Diapositive 60</vt:lpstr>
      <vt:lpstr>Diapositive 61</vt:lpstr>
      <vt:lpstr>Diapositive 62</vt:lpstr>
      <vt:lpstr>Diapositive 63</vt:lpstr>
      <vt:lpstr>Diapositive 64</vt:lpstr>
      <vt:lpstr>Diapositive 65</vt:lpstr>
      <vt:lpstr>Diapositive 66</vt:lpstr>
      <vt:lpstr>Diapositive 67</vt:lpstr>
      <vt:lpstr>Diapositive 68</vt:lpstr>
      <vt:lpstr>Diapositive 69</vt:lpstr>
      <vt:lpstr>Diapositive 70</vt:lpstr>
      <vt:lpstr>Diapositive 71</vt:lpstr>
      <vt:lpstr>Diapositive 72</vt:lpstr>
      <vt:lpstr>Diapositive 73</vt:lpstr>
      <vt:lpstr>Diapositive 74</vt:lpstr>
      <vt:lpstr>Diapositive 75</vt:lpstr>
      <vt:lpstr>Diapositive 76</vt:lpstr>
      <vt:lpstr>Diapositive 77</vt:lpstr>
      <vt:lpstr>Diapositive 78</vt:lpstr>
      <vt:lpstr>Diapositive 79</vt:lpstr>
      <vt:lpstr>Diapositive 80</vt:lpstr>
      <vt:lpstr>Diapositive 81</vt:lpstr>
      <vt:lpstr>Diapositive 82</vt:lpstr>
      <vt:lpstr>Diapositive 83</vt:lpstr>
      <vt:lpstr>Diapositive 84</vt:lpstr>
      <vt:lpstr>Diapositive 85</vt:lpstr>
      <vt:lpstr>Diapositive 86</vt:lpstr>
      <vt:lpstr>Diapositive 87</vt:lpstr>
      <vt:lpstr>Diapositive 88</vt:lpstr>
      <vt:lpstr>Diapositive 89</vt:lpstr>
      <vt:lpstr>Diapositive 90</vt:lpstr>
      <vt:lpstr>Diapositive 91</vt:lpstr>
      <vt:lpstr>Diapositive 92</vt:lpstr>
      <vt:lpstr>Diapositive 93</vt:lpstr>
      <vt:lpstr>Diapositive 94</vt:lpstr>
      <vt:lpstr>Diapositive 95</vt:lpstr>
      <vt:lpstr>Diapositive 96</vt:lpstr>
      <vt:lpstr>Diapositive 97</vt:lpstr>
      <vt:lpstr>Diapositive 98</vt:lpstr>
      <vt:lpstr>Diapositive 99</vt:lpstr>
      <vt:lpstr>Diapositive 100</vt:lpstr>
      <vt:lpstr>Diapositive 101</vt:lpstr>
      <vt:lpstr>Diapositive 102</vt:lpstr>
      <vt:lpstr>Diapositive 103</vt:lpstr>
      <vt:lpstr>Diapositive 104</vt:lpstr>
      <vt:lpstr>Diapositive 105</vt:lpstr>
      <vt:lpstr>Diapositive 106</vt:lpstr>
      <vt:lpstr>Diapositive 107</vt:lpstr>
      <vt:lpstr>Diapositive 108</vt:lpstr>
      <vt:lpstr>Diapositive 109</vt:lpstr>
      <vt:lpstr>Diapositive 110</vt:lpstr>
      <vt:lpstr>Diapositive 111</vt:lpstr>
      <vt:lpstr>Diapositive 112</vt:lpstr>
      <vt:lpstr>Diapositive 113</vt:lpstr>
      <vt:lpstr>Diapositive 114</vt:lpstr>
      <vt:lpstr>Diapositive 115</vt:lpstr>
      <vt:lpstr>Diapositive 116</vt:lpstr>
      <vt:lpstr>Diapositive 117</vt:lpstr>
      <vt:lpstr>Diapositive 118</vt:lpstr>
      <vt:lpstr>Diapositive 119</vt:lpstr>
      <vt:lpstr>Diapositive 120</vt:lpstr>
      <vt:lpstr>Diapositive 121</vt:lpstr>
      <vt:lpstr>Diapositive 122</vt:lpstr>
      <vt:lpstr>Diapositive 123</vt:lpstr>
      <vt:lpstr>Diapositive 124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مقياس إدارة المعرفة</dc:title>
  <dc:creator>acer</dc:creator>
  <cp:lastModifiedBy>acer</cp:lastModifiedBy>
  <cp:revision>239</cp:revision>
  <dcterms:created xsi:type="dcterms:W3CDTF">2022-06-10T14:52:59Z</dcterms:created>
  <dcterms:modified xsi:type="dcterms:W3CDTF">2023-01-29T23:01:07Z</dcterms:modified>
</cp:coreProperties>
</file>