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30E33-31CD-47B8-AE9A-D19A294DF82A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BC89D-E61A-4421-822E-A65DFCC68A7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3736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2CD574-6BAD-8BBA-6F0F-66E70B733A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ECD4046-552E-F40A-1A39-063425F9F8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51AE25-3668-9725-1943-D955E7404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A96E7EC-D675-D0CA-03CE-1A0337CA2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81263A5-A096-91B5-CE4F-ACA4CCDF1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549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7D1FB83-1177-ECD5-5FC5-04938EB2A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7C04991-DF96-6514-1ABB-082177416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D9D9B8-E460-1E62-66CE-02EB8FEF2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3DE8DA-653A-E7A6-54D4-A7D6FF50F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EEC60B7-05F1-9C7D-F163-B3EA52D5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647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62D1FD1-555A-467C-991B-2AB33A9C8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97822D-4435-2E5A-DB72-3B53CCC64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E06A88-68A8-4998-3BED-2C0D6064D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B97957-437B-ECA7-7BA9-69372AD8B5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97DD77F-70D7-296D-D171-853FB0943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19614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415600" y="1086400"/>
            <a:ext cx="11428400" cy="125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06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DBFF27A-4B45-9ABF-9FEC-4C40E12E6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4C0EFF-3E4C-CEB6-033E-26A641212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1598708-7185-8F33-BB85-512874447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62097-69BD-EECE-C380-19F3139A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04B6DA-F1A6-9DD8-B92D-84B8F0062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530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61526C-B195-E269-7EBC-2BA132D3A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2BA5708-D276-87A5-5D95-1DA412FF6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AD6E9E1-5E34-256D-1067-7011A7B4D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34D8403-F1BD-E39A-768A-F626808A8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55D4F4-9EA5-B489-31AF-982CCC73A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438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636316-7981-80DC-957D-18F0B62F0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23926E-FB89-0A3B-88AB-00F40FC76D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56517B-FE50-7EF0-565B-F1841199E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31856D0-A2A0-2E88-D003-9214215CF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1B74EA0-27DB-ED5F-A33A-A4E89E29A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076C931-81D6-7A7C-B133-092E04606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0917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31DE48-F237-1238-3CD8-8AE4B7611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B478B13-385E-2CF9-FA28-E0251376F4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92587A2-DCE0-765D-CA19-1504F87279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0CA8CF8-4D4F-B52C-73EA-76D8B83E5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084541-A759-FDCF-B8BD-033BD66DB9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21427A24-A0AC-C61E-3C1D-89B67D908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B800C4-FE5F-80A1-5478-C782A86BC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54D06B1-7709-85EA-B335-EB1382D5D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4639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0866A5-180C-6C20-3C05-A86C1E67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0B4E7D0-2FB5-7D88-931F-954FB2DF0C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3FFBBA0-11A6-24EF-3DCB-F3E5D00E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11D1C9D-6DF1-0F8F-1D1F-5C42C3CDA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876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8AFFC21-9C1D-E441-0B93-643F3EE6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E699202-378D-500F-5C4B-280BE62BD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ADC7CD5-144B-2ECC-5729-62F53338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5398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E401E0-F7A4-1D1C-E7AF-6709E350C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6A1D927-6164-52CD-E8C8-224876165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D5318A5-3BF1-3709-4C7E-D5141E1703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0BBD02-D574-CFD6-A6C6-6DA8940F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586F74D-5A14-E1A9-2B8D-17AC3571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9658430-1605-2445-C3E5-A3DEB05D6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665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525626-DCC2-0AF9-5EB8-70CE85FE9C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A6AABA2-0A25-C570-36D3-99DD2CFC30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4136CB3-1AEA-7C40-863A-381F3E0894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B6CD87B-3179-FFFA-0E40-9C61FFDE9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68FBDAE-0657-4A4B-97D3-BC94B7DD5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B870E6-037F-77E5-6617-2577CBD67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009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80F771A-0842-97DD-D9D5-E233A79F5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DAC4379-0D36-6A65-7920-C6283A98F4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1241AD-AE20-B5E2-9AA7-18E0C3079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C7CE8-4585-4245-8506-2976A313D043}" type="datetimeFigureOut">
              <a:rPr lang="fr-FR" smtClean="0"/>
              <a:t>14/03/2023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01A609-5269-5BBB-4B41-B272ED2B7A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878A16-3A53-7D59-D0EB-7F3D503B53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B3C11-979F-491F-B901-B1D3F99A84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873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D44F61C-D64F-E4BF-725A-560540867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733" y="240178"/>
            <a:ext cx="6484408" cy="3053819"/>
          </a:xfrm>
          <a:prstGeom prst="rect">
            <a:avLst/>
          </a:prstGeom>
        </p:spPr>
      </p:pic>
      <p:sp>
        <p:nvSpPr>
          <p:cNvPr id="66" name="Google Shape;66;p13"/>
          <p:cNvSpPr txBox="1">
            <a:spLocks noGrp="1"/>
          </p:cNvSpPr>
          <p:nvPr>
            <p:ph type="ctrTitle"/>
          </p:nvPr>
        </p:nvSpPr>
        <p:spPr>
          <a:xfrm>
            <a:off x="1070456" y="2406640"/>
            <a:ext cx="8469600" cy="20496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 fontScale="90000"/>
          </a:bodyPr>
          <a:lstStyle/>
          <a:p>
            <a:pPr>
              <a:buClr>
                <a:schemeClr val="dk1"/>
              </a:buClr>
              <a:buSzPts val="990"/>
            </a:pPr>
            <a:r>
              <a:rPr lang="fr" sz="9066" dirty="0">
                <a:latin typeface="Playfair Display"/>
                <a:ea typeface="Playfair Display"/>
                <a:cs typeface="Playfair Display"/>
                <a:sym typeface="Playfair Display"/>
              </a:rPr>
              <a:t> </a:t>
            </a:r>
            <a:endParaRPr sz="9066" dirty="0">
              <a:latin typeface="Playfair Display"/>
              <a:ea typeface="Playfair Display"/>
              <a:cs typeface="Playfair Display"/>
              <a:sym typeface="Playfair Display"/>
            </a:endParaRPr>
          </a:p>
          <a:p>
            <a:pPr>
              <a:buClr>
                <a:schemeClr val="dk1"/>
              </a:buClr>
              <a:buSzPts val="990"/>
            </a:pPr>
            <a:r>
              <a:rPr lang="fr" sz="9066" dirty="0">
                <a:latin typeface="Playfair Display"/>
                <a:ea typeface="Playfair Display"/>
                <a:cs typeface="Playfair Display"/>
                <a:sym typeface="Playfair Display"/>
              </a:rPr>
              <a:t>Cours 1</a:t>
            </a:r>
            <a:endParaRPr dirty="0"/>
          </a:p>
        </p:txBody>
      </p:sp>
      <p:sp>
        <p:nvSpPr>
          <p:cNvPr id="67" name="Google Shape;67;p13"/>
          <p:cNvSpPr txBox="1">
            <a:spLocks noGrp="1"/>
          </p:cNvSpPr>
          <p:nvPr>
            <p:ph type="subTitle" idx="1"/>
          </p:nvPr>
        </p:nvSpPr>
        <p:spPr>
          <a:xfrm>
            <a:off x="2058256" y="4343681"/>
            <a:ext cx="6494000" cy="1056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indent="0"/>
            <a:r>
              <a:rPr lang="fr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  <a:endParaRPr sz="3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050" name="Picture 2" descr="un homme salue quelqu'un 2521089 - Telecharger Vectoriel Gratuit, Clipart  Graphique, Vecteur Dessins et Pictogramme Gratuit">
            <a:extLst>
              <a:ext uri="{FF2B5EF4-FFF2-40B4-BE49-F238E27FC236}">
                <a16:creationId xmlns:a16="http://schemas.microsoft.com/office/drawing/2014/main" id="{B112C998-894F-C605-2FD7-F7BD3A40AF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533" y="1842868"/>
            <a:ext cx="3985315" cy="438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44,115 Bonhomme Blanc Organisation Imágenes y Fotos - 123RF">
            <a:extLst>
              <a:ext uri="{FF2B5EF4-FFF2-40B4-BE49-F238E27FC236}">
                <a16:creationId xmlns:a16="http://schemas.microsoft.com/office/drawing/2014/main" id="{4F8B1BE2-CA25-34CC-DF1C-5F2195A7ED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0" y="1285875"/>
            <a:ext cx="4286250" cy="428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8F6F5D38-445E-C35C-3E4F-4A1D21071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800" y="298609"/>
            <a:ext cx="11428400" cy="1256000"/>
          </a:xfrm>
        </p:spPr>
        <p:txBody>
          <a:bodyPr>
            <a:normAutofit/>
          </a:bodyPr>
          <a:lstStyle/>
          <a:p>
            <a:r>
              <a:rPr lang="fr-CA" sz="5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Programme</a:t>
            </a:r>
            <a:endParaRPr lang="fr-FR" sz="5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BBA3920-F1F7-D39F-39F4-61F4622DA99A}"/>
              </a:ext>
            </a:extLst>
          </p:cNvPr>
          <p:cNvSpPr txBox="1"/>
          <p:nvPr/>
        </p:nvSpPr>
        <p:spPr>
          <a:xfrm>
            <a:off x="760755" y="1491169"/>
            <a:ext cx="662553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95D46"/>
              </a:buClr>
              <a:buSzPts val="2400"/>
              <a:buFont typeface="Open Sans"/>
              <a:buNone/>
              <a:tabLst/>
              <a:defRPr/>
            </a:pPr>
            <a:r>
              <a:rPr kumimoji="0" lang="fr-FR" sz="2400" b="1" i="0" u="none" strike="noStrike" kern="0" cap="none" spc="0" normalizeH="0" baseline="0" noProof="0" dirty="0">
                <a:ln>
                  <a:noFill/>
                </a:ln>
                <a:solidFill>
                  <a:srgbClr val="695D46"/>
                </a:solidFill>
                <a:effectLst/>
                <a:uLnTx/>
                <a:uFillTx/>
                <a:latin typeface="Times New Roman"/>
                <a:ea typeface="Times New Roman"/>
                <a:cs typeface="Times New Roman"/>
                <a:sym typeface="Times New Roman"/>
              </a:rPr>
              <a:t>L’entreprise : définition, finalités et classification</a:t>
            </a:r>
          </a:p>
          <a:p>
            <a:endParaRPr lang="fr-FR" b="1" dirty="0"/>
          </a:p>
        </p:txBody>
      </p:sp>
      <p:sp>
        <p:nvSpPr>
          <p:cNvPr id="5" name="Google Shape;72;p14">
            <a:extLst>
              <a:ext uri="{FF2B5EF4-FFF2-40B4-BE49-F238E27FC236}">
                <a16:creationId xmlns:a16="http://schemas.microsoft.com/office/drawing/2014/main" id="{9390C76E-1C52-B00F-AC92-DBB4F44CA5F6}"/>
              </a:ext>
            </a:extLst>
          </p:cNvPr>
          <p:cNvSpPr txBox="1">
            <a:spLocks/>
          </p:cNvSpPr>
          <p:nvPr/>
        </p:nvSpPr>
        <p:spPr>
          <a:xfrm>
            <a:off x="2168635" y="1971619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 algn="l"/>
            <a:r>
              <a:rPr lang="fr-FR" sz="2400" b="0" kern="0" dirty="0">
                <a:latin typeface="Times New Roman"/>
                <a:ea typeface="Times New Roman"/>
                <a:cs typeface="Times New Roman"/>
                <a:sym typeface="Times New Roman"/>
              </a:rPr>
              <a:t>1. Définition</a:t>
            </a:r>
          </a:p>
        </p:txBody>
      </p:sp>
      <p:sp>
        <p:nvSpPr>
          <p:cNvPr id="6" name="Google Shape;94;p17">
            <a:extLst>
              <a:ext uri="{FF2B5EF4-FFF2-40B4-BE49-F238E27FC236}">
                <a16:creationId xmlns:a16="http://schemas.microsoft.com/office/drawing/2014/main" id="{E7218025-557B-E274-150C-CC5FEC6F3D19}"/>
              </a:ext>
            </a:extLst>
          </p:cNvPr>
          <p:cNvSpPr txBox="1">
            <a:spLocks/>
          </p:cNvSpPr>
          <p:nvPr/>
        </p:nvSpPr>
        <p:spPr>
          <a:xfrm>
            <a:off x="2168635" y="2406050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 algn="l"/>
            <a:r>
              <a:rPr lang="fr-FR" sz="2400" b="0" kern="0" dirty="0">
                <a:latin typeface="Times New Roman"/>
                <a:ea typeface="Times New Roman"/>
                <a:cs typeface="Times New Roman"/>
                <a:sym typeface="Times New Roman"/>
              </a:rPr>
              <a:t>2. Classification des entreprises</a:t>
            </a:r>
          </a:p>
        </p:txBody>
      </p:sp>
      <p:sp>
        <p:nvSpPr>
          <p:cNvPr id="7" name="Google Shape;67;p13">
            <a:extLst>
              <a:ext uri="{FF2B5EF4-FFF2-40B4-BE49-F238E27FC236}">
                <a16:creationId xmlns:a16="http://schemas.microsoft.com/office/drawing/2014/main" id="{6BC13C62-E231-FD88-7398-B8BE1E898BC5}"/>
              </a:ext>
            </a:extLst>
          </p:cNvPr>
          <p:cNvSpPr txBox="1">
            <a:spLocks noGrp="1"/>
          </p:cNvSpPr>
          <p:nvPr/>
        </p:nvSpPr>
        <p:spPr>
          <a:xfrm>
            <a:off x="748738" y="2866206"/>
            <a:ext cx="48705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 b="1" dirty="0">
                <a:solidFill>
                  <a:srgbClr val="695D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L’entreprise et son environnement</a:t>
            </a:r>
            <a:endParaRPr b="1" dirty="0"/>
          </a:p>
        </p:txBody>
      </p:sp>
      <p:sp>
        <p:nvSpPr>
          <p:cNvPr id="8" name="Google Shape;72;p14">
            <a:extLst>
              <a:ext uri="{FF2B5EF4-FFF2-40B4-BE49-F238E27FC236}">
                <a16:creationId xmlns:a16="http://schemas.microsoft.com/office/drawing/2014/main" id="{6119BD0B-7F9A-05C7-52F6-2396F4979F16}"/>
              </a:ext>
            </a:extLst>
          </p:cNvPr>
          <p:cNvSpPr txBox="1">
            <a:spLocks noGrp="1"/>
          </p:cNvSpPr>
          <p:nvPr/>
        </p:nvSpPr>
        <p:spPr>
          <a:xfrm>
            <a:off x="2168635" y="3417650"/>
            <a:ext cx="8520600" cy="70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75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 b="0" dirty="0">
                <a:latin typeface="Times New Roman"/>
                <a:ea typeface="Times New Roman"/>
                <a:cs typeface="Times New Roman"/>
                <a:sym typeface="Times New Roman"/>
              </a:rPr>
              <a:t>1. Définition de l’environnement de l’entreprise</a:t>
            </a:r>
            <a:endParaRPr sz="2400" b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6;p17">
            <a:extLst>
              <a:ext uri="{FF2B5EF4-FFF2-40B4-BE49-F238E27FC236}">
                <a16:creationId xmlns:a16="http://schemas.microsoft.com/office/drawing/2014/main" id="{8FF941F9-527E-291B-1B9E-49824653FE35}"/>
              </a:ext>
            </a:extLst>
          </p:cNvPr>
          <p:cNvSpPr txBox="1">
            <a:spLocks noGrp="1"/>
          </p:cNvSpPr>
          <p:nvPr/>
        </p:nvSpPr>
        <p:spPr>
          <a:xfrm>
            <a:off x="2168635" y="3919431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 b="0" dirty="0">
                <a:latin typeface="Times New Roman"/>
                <a:ea typeface="Times New Roman"/>
                <a:cs typeface="Times New Roman"/>
                <a:sym typeface="Times New Roman"/>
              </a:rPr>
              <a:t>2. L’environnement juridique de  l’entreprise</a:t>
            </a:r>
            <a:endParaRPr sz="2400" b="0" dirty="0"/>
          </a:p>
        </p:txBody>
      </p:sp>
      <p:sp>
        <p:nvSpPr>
          <p:cNvPr id="10" name="Google Shape;107;p19">
            <a:extLst>
              <a:ext uri="{FF2B5EF4-FFF2-40B4-BE49-F238E27FC236}">
                <a16:creationId xmlns:a16="http://schemas.microsoft.com/office/drawing/2014/main" id="{2D6CA9E5-4938-256E-1D16-7CD3173884B7}"/>
              </a:ext>
            </a:extLst>
          </p:cNvPr>
          <p:cNvSpPr txBox="1">
            <a:spLocks noGrp="1"/>
          </p:cNvSpPr>
          <p:nvPr/>
        </p:nvSpPr>
        <p:spPr>
          <a:xfrm>
            <a:off x="2168635" y="4394283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 b="0" dirty="0">
                <a:latin typeface="Times New Roman"/>
                <a:ea typeface="Times New Roman"/>
                <a:cs typeface="Times New Roman"/>
                <a:sym typeface="Times New Roman"/>
              </a:rPr>
              <a:t>3. Le choix d'un statut juridique pour l'entreprise</a:t>
            </a:r>
            <a:endParaRPr sz="2400" b="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654C97A-D41E-20F6-858B-05B48A40470F}"/>
              </a:ext>
            </a:extLst>
          </p:cNvPr>
          <p:cNvSpPr txBox="1"/>
          <p:nvPr/>
        </p:nvSpPr>
        <p:spPr>
          <a:xfrm>
            <a:off x="-171160" y="5039150"/>
            <a:ext cx="609834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lang="fr-FR"/>
            </a:defPPr>
            <a:lvl1pPr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rgbClr val="695D46"/>
                </a:solidFill>
                <a:latin typeface="Times New Roman"/>
                <a:ea typeface="Times New Roman"/>
                <a:cs typeface="Times New Roman"/>
              </a:defRPr>
            </a:lvl1pPr>
            <a:lvl2pPr marL="914400" marR="0" lvl="1" indent="-3175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2pPr>
            <a:lvl3pPr marL="1371600" marR="0" lvl="2" indent="-3175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3pPr>
            <a:lvl4pPr marL="1828800" marR="0" lvl="3" indent="-3175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4pPr>
            <a:lvl5pPr marL="2286000" marR="0" lvl="4" indent="-3175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5pPr>
            <a:lvl6pPr marL="2743200" marR="0" lvl="5" indent="-3175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6pPr>
            <a:lvl7pPr marL="3200400" marR="0" lvl="6" indent="-3175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7pPr>
            <a:lvl8pPr marL="3657600" marR="0" lvl="7" indent="-3175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8pPr>
            <a:lvl9pPr marL="4114800" marR="0" lvl="8" indent="-3175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</a:defRPr>
            </a:lvl9pPr>
          </a:lstStyle>
          <a:p>
            <a:r>
              <a:rPr lang="fr-FR" b="1" dirty="0"/>
              <a:t>Innovation et entrepreneuriat</a:t>
            </a:r>
          </a:p>
        </p:txBody>
      </p:sp>
    </p:spTree>
    <p:extLst>
      <p:ext uri="{BB962C8B-B14F-4D97-AF65-F5344CB8AC3E}">
        <p14:creationId xmlns:p14="http://schemas.microsoft.com/office/powerpoint/2010/main" val="95487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>
            <a:extLst>
              <a:ext uri="{FF2B5EF4-FFF2-40B4-BE49-F238E27FC236}">
                <a16:creationId xmlns:a16="http://schemas.microsoft.com/office/drawing/2014/main" id="{B1A3E0F6-F640-58F8-ABBF-86985B3404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1682" y="1001320"/>
            <a:ext cx="4286250" cy="4286250"/>
          </a:xfrm>
          <a:prstGeom prst="rect">
            <a:avLst/>
          </a:prstGeom>
        </p:spPr>
      </p:pic>
      <p:sp>
        <p:nvSpPr>
          <p:cNvPr id="3" name="Google Shape;67;p13">
            <a:extLst>
              <a:ext uri="{FF2B5EF4-FFF2-40B4-BE49-F238E27FC236}">
                <a16:creationId xmlns:a16="http://schemas.microsoft.com/office/drawing/2014/main" id="{B47645BA-97C6-A591-4A87-67B4F5F5E6B7}"/>
              </a:ext>
            </a:extLst>
          </p:cNvPr>
          <p:cNvSpPr txBox="1">
            <a:spLocks noGrp="1"/>
          </p:cNvSpPr>
          <p:nvPr/>
        </p:nvSpPr>
        <p:spPr>
          <a:xfrm>
            <a:off x="-351023" y="45218"/>
            <a:ext cx="48705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marR="0" lvl="6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marR="0" lvl="7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marR="0" lvl="8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2400" b="1" dirty="0">
                <a:solidFill>
                  <a:srgbClr val="695D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L’entrepreneur</a:t>
            </a:r>
            <a:endParaRPr b="1" dirty="0"/>
          </a:p>
        </p:txBody>
      </p:sp>
      <p:sp>
        <p:nvSpPr>
          <p:cNvPr id="4" name="Google Shape;72;p14">
            <a:extLst>
              <a:ext uri="{FF2B5EF4-FFF2-40B4-BE49-F238E27FC236}">
                <a16:creationId xmlns:a16="http://schemas.microsoft.com/office/drawing/2014/main" id="{1B2E420E-5025-4A8B-0930-5F90EEFF5FB9}"/>
              </a:ext>
            </a:extLst>
          </p:cNvPr>
          <p:cNvSpPr txBox="1">
            <a:spLocks noGrp="1"/>
          </p:cNvSpPr>
          <p:nvPr/>
        </p:nvSpPr>
        <p:spPr>
          <a:xfrm>
            <a:off x="2168635" y="511462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 b="0" dirty="0">
                <a:latin typeface="Times New Roman"/>
                <a:ea typeface="Times New Roman"/>
                <a:cs typeface="Times New Roman"/>
                <a:sym typeface="Times New Roman"/>
              </a:rPr>
              <a:t>1. Définition</a:t>
            </a:r>
            <a:endParaRPr sz="2400" b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Google Shape;78;p15">
            <a:extLst>
              <a:ext uri="{FF2B5EF4-FFF2-40B4-BE49-F238E27FC236}">
                <a16:creationId xmlns:a16="http://schemas.microsoft.com/office/drawing/2014/main" id="{0EEF3437-C8FF-C212-FDE2-0B00EBB96593}"/>
              </a:ext>
            </a:extLst>
          </p:cNvPr>
          <p:cNvSpPr txBox="1">
            <a:spLocks noGrp="1"/>
          </p:cNvSpPr>
          <p:nvPr/>
        </p:nvSpPr>
        <p:spPr>
          <a:xfrm>
            <a:off x="2168635" y="950520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 b="0" dirty="0">
                <a:latin typeface="Times New Roman"/>
                <a:ea typeface="Times New Roman"/>
                <a:cs typeface="Times New Roman"/>
                <a:sym typeface="Times New Roman"/>
              </a:rPr>
              <a:t>2. Principales caractéristiques entrepreneuriales</a:t>
            </a:r>
            <a:endParaRPr sz="2400" b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Google Shape;84;p16">
            <a:extLst>
              <a:ext uri="{FF2B5EF4-FFF2-40B4-BE49-F238E27FC236}">
                <a16:creationId xmlns:a16="http://schemas.microsoft.com/office/drawing/2014/main" id="{A4F51EAF-AFD2-BC33-00FC-C2C532C8E10D}"/>
              </a:ext>
            </a:extLst>
          </p:cNvPr>
          <p:cNvSpPr txBox="1">
            <a:spLocks noGrp="1"/>
          </p:cNvSpPr>
          <p:nvPr/>
        </p:nvSpPr>
        <p:spPr>
          <a:xfrm>
            <a:off x="2196771" y="139660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 b="0" dirty="0">
                <a:latin typeface="Times New Roman"/>
                <a:ea typeface="Times New Roman"/>
                <a:cs typeface="Times New Roman"/>
                <a:sym typeface="Times New Roman"/>
              </a:rPr>
              <a:t>3. Choix de l’idée de projet</a:t>
            </a:r>
            <a:endParaRPr sz="2400" b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97;p18">
            <a:extLst>
              <a:ext uri="{FF2B5EF4-FFF2-40B4-BE49-F238E27FC236}">
                <a16:creationId xmlns:a16="http://schemas.microsoft.com/office/drawing/2014/main" id="{99FF6EB8-BFA5-CB47-5B31-32D518C37BBD}"/>
              </a:ext>
            </a:extLst>
          </p:cNvPr>
          <p:cNvSpPr txBox="1">
            <a:spLocks noGrp="1"/>
          </p:cNvSpPr>
          <p:nvPr/>
        </p:nvSpPr>
        <p:spPr>
          <a:xfrm>
            <a:off x="2212447" y="1852522"/>
            <a:ext cx="6396981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2400" b="0" dirty="0">
                <a:latin typeface="Times New Roman"/>
                <a:ea typeface="Times New Roman"/>
                <a:cs typeface="Times New Roman"/>
                <a:sym typeface="Times New Roman"/>
              </a:rPr>
              <a:t>4. Méthodologie de recherche et de validation d’idée de création d’entreprises </a:t>
            </a:r>
            <a:endParaRPr sz="2400" b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67;p13">
            <a:extLst>
              <a:ext uri="{FF2B5EF4-FFF2-40B4-BE49-F238E27FC236}">
                <a16:creationId xmlns:a16="http://schemas.microsoft.com/office/drawing/2014/main" id="{722D9EF8-5867-EA59-88C6-EBFA43413C1F}"/>
              </a:ext>
            </a:extLst>
          </p:cNvPr>
          <p:cNvSpPr txBox="1">
            <a:spLocks/>
          </p:cNvSpPr>
          <p:nvPr/>
        </p:nvSpPr>
        <p:spPr>
          <a:xfrm>
            <a:off x="-114081" y="2695517"/>
            <a:ext cx="48705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Clr>
                <a:srgbClr val="A1E8D9"/>
              </a:buClr>
              <a:buSzPts val="1100"/>
              <a:buFont typeface="Arial"/>
              <a:buNone/>
            </a:pPr>
            <a:r>
              <a:rPr lang="fr-FR" sz="2400" b="1" dirty="0">
                <a:solidFill>
                  <a:srgbClr val="695D4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L’étude de marché</a:t>
            </a:r>
            <a:endParaRPr lang="fr-FR" b="1" dirty="0"/>
          </a:p>
        </p:txBody>
      </p:sp>
      <p:sp>
        <p:nvSpPr>
          <p:cNvPr id="10" name="Google Shape;72;p14">
            <a:extLst>
              <a:ext uri="{FF2B5EF4-FFF2-40B4-BE49-F238E27FC236}">
                <a16:creationId xmlns:a16="http://schemas.microsoft.com/office/drawing/2014/main" id="{6505E336-E55D-0D2D-2C56-E81F32E3BFE6}"/>
              </a:ext>
            </a:extLst>
          </p:cNvPr>
          <p:cNvSpPr txBox="1">
            <a:spLocks/>
          </p:cNvSpPr>
          <p:nvPr/>
        </p:nvSpPr>
        <p:spPr>
          <a:xfrm>
            <a:off x="2295247" y="3201767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r>
              <a:rPr lang="fr-FR" sz="2400" b="0" kern="0" dirty="0">
                <a:latin typeface="Times New Roman"/>
                <a:ea typeface="Times New Roman"/>
                <a:cs typeface="Times New Roman"/>
                <a:sym typeface="Times New Roman"/>
              </a:rPr>
              <a:t>1. Définition</a:t>
            </a:r>
          </a:p>
        </p:txBody>
      </p:sp>
      <p:sp>
        <p:nvSpPr>
          <p:cNvPr id="12" name="Google Shape;83;p16">
            <a:extLst>
              <a:ext uri="{FF2B5EF4-FFF2-40B4-BE49-F238E27FC236}">
                <a16:creationId xmlns:a16="http://schemas.microsoft.com/office/drawing/2014/main" id="{A0BD190D-5ED0-EB2C-C29E-69AE15E607A5}"/>
              </a:ext>
            </a:extLst>
          </p:cNvPr>
          <p:cNvSpPr txBox="1">
            <a:spLocks/>
          </p:cNvSpPr>
          <p:nvPr/>
        </p:nvSpPr>
        <p:spPr>
          <a:xfrm>
            <a:off x="2321169" y="3640667"/>
            <a:ext cx="6625883" cy="844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r>
              <a:rPr lang="fr-FR" sz="2400" b="0" kern="0" dirty="0">
                <a:latin typeface="Times New Roman"/>
                <a:ea typeface="Times New Roman"/>
                <a:cs typeface="Times New Roman"/>
                <a:sym typeface="Times New Roman"/>
              </a:rPr>
              <a:t>2. Méthodologie de réalisation d’une étude de marché</a:t>
            </a:r>
          </a:p>
        </p:txBody>
      </p:sp>
      <p:sp>
        <p:nvSpPr>
          <p:cNvPr id="14" name="Google Shape;89;p17">
            <a:extLst>
              <a:ext uri="{FF2B5EF4-FFF2-40B4-BE49-F238E27FC236}">
                <a16:creationId xmlns:a16="http://schemas.microsoft.com/office/drawing/2014/main" id="{0C6FC4DE-AE82-BF25-52B7-BE18FBCBCA15}"/>
              </a:ext>
            </a:extLst>
          </p:cNvPr>
          <p:cNvSpPr txBox="1">
            <a:spLocks/>
          </p:cNvSpPr>
          <p:nvPr/>
        </p:nvSpPr>
        <p:spPr>
          <a:xfrm>
            <a:off x="2321169" y="4314941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PT Sans Narrow"/>
              <a:buNone/>
              <a:defRPr sz="3600" b="1" i="0" u="none" strike="noStrike" cap="none">
                <a:solidFill>
                  <a:schemeClr val="accent1"/>
                </a:solidFill>
                <a:latin typeface="PT Sans Narrow"/>
                <a:ea typeface="PT Sans Narrow"/>
                <a:cs typeface="PT Sans Narrow"/>
                <a:sym typeface="PT Sans Narrow"/>
              </a:defRPr>
            </a:lvl9pPr>
          </a:lstStyle>
          <a:p>
            <a:pPr>
              <a:buClr>
                <a:schemeClr val="dk1"/>
              </a:buClr>
              <a:buSzPts val="1100"/>
              <a:buFont typeface="Arial"/>
              <a:buNone/>
            </a:pPr>
            <a:r>
              <a:rPr lang="fr-FR" sz="2400" b="0" kern="0" dirty="0">
                <a:latin typeface="Times New Roman"/>
                <a:ea typeface="Times New Roman"/>
                <a:cs typeface="Times New Roman"/>
                <a:sym typeface="Times New Roman"/>
              </a:rPr>
              <a:t>3. Principales sources d’informations pour la connaissance de l’environnement et du secteur d’activité</a:t>
            </a:r>
          </a:p>
          <a:p>
            <a:endParaRPr lang="fr-FR" sz="2400" b="0" kern="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Google Shape;78;g10a5a8abc98_0_0">
            <a:extLst>
              <a:ext uri="{FF2B5EF4-FFF2-40B4-BE49-F238E27FC236}">
                <a16:creationId xmlns:a16="http://schemas.microsoft.com/office/drawing/2014/main" id="{2E27431C-3270-189A-0753-EC72F7071A9F}"/>
              </a:ext>
            </a:extLst>
          </p:cNvPr>
          <p:cNvSpPr txBox="1">
            <a:spLocks noGrp="1"/>
          </p:cNvSpPr>
          <p:nvPr/>
        </p:nvSpPr>
        <p:spPr>
          <a:xfrm>
            <a:off x="-1116173" y="5221094"/>
            <a:ext cx="64008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defPPr>
              <a:defRPr lang="fr-FR"/>
            </a:defPPr>
            <a:lvl1pPr indent="0" algn="ctr">
              <a:lnSpc>
                <a:spcPct val="90000"/>
              </a:lnSpc>
              <a:spcBef>
                <a:spcPts val="0"/>
              </a:spcBef>
              <a:buClr>
                <a:srgbClr val="A1E8D9"/>
              </a:buClr>
              <a:buSzPts val="1100"/>
              <a:buFont typeface="Arial"/>
              <a:buNone/>
              <a:defRPr sz="2400">
                <a:solidFill>
                  <a:srgbClr val="695D46"/>
                </a:solidFill>
                <a:latin typeface="Times New Roman"/>
                <a:ea typeface="Times New Roman"/>
                <a:cs typeface="Times New Roman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b="1" dirty="0">
                <a:sym typeface="Times New Roman"/>
              </a:rPr>
              <a:t>Business plan</a:t>
            </a:r>
            <a:endParaRPr b="1" dirty="0"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59375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EF2614E1-B40F-A425-2D07-81C412E44A95}"/>
              </a:ext>
            </a:extLst>
          </p:cNvPr>
          <p:cNvSpPr>
            <a:spLocks noGrp="1"/>
          </p:cNvSpPr>
          <p:nvPr/>
        </p:nvSpPr>
        <p:spPr bwMode="auto">
          <a:xfrm>
            <a:off x="672867" y="248834"/>
            <a:ext cx="6710363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pic>
        <p:nvPicPr>
          <p:cNvPr id="5122" name="Picture 2" descr="L'activité entrepreneuriale vue par les sociologues – Mondes Sociaux">
            <a:extLst>
              <a:ext uri="{FF2B5EF4-FFF2-40B4-BE49-F238E27FC236}">
                <a16:creationId xmlns:a16="http://schemas.microsoft.com/office/drawing/2014/main" id="{45ED0FBB-8582-4B1B-B677-C023068ABF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4511" y="1010175"/>
            <a:ext cx="3230001" cy="5545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F2ABF915-5F2B-B4DC-99A6-A8128E380F9D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991113" y="1010175"/>
            <a:ext cx="7843398" cy="336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fr-FR" altLang="fr-FR" sz="2400" dirty="0">
                <a:solidFill>
                  <a:srgbClr val="060019"/>
                </a:solidFill>
                <a:latin typeface="Times New Roman" panose="02020603050405020304" pitchFamily="18" charset="0"/>
              </a:rPr>
              <a:t>L’entreprenariat désigne l’action d’entreprendre, de mener à bien un projet, c’est un processus de découverte, d’évaluation et d’exploitation, donc on peut dire que l’entrepreneuriat est le fait de mener une activité dont on est soi-même l’initiateur. Sa définition dans le dictionnaire est en parfaite liaison avec son sens réel, elle est définie par trois verbes d’action : </a:t>
            </a:r>
            <a:r>
              <a:rPr lang="fr-FR" altLang="fr-FR" sz="2400" b="1" dirty="0">
                <a:solidFill>
                  <a:srgbClr val="060019"/>
                </a:solidFill>
                <a:latin typeface="Times New Roman" panose="02020603050405020304" pitchFamily="18" charset="0"/>
              </a:rPr>
              <a:t>tenter, s’engager et commencer</a:t>
            </a:r>
            <a:r>
              <a:rPr lang="fr-FR" altLang="fr-FR" sz="2400" dirty="0">
                <a:solidFill>
                  <a:srgbClr val="060019"/>
                </a:solidFill>
                <a:latin typeface="Times New Roman" panose="02020603050405020304" pitchFamily="18" charset="0"/>
              </a:rPr>
              <a:t>. L’entreprenariat se présente comme une solution efficace pour toute personne ayant assez d’ambition et de courage pour prendre le risque, pour créer de la valeur ajoutée et répondre à un besoin exprimé.</a:t>
            </a:r>
            <a:endParaRPr lang="en-US" altLang="fr-FR" sz="2400" dirty="0"/>
          </a:p>
        </p:txBody>
      </p:sp>
    </p:spTree>
    <p:extLst>
      <p:ext uri="{BB962C8B-B14F-4D97-AF65-F5344CB8AC3E}">
        <p14:creationId xmlns:p14="http://schemas.microsoft.com/office/powerpoint/2010/main" val="484918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350F932B-4E93-F292-B69D-7EEA2C6B870F}"/>
              </a:ext>
            </a:extLst>
          </p:cNvPr>
          <p:cNvSpPr txBox="1"/>
          <p:nvPr/>
        </p:nvSpPr>
        <p:spPr>
          <a:xfrm>
            <a:off x="3024553" y="683212"/>
            <a:ext cx="8975188" cy="611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 mot entrepreneuriat peut s’appliquer à plusieurs réalités. Nous proposons l’approche retenue par la Finlande lorsqu’il est question de culture entrepreneuriale :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création et la gestion d’une entreprise 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L’approche dynamique et innovatrice d’un employé pour faire progresser une entreprise 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recherche active et dynamique d’un emploi par une personne sans emploi 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pédagogie stimulante de l’enseignant auprès des jeunes en formation 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L’insertion sociale positive et innovatrice.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1140AA1-3689-1AA1-16B5-9B6A907658E9}"/>
              </a:ext>
            </a:extLst>
          </p:cNvPr>
          <p:cNvSpPr txBox="1"/>
          <p:nvPr/>
        </p:nvSpPr>
        <p:spPr>
          <a:xfrm>
            <a:off x="615460" y="159992"/>
            <a:ext cx="609834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defPPr>
              <a:defRPr lang="fr-FR"/>
            </a:defPPr>
            <a:lvl1pPr fontAlgn="auto">
              <a:spcBef>
                <a:spcPct val="0"/>
              </a:spcBef>
              <a:spcAft>
                <a:spcPts val="0"/>
              </a:spcAft>
              <a:defRPr sz="28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  <a:lvl2pPr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anose="020F0502020204030204" pitchFamily="34" charset="0"/>
              </a:defRPr>
            </a:lvl2pPr>
            <a:lvl3pPr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anose="020F0502020204030204" pitchFamily="34" charset="0"/>
              </a:defRPr>
            </a:lvl3pPr>
            <a:lvl4pPr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anose="020F0502020204030204" pitchFamily="34" charset="0"/>
              </a:defRPr>
            </a:lvl4pPr>
            <a:lvl5pPr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anose="020F050202020403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anose="020F050202020403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anose="020F050202020403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anose="020F050202020403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latin typeface="Calibri" panose="020F0502020204030204" pitchFamily="34" charset="0"/>
              </a:defRPr>
            </a:lvl9pPr>
          </a:lstStyle>
          <a:p>
            <a:r>
              <a:rPr lang="fr-FR" dirty="0"/>
              <a:t>Culture entrepreneuriale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EA506BC9-B14A-EBA8-6962-D63C5F10C5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259" y="1153552"/>
            <a:ext cx="2776025" cy="552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744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A203C0AB-4D5B-0C1F-7E4A-F99A0867AB5B}"/>
              </a:ext>
            </a:extLst>
          </p:cNvPr>
          <p:cNvSpPr txBox="1"/>
          <p:nvPr/>
        </p:nvSpPr>
        <p:spPr>
          <a:xfrm>
            <a:off x="3137095" y="646026"/>
            <a:ext cx="8848579" cy="611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Une triple transformation accompagne ce processus (Entreprenariat):</a:t>
            </a:r>
          </a:p>
          <a:p>
            <a:pPr algn="just">
              <a:lnSpc>
                <a:spcPct val="150000"/>
              </a:lnSpc>
            </a:pPr>
            <a:endParaRPr lang="fr-FR" sz="24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 Transformation d’un porteur de projet en entrepreneur selon une dynamique et une logique personnelles et identitaires ;</a:t>
            </a:r>
          </a:p>
          <a:p>
            <a:pPr algn="just">
              <a:lnSpc>
                <a:spcPct val="150000"/>
              </a:lnSpc>
            </a:pP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 Transformation d’une idée en opportunités commerciales et en business model dans une dynamique et une logique économiques ;</a:t>
            </a:r>
          </a:p>
          <a:p>
            <a:pPr algn="just">
              <a:lnSpc>
                <a:spcPct val="150000"/>
              </a:lnSpc>
            </a:pPr>
            <a: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 Transformation d’un groupe de personnes en organisations entrepreneuriale effective, selon une dynamique et une logique de l’action collective.</a:t>
            </a:r>
          </a:p>
          <a:p>
            <a:pPr algn="just">
              <a:lnSpc>
                <a:spcPct val="150000"/>
              </a:lnSpc>
            </a:pPr>
            <a:br>
              <a:rPr lang="fr-FR" sz="24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fr-F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F3F401BA-EA93-0823-9089-E1041C9A2C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26" y="844060"/>
            <a:ext cx="2776025" cy="4767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47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'entrepreneuriat et ses enjeux - Le blog de Abdallah Mohamed Bourhan">
            <a:extLst>
              <a:ext uri="{FF2B5EF4-FFF2-40B4-BE49-F238E27FC236}">
                <a16:creationId xmlns:a16="http://schemas.microsoft.com/office/drawing/2014/main" id="{B907F078-2B65-B205-468B-1D091CBBD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770" y="1120339"/>
            <a:ext cx="10067050" cy="5266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52F6EC15-088A-CAF3-C450-836A5E36096D}"/>
              </a:ext>
            </a:extLst>
          </p:cNvPr>
          <p:cNvSpPr txBox="1"/>
          <p:nvPr/>
        </p:nvSpPr>
        <p:spPr>
          <a:xfrm>
            <a:off x="9402864" y="6386732"/>
            <a:ext cx="609834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produit intérieur brut</a:t>
            </a:r>
            <a:r>
              <a:rPr lang="fr-FR" sz="14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 (</a:t>
            </a:r>
            <a:r>
              <a:rPr lang="fr-FR" sz="1400" b="1" i="0" dirty="0">
                <a:solidFill>
                  <a:srgbClr val="5F6368"/>
                </a:solidFill>
                <a:effectLst/>
                <a:latin typeface="arial" panose="020B0604020202020204" pitchFamily="34" charset="0"/>
              </a:rPr>
              <a:t>PIB</a:t>
            </a:r>
            <a:r>
              <a:rPr lang="fr-FR" sz="1400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) 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296079274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361</Words>
  <Application>Microsoft Office PowerPoint</Application>
  <PresentationFormat>Grand écran</PresentationFormat>
  <Paragraphs>38</Paragraphs>
  <Slides>7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7" baseType="lpstr">
      <vt:lpstr>arial</vt:lpstr>
      <vt:lpstr>arial</vt:lpstr>
      <vt:lpstr>Calibri</vt:lpstr>
      <vt:lpstr>Calibri Light</vt:lpstr>
      <vt:lpstr>Open Sans</vt:lpstr>
      <vt:lpstr>Playfair Display</vt:lpstr>
      <vt:lpstr>PT Sans Narrow</vt:lpstr>
      <vt:lpstr>Times New Roman</vt:lpstr>
      <vt:lpstr>Wingdings</vt:lpstr>
      <vt:lpstr>Thème Office</vt:lpstr>
      <vt:lpstr>  Cours 1</vt:lpstr>
      <vt:lpstr>Programme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Cours 1</dc:title>
  <dc:creator>PcService</dc:creator>
  <cp:lastModifiedBy>PcService</cp:lastModifiedBy>
  <cp:revision>2</cp:revision>
  <dcterms:created xsi:type="dcterms:W3CDTF">2022-10-01T18:54:15Z</dcterms:created>
  <dcterms:modified xsi:type="dcterms:W3CDTF">2023-03-14T18:24:40Z</dcterms:modified>
</cp:coreProperties>
</file>