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layfair Display"/>
      <p:regular r:id="rId14"/>
      <p:bold r:id="rId15"/>
      <p:italic r:id="rId16"/>
      <p:boldItalic r:id="rId17"/>
    </p:embeddedFont>
    <p:embeddedFont>
      <p:font typeface="PT Sans Narrow"/>
      <p:regular r:id="rId18"/>
      <p:bold r:id="rId19"/>
    </p:embeddedFont>
    <p:embeddedFont>
      <p:font typeface="Open Sans"/>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regular.fntdata"/><Relationship Id="rId11" Type="http://schemas.openxmlformats.org/officeDocument/2006/relationships/slide" Target="slides/slide6.xml"/><Relationship Id="rId22" Type="http://schemas.openxmlformats.org/officeDocument/2006/relationships/font" Target="fonts/OpenSans-italic.fntdata"/><Relationship Id="rId10" Type="http://schemas.openxmlformats.org/officeDocument/2006/relationships/slide" Target="slides/slide5.xml"/><Relationship Id="rId21" Type="http://schemas.openxmlformats.org/officeDocument/2006/relationships/font" Target="fonts/OpenSans-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OpenSans-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PlayfairDisplay-bold.fntdata"/><Relationship Id="rId14" Type="http://schemas.openxmlformats.org/officeDocument/2006/relationships/font" Target="fonts/PlayfairDisplay-regular.fntdata"/><Relationship Id="rId17" Type="http://schemas.openxmlformats.org/officeDocument/2006/relationships/font" Target="fonts/PlayfairDisplay-boldItalic.fntdata"/><Relationship Id="rId16" Type="http://schemas.openxmlformats.org/officeDocument/2006/relationships/font" Target="fonts/PlayfairDisplay-italic.fntdata"/><Relationship Id="rId5" Type="http://schemas.openxmlformats.org/officeDocument/2006/relationships/notesMaster" Target="notesMasters/notesMaster1.xml"/><Relationship Id="rId19" Type="http://schemas.openxmlformats.org/officeDocument/2006/relationships/font" Target="fonts/PTSansNarrow-bold.fntdata"/><Relationship Id="rId6" Type="http://schemas.openxmlformats.org/officeDocument/2006/relationships/slide" Target="slides/slide1.xml"/><Relationship Id="rId18" Type="http://schemas.openxmlformats.org/officeDocument/2006/relationships/font" Target="fonts/PTSansNarrow-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495eed2e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495eed2e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0495eed2e6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0495eed2e6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0495eed2e6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0495eed2e6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0495eed2e6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0495eed2e6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0495eed2e6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0495eed2e6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0495eed2e6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0495eed2e6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0495eed2e6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0495eed2e6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396375" y="1541150"/>
            <a:ext cx="6352200" cy="15372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Clr>
                <a:schemeClr val="dk1"/>
              </a:buClr>
              <a:buSzPts val="990"/>
              <a:buFont typeface="Arial"/>
              <a:buNone/>
            </a:pPr>
            <a:r>
              <a:rPr b="1" lang="fr" sz="6800">
                <a:latin typeface="Playfair Display"/>
                <a:ea typeface="Playfair Display"/>
                <a:cs typeface="Playfair Display"/>
                <a:sym typeface="Playfair Display"/>
              </a:rPr>
              <a:t>Entrepreneuriat </a:t>
            </a:r>
            <a:endParaRPr b="1" sz="6800">
              <a:latin typeface="Playfair Display"/>
              <a:ea typeface="Playfair Display"/>
              <a:cs typeface="Playfair Display"/>
              <a:sym typeface="Playfair Display"/>
            </a:endParaRPr>
          </a:p>
          <a:p>
            <a:pPr indent="0" lvl="0" marL="0" rtl="0" algn="ctr">
              <a:spcBef>
                <a:spcPts val="0"/>
              </a:spcBef>
              <a:spcAft>
                <a:spcPts val="0"/>
              </a:spcAft>
              <a:buClr>
                <a:schemeClr val="dk1"/>
              </a:buClr>
              <a:buSzPts val="990"/>
              <a:buFont typeface="Arial"/>
              <a:buNone/>
            </a:pPr>
            <a:r>
              <a:rPr b="1" lang="fr" sz="6800">
                <a:latin typeface="Playfair Display"/>
                <a:ea typeface="Playfair Display"/>
                <a:cs typeface="Playfair Display"/>
                <a:sym typeface="Playfair Display"/>
              </a:rPr>
              <a:t>Cours 2</a:t>
            </a:r>
            <a:endParaRPr/>
          </a:p>
        </p:txBody>
      </p:sp>
      <p:sp>
        <p:nvSpPr>
          <p:cNvPr id="67" name="Google Shape;67;p13"/>
          <p:cNvSpPr txBox="1"/>
          <p:nvPr>
            <p:ph idx="1" type="subTitle"/>
          </p:nvPr>
        </p:nvSpPr>
        <p:spPr>
          <a:xfrm>
            <a:off x="2137225" y="3078339"/>
            <a:ext cx="4870500" cy="7926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fr">
                <a:latin typeface="Times New Roman"/>
                <a:ea typeface="Times New Roman"/>
                <a:cs typeface="Times New Roman"/>
                <a:sym typeface="Times New Roman"/>
              </a:rPr>
              <a:t>L’entreprise : définition, finalités et classification</a:t>
            </a:r>
            <a:endParaRPr>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type="title"/>
          </p:nvPr>
        </p:nvSpPr>
        <p:spPr>
          <a:xfrm>
            <a:off x="311700" y="10930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400">
                <a:latin typeface="Times New Roman"/>
                <a:ea typeface="Times New Roman"/>
                <a:cs typeface="Times New Roman"/>
                <a:sym typeface="Times New Roman"/>
              </a:rPr>
              <a:t>1. Définition</a:t>
            </a:r>
            <a:endParaRPr b="1" sz="2400">
              <a:latin typeface="Times New Roman"/>
              <a:ea typeface="Times New Roman"/>
              <a:cs typeface="Times New Roman"/>
              <a:sym typeface="Times New Roman"/>
            </a:endParaRPr>
          </a:p>
        </p:txBody>
      </p:sp>
      <p:sp>
        <p:nvSpPr>
          <p:cNvPr id="73" name="Google Shape;73;p14"/>
          <p:cNvSpPr txBox="1"/>
          <p:nvPr>
            <p:ph idx="1" type="body"/>
          </p:nvPr>
        </p:nvSpPr>
        <p:spPr>
          <a:xfrm>
            <a:off x="311700" y="682000"/>
            <a:ext cx="8520600" cy="22860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fr">
                <a:solidFill>
                  <a:srgbClr val="000000"/>
                </a:solidFill>
                <a:latin typeface="Times New Roman"/>
                <a:ea typeface="Times New Roman"/>
                <a:cs typeface="Times New Roman"/>
                <a:sym typeface="Times New Roman"/>
              </a:rPr>
              <a:t>L’entreprise est une unité économique et juridique qui a pour principale fonction la</a:t>
            </a:r>
            <a:endParaRPr>
              <a:solidFill>
                <a:srgbClr val="000000"/>
              </a:solidFill>
              <a:latin typeface="Times New Roman"/>
              <a:ea typeface="Times New Roman"/>
              <a:cs typeface="Times New Roman"/>
              <a:sym typeface="Times New Roman"/>
            </a:endParaRPr>
          </a:p>
          <a:p>
            <a:pPr indent="0" lvl="0" marL="0" rtl="0" algn="l">
              <a:lnSpc>
                <a:spcPct val="115000"/>
              </a:lnSpc>
              <a:spcBef>
                <a:spcPts val="1200"/>
              </a:spcBef>
              <a:spcAft>
                <a:spcPts val="0"/>
              </a:spcAft>
              <a:buClr>
                <a:schemeClr val="dk1"/>
              </a:buClr>
              <a:buSzPts val="1100"/>
              <a:buFont typeface="Arial"/>
              <a:buNone/>
            </a:pPr>
            <a:r>
              <a:rPr lang="fr">
                <a:solidFill>
                  <a:srgbClr val="000000"/>
                </a:solidFill>
                <a:latin typeface="Times New Roman"/>
                <a:ea typeface="Times New Roman"/>
                <a:cs typeface="Times New Roman"/>
                <a:sym typeface="Times New Roman"/>
              </a:rPr>
              <a:t>production de biens et services destinés à être vendus sur un marché.</a:t>
            </a:r>
            <a:endParaRPr>
              <a:solidFill>
                <a:srgbClr val="000000"/>
              </a:solidFill>
              <a:latin typeface="Times New Roman"/>
              <a:ea typeface="Times New Roman"/>
              <a:cs typeface="Times New Roman"/>
              <a:sym typeface="Times New Roman"/>
            </a:endParaRPr>
          </a:p>
          <a:p>
            <a:pPr indent="0" lvl="0" marL="0" rtl="0" algn="l">
              <a:lnSpc>
                <a:spcPct val="115000"/>
              </a:lnSpc>
              <a:spcBef>
                <a:spcPts val="1200"/>
              </a:spcBef>
              <a:spcAft>
                <a:spcPts val="0"/>
              </a:spcAft>
              <a:buClr>
                <a:schemeClr val="dk1"/>
              </a:buClr>
              <a:buSzPts val="1100"/>
              <a:buFont typeface="Arial"/>
              <a:buNone/>
            </a:pPr>
            <a:r>
              <a:rPr lang="fr">
                <a:solidFill>
                  <a:srgbClr val="000000"/>
                </a:solidFill>
                <a:latin typeface="Times New Roman"/>
                <a:ea typeface="Times New Roman"/>
                <a:cs typeface="Times New Roman"/>
                <a:sym typeface="Times New Roman"/>
              </a:rPr>
              <a:t>L’activité d’une entreprise peut être décomposée en deux phases distinctes :</a:t>
            </a:r>
            <a:endParaRPr>
              <a:solidFill>
                <a:srgbClr val="000000"/>
              </a:solidFill>
              <a:latin typeface="Times New Roman"/>
              <a:ea typeface="Times New Roman"/>
              <a:cs typeface="Times New Roman"/>
              <a:sym typeface="Times New Roman"/>
            </a:endParaRPr>
          </a:p>
          <a:p>
            <a:pPr indent="-342900" lvl="0" marL="457200" rtl="0" algn="l">
              <a:lnSpc>
                <a:spcPct val="115000"/>
              </a:lnSpc>
              <a:spcBef>
                <a:spcPts val="120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L’activité productive, c’est à dire la création de biens ou services.</a:t>
            </a:r>
            <a:endParaRPr>
              <a:solidFill>
                <a:srgbClr val="000000"/>
              </a:solidFill>
              <a:latin typeface="Times New Roman"/>
              <a:ea typeface="Times New Roman"/>
              <a:cs typeface="Times New Roman"/>
              <a:sym typeface="Times New Roman"/>
            </a:endParaRPr>
          </a:p>
          <a:p>
            <a:pPr indent="-342900" lvl="0" marL="457200" rtl="0" algn="l">
              <a:lnSpc>
                <a:spcPct val="115000"/>
              </a:lnSpc>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L’activité de répartition des richesses en contrepartie des biens ou services.</a:t>
            </a:r>
            <a:endParaRPr>
              <a:solidFill>
                <a:srgbClr val="000000"/>
              </a:solidFill>
              <a:latin typeface="Times New Roman"/>
              <a:ea typeface="Times New Roman"/>
              <a:cs typeface="Times New Roman"/>
              <a:sym typeface="Times New Roman"/>
            </a:endParaRPr>
          </a:p>
          <a:p>
            <a:pPr indent="0" lvl="0" marL="0" rtl="0" algn="l">
              <a:lnSpc>
                <a:spcPct val="115000"/>
              </a:lnSpc>
              <a:spcBef>
                <a:spcPts val="1200"/>
              </a:spcBef>
              <a:spcAft>
                <a:spcPts val="1200"/>
              </a:spcAft>
              <a:buNone/>
            </a:pPr>
            <a:r>
              <a:t/>
            </a:r>
            <a:endParaRPr>
              <a:solidFill>
                <a:srgbClr val="000000"/>
              </a:solidFill>
            </a:endParaRPr>
          </a:p>
        </p:txBody>
      </p:sp>
      <p:sp>
        <p:nvSpPr>
          <p:cNvPr id="74" name="Google Shape;74;p14"/>
          <p:cNvSpPr txBox="1"/>
          <p:nvPr/>
        </p:nvSpPr>
        <p:spPr>
          <a:xfrm>
            <a:off x="311700" y="3016038"/>
            <a:ext cx="72654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fr" sz="2400">
                <a:solidFill>
                  <a:schemeClr val="dk1"/>
                </a:solidFill>
                <a:latin typeface="Times New Roman"/>
                <a:ea typeface="Times New Roman"/>
                <a:cs typeface="Times New Roman"/>
                <a:sym typeface="Times New Roman"/>
              </a:rPr>
              <a:t>a. L’entreprise en tant qu’unité de production</a:t>
            </a:r>
            <a:endParaRPr sz="2400"/>
          </a:p>
        </p:txBody>
      </p:sp>
      <p:sp>
        <p:nvSpPr>
          <p:cNvPr id="75" name="Google Shape;75;p14"/>
          <p:cNvSpPr txBox="1"/>
          <p:nvPr/>
        </p:nvSpPr>
        <p:spPr>
          <a:xfrm>
            <a:off x="311700" y="3679675"/>
            <a:ext cx="8715900" cy="888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1200"/>
              </a:spcAft>
              <a:buNone/>
            </a:pPr>
            <a:r>
              <a:rPr lang="fr" sz="1829">
                <a:solidFill>
                  <a:schemeClr val="dk2"/>
                </a:solidFill>
                <a:latin typeface="Times New Roman"/>
                <a:ea typeface="Times New Roman"/>
                <a:cs typeface="Times New Roman"/>
                <a:sym typeface="Times New Roman"/>
              </a:rPr>
              <a:t>Par l’opération de production, l’entreprise transforme des flux d’entrée (Intrants ou Inputs) en flux de sortie (Extrants ou outputs).</a:t>
            </a:r>
            <a:endParaRPr sz="1829">
              <a:solidFill>
                <a:schemeClr val="dk2"/>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idx="1" type="body"/>
          </p:nvPr>
        </p:nvSpPr>
        <p:spPr>
          <a:xfrm>
            <a:off x="204275" y="119575"/>
            <a:ext cx="8520600" cy="2767800"/>
          </a:xfrm>
          <a:prstGeom prst="rect">
            <a:avLst/>
          </a:prstGeom>
        </p:spPr>
        <p:txBody>
          <a:bodyPr anchorCtr="0" anchor="t" bIns="91425" lIns="91425" spcFirstLastPara="1" rIns="91425" wrap="square" tIns="91425">
            <a:noAutofit/>
          </a:bodyPr>
          <a:lstStyle/>
          <a:p>
            <a:pPr indent="0" lvl="0" marL="0" rtl="0" algn="just">
              <a:lnSpc>
                <a:spcPct val="150000"/>
              </a:lnSpc>
              <a:spcBef>
                <a:spcPts val="0"/>
              </a:spcBef>
              <a:spcAft>
                <a:spcPts val="0"/>
              </a:spcAft>
              <a:buClr>
                <a:schemeClr val="dk1"/>
              </a:buClr>
              <a:buSzPts val="935"/>
              <a:buFont typeface="Arial"/>
              <a:buNone/>
            </a:pPr>
            <a:r>
              <a:rPr lang="fr" sz="1829">
                <a:solidFill>
                  <a:srgbClr val="000000"/>
                </a:solidFill>
                <a:latin typeface="Times New Roman"/>
                <a:ea typeface="Times New Roman"/>
                <a:cs typeface="Times New Roman"/>
                <a:sym typeface="Times New Roman"/>
              </a:rPr>
              <a:t>Les intrants peuvent être classés en trois catégories :</a:t>
            </a:r>
            <a:endParaRPr sz="1829">
              <a:solidFill>
                <a:srgbClr val="000000"/>
              </a:solidFill>
              <a:latin typeface="Times New Roman"/>
              <a:ea typeface="Times New Roman"/>
              <a:cs typeface="Times New Roman"/>
              <a:sym typeface="Times New Roman"/>
            </a:endParaRPr>
          </a:p>
          <a:p>
            <a:pPr indent="-344805" lvl="0" marL="457200" rtl="0" algn="just">
              <a:lnSpc>
                <a:spcPct val="150000"/>
              </a:lnSpc>
              <a:spcBef>
                <a:spcPts val="1200"/>
              </a:spcBef>
              <a:spcAft>
                <a:spcPts val="0"/>
              </a:spcAft>
              <a:buClr>
                <a:srgbClr val="000000"/>
              </a:buClr>
              <a:buSzPts val="1830"/>
              <a:buFont typeface="Times New Roman"/>
              <a:buChar char="❏"/>
            </a:pPr>
            <a:r>
              <a:rPr lang="fr" sz="1829">
                <a:solidFill>
                  <a:srgbClr val="000000"/>
                </a:solidFill>
                <a:latin typeface="Times New Roman"/>
                <a:ea typeface="Times New Roman"/>
                <a:cs typeface="Times New Roman"/>
                <a:sym typeface="Times New Roman"/>
              </a:rPr>
              <a:t>Le travail fourni par le personnel de l’entreprise</a:t>
            </a:r>
            <a:endParaRPr sz="1829">
              <a:solidFill>
                <a:srgbClr val="000000"/>
              </a:solidFill>
              <a:latin typeface="Times New Roman"/>
              <a:ea typeface="Times New Roman"/>
              <a:cs typeface="Times New Roman"/>
              <a:sym typeface="Times New Roman"/>
            </a:endParaRPr>
          </a:p>
          <a:p>
            <a:pPr indent="-344805" lvl="0" marL="457200" rtl="0" algn="just">
              <a:lnSpc>
                <a:spcPct val="150000"/>
              </a:lnSpc>
              <a:spcBef>
                <a:spcPts val="0"/>
              </a:spcBef>
              <a:spcAft>
                <a:spcPts val="0"/>
              </a:spcAft>
              <a:buClr>
                <a:srgbClr val="000000"/>
              </a:buClr>
              <a:buSzPts val="1830"/>
              <a:buFont typeface="Times New Roman"/>
              <a:buChar char="❏"/>
            </a:pPr>
            <a:r>
              <a:rPr lang="fr" sz="1829">
                <a:solidFill>
                  <a:srgbClr val="000000"/>
                </a:solidFill>
                <a:latin typeface="Times New Roman"/>
                <a:ea typeface="Times New Roman"/>
                <a:cs typeface="Times New Roman"/>
                <a:sym typeface="Times New Roman"/>
              </a:rPr>
              <a:t>Le capital technique : bâtiments, matériels ……..etc.</a:t>
            </a:r>
            <a:endParaRPr sz="1829">
              <a:solidFill>
                <a:srgbClr val="000000"/>
              </a:solidFill>
              <a:latin typeface="Times New Roman"/>
              <a:ea typeface="Times New Roman"/>
              <a:cs typeface="Times New Roman"/>
              <a:sym typeface="Times New Roman"/>
            </a:endParaRPr>
          </a:p>
          <a:p>
            <a:pPr indent="-344805" lvl="0" marL="457200" rtl="0" algn="just">
              <a:lnSpc>
                <a:spcPct val="150000"/>
              </a:lnSpc>
              <a:spcBef>
                <a:spcPts val="0"/>
              </a:spcBef>
              <a:spcAft>
                <a:spcPts val="0"/>
              </a:spcAft>
              <a:buClr>
                <a:srgbClr val="000000"/>
              </a:buClr>
              <a:buSzPts val="1830"/>
              <a:buFont typeface="Times New Roman"/>
              <a:buChar char="❏"/>
            </a:pPr>
            <a:r>
              <a:rPr lang="fr" sz="1829">
                <a:solidFill>
                  <a:srgbClr val="000000"/>
                </a:solidFill>
                <a:latin typeface="Times New Roman"/>
                <a:ea typeface="Times New Roman"/>
                <a:cs typeface="Times New Roman"/>
                <a:sym typeface="Times New Roman"/>
              </a:rPr>
              <a:t>Les consommations intermédiaires c’est à </a:t>
            </a:r>
            <a:r>
              <a:rPr lang="fr" sz="1829">
                <a:solidFill>
                  <a:srgbClr val="000000"/>
                </a:solidFill>
                <a:latin typeface="Times New Roman"/>
                <a:ea typeface="Times New Roman"/>
                <a:cs typeface="Times New Roman"/>
                <a:sym typeface="Times New Roman"/>
              </a:rPr>
              <a:t>ses</a:t>
            </a:r>
            <a:r>
              <a:rPr lang="fr" sz="1829">
                <a:solidFill>
                  <a:srgbClr val="000000"/>
                </a:solidFill>
                <a:latin typeface="Times New Roman"/>
                <a:ea typeface="Times New Roman"/>
                <a:cs typeface="Times New Roman"/>
                <a:sym typeface="Times New Roman"/>
              </a:rPr>
              <a:t> matières premières, les produits semi-finis, énergie…..ou les services (publicité, transport, …etc.) incorporés au processus de production.</a:t>
            </a:r>
            <a:endParaRPr sz="1829">
              <a:solidFill>
                <a:srgbClr val="000000"/>
              </a:solidFill>
              <a:latin typeface="Times New Roman"/>
              <a:ea typeface="Times New Roman"/>
              <a:cs typeface="Times New Roman"/>
              <a:sym typeface="Times New Roman"/>
            </a:endParaRPr>
          </a:p>
          <a:p>
            <a:pPr indent="0" lvl="0" marL="0" rtl="0" algn="just">
              <a:lnSpc>
                <a:spcPct val="150000"/>
              </a:lnSpc>
              <a:spcBef>
                <a:spcPts val="1200"/>
              </a:spcBef>
              <a:spcAft>
                <a:spcPts val="1200"/>
              </a:spcAft>
              <a:buSzPts val="935"/>
              <a:buNone/>
            </a:pPr>
            <a:r>
              <a:t/>
            </a:r>
            <a:endParaRPr sz="1829">
              <a:solidFill>
                <a:srgbClr val="000000"/>
              </a:solidFill>
              <a:latin typeface="Times New Roman"/>
              <a:ea typeface="Times New Roman"/>
              <a:cs typeface="Times New Roman"/>
              <a:sym typeface="Times New Roman"/>
            </a:endParaRPr>
          </a:p>
        </p:txBody>
      </p:sp>
      <p:pic>
        <p:nvPicPr>
          <p:cNvPr id="81" name="Google Shape;81;p15"/>
          <p:cNvPicPr preferRelativeResize="0"/>
          <p:nvPr/>
        </p:nvPicPr>
        <p:blipFill>
          <a:blip r:embed="rId3">
            <a:alphaModFix/>
          </a:blip>
          <a:stretch>
            <a:fillRect/>
          </a:stretch>
        </p:blipFill>
        <p:spPr>
          <a:xfrm>
            <a:off x="998475" y="3192175"/>
            <a:ext cx="7410450" cy="1333500"/>
          </a:xfrm>
          <a:prstGeom prst="rect">
            <a:avLst/>
          </a:prstGeom>
          <a:noFill/>
          <a:ln>
            <a:noFill/>
          </a:ln>
        </p:spPr>
      </p:pic>
      <p:sp>
        <p:nvSpPr>
          <p:cNvPr id="82" name="Google Shape;82;p15"/>
          <p:cNvSpPr/>
          <p:nvPr/>
        </p:nvSpPr>
        <p:spPr>
          <a:xfrm>
            <a:off x="7332500" y="3270475"/>
            <a:ext cx="1177500" cy="1176900"/>
          </a:xfrm>
          <a:prstGeom prst="ellipse">
            <a:avLst/>
          </a:prstGeom>
          <a:noFill/>
          <a:ln cap="flat" cmpd="sng" w="3810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5"/>
          <p:cNvSpPr/>
          <p:nvPr/>
        </p:nvSpPr>
        <p:spPr>
          <a:xfrm>
            <a:off x="895375" y="3115975"/>
            <a:ext cx="2874000" cy="1485900"/>
          </a:xfrm>
          <a:prstGeom prst="roundRect">
            <a:avLst>
              <a:gd fmla="val 16667" name="adj"/>
            </a:avLst>
          </a:prstGeom>
          <a:noFill/>
          <a:ln cap="flat" cmpd="sng" w="3810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6"/>
          <p:cNvSpPr txBox="1"/>
          <p:nvPr>
            <p:ph type="title"/>
          </p:nvPr>
        </p:nvSpPr>
        <p:spPr>
          <a:xfrm>
            <a:off x="222950" y="120850"/>
            <a:ext cx="8520600" cy="572700"/>
          </a:xfrm>
          <a:prstGeom prst="rect">
            <a:avLst/>
          </a:prstGeom>
        </p:spPr>
        <p:txBody>
          <a:bodyPr anchorCtr="0" anchor="t" bIns="91425" lIns="91425" spcFirstLastPara="1" rIns="91425" wrap="square" tIns="91425">
            <a:normAutofit/>
          </a:bodyPr>
          <a:lstStyle/>
          <a:p>
            <a:pPr indent="0" lvl="0" marL="0" marR="0" rtl="0" algn="l">
              <a:lnSpc>
                <a:spcPct val="100000"/>
              </a:lnSpc>
              <a:spcBef>
                <a:spcPts val="0"/>
              </a:spcBef>
              <a:spcAft>
                <a:spcPts val="0"/>
              </a:spcAft>
              <a:buNone/>
            </a:pPr>
            <a:r>
              <a:rPr lang="fr" sz="2400">
                <a:solidFill>
                  <a:schemeClr val="dk1"/>
                </a:solidFill>
                <a:latin typeface="Times New Roman"/>
                <a:ea typeface="Times New Roman"/>
                <a:cs typeface="Times New Roman"/>
                <a:sym typeface="Times New Roman"/>
              </a:rPr>
              <a:t>b. L’entreprise en tant qu’unité de répartition</a:t>
            </a:r>
            <a:endParaRPr sz="2400">
              <a:solidFill>
                <a:schemeClr val="dk1"/>
              </a:solidFill>
              <a:latin typeface="Times New Roman"/>
              <a:ea typeface="Times New Roman"/>
              <a:cs typeface="Times New Roman"/>
              <a:sym typeface="Times New Roman"/>
            </a:endParaRPr>
          </a:p>
        </p:txBody>
      </p:sp>
      <p:sp>
        <p:nvSpPr>
          <p:cNvPr id="89" name="Google Shape;89;p16"/>
          <p:cNvSpPr txBox="1"/>
          <p:nvPr>
            <p:ph idx="1" type="body"/>
          </p:nvPr>
        </p:nvSpPr>
        <p:spPr>
          <a:xfrm>
            <a:off x="134300" y="639825"/>
            <a:ext cx="8697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fr">
                <a:solidFill>
                  <a:srgbClr val="000000"/>
                </a:solidFill>
                <a:latin typeface="Times New Roman"/>
                <a:ea typeface="Times New Roman"/>
                <a:cs typeface="Times New Roman"/>
                <a:sym typeface="Times New Roman"/>
              </a:rPr>
              <a:t>La contrepartie de l’activité de production de l’entreprise se traduit par la vente. Le produit de cette vente doit permettre à l’entreprise de :</a:t>
            </a:r>
            <a:endParaRPr>
              <a:solidFill>
                <a:srgbClr val="000000"/>
              </a:solidFill>
              <a:latin typeface="Times New Roman"/>
              <a:ea typeface="Times New Roman"/>
              <a:cs typeface="Times New Roman"/>
              <a:sym typeface="Times New Roman"/>
            </a:endParaRPr>
          </a:p>
          <a:p>
            <a:pPr indent="-342900" lvl="0" marL="457200" rtl="0" algn="l">
              <a:spcBef>
                <a:spcPts val="120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rémunérer les facteurs de production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payer ses charges sociales et fiscales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réaliser un surplus destiné à assurer son avenir.</a:t>
            </a:r>
            <a:endParaRPr>
              <a:solidFill>
                <a:srgbClr val="000000"/>
              </a:solidFill>
              <a:latin typeface="Times New Roman"/>
              <a:ea typeface="Times New Roman"/>
              <a:cs typeface="Times New Roman"/>
              <a:sym typeface="Times New Roman"/>
            </a:endParaRPr>
          </a:p>
          <a:p>
            <a:pPr indent="0" lvl="0" marL="0" rtl="0" algn="l">
              <a:spcBef>
                <a:spcPts val="1200"/>
              </a:spcBef>
              <a:spcAft>
                <a:spcPts val="0"/>
              </a:spcAft>
              <a:buClr>
                <a:schemeClr val="dk1"/>
              </a:buClr>
              <a:buSzPts val="1100"/>
              <a:buFont typeface="Arial"/>
              <a:buNone/>
            </a:pPr>
            <a:r>
              <a:rPr lang="fr">
                <a:solidFill>
                  <a:srgbClr val="000000"/>
                </a:solidFill>
                <a:latin typeface="Times New Roman"/>
                <a:ea typeface="Times New Roman"/>
                <a:cs typeface="Times New Roman"/>
                <a:sym typeface="Times New Roman"/>
              </a:rPr>
              <a:t>Une fois les richesses sont créées, l’entreprise distribue les rémunérations aux agents qui ont participé à la réalisation de la production. Ainsi :</a:t>
            </a:r>
            <a:endParaRPr>
              <a:solidFill>
                <a:srgbClr val="000000"/>
              </a:solidFill>
              <a:latin typeface="Times New Roman"/>
              <a:ea typeface="Times New Roman"/>
              <a:cs typeface="Times New Roman"/>
              <a:sym typeface="Times New Roman"/>
            </a:endParaRPr>
          </a:p>
          <a:p>
            <a:pPr indent="-342900" lvl="0" marL="457200" rtl="0" algn="l">
              <a:spcBef>
                <a:spcPts val="120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les employés perçoivent des salaires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l’Etat, les organismes sociaux reçoivent les impôts  et les cotisations sociales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les prêteurs reçoivent des intérêts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les apporteurs de capitaux reçoivent les dividendes ;</a:t>
            </a:r>
            <a:endParaRPr>
              <a:solidFill>
                <a:srgbClr val="000000"/>
              </a:solidFill>
              <a:latin typeface="Times New Roman"/>
              <a:ea typeface="Times New Roman"/>
              <a:cs typeface="Times New Roman"/>
              <a:sym typeface="Times New Roman"/>
            </a:endParaRPr>
          </a:p>
          <a:p>
            <a:pPr indent="-342900" lvl="0" marL="457200" rtl="0" algn="l">
              <a:spcBef>
                <a:spcPts val="0"/>
              </a:spcBef>
              <a:spcAft>
                <a:spcPts val="0"/>
              </a:spcAft>
              <a:buClr>
                <a:srgbClr val="000000"/>
              </a:buClr>
              <a:buSzPts val="1800"/>
              <a:buFont typeface="Times New Roman"/>
              <a:buChar char="❏"/>
            </a:pPr>
            <a:r>
              <a:rPr lang="fr">
                <a:solidFill>
                  <a:srgbClr val="000000"/>
                </a:solidFill>
                <a:latin typeface="Times New Roman"/>
                <a:ea typeface="Times New Roman"/>
                <a:cs typeface="Times New Roman"/>
                <a:sym typeface="Times New Roman"/>
              </a:rPr>
              <a:t>l’entreprise garde pour elle les revenus non distribués.</a:t>
            </a:r>
            <a:endParaRPr>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t/>
            </a:r>
            <a:endParaRPr>
              <a:solidFill>
                <a:srgbClr val="000000"/>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400">
                <a:latin typeface="Times New Roman"/>
                <a:ea typeface="Times New Roman"/>
                <a:cs typeface="Times New Roman"/>
                <a:sym typeface="Times New Roman"/>
              </a:rPr>
              <a:t>2</a:t>
            </a:r>
            <a:r>
              <a:rPr b="1" lang="fr" sz="2400">
                <a:latin typeface="Times New Roman"/>
                <a:ea typeface="Times New Roman"/>
                <a:cs typeface="Times New Roman"/>
                <a:sym typeface="Times New Roman"/>
              </a:rPr>
              <a:t>. Classification des entreprises</a:t>
            </a:r>
            <a:endParaRPr b="1" sz="2400">
              <a:latin typeface="Times New Roman"/>
              <a:ea typeface="Times New Roman"/>
              <a:cs typeface="Times New Roman"/>
              <a:sym typeface="Times New Roman"/>
            </a:endParaRPr>
          </a:p>
        </p:txBody>
      </p:sp>
      <p:sp>
        <p:nvSpPr>
          <p:cNvPr id="95" name="Google Shape;95;p1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latin typeface="Times New Roman"/>
                <a:ea typeface="Times New Roman"/>
                <a:cs typeface="Times New Roman"/>
                <a:sym typeface="Times New Roman"/>
              </a:rPr>
              <a:t>Il existe plusieurs façons de classifier une entreprise. Parmi lesquelles, on cite :</a:t>
            </a:r>
            <a:endParaRPr>
              <a:latin typeface="Times New Roman"/>
              <a:ea typeface="Times New Roman"/>
              <a:cs typeface="Times New Roman"/>
              <a:sym typeface="Times New Roman"/>
            </a:endParaRPr>
          </a:p>
          <a:p>
            <a:pPr indent="0" lvl="0" marL="0" rtl="0" algn="l">
              <a:spcBef>
                <a:spcPts val="1200"/>
              </a:spcBef>
              <a:spcAft>
                <a:spcPts val="0"/>
              </a:spcAft>
              <a:buClr>
                <a:schemeClr val="dk1"/>
              </a:buClr>
              <a:buSzPts val="1100"/>
              <a:buFont typeface="Arial"/>
              <a:buNone/>
            </a:pPr>
            <a:r>
              <a:rPr b="1" lang="fr" sz="2400">
                <a:solidFill>
                  <a:schemeClr val="accent1"/>
                </a:solidFill>
                <a:latin typeface="Times New Roman"/>
                <a:ea typeface="Times New Roman"/>
                <a:cs typeface="Times New Roman"/>
                <a:sym typeface="Times New Roman"/>
              </a:rPr>
              <a:t>2.1. La classification selon la nature économique</a:t>
            </a:r>
            <a:endParaRPr b="1" sz="2500">
              <a:latin typeface="Times New Roman"/>
              <a:ea typeface="Times New Roman"/>
              <a:cs typeface="Times New Roman"/>
              <a:sym typeface="Times New Roman"/>
            </a:endParaRPr>
          </a:p>
          <a:p>
            <a:pPr indent="0" lvl="0" marL="0" rtl="0" algn="l">
              <a:spcBef>
                <a:spcPts val="1200"/>
              </a:spcBef>
              <a:spcAft>
                <a:spcPts val="0"/>
              </a:spcAft>
              <a:buClr>
                <a:schemeClr val="dk1"/>
              </a:buClr>
              <a:buSzPts val="1100"/>
              <a:buFont typeface="Arial"/>
              <a:buNone/>
            </a:pPr>
            <a:r>
              <a:rPr lang="fr">
                <a:latin typeface="Times New Roman"/>
                <a:ea typeface="Times New Roman"/>
                <a:cs typeface="Times New Roman"/>
                <a:sym typeface="Times New Roman"/>
              </a:rPr>
              <a:t>Cette classification peut se faire selon trois aspects :</a:t>
            </a:r>
            <a:endParaRPr>
              <a:latin typeface="Times New Roman"/>
              <a:ea typeface="Times New Roman"/>
              <a:cs typeface="Times New Roman"/>
              <a:sym typeface="Times New Roman"/>
            </a:endParaRPr>
          </a:p>
          <a:p>
            <a:pPr indent="-342900" lvl="0" marL="457200" rtl="0" algn="l">
              <a:spcBef>
                <a:spcPts val="1200"/>
              </a:spcBef>
              <a:spcAft>
                <a:spcPts val="0"/>
              </a:spcAft>
              <a:buSzPts val="1800"/>
              <a:buFont typeface="Times New Roman"/>
              <a:buChar char="❏"/>
            </a:pPr>
            <a:r>
              <a:rPr lang="fr">
                <a:latin typeface="Times New Roman"/>
                <a:ea typeface="Times New Roman"/>
                <a:cs typeface="Times New Roman"/>
                <a:sym typeface="Times New Roman"/>
              </a:rPr>
              <a:t>classification par secteur.</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fr">
                <a:latin typeface="Times New Roman"/>
                <a:ea typeface="Times New Roman"/>
                <a:cs typeface="Times New Roman"/>
                <a:sym typeface="Times New Roman"/>
              </a:rPr>
              <a:t>classification par type d’opérations accomplies.</a:t>
            </a:r>
            <a:endParaRPr>
              <a:latin typeface="Times New Roman"/>
              <a:ea typeface="Times New Roman"/>
              <a:cs typeface="Times New Roman"/>
              <a:sym typeface="Times New Roman"/>
            </a:endParaRPr>
          </a:p>
          <a:p>
            <a:pPr indent="-342900" lvl="0" marL="457200" rtl="0" algn="l">
              <a:spcBef>
                <a:spcPts val="0"/>
              </a:spcBef>
              <a:spcAft>
                <a:spcPts val="0"/>
              </a:spcAft>
              <a:buSzPts val="1800"/>
              <a:buFont typeface="Times New Roman"/>
              <a:buChar char="❏"/>
            </a:pPr>
            <a:r>
              <a:rPr lang="fr">
                <a:latin typeface="Times New Roman"/>
                <a:ea typeface="Times New Roman"/>
                <a:cs typeface="Times New Roman"/>
                <a:sym typeface="Times New Roman"/>
              </a:rPr>
              <a:t>classification selon la branche d’activité.</a:t>
            </a:r>
            <a:endParaRPr>
              <a:latin typeface="Times New Roman"/>
              <a:ea typeface="Times New Roman"/>
              <a:cs typeface="Times New Roman"/>
              <a:sym typeface="Times New Roman"/>
            </a:endParaRPr>
          </a:p>
          <a:p>
            <a:pPr indent="0" lvl="0" marL="0" rtl="0" algn="l">
              <a:spcBef>
                <a:spcPts val="1200"/>
              </a:spcBef>
              <a:spcAft>
                <a:spcPts val="1200"/>
              </a:spcAft>
              <a:buNone/>
            </a:pPr>
            <a:r>
              <a:t/>
            </a:r>
            <a:endParaRPr>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type="title"/>
          </p:nvPr>
        </p:nvSpPr>
        <p:spPr>
          <a:xfrm>
            <a:off x="311700" y="0"/>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400">
                <a:latin typeface="Times New Roman"/>
                <a:ea typeface="Times New Roman"/>
                <a:cs typeface="Times New Roman"/>
                <a:sym typeface="Times New Roman"/>
              </a:rPr>
              <a:t>2.2. La classification selon la taille</a:t>
            </a:r>
            <a:endParaRPr b="1" sz="2400">
              <a:latin typeface="Times New Roman"/>
              <a:ea typeface="Times New Roman"/>
              <a:cs typeface="Times New Roman"/>
              <a:sym typeface="Times New Roman"/>
            </a:endParaRPr>
          </a:p>
        </p:txBody>
      </p:sp>
      <p:sp>
        <p:nvSpPr>
          <p:cNvPr id="101" name="Google Shape;101;p18"/>
          <p:cNvSpPr txBox="1"/>
          <p:nvPr>
            <p:ph idx="1" type="body"/>
          </p:nvPr>
        </p:nvSpPr>
        <p:spPr>
          <a:xfrm>
            <a:off x="244550" y="628725"/>
            <a:ext cx="8520600" cy="3416400"/>
          </a:xfrm>
          <a:prstGeom prst="rect">
            <a:avLst/>
          </a:prstGeom>
        </p:spPr>
        <p:txBody>
          <a:bodyPr anchorCtr="0" anchor="t" bIns="91425" lIns="91425" spcFirstLastPara="1" rIns="91425" wrap="square" tIns="91425">
            <a:noAutofit/>
          </a:bodyPr>
          <a:lstStyle/>
          <a:p>
            <a:pPr indent="0" lvl="0" marL="0" rtl="0" algn="just">
              <a:lnSpc>
                <a:spcPct val="100000"/>
              </a:lnSpc>
              <a:spcBef>
                <a:spcPts val="0"/>
              </a:spcBef>
              <a:spcAft>
                <a:spcPts val="0"/>
              </a:spcAft>
              <a:buNone/>
            </a:pPr>
            <a:r>
              <a:rPr lang="fr">
                <a:latin typeface="Times New Roman"/>
                <a:ea typeface="Times New Roman"/>
                <a:cs typeface="Times New Roman"/>
                <a:sym typeface="Times New Roman"/>
              </a:rPr>
              <a:t>Les entreprises ont des tailles différentes. Selon sa dimension, l’entreprise va du simple atelier jusqu’à la grande entreprise.</a:t>
            </a:r>
            <a:endParaRPr>
              <a:latin typeface="Times New Roman"/>
              <a:ea typeface="Times New Roman"/>
              <a:cs typeface="Times New Roman"/>
              <a:sym typeface="Times New Roman"/>
            </a:endParaRPr>
          </a:p>
          <a:p>
            <a:pPr indent="-342900" lvl="0" marL="457200" rtl="0" algn="just">
              <a:lnSpc>
                <a:spcPct val="100000"/>
              </a:lnSpc>
              <a:spcBef>
                <a:spcPts val="1200"/>
              </a:spcBef>
              <a:spcAft>
                <a:spcPts val="0"/>
              </a:spcAft>
              <a:buSzPts val="1800"/>
              <a:buFont typeface="Times New Roman"/>
              <a:buChar char="➔"/>
            </a:pPr>
            <a:r>
              <a:rPr lang="fr">
                <a:latin typeface="Times New Roman"/>
                <a:ea typeface="Times New Roman"/>
                <a:cs typeface="Times New Roman"/>
                <a:sym typeface="Times New Roman"/>
              </a:rPr>
              <a:t>Effectif du personnel employé</a:t>
            </a:r>
            <a:endParaRPr>
              <a:latin typeface="Times New Roman"/>
              <a:ea typeface="Times New Roman"/>
              <a:cs typeface="Times New Roman"/>
              <a:sym typeface="Times New Roman"/>
            </a:endParaRPr>
          </a:p>
          <a:p>
            <a:pPr indent="-342900" lvl="0" marL="457200" rtl="0" algn="just">
              <a:lnSpc>
                <a:spcPct val="100000"/>
              </a:lnSpc>
              <a:spcBef>
                <a:spcPts val="0"/>
              </a:spcBef>
              <a:spcAft>
                <a:spcPts val="0"/>
              </a:spcAft>
              <a:buSzPts val="1800"/>
              <a:buFont typeface="Times New Roman"/>
              <a:buChar char="➔"/>
            </a:pPr>
            <a:r>
              <a:rPr lang="fr">
                <a:latin typeface="Times New Roman"/>
                <a:ea typeface="Times New Roman"/>
                <a:cs typeface="Times New Roman"/>
                <a:sym typeface="Times New Roman"/>
              </a:rPr>
              <a:t>Selon le chiffre d’affaires</a:t>
            </a:r>
            <a:endParaRPr>
              <a:latin typeface="Times New Roman"/>
              <a:ea typeface="Times New Roman"/>
              <a:cs typeface="Times New Roman"/>
              <a:sym typeface="Times New Roman"/>
            </a:endParaRPr>
          </a:p>
          <a:p>
            <a:pPr indent="0" lvl="0" marL="0" rtl="0" algn="just">
              <a:lnSpc>
                <a:spcPct val="100000"/>
              </a:lnSpc>
              <a:spcBef>
                <a:spcPts val="1200"/>
              </a:spcBef>
              <a:spcAft>
                <a:spcPts val="0"/>
              </a:spcAft>
              <a:buNone/>
            </a:pPr>
            <a:r>
              <a:rPr lang="fr">
                <a:latin typeface="Times New Roman"/>
                <a:ea typeface="Times New Roman"/>
                <a:cs typeface="Times New Roman"/>
                <a:sym typeface="Times New Roman"/>
              </a:rPr>
              <a:t>Le chiffre d’affaire permet d’avoir une idée sur le volume des transactions de l’entreprise avec ses clients. L’importance d’une entreprise peut se définir par le volume de ses transactions. Ce critère est important pour les raisons suivantes :</a:t>
            </a:r>
            <a:endParaRPr>
              <a:latin typeface="Times New Roman"/>
              <a:ea typeface="Times New Roman"/>
              <a:cs typeface="Times New Roman"/>
              <a:sym typeface="Times New Roman"/>
            </a:endParaRPr>
          </a:p>
          <a:p>
            <a:pPr indent="-342900" lvl="0" marL="457200" rtl="0" algn="just">
              <a:lnSpc>
                <a:spcPct val="100000"/>
              </a:lnSpc>
              <a:spcBef>
                <a:spcPts val="1200"/>
              </a:spcBef>
              <a:spcAft>
                <a:spcPts val="0"/>
              </a:spcAft>
              <a:buSzPts val="1800"/>
              <a:buFont typeface="Times New Roman"/>
              <a:buAutoNum type="alphaUcPeriod"/>
            </a:pPr>
            <a:r>
              <a:rPr lang="fr">
                <a:latin typeface="Times New Roman"/>
                <a:ea typeface="Times New Roman"/>
                <a:cs typeface="Times New Roman"/>
                <a:sym typeface="Times New Roman"/>
              </a:rPr>
              <a:t>Il est utilisé pour apprécier l’évolution des entreprises et pour les classer par ordre d’importance selon leur chiffre d’affaires.</a:t>
            </a:r>
            <a:endParaRPr>
              <a:latin typeface="Times New Roman"/>
              <a:ea typeface="Times New Roman"/>
              <a:cs typeface="Times New Roman"/>
              <a:sym typeface="Times New Roman"/>
            </a:endParaRPr>
          </a:p>
          <a:p>
            <a:pPr indent="-342900" lvl="0" marL="457200" rtl="0" algn="just">
              <a:lnSpc>
                <a:spcPct val="100000"/>
              </a:lnSpc>
              <a:spcBef>
                <a:spcPts val="0"/>
              </a:spcBef>
              <a:spcAft>
                <a:spcPts val="0"/>
              </a:spcAft>
              <a:buSzPts val="1800"/>
              <a:buFont typeface="Times New Roman"/>
              <a:buAutoNum type="alphaUcPeriod"/>
            </a:pPr>
            <a:r>
              <a:rPr lang="fr">
                <a:latin typeface="Times New Roman"/>
                <a:ea typeface="Times New Roman"/>
                <a:cs typeface="Times New Roman"/>
                <a:sym typeface="Times New Roman"/>
              </a:rPr>
              <a:t>Pour l’entreprise, il constitue un outil de gestion : la variation du chiffre d’affaires permet à l’entreprise de mesurer la pertinence de ses méthodes de ventes. Ainsi, une baisse du chiffre d’affaires est souvent interprétée comme un indicateur important de la mauvaise santé de l’entreprise. </a:t>
            </a:r>
            <a:endParaRPr>
              <a:latin typeface="Times New Roman"/>
              <a:ea typeface="Times New Roman"/>
              <a:cs typeface="Times New Roman"/>
              <a:sym typeface="Times New Roman"/>
            </a:endParaRPr>
          </a:p>
          <a:p>
            <a:pPr indent="0" lvl="0" marL="0" rtl="0" algn="just">
              <a:lnSpc>
                <a:spcPct val="100000"/>
              </a:lnSpc>
              <a:spcBef>
                <a:spcPts val="1200"/>
              </a:spcBef>
              <a:spcAft>
                <a:spcPts val="0"/>
              </a:spcAft>
              <a:buClr>
                <a:schemeClr val="dk1"/>
              </a:buClr>
              <a:buSzPts val="1100"/>
              <a:buFont typeface="Arial"/>
              <a:buNone/>
            </a:pPr>
            <a:r>
              <a:t/>
            </a:r>
            <a:endParaRPr>
              <a:latin typeface="Times New Roman"/>
              <a:ea typeface="Times New Roman"/>
              <a:cs typeface="Times New Roman"/>
              <a:sym typeface="Times New Roman"/>
            </a:endParaRPr>
          </a:p>
          <a:p>
            <a:pPr indent="0" lvl="0" marL="0" rtl="0" algn="just">
              <a:lnSpc>
                <a:spcPct val="100000"/>
              </a:lnSpc>
              <a:spcBef>
                <a:spcPts val="1200"/>
              </a:spcBef>
              <a:spcAft>
                <a:spcPts val="1200"/>
              </a:spcAft>
              <a:buNone/>
            </a:pPr>
            <a:r>
              <a:t/>
            </a:r>
            <a:endParaRPr>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11700" y="18987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fr" sz="2400">
                <a:latin typeface="Times New Roman"/>
                <a:ea typeface="Times New Roman"/>
                <a:cs typeface="Times New Roman"/>
                <a:sym typeface="Times New Roman"/>
              </a:rPr>
              <a:t>2.3. La classification juridique</a:t>
            </a:r>
            <a:endParaRPr b="1" sz="2400">
              <a:latin typeface="Times New Roman"/>
              <a:ea typeface="Times New Roman"/>
              <a:cs typeface="Times New Roman"/>
              <a:sym typeface="Times New Roman"/>
            </a:endParaRPr>
          </a:p>
        </p:txBody>
      </p:sp>
      <p:sp>
        <p:nvSpPr>
          <p:cNvPr id="107" name="Google Shape;107;p19"/>
          <p:cNvSpPr txBox="1"/>
          <p:nvPr>
            <p:ph idx="1" type="body"/>
          </p:nvPr>
        </p:nvSpPr>
        <p:spPr>
          <a:xfrm>
            <a:off x="311700" y="863550"/>
            <a:ext cx="8520600" cy="39846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fr">
                <a:latin typeface="Times New Roman"/>
                <a:ea typeface="Times New Roman"/>
                <a:cs typeface="Times New Roman"/>
                <a:sym typeface="Times New Roman"/>
              </a:rPr>
              <a:t>Cette classification permet de distinguer entre :</a:t>
            </a:r>
            <a:endParaRPr>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b="1" lang="fr" sz="2400">
                <a:solidFill>
                  <a:schemeClr val="dk1"/>
                </a:solidFill>
                <a:latin typeface="Times New Roman"/>
                <a:ea typeface="Times New Roman"/>
                <a:cs typeface="Times New Roman"/>
                <a:sym typeface="Times New Roman"/>
              </a:rPr>
              <a:t>A. Les entreprises du secteur public</a:t>
            </a:r>
            <a:endParaRPr b="1">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b="1" lang="fr">
                <a:latin typeface="Times New Roman"/>
                <a:ea typeface="Times New Roman"/>
                <a:cs typeface="Times New Roman"/>
                <a:sym typeface="Times New Roman"/>
              </a:rPr>
              <a:t>1- Les entreprises publiques : </a:t>
            </a:r>
            <a:r>
              <a:rPr lang="fr">
                <a:latin typeface="Times New Roman"/>
                <a:ea typeface="Times New Roman"/>
                <a:cs typeface="Times New Roman"/>
                <a:sym typeface="Times New Roman"/>
              </a:rPr>
              <a:t>ce sont des entreprises qui appartiennent en totalité à</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lang="fr">
                <a:latin typeface="Times New Roman"/>
                <a:ea typeface="Times New Roman"/>
                <a:cs typeface="Times New Roman"/>
                <a:sym typeface="Times New Roman"/>
              </a:rPr>
              <a:t>l’Etat ; ce dernier détient l’intégralité du capital, le pouvoir de gestion et de décision.</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b="1" lang="fr">
                <a:latin typeface="Times New Roman"/>
                <a:ea typeface="Times New Roman"/>
                <a:cs typeface="Times New Roman"/>
                <a:sym typeface="Times New Roman"/>
              </a:rPr>
              <a:t>2- Les entreprises semi-publiques : </a:t>
            </a:r>
            <a:r>
              <a:rPr lang="fr">
                <a:latin typeface="Times New Roman"/>
                <a:ea typeface="Times New Roman"/>
                <a:cs typeface="Times New Roman"/>
                <a:sym typeface="Times New Roman"/>
              </a:rPr>
              <a:t>ce sont des entreprises contrôlées par les pouvoirs</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lang="fr">
                <a:latin typeface="Times New Roman"/>
                <a:ea typeface="Times New Roman"/>
                <a:cs typeface="Times New Roman"/>
                <a:sym typeface="Times New Roman"/>
              </a:rPr>
              <a:t>publics : choix des investissements, niveau des prix, politique de l’emploi…etc, mais où</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lang="fr">
                <a:latin typeface="Times New Roman"/>
                <a:ea typeface="Times New Roman"/>
                <a:cs typeface="Times New Roman"/>
                <a:sym typeface="Times New Roman"/>
              </a:rPr>
              <a:t>des personnes privées participent au financement et/ou à la gestion.</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Clr>
                <a:schemeClr val="dk1"/>
              </a:buClr>
              <a:buSzPts val="1100"/>
              <a:buFont typeface="Arial"/>
              <a:buNone/>
            </a:pPr>
            <a:r>
              <a:t/>
            </a:r>
            <a:endParaRPr b="1">
              <a:latin typeface="Times New Roman"/>
              <a:ea typeface="Times New Roman"/>
              <a:cs typeface="Times New Roman"/>
              <a:sym typeface="Times New Roman"/>
            </a:endParaRPr>
          </a:p>
          <a:p>
            <a:pPr indent="0" lvl="0" marL="0" rtl="0" algn="l">
              <a:lnSpc>
                <a:spcPct val="150000"/>
              </a:lnSpc>
              <a:spcBef>
                <a:spcPts val="1200"/>
              </a:spcBef>
              <a:spcAft>
                <a:spcPts val="1200"/>
              </a:spcAft>
              <a:buNone/>
            </a:pPr>
            <a:r>
              <a:t/>
            </a:r>
            <a:endParaRPr>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idx="1" type="body"/>
          </p:nvPr>
        </p:nvSpPr>
        <p:spPr>
          <a:xfrm>
            <a:off x="311700" y="389450"/>
            <a:ext cx="8520600" cy="4472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fr" sz="2400">
                <a:solidFill>
                  <a:schemeClr val="dk1"/>
                </a:solidFill>
                <a:latin typeface="Times New Roman"/>
                <a:ea typeface="Times New Roman"/>
                <a:cs typeface="Times New Roman"/>
                <a:sym typeface="Times New Roman"/>
              </a:rPr>
              <a:t>B. Les entreprises privées:</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b="1" lang="fr">
                <a:latin typeface="Times New Roman"/>
                <a:ea typeface="Times New Roman"/>
                <a:cs typeface="Times New Roman"/>
                <a:sym typeface="Times New Roman"/>
              </a:rPr>
              <a:t>1. L’entreprise individuelle</a:t>
            </a:r>
            <a:r>
              <a:rPr lang="fr">
                <a:latin typeface="Times New Roman"/>
                <a:ea typeface="Times New Roman"/>
                <a:cs typeface="Times New Roman"/>
                <a:sym typeface="Times New Roman"/>
              </a:rPr>
              <a:t> qui appartient en totalité à une seule personne qui assure la gestion et la direction.</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b="1" lang="fr">
                <a:latin typeface="Times New Roman"/>
                <a:ea typeface="Times New Roman"/>
                <a:cs typeface="Times New Roman"/>
                <a:sym typeface="Times New Roman"/>
              </a:rPr>
              <a:t>2. La société</a:t>
            </a:r>
            <a:r>
              <a:rPr lang="fr">
                <a:latin typeface="Times New Roman"/>
                <a:ea typeface="Times New Roman"/>
                <a:cs typeface="Times New Roman"/>
                <a:sym typeface="Times New Roman"/>
              </a:rPr>
              <a:t> est un contrat par lequel deux ou plusieurs personnes conviennent de mettre en commun leurs biens ou leur travail ou les deux à la fois en vue de partager le bénéfice qui pourra en résulter.</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None/>
            </a:pPr>
            <a:r>
              <a:rPr b="1" lang="fr">
                <a:latin typeface="Times New Roman"/>
                <a:ea typeface="Times New Roman"/>
                <a:cs typeface="Times New Roman"/>
                <a:sym typeface="Times New Roman"/>
              </a:rPr>
              <a:t>3. La coopérative</a:t>
            </a:r>
            <a:r>
              <a:rPr lang="fr">
                <a:latin typeface="Times New Roman"/>
                <a:ea typeface="Times New Roman"/>
                <a:cs typeface="Times New Roman"/>
                <a:sym typeface="Times New Roman"/>
              </a:rPr>
              <a:t> réunit des personnes qui désirent mettre en commun leurs économies ainsi que leurs compétences pour l’autosatisfaction des besoins spécifiques (logement, consommation) sans chercher le profit.</a:t>
            </a:r>
            <a:endParaRPr>
              <a:latin typeface="Times New Roman"/>
              <a:ea typeface="Times New Roman"/>
              <a:cs typeface="Times New Roman"/>
              <a:sym typeface="Times New Roman"/>
            </a:endParaRPr>
          </a:p>
          <a:p>
            <a:pPr indent="0" lvl="0" marL="0" rtl="0" algn="l">
              <a:lnSpc>
                <a:spcPct val="150000"/>
              </a:lnSpc>
              <a:spcBef>
                <a:spcPts val="1200"/>
              </a:spcBef>
              <a:spcAft>
                <a:spcPts val="0"/>
              </a:spcAft>
              <a:buClr>
                <a:schemeClr val="dk1"/>
              </a:buClr>
              <a:buSzPts val="1100"/>
              <a:buFont typeface="Arial"/>
              <a:buNone/>
            </a:pPr>
            <a:r>
              <a:t/>
            </a:r>
            <a:endParaRPr>
              <a:latin typeface="Times New Roman"/>
              <a:ea typeface="Times New Roman"/>
              <a:cs typeface="Times New Roman"/>
              <a:sym typeface="Times New Roman"/>
            </a:endParaRPr>
          </a:p>
          <a:p>
            <a:pPr indent="0" lvl="0" marL="0" rtl="0" algn="l">
              <a:lnSpc>
                <a:spcPct val="150000"/>
              </a:lnSpc>
              <a:spcBef>
                <a:spcPts val="1200"/>
              </a:spcBef>
              <a:spcAft>
                <a:spcPts val="1200"/>
              </a:spcAft>
              <a:buNone/>
            </a:pPr>
            <a:r>
              <a:t/>
            </a:r>
            <a:endParaRPr>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