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layfair Display"/>
      <p:regular r:id="rId13"/>
      <p:bold r:id="rId14"/>
      <p:italic r:id="rId15"/>
      <p:boldItalic r:id="rId16"/>
    </p:embeddedFont>
    <p:embeddedFont>
      <p:font typeface="PT Sans Narrow"/>
      <p:regular r:id="rId17"/>
      <p:bold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slide" Target="slides/slide6.xml"/><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font" Target="fonts/PlayfairDisplay-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italic.fntdata"/><Relationship Id="rId14" Type="http://schemas.openxmlformats.org/officeDocument/2006/relationships/font" Target="fonts/PlayfairDisplay-bold.fntdata"/><Relationship Id="rId17" Type="http://schemas.openxmlformats.org/officeDocument/2006/relationships/font" Target="fonts/PTSansNarrow-regular.fntdata"/><Relationship Id="rId16" Type="http://schemas.openxmlformats.org/officeDocument/2006/relationships/font" Target="fonts/PlayfairDisplay-boldItalic.fntdata"/><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PTSansNarrow-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71c05779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71c05779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071c05779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071c05779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71c057791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071c057791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71c057791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71c057791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071c057791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071c057791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071c057791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071c057791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25" y="2060539"/>
            <a:ext cx="7136700" cy="1022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Clr>
                <a:srgbClr val="A1E8D9"/>
              </a:buClr>
              <a:buSzPts val="990"/>
              <a:buFont typeface="Arial"/>
              <a:buNone/>
            </a:pPr>
            <a:r>
              <a:rPr b="1" lang="fr" sz="6800">
                <a:solidFill>
                  <a:srgbClr val="EF6C00"/>
                </a:solidFill>
                <a:latin typeface="Playfair Display"/>
                <a:ea typeface="Playfair Display"/>
                <a:cs typeface="Playfair Display"/>
                <a:sym typeface="Playfair Display"/>
              </a:rPr>
              <a:t>Entrepreneuriat </a:t>
            </a:r>
            <a:endParaRPr b="1" sz="6800">
              <a:solidFill>
                <a:srgbClr val="EF6C00"/>
              </a:solidFill>
              <a:latin typeface="Playfair Display"/>
              <a:ea typeface="Playfair Display"/>
              <a:cs typeface="Playfair Display"/>
              <a:sym typeface="Playfair Display"/>
            </a:endParaRPr>
          </a:p>
          <a:p>
            <a:pPr indent="0" lvl="0" marL="0" rtl="0" algn="ctr">
              <a:spcBef>
                <a:spcPts val="0"/>
              </a:spcBef>
              <a:spcAft>
                <a:spcPts val="0"/>
              </a:spcAft>
              <a:buNone/>
            </a:pPr>
            <a:r>
              <a:rPr b="1" lang="fr" sz="6800">
                <a:solidFill>
                  <a:srgbClr val="EF6C00"/>
                </a:solidFill>
                <a:latin typeface="Playfair Display"/>
                <a:ea typeface="Playfair Display"/>
                <a:cs typeface="Playfair Display"/>
                <a:sym typeface="Playfair Display"/>
              </a:rPr>
              <a:t>Cours 3</a:t>
            </a:r>
            <a:endParaRPr/>
          </a:p>
        </p:txBody>
      </p:sp>
      <p:sp>
        <p:nvSpPr>
          <p:cNvPr id="67" name="Google Shape;67;p13"/>
          <p:cNvSpPr txBox="1"/>
          <p:nvPr>
            <p:ph idx="1" type="subTitle"/>
          </p:nvPr>
        </p:nvSpPr>
        <p:spPr>
          <a:xfrm>
            <a:off x="2136750" y="3172364"/>
            <a:ext cx="4870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sz="2400">
                <a:solidFill>
                  <a:srgbClr val="695D46"/>
                </a:solidFill>
                <a:latin typeface="Times New Roman"/>
                <a:ea typeface="Times New Roman"/>
                <a:cs typeface="Times New Roman"/>
                <a:sym typeface="Times New Roman"/>
              </a:rPr>
              <a:t>L’entreprise et son environnement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latin typeface="Times New Roman"/>
                <a:ea typeface="Times New Roman"/>
                <a:cs typeface="Times New Roman"/>
                <a:sym typeface="Times New Roman"/>
              </a:rPr>
              <a:t>Définition de l’environnement de l’entreprise</a:t>
            </a:r>
            <a:endParaRPr b="1">
              <a:latin typeface="Times New Roman"/>
              <a:ea typeface="Times New Roman"/>
              <a:cs typeface="Times New Roman"/>
              <a:sym typeface="Times New Roman"/>
            </a:endParaRPr>
          </a:p>
        </p:txBody>
      </p:sp>
      <p:sp>
        <p:nvSpPr>
          <p:cNvPr id="73" name="Google Shape;73;p14"/>
          <p:cNvSpPr txBox="1"/>
          <p:nvPr>
            <p:ph idx="1" type="body"/>
          </p:nvPr>
        </p:nvSpPr>
        <p:spPr>
          <a:xfrm>
            <a:off x="311700" y="1152475"/>
            <a:ext cx="8520600" cy="372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r" sz="2000">
                <a:solidFill>
                  <a:srgbClr val="000000"/>
                </a:solidFill>
                <a:latin typeface="Times New Roman"/>
                <a:ea typeface="Times New Roman"/>
                <a:cs typeface="Times New Roman"/>
                <a:sym typeface="Times New Roman"/>
              </a:rPr>
              <a:t>C’est l’ensemble des facteurs extérieurs à l’entreprise et qui ont une influence sur elle. On distingue :</a:t>
            </a:r>
            <a:endParaRPr sz="2000">
              <a:solidFill>
                <a:srgbClr val="000000"/>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AutoNum type="arabicParenR"/>
            </a:pPr>
            <a:r>
              <a:rPr lang="fr" sz="2000">
                <a:solidFill>
                  <a:srgbClr val="000000"/>
                </a:solidFill>
                <a:latin typeface="Times New Roman"/>
                <a:ea typeface="Times New Roman"/>
                <a:cs typeface="Times New Roman"/>
                <a:sym typeface="Times New Roman"/>
              </a:rPr>
              <a:t>le macro-environnement : environnement général de l’entreprise qui intègre les aspects sociologiques, économiques, juridiques, techniques … tant </a:t>
            </a:r>
            <a:r>
              <a:rPr lang="fr" sz="2000">
                <a:solidFill>
                  <a:srgbClr val="000000"/>
                </a:solidFill>
                <a:latin typeface="Times New Roman"/>
                <a:ea typeface="Times New Roman"/>
                <a:cs typeface="Times New Roman"/>
                <a:sym typeface="Times New Roman"/>
              </a:rPr>
              <a:t>national</a:t>
            </a:r>
            <a:r>
              <a:rPr lang="fr" sz="2000">
                <a:solidFill>
                  <a:srgbClr val="000000"/>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qu'international</a:t>
            </a:r>
            <a:r>
              <a:rPr lang="fr" sz="2000">
                <a:solidFill>
                  <a:srgbClr val="000000"/>
                </a:solidFill>
                <a:latin typeface="Times New Roman"/>
                <a:ea typeface="Times New Roman"/>
                <a:cs typeface="Times New Roman"/>
                <a:sym typeface="Times New Roman"/>
              </a:rPr>
              <a:t>.</a:t>
            </a:r>
            <a:endParaRPr sz="20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AutoNum type="arabicParenR"/>
            </a:pPr>
            <a:r>
              <a:rPr lang="fr" sz="2000">
                <a:solidFill>
                  <a:srgbClr val="000000"/>
                </a:solidFill>
                <a:latin typeface="Times New Roman"/>
                <a:ea typeface="Times New Roman"/>
                <a:cs typeface="Times New Roman"/>
                <a:sym typeface="Times New Roman"/>
              </a:rPr>
              <a:t>le micro-environnement : environnement spécifique de l’entreprise constitué de ses clients, de ses fournisseurs, de ses sous-traitants, de ses concurrents…</a:t>
            </a:r>
            <a:endParaRPr sz="20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2000">
              <a:solidFill>
                <a:srgbClr val="000000"/>
              </a:solidFill>
              <a:latin typeface="Times New Roman"/>
              <a:ea typeface="Times New Roman"/>
              <a:cs typeface="Times New Roman"/>
              <a:sym typeface="Times New Roman"/>
            </a:endParaRPr>
          </a:p>
        </p:txBody>
      </p:sp>
      <p:sp>
        <p:nvSpPr>
          <p:cNvPr id="74" name="Google Shape;74;p14"/>
          <p:cNvSpPr/>
          <p:nvPr/>
        </p:nvSpPr>
        <p:spPr>
          <a:xfrm>
            <a:off x="322300" y="2175575"/>
            <a:ext cx="8520600" cy="1248900"/>
          </a:xfrm>
          <a:prstGeom prst="roundRect">
            <a:avLst>
              <a:gd fmla="val 16667" name="adj"/>
            </a:avLst>
          </a:prstGeom>
          <a:no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4"/>
          <p:cNvSpPr/>
          <p:nvPr/>
        </p:nvSpPr>
        <p:spPr>
          <a:xfrm>
            <a:off x="311700" y="3563475"/>
            <a:ext cx="8520600" cy="948900"/>
          </a:xfrm>
          <a:prstGeom prst="roundRect">
            <a:avLst>
              <a:gd fmla="val 16667" name="adj"/>
            </a:avLst>
          </a:prstGeom>
          <a:noFill/>
          <a:ln cap="flat" cmpd="sng" w="38100">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title"/>
          </p:nvPr>
        </p:nvSpPr>
        <p:spPr>
          <a:xfrm>
            <a:off x="311700" y="1093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500">
                <a:latin typeface="Times New Roman"/>
                <a:ea typeface="Times New Roman"/>
                <a:cs typeface="Times New Roman"/>
                <a:sym typeface="Times New Roman"/>
              </a:rPr>
              <a:t>Le macro-environnement de l’entreprise</a:t>
            </a:r>
            <a:endParaRPr b="1" sz="2500">
              <a:latin typeface="Times New Roman"/>
              <a:ea typeface="Times New Roman"/>
              <a:cs typeface="Times New Roman"/>
              <a:sym typeface="Times New Roman"/>
            </a:endParaRPr>
          </a:p>
        </p:txBody>
      </p:sp>
      <p:sp>
        <p:nvSpPr>
          <p:cNvPr id="81" name="Google Shape;81;p15"/>
          <p:cNvSpPr txBox="1"/>
          <p:nvPr>
            <p:ph idx="1" type="body"/>
          </p:nvPr>
        </p:nvSpPr>
        <p:spPr>
          <a:xfrm>
            <a:off x="311700" y="682000"/>
            <a:ext cx="8520600" cy="4287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Il existe de nombreux facteurs clés de cet environnement qui ont des conséquences pour l’entreprise. Celle-ci doit les connaître pour agir efficacement. Par exemple, une entreprise qui décide de lancer un nouveau produit doit savoir que la demande future est fonction de multiples facteurs.</a:t>
            </a:r>
            <a:endParaRPr sz="2000">
              <a:solidFill>
                <a:srgbClr val="000000"/>
              </a:solidFill>
              <a:latin typeface="Times New Roman"/>
              <a:ea typeface="Times New Roman"/>
              <a:cs typeface="Times New Roman"/>
              <a:sym typeface="Times New Roman"/>
            </a:endParaRPr>
          </a:p>
          <a:p>
            <a:pPr indent="0" lvl="0" marL="0" rtl="0" algn="just">
              <a:spcBef>
                <a:spcPts val="1200"/>
              </a:spcBef>
              <a:spcAft>
                <a:spcPts val="1200"/>
              </a:spcAft>
              <a:buNone/>
            </a:pPr>
            <a:r>
              <a:t/>
            </a:r>
            <a:endParaRPr sz="2000">
              <a:solidFill>
                <a:srgbClr val="000000"/>
              </a:solidFill>
              <a:latin typeface="Times New Roman"/>
              <a:ea typeface="Times New Roman"/>
              <a:cs typeface="Times New Roman"/>
              <a:sym typeface="Times New Roman"/>
            </a:endParaRPr>
          </a:p>
        </p:txBody>
      </p:sp>
      <p:pic>
        <p:nvPicPr>
          <p:cNvPr id="82" name="Google Shape;82;p15"/>
          <p:cNvPicPr preferRelativeResize="0"/>
          <p:nvPr/>
        </p:nvPicPr>
        <p:blipFill>
          <a:blip r:embed="rId3">
            <a:alphaModFix/>
          </a:blip>
          <a:stretch>
            <a:fillRect/>
          </a:stretch>
        </p:blipFill>
        <p:spPr>
          <a:xfrm>
            <a:off x="240450" y="2450875"/>
            <a:ext cx="8770927" cy="1983900"/>
          </a:xfrm>
          <a:prstGeom prst="rect">
            <a:avLst/>
          </a:prstGeom>
          <a:noFill/>
          <a:ln>
            <a:noFill/>
          </a:ln>
        </p:spPr>
      </p:pic>
      <p:sp>
        <p:nvSpPr>
          <p:cNvPr id="83" name="Google Shape;83;p15"/>
          <p:cNvSpPr/>
          <p:nvPr/>
        </p:nvSpPr>
        <p:spPr>
          <a:xfrm>
            <a:off x="308875" y="2511325"/>
            <a:ext cx="8621700" cy="1853400"/>
          </a:xfrm>
          <a:prstGeom prst="rect">
            <a:avLst/>
          </a:prstGeom>
          <a:no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6"/>
          <p:cNvSpPr txBox="1"/>
          <p:nvPr>
            <p:ph type="title"/>
          </p:nvPr>
        </p:nvSpPr>
        <p:spPr>
          <a:xfrm>
            <a:off x="311700" y="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500">
                <a:latin typeface="Times New Roman"/>
                <a:ea typeface="Times New Roman"/>
                <a:cs typeface="Times New Roman"/>
                <a:sym typeface="Times New Roman"/>
              </a:rPr>
              <a:t>Le micro-environnement de l’entreprise</a:t>
            </a:r>
            <a:endParaRPr b="1" sz="2500">
              <a:latin typeface="Times New Roman"/>
              <a:ea typeface="Times New Roman"/>
              <a:cs typeface="Times New Roman"/>
              <a:sym typeface="Times New Roman"/>
            </a:endParaRPr>
          </a:p>
        </p:txBody>
      </p:sp>
      <p:sp>
        <p:nvSpPr>
          <p:cNvPr id="89" name="Google Shape;89;p16"/>
          <p:cNvSpPr txBox="1"/>
          <p:nvPr>
            <p:ph idx="1" type="body"/>
          </p:nvPr>
        </p:nvSpPr>
        <p:spPr>
          <a:xfrm>
            <a:off x="311688" y="493975"/>
            <a:ext cx="8520600" cy="3886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Le micro-environnement de l’entreprise est constitué par ses partenaires sur le marché. L’entreprise doit apprécier les différents aspects le concernant. Cette étude de l’environnement spécifique constitue le contenu essentiel des études de marché réalisées par les entreprises.</a:t>
            </a:r>
            <a:endParaRPr sz="2000">
              <a:solidFill>
                <a:srgbClr val="000000"/>
              </a:solidFill>
              <a:latin typeface="Times New Roman"/>
              <a:ea typeface="Times New Roman"/>
              <a:cs typeface="Times New Roman"/>
              <a:sym typeface="Times New Roman"/>
            </a:endParaRPr>
          </a:p>
          <a:p>
            <a:pPr indent="0" lvl="0" marL="0" rtl="0" algn="just">
              <a:spcBef>
                <a:spcPts val="1200"/>
              </a:spcBef>
              <a:spcAft>
                <a:spcPts val="1200"/>
              </a:spcAft>
              <a:buNone/>
            </a:pPr>
            <a:r>
              <a:t/>
            </a:r>
            <a:endParaRPr sz="2000">
              <a:solidFill>
                <a:srgbClr val="000000"/>
              </a:solidFill>
              <a:latin typeface="Times New Roman"/>
              <a:ea typeface="Times New Roman"/>
              <a:cs typeface="Times New Roman"/>
              <a:sym typeface="Times New Roman"/>
            </a:endParaRPr>
          </a:p>
        </p:txBody>
      </p:sp>
      <p:pic>
        <p:nvPicPr>
          <p:cNvPr id="90" name="Google Shape;90;p16"/>
          <p:cNvPicPr preferRelativeResize="0"/>
          <p:nvPr/>
        </p:nvPicPr>
        <p:blipFill rotWithShape="1">
          <a:blip r:embed="rId3">
            <a:alphaModFix/>
          </a:blip>
          <a:srcRect b="0" l="0" r="0" t="0"/>
          <a:stretch/>
        </p:blipFill>
        <p:spPr>
          <a:xfrm>
            <a:off x="604825" y="2048800"/>
            <a:ext cx="7934325" cy="2962275"/>
          </a:xfrm>
          <a:prstGeom prst="rect">
            <a:avLst/>
          </a:prstGeom>
          <a:noFill/>
          <a:ln>
            <a:noFill/>
          </a:ln>
        </p:spPr>
      </p:pic>
      <p:sp>
        <p:nvSpPr>
          <p:cNvPr id="91" name="Google Shape;91;p16"/>
          <p:cNvSpPr/>
          <p:nvPr/>
        </p:nvSpPr>
        <p:spPr>
          <a:xfrm>
            <a:off x="631175" y="2068150"/>
            <a:ext cx="7883100" cy="2900700"/>
          </a:xfrm>
          <a:prstGeom prst="rect">
            <a:avLst/>
          </a:prstGeom>
          <a:noFill/>
          <a:ln cap="flat" cmpd="sng" w="3810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311700" y="555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500">
                <a:latin typeface="Times New Roman"/>
                <a:ea typeface="Times New Roman"/>
                <a:cs typeface="Times New Roman"/>
                <a:sym typeface="Times New Roman"/>
              </a:rPr>
              <a:t>L’environnement juridique de  l’entreprise</a:t>
            </a:r>
            <a:endParaRPr sz="2500"/>
          </a:p>
        </p:txBody>
      </p:sp>
      <p:sp>
        <p:nvSpPr>
          <p:cNvPr id="97" name="Google Shape;97;p17"/>
          <p:cNvSpPr txBox="1"/>
          <p:nvPr>
            <p:ph idx="1" type="body"/>
          </p:nvPr>
        </p:nvSpPr>
        <p:spPr>
          <a:xfrm>
            <a:off x="311700" y="628275"/>
            <a:ext cx="8520600" cy="4313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fr" sz="2000">
                <a:solidFill>
                  <a:schemeClr val="dk1"/>
                </a:solidFill>
                <a:latin typeface="Times New Roman"/>
                <a:ea typeface="Times New Roman"/>
                <a:cs typeface="Times New Roman"/>
                <a:sym typeface="Times New Roman"/>
              </a:rPr>
              <a:t>Les formes juridiques existantes en Algérie :</a:t>
            </a:r>
            <a:endParaRPr b="1" sz="20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rPr b="1" lang="fr" sz="2000">
                <a:solidFill>
                  <a:schemeClr val="dk1"/>
                </a:solidFill>
                <a:latin typeface="Times New Roman"/>
                <a:ea typeface="Times New Roman"/>
                <a:cs typeface="Times New Roman"/>
                <a:sym typeface="Times New Roman"/>
              </a:rPr>
              <a:t>a/ Entreprise Unipersonnelle à Responsabilité limitée E.U.R.L: </a:t>
            </a:r>
            <a:r>
              <a:rPr lang="fr" sz="2000">
                <a:solidFill>
                  <a:srgbClr val="000000"/>
                </a:solidFill>
                <a:latin typeface="Times New Roman"/>
                <a:ea typeface="Times New Roman"/>
                <a:cs typeface="Times New Roman"/>
                <a:sym typeface="Times New Roman"/>
              </a:rPr>
              <a:t>Est composée d’une seule personne. Elle nécessite la rédaction des statuts juridiques auprès d’un notaire et un capital social qui est librement fixé par le propriétaire dans les statuts juridiques de l’entreprise.</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None/>
            </a:pPr>
            <a:r>
              <a:rPr b="1" lang="fr" sz="2000">
                <a:solidFill>
                  <a:schemeClr val="dk1"/>
                </a:solidFill>
                <a:latin typeface="Times New Roman"/>
                <a:ea typeface="Times New Roman"/>
                <a:cs typeface="Times New Roman"/>
                <a:sym typeface="Times New Roman"/>
              </a:rPr>
              <a:t>b/ Société à Responsabilité limitée S.A.R.L: </a:t>
            </a:r>
            <a:r>
              <a:rPr lang="fr" sz="2000">
                <a:solidFill>
                  <a:srgbClr val="000000"/>
                </a:solidFill>
                <a:latin typeface="Times New Roman"/>
                <a:ea typeface="Times New Roman"/>
                <a:cs typeface="Times New Roman"/>
                <a:sym typeface="Times New Roman"/>
              </a:rPr>
              <a:t>Cette forme juridique est l’une des plus répondue en Algérie. Il s’agit d’une société de capitaux qui doit être composée d’au moins deux associés et au plus 50.</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None/>
            </a:pPr>
            <a:r>
              <a:rPr b="1" lang="fr" sz="2000">
                <a:solidFill>
                  <a:srgbClr val="FF0000"/>
                </a:solidFill>
                <a:latin typeface="Times New Roman"/>
                <a:ea typeface="Times New Roman"/>
                <a:cs typeface="Times New Roman"/>
                <a:sym typeface="Times New Roman"/>
              </a:rPr>
              <a:t>Remarque:</a:t>
            </a:r>
            <a:r>
              <a:rPr b="1" lang="fr" sz="2000">
                <a:solidFill>
                  <a:schemeClr val="dk1"/>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Lorsque la société à responsabilité limitée ne comporte qu’une seule personne en tant qu’associé unique Est dénommée entreprise unipersonnelle à responsabilité limité E.U.R.L.</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sz="2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idx="1" type="body"/>
          </p:nvPr>
        </p:nvSpPr>
        <p:spPr>
          <a:xfrm>
            <a:off x="311700" y="333300"/>
            <a:ext cx="8520600" cy="4541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fr" sz="2000">
                <a:solidFill>
                  <a:schemeClr val="dk1"/>
                </a:solidFill>
                <a:latin typeface="Times New Roman"/>
                <a:ea typeface="Times New Roman"/>
                <a:cs typeface="Times New Roman"/>
                <a:sym typeface="Times New Roman"/>
              </a:rPr>
              <a:t>c/ Société Par Action S.P.A: </a:t>
            </a:r>
            <a:r>
              <a:rPr lang="fr" sz="2000">
                <a:solidFill>
                  <a:srgbClr val="000000"/>
                </a:solidFill>
                <a:latin typeface="Times New Roman"/>
                <a:ea typeface="Times New Roman"/>
                <a:cs typeface="Times New Roman"/>
                <a:sym typeface="Times New Roman"/>
              </a:rPr>
              <a:t>Cette forme</a:t>
            </a:r>
            <a:r>
              <a:rPr b="1" lang="fr" sz="2000">
                <a:solidFill>
                  <a:srgbClr val="000000"/>
                </a:solidFill>
                <a:latin typeface="Times New Roman"/>
                <a:ea typeface="Times New Roman"/>
                <a:cs typeface="Times New Roman"/>
                <a:sym typeface="Times New Roman"/>
              </a:rPr>
              <a:t> </a:t>
            </a:r>
            <a:r>
              <a:rPr lang="fr" sz="2000">
                <a:solidFill>
                  <a:srgbClr val="000000"/>
                </a:solidFill>
                <a:latin typeface="Times New Roman"/>
                <a:ea typeface="Times New Roman"/>
                <a:cs typeface="Times New Roman"/>
                <a:sym typeface="Times New Roman"/>
              </a:rPr>
              <a:t>juridique est destinée généralement aux grandes entreprises. Il s’agit d’une société dont le capital est divisé en actions et est constituée par des associés qui en supportent les pertes qu’à hauteur de leurs apports. Le nombre d’associés ne peut être inférieur à sept.</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None/>
            </a:pPr>
            <a:r>
              <a:rPr b="1" lang="fr" sz="2000">
                <a:solidFill>
                  <a:schemeClr val="dk1"/>
                </a:solidFill>
                <a:latin typeface="Times New Roman"/>
                <a:ea typeface="Times New Roman"/>
                <a:cs typeface="Times New Roman"/>
                <a:sym typeface="Times New Roman"/>
              </a:rPr>
              <a:t>d/ Société en Nom Collectif S.N.C: </a:t>
            </a:r>
            <a:r>
              <a:rPr lang="fr" sz="2000">
                <a:solidFill>
                  <a:srgbClr val="000000"/>
                </a:solidFill>
                <a:latin typeface="Times New Roman"/>
                <a:ea typeface="Times New Roman"/>
                <a:cs typeface="Times New Roman"/>
                <a:sym typeface="Times New Roman"/>
              </a:rPr>
              <a:t>Cette forme juridique est généralement utilisée par les entreprises familiales. Il s’agit d’une société de personnes où le nombre minimum d’associés est de deux (02).</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None/>
            </a:pPr>
            <a:r>
              <a:rPr b="1" lang="fr" sz="2000">
                <a:solidFill>
                  <a:schemeClr val="dk1"/>
                </a:solidFill>
                <a:latin typeface="Times New Roman"/>
                <a:ea typeface="Times New Roman"/>
                <a:cs typeface="Times New Roman"/>
                <a:sym typeface="Times New Roman"/>
              </a:rPr>
              <a:t>e/ Groupement: </a:t>
            </a:r>
            <a:r>
              <a:rPr lang="fr" sz="2000">
                <a:solidFill>
                  <a:srgbClr val="000000"/>
                </a:solidFill>
                <a:latin typeface="Times New Roman"/>
                <a:ea typeface="Times New Roman"/>
                <a:cs typeface="Times New Roman"/>
                <a:sym typeface="Times New Roman"/>
              </a:rPr>
              <a:t>Cette forme juridique est peu utilisée en Algérie. Elle est constituée par deux (02) ou plusieurs personnes morales pour une durée déterminée. Elle est constituée en vue de mettre en œuvre tous les moyens propres à faciliter ou à développer l'activité économique de ses membres à améliorer ou à accroître les résultats de cette activité.</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311700" y="824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500">
                <a:latin typeface="Times New Roman"/>
                <a:ea typeface="Times New Roman"/>
                <a:cs typeface="Times New Roman"/>
                <a:sym typeface="Times New Roman"/>
              </a:rPr>
              <a:t>Le choix d'un statut juridique pour l'entreprise</a:t>
            </a:r>
            <a:endParaRPr sz="2500"/>
          </a:p>
        </p:txBody>
      </p:sp>
      <p:sp>
        <p:nvSpPr>
          <p:cNvPr id="108" name="Google Shape;108;p19"/>
          <p:cNvSpPr txBox="1"/>
          <p:nvPr>
            <p:ph idx="1" type="body"/>
          </p:nvPr>
        </p:nvSpPr>
        <p:spPr>
          <a:xfrm>
            <a:off x="107425" y="561150"/>
            <a:ext cx="9036600" cy="381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fr" sz="2000">
                <a:solidFill>
                  <a:schemeClr val="dk1"/>
                </a:solidFill>
                <a:latin typeface="Times New Roman"/>
                <a:ea typeface="Times New Roman"/>
                <a:cs typeface="Times New Roman"/>
                <a:sym typeface="Times New Roman"/>
              </a:rPr>
              <a:t>Les critères de choix du statut juridique</a:t>
            </a:r>
            <a:endParaRPr b="1" sz="20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Le choix du statut juridique est une démarche complexe qui demande de prendre en considération de nombreux critères personnels et professionnels.</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La nature de l'activité exercée (commerciale, artisanale, libérale)</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La volonté d'entreprendre seul ou à plusieurs</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L'existence d'un patrimoine privé à protéger ou à transmettre</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Le statut social applicable est les incidences sur sa situation personnelle</a:t>
            </a:r>
            <a:endParaRPr sz="2000">
              <a:solidFill>
                <a:srgbClr val="000000"/>
              </a:solidFill>
              <a:latin typeface="Times New Roman"/>
              <a:ea typeface="Times New Roman"/>
              <a:cs typeface="Times New Roman"/>
              <a:sym typeface="Times New Roman"/>
            </a:endParaRPr>
          </a:p>
          <a:p>
            <a:pPr indent="-355600" lvl="0" marL="457200" rtl="0" algn="l">
              <a:spcBef>
                <a:spcPts val="0"/>
              </a:spcBef>
              <a:spcAft>
                <a:spcPts val="0"/>
              </a:spcAft>
              <a:buClr>
                <a:srgbClr val="000000"/>
              </a:buClr>
              <a:buSzPts val="2000"/>
              <a:buFont typeface="Times New Roman"/>
              <a:buChar char="❏"/>
            </a:pPr>
            <a:r>
              <a:rPr lang="fr" sz="2000">
                <a:solidFill>
                  <a:srgbClr val="000000"/>
                </a:solidFill>
                <a:latin typeface="Times New Roman"/>
                <a:ea typeface="Times New Roman"/>
                <a:cs typeface="Times New Roman"/>
                <a:sym typeface="Times New Roman"/>
              </a:rPr>
              <a:t>Le régime d'imposition des bénéfices et des revenus provenant de son activité.</a:t>
            </a:r>
            <a:endParaRPr sz="2000">
              <a:solidFill>
                <a:srgbClr val="000000"/>
              </a:solidFill>
              <a:latin typeface="Times New Roman"/>
              <a:ea typeface="Times New Roman"/>
              <a:cs typeface="Times New Roman"/>
              <a:sym typeface="Times New Roman"/>
            </a:endParaRPr>
          </a:p>
          <a:p>
            <a:pPr indent="0" lvl="0" marL="0" rtl="0" algn="just">
              <a:spcBef>
                <a:spcPts val="0"/>
              </a:spcBef>
              <a:spcAft>
                <a:spcPts val="0"/>
              </a:spcAft>
              <a:buNone/>
            </a:pPr>
            <a:r>
              <a:rPr lang="fr" sz="2000">
                <a:solidFill>
                  <a:srgbClr val="000000"/>
                </a:solidFill>
                <a:latin typeface="Times New Roman"/>
                <a:ea typeface="Times New Roman"/>
                <a:cs typeface="Times New Roman"/>
                <a:sym typeface="Times New Roman"/>
              </a:rPr>
              <a:t>Les créateurs d’entreprise (entrepreneurs) sont confrontés au choix de la structure juridique, ce choix est d’abord dicté par la finalité de cette entreprise (but lucratif ou non) et les motivations des créateurs pour choisir la structure juridique la plus adaptée au projet.</a:t>
            </a:r>
            <a:endParaRPr sz="2000">
              <a:solidFill>
                <a:srgbClr val="000000"/>
              </a:solidFill>
              <a:latin typeface="Times New Roman"/>
              <a:ea typeface="Times New Roman"/>
              <a:cs typeface="Times New Roman"/>
              <a:sym typeface="Times New Roman"/>
            </a:endParaRPr>
          </a:p>
          <a:p>
            <a:pPr indent="0" lvl="0" marL="0" rtl="0" algn="l">
              <a:spcBef>
                <a:spcPts val="0"/>
              </a:spcBef>
              <a:spcAft>
                <a:spcPts val="1200"/>
              </a:spcAft>
              <a:buNone/>
            </a:pPr>
            <a:r>
              <a:t/>
            </a:r>
            <a:endParaRPr b="1" sz="2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