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pen Sans" panose="020B0606030504020204" pitchFamily="34" charset="0"/>
      <p:regular r:id="rId12"/>
      <p:bold r:id="rId13"/>
      <p:italic r:id="rId14"/>
      <p:boldItalic r:id="rId15"/>
    </p:embeddedFont>
    <p:embeddedFont>
      <p:font typeface="Playfair Display" panose="00000500000000000000" pitchFamily="2" charset="0"/>
      <p:regular r:id="rId16"/>
      <p:bold r:id="rId17"/>
      <p:italic r:id="rId18"/>
      <p:boldItalic r:id="rId19"/>
    </p:embeddedFont>
    <p:embeddedFont>
      <p:font typeface="PT Sans Narrow" panose="020B0506020203020204" pitchFamily="3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0713b0e3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0713b0e3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713b0e3f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0713b0e3f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0713b0e3f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0713b0e3f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713b0e3fd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0713b0e3fd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0713b0e3f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0713b0e3f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0713b0e3fd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0713b0e3fd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713b0e3fd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0713b0e3f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0713b0e3fd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0713b0e3fd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25" y="2056264"/>
            <a:ext cx="7136700" cy="1022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fr" sz="6800" b="1" dirty="0">
                <a:solidFill>
                  <a:srgbClr val="EF6C00"/>
                </a:solidFill>
                <a:latin typeface="Playfair Display"/>
                <a:ea typeface="Playfair Display"/>
                <a:cs typeface="Playfair Display"/>
                <a:sym typeface="Playfair Display"/>
              </a:rPr>
              <a:t>Entrepreneuriat </a:t>
            </a:r>
            <a:endParaRPr sz="6800" b="1" dirty="0">
              <a:solidFill>
                <a:srgbClr val="EF6C00"/>
              </a:solidFill>
              <a:latin typeface="Playfair Display"/>
              <a:ea typeface="Playfair Display"/>
              <a:cs typeface="Playfair Display"/>
              <a:sym typeface="Playfair Display"/>
            </a:endParaRPr>
          </a:p>
          <a:p>
            <a:pPr marL="0" lvl="0" indent="0" algn="ctr" rtl="0">
              <a:spcBef>
                <a:spcPts val="0"/>
              </a:spcBef>
              <a:spcAft>
                <a:spcPts val="0"/>
              </a:spcAft>
              <a:buNone/>
            </a:pPr>
            <a:r>
              <a:rPr lang="fr" sz="6800" b="1">
                <a:solidFill>
                  <a:srgbClr val="EF6C00"/>
                </a:solidFill>
                <a:latin typeface="Playfair Display"/>
                <a:ea typeface="Playfair Display"/>
                <a:cs typeface="Playfair Display"/>
                <a:sym typeface="Playfair Display"/>
              </a:rPr>
              <a:t>Cours 5</a:t>
            </a:r>
            <a:endParaRPr/>
          </a:p>
        </p:txBody>
      </p:sp>
      <p:sp>
        <p:nvSpPr>
          <p:cNvPr id="67" name="Google Shape;67;p13"/>
          <p:cNvSpPr txBox="1">
            <a:spLocks noGrp="1"/>
          </p:cNvSpPr>
          <p:nvPr>
            <p:ph type="subTitle" idx="1"/>
          </p:nvPr>
        </p:nvSpPr>
        <p:spPr>
          <a:xfrm>
            <a:off x="2137225" y="3091764"/>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fr" sz="2400">
                <a:solidFill>
                  <a:srgbClr val="695D46"/>
                </a:solidFill>
                <a:latin typeface="Times New Roman"/>
                <a:ea typeface="Times New Roman"/>
                <a:cs typeface="Times New Roman"/>
                <a:sym typeface="Times New Roman"/>
              </a:rPr>
              <a:t>L’entrepreneur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1495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Définition</a:t>
            </a:r>
            <a:endParaRPr sz="2500" b="1">
              <a:latin typeface="Times New Roman"/>
              <a:ea typeface="Times New Roman"/>
              <a:cs typeface="Times New Roman"/>
              <a:sym typeface="Times New Roman"/>
            </a:endParaRPr>
          </a:p>
        </p:txBody>
      </p:sp>
      <p:sp>
        <p:nvSpPr>
          <p:cNvPr id="73" name="Google Shape;73;p14"/>
          <p:cNvSpPr txBox="1">
            <a:spLocks noGrp="1"/>
          </p:cNvSpPr>
          <p:nvPr>
            <p:ph type="body" idx="1"/>
          </p:nvPr>
        </p:nvSpPr>
        <p:spPr>
          <a:xfrm>
            <a:off x="311700" y="722275"/>
            <a:ext cx="8520600" cy="3846600"/>
          </a:xfrm>
          <a:prstGeom prst="rect">
            <a:avLst/>
          </a:prstGeom>
        </p:spPr>
        <p:txBody>
          <a:bodyPr spcFirstLastPara="1" wrap="square" lIns="91425" tIns="91425" rIns="91425" bIns="91425" anchor="t" anchorCtr="0">
            <a:noAutofit/>
          </a:bodyPr>
          <a:lstStyle/>
          <a:p>
            <a:pPr marL="457200" lvl="0" indent="-355600" algn="just" rtl="0">
              <a:spcBef>
                <a:spcPts val="0"/>
              </a:spcBef>
              <a:spcAft>
                <a:spcPts val="0"/>
              </a:spcAft>
              <a:buClr>
                <a:schemeClr val="dk1"/>
              </a:buClr>
              <a:buSzPts val="2000"/>
              <a:buFont typeface="Times New Roman"/>
              <a:buChar char="➔"/>
            </a:pPr>
            <a:r>
              <a:rPr lang="fr" sz="2000" b="1" dirty="0">
                <a:solidFill>
                  <a:srgbClr val="FF0000"/>
                </a:solidFill>
                <a:latin typeface="Times New Roman"/>
                <a:ea typeface="Times New Roman"/>
                <a:cs typeface="Times New Roman"/>
                <a:sym typeface="Times New Roman"/>
              </a:rPr>
              <a:t>La première définition</a:t>
            </a:r>
            <a:r>
              <a:rPr lang="fr" sz="2000" dirty="0">
                <a:solidFill>
                  <a:srgbClr val="FF0000"/>
                </a:solidFill>
                <a:latin typeface="Times New Roman"/>
                <a:ea typeface="Times New Roman"/>
                <a:cs typeface="Times New Roman"/>
                <a:sym typeface="Times New Roman"/>
              </a:rPr>
              <a:t> </a:t>
            </a:r>
            <a:r>
              <a:rPr lang="fr" sz="2000" dirty="0">
                <a:solidFill>
                  <a:srgbClr val="695D46"/>
                </a:solidFill>
                <a:latin typeface="Times New Roman"/>
                <a:ea typeface="Times New Roman"/>
                <a:cs typeface="Times New Roman"/>
                <a:sym typeface="Times New Roman"/>
              </a:rPr>
              <a:t>fait référence à l’acte d’entreprendre: « est entrepreneur » celui qui entreprend quelque chose.</a:t>
            </a:r>
            <a:endParaRPr sz="2000" dirty="0">
              <a:solidFill>
                <a:srgbClr val="695D46"/>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fr" sz="2000" b="1" dirty="0">
                <a:solidFill>
                  <a:srgbClr val="FF0000"/>
                </a:solidFill>
                <a:latin typeface="Times New Roman"/>
                <a:ea typeface="Times New Roman"/>
                <a:cs typeface="Times New Roman"/>
                <a:sym typeface="Times New Roman"/>
              </a:rPr>
              <a:t>La seconde</a:t>
            </a:r>
            <a:r>
              <a:rPr lang="fr" sz="2000" dirty="0">
                <a:solidFill>
                  <a:srgbClr val="FF0000"/>
                </a:solidFill>
                <a:latin typeface="Times New Roman"/>
                <a:ea typeface="Times New Roman"/>
                <a:cs typeface="Times New Roman"/>
                <a:sym typeface="Times New Roman"/>
              </a:rPr>
              <a:t> </a:t>
            </a:r>
            <a:r>
              <a:rPr lang="fr" sz="2000" dirty="0">
                <a:solidFill>
                  <a:srgbClr val="695D46"/>
                </a:solidFill>
                <a:latin typeface="Times New Roman"/>
                <a:ea typeface="Times New Roman"/>
                <a:cs typeface="Times New Roman"/>
                <a:sym typeface="Times New Roman"/>
              </a:rPr>
              <a:t>voit dans l’entrepreneur «une personne qui se charge de l’exécution d’un travail ».</a:t>
            </a:r>
            <a:endParaRPr sz="2000" dirty="0">
              <a:solidFill>
                <a:srgbClr val="695D46"/>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fr" sz="2000" b="1" dirty="0">
                <a:solidFill>
                  <a:srgbClr val="FF0000"/>
                </a:solidFill>
                <a:latin typeface="Times New Roman"/>
                <a:ea typeface="Times New Roman"/>
                <a:cs typeface="Times New Roman"/>
                <a:sym typeface="Times New Roman"/>
              </a:rPr>
              <a:t>La troisième</a:t>
            </a:r>
            <a:r>
              <a:rPr lang="fr" sz="2000" dirty="0">
                <a:solidFill>
                  <a:schemeClr val="dk1"/>
                </a:solidFill>
                <a:latin typeface="Times New Roman"/>
                <a:ea typeface="Times New Roman"/>
                <a:cs typeface="Times New Roman"/>
                <a:sym typeface="Times New Roman"/>
              </a:rPr>
              <a:t>, </a:t>
            </a:r>
            <a:r>
              <a:rPr lang="fr" sz="2000" dirty="0">
                <a:solidFill>
                  <a:srgbClr val="000000"/>
                </a:solidFill>
                <a:latin typeface="Times New Roman"/>
                <a:ea typeface="Times New Roman"/>
                <a:cs typeface="Times New Roman"/>
                <a:sym typeface="Times New Roman"/>
              </a:rPr>
              <a:t>dans une perspective économique, est entrepreneur «toute personne qui dirige une entreprise pour son propre compte, et qui met en oeuvre les divers facteurs de production (agents naturels, capital, travail), en vue de vendre des produits ou des services ».</a:t>
            </a:r>
            <a:endParaRPr sz="2000" dirty="0">
              <a:solidFill>
                <a:srgbClr val="000000"/>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fr" sz="2500" b="1" dirty="0">
                <a:solidFill>
                  <a:srgbClr val="EF6C00"/>
                </a:solidFill>
                <a:latin typeface="Times New Roman"/>
                <a:ea typeface="Times New Roman"/>
                <a:cs typeface="Times New Roman"/>
                <a:sym typeface="Times New Roman"/>
              </a:rPr>
              <a:t>Typologie des entrepreneurs orientés vers l’action</a:t>
            </a:r>
            <a:endParaRPr sz="2500" b="1" dirty="0">
              <a:solidFill>
                <a:srgbClr val="EF6C00"/>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fr" sz="2000" b="1" dirty="0">
                <a:solidFill>
                  <a:srgbClr val="FF0000"/>
                </a:solidFill>
                <a:latin typeface="Times New Roman"/>
                <a:ea typeface="Times New Roman"/>
                <a:cs typeface="Times New Roman"/>
                <a:sym typeface="Times New Roman"/>
              </a:rPr>
              <a:t>Profil PIC</a:t>
            </a:r>
            <a:r>
              <a:rPr lang="fr" sz="2000" b="1" dirty="0">
                <a:solidFill>
                  <a:schemeClr val="dk1"/>
                </a:solidFill>
                <a:latin typeface="Times New Roman"/>
                <a:ea typeface="Times New Roman"/>
                <a:cs typeface="Times New Roman"/>
                <a:sym typeface="Times New Roman"/>
              </a:rPr>
              <a:t>:</a:t>
            </a:r>
            <a:r>
              <a:rPr lang="fr" sz="2000" dirty="0">
                <a:solidFill>
                  <a:schemeClr val="dk1"/>
                </a:solidFill>
                <a:latin typeface="Times New Roman"/>
                <a:ea typeface="Times New Roman"/>
                <a:cs typeface="Times New Roman"/>
                <a:sym typeface="Times New Roman"/>
              </a:rPr>
              <a:t> </a:t>
            </a:r>
            <a:r>
              <a:rPr lang="fr" sz="2000" dirty="0">
                <a:solidFill>
                  <a:srgbClr val="000000"/>
                </a:solidFill>
                <a:latin typeface="Times New Roman"/>
                <a:ea typeface="Times New Roman"/>
                <a:cs typeface="Times New Roman"/>
                <a:sym typeface="Times New Roman"/>
              </a:rPr>
              <a:t>Pérennité, Indépendance et croissance</a:t>
            </a:r>
            <a:endParaRPr sz="2000" dirty="0">
              <a:solidFill>
                <a:srgbClr val="000000"/>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fr" sz="2000" b="1" dirty="0">
                <a:solidFill>
                  <a:srgbClr val="FF0000"/>
                </a:solidFill>
                <a:latin typeface="Times New Roman"/>
                <a:ea typeface="Times New Roman"/>
                <a:cs typeface="Times New Roman"/>
                <a:sym typeface="Times New Roman"/>
              </a:rPr>
              <a:t>Profil CAP</a:t>
            </a:r>
            <a:r>
              <a:rPr lang="fr" sz="2000" b="1" dirty="0">
                <a:solidFill>
                  <a:schemeClr val="dk1"/>
                </a:solidFill>
                <a:latin typeface="Times New Roman"/>
                <a:ea typeface="Times New Roman"/>
                <a:cs typeface="Times New Roman"/>
                <a:sym typeface="Times New Roman"/>
              </a:rPr>
              <a:t>:</a:t>
            </a:r>
            <a:r>
              <a:rPr lang="fr" sz="2000" dirty="0">
                <a:solidFill>
                  <a:schemeClr val="dk1"/>
                </a:solidFill>
                <a:latin typeface="Times New Roman"/>
                <a:ea typeface="Times New Roman"/>
                <a:cs typeface="Times New Roman"/>
                <a:sym typeface="Times New Roman"/>
              </a:rPr>
              <a:t> </a:t>
            </a:r>
            <a:r>
              <a:rPr lang="fr" sz="2000" dirty="0">
                <a:solidFill>
                  <a:srgbClr val="000000"/>
                </a:solidFill>
                <a:latin typeface="Times New Roman"/>
                <a:ea typeface="Times New Roman"/>
                <a:cs typeface="Times New Roman"/>
                <a:sym typeface="Times New Roman"/>
              </a:rPr>
              <a:t>Croissance, Autonomie et Pérennité.</a:t>
            </a:r>
            <a:endParaRPr sz="2000" dirty="0">
              <a:solidFill>
                <a:srgbClr val="000000"/>
              </a:solidFill>
              <a:latin typeface="Times New Roman"/>
              <a:ea typeface="Times New Roman"/>
              <a:cs typeface="Times New Roman"/>
              <a:sym typeface="Times New Roman"/>
            </a:endParaRPr>
          </a:p>
          <a:p>
            <a:pPr marL="0" lvl="0" indent="0" algn="just" rtl="0">
              <a:spcBef>
                <a:spcPts val="0"/>
              </a:spcBef>
              <a:spcAft>
                <a:spcPts val="0"/>
              </a:spcAft>
              <a:buNone/>
            </a:pPr>
            <a:endParaRPr sz="20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23015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Principales caractéristiques entrepreneuriales</a:t>
            </a:r>
            <a:endParaRPr sz="2500" b="1">
              <a:latin typeface="Times New Roman"/>
              <a:ea typeface="Times New Roman"/>
              <a:cs typeface="Times New Roman"/>
              <a:sym typeface="Times New Roman"/>
            </a:endParaRPr>
          </a:p>
        </p:txBody>
      </p:sp>
      <p:sp>
        <p:nvSpPr>
          <p:cNvPr id="79" name="Google Shape;79;p15"/>
          <p:cNvSpPr txBox="1">
            <a:spLocks noGrp="1"/>
          </p:cNvSpPr>
          <p:nvPr>
            <p:ph type="body" idx="1"/>
          </p:nvPr>
        </p:nvSpPr>
        <p:spPr>
          <a:xfrm>
            <a:off x="402875" y="688800"/>
            <a:ext cx="8648700" cy="4293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Désir d’accomplissement</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Recherche du pouvoir</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L’autonomie</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La confiance en soi</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Haut niveau d’énergie et de dynamisme</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Persévérance malgré les obstacles</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Tolérance au stress</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Capable de faire face à la concurrence</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Personne orientée vers l’action</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Innovateur</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Capacité de concevoir des projets, de conceptualiser et de se projeter dans</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l’avenir</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6900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Choix de l’idée de projet</a:t>
            </a:r>
            <a:endParaRPr sz="2500" b="1">
              <a:latin typeface="Times New Roman"/>
              <a:ea typeface="Times New Roman"/>
              <a:cs typeface="Times New Roman"/>
              <a:sym typeface="Times New Roman"/>
            </a:endParaRPr>
          </a:p>
        </p:txBody>
      </p:sp>
      <p:sp>
        <p:nvSpPr>
          <p:cNvPr id="85" name="Google Shape;85;p16"/>
          <p:cNvSpPr txBox="1">
            <a:spLocks noGrp="1"/>
          </p:cNvSpPr>
          <p:nvPr>
            <p:ph type="body" idx="1"/>
          </p:nvPr>
        </p:nvSpPr>
        <p:spPr>
          <a:xfrm>
            <a:off x="107425" y="577475"/>
            <a:ext cx="8942700" cy="4351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fr" sz="2000">
                <a:solidFill>
                  <a:srgbClr val="000000"/>
                </a:solidFill>
                <a:latin typeface="Times New Roman"/>
                <a:ea typeface="Times New Roman"/>
                <a:cs typeface="Times New Roman"/>
                <a:sym typeface="Times New Roman"/>
              </a:rPr>
              <a:t>Généralement la recherche de l’idée d’un produit ou d’un service servant à la création d’une entreprise, peut se faire dans trois directions : </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fr" sz="2000" b="1">
                <a:solidFill>
                  <a:schemeClr val="dk1"/>
                </a:solidFill>
                <a:latin typeface="Times New Roman"/>
                <a:ea typeface="Times New Roman"/>
                <a:cs typeface="Times New Roman"/>
                <a:sym typeface="Times New Roman"/>
              </a:rPr>
              <a:t>La vie quotidienne :</a:t>
            </a:r>
            <a:r>
              <a:rPr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en observant son quotidien, on peut facilement trouver l’idée du projet qu’on veut mettre en place. Ainsi, on peut identifier certains besoins peuvent être satisfaits par la mise en place de produits ou services non commercialisés.</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fr" sz="2000" b="1">
                <a:solidFill>
                  <a:schemeClr val="dk1"/>
                </a:solidFill>
                <a:latin typeface="Times New Roman"/>
                <a:ea typeface="Times New Roman"/>
                <a:cs typeface="Times New Roman"/>
                <a:sym typeface="Times New Roman"/>
              </a:rPr>
              <a:t>La vie économique :</a:t>
            </a:r>
            <a:r>
              <a:rPr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la consultation des revues et magazines nationales et internationales peut constituer une source d’idées pour des opportunités nouvelles. </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fr" sz="2000" b="1">
                <a:solidFill>
                  <a:schemeClr val="dk1"/>
                </a:solidFill>
                <a:latin typeface="Times New Roman"/>
                <a:ea typeface="Times New Roman"/>
                <a:cs typeface="Times New Roman"/>
                <a:sym typeface="Times New Roman"/>
              </a:rPr>
              <a:t>La vie professionnelle : </a:t>
            </a:r>
            <a:r>
              <a:rPr lang="fr" sz="2000">
                <a:solidFill>
                  <a:srgbClr val="000000"/>
                </a:solidFill>
                <a:latin typeface="Times New Roman"/>
                <a:ea typeface="Times New Roman"/>
                <a:cs typeface="Times New Roman"/>
                <a:sym typeface="Times New Roman"/>
              </a:rPr>
              <a:t>observation de son milieu professionnel peut permettre de découvrir des produits ou services complémentaires à ceux commercialisés par son patron.</a:t>
            </a:r>
            <a:endParaRPr sz="2000">
              <a:solidFill>
                <a:srgbClr val="000000"/>
              </a:solidFill>
              <a:latin typeface="Times New Roman"/>
              <a:ea typeface="Times New Roman"/>
              <a:cs typeface="Times New Roman"/>
              <a:sym typeface="Times New Roman"/>
            </a:endParaRPr>
          </a:p>
          <a:p>
            <a:pPr marL="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body" idx="1"/>
          </p:nvPr>
        </p:nvSpPr>
        <p:spPr>
          <a:xfrm>
            <a:off x="311700" y="80575"/>
            <a:ext cx="8520600" cy="44883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De même, on peut trouver une idée d’un projet entrepreneurial en empruntant les quatre voies suivantes :</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1200"/>
              </a:spcAft>
              <a:buNone/>
            </a:pPr>
            <a:endParaRPr/>
          </a:p>
        </p:txBody>
      </p:sp>
      <p:pic>
        <p:nvPicPr>
          <p:cNvPr id="91" name="Google Shape;91;p17"/>
          <p:cNvPicPr preferRelativeResize="0"/>
          <p:nvPr/>
        </p:nvPicPr>
        <p:blipFill>
          <a:blip r:embed="rId3">
            <a:alphaModFix/>
          </a:blip>
          <a:stretch>
            <a:fillRect/>
          </a:stretch>
        </p:blipFill>
        <p:spPr>
          <a:xfrm>
            <a:off x="152400" y="955550"/>
            <a:ext cx="8832300" cy="3959350"/>
          </a:xfrm>
          <a:prstGeom prst="rect">
            <a:avLst/>
          </a:prstGeom>
          <a:noFill/>
          <a:ln>
            <a:noFill/>
          </a:ln>
        </p:spPr>
      </p:pic>
      <p:sp>
        <p:nvSpPr>
          <p:cNvPr id="92" name="Google Shape;92;p17"/>
          <p:cNvSpPr/>
          <p:nvPr/>
        </p:nvSpPr>
        <p:spPr>
          <a:xfrm>
            <a:off x="147725" y="953500"/>
            <a:ext cx="8809800" cy="3948300"/>
          </a:xfrm>
          <a:prstGeom prst="rect">
            <a:avLst/>
          </a:prstGeom>
          <a:noFill/>
          <a:ln w="38100" cap="flat" cmpd="sng">
            <a:solidFill>
              <a:srgbClr val="EF6C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95850"/>
            <a:ext cx="8686200" cy="572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fr" sz="2500" b="1">
                <a:latin typeface="Times New Roman"/>
                <a:ea typeface="Times New Roman"/>
                <a:cs typeface="Times New Roman"/>
                <a:sym typeface="Times New Roman"/>
              </a:rPr>
              <a:t>Méthodologie de recherche et de validation d’idée de création d’entreprises: </a:t>
            </a:r>
            <a:endParaRPr sz="2500">
              <a:latin typeface="Times New Roman"/>
              <a:ea typeface="Times New Roman"/>
              <a:cs typeface="Times New Roman"/>
              <a:sym typeface="Times New Roman"/>
            </a:endParaRPr>
          </a:p>
        </p:txBody>
      </p:sp>
      <p:sp>
        <p:nvSpPr>
          <p:cNvPr id="98" name="Google Shape;98;p18"/>
          <p:cNvSpPr txBox="1">
            <a:spLocks noGrp="1"/>
          </p:cNvSpPr>
          <p:nvPr>
            <p:ph type="body" idx="1"/>
          </p:nvPr>
        </p:nvSpPr>
        <p:spPr>
          <a:xfrm>
            <a:off x="311700" y="1105175"/>
            <a:ext cx="8520600" cy="33027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fr" sz="2200">
                <a:solidFill>
                  <a:srgbClr val="000000"/>
                </a:solidFill>
                <a:latin typeface="Times New Roman"/>
                <a:ea typeface="Times New Roman"/>
                <a:cs typeface="Times New Roman"/>
                <a:sym typeface="Times New Roman"/>
              </a:rPr>
              <a:t>Le processus de recherche d’idée comporte 4 étapes:</a:t>
            </a:r>
            <a:endParaRPr sz="22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endParaRPr sz="2200">
              <a:solidFill>
                <a:schemeClr val="dk1"/>
              </a:solidFill>
              <a:latin typeface="Times New Roman"/>
              <a:ea typeface="Times New Roman"/>
              <a:cs typeface="Times New Roman"/>
              <a:sym typeface="Times New Roman"/>
            </a:endParaRPr>
          </a:p>
          <a:p>
            <a:pPr marL="457200" lvl="0" indent="-387350" algn="l" rtl="0">
              <a:spcBef>
                <a:spcPts val="0"/>
              </a:spcBef>
              <a:spcAft>
                <a:spcPts val="0"/>
              </a:spcAft>
              <a:buClr>
                <a:schemeClr val="dk1"/>
              </a:buClr>
              <a:buSzPts val="2500"/>
              <a:buFont typeface="Times New Roman"/>
              <a:buAutoNum type="arabicParenR"/>
            </a:pPr>
            <a:r>
              <a:rPr lang="fr" sz="2500" b="1">
                <a:solidFill>
                  <a:schemeClr val="dk1"/>
                </a:solidFill>
                <a:latin typeface="Times New Roman"/>
                <a:ea typeface="Times New Roman"/>
                <a:cs typeface="Times New Roman"/>
                <a:sym typeface="Times New Roman"/>
              </a:rPr>
              <a:t>Sélection d’un axe de recherche</a:t>
            </a:r>
            <a:endParaRPr sz="2500" b="1">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On peut s’inspirer :</a:t>
            </a:r>
            <a:endParaRPr sz="2000">
              <a:solidFill>
                <a:srgbClr val="000000"/>
              </a:solidFill>
              <a:latin typeface="Times New Roman"/>
              <a:ea typeface="Times New Roman"/>
              <a:cs typeface="Times New Roman"/>
              <a:sym typeface="Times New Roman"/>
            </a:endParaRPr>
          </a:p>
          <a:p>
            <a:pPr marL="457200" lvl="0" indent="-355600" algn="l" rtl="0">
              <a:spcBef>
                <a:spcPts val="120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 son savoir-faire professionnel</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 sa personnalité</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des opportunités</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des problèmes rencontrés</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endParaRPr sz="200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sz="2000" b="1">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1227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2) La recherche des idées</a:t>
            </a:r>
            <a:endParaRPr sz="2500" b="1">
              <a:latin typeface="Times New Roman"/>
              <a:ea typeface="Times New Roman"/>
              <a:cs typeface="Times New Roman"/>
              <a:sym typeface="Times New Roman"/>
            </a:endParaRPr>
          </a:p>
        </p:txBody>
      </p:sp>
      <p:sp>
        <p:nvSpPr>
          <p:cNvPr id="104" name="Google Shape;104;p19"/>
          <p:cNvSpPr txBox="1">
            <a:spLocks noGrp="1"/>
          </p:cNvSpPr>
          <p:nvPr>
            <p:ph type="body" idx="1"/>
          </p:nvPr>
        </p:nvSpPr>
        <p:spPr>
          <a:xfrm>
            <a:off x="311700" y="631175"/>
            <a:ext cx="8520600" cy="4337700"/>
          </a:xfrm>
          <a:prstGeom prst="rect">
            <a:avLst/>
          </a:prstGeom>
        </p:spPr>
        <p:txBody>
          <a:bodyPr spcFirstLastPara="1" wrap="square" lIns="91425" tIns="91425" rIns="91425" bIns="91425" anchor="t" anchorCtr="0">
            <a:normAutofit lnSpcReduction="10000"/>
          </a:bodyPr>
          <a:lstStyle/>
          <a:p>
            <a:pPr marL="457200" lvl="0" indent="-355600" algn="just" rtl="0">
              <a:spcBef>
                <a:spcPts val="0"/>
              </a:spcBef>
              <a:spcAft>
                <a:spcPts val="0"/>
              </a:spcAft>
              <a:buClr>
                <a:schemeClr val="dk1"/>
              </a:buClr>
              <a:buSzPts val="2000"/>
              <a:buFont typeface="Times New Roman"/>
              <a:buAutoNum type="arabicPeriod"/>
            </a:pPr>
            <a:r>
              <a:rPr lang="fr" sz="2000" b="1">
                <a:solidFill>
                  <a:schemeClr val="dk1"/>
                </a:solidFill>
                <a:latin typeface="Times New Roman"/>
                <a:ea typeface="Times New Roman"/>
                <a:cs typeface="Times New Roman"/>
                <a:sym typeface="Times New Roman"/>
              </a:rPr>
              <a:t>Le brainstorming: </a:t>
            </a:r>
            <a:r>
              <a:rPr lang="fr" sz="2000">
                <a:solidFill>
                  <a:srgbClr val="000000"/>
                </a:solidFill>
                <a:latin typeface="Times New Roman"/>
                <a:ea typeface="Times New Roman"/>
                <a:cs typeface="Times New Roman"/>
                <a:sym typeface="Times New Roman"/>
              </a:rPr>
              <a:t>Cette technique consiste à produire en groupe et spontanément le plus grand nombre possible d'idées sur un sujet donné</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AutoNum type="arabicPeriod"/>
            </a:pPr>
            <a:r>
              <a:rPr lang="fr" sz="2000" b="1">
                <a:solidFill>
                  <a:schemeClr val="dk1"/>
                </a:solidFill>
                <a:latin typeface="Times New Roman"/>
                <a:ea typeface="Times New Roman"/>
                <a:cs typeface="Times New Roman"/>
                <a:sym typeface="Times New Roman"/>
              </a:rPr>
              <a:t>La défectologie:</a:t>
            </a:r>
            <a:r>
              <a:rPr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Cette technique consiste à recenser tous les défauts, inconvénients ou faiblesses d'un produit ou d'un service ; les classer et rechercher des solutions d'amélioration ou de suppression de ces éléments insatisfaisants.</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AutoNum type="arabicPeriod"/>
            </a:pPr>
            <a:r>
              <a:rPr lang="fr" sz="2000" b="1">
                <a:solidFill>
                  <a:schemeClr val="dk1"/>
                </a:solidFill>
                <a:latin typeface="Times New Roman"/>
                <a:ea typeface="Times New Roman"/>
                <a:cs typeface="Times New Roman"/>
                <a:sym typeface="Times New Roman"/>
              </a:rPr>
              <a:t>L’espace de consommation:</a:t>
            </a:r>
            <a:r>
              <a:rPr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Cet outil permet de définir un produit ou un service existant et vendable. et de faire une modification d'un des paramètres peut alors donner naissance à un produit nouveau ou à une activité nouvelle, pour l'adapter à un autre Marché.</a:t>
            </a:r>
            <a:endParaRPr sz="2000">
              <a:solidFill>
                <a:srgbClr val="000000"/>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AutoNum type="arabicPeriod"/>
            </a:pPr>
            <a:r>
              <a:rPr lang="fr" sz="2000" b="1">
                <a:solidFill>
                  <a:schemeClr val="dk1"/>
                </a:solidFill>
                <a:latin typeface="Times New Roman"/>
                <a:ea typeface="Times New Roman"/>
                <a:cs typeface="Times New Roman"/>
                <a:sym typeface="Times New Roman"/>
              </a:rPr>
              <a:t>La différenciation:</a:t>
            </a:r>
            <a:r>
              <a:rPr lang="fr" sz="2000">
                <a:solidFill>
                  <a:schemeClr val="dk1"/>
                </a:solidFill>
                <a:latin typeface="Times New Roman"/>
                <a:ea typeface="Times New Roman"/>
                <a:cs typeface="Times New Roman"/>
                <a:sym typeface="Times New Roman"/>
              </a:rPr>
              <a:t> </a:t>
            </a:r>
            <a:r>
              <a:rPr lang="fr" sz="2000">
                <a:solidFill>
                  <a:srgbClr val="000000"/>
                </a:solidFill>
                <a:latin typeface="Times New Roman"/>
                <a:ea typeface="Times New Roman"/>
                <a:cs typeface="Times New Roman"/>
                <a:sym typeface="Times New Roman"/>
              </a:rPr>
              <a:t>La différenciation apporte à un produit / service ou à une offre commerciale un caractère apte à se distinguer nettement des offres concurrentes.</a:t>
            </a: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3) Sélection de certaines idées</a:t>
            </a:r>
            <a:endParaRPr sz="2500" b="1">
              <a:latin typeface="Times New Roman"/>
              <a:ea typeface="Times New Roman"/>
              <a:cs typeface="Times New Roman"/>
              <a:sym typeface="Times New Roman"/>
            </a:endParaRPr>
          </a:p>
        </p:txBody>
      </p:sp>
      <p:sp>
        <p:nvSpPr>
          <p:cNvPr id="110" name="Google Shape;110;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La sélection de certaines idées se fait à travers une analyse objective et subjective du réalisme des idées en tenant compte:</a:t>
            </a:r>
            <a:endParaRPr sz="2000">
              <a:solidFill>
                <a:srgbClr val="000000"/>
              </a:solidFill>
              <a:latin typeface="Times New Roman"/>
              <a:ea typeface="Times New Roman"/>
              <a:cs typeface="Times New Roman"/>
              <a:sym typeface="Times New Roman"/>
            </a:endParaRPr>
          </a:p>
          <a:p>
            <a:pPr marL="457200" lvl="0" indent="-355600" algn="l" rtl="0">
              <a:spcBef>
                <a:spcPts val="120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des compétences indispensables</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des moyens financiers, humains et techniques</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du contexte juridique</a:t>
            </a:r>
            <a:endParaRPr sz="2000">
              <a:solidFill>
                <a:srgbClr val="000000"/>
              </a:solidFill>
              <a:latin typeface="Times New Roman"/>
              <a:ea typeface="Times New Roman"/>
              <a:cs typeface="Times New Roman"/>
              <a:sym typeface="Times New Roman"/>
            </a:endParaRPr>
          </a:p>
          <a:p>
            <a:pPr marL="457200" lvl="0" indent="-355600" algn="l" rtl="0">
              <a:spcBef>
                <a:spcPts val="0"/>
              </a:spcBef>
              <a:spcAft>
                <a:spcPts val="0"/>
              </a:spcAft>
              <a:buClr>
                <a:srgbClr val="000000"/>
              </a:buClr>
              <a:buSzPts val="2000"/>
              <a:buFont typeface="Times New Roman"/>
              <a:buChar char="❏"/>
            </a:pPr>
            <a:r>
              <a:rPr lang="fr" sz="2000">
                <a:solidFill>
                  <a:srgbClr val="000000"/>
                </a:solidFill>
                <a:latin typeface="Times New Roman"/>
                <a:ea typeface="Times New Roman"/>
                <a:cs typeface="Times New Roman"/>
                <a:sym typeface="Times New Roman"/>
              </a:rPr>
              <a:t>du temps disponible</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120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1495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4) Conclusion finale sur la validation de chaque idée retenue</a:t>
            </a:r>
            <a:endParaRPr sz="2500" b="1">
              <a:latin typeface="Times New Roman"/>
              <a:ea typeface="Times New Roman"/>
              <a:cs typeface="Times New Roman"/>
              <a:sym typeface="Times New Roman"/>
            </a:endParaRPr>
          </a:p>
        </p:txBody>
      </p:sp>
      <p:pic>
        <p:nvPicPr>
          <p:cNvPr id="116" name="Google Shape;116;p21"/>
          <p:cNvPicPr preferRelativeResize="0"/>
          <p:nvPr/>
        </p:nvPicPr>
        <p:blipFill>
          <a:blip r:embed="rId3">
            <a:alphaModFix/>
          </a:blip>
          <a:stretch>
            <a:fillRect/>
          </a:stretch>
        </p:blipFill>
        <p:spPr>
          <a:xfrm>
            <a:off x="510988" y="798475"/>
            <a:ext cx="8122026" cy="4206299"/>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538</Words>
  <Application>Microsoft Office PowerPoint</Application>
  <PresentationFormat>Affichage à l'écran (16:9)</PresentationFormat>
  <Paragraphs>50</Paragraphs>
  <Slides>9</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Playfair Display</vt:lpstr>
      <vt:lpstr>PT Sans Narrow</vt:lpstr>
      <vt:lpstr>Arial</vt:lpstr>
      <vt:lpstr>Times New Roman</vt:lpstr>
      <vt:lpstr>Open Sans</vt:lpstr>
      <vt:lpstr>Tropic</vt:lpstr>
      <vt:lpstr>Entrepreneuriat  Cours 5</vt:lpstr>
      <vt:lpstr>Définition</vt:lpstr>
      <vt:lpstr>Principales caractéristiques entrepreneuriales</vt:lpstr>
      <vt:lpstr>Choix de l’idée de projet</vt:lpstr>
      <vt:lpstr>Présentation PowerPoint</vt:lpstr>
      <vt:lpstr>Méthodologie de recherche et de validation d’idée de création d’entreprises: </vt:lpstr>
      <vt:lpstr>2) La recherche des idées</vt:lpstr>
      <vt:lpstr>3) Sélection de certaines idées</vt:lpstr>
      <vt:lpstr>4) Conclusion finale sur la validation de chaque idée retenue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Entrepreneuriat  Cours 4</dc:title>
  <cp:lastModifiedBy>PcService</cp:lastModifiedBy>
  <cp:revision>2</cp:revision>
  <dcterms:modified xsi:type="dcterms:W3CDTF">2023-04-24T14:39:44Z</dcterms:modified>
</cp:coreProperties>
</file>