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Open Sans" panose="020B0606030504020204" pitchFamily="34" charset="0"/>
      <p:regular r:id="rId12"/>
      <p:bold r:id="rId13"/>
      <p:italic r:id="rId14"/>
      <p:boldItalic r:id="rId15"/>
    </p:embeddedFont>
    <p:embeddedFont>
      <p:font typeface="Playfair Display" panose="00000500000000000000" pitchFamily="2" charset="0"/>
      <p:regular r:id="rId16"/>
      <p:bold r:id="rId17"/>
      <p:italic r:id="rId18"/>
      <p:boldItalic r:id="rId19"/>
    </p:embeddedFont>
    <p:embeddedFont>
      <p:font typeface="PT Sans Narrow" panose="020B0506020203020204" pitchFamily="34" charset="0"/>
      <p:regular r:id="rId20"/>
      <p:bold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0713b0e3f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0713b0e3f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10713b0e3fd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10713b0e3fd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10713b0e3fd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10713b0e3fd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10713b0e3fd_0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10713b0e3fd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10713b0e3fd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10713b0e3fd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10713b0e3fd_0_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10713b0e3fd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10713b0e3fd_0_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10713b0e3fd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10713b0e3fd_0_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10713b0e3fd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1004125" y="2056264"/>
            <a:ext cx="7136700" cy="10224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fr" sz="6800" b="1" dirty="0">
                <a:solidFill>
                  <a:srgbClr val="EF6C00"/>
                </a:solidFill>
                <a:latin typeface="Playfair Display"/>
                <a:ea typeface="Playfair Display"/>
                <a:cs typeface="Playfair Display"/>
                <a:sym typeface="Playfair Display"/>
              </a:rPr>
              <a:t>Entrepreneuriat </a:t>
            </a:r>
            <a:endParaRPr sz="6800" b="1" dirty="0">
              <a:solidFill>
                <a:srgbClr val="EF6C00"/>
              </a:solidFill>
              <a:latin typeface="Playfair Display"/>
              <a:ea typeface="Playfair Display"/>
              <a:cs typeface="Playfair Display"/>
              <a:sym typeface="Playfair Display"/>
            </a:endParaRPr>
          </a:p>
          <a:p>
            <a:pPr marL="0" lvl="0" indent="0" algn="ctr" rtl="0">
              <a:spcBef>
                <a:spcPts val="0"/>
              </a:spcBef>
              <a:spcAft>
                <a:spcPts val="0"/>
              </a:spcAft>
              <a:buNone/>
            </a:pPr>
            <a:r>
              <a:rPr lang="fr" sz="6800" b="1">
                <a:solidFill>
                  <a:srgbClr val="EF6C00"/>
                </a:solidFill>
                <a:latin typeface="Playfair Display"/>
                <a:ea typeface="Playfair Display"/>
                <a:cs typeface="Playfair Display"/>
                <a:sym typeface="Playfair Display"/>
              </a:rPr>
              <a:t>Cours 5</a:t>
            </a:r>
            <a:endParaRPr/>
          </a:p>
        </p:txBody>
      </p:sp>
      <p:sp>
        <p:nvSpPr>
          <p:cNvPr id="67" name="Google Shape;67;p13"/>
          <p:cNvSpPr txBox="1">
            <a:spLocks noGrp="1"/>
          </p:cNvSpPr>
          <p:nvPr>
            <p:ph type="subTitle" idx="1"/>
          </p:nvPr>
        </p:nvSpPr>
        <p:spPr>
          <a:xfrm>
            <a:off x="2137225" y="3091764"/>
            <a:ext cx="48705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Clr>
                <a:schemeClr val="dk1"/>
              </a:buClr>
              <a:buSzPts val="1100"/>
              <a:buFont typeface="Arial"/>
              <a:buNone/>
            </a:pPr>
            <a:r>
              <a:rPr lang="fr" sz="2400">
                <a:solidFill>
                  <a:srgbClr val="695D46"/>
                </a:solidFill>
                <a:latin typeface="Times New Roman"/>
                <a:ea typeface="Times New Roman"/>
                <a:cs typeface="Times New Roman"/>
                <a:sym typeface="Times New Roman"/>
              </a:rPr>
              <a:t>L’entrepreneur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311700" y="14957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r" sz="2500" b="1">
                <a:latin typeface="Times New Roman"/>
                <a:ea typeface="Times New Roman"/>
                <a:cs typeface="Times New Roman"/>
                <a:sym typeface="Times New Roman"/>
              </a:rPr>
              <a:t>Définition</a:t>
            </a:r>
            <a:endParaRPr sz="2500" b="1">
              <a:latin typeface="Times New Roman"/>
              <a:ea typeface="Times New Roman"/>
              <a:cs typeface="Times New Roman"/>
              <a:sym typeface="Times New Roman"/>
            </a:endParaRPr>
          </a:p>
        </p:txBody>
      </p:sp>
      <p:sp>
        <p:nvSpPr>
          <p:cNvPr id="73" name="Google Shape;73;p14"/>
          <p:cNvSpPr txBox="1">
            <a:spLocks noGrp="1"/>
          </p:cNvSpPr>
          <p:nvPr>
            <p:ph type="body" idx="1"/>
          </p:nvPr>
        </p:nvSpPr>
        <p:spPr>
          <a:xfrm>
            <a:off x="311700" y="722275"/>
            <a:ext cx="8520600" cy="3846600"/>
          </a:xfrm>
          <a:prstGeom prst="rect">
            <a:avLst/>
          </a:prstGeom>
        </p:spPr>
        <p:txBody>
          <a:bodyPr spcFirstLastPara="1" wrap="square" lIns="91425" tIns="91425" rIns="91425" bIns="91425" anchor="t" anchorCtr="0">
            <a:noAutofit/>
          </a:bodyPr>
          <a:lstStyle/>
          <a:p>
            <a:pPr marL="457200" lvl="0" indent="-355600" algn="just" rtl="0">
              <a:spcBef>
                <a:spcPts val="0"/>
              </a:spcBef>
              <a:spcAft>
                <a:spcPts val="0"/>
              </a:spcAft>
              <a:buClr>
                <a:schemeClr val="dk1"/>
              </a:buClr>
              <a:buSzPts val="2000"/>
              <a:buFont typeface="Times New Roman"/>
              <a:buChar char="➔"/>
            </a:pPr>
            <a:r>
              <a:rPr lang="fr" sz="2000" b="1" dirty="0">
                <a:solidFill>
                  <a:srgbClr val="FF0000"/>
                </a:solidFill>
                <a:latin typeface="Times New Roman"/>
                <a:ea typeface="Times New Roman"/>
                <a:cs typeface="Times New Roman"/>
                <a:sym typeface="Times New Roman"/>
              </a:rPr>
              <a:t>La première définition</a:t>
            </a:r>
            <a:r>
              <a:rPr lang="fr" sz="2000" dirty="0">
                <a:solidFill>
                  <a:srgbClr val="FF0000"/>
                </a:solidFill>
                <a:latin typeface="Times New Roman"/>
                <a:ea typeface="Times New Roman"/>
                <a:cs typeface="Times New Roman"/>
                <a:sym typeface="Times New Roman"/>
              </a:rPr>
              <a:t> </a:t>
            </a:r>
            <a:r>
              <a:rPr lang="fr" sz="2000" dirty="0">
                <a:solidFill>
                  <a:srgbClr val="695D46"/>
                </a:solidFill>
                <a:latin typeface="Times New Roman"/>
                <a:ea typeface="Times New Roman"/>
                <a:cs typeface="Times New Roman"/>
                <a:sym typeface="Times New Roman"/>
              </a:rPr>
              <a:t>fait référence à l’acte d’entreprendre: « est entrepreneur » celui qui entreprend quelque chose.</a:t>
            </a:r>
            <a:endParaRPr sz="2000" dirty="0">
              <a:solidFill>
                <a:srgbClr val="695D46"/>
              </a:solidFill>
              <a:latin typeface="Times New Roman"/>
              <a:ea typeface="Times New Roman"/>
              <a:cs typeface="Times New Roman"/>
              <a:sym typeface="Times New Roman"/>
            </a:endParaRPr>
          </a:p>
          <a:p>
            <a:pPr marL="457200" lvl="0" indent="-355600" algn="just" rtl="0">
              <a:spcBef>
                <a:spcPts val="0"/>
              </a:spcBef>
              <a:spcAft>
                <a:spcPts val="0"/>
              </a:spcAft>
              <a:buClr>
                <a:schemeClr val="dk1"/>
              </a:buClr>
              <a:buSzPts val="2000"/>
              <a:buFont typeface="Times New Roman"/>
              <a:buChar char="➔"/>
            </a:pPr>
            <a:r>
              <a:rPr lang="fr" sz="2000" b="1" dirty="0">
                <a:solidFill>
                  <a:srgbClr val="FF0000"/>
                </a:solidFill>
                <a:latin typeface="Times New Roman"/>
                <a:ea typeface="Times New Roman"/>
                <a:cs typeface="Times New Roman"/>
                <a:sym typeface="Times New Roman"/>
              </a:rPr>
              <a:t>La seconde</a:t>
            </a:r>
            <a:r>
              <a:rPr lang="fr" sz="2000" dirty="0">
                <a:solidFill>
                  <a:srgbClr val="FF0000"/>
                </a:solidFill>
                <a:latin typeface="Times New Roman"/>
                <a:ea typeface="Times New Roman"/>
                <a:cs typeface="Times New Roman"/>
                <a:sym typeface="Times New Roman"/>
              </a:rPr>
              <a:t> </a:t>
            </a:r>
            <a:r>
              <a:rPr lang="fr" sz="2000" dirty="0">
                <a:solidFill>
                  <a:srgbClr val="695D46"/>
                </a:solidFill>
                <a:latin typeface="Times New Roman"/>
                <a:ea typeface="Times New Roman"/>
                <a:cs typeface="Times New Roman"/>
                <a:sym typeface="Times New Roman"/>
              </a:rPr>
              <a:t>voit dans l’entrepreneur «une personne qui se charge de l’exécution d’un travail ».</a:t>
            </a:r>
            <a:endParaRPr sz="2000" dirty="0">
              <a:solidFill>
                <a:srgbClr val="695D46"/>
              </a:solidFill>
              <a:latin typeface="Times New Roman"/>
              <a:ea typeface="Times New Roman"/>
              <a:cs typeface="Times New Roman"/>
              <a:sym typeface="Times New Roman"/>
            </a:endParaRPr>
          </a:p>
          <a:p>
            <a:pPr marL="457200" lvl="0" indent="-355600" algn="just" rtl="0">
              <a:spcBef>
                <a:spcPts val="0"/>
              </a:spcBef>
              <a:spcAft>
                <a:spcPts val="0"/>
              </a:spcAft>
              <a:buClr>
                <a:schemeClr val="dk1"/>
              </a:buClr>
              <a:buSzPts val="2000"/>
              <a:buFont typeface="Times New Roman"/>
              <a:buChar char="➔"/>
            </a:pPr>
            <a:r>
              <a:rPr lang="fr" sz="2000" b="1" dirty="0">
                <a:solidFill>
                  <a:srgbClr val="FF0000"/>
                </a:solidFill>
                <a:latin typeface="Times New Roman"/>
                <a:ea typeface="Times New Roman"/>
                <a:cs typeface="Times New Roman"/>
                <a:sym typeface="Times New Roman"/>
              </a:rPr>
              <a:t>La troisième</a:t>
            </a:r>
            <a:r>
              <a:rPr lang="fr" sz="2000" dirty="0">
                <a:solidFill>
                  <a:schemeClr val="dk1"/>
                </a:solidFill>
                <a:latin typeface="Times New Roman"/>
                <a:ea typeface="Times New Roman"/>
                <a:cs typeface="Times New Roman"/>
                <a:sym typeface="Times New Roman"/>
              </a:rPr>
              <a:t>, </a:t>
            </a:r>
            <a:r>
              <a:rPr lang="fr" sz="2000" dirty="0">
                <a:solidFill>
                  <a:srgbClr val="000000"/>
                </a:solidFill>
                <a:latin typeface="Times New Roman"/>
                <a:ea typeface="Times New Roman"/>
                <a:cs typeface="Times New Roman"/>
                <a:sym typeface="Times New Roman"/>
              </a:rPr>
              <a:t>dans une perspective économique, est entrepreneur «toute personne qui dirige une entreprise pour son propre compte, et qui met en oeuvre les divers facteurs de production (agents naturels, capital, travail), en vue de vendre des produits ou des services ».</a:t>
            </a:r>
            <a:endParaRPr sz="2000" dirty="0">
              <a:solidFill>
                <a:srgbClr val="000000"/>
              </a:solidFill>
              <a:latin typeface="Times New Roman"/>
              <a:ea typeface="Times New Roman"/>
              <a:cs typeface="Times New Roman"/>
              <a:sym typeface="Times New Roman"/>
            </a:endParaRPr>
          </a:p>
          <a:p>
            <a:pPr marL="0" lvl="0" indent="0" algn="just" rtl="0">
              <a:spcBef>
                <a:spcPts val="0"/>
              </a:spcBef>
              <a:spcAft>
                <a:spcPts val="0"/>
              </a:spcAft>
              <a:buClr>
                <a:schemeClr val="dk1"/>
              </a:buClr>
              <a:buSzPts val="1100"/>
              <a:buFont typeface="Arial"/>
              <a:buNone/>
            </a:pPr>
            <a:r>
              <a:rPr lang="fr" sz="2500" b="1" dirty="0">
                <a:solidFill>
                  <a:srgbClr val="EF6C00"/>
                </a:solidFill>
                <a:latin typeface="Times New Roman"/>
                <a:ea typeface="Times New Roman"/>
                <a:cs typeface="Times New Roman"/>
                <a:sym typeface="Times New Roman"/>
              </a:rPr>
              <a:t>Typologie des entrepreneurs orientés vers l’action</a:t>
            </a:r>
            <a:endParaRPr sz="2500" b="1" dirty="0">
              <a:solidFill>
                <a:srgbClr val="EF6C00"/>
              </a:solidFill>
              <a:latin typeface="Times New Roman"/>
              <a:ea typeface="Times New Roman"/>
              <a:cs typeface="Times New Roman"/>
              <a:sym typeface="Times New Roman"/>
            </a:endParaRPr>
          </a:p>
          <a:p>
            <a:pPr marL="0" lvl="0" indent="0" algn="just" rtl="0">
              <a:spcBef>
                <a:spcPts val="0"/>
              </a:spcBef>
              <a:spcAft>
                <a:spcPts val="0"/>
              </a:spcAft>
              <a:buClr>
                <a:schemeClr val="dk1"/>
              </a:buClr>
              <a:buSzPts val="1100"/>
              <a:buFont typeface="Arial"/>
              <a:buNone/>
            </a:pPr>
            <a:r>
              <a:rPr lang="fr" sz="2000" b="1" dirty="0">
                <a:solidFill>
                  <a:srgbClr val="FF0000"/>
                </a:solidFill>
                <a:latin typeface="Times New Roman"/>
                <a:ea typeface="Times New Roman"/>
                <a:cs typeface="Times New Roman"/>
                <a:sym typeface="Times New Roman"/>
              </a:rPr>
              <a:t>Profil PIC</a:t>
            </a:r>
            <a:r>
              <a:rPr lang="fr" sz="2000" b="1" dirty="0">
                <a:solidFill>
                  <a:schemeClr val="dk1"/>
                </a:solidFill>
                <a:latin typeface="Times New Roman"/>
                <a:ea typeface="Times New Roman"/>
                <a:cs typeface="Times New Roman"/>
                <a:sym typeface="Times New Roman"/>
              </a:rPr>
              <a:t>:</a:t>
            </a:r>
            <a:r>
              <a:rPr lang="fr" sz="2000" dirty="0">
                <a:solidFill>
                  <a:schemeClr val="dk1"/>
                </a:solidFill>
                <a:latin typeface="Times New Roman"/>
                <a:ea typeface="Times New Roman"/>
                <a:cs typeface="Times New Roman"/>
                <a:sym typeface="Times New Roman"/>
              </a:rPr>
              <a:t> </a:t>
            </a:r>
            <a:r>
              <a:rPr lang="fr" sz="2000" dirty="0">
                <a:solidFill>
                  <a:srgbClr val="000000"/>
                </a:solidFill>
                <a:latin typeface="Times New Roman"/>
                <a:ea typeface="Times New Roman"/>
                <a:cs typeface="Times New Roman"/>
                <a:sym typeface="Times New Roman"/>
              </a:rPr>
              <a:t>Pérennité, Indépendance et croissance</a:t>
            </a:r>
            <a:endParaRPr sz="2000" dirty="0">
              <a:solidFill>
                <a:srgbClr val="000000"/>
              </a:solidFill>
              <a:latin typeface="Times New Roman"/>
              <a:ea typeface="Times New Roman"/>
              <a:cs typeface="Times New Roman"/>
              <a:sym typeface="Times New Roman"/>
            </a:endParaRPr>
          </a:p>
          <a:p>
            <a:pPr marL="0" lvl="0" indent="0" algn="just" rtl="0">
              <a:spcBef>
                <a:spcPts val="0"/>
              </a:spcBef>
              <a:spcAft>
                <a:spcPts val="0"/>
              </a:spcAft>
              <a:buClr>
                <a:schemeClr val="dk1"/>
              </a:buClr>
              <a:buSzPts val="1100"/>
              <a:buFont typeface="Arial"/>
              <a:buNone/>
            </a:pPr>
            <a:r>
              <a:rPr lang="fr" sz="2000" b="1" dirty="0">
                <a:solidFill>
                  <a:srgbClr val="FF0000"/>
                </a:solidFill>
                <a:latin typeface="Times New Roman"/>
                <a:ea typeface="Times New Roman"/>
                <a:cs typeface="Times New Roman"/>
                <a:sym typeface="Times New Roman"/>
              </a:rPr>
              <a:t>Profil CAP</a:t>
            </a:r>
            <a:r>
              <a:rPr lang="fr" sz="2000" b="1" dirty="0">
                <a:solidFill>
                  <a:schemeClr val="dk1"/>
                </a:solidFill>
                <a:latin typeface="Times New Roman"/>
                <a:ea typeface="Times New Roman"/>
                <a:cs typeface="Times New Roman"/>
                <a:sym typeface="Times New Roman"/>
              </a:rPr>
              <a:t>:</a:t>
            </a:r>
            <a:r>
              <a:rPr lang="fr" sz="2000" dirty="0">
                <a:solidFill>
                  <a:schemeClr val="dk1"/>
                </a:solidFill>
                <a:latin typeface="Times New Roman"/>
                <a:ea typeface="Times New Roman"/>
                <a:cs typeface="Times New Roman"/>
                <a:sym typeface="Times New Roman"/>
              </a:rPr>
              <a:t> </a:t>
            </a:r>
            <a:r>
              <a:rPr lang="fr" sz="2000" dirty="0">
                <a:solidFill>
                  <a:srgbClr val="000000"/>
                </a:solidFill>
                <a:latin typeface="Times New Roman"/>
                <a:ea typeface="Times New Roman"/>
                <a:cs typeface="Times New Roman"/>
                <a:sym typeface="Times New Roman"/>
              </a:rPr>
              <a:t>Croissance, Autonomie et Pérennité.</a:t>
            </a:r>
            <a:endParaRPr sz="2000" dirty="0">
              <a:solidFill>
                <a:srgbClr val="000000"/>
              </a:solidFill>
              <a:latin typeface="Times New Roman"/>
              <a:ea typeface="Times New Roman"/>
              <a:cs typeface="Times New Roman"/>
              <a:sym typeface="Times New Roman"/>
            </a:endParaRPr>
          </a:p>
          <a:p>
            <a:pPr marL="0" lvl="0" indent="0" algn="just" rtl="0">
              <a:spcBef>
                <a:spcPts val="0"/>
              </a:spcBef>
              <a:spcAft>
                <a:spcPts val="0"/>
              </a:spcAft>
              <a:buNone/>
            </a:pPr>
            <a:endParaRPr sz="2000" dirty="0">
              <a:solidFill>
                <a:schemeClr val="dk1"/>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5"/>
          <p:cNvSpPr txBox="1">
            <a:spLocks noGrp="1"/>
          </p:cNvSpPr>
          <p:nvPr>
            <p:ph type="title"/>
          </p:nvPr>
        </p:nvSpPr>
        <p:spPr>
          <a:xfrm>
            <a:off x="311700" y="230150"/>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r" sz="2500" b="1">
                <a:latin typeface="Times New Roman"/>
                <a:ea typeface="Times New Roman"/>
                <a:cs typeface="Times New Roman"/>
                <a:sym typeface="Times New Roman"/>
              </a:rPr>
              <a:t>Principales caractéristiques entrepreneuriales</a:t>
            </a:r>
            <a:endParaRPr sz="2500" b="1">
              <a:latin typeface="Times New Roman"/>
              <a:ea typeface="Times New Roman"/>
              <a:cs typeface="Times New Roman"/>
              <a:sym typeface="Times New Roman"/>
            </a:endParaRPr>
          </a:p>
        </p:txBody>
      </p:sp>
      <p:sp>
        <p:nvSpPr>
          <p:cNvPr id="79" name="Google Shape;79;p15"/>
          <p:cNvSpPr txBox="1">
            <a:spLocks noGrp="1"/>
          </p:cNvSpPr>
          <p:nvPr>
            <p:ph type="body" idx="1"/>
          </p:nvPr>
        </p:nvSpPr>
        <p:spPr>
          <a:xfrm>
            <a:off x="402875" y="688800"/>
            <a:ext cx="8648700" cy="42936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Désir d’accomplissement</a:t>
            </a:r>
            <a:endParaRPr sz="2000">
              <a:solidFill>
                <a:srgbClr val="000000"/>
              </a:solidFill>
              <a:latin typeface="Times New Roman"/>
              <a:ea typeface="Times New Roman"/>
              <a:cs typeface="Times New Roman"/>
              <a:sym typeface="Times New Roman"/>
            </a:endParaRPr>
          </a:p>
          <a:p>
            <a:pPr marL="457200" lvl="0" indent="-355600" algn="l" rtl="0">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Recherche du pouvoir</a:t>
            </a:r>
            <a:endParaRPr sz="2000">
              <a:solidFill>
                <a:srgbClr val="000000"/>
              </a:solidFill>
              <a:latin typeface="Times New Roman"/>
              <a:ea typeface="Times New Roman"/>
              <a:cs typeface="Times New Roman"/>
              <a:sym typeface="Times New Roman"/>
            </a:endParaRPr>
          </a:p>
          <a:p>
            <a:pPr marL="457200" lvl="0" indent="-355600" algn="l" rtl="0">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L’autonomie</a:t>
            </a:r>
            <a:endParaRPr sz="2000">
              <a:solidFill>
                <a:srgbClr val="000000"/>
              </a:solidFill>
              <a:latin typeface="Times New Roman"/>
              <a:ea typeface="Times New Roman"/>
              <a:cs typeface="Times New Roman"/>
              <a:sym typeface="Times New Roman"/>
            </a:endParaRPr>
          </a:p>
          <a:p>
            <a:pPr marL="457200" lvl="0" indent="-355600" algn="l" rtl="0">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La confiance en soi</a:t>
            </a:r>
            <a:endParaRPr sz="2000">
              <a:solidFill>
                <a:srgbClr val="000000"/>
              </a:solidFill>
              <a:latin typeface="Times New Roman"/>
              <a:ea typeface="Times New Roman"/>
              <a:cs typeface="Times New Roman"/>
              <a:sym typeface="Times New Roman"/>
            </a:endParaRPr>
          </a:p>
          <a:p>
            <a:pPr marL="457200" lvl="0" indent="-355600" algn="l" rtl="0">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Haut niveau d’énergie et de dynamisme</a:t>
            </a:r>
            <a:endParaRPr sz="2000">
              <a:solidFill>
                <a:srgbClr val="000000"/>
              </a:solidFill>
              <a:latin typeface="Times New Roman"/>
              <a:ea typeface="Times New Roman"/>
              <a:cs typeface="Times New Roman"/>
              <a:sym typeface="Times New Roman"/>
            </a:endParaRPr>
          </a:p>
          <a:p>
            <a:pPr marL="457200" lvl="0" indent="-355600" algn="l" rtl="0">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Persévérance malgré les obstacles</a:t>
            </a:r>
            <a:endParaRPr sz="2000">
              <a:solidFill>
                <a:srgbClr val="000000"/>
              </a:solidFill>
              <a:latin typeface="Times New Roman"/>
              <a:ea typeface="Times New Roman"/>
              <a:cs typeface="Times New Roman"/>
              <a:sym typeface="Times New Roman"/>
            </a:endParaRPr>
          </a:p>
          <a:p>
            <a:pPr marL="457200" lvl="0" indent="-355600" algn="l" rtl="0">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Tolérance au stress</a:t>
            </a:r>
            <a:endParaRPr sz="2000">
              <a:solidFill>
                <a:srgbClr val="000000"/>
              </a:solidFill>
              <a:latin typeface="Times New Roman"/>
              <a:ea typeface="Times New Roman"/>
              <a:cs typeface="Times New Roman"/>
              <a:sym typeface="Times New Roman"/>
            </a:endParaRPr>
          </a:p>
          <a:p>
            <a:pPr marL="457200" lvl="0" indent="-355600" algn="l" rtl="0">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Capable de faire face à la concurrence</a:t>
            </a:r>
            <a:endParaRPr sz="2000">
              <a:solidFill>
                <a:srgbClr val="000000"/>
              </a:solidFill>
              <a:latin typeface="Times New Roman"/>
              <a:ea typeface="Times New Roman"/>
              <a:cs typeface="Times New Roman"/>
              <a:sym typeface="Times New Roman"/>
            </a:endParaRPr>
          </a:p>
          <a:p>
            <a:pPr marL="457200" lvl="0" indent="-355600" algn="l" rtl="0">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Personne orientée vers l’action</a:t>
            </a:r>
            <a:endParaRPr sz="2000">
              <a:solidFill>
                <a:srgbClr val="000000"/>
              </a:solidFill>
              <a:latin typeface="Times New Roman"/>
              <a:ea typeface="Times New Roman"/>
              <a:cs typeface="Times New Roman"/>
              <a:sym typeface="Times New Roman"/>
            </a:endParaRPr>
          </a:p>
          <a:p>
            <a:pPr marL="457200" lvl="0" indent="-355600" algn="l" rtl="0">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Innovateur</a:t>
            </a:r>
            <a:endParaRPr sz="2000">
              <a:solidFill>
                <a:srgbClr val="000000"/>
              </a:solidFill>
              <a:latin typeface="Times New Roman"/>
              <a:ea typeface="Times New Roman"/>
              <a:cs typeface="Times New Roman"/>
              <a:sym typeface="Times New Roman"/>
            </a:endParaRPr>
          </a:p>
          <a:p>
            <a:pPr marL="457200" lvl="0" indent="-355600" algn="l" rtl="0">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Capacité de concevoir des projets, de conceptualiser et de se projeter dans</a:t>
            </a:r>
            <a:endParaRPr sz="2000">
              <a:solidFill>
                <a:srgbClr val="000000"/>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l’avenir</a:t>
            </a:r>
            <a:endParaRPr sz="2000">
              <a:solidFill>
                <a:srgbClr val="000000"/>
              </a:solidFill>
              <a:latin typeface="Times New Roman"/>
              <a:ea typeface="Times New Roman"/>
              <a:cs typeface="Times New Roman"/>
              <a:sym typeface="Times New Roman"/>
            </a:endParaRPr>
          </a:p>
          <a:p>
            <a:pPr marL="0" lvl="0" indent="0" algn="l" rtl="0">
              <a:spcBef>
                <a:spcPts val="0"/>
              </a:spcBef>
              <a:spcAft>
                <a:spcPts val="0"/>
              </a:spcAft>
              <a:buNone/>
            </a:pPr>
            <a:endParaRPr sz="2000">
              <a:solidFill>
                <a:srgbClr val="000000"/>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6"/>
          <p:cNvSpPr txBox="1">
            <a:spLocks noGrp="1"/>
          </p:cNvSpPr>
          <p:nvPr>
            <p:ph type="title"/>
          </p:nvPr>
        </p:nvSpPr>
        <p:spPr>
          <a:xfrm>
            <a:off x="311700" y="69000"/>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r" sz="2500" b="1">
                <a:latin typeface="Times New Roman"/>
                <a:ea typeface="Times New Roman"/>
                <a:cs typeface="Times New Roman"/>
                <a:sym typeface="Times New Roman"/>
              </a:rPr>
              <a:t>Choix de l’idée de projet</a:t>
            </a:r>
            <a:endParaRPr sz="2500" b="1">
              <a:latin typeface="Times New Roman"/>
              <a:ea typeface="Times New Roman"/>
              <a:cs typeface="Times New Roman"/>
              <a:sym typeface="Times New Roman"/>
            </a:endParaRPr>
          </a:p>
        </p:txBody>
      </p:sp>
      <p:sp>
        <p:nvSpPr>
          <p:cNvPr id="85" name="Google Shape;85;p16"/>
          <p:cNvSpPr txBox="1">
            <a:spLocks noGrp="1"/>
          </p:cNvSpPr>
          <p:nvPr>
            <p:ph type="body" idx="1"/>
          </p:nvPr>
        </p:nvSpPr>
        <p:spPr>
          <a:xfrm>
            <a:off x="107425" y="577475"/>
            <a:ext cx="8942700" cy="43512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fr" sz="2000">
                <a:solidFill>
                  <a:srgbClr val="000000"/>
                </a:solidFill>
                <a:latin typeface="Times New Roman"/>
                <a:ea typeface="Times New Roman"/>
                <a:cs typeface="Times New Roman"/>
                <a:sym typeface="Times New Roman"/>
              </a:rPr>
              <a:t>Généralement la recherche de l’idée d’un produit ou d’un service servant à la création d’une entreprise, peut se faire dans trois directions : </a:t>
            </a:r>
            <a:endParaRPr sz="2000">
              <a:solidFill>
                <a:srgbClr val="000000"/>
              </a:solidFill>
              <a:latin typeface="Times New Roman"/>
              <a:ea typeface="Times New Roman"/>
              <a:cs typeface="Times New Roman"/>
              <a:sym typeface="Times New Roman"/>
            </a:endParaRPr>
          </a:p>
          <a:p>
            <a:pPr marL="457200" lvl="0" indent="-355600" algn="just" rtl="0">
              <a:spcBef>
                <a:spcPts val="0"/>
              </a:spcBef>
              <a:spcAft>
                <a:spcPts val="0"/>
              </a:spcAft>
              <a:buClr>
                <a:schemeClr val="dk1"/>
              </a:buClr>
              <a:buSzPts val="2000"/>
              <a:buFont typeface="Times New Roman"/>
              <a:buChar char="❏"/>
            </a:pPr>
            <a:r>
              <a:rPr lang="fr" sz="2000" b="1">
                <a:solidFill>
                  <a:schemeClr val="dk1"/>
                </a:solidFill>
                <a:latin typeface="Times New Roman"/>
                <a:ea typeface="Times New Roman"/>
                <a:cs typeface="Times New Roman"/>
                <a:sym typeface="Times New Roman"/>
              </a:rPr>
              <a:t>La vie quotidienne :</a:t>
            </a:r>
            <a:r>
              <a:rPr lang="fr" sz="2000">
                <a:solidFill>
                  <a:schemeClr val="dk1"/>
                </a:solidFill>
                <a:latin typeface="Times New Roman"/>
                <a:ea typeface="Times New Roman"/>
                <a:cs typeface="Times New Roman"/>
                <a:sym typeface="Times New Roman"/>
              </a:rPr>
              <a:t> </a:t>
            </a:r>
            <a:r>
              <a:rPr lang="fr" sz="2000">
                <a:solidFill>
                  <a:srgbClr val="000000"/>
                </a:solidFill>
                <a:latin typeface="Times New Roman"/>
                <a:ea typeface="Times New Roman"/>
                <a:cs typeface="Times New Roman"/>
                <a:sym typeface="Times New Roman"/>
              </a:rPr>
              <a:t>en observant son quotidien, on peut facilement trouver l’idée du projet qu’on veut mettre en place. Ainsi, on peut identifier certains besoins peuvent être satisfaits par la mise en place de produits ou services non commercialisés.</a:t>
            </a:r>
            <a:endParaRPr sz="2000">
              <a:solidFill>
                <a:srgbClr val="000000"/>
              </a:solidFill>
              <a:latin typeface="Times New Roman"/>
              <a:ea typeface="Times New Roman"/>
              <a:cs typeface="Times New Roman"/>
              <a:sym typeface="Times New Roman"/>
            </a:endParaRPr>
          </a:p>
          <a:p>
            <a:pPr marL="457200" lvl="0" indent="-355600" algn="just" rtl="0">
              <a:spcBef>
                <a:spcPts val="0"/>
              </a:spcBef>
              <a:spcAft>
                <a:spcPts val="0"/>
              </a:spcAft>
              <a:buClr>
                <a:schemeClr val="dk1"/>
              </a:buClr>
              <a:buSzPts val="2000"/>
              <a:buFont typeface="Times New Roman"/>
              <a:buChar char="❏"/>
            </a:pPr>
            <a:r>
              <a:rPr lang="fr" sz="2000" b="1">
                <a:solidFill>
                  <a:schemeClr val="dk1"/>
                </a:solidFill>
                <a:latin typeface="Times New Roman"/>
                <a:ea typeface="Times New Roman"/>
                <a:cs typeface="Times New Roman"/>
                <a:sym typeface="Times New Roman"/>
              </a:rPr>
              <a:t>La vie économique :</a:t>
            </a:r>
            <a:r>
              <a:rPr lang="fr" sz="2000">
                <a:solidFill>
                  <a:schemeClr val="dk1"/>
                </a:solidFill>
                <a:latin typeface="Times New Roman"/>
                <a:ea typeface="Times New Roman"/>
                <a:cs typeface="Times New Roman"/>
                <a:sym typeface="Times New Roman"/>
              </a:rPr>
              <a:t> </a:t>
            </a:r>
            <a:r>
              <a:rPr lang="fr" sz="2000">
                <a:solidFill>
                  <a:srgbClr val="000000"/>
                </a:solidFill>
                <a:latin typeface="Times New Roman"/>
                <a:ea typeface="Times New Roman"/>
                <a:cs typeface="Times New Roman"/>
                <a:sym typeface="Times New Roman"/>
              </a:rPr>
              <a:t>la consultation des revues et magazines nationales et internationales peut constituer une source d’idées pour des opportunités nouvelles. </a:t>
            </a:r>
            <a:endParaRPr sz="2000">
              <a:solidFill>
                <a:srgbClr val="000000"/>
              </a:solidFill>
              <a:latin typeface="Times New Roman"/>
              <a:ea typeface="Times New Roman"/>
              <a:cs typeface="Times New Roman"/>
              <a:sym typeface="Times New Roman"/>
            </a:endParaRPr>
          </a:p>
          <a:p>
            <a:pPr marL="457200" lvl="0" indent="-355600" algn="just" rtl="0">
              <a:spcBef>
                <a:spcPts val="0"/>
              </a:spcBef>
              <a:spcAft>
                <a:spcPts val="0"/>
              </a:spcAft>
              <a:buClr>
                <a:schemeClr val="dk1"/>
              </a:buClr>
              <a:buSzPts val="2000"/>
              <a:buFont typeface="Times New Roman"/>
              <a:buChar char="❏"/>
            </a:pPr>
            <a:r>
              <a:rPr lang="fr" sz="2000" b="1">
                <a:solidFill>
                  <a:schemeClr val="dk1"/>
                </a:solidFill>
                <a:latin typeface="Times New Roman"/>
                <a:ea typeface="Times New Roman"/>
                <a:cs typeface="Times New Roman"/>
                <a:sym typeface="Times New Roman"/>
              </a:rPr>
              <a:t>La vie professionnelle : </a:t>
            </a:r>
            <a:r>
              <a:rPr lang="fr" sz="2000">
                <a:solidFill>
                  <a:srgbClr val="000000"/>
                </a:solidFill>
                <a:latin typeface="Times New Roman"/>
                <a:ea typeface="Times New Roman"/>
                <a:cs typeface="Times New Roman"/>
                <a:sym typeface="Times New Roman"/>
              </a:rPr>
              <a:t>observation de son milieu professionnel peut permettre de découvrir des produits ou services complémentaires à ceux commercialisés par son patron.</a:t>
            </a:r>
            <a:endParaRPr sz="2000">
              <a:solidFill>
                <a:srgbClr val="000000"/>
              </a:solidFill>
              <a:latin typeface="Times New Roman"/>
              <a:ea typeface="Times New Roman"/>
              <a:cs typeface="Times New Roman"/>
              <a:sym typeface="Times New Roman"/>
            </a:endParaRPr>
          </a:p>
          <a:p>
            <a:pPr marL="0" lvl="0" indent="0" algn="just"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7"/>
          <p:cNvSpPr txBox="1">
            <a:spLocks noGrp="1"/>
          </p:cNvSpPr>
          <p:nvPr>
            <p:ph type="body" idx="1"/>
          </p:nvPr>
        </p:nvSpPr>
        <p:spPr>
          <a:xfrm>
            <a:off x="311700" y="80575"/>
            <a:ext cx="8520600" cy="44883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De même, on peut trouver une idée d’un projet entrepreneurial en empruntant les quatre voies suivantes :</a:t>
            </a:r>
            <a:endParaRPr sz="2000">
              <a:solidFill>
                <a:srgbClr val="000000"/>
              </a:solidFill>
              <a:latin typeface="Times New Roman"/>
              <a:ea typeface="Times New Roman"/>
              <a:cs typeface="Times New Roman"/>
              <a:sym typeface="Times New Roman"/>
            </a:endParaRPr>
          </a:p>
          <a:p>
            <a:pPr marL="0" lvl="0" indent="0" algn="l" rtl="0">
              <a:spcBef>
                <a:spcPts val="1200"/>
              </a:spcBef>
              <a:spcAft>
                <a:spcPts val="1200"/>
              </a:spcAft>
              <a:buNone/>
            </a:pPr>
            <a:endParaRPr/>
          </a:p>
        </p:txBody>
      </p:sp>
      <p:pic>
        <p:nvPicPr>
          <p:cNvPr id="91" name="Google Shape;91;p17"/>
          <p:cNvPicPr preferRelativeResize="0"/>
          <p:nvPr/>
        </p:nvPicPr>
        <p:blipFill>
          <a:blip r:embed="rId3">
            <a:alphaModFix/>
          </a:blip>
          <a:stretch>
            <a:fillRect/>
          </a:stretch>
        </p:blipFill>
        <p:spPr>
          <a:xfrm>
            <a:off x="152400" y="955550"/>
            <a:ext cx="8832300" cy="3959350"/>
          </a:xfrm>
          <a:prstGeom prst="rect">
            <a:avLst/>
          </a:prstGeom>
          <a:noFill/>
          <a:ln>
            <a:noFill/>
          </a:ln>
        </p:spPr>
      </p:pic>
      <p:sp>
        <p:nvSpPr>
          <p:cNvPr id="92" name="Google Shape;92;p17"/>
          <p:cNvSpPr/>
          <p:nvPr/>
        </p:nvSpPr>
        <p:spPr>
          <a:xfrm>
            <a:off x="147725" y="953500"/>
            <a:ext cx="8809800" cy="3948300"/>
          </a:xfrm>
          <a:prstGeom prst="rect">
            <a:avLst/>
          </a:prstGeom>
          <a:noFill/>
          <a:ln w="38100" cap="flat" cmpd="sng">
            <a:solidFill>
              <a:srgbClr val="EF6C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8"/>
          <p:cNvSpPr txBox="1">
            <a:spLocks noGrp="1"/>
          </p:cNvSpPr>
          <p:nvPr>
            <p:ph type="title"/>
          </p:nvPr>
        </p:nvSpPr>
        <p:spPr>
          <a:xfrm>
            <a:off x="311700" y="95850"/>
            <a:ext cx="8686200" cy="5727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fr" sz="2500" b="1">
                <a:latin typeface="Times New Roman"/>
                <a:ea typeface="Times New Roman"/>
                <a:cs typeface="Times New Roman"/>
                <a:sym typeface="Times New Roman"/>
              </a:rPr>
              <a:t>Méthodologie de recherche et de validation d’idée de création d’entreprises: </a:t>
            </a:r>
            <a:endParaRPr sz="2500">
              <a:latin typeface="Times New Roman"/>
              <a:ea typeface="Times New Roman"/>
              <a:cs typeface="Times New Roman"/>
              <a:sym typeface="Times New Roman"/>
            </a:endParaRPr>
          </a:p>
        </p:txBody>
      </p:sp>
      <p:sp>
        <p:nvSpPr>
          <p:cNvPr id="98" name="Google Shape;98;p18"/>
          <p:cNvSpPr txBox="1">
            <a:spLocks noGrp="1"/>
          </p:cNvSpPr>
          <p:nvPr>
            <p:ph type="body" idx="1"/>
          </p:nvPr>
        </p:nvSpPr>
        <p:spPr>
          <a:xfrm>
            <a:off x="311700" y="1105175"/>
            <a:ext cx="8520600" cy="3302700"/>
          </a:xfrm>
          <a:prstGeom prst="rect">
            <a:avLst/>
          </a:prstGeom>
        </p:spPr>
        <p:txBody>
          <a:bodyPr spcFirstLastPara="1" wrap="square" lIns="91425" tIns="91425" rIns="91425" bIns="91425" anchor="t" anchorCtr="0">
            <a:noAutofit/>
          </a:bodyPr>
          <a:lstStyle/>
          <a:p>
            <a:pPr marL="0" lvl="0" indent="0" algn="just" rtl="0">
              <a:lnSpc>
                <a:spcPct val="100000"/>
              </a:lnSpc>
              <a:spcBef>
                <a:spcPts val="0"/>
              </a:spcBef>
              <a:spcAft>
                <a:spcPts val="0"/>
              </a:spcAft>
              <a:buNone/>
            </a:pPr>
            <a:r>
              <a:rPr lang="fr" sz="2200">
                <a:solidFill>
                  <a:srgbClr val="000000"/>
                </a:solidFill>
                <a:latin typeface="Times New Roman"/>
                <a:ea typeface="Times New Roman"/>
                <a:cs typeface="Times New Roman"/>
                <a:sym typeface="Times New Roman"/>
              </a:rPr>
              <a:t>Le processus de recherche d’idée comporte 4 étapes:</a:t>
            </a:r>
            <a:endParaRPr sz="2200">
              <a:solidFill>
                <a:srgbClr val="000000"/>
              </a:solidFill>
              <a:latin typeface="Times New Roman"/>
              <a:ea typeface="Times New Roman"/>
              <a:cs typeface="Times New Roman"/>
              <a:sym typeface="Times New Roman"/>
            </a:endParaRPr>
          </a:p>
          <a:p>
            <a:pPr marL="0" lvl="0" indent="0" algn="just" rtl="0">
              <a:lnSpc>
                <a:spcPct val="100000"/>
              </a:lnSpc>
              <a:spcBef>
                <a:spcPts val="0"/>
              </a:spcBef>
              <a:spcAft>
                <a:spcPts val="0"/>
              </a:spcAft>
              <a:buClr>
                <a:schemeClr val="dk1"/>
              </a:buClr>
              <a:buSzPts val="1100"/>
              <a:buFont typeface="Arial"/>
              <a:buNone/>
            </a:pPr>
            <a:endParaRPr sz="2200">
              <a:solidFill>
                <a:schemeClr val="dk1"/>
              </a:solidFill>
              <a:latin typeface="Times New Roman"/>
              <a:ea typeface="Times New Roman"/>
              <a:cs typeface="Times New Roman"/>
              <a:sym typeface="Times New Roman"/>
            </a:endParaRPr>
          </a:p>
          <a:p>
            <a:pPr marL="457200" lvl="0" indent="-387350" algn="l" rtl="0">
              <a:spcBef>
                <a:spcPts val="0"/>
              </a:spcBef>
              <a:spcAft>
                <a:spcPts val="0"/>
              </a:spcAft>
              <a:buClr>
                <a:schemeClr val="dk1"/>
              </a:buClr>
              <a:buSzPts val="2500"/>
              <a:buFont typeface="Times New Roman"/>
              <a:buAutoNum type="arabicParenR"/>
            </a:pPr>
            <a:r>
              <a:rPr lang="fr" sz="2500" b="1">
                <a:solidFill>
                  <a:schemeClr val="dk1"/>
                </a:solidFill>
                <a:latin typeface="Times New Roman"/>
                <a:ea typeface="Times New Roman"/>
                <a:cs typeface="Times New Roman"/>
                <a:sym typeface="Times New Roman"/>
              </a:rPr>
              <a:t>Sélection d’un axe de recherche</a:t>
            </a:r>
            <a:endParaRPr sz="2500" b="1">
              <a:solidFill>
                <a:schemeClr val="dk1"/>
              </a:solidFill>
              <a:latin typeface="Times New Roman"/>
              <a:ea typeface="Times New Roman"/>
              <a:cs typeface="Times New Roman"/>
              <a:sym typeface="Times New Roman"/>
            </a:endParaRPr>
          </a:p>
          <a:p>
            <a:pPr marL="0" lvl="0" indent="0" algn="l" rtl="0">
              <a:spcBef>
                <a:spcPts val="120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On peut s’inspirer :</a:t>
            </a:r>
            <a:endParaRPr sz="2000">
              <a:solidFill>
                <a:srgbClr val="000000"/>
              </a:solidFill>
              <a:latin typeface="Times New Roman"/>
              <a:ea typeface="Times New Roman"/>
              <a:cs typeface="Times New Roman"/>
              <a:sym typeface="Times New Roman"/>
            </a:endParaRPr>
          </a:p>
          <a:p>
            <a:pPr marL="457200" lvl="0" indent="-355600" algn="l" rtl="0">
              <a:spcBef>
                <a:spcPts val="120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de son savoir-faire professionnel</a:t>
            </a:r>
            <a:endParaRPr sz="2000">
              <a:solidFill>
                <a:srgbClr val="000000"/>
              </a:solidFill>
              <a:latin typeface="Times New Roman"/>
              <a:ea typeface="Times New Roman"/>
              <a:cs typeface="Times New Roman"/>
              <a:sym typeface="Times New Roman"/>
            </a:endParaRPr>
          </a:p>
          <a:p>
            <a:pPr marL="457200" lvl="0" indent="-355600" algn="l" rtl="0">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de sa personnalité</a:t>
            </a:r>
            <a:endParaRPr sz="2000">
              <a:solidFill>
                <a:srgbClr val="000000"/>
              </a:solidFill>
              <a:latin typeface="Times New Roman"/>
              <a:ea typeface="Times New Roman"/>
              <a:cs typeface="Times New Roman"/>
              <a:sym typeface="Times New Roman"/>
            </a:endParaRPr>
          </a:p>
          <a:p>
            <a:pPr marL="457200" lvl="0" indent="-355600" algn="l" rtl="0">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des opportunités</a:t>
            </a:r>
            <a:endParaRPr sz="2000">
              <a:solidFill>
                <a:srgbClr val="000000"/>
              </a:solidFill>
              <a:latin typeface="Times New Roman"/>
              <a:ea typeface="Times New Roman"/>
              <a:cs typeface="Times New Roman"/>
              <a:sym typeface="Times New Roman"/>
            </a:endParaRPr>
          </a:p>
          <a:p>
            <a:pPr marL="457200" lvl="0" indent="-355600" algn="l" rtl="0">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des problèmes rencontrés</a:t>
            </a:r>
            <a:endParaRPr sz="2000">
              <a:solidFill>
                <a:srgbClr val="000000"/>
              </a:solidFill>
              <a:latin typeface="Times New Roman"/>
              <a:ea typeface="Times New Roman"/>
              <a:cs typeface="Times New Roman"/>
              <a:sym typeface="Times New Roman"/>
            </a:endParaRPr>
          </a:p>
          <a:p>
            <a:pPr marL="0" lvl="0" indent="0" algn="l" rtl="0">
              <a:spcBef>
                <a:spcPts val="1200"/>
              </a:spcBef>
              <a:spcAft>
                <a:spcPts val="0"/>
              </a:spcAft>
              <a:buNone/>
            </a:pPr>
            <a:endParaRPr sz="2000">
              <a:solidFill>
                <a:schemeClr val="dk1"/>
              </a:solidFill>
              <a:latin typeface="Times New Roman"/>
              <a:ea typeface="Times New Roman"/>
              <a:cs typeface="Times New Roman"/>
              <a:sym typeface="Times New Roman"/>
            </a:endParaRPr>
          </a:p>
          <a:p>
            <a:pPr marL="0" lvl="0" indent="0" algn="l" rtl="0">
              <a:spcBef>
                <a:spcPts val="1200"/>
              </a:spcBef>
              <a:spcAft>
                <a:spcPts val="1200"/>
              </a:spcAft>
              <a:buNone/>
            </a:pPr>
            <a:endParaRPr sz="2000" b="1">
              <a:solidFill>
                <a:schemeClr val="dk1"/>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9"/>
          <p:cNvSpPr txBox="1">
            <a:spLocks noGrp="1"/>
          </p:cNvSpPr>
          <p:nvPr>
            <p:ph type="title"/>
          </p:nvPr>
        </p:nvSpPr>
        <p:spPr>
          <a:xfrm>
            <a:off x="311700" y="1227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r" sz="2500" b="1">
                <a:latin typeface="Times New Roman"/>
                <a:ea typeface="Times New Roman"/>
                <a:cs typeface="Times New Roman"/>
                <a:sym typeface="Times New Roman"/>
              </a:rPr>
              <a:t>2) La recherche des idées</a:t>
            </a:r>
            <a:endParaRPr sz="2500" b="1">
              <a:latin typeface="Times New Roman"/>
              <a:ea typeface="Times New Roman"/>
              <a:cs typeface="Times New Roman"/>
              <a:sym typeface="Times New Roman"/>
            </a:endParaRPr>
          </a:p>
        </p:txBody>
      </p:sp>
      <p:sp>
        <p:nvSpPr>
          <p:cNvPr id="104" name="Google Shape;104;p19"/>
          <p:cNvSpPr txBox="1">
            <a:spLocks noGrp="1"/>
          </p:cNvSpPr>
          <p:nvPr>
            <p:ph type="body" idx="1"/>
          </p:nvPr>
        </p:nvSpPr>
        <p:spPr>
          <a:xfrm>
            <a:off x="311700" y="631175"/>
            <a:ext cx="8520600" cy="4337700"/>
          </a:xfrm>
          <a:prstGeom prst="rect">
            <a:avLst/>
          </a:prstGeom>
        </p:spPr>
        <p:txBody>
          <a:bodyPr spcFirstLastPara="1" wrap="square" lIns="91425" tIns="91425" rIns="91425" bIns="91425" anchor="t" anchorCtr="0">
            <a:normAutofit lnSpcReduction="10000"/>
          </a:bodyPr>
          <a:lstStyle/>
          <a:p>
            <a:pPr marL="457200" lvl="0" indent="-355600" algn="just" rtl="0">
              <a:spcBef>
                <a:spcPts val="0"/>
              </a:spcBef>
              <a:spcAft>
                <a:spcPts val="0"/>
              </a:spcAft>
              <a:buClr>
                <a:schemeClr val="dk1"/>
              </a:buClr>
              <a:buSzPts val="2000"/>
              <a:buFont typeface="Times New Roman"/>
              <a:buAutoNum type="arabicPeriod"/>
            </a:pPr>
            <a:r>
              <a:rPr lang="fr" sz="2000" b="1">
                <a:solidFill>
                  <a:schemeClr val="dk1"/>
                </a:solidFill>
                <a:latin typeface="Times New Roman"/>
                <a:ea typeface="Times New Roman"/>
                <a:cs typeface="Times New Roman"/>
                <a:sym typeface="Times New Roman"/>
              </a:rPr>
              <a:t>Le brainstorming: </a:t>
            </a:r>
            <a:r>
              <a:rPr lang="fr" sz="2000">
                <a:solidFill>
                  <a:srgbClr val="000000"/>
                </a:solidFill>
                <a:latin typeface="Times New Roman"/>
                <a:ea typeface="Times New Roman"/>
                <a:cs typeface="Times New Roman"/>
                <a:sym typeface="Times New Roman"/>
              </a:rPr>
              <a:t>Cette technique consiste à produire en groupe et spontanément le plus grand nombre possible d'idées sur un sujet donné</a:t>
            </a:r>
            <a:endParaRPr sz="2000">
              <a:solidFill>
                <a:srgbClr val="000000"/>
              </a:solidFill>
              <a:latin typeface="Times New Roman"/>
              <a:ea typeface="Times New Roman"/>
              <a:cs typeface="Times New Roman"/>
              <a:sym typeface="Times New Roman"/>
            </a:endParaRPr>
          </a:p>
          <a:p>
            <a:pPr marL="457200" lvl="0" indent="-355600" algn="just" rtl="0">
              <a:spcBef>
                <a:spcPts val="0"/>
              </a:spcBef>
              <a:spcAft>
                <a:spcPts val="0"/>
              </a:spcAft>
              <a:buClr>
                <a:schemeClr val="dk1"/>
              </a:buClr>
              <a:buSzPts val="2000"/>
              <a:buFont typeface="Times New Roman"/>
              <a:buAutoNum type="arabicPeriod"/>
            </a:pPr>
            <a:r>
              <a:rPr lang="fr" sz="2000" b="1">
                <a:solidFill>
                  <a:schemeClr val="dk1"/>
                </a:solidFill>
                <a:latin typeface="Times New Roman"/>
                <a:ea typeface="Times New Roman"/>
                <a:cs typeface="Times New Roman"/>
                <a:sym typeface="Times New Roman"/>
              </a:rPr>
              <a:t>La défectologie:</a:t>
            </a:r>
            <a:r>
              <a:rPr lang="fr" sz="2000">
                <a:solidFill>
                  <a:schemeClr val="dk1"/>
                </a:solidFill>
                <a:latin typeface="Times New Roman"/>
                <a:ea typeface="Times New Roman"/>
                <a:cs typeface="Times New Roman"/>
                <a:sym typeface="Times New Roman"/>
              </a:rPr>
              <a:t> </a:t>
            </a:r>
            <a:r>
              <a:rPr lang="fr" sz="2000">
                <a:solidFill>
                  <a:srgbClr val="000000"/>
                </a:solidFill>
                <a:latin typeface="Times New Roman"/>
                <a:ea typeface="Times New Roman"/>
                <a:cs typeface="Times New Roman"/>
                <a:sym typeface="Times New Roman"/>
              </a:rPr>
              <a:t>Cette technique consiste à recenser tous les défauts, inconvénients ou faiblesses d'un produit ou d'un service ; les classer et rechercher des solutions d'amélioration ou de suppression de ces éléments insatisfaisants.</a:t>
            </a:r>
            <a:endParaRPr sz="2000">
              <a:solidFill>
                <a:srgbClr val="000000"/>
              </a:solidFill>
              <a:latin typeface="Times New Roman"/>
              <a:ea typeface="Times New Roman"/>
              <a:cs typeface="Times New Roman"/>
              <a:sym typeface="Times New Roman"/>
            </a:endParaRPr>
          </a:p>
          <a:p>
            <a:pPr marL="457200" lvl="0" indent="-355600" algn="just" rtl="0">
              <a:spcBef>
                <a:spcPts val="0"/>
              </a:spcBef>
              <a:spcAft>
                <a:spcPts val="0"/>
              </a:spcAft>
              <a:buClr>
                <a:schemeClr val="dk1"/>
              </a:buClr>
              <a:buSzPts val="2000"/>
              <a:buFont typeface="Times New Roman"/>
              <a:buAutoNum type="arabicPeriod"/>
            </a:pPr>
            <a:r>
              <a:rPr lang="fr" sz="2000" b="1">
                <a:solidFill>
                  <a:schemeClr val="dk1"/>
                </a:solidFill>
                <a:latin typeface="Times New Roman"/>
                <a:ea typeface="Times New Roman"/>
                <a:cs typeface="Times New Roman"/>
                <a:sym typeface="Times New Roman"/>
              </a:rPr>
              <a:t>L’espace de consommation:</a:t>
            </a:r>
            <a:r>
              <a:rPr lang="fr" sz="2000">
                <a:solidFill>
                  <a:schemeClr val="dk1"/>
                </a:solidFill>
                <a:latin typeface="Times New Roman"/>
                <a:ea typeface="Times New Roman"/>
                <a:cs typeface="Times New Roman"/>
                <a:sym typeface="Times New Roman"/>
              </a:rPr>
              <a:t> </a:t>
            </a:r>
            <a:r>
              <a:rPr lang="fr" sz="2000">
                <a:solidFill>
                  <a:srgbClr val="000000"/>
                </a:solidFill>
                <a:latin typeface="Times New Roman"/>
                <a:ea typeface="Times New Roman"/>
                <a:cs typeface="Times New Roman"/>
                <a:sym typeface="Times New Roman"/>
              </a:rPr>
              <a:t>Cet outil permet de définir un produit ou un service existant et vendable. et de faire une modification d'un des paramètres peut alors donner naissance à un produit nouveau ou à une activité nouvelle, pour l'adapter à un autre Marché.</a:t>
            </a:r>
            <a:endParaRPr sz="2000">
              <a:solidFill>
                <a:srgbClr val="000000"/>
              </a:solidFill>
              <a:latin typeface="Times New Roman"/>
              <a:ea typeface="Times New Roman"/>
              <a:cs typeface="Times New Roman"/>
              <a:sym typeface="Times New Roman"/>
            </a:endParaRPr>
          </a:p>
          <a:p>
            <a:pPr marL="457200" lvl="0" indent="-355600" algn="just" rtl="0">
              <a:spcBef>
                <a:spcPts val="0"/>
              </a:spcBef>
              <a:spcAft>
                <a:spcPts val="0"/>
              </a:spcAft>
              <a:buClr>
                <a:schemeClr val="dk1"/>
              </a:buClr>
              <a:buSzPts val="2000"/>
              <a:buFont typeface="Times New Roman"/>
              <a:buAutoNum type="arabicPeriod"/>
            </a:pPr>
            <a:r>
              <a:rPr lang="fr" sz="2000" b="1">
                <a:solidFill>
                  <a:schemeClr val="dk1"/>
                </a:solidFill>
                <a:latin typeface="Times New Roman"/>
                <a:ea typeface="Times New Roman"/>
                <a:cs typeface="Times New Roman"/>
                <a:sym typeface="Times New Roman"/>
              </a:rPr>
              <a:t>La différenciation:</a:t>
            </a:r>
            <a:r>
              <a:rPr lang="fr" sz="2000">
                <a:solidFill>
                  <a:schemeClr val="dk1"/>
                </a:solidFill>
                <a:latin typeface="Times New Roman"/>
                <a:ea typeface="Times New Roman"/>
                <a:cs typeface="Times New Roman"/>
                <a:sym typeface="Times New Roman"/>
              </a:rPr>
              <a:t> </a:t>
            </a:r>
            <a:r>
              <a:rPr lang="fr" sz="2000">
                <a:solidFill>
                  <a:srgbClr val="000000"/>
                </a:solidFill>
                <a:latin typeface="Times New Roman"/>
                <a:ea typeface="Times New Roman"/>
                <a:cs typeface="Times New Roman"/>
                <a:sym typeface="Times New Roman"/>
              </a:rPr>
              <a:t>La différenciation apporte à un produit / service ou à une offre commerciale un caractère apte à se distinguer nettement des offres concurrentes.</a:t>
            </a:r>
            <a:endParaRPr sz="2000">
              <a:solidFill>
                <a:srgbClr val="000000"/>
              </a:solidFill>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0"/>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r" sz="2500" b="1">
                <a:latin typeface="Times New Roman"/>
                <a:ea typeface="Times New Roman"/>
                <a:cs typeface="Times New Roman"/>
                <a:sym typeface="Times New Roman"/>
              </a:rPr>
              <a:t>3) Sélection de certaines idées</a:t>
            </a:r>
            <a:endParaRPr sz="2500" b="1">
              <a:latin typeface="Times New Roman"/>
              <a:ea typeface="Times New Roman"/>
              <a:cs typeface="Times New Roman"/>
              <a:sym typeface="Times New Roman"/>
            </a:endParaRPr>
          </a:p>
        </p:txBody>
      </p:sp>
      <p:sp>
        <p:nvSpPr>
          <p:cNvPr id="110" name="Google Shape;110;p20"/>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La sélection de certaines idées se fait à travers une analyse objective et subjective du réalisme des idées en tenant compte:</a:t>
            </a:r>
            <a:endParaRPr sz="2000">
              <a:solidFill>
                <a:srgbClr val="000000"/>
              </a:solidFill>
              <a:latin typeface="Times New Roman"/>
              <a:ea typeface="Times New Roman"/>
              <a:cs typeface="Times New Roman"/>
              <a:sym typeface="Times New Roman"/>
            </a:endParaRPr>
          </a:p>
          <a:p>
            <a:pPr marL="457200" lvl="0" indent="-355600" algn="l" rtl="0">
              <a:spcBef>
                <a:spcPts val="120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des compétences indispensables</a:t>
            </a:r>
            <a:endParaRPr sz="2000">
              <a:solidFill>
                <a:srgbClr val="000000"/>
              </a:solidFill>
              <a:latin typeface="Times New Roman"/>
              <a:ea typeface="Times New Roman"/>
              <a:cs typeface="Times New Roman"/>
              <a:sym typeface="Times New Roman"/>
            </a:endParaRPr>
          </a:p>
          <a:p>
            <a:pPr marL="457200" lvl="0" indent="-355600" algn="l" rtl="0">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des moyens financiers, humains et techniques</a:t>
            </a:r>
            <a:endParaRPr sz="2000">
              <a:solidFill>
                <a:srgbClr val="000000"/>
              </a:solidFill>
              <a:latin typeface="Times New Roman"/>
              <a:ea typeface="Times New Roman"/>
              <a:cs typeface="Times New Roman"/>
              <a:sym typeface="Times New Roman"/>
            </a:endParaRPr>
          </a:p>
          <a:p>
            <a:pPr marL="457200" lvl="0" indent="-355600" algn="l" rtl="0">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du contexte juridique</a:t>
            </a:r>
            <a:endParaRPr sz="2000">
              <a:solidFill>
                <a:srgbClr val="000000"/>
              </a:solidFill>
              <a:latin typeface="Times New Roman"/>
              <a:ea typeface="Times New Roman"/>
              <a:cs typeface="Times New Roman"/>
              <a:sym typeface="Times New Roman"/>
            </a:endParaRPr>
          </a:p>
          <a:p>
            <a:pPr marL="457200" lvl="0" indent="-355600" algn="l" rtl="0">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du temps disponible</a:t>
            </a:r>
            <a:endParaRPr sz="2000">
              <a:solidFill>
                <a:srgbClr val="000000"/>
              </a:solidFill>
              <a:latin typeface="Times New Roman"/>
              <a:ea typeface="Times New Roman"/>
              <a:cs typeface="Times New Roman"/>
              <a:sym typeface="Times New Roman"/>
            </a:endParaRPr>
          </a:p>
          <a:p>
            <a:pPr marL="0" lvl="0" indent="0" algn="l" rtl="0">
              <a:spcBef>
                <a:spcPts val="1200"/>
              </a:spcBef>
              <a:spcAft>
                <a:spcPts val="1200"/>
              </a:spcAft>
              <a:buNone/>
            </a:pPr>
            <a:endParaRPr sz="2000">
              <a:solidFill>
                <a:srgbClr val="000000"/>
              </a:solidFill>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1"/>
          <p:cNvSpPr txBox="1">
            <a:spLocks noGrp="1"/>
          </p:cNvSpPr>
          <p:nvPr>
            <p:ph type="title"/>
          </p:nvPr>
        </p:nvSpPr>
        <p:spPr>
          <a:xfrm>
            <a:off x="311700" y="14957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r" sz="2500" b="1">
                <a:latin typeface="Times New Roman"/>
                <a:ea typeface="Times New Roman"/>
                <a:cs typeface="Times New Roman"/>
                <a:sym typeface="Times New Roman"/>
              </a:rPr>
              <a:t>4) Conclusion finale sur la validation de chaque idée retenue</a:t>
            </a:r>
            <a:endParaRPr sz="2500" b="1">
              <a:latin typeface="Times New Roman"/>
              <a:ea typeface="Times New Roman"/>
              <a:cs typeface="Times New Roman"/>
              <a:sym typeface="Times New Roman"/>
            </a:endParaRPr>
          </a:p>
        </p:txBody>
      </p:sp>
      <p:pic>
        <p:nvPicPr>
          <p:cNvPr id="116" name="Google Shape;116;p21"/>
          <p:cNvPicPr preferRelativeResize="0"/>
          <p:nvPr/>
        </p:nvPicPr>
        <p:blipFill>
          <a:blip r:embed="rId3">
            <a:alphaModFix/>
          </a:blip>
          <a:stretch>
            <a:fillRect/>
          </a:stretch>
        </p:blipFill>
        <p:spPr>
          <a:xfrm>
            <a:off x="510988" y="798475"/>
            <a:ext cx="8122026" cy="4206299"/>
          </a:xfrm>
          <a:prstGeom prst="rect">
            <a:avLst/>
          </a:prstGeom>
          <a:noFill/>
          <a:ln>
            <a:noFill/>
          </a:ln>
        </p:spPr>
      </p:pic>
    </p:spTree>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CE93D8"/>
      </a:accent2>
      <a:accent3>
        <a:srgbClr val="4DB6AC"/>
      </a:accent3>
      <a:accent4>
        <a:srgbClr val="FF9800"/>
      </a:accent4>
      <a:accent5>
        <a:srgbClr val="009668"/>
      </a:accent5>
      <a:accent6>
        <a:srgbClr val="EEFF41"/>
      </a:accent6>
      <a:hlink>
        <a:srgbClr val="009668"/>
      </a:hlink>
      <a:folHlink>
        <a:srgbClr val="0096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538</Words>
  <Application>Microsoft Office PowerPoint</Application>
  <PresentationFormat>Affichage à l'écran (16:9)</PresentationFormat>
  <Paragraphs>50</Paragraphs>
  <Slides>9</Slides>
  <Notes>9</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9</vt:i4>
      </vt:variant>
    </vt:vector>
  </HeadingPairs>
  <TitlesOfParts>
    <vt:vector size="15" baseType="lpstr">
      <vt:lpstr>Playfair Display</vt:lpstr>
      <vt:lpstr>PT Sans Narrow</vt:lpstr>
      <vt:lpstr>Arial</vt:lpstr>
      <vt:lpstr>Times New Roman</vt:lpstr>
      <vt:lpstr>Open Sans</vt:lpstr>
      <vt:lpstr>Tropic</vt:lpstr>
      <vt:lpstr>Entrepreneuriat  Cours 5</vt:lpstr>
      <vt:lpstr>Définition</vt:lpstr>
      <vt:lpstr>Principales caractéristiques entrepreneuriales</vt:lpstr>
      <vt:lpstr>Choix de l’idée de projet</vt:lpstr>
      <vt:lpstr>Présentation PowerPoint</vt:lpstr>
      <vt:lpstr>Méthodologie de recherche et de validation d’idée de création d’entreprises: </vt:lpstr>
      <vt:lpstr>2) La recherche des idées</vt:lpstr>
      <vt:lpstr>3) Sélection de certaines idées</vt:lpstr>
      <vt:lpstr>4) Conclusion finale sur la validation de chaque idée retenue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Entrepreneuriat  Cours 4</dc:title>
  <cp:lastModifiedBy>PcService</cp:lastModifiedBy>
  <cp:revision>2</cp:revision>
  <dcterms:modified xsi:type="dcterms:W3CDTF">2023-04-24T14:39:44Z</dcterms:modified>
</cp:coreProperties>
</file>