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Open Sans" panose="020B0606030504020204" pitchFamily="34" charset="0"/>
      <p:regular r:id="rId8"/>
      <p:bold r:id="rId9"/>
      <p:italic r:id="rId10"/>
      <p:boldItalic r:id="rId11"/>
    </p:embeddedFont>
    <p:embeddedFont>
      <p:font typeface="Playfair Display" panose="00000500000000000000" pitchFamily="2" charset="0"/>
      <p:regular r:id="rId12"/>
      <p:bold r:id="rId13"/>
      <p:italic r:id="rId14"/>
      <p:boldItalic r:id="rId15"/>
    </p:embeddedFont>
    <p:embeddedFont>
      <p:font typeface="PT Sans Narrow" panose="020B0506020203020204" pitchFamily="3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0b4f87c3b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0b4f87c3b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0b4f87c3b9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0b4f87c3b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0b4f87c3b9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0b4f87c3b9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0b4f87c3b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0b4f87c3b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3650" y="2123089"/>
            <a:ext cx="7136700" cy="10224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Clr>
                <a:schemeClr val="dk1"/>
              </a:buClr>
              <a:buSzPts val="990"/>
              <a:buFont typeface="Arial"/>
              <a:buNone/>
            </a:pPr>
            <a:r>
              <a:rPr lang="fr" sz="6800" b="1" dirty="0">
                <a:solidFill>
                  <a:srgbClr val="EF6C00"/>
                </a:solidFill>
                <a:latin typeface="Playfair Display"/>
                <a:ea typeface="Playfair Display"/>
                <a:cs typeface="Playfair Display"/>
                <a:sym typeface="Playfair Display"/>
              </a:rPr>
              <a:t>Entrepreneuriat </a:t>
            </a:r>
            <a:endParaRPr sz="6800" b="1" dirty="0">
              <a:solidFill>
                <a:srgbClr val="EF6C00"/>
              </a:solidFill>
              <a:latin typeface="Playfair Display"/>
              <a:ea typeface="Playfair Display"/>
              <a:cs typeface="Playfair Display"/>
              <a:sym typeface="Playfair Display"/>
            </a:endParaRPr>
          </a:p>
          <a:p>
            <a:pPr marL="0" lvl="0" indent="0" algn="ctr" rtl="0">
              <a:spcBef>
                <a:spcPts val="0"/>
              </a:spcBef>
              <a:spcAft>
                <a:spcPts val="0"/>
              </a:spcAft>
              <a:buNone/>
            </a:pPr>
            <a:r>
              <a:rPr lang="fr" sz="6800" b="1" dirty="0">
                <a:solidFill>
                  <a:srgbClr val="EF6C00"/>
                </a:solidFill>
                <a:latin typeface="Playfair Display"/>
                <a:ea typeface="Playfair Display"/>
                <a:cs typeface="Playfair Display"/>
                <a:sym typeface="Playfair Display"/>
              </a:rPr>
              <a:t>Cours 6</a:t>
            </a:r>
            <a:endParaRPr dirty="0"/>
          </a:p>
        </p:txBody>
      </p:sp>
      <p:sp>
        <p:nvSpPr>
          <p:cNvPr id="67" name="Google Shape;67;p13"/>
          <p:cNvSpPr txBox="1">
            <a:spLocks noGrp="1"/>
          </p:cNvSpPr>
          <p:nvPr>
            <p:ph type="subTitle" idx="1"/>
          </p:nvPr>
        </p:nvSpPr>
        <p:spPr>
          <a:xfrm>
            <a:off x="2136750" y="314548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Clr>
                <a:srgbClr val="A1E8D9"/>
              </a:buClr>
              <a:buSzPts val="1100"/>
              <a:buFont typeface="Arial"/>
              <a:buNone/>
            </a:pPr>
            <a:r>
              <a:rPr lang="fr" sz="2400">
                <a:solidFill>
                  <a:srgbClr val="695D46"/>
                </a:solidFill>
                <a:latin typeface="Times New Roman"/>
                <a:ea typeface="Times New Roman"/>
                <a:cs typeface="Times New Roman"/>
                <a:sym typeface="Times New Roman"/>
              </a:rPr>
              <a:t>L’étude de marché</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Définition</a:t>
            </a:r>
            <a:endParaRPr sz="2500" b="1">
              <a:latin typeface="Times New Roman"/>
              <a:ea typeface="Times New Roman"/>
              <a:cs typeface="Times New Roman"/>
              <a:sym typeface="Times New Roman"/>
            </a:endParaRPr>
          </a:p>
        </p:txBody>
      </p:sp>
      <p:sp>
        <p:nvSpPr>
          <p:cNvPr id="73" name="Google Shape;73;p14"/>
          <p:cNvSpPr txBox="1">
            <a:spLocks noGrp="1"/>
          </p:cNvSpPr>
          <p:nvPr>
            <p:ph type="body" idx="1"/>
          </p:nvPr>
        </p:nvSpPr>
        <p:spPr>
          <a:xfrm>
            <a:off x="188025" y="467550"/>
            <a:ext cx="8850000" cy="3416400"/>
          </a:xfrm>
          <a:prstGeom prst="rect">
            <a:avLst/>
          </a:prstGeom>
        </p:spPr>
        <p:txBody>
          <a:bodyPr spcFirstLastPara="1" wrap="square" lIns="91425" tIns="91425" rIns="91425" bIns="91425" anchor="t" anchorCtr="0">
            <a:noAutofit/>
          </a:bodyPr>
          <a:lstStyle/>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L’étude de marché est un travail de collecte et d’analyse d’information qui a pour objectif d’identifier les caractéristiques d’un marché. L’étude de marché permet de savoir si l’idée du projet est réalisable et si elle est susceptible de faire la différence avec les concurrents.</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500" b="1">
                <a:solidFill>
                  <a:srgbClr val="EF6C00"/>
                </a:solidFill>
                <a:latin typeface="Times New Roman"/>
                <a:ea typeface="Times New Roman"/>
                <a:cs typeface="Times New Roman"/>
                <a:sym typeface="Times New Roman"/>
              </a:rPr>
              <a:t>L’étude de marché doit permettre de répondre aux questions suivantes :</a:t>
            </a:r>
            <a:endParaRPr sz="2500" b="1">
              <a:solidFill>
                <a:srgbClr val="EF6C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Quelle sera ma clientèle (taille, catégorie socio-professionnelle, âge) ?</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Comment mon entreprise peut-elle s’accaparer une part de marché ?</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Quels sont les atouts de mon produit ou de mon service ?</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Comment mon produit ou mon service va-t-il être commercialisé et sous quelle forme ?</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Quelle est la réglementation du secteur, voire, du produit ou du service à</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commercialiser ?</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Quels seront les concurrents actuels et futurs de mon produit ou de mon service ?</a:t>
            </a:r>
            <a:endParaRPr sz="2000">
              <a:solidFill>
                <a:srgbClr val="000000"/>
              </a:solidFill>
              <a:latin typeface="Times New Roman"/>
              <a:ea typeface="Times New Roman"/>
              <a:cs typeface="Times New Roman"/>
              <a:sym typeface="Times New Roman"/>
            </a:endParaRPr>
          </a:p>
          <a:p>
            <a:pPr marL="0" lvl="0" indent="0" algn="just" rtl="0">
              <a:lnSpc>
                <a:spcPct val="100000"/>
              </a:lnSpc>
              <a:spcBef>
                <a:spcPts val="0"/>
              </a:spcBef>
              <a:spcAft>
                <a:spcPts val="0"/>
              </a:spcAft>
              <a:buNone/>
            </a:pP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body" idx="1"/>
          </p:nvPr>
        </p:nvSpPr>
        <p:spPr>
          <a:xfrm>
            <a:off x="311700" y="201450"/>
            <a:ext cx="8520600" cy="436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sz="2000">
                <a:solidFill>
                  <a:srgbClr val="000000"/>
                </a:solidFill>
                <a:latin typeface="Times New Roman"/>
                <a:ea typeface="Times New Roman"/>
                <a:cs typeface="Times New Roman"/>
                <a:sym typeface="Times New Roman"/>
              </a:rPr>
              <a:t>- Quel sera le chiffre d’affaires escompté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Quelle stratégie à mettre en place pour le réaliser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Quels sont les moyens humains et matériels à mettre en oeuvre pour réaliser le chiffre d’affaire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500" b="1">
                <a:solidFill>
                  <a:srgbClr val="EF6C00"/>
                </a:solidFill>
                <a:latin typeface="Times New Roman"/>
                <a:ea typeface="Times New Roman"/>
                <a:cs typeface="Times New Roman"/>
                <a:sym typeface="Times New Roman"/>
              </a:rPr>
              <a:t>Les principaux axes d’une étude de marché sont :</a:t>
            </a:r>
            <a:endParaRPr sz="2500" b="1">
              <a:solidFill>
                <a:srgbClr val="EF6C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l’environnement du produit ou du service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le marché cible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la concurrence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les fournisseurs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la segmentation et la stratégie marketing ;</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 l’évaluation des prévisions de ventes.</a:t>
            </a:r>
            <a:endParaRPr sz="2000">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311700" y="198925"/>
            <a:ext cx="8520600" cy="707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2500" b="1">
                <a:latin typeface="Times New Roman"/>
                <a:ea typeface="Times New Roman"/>
                <a:cs typeface="Times New Roman"/>
                <a:sym typeface="Times New Roman"/>
              </a:rPr>
              <a:t>Méthodologie de réalisation d’une étude de marché</a:t>
            </a:r>
            <a:endParaRPr sz="2500" b="1">
              <a:latin typeface="Times New Roman"/>
              <a:ea typeface="Times New Roman"/>
              <a:cs typeface="Times New Roman"/>
              <a:sym typeface="Times New Roman"/>
            </a:endParaRPr>
          </a:p>
        </p:txBody>
      </p:sp>
      <p:sp>
        <p:nvSpPr>
          <p:cNvPr id="84" name="Google Shape;84;p16"/>
          <p:cNvSpPr txBox="1">
            <a:spLocks noGrp="1"/>
          </p:cNvSpPr>
          <p:nvPr>
            <p:ph type="body" idx="1"/>
          </p:nvPr>
        </p:nvSpPr>
        <p:spPr>
          <a:xfrm>
            <a:off x="311700" y="1024600"/>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fr" sz="2000">
                <a:solidFill>
                  <a:srgbClr val="000000"/>
                </a:solidFill>
                <a:latin typeface="Times New Roman"/>
                <a:ea typeface="Times New Roman"/>
                <a:cs typeface="Times New Roman"/>
                <a:sym typeface="Times New Roman"/>
              </a:rPr>
              <a:t>Pour réaliser une étude de marché, On recourt aux trois outils suivants :</a:t>
            </a:r>
            <a:endParaRPr sz="2000">
              <a:solidFill>
                <a:srgbClr val="000000"/>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fr" sz="2000" b="1">
                <a:solidFill>
                  <a:srgbClr val="000000"/>
                </a:solidFill>
                <a:latin typeface="Times New Roman"/>
                <a:ea typeface="Times New Roman"/>
                <a:cs typeface="Times New Roman"/>
                <a:sym typeface="Times New Roman"/>
              </a:rPr>
              <a:t>1. </a:t>
            </a:r>
            <a:r>
              <a:rPr lang="fr" sz="2000">
                <a:solidFill>
                  <a:srgbClr val="000000"/>
                </a:solidFill>
                <a:latin typeface="Times New Roman"/>
                <a:ea typeface="Times New Roman"/>
                <a:cs typeface="Times New Roman"/>
                <a:sym typeface="Times New Roman"/>
              </a:rPr>
              <a:t>La recherche documentaire via les sources et canaux d‘informations : contact direct, journaux et magazines, sites internet.</a:t>
            </a:r>
            <a:endParaRPr sz="2000">
              <a:solidFill>
                <a:srgbClr val="000000"/>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fr" sz="2000" b="1">
                <a:solidFill>
                  <a:srgbClr val="000000"/>
                </a:solidFill>
                <a:latin typeface="Times New Roman"/>
                <a:ea typeface="Times New Roman"/>
                <a:cs typeface="Times New Roman"/>
                <a:sym typeface="Times New Roman"/>
              </a:rPr>
              <a:t>2. </a:t>
            </a:r>
            <a:r>
              <a:rPr lang="fr" sz="2000">
                <a:solidFill>
                  <a:srgbClr val="000000"/>
                </a:solidFill>
                <a:latin typeface="Times New Roman"/>
                <a:ea typeface="Times New Roman"/>
                <a:cs typeface="Times New Roman"/>
                <a:sym typeface="Times New Roman"/>
              </a:rPr>
              <a:t>L’étude qualitative visant l’obtention d’informations de qualité sur un secteur d’activité : entretiens semi-directs, focus group,…</a:t>
            </a:r>
            <a:endParaRPr sz="2000">
              <a:solidFill>
                <a:srgbClr val="000000"/>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fr" sz="2000" b="1">
                <a:solidFill>
                  <a:srgbClr val="000000"/>
                </a:solidFill>
                <a:latin typeface="Times New Roman"/>
                <a:ea typeface="Times New Roman"/>
                <a:cs typeface="Times New Roman"/>
                <a:sym typeface="Times New Roman"/>
              </a:rPr>
              <a:t>3. </a:t>
            </a:r>
            <a:r>
              <a:rPr lang="fr" sz="2000">
                <a:solidFill>
                  <a:srgbClr val="000000"/>
                </a:solidFill>
                <a:latin typeface="Times New Roman"/>
                <a:ea typeface="Times New Roman"/>
                <a:cs typeface="Times New Roman"/>
                <a:sym typeface="Times New Roman"/>
              </a:rPr>
              <a:t>Les études quantitatives pour mieux cibler les préférences d’un acteur du marché, notamment les clients: sondage par questionnaire, test de dégustation, marché témoin…..</a:t>
            </a:r>
            <a:endParaRPr sz="2000">
              <a:solidFill>
                <a:srgbClr val="000000"/>
              </a:solidFill>
              <a:latin typeface="Times New Roman"/>
              <a:ea typeface="Times New Roman"/>
              <a:cs typeface="Times New Roman"/>
              <a:sym typeface="Times New Roman"/>
            </a:endParaRPr>
          </a:p>
          <a:p>
            <a:pPr marL="0" lvl="0" indent="0" algn="l" rtl="0">
              <a:spcBef>
                <a:spcPts val="1200"/>
              </a:spcBef>
              <a:spcAft>
                <a:spcPts val="1200"/>
              </a:spcAft>
              <a:buNone/>
            </a:pPr>
            <a:endParaRPr sz="200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311700" y="1524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fr" sz="2500" b="1">
                <a:latin typeface="Times New Roman"/>
                <a:ea typeface="Times New Roman"/>
                <a:cs typeface="Times New Roman"/>
                <a:sym typeface="Times New Roman"/>
              </a:rPr>
              <a:t>Principales sources d’informations pour la connaissance de l’environnement et du secteur d’activité</a:t>
            </a:r>
            <a:endParaRPr sz="2500" b="1">
              <a:latin typeface="Times New Roman"/>
              <a:ea typeface="Times New Roman"/>
              <a:cs typeface="Times New Roman"/>
              <a:sym typeface="Times New Roman"/>
            </a:endParaRPr>
          </a:p>
          <a:p>
            <a:pPr marL="0" lvl="0" indent="0" algn="l" rtl="0">
              <a:spcBef>
                <a:spcPts val="0"/>
              </a:spcBef>
              <a:spcAft>
                <a:spcPts val="0"/>
              </a:spcAft>
              <a:buNone/>
            </a:pPr>
            <a:endParaRPr sz="2500" b="1">
              <a:latin typeface="Times New Roman"/>
              <a:ea typeface="Times New Roman"/>
              <a:cs typeface="Times New Roman"/>
              <a:sym typeface="Times New Roman"/>
            </a:endParaRPr>
          </a:p>
        </p:txBody>
      </p:sp>
      <p:sp>
        <p:nvSpPr>
          <p:cNvPr id="90" name="Google Shape;90;p17"/>
          <p:cNvSpPr txBox="1">
            <a:spLocks noGrp="1"/>
          </p:cNvSpPr>
          <p:nvPr>
            <p:ph type="body" idx="1"/>
          </p:nvPr>
        </p:nvSpPr>
        <p:spPr>
          <a:xfrm>
            <a:off x="311700" y="1152475"/>
            <a:ext cx="8520600" cy="2016900"/>
          </a:xfrm>
          <a:prstGeom prst="rect">
            <a:avLst/>
          </a:prstGeom>
        </p:spPr>
        <p:txBody>
          <a:bodyPr spcFirstLastPara="1" wrap="square" lIns="91425" tIns="91425" rIns="91425" bIns="91425" anchor="t" anchorCtr="0">
            <a:noAutofit/>
          </a:bodyPr>
          <a:lstStyle/>
          <a:p>
            <a:pPr marL="457200" lvl="0" indent="-355600" algn="l" rtl="0">
              <a:lnSpc>
                <a:spcPct val="100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Les Banques (surtout celles disposant de bibliothèques ouvertes au public)</a:t>
            </a:r>
            <a:endParaRPr sz="2000" dirty="0">
              <a:solidFill>
                <a:srgbClr val="000000"/>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Observatoires économiques.</a:t>
            </a:r>
            <a:endParaRPr sz="2000" dirty="0">
              <a:solidFill>
                <a:srgbClr val="000000"/>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Les chambres de commerce d’industrie et de services.</a:t>
            </a:r>
            <a:endParaRPr sz="2000" dirty="0">
              <a:solidFill>
                <a:srgbClr val="000000"/>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Les foires et salons professionnels</a:t>
            </a:r>
            <a:endParaRPr sz="2000" dirty="0">
              <a:solidFill>
                <a:srgbClr val="000000"/>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La presse économique.</a:t>
            </a:r>
            <a:endParaRPr sz="2000" dirty="0">
              <a:solidFill>
                <a:srgbClr val="000000"/>
              </a:solidFill>
              <a:latin typeface="Times New Roman"/>
              <a:ea typeface="Times New Roman"/>
              <a:cs typeface="Times New Roman"/>
              <a:sym typeface="Times New Roman"/>
            </a:endParaRPr>
          </a:p>
          <a:p>
            <a:pPr marL="457200" lvl="0" indent="-355600" algn="l" rtl="0">
              <a:lnSpc>
                <a:spcPct val="100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Les associations.</a:t>
            </a:r>
            <a:endParaRPr sz="2000" dirty="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2000" dirty="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376</Words>
  <Application>Microsoft Office PowerPoint</Application>
  <PresentationFormat>Affichage à l'écran (16:9)</PresentationFormat>
  <Paragraphs>35</Paragraphs>
  <Slides>5</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Playfair Display</vt:lpstr>
      <vt:lpstr>PT Sans Narrow</vt:lpstr>
      <vt:lpstr>Arial</vt:lpstr>
      <vt:lpstr>Times New Roman</vt:lpstr>
      <vt:lpstr>Open Sans</vt:lpstr>
      <vt:lpstr>Tropic</vt:lpstr>
      <vt:lpstr>Entrepreneuriat  Cours 6</vt:lpstr>
      <vt:lpstr>Définition</vt:lpstr>
      <vt:lpstr>Présentation PowerPoint</vt:lpstr>
      <vt:lpstr>Méthodologie de réalisation d’une étude de marché</vt:lpstr>
      <vt:lpstr>Principales sources d’informations pour la connaissance de l’environnement et du secteur d’activité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Entrepreneuriat  Cours 6</dc:title>
  <cp:lastModifiedBy>PcService</cp:lastModifiedBy>
  <cp:revision>1</cp:revision>
  <dcterms:modified xsi:type="dcterms:W3CDTF">2023-04-24T15:03:10Z</dcterms:modified>
</cp:coreProperties>
</file>