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68" r:id="rId1"/>
  </p:sldMasterIdLst>
  <p:notesMasterIdLst>
    <p:notesMasterId r:id="rId106"/>
  </p:notesMasterIdLst>
  <p:handoutMasterIdLst>
    <p:handoutMasterId r:id="rId107"/>
  </p:handoutMasterIdLst>
  <p:sldIdLst>
    <p:sldId id="256" r:id="rId2"/>
    <p:sldId id="452" r:id="rId3"/>
    <p:sldId id="453" r:id="rId4"/>
    <p:sldId id="499" r:id="rId5"/>
    <p:sldId id="500" r:id="rId6"/>
    <p:sldId id="501" r:id="rId7"/>
    <p:sldId id="454" r:id="rId8"/>
    <p:sldId id="455" r:id="rId9"/>
    <p:sldId id="502" r:id="rId10"/>
    <p:sldId id="503" r:id="rId11"/>
    <p:sldId id="504" r:id="rId12"/>
    <p:sldId id="505" r:id="rId13"/>
    <p:sldId id="458" r:id="rId14"/>
    <p:sldId id="506" r:id="rId15"/>
    <p:sldId id="507" r:id="rId16"/>
    <p:sldId id="508" r:id="rId17"/>
    <p:sldId id="509" r:id="rId18"/>
    <p:sldId id="510" r:id="rId19"/>
    <p:sldId id="511" r:id="rId20"/>
    <p:sldId id="462" r:id="rId21"/>
    <p:sldId id="512" r:id="rId22"/>
    <p:sldId id="513" r:id="rId23"/>
    <p:sldId id="514" r:id="rId24"/>
    <p:sldId id="515" r:id="rId25"/>
    <p:sldId id="516" r:id="rId26"/>
    <p:sldId id="517" r:id="rId27"/>
    <p:sldId id="518" r:id="rId28"/>
    <p:sldId id="519" r:id="rId29"/>
    <p:sldId id="520" r:id="rId30"/>
    <p:sldId id="521" r:id="rId31"/>
    <p:sldId id="522" r:id="rId32"/>
    <p:sldId id="523" r:id="rId33"/>
    <p:sldId id="464" r:id="rId34"/>
    <p:sldId id="524" r:id="rId35"/>
    <p:sldId id="525" r:id="rId36"/>
    <p:sldId id="526" r:id="rId37"/>
    <p:sldId id="527" r:id="rId38"/>
    <p:sldId id="528" r:id="rId39"/>
    <p:sldId id="529" r:id="rId40"/>
    <p:sldId id="530" r:id="rId41"/>
    <p:sldId id="531" r:id="rId42"/>
    <p:sldId id="532" r:id="rId43"/>
    <p:sldId id="470" r:id="rId44"/>
    <p:sldId id="533" r:id="rId45"/>
    <p:sldId id="534" r:id="rId46"/>
    <p:sldId id="535" r:id="rId47"/>
    <p:sldId id="536" r:id="rId48"/>
    <p:sldId id="537" r:id="rId49"/>
    <p:sldId id="538" r:id="rId50"/>
    <p:sldId id="539" r:id="rId51"/>
    <p:sldId id="540" r:id="rId52"/>
    <p:sldId id="541" r:id="rId53"/>
    <p:sldId id="542" r:id="rId54"/>
    <p:sldId id="473" r:id="rId55"/>
    <p:sldId id="543" r:id="rId56"/>
    <p:sldId id="544" r:id="rId57"/>
    <p:sldId id="545" r:id="rId58"/>
    <p:sldId id="546" r:id="rId59"/>
    <p:sldId id="547" r:id="rId60"/>
    <p:sldId id="548" r:id="rId61"/>
    <p:sldId id="549" r:id="rId62"/>
    <p:sldId id="477" r:id="rId63"/>
    <p:sldId id="478" r:id="rId64"/>
    <p:sldId id="550" r:id="rId65"/>
    <p:sldId id="479" r:id="rId66"/>
    <p:sldId id="551" r:id="rId67"/>
    <p:sldId id="552" r:id="rId68"/>
    <p:sldId id="553" r:id="rId69"/>
    <p:sldId id="480" r:id="rId70"/>
    <p:sldId id="554" r:id="rId71"/>
    <p:sldId id="555" r:id="rId72"/>
    <p:sldId id="556" r:id="rId73"/>
    <p:sldId id="483" r:id="rId74"/>
    <p:sldId id="557" r:id="rId75"/>
    <p:sldId id="484" r:id="rId76"/>
    <p:sldId id="558" r:id="rId77"/>
    <p:sldId id="485" r:id="rId78"/>
    <p:sldId id="486" r:id="rId79"/>
    <p:sldId id="559" r:id="rId80"/>
    <p:sldId id="487" r:id="rId81"/>
    <p:sldId id="488" r:id="rId82"/>
    <p:sldId id="560" r:id="rId83"/>
    <p:sldId id="489" r:id="rId84"/>
    <p:sldId id="490" r:id="rId85"/>
    <p:sldId id="561" r:id="rId86"/>
    <p:sldId id="491" r:id="rId87"/>
    <p:sldId id="492" r:id="rId88"/>
    <p:sldId id="493" r:id="rId89"/>
    <p:sldId id="494" r:id="rId90"/>
    <p:sldId id="495" r:id="rId91"/>
    <p:sldId id="496" r:id="rId92"/>
    <p:sldId id="497" r:id="rId93"/>
    <p:sldId id="562" r:id="rId94"/>
    <p:sldId id="563" r:id="rId95"/>
    <p:sldId id="564" r:id="rId96"/>
    <p:sldId id="565" r:id="rId97"/>
    <p:sldId id="566" r:id="rId98"/>
    <p:sldId id="567" r:id="rId99"/>
    <p:sldId id="568" r:id="rId100"/>
    <p:sldId id="569" r:id="rId101"/>
    <p:sldId id="570" r:id="rId102"/>
    <p:sldId id="571" r:id="rId103"/>
    <p:sldId id="572" r:id="rId104"/>
    <p:sldId id="498" r:id="rId105"/>
  </p:sldIdLst>
  <p:sldSz cx="9144000" cy="6858000" type="screen4x3"/>
  <p:notesSz cx="6888163"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7">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7CD1"/>
    <a:srgbClr val="3A4AE6"/>
    <a:srgbClr val="0000CC"/>
    <a:srgbClr val="19434F"/>
    <a:srgbClr val="19AB35"/>
    <a:srgbClr val="0D5B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2" autoAdjust="0"/>
    <p:restoredTop sz="94624" autoAdjust="0"/>
  </p:normalViewPr>
  <p:slideViewPr>
    <p:cSldViewPr>
      <p:cViewPr varScale="1">
        <p:scale>
          <a:sx n="70" d="100"/>
          <a:sy n="70" d="100"/>
        </p:scale>
        <p:origin x="14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102"/>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ocument\Desktop\Nouveau%20Feuille%20Microsoft%20Office%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25"/>
          <c:cat>
            <c:strRef>
              <c:f>Feuil1!$G$10:$I$10</c:f>
              <c:strCache>
                <c:ptCount val="3"/>
                <c:pt idx="0">
                  <c:v>متوسطة</c:v>
                </c:pt>
                <c:pt idx="1">
                  <c:v>صغيرة</c:v>
                </c:pt>
                <c:pt idx="2">
                  <c:v>مصغرة</c:v>
                </c:pt>
              </c:strCache>
            </c:strRef>
          </c:cat>
          <c:val>
            <c:numRef>
              <c:f>Feuil1!$G$11:$I$11</c:f>
              <c:numCache>
                <c:formatCode>General</c:formatCode>
                <c:ptCount val="3"/>
                <c:pt idx="0">
                  <c:v>4688</c:v>
                </c:pt>
                <c:pt idx="1">
                  <c:v>30471</c:v>
                </c:pt>
                <c:pt idx="2">
                  <c:v>1136787</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600"/>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fr-FR"/>
          </a:p>
        </p:txBody>
      </p:sp>
      <p:sp>
        <p:nvSpPr>
          <p:cNvPr id="3" name="Espace réservé de la date 2"/>
          <p:cNvSpPr>
            <a:spLocks noGrp="1"/>
          </p:cNvSpPr>
          <p:nvPr>
            <p:ph type="dt" sz="quarter" idx="1"/>
          </p:nvPr>
        </p:nvSpPr>
        <p:spPr>
          <a:xfrm>
            <a:off x="3901698" y="0"/>
            <a:ext cx="2984871" cy="501094"/>
          </a:xfrm>
          <a:prstGeom prst="rect">
            <a:avLst/>
          </a:prstGeom>
        </p:spPr>
        <p:txBody>
          <a:bodyPr vert="horz" lIns="96625" tIns="48312" rIns="96625" bIns="48312" rtlCol="0"/>
          <a:lstStyle>
            <a:lvl1pPr algn="r">
              <a:defRPr sz="1300"/>
            </a:lvl1pPr>
          </a:lstStyle>
          <a:p>
            <a:fld id="{501409E5-C38A-4BC0-A746-72A02897E653}" type="datetimeFigureOut">
              <a:rPr lang="fr-FR" smtClean="0"/>
              <a:pPr/>
              <a:t>31/08/2023</a:t>
            </a:fld>
            <a:endParaRPr lang="fr-FR"/>
          </a:p>
        </p:txBody>
      </p:sp>
      <p:sp>
        <p:nvSpPr>
          <p:cNvPr id="4" name="Espace réservé du pied de page 3"/>
          <p:cNvSpPr>
            <a:spLocks noGrp="1"/>
          </p:cNvSpPr>
          <p:nvPr>
            <p:ph type="ftr" sz="quarter" idx="2"/>
          </p:nvPr>
        </p:nvSpPr>
        <p:spPr>
          <a:xfrm>
            <a:off x="0" y="9519054"/>
            <a:ext cx="2984871" cy="501094"/>
          </a:xfrm>
          <a:prstGeom prst="rect">
            <a:avLst/>
          </a:prstGeom>
        </p:spPr>
        <p:txBody>
          <a:bodyPr vert="horz" lIns="96625" tIns="48312" rIns="96625" bIns="48312"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901698" y="9519054"/>
            <a:ext cx="2984871" cy="501094"/>
          </a:xfrm>
          <a:prstGeom prst="rect">
            <a:avLst/>
          </a:prstGeom>
        </p:spPr>
        <p:txBody>
          <a:bodyPr vert="horz" lIns="96625" tIns="48312" rIns="96625" bIns="48312" rtlCol="0" anchor="b"/>
          <a:lstStyle>
            <a:lvl1pPr algn="r">
              <a:defRPr sz="1300"/>
            </a:lvl1pPr>
          </a:lstStyle>
          <a:p>
            <a:fld id="{691124ED-E253-4DFB-B578-89E51FE82288}" type="slidenum">
              <a:rPr lang="fr-FR" smtClean="0"/>
              <a:pPr/>
              <a:t>‹N°›</a:t>
            </a:fld>
            <a:endParaRPr lang="fr-FR"/>
          </a:p>
        </p:txBody>
      </p:sp>
    </p:spTree>
    <p:extLst>
      <p:ext uri="{BB962C8B-B14F-4D97-AF65-F5344CB8AC3E}">
        <p14:creationId xmlns:p14="http://schemas.microsoft.com/office/powerpoint/2010/main" val="1909240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fld id="{A191ECAA-389C-49FA-94DB-ECB847829F75}" type="datetimeFigureOut">
              <a:rPr lang="fr-FR" smtClean="0"/>
              <a:pPr/>
              <a:t>31/08/2023</a:t>
            </a:fld>
            <a:endParaRPr lang="fr-FR"/>
          </a:p>
        </p:txBody>
      </p:sp>
      <p:sp>
        <p:nvSpPr>
          <p:cNvPr id="4" name="Espace réservé de l'image des diapositives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endParaRPr lang="fr-FR"/>
          </a:p>
        </p:txBody>
      </p:sp>
      <p:sp>
        <p:nvSpPr>
          <p:cNvPr id="5" name="Espace réservé des commentaires 4"/>
          <p:cNvSpPr>
            <a:spLocks noGrp="1"/>
          </p:cNvSpPr>
          <p:nvPr>
            <p:ph type="body" sz="quarter" idx="3"/>
          </p:nvPr>
        </p:nvSpPr>
        <p:spPr>
          <a:xfrm>
            <a:off x="688817" y="4760397"/>
            <a:ext cx="5510530" cy="4509850"/>
          </a:xfrm>
          <a:prstGeom prst="rect">
            <a:avLst/>
          </a:prstGeom>
        </p:spPr>
        <p:txBody>
          <a:bodyPr vert="horz" lIns="96625" tIns="48312" rIns="96625" bIns="48312"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fld id="{9AAA6CA8-4AB4-484E-B27A-26F2D249E79B}" type="slidenum">
              <a:rPr lang="fr-FR" smtClean="0"/>
              <a:pPr/>
              <a:t>‹N°›</a:t>
            </a:fld>
            <a:endParaRPr lang="fr-FR"/>
          </a:p>
        </p:txBody>
      </p:sp>
    </p:spTree>
    <p:extLst>
      <p:ext uri="{BB962C8B-B14F-4D97-AF65-F5344CB8AC3E}">
        <p14:creationId xmlns:p14="http://schemas.microsoft.com/office/powerpoint/2010/main" val="216353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8213" y="750888"/>
            <a:ext cx="5011737" cy="3759200"/>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AAA6CA8-4AB4-484E-B27A-26F2D249E79B}" type="slidenum">
              <a:rPr lang="fr-FR" smtClean="0"/>
              <a:pPr/>
              <a:t>1</a:t>
            </a:fld>
            <a:endParaRPr lang="fr-FR"/>
          </a:p>
        </p:txBody>
      </p:sp>
    </p:spTree>
    <p:extLst>
      <p:ext uri="{BB962C8B-B14F-4D97-AF65-F5344CB8AC3E}">
        <p14:creationId xmlns:p14="http://schemas.microsoft.com/office/powerpoint/2010/main" val="264744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33426F1-2B25-419C-9CBD-A84FAC94DF13}" type="datetime1">
              <a:rPr lang="fr-FR" smtClean="0"/>
              <a:pPr/>
              <a:t>31/08/2023</a:t>
            </a:fld>
            <a:endParaRPr lang="fr-FR"/>
          </a:p>
        </p:txBody>
      </p:sp>
      <p:sp>
        <p:nvSpPr>
          <p:cNvPr id="5" name="Espace réservé du pied de page 4"/>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6" name="Espace réservé du numéro de diapositive 5"/>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0A89B24-1F2A-458E-A31E-F2EE403D86B0}" type="datetime1">
              <a:rPr lang="fr-FR" smtClean="0"/>
              <a:pPr/>
              <a:t>31/08/2023</a:t>
            </a:fld>
            <a:endParaRPr lang="fr-FR"/>
          </a:p>
        </p:txBody>
      </p:sp>
      <p:sp>
        <p:nvSpPr>
          <p:cNvPr id="5" name="Espace réservé du pied de page 4"/>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6" name="Espace réservé du numéro de diapositive 5"/>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A3B4DCB-CF34-4816-89D7-A33F4DEF9BCF}" type="datetime1">
              <a:rPr lang="fr-FR" smtClean="0"/>
              <a:pPr/>
              <a:t>31/08/2023</a:t>
            </a:fld>
            <a:endParaRPr lang="fr-FR"/>
          </a:p>
        </p:txBody>
      </p:sp>
      <p:sp>
        <p:nvSpPr>
          <p:cNvPr id="5" name="Espace réservé du pied de page 4"/>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6" name="Espace réservé du numéro de diapositive 5"/>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51520" y="1268760"/>
            <a:ext cx="8229600" cy="1143000"/>
          </a:xfrm>
          <a:prstGeom prst="rect">
            <a:avLst/>
          </a:prstGeom>
        </p:spPr>
        <p:txBody>
          <a:bodyPr/>
          <a:lstStyle>
            <a:lvl1pPr>
              <a:defRPr/>
            </a:lvl1pPr>
          </a:lstStyle>
          <a:p>
            <a:r>
              <a:rPr lang="fr-FR"/>
              <a:t>Cliquez pour modifier le style du titre</a:t>
            </a:r>
            <a:endParaRPr lang="fr-FR" dirty="0"/>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19A8D5E5-B071-430A-A2EF-369265AD0881}" type="datetime1">
              <a:rPr lang="fr-FR" smtClean="0"/>
              <a:pPr/>
              <a:t>31/08/2023</a:t>
            </a:fld>
            <a:endParaRPr lang="fr-FR"/>
          </a:p>
        </p:txBody>
      </p:sp>
      <p:sp>
        <p:nvSpPr>
          <p:cNvPr id="5" name="Espace réservé du pied de page 4"/>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6" name="Espace réservé du numéro de diapositive 5"/>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1"/>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8314A68-B619-45AC-9647-D6A5E2865819}" type="datetime1">
              <a:rPr lang="fr-FR" smtClean="0"/>
              <a:pPr/>
              <a:t>31/08/2023</a:t>
            </a:fld>
            <a:endParaRPr lang="fr-FR"/>
          </a:p>
        </p:txBody>
      </p:sp>
      <p:sp>
        <p:nvSpPr>
          <p:cNvPr id="5" name="Espace réservé du pied de page 4"/>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6" name="Espace réservé du numéro de diapositive 5"/>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38ECFFE-26F4-4999-AC85-092D1AFCF30E}" type="datetime1">
              <a:rPr lang="fr-FR" smtClean="0"/>
              <a:pPr/>
              <a:t>31/08/2023</a:t>
            </a:fld>
            <a:endParaRPr lang="fr-FR"/>
          </a:p>
        </p:txBody>
      </p:sp>
      <p:sp>
        <p:nvSpPr>
          <p:cNvPr id="6" name="Espace réservé du pied de page 5"/>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7" name="Espace réservé du numéro de diapositive 6"/>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269340F-31BC-4EF5-95BA-DD5882919735}" type="datetime1">
              <a:rPr lang="fr-FR" smtClean="0"/>
              <a:pPr/>
              <a:t>31/08/2023</a:t>
            </a:fld>
            <a:endParaRPr lang="fr-FR"/>
          </a:p>
        </p:txBody>
      </p:sp>
      <p:sp>
        <p:nvSpPr>
          <p:cNvPr id="8" name="Espace réservé du pied de page 7"/>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9" name="Espace réservé du numéro de diapositive 8"/>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1143000"/>
          </a:xfrm>
          <a:prstGeom prst="rect">
            <a:avLst/>
          </a:prstGeom>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1C9BFBDC-E598-4F59-9904-9E23861B7CFB}" type="datetime1">
              <a:rPr lang="fr-FR" smtClean="0"/>
              <a:pPr/>
              <a:t>31/08/2023</a:t>
            </a:fld>
            <a:endParaRPr lang="fr-FR"/>
          </a:p>
        </p:txBody>
      </p:sp>
      <p:sp>
        <p:nvSpPr>
          <p:cNvPr id="4" name="Espace réservé du pied de page 3"/>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5" name="Espace réservé du numéro de diapositive 4"/>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2857F2F-B9A5-424A-B919-8D0A72031FF2}" type="datetime1">
              <a:rPr lang="fr-FR" smtClean="0"/>
              <a:pPr/>
              <a:t>31/08/2023</a:t>
            </a:fld>
            <a:endParaRPr lang="fr-FR"/>
          </a:p>
        </p:txBody>
      </p:sp>
      <p:sp>
        <p:nvSpPr>
          <p:cNvPr id="3" name="Espace réservé du pied de page 2"/>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4" name="Espace réservé du numéro de diapositive 3"/>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49"/>
            <a:ext cx="3008313" cy="1162051"/>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53F7EC8-9B94-4F84-99E9-1D5B520B6C94}" type="datetime1">
              <a:rPr lang="fr-FR" smtClean="0"/>
              <a:pPr/>
              <a:t>31/08/2023</a:t>
            </a:fld>
            <a:endParaRPr lang="fr-FR"/>
          </a:p>
        </p:txBody>
      </p:sp>
      <p:sp>
        <p:nvSpPr>
          <p:cNvPr id="6" name="Espace réservé du pied de page 5"/>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7" name="Espace réservé du numéro de diapositive 6"/>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9"/>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1EDB026-8D82-451A-8DE9-E873D3F3678F}" type="datetime1">
              <a:rPr lang="fr-FR" smtClean="0"/>
              <a:pPr/>
              <a:t>31/08/2023</a:t>
            </a:fld>
            <a:endParaRPr lang="fr-FR"/>
          </a:p>
        </p:txBody>
      </p:sp>
      <p:sp>
        <p:nvSpPr>
          <p:cNvPr id="6" name="Espace réservé du pied de page 5"/>
          <p:cNvSpPr>
            <a:spLocks noGrp="1"/>
          </p:cNvSpPr>
          <p:nvPr>
            <p:ph type="ftr" sz="quarter" idx="11"/>
          </p:nvPr>
        </p:nvSpPr>
        <p:spPr/>
        <p:txBody>
          <a:bodyPr/>
          <a:lstStyle/>
          <a:p>
            <a:r>
              <a:rPr lang="ar-DZ"/>
              <a:t>اإشكالية التحرير المالي والنمو الاقتصادي في البلدان النامية: حالة الاقتصاد الجزائري</a:t>
            </a:r>
            <a:endParaRPr lang="fr-FR"/>
          </a:p>
        </p:txBody>
      </p:sp>
      <p:sp>
        <p:nvSpPr>
          <p:cNvPr id="7" name="Espace réservé du numéro de diapositive 6"/>
          <p:cNvSpPr>
            <a:spLocks noGrp="1"/>
          </p:cNvSpPr>
          <p:nvPr>
            <p:ph type="sldNum" sz="quarter" idx="12"/>
          </p:nvPr>
        </p:nvSpPr>
        <p:spPr/>
        <p:txBody>
          <a:bodyPr/>
          <a:lstStyle/>
          <a:p>
            <a:fld id="{8B098AD0-80B6-4258-B801-0715107E94C3}" type="slidenum">
              <a:rPr lang="fr-FR" smtClean="0"/>
              <a:pPr/>
              <a:t>‹N°›</a:t>
            </a:fld>
            <a:endParaRPr lang="fr-FR"/>
          </a:p>
        </p:txBody>
      </p:sp>
    </p:spTree>
  </p:cSld>
  <p:clrMapOvr>
    <a:masterClrMapping/>
  </p:clrMapOvr>
  <p:transition>
    <p:cover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35ABBE-28C5-454B-B917-AD2305176F12}" type="datetime1">
              <a:rPr lang="fr-FR" smtClean="0"/>
              <a:pPr/>
              <a:t>31/08/2023</a:t>
            </a:fld>
            <a:endParaRPr 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DZ"/>
              <a:t>اإشكالية التحرير المالي والنمو الاقتصادي في البلدان النامية: حالة الاقتصاد الجزائري</a:t>
            </a:r>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98AD0-80B6-4258-B801-0715107E94C3}" type="slidenum">
              <a:rPr lang="fr-FR" smtClean="0"/>
              <a:pPr/>
              <a:t>‹N°›</a:t>
            </a:fld>
            <a:endParaRPr lang="fr-FR"/>
          </a:p>
        </p:txBody>
      </p:sp>
      <p:sp>
        <p:nvSpPr>
          <p:cNvPr id="10" name="Rectangle à coins arrondis 9"/>
          <p:cNvSpPr/>
          <p:nvPr/>
        </p:nvSpPr>
        <p:spPr>
          <a:xfrm>
            <a:off x="35496" y="44624"/>
            <a:ext cx="9071992" cy="720080"/>
          </a:xfrm>
          <a:prstGeom prst="roundRect">
            <a:avLst/>
          </a:prstGeom>
          <a:solidFill>
            <a:srgbClr val="2F7CD1"/>
          </a:solidFill>
          <a:ln>
            <a:solidFill>
              <a:srgbClr val="2F7CD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Picture 2"/>
          <p:cNvPicPr>
            <a:picLocks noChangeAspect="1" noChangeArrowheads="1"/>
          </p:cNvPicPr>
          <p:nvPr/>
        </p:nvPicPr>
        <p:blipFill>
          <a:blip r:embed="rId13" cstate="print"/>
          <a:srcRect/>
          <a:stretch>
            <a:fillRect/>
          </a:stretch>
        </p:blipFill>
        <p:spPr bwMode="auto">
          <a:xfrm>
            <a:off x="251520" y="188640"/>
            <a:ext cx="720080" cy="432048"/>
          </a:xfrm>
          <a:prstGeom prst="rect">
            <a:avLst/>
          </a:prstGeom>
          <a:noFill/>
          <a:ln w="9525">
            <a:noFill/>
            <a:miter lim="800000"/>
            <a:headEnd/>
            <a:tailEnd/>
          </a:ln>
        </p:spPr>
      </p:pic>
      <p:pic>
        <p:nvPicPr>
          <p:cNvPr id="12" name="Image 11"/>
          <p:cNvPicPr/>
          <p:nvPr/>
        </p:nvPicPr>
        <p:blipFill>
          <a:blip r:embed="rId14" cstate="print"/>
          <a:srcRect/>
          <a:stretch>
            <a:fillRect/>
          </a:stretch>
        </p:blipFill>
        <p:spPr bwMode="auto">
          <a:xfrm>
            <a:off x="8172400" y="188640"/>
            <a:ext cx="720080" cy="432048"/>
          </a:xfrm>
          <a:prstGeom prst="rect">
            <a:avLst/>
          </a:prstGeom>
          <a:noFill/>
          <a:ln w="9525">
            <a:noFill/>
            <a:miter lim="800000"/>
            <a:headEnd/>
            <a:tailEnd/>
          </a:ln>
        </p:spPr>
      </p:pic>
      <p:sp>
        <p:nvSpPr>
          <p:cNvPr id="9" name="Rectangle à coins arrondis 8"/>
          <p:cNvSpPr/>
          <p:nvPr/>
        </p:nvSpPr>
        <p:spPr>
          <a:xfrm>
            <a:off x="35496" y="44624"/>
            <a:ext cx="9071992" cy="720080"/>
          </a:xfrm>
          <a:prstGeom prst="roundRect">
            <a:avLst/>
          </a:prstGeom>
          <a:solidFill>
            <a:srgbClr val="2F7CD1"/>
          </a:solidFill>
          <a:ln>
            <a:solidFill>
              <a:srgbClr val="2F7CD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Picture 2"/>
          <p:cNvPicPr>
            <a:picLocks noChangeAspect="1" noChangeArrowheads="1"/>
          </p:cNvPicPr>
          <p:nvPr/>
        </p:nvPicPr>
        <p:blipFill>
          <a:blip r:embed="rId13" cstate="print"/>
          <a:srcRect/>
          <a:stretch>
            <a:fillRect/>
          </a:stretch>
        </p:blipFill>
        <p:spPr bwMode="auto">
          <a:xfrm>
            <a:off x="251520" y="188640"/>
            <a:ext cx="720080" cy="432048"/>
          </a:xfrm>
          <a:prstGeom prst="rect">
            <a:avLst/>
          </a:prstGeom>
          <a:noFill/>
          <a:ln w="9525">
            <a:noFill/>
            <a:miter lim="800000"/>
            <a:headEnd/>
            <a:tailEnd/>
          </a:ln>
        </p:spPr>
      </p:pic>
      <p:pic>
        <p:nvPicPr>
          <p:cNvPr id="14" name="Image 13"/>
          <p:cNvPicPr/>
          <p:nvPr/>
        </p:nvPicPr>
        <p:blipFill>
          <a:blip r:embed="rId14" cstate="print"/>
          <a:srcRect/>
          <a:stretch>
            <a:fillRect/>
          </a:stretch>
        </p:blipFill>
        <p:spPr bwMode="auto">
          <a:xfrm>
            <a:off x="8172400" y="188640"/>
            <a:ext cx="720080" cy="4320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cover dir="rd"/>
  </p:transition>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numéro de diapositive 13"/>
          <p:cNvSpPr>
            <a:spLocks noGrp="1"/>
          </p:cNvSpPr>
          <p:nvPr>
            <p:ph type="sldNum" sz="quarter" idx="12"/>
          </p:nvPr>
        </p:nvSpPr>
        <p:spPr>
          <a:xfrm>
            <a:off x="6553200" y="6448252"/>
            <a:ext cx="2133600" cy="365125"/>
          </a:xfrm>
        </p:spPr>
        <p:txBody>
          <a:bodyPr/>
          <a:lstStyle/>
          <a:p>
            <a:fld id="{8B098AD0-80B6-4258-B801-0715107E94C3}" type="slidenum">
              <a:rPr lang="fr-FR" smtClean="0"/>
              <a:pPr/>
              <a:t>1</a:t>
            </a:fld>
            <a:endParaRPr lang="fr-FR" dirty="0"/>
          </a:p>
        </p:txBody>
      </p:sp>
      <p:sp>
        <p:nvSpPr>
          <p:cNvPr id="15" name="Espace réservé du contenu 7"/>
          <p:cNvSpPr txBox="1">
            <a:spLocks/>
          </p:cNvSpPr>
          <p:nvPr/>
        </p:nvSpPr>
        <p:spPr>
          <a:xfrm>
            <a:off x="179512" y="836712"/>
            <a:ext cx="8784976" cy="5832648"/>
          </a:xfrm>
          <a:prstGeom prst="rect">
            <a:avLst/>
          </a:prstGeom>
        </p:spPr>
        <p:txBody>
          <a:bodyPr>
            <a:normAutofit/>
          </a:bodyPr>
          <a:lstStyle/>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endParaRPr lang="ar-DZ" sz="3200" b="1" dirty="0"/>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endParaRPr lang="ar-DZ" sz="3200" b="1" dirty="0"/>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endParaRPr lang="ar-DZ" sz="2400" b="1" dirty="0"/>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1700" b="1" i="0" u="none" strike="noStrike" kern="1200" cap="none" spc="0" normalizeH="0" baseline="0" noProof="0" dirty="0">
                <a:ln>
                  <a:noFill/>
                </a:ln>
                <a:solidFill>
                  <a:schemeClr val="tx1"/>
                </a:solidFill>
                <a:effectLst/>
                <a:uLnTx/>
                <a:uFillTx/>
                <a:latin typeface="Traditional Arabic" pitchFamily="18" charset="-78"/>
                <a:ea typeface="+mn-ea"/>
                <a:cs typeface="Traditional Arabic" pitchFamily="18" charset="-78"/>
              </a:rPr>
              <a:t>			</a:t>
            </a:r>
            <a:r>
              <a:rPr kumimoji="0" lang="fr-FR" sz="1700" b="1" i="0" u="none" strike="noStrike" kern="1200" cap="none" spc="0" normalizeH="0" baseline="0" noProof="0" dirty="0">
                <a:ln>
                  <a:noFill/>
                </a:ln>
                <a:solidFill>
                  <a:schemeClr val="tx1"/>
                </a:solidFill>
                <a:effectLst/>
                <a:uLnTx/>
                <a:uFillTx/>
                <a:latin typeface="Traditional Arabic" pitchFamily="18" charset="-78"/>
                <a:ea typeface="+mn-ea"/>
                <a:cs typeface="Traditional Arabic" pitchFamily="18" charset="-78"/>
              </a:rPr>
              <a:t>   </a:t>
            </a:r>
            <a:r>
              <a:rPr kumimoji="0" lang="ar-DZ" sz="1700" b="1" i="0" u="none" strike="noStrike" kern="1200" cap="none" spc="0" normalizeH="0" baseline="0" noProof="0" dirty="0">
                <a:ln>
                  <a:noFill/>
                </a:ln>
                <a:solidFill>
                  <a:schemeClr val="tx1"/>
                </a:solidFill>
                <a:effectLst/>
                <a:uLnTx/>
                <a:uFillTx/>
                <a:latin typeface="Traditional Arabic" pitchFamily="18" charset="-78"/>
                <a:ea typeface="+mn-ea"/>
                <a:cs typeface="Traditional Arabic" pitchFamily="18" charset="-78"/>
              </a:rPr>
              <a:t> </a:t>
            </a:r>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endParaRPr lang="ar-DZ" sz="3100" b="1" dirty="0">
              <a:latin typeface="Traditional Arabic" pitchFamily="18" charset="-78"/>
              <a:cs typeface="Traditional Arabic" pitchFamily="18" charset="-78"/>
            </a:endParaRPr>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1700" b="1" i="0" u="none" strike="noStrike" kern="1200" cap="none" spc="0" normalizeH="0" baseline="0" noProof="0" dirty="0">
              <a:ln>
                <a:noFill/>
              </a:ln>
              <a:solidFill>
                <a:schemeClr val="tx1"/>
              </a:solidFill>
              <a:effectLst/>
              <a:uLnTx/>
              <a:uFillTx/>
              <a:latin typeface="Traditional Arabic" pitchFamily="18" charset="-78"/>
              <a:ea typeface="+mn-ea"/>
              <a:cs typeface="Traditional Arabic" pitchFamily="18" charset="-78"/>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11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1700" b="1"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17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2400" b="0" i="0" u="none" strike="noStrike" kern="1200" cap="none" spc="0" normalizeH="0" baseline="0" noProof="0" dirty="0" smtClean="0">
                <a:ln>
                  <a:noFill/>
                </a:ln>
                <a:solidFill>
                  <a:schemeClr val="tx1"/>
                </a:solidFill>
                <a:effectLst/>
                <a:uLnTx/>
                <a:uFillTx/>
              </a:rPr>
              <a:t>من اعداد: زبير محمد</a:t>
            </a:r>
          </a:p>
          <a:p>
            <a:pPr marL="342900" indent="-342900" algn="r">
              <a:spcBef>
                <a:spcPct val="20000"/>
              </a:spcBef>
              <a:defRPr/>
            </a:pPr>
            <a:r>
              <a:rPr lang="ar-DZ" sz="2400" dirty="0" smtClean="0"/>
              <a:t>موجهة لطلبة السنة الأولى دكتوراه تخصص إدارة اعمال</a:t>
            </a:r>
          </a:p>
          <a:p>
            <a:pPr marL="342900" indent="-342900" algn="r">
              <a:spcBef>
                <a:spcPct val="20000"/>
              </a:spcBef>
              <a:defRPr/>
            </a:pPr>
            <a:endParaRPr lang="ar-DZ" sz="2400" dirty="0" smtClean="0"/>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2400" b="0" i="0" u="none" strike="noStrike" kern="1200" cap="none" spc="0" normalizeH="0" baseline="0" noProof="0" dirty="0" smtClean="0">
                <a:ln>
                  <a:noFill/>
                </a:ln>
                <a:solidFill>
                  <a:schemeClr val="tx1"/>
                </a:solidFill>
                <a:effectLst/>
                <a:uLnTx/>
                <a:uFillTx/>
              </a:rPr>
              <a:t>الموسم الدراسي:</a:t>
            </a:r>
            <a:r>
              <a:rPr kumimoji="0" lang="ar-DZ" sz="2400" b="0" i="0" u="none" strike="noStrike" kern="1200" cap="none" spc="0" normalizeH="0" noProof="0" dirty="0" smtClean="0">
                <a:ln>
                  <a:noFill/>
                </a:ln>
                <a:solidFill>
                  <a:schemeClr val="tx1"/>
                </a:solidFill>
                <a:effectLst/>
                <a:uLnTx/>
                <a:uFillTx/>
              </a:rPr>
              <a:t> 2022-2023</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ar-DZ" sz="2400" b="0" i="0" u="none" strike="noStrike" kern="1200" cap="none" spc="0" normalizeH="0" noProof="0" dirty="0" smtClean="0">
              <a:ln>
                <a:noFill/>
              </a:ln>
              <a:solidFill>
                <a:schemeClr val="tx1"/>
              </a:solidFill>
              <a:effectLst/>
              <a:uLnTx/>
              <a:uFillTx/>
            </a:endParaRPr>
          </a:p>
        </p:txBody>
      </p:sp>
      <p:pic>
        <p:nvPicPr>
          <p:cNvPr id="13" name="Picture 4" descr="C:\Documents and Settings\moomo\Mes documents\تجارب\personnage\Algeria_Flag.png"/>
          <p:cNvPicPr>
            <a:picLocks noChangeAspect="1" noChangeArrowheads="1"/>
          </p:cNvPicPr>
          <p:nvPr/>
        </p:nvPicPr>
        <p:blipFill>
          <a:blip r:embed="rId3"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1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0057"/>
            <a:ext cx="8867775" cy="2534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3379" y="857285"/>
            <a:ext cx="2141016" cy="1563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à coins arrondis 1"/>
          <p:cNvSpPr/>
          <p:nvPr/>
        </p:nvSpPr>
        <p:spPr>
          <a:xfrm>
            <a:off x="1547664" y="2996952"/>
            <a:ext cx="6192688"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smtClean="0"/>
              <a:t>دروس عبر الخط </a:t>
            </a:r>
          </a:p>
          <a:p>
            <a:pPr algn="ctr"/>
            <a:r>
              <a:rPr lang="ar-DZ" sz="3200" dirty="0" smtClean="0"/>
              <a:t>مقياس: </a:t>
            </a:r>
            <a:r>
              <a:rPr lang="ar-DZ" sz="3200" dirty="0"/>
              <a:t> </a:t>
            </a:r>
            <a:r>
              <a:rPr lang="ar-DZ" sz="3200" dirty="0" smtClean="0"/>
              <a:t>ريادة الاعمال</a:t>
            </a:r>
            <a:endParaRPr lang="fr-FR" sz="3200"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600" b="1" dirty="0" smtClean="0"/>
              <a:t>المحاضرة الثانية</a:t>
            </a:r>
            <a:r>
              <a:rPr lang="ar-SA" sz="3600" b="1" dirty="0" smtClean="0"/>
              <a:t>: المشاريع الاستثمارية</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93866"/>
          </a:xfrm>
          <a:prstGeom prst="rect">
            <a:avLst/>
          </a:prstGeom>
          <a:noFill/>
        </p:spPr>
        <p:txBody>
          <a:bodyPr wrap="square" rtlCol="0">
            <a:spAutoFit/>
          </a:bodyPr>
          <a:lstStyle/>
          <a:p>
            <a:pPr lvl="0" algn="just" rtl="1"/>
            <a:r>
              <a:rPr lang="ar-DZ" sz="2800" b="1" dirty="0"/>
              <a:t>2- </a:t>
            </a:r>
            <a:r>
              <a:rPr lang="ar-SA" sz="2800" b="1" dirty="0"/>
              <a:t>خصائص المشروع:</a:t>
            </a:r>
            <a:endParaRPr lang="fr-FR" sz="2800" dirty="0"/>
          </a:p>
          <a:p>
            <a:pPr algn="just" rtl="1"/>
            <a:r>
              <a:rPr lang="ar-SA" sz="2800" dirty="0"/>
              <a:t>تشترك المشاريع مهما تنوعت واختلفت طبيعتها في مجموعة من الخصائص المتمثلة في:</a:t>
            </a:r>
            <a:endParaRPr lang="fr-FR" sz="2800" dirty="0"/>
          </a:p>
          <a:p>
            <a:pPr lvl="0" algn="just" rtl="1"/>
            <a:r>
              <a:rPr lang="ar-DZ" sz="2800" b="1" dirty="0"/>
              <a:t>- </a:t>
            </a:r>
            <a:r>
              <a:rPr lang="ar-SA" sz="2800" b="1" dirty="0"/>
              <a:t>الغاية او الهدف: </a:t>
            </a:r>
            <a:r>
              <a:rPr lang="ar-SA" sz="2800" dirty="0"/>
              <a:t>تقام المشاريع الاستثمارية في العادة لتنفيذ غرض معين، او حل مشكلة معينة، وتحقيق اهداف محددة، وعليه فان وجود المشروع يكون مرتبطا بتحقيق هذه الغاية والوصول الى تلك الأهداف. </a:t>
            </a:r>
            <a:endParaRPr lang="fr-FR" sz="2800" dirty="0"/>
          </a:p>
          <a:p>
            <a:pPr lvl="0" algn="just" rtl="1"/>
            <a:r>
              <a:rPr lang="ar-DZ" sz="2800" b="1" dirty="0"/>
              <a:t>- </a:t>
            </a:r>
            <a:r>
              <a:rPr lang="ar-SA" sz="2800" b="1" dirty="0"/>
              <a:t>دورة حياة:</a:t>
            </a:r>
            <a:r>
              <a:rPr lang="ar-SA" sz="2800" dirty="0"/>
              <a:t> للمشروع دورة حياة متكاملة مثل المنظمات الدائمة بحيث تبدأ دورة حياة المشروع بالفكرة ثم التخطيط والتنفيذ والرقابة وأخيرا مرحلة الانتهاء والتسليم.</a:t>
            </a:r>
            <a:endParaRPr lang="fr-FR" sz="2800" dirty="0"/>
          </a:p>
          <a:p>
            <a:pPr lvl="0" algn="just" rtl="1"/>
            <a:r>
              <a:rPr lang="ar-DZ" sz="2800" b="1" dirty="0"/>
              <a:t>- </a:t>
            </a:r>
            <a:r>
              <a:rPr lang="ar-SA" sz="2800" b="1" dirty="0"/>
              <a:t>التفرد:</a:t>
            </a:r>
            <a:r>
              <a:rPr lang="ar-SA" sz="2800" dirty="0"/>
              <a:t> من خصائص أي مشروع ان تنفيذه يحتاج الى أنشطة فريدة وغير روتينية وغير متكررة، وهذا يعني انه حتى ولو تشابه مشروعان في الطبيعة والحجم والشكل فان تنفيذ كل منهما يحتاج الى أنشطة تختلف عن الاخر، كطبيعة الإدارة ، والعاملين، وطبيعة المخاطر، وتوفر الموارد ...الخ</a:t>
            </a:r>
            <a:r>
              <a:rPr lang="ar-SA" sz="2800" dirty="0" smtClean="0"/>
              <a:t>.</a:t>
            </a:r>
            <a:endParaRPr lang="fr-FR" sz="2800" dirty="0"/>
          </a:p>
        </p:txBody>
      </p:sp>
    </p:spTree>
    <p:extLst>
      <p:ext uri="{BB962C8B-B14F-4D97-AF65-F5344CB8AC3E}">
        <p14:creationId xmlns:p14="http://schemas.microsoft.com/office/powerpoint/2010/main" val="2152461085"/>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100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63089"/>
          </a:xfrm>
          <a:prstGeom prst="rect">
            <a:avLst/>
          </a:prstGeom>
          <a:noFill/>
        </p:spPr>
        <p:txBody>
          <a:bodyPr wrap="square" rtlCol="0">
            <a:spAutoFit/>
          </a:bodyPr>
          <a:lstStyle/>
          <a:p>
            <a:pPr algn="just" rtl="1"/>
            <a:r>
              <a:rPr lang="ar-DZ" sz="2600" dirty="0"/>
              <a:t>وعموما أظهرت الدراسات العلمية مجموعة من الخدمات التي يمكن أن تقدمها هيئات المرافقة للمؤسسات الصغيرة، قبل وخلال وبعد إنشاء المؤسسة، تتمثل هذه الخدمات خلال كل مرحلة فيما يلي:</a:t>
            </a:r>
            <a:endParaRPr lang="fr-FR" sz="2600" dirty="0"/>
          </a:p>
          <a:p>
            <a:pPr algn="just" rtl="1"/>
            <a:r>
              <a:rPr lang="ar-DZ" sz="2600" b="1" dirty="0" smtClean="0"/>
              <a:t>أ</a:t>
            </a:r>
            <a:r>
              <a:rPr lang="ar-SA" sz="2600" b="1" dirty="0" smtClean="0"/>
              <a:t>- </a:t>
            </a:r>
            <a:r>
              <a:rPr lang="ar-SA" sz="2600" b="1" dirty="0"/>
              <a:t>الاستقبال(</a:t>
            </a:r>
            <a:r>
              <a:rPr lang="fr-FR" sz="2600" b="1" dirty="0"/>
              <a:t>accueille</a:t>
            </a:r>
            <a:r>
              <a:rPr lang="ar-SA" sz="2600" b="1" dirty="0"/>
              <a:t>)</a:t>
            </a:r>
            <a:r>
              <a:rPr lang="ar-SA" sz="2600" dirty="0"/>
              <a:t>:   عند قدوم أي مقاول إلى هيئة المرافقة لأول مرة تقام معه جلسات أولى تسمى بمرحلة الاستقبال، ويختلف شكل الاستقبال من هيئة لأخرى، حيث أن بعضها يكتفي بأول لقاء لتقديم بعض المعلومات وتوجيه المقاول(حامل المشروع) ، أما الأخرى فهي تقوم منذ اللقاء الأول تحليل وتقييم إمكانيات المشروع(شكل المشروع، المنتج، السوق...).</a:t>
            </a:r>
            <a:endParaRPr lang="fr-FR" sz="2600" dirty="0"/>
          </a:p>
          <a:p>
            <a:pPr algn="just" rtl="1"/>
            <a:r>
              <a:rPr lang="ar-SA" sz="2600" dirty="0"/>
              <a:t>  وبالتالي فمرحلة الاستقبال تقوم في الأساس على التعارف بين كل من حامل المشروع والهيئة المرافقة، كما تسعى إلى معرفة حالة تقدم المشروع؛ احتياجات المشروع؛  التوفيق بين حاجيات هيئة الدعم ومتطلبات حامل المشروع</a:t>
            </a:r>
            <a:r>
              <a:rPr lang="ar-SA" sz="2800" dirty="0"/>
              <a:t>.</a:t>
            </a:r>
            <a:endParaRPr lang="fr-FR" sz="2800" dirty="0"/>
          </a:p>
          <a:p>
            <a:pPr algn="just" rtl="1"/>
            <a:endParaRPr lang="fr-FR" sz="2600" dirty="0"/>
          </a:p>
          <a:p>
            <a:pPr algn="just" rtl="1"/>
            <a:endParaRPr lang="fr-FR" sz="2800" dirty="0"/>
          </a:p>
          <a:p>
            <a:pPr algn="just" rtl="1"/>
            <a:endParaRPr lang="fr-FR" sz="2000" dirty="0"/>
          </a:p>
        </p:txBody>
      </p:sp>
    </p:spTree>
    <p:extLst>
      <p:ext uri="{BB962C8B-B14F-4D97-AF65-F5344CB8AC3E}">
        <p14:creationId xmlns:p14="http://schemas.microsoft.com/office/powerpoint/2010/main" val="111260318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101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63089"/>
          </a:xfrm>
          <a:prstGeom prst="rect">
            <a:avLst/>
          </a:prstGeom>
          <a:noFill/>
        </p:spPr>
        <p:txBody>
          <a:bodyPr wrap="square" rtlCol="0">
            <a:spAutoFit/>
          </a:bodyPr>
          <a:lstStyle/>
          <a:p>
            <a:pPr algn="just" rtl="1"/>
            <a:r>
              <a:rPr lang="ar-DZ" sz="2600" b="1" dirty="0" smtClean="0"/>
              <a:t>ب- </a:t>
            </a:r>
            <a:r>
              <a:rPr lang="ar-SA" sz="2600" b="1" dirty="0" smtClean="0"/>
              <a:t>المرافقة </a:t>
            </a:r>
            <a:r>
              <a:rPr lang="ar-SA" sz="2600" b="1" dirty="0"/>
              <a:t>خلال الإنشاء: </a:t>
            </a:r>
            <a:r>
              <a:rPr lang="ar-SA" sz="2600" dirty="0"/>
              <a:t>تتميز هذه المرحلة بمجموعة من الخدمات التي تقدمها هيئات المرافقة تتمثل فيما يلي:</a:t>
            </a:r>
            <a:endParaRPr lang="fr-FR" sz="2600" dirty="0"/>
          </a:p>
          <a:p>
            <a:pPr lvl="0" algn="just" rtl="1"/>
            <a:r>
              <a:rPr lang="ar-SA" sz="2600" dirty="0"/>
              <a:t>إعداد وتشكيل ملف إنشاء المشروع: يتمثل في خطة عمل تتضمن: </a:t>
            </a:r>
            <a:r>
              <a:rPr lang="ar-DZ" sz="2600" dirty="0"/>
              <a:t>تقديم صاحب المشروع؛ وصف المشروع؛ وصف السلعة أو الخدمة؛ السوق؛ رقم الأعمال؛ الوسائل التجارية؛ </a:t>
            </a:r>
            <a:r>
              <a:rPr lang="ar-SA" sz="2600" dirty="0"/>
              <a:t>وسائل الإنتاج؛ الملف المالي: جدول حسابات نتائج تقديري، الاحتياج في رأس المال العامل، خطة التمويل، مخطط الخزينة، الرسم على القيمة المضافة</a:t>
            </a:r>
            <a:r>
              <a:rPr lang="fr-FR" sz="2600" dirty="0"/>
              <a:t>TVA </a:t>
            </a:r>
            <a:r>
              <a:rPr lang="ar-SA" sz="2600" dirty="0"/>
              <a:t>، عتبة المردودية. </a:t>
            </a:r>
            <a:endParaRPr lang="fr-FR" sz="2600" dirty="0"/>
          </a:p>
          <a:p>
            <a:pPr lvl="0" algn="just" rtl="1"/>
            <a:r>
              <a:rPr lang="ar-DZ" sz="2600" dirty="0"/>
              <a:t>البحث عن الوسائل المالية:</a:t>
            </a:r>
            <a:r>
              <a:rPr lang="ar-SA" sz="2600" dirty="0"/>
              <a:t> (قروض، إعانات، مساعدات،...).</a:t>
            </a:r>
            <a:endParaRPr lang="fr-FR" sz="2600" dirty="0"/>
          </a:p>
          <a:p>
            <a:pPr lvl="0" algn="just" rtl="1"/>
            <a:r>
              <a:rPr lang="ar-DZ" sz="2600" dirty="0"/>
              <a:t>القيام بالخيارات </a:t>
            </a:r>
            <a:r>
              <a:rPr lang="ar-DZ" sz="2600" dirty="0" err="1"/>
              <a:t>الجبائية</a:t>
            </a:r>
            <a:r>
              <a:rPr lang="ar-DZ" sz="2600" dirty="0"/>
              <a:t>، الاجتماعية، والقانونية.</a:t>
            </a:r>
            <a:endParaRPr lang="fr-FR" sz="2600" dirty="0"/>
          </a:p>
          <a:p>
            <a:pPr lvl="0" algn="just" rtl="1"/>
            <a:r>
              <a:rPr lang="ar-DZ" sz="2600" dirty="0"/>
              <a:t>المرافقة يمكن أن تصل إلى غاية المساعدة في تخطيط وإنجاز خطوات إنشاء المشروع</a:t>
            </a:r>
            <a:r>
              <a:rPr lang="ar-DZ" sz="2800" dirty="0"/>
              <a:t>.</a:t>
            </a:r>
            <a:endParaRPr lang="fr-FR" sz="2800" dirty="0"/>
          </a:p>
          <a:p>
            <a:pPr algn="just" rtl="1"/>
            <a:endParaRPr lang="fr-FR" sz="2600" dirty="0"/>
          </a:p>
          <a:p>
            <a:pPr algn="just" rtl="1"/>
            <a:endParaRPr lang="fr-FR" sz="2800" dirty="0"/>
          </a:p>
          <a:p>
            <a:pPr algn="just" rtl="1"/>
            <a:endParaRPr lang="fr-FR" sz="2000" dirty="0"/>
          </a:p>
        </p:txBody>
      </p:sp>
    </p:spTree>
    <p:extLst>
      <p:ext uri="{BB962C8B-B14F-4D97-AF65-F5344CB8AC3E}">
        <p14:creationId xmlns:p14="http://schemas.microsoft.com/office/powerpoint/2010/main" val="303739746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102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62979"/>
          </a:xfrm>
          <a:prstGeom prst="rect">
            <a:avLst/>
          </a:prstGeom>
          <a:noFill/>
        </p:spPr>
        <p:txBody>
          <a:bodyPr wrap="square" rtlCol="0">
            <a:spAutoFit/>
          </a:bodyPr>
          <a:lstStyle/>
          <a:p>
            <a:pPr algn="just" rtl="1"/>
            <a:r>
              <a:rPr lang="ar-DZ" sz="2600" b="1" dirty="0" smtClean="0"/>
              <a:t>ج- </a:t>
            </a:r>
            <a:r>
              <a:rPr lang="ar-SA" sz="2600" b="1" dirty="0" smtClean="0"/>
              <a:t>المرافقة </a:t>
            </a:r>
            <a:r>
              <a:rPr lang="ar-SA" sz="2600" b="1" dirty="0"/>
              <a:t>بعد الإنشاء (المتابعة):</a:t>
            </a:r>
            <a:r>
              <a:rPr lang="ar-SA" sz="2600" dirty="0"/>
              <a:t>القليل من هيئات الدعم تقوم بمتابعة المؤسسات الصغيرة بعد إنشائها،</a:t>
            </a:r>
            <a:r>
              <a:rPr lang="ar-DZ" sz="2600" dirty="0"/>
              <a:t>ومع ذلك تهتم الهيئات المتخصصة في الدعم المالي كثيرا بهذه العملية، والسبب في ذلك بدون شك هو محاولة التحقق من إمكانية </a:t>
            </a:r>
            <a:r>
              <a:rPr lang="ar-DZ" sz="2600" dirty="0" err="1"/>
              <a:t>إسترجاع</a:t>
            </a:r>
            <a:r>
              <a:rPr lang="ar-DZ" sz="2600" dirty="0"/>
              <a:t> الأموال المقروضة، وعموما تتضمن المتابعة بعد الإنشاء مواعيد شهرية مع صاحب المشروع طوال السنتين الأوليتين، يتم فيها بحث العناصر التالية:</a:t>
            </a:r>
            <a:endParaRPr lang="fr-FR" sz="2600" dirty="0"/>
          </a:p>
          <a:p>
            <a:pPr lvl="0" algn="just" rtl="1"/>
            <a:r>
              <a:rPr lang="ar-DZ" sz="2600" dirty="0"/>
              <a:t>التسيير: الخزينة، الوضعية المالية، تشكيل لوحة قيادة مالية؛</a:t>
            </a:r>
            <a:endParaRPr lang="fr-FR" sz="2600" dirty="0"/>
          </a:p>
          <a:p>
            <a:pPr lvl="0" algn="just" rtl="1"/>
            <a:r>
              <a:rPr lang="ar-DZ" sz="2600" dirty="0"/>
              <a:t>الجانب التجاري: البحث عن الزبائن، </a:t>
            </a:r>
            <a:r>
              <a:rPr lang="ar-DZ" sz="2600" dirty="0" err="1"/>
              <a:t>الإتصال</a:t>
            </a:r>
            <a:r>
              <a:rPr lang="ar-DZ" sz="2600" dirty="0"/>
              <a:t>؛</a:t>
            </a:r>
            <a:endParaRPr lang="fr-FR" sz="2600" dirty="0"/>
          </a:p>
          <a:p>
            <a:pPr lvl="0" algn="just" rtl="1"/>
            <a:r>
              <a:rPr lang="ar-DZ" sz="2600" dirty="0"/>
              <a:t>الرؤية </a:t>
            </a:r>
            <a:r>
              <a:rPr lang="ar-DZ" sz="2600" dirty="0" err="1"/>
              <a:t>الإستراتيجية</a:t>
            </a:r>
            <a:r>
              <a:rPr lang="ar-DZ" sz="2600" dirty="0"/>
              <a:t>؛</a:t>
            </a:r>
            <a:endParaRPr lang="fr-FR" sz="2600" dirty="0"/>
          </a:p>
          <a:p>
            <a:pPr lvl="0" algn="just" rtl="1"/>
            <a:r>
              <a:rPr lang="ar-DZ" sz="2600" dirty="0"/>
              <a:t>أسئلة مختلقة: العقود، المناقصات...إلخ.</a:t>
            </a:r>
            <a:endParaRPr lang="fr-FR" sz="2600" dirty="0"/>
          </a:p>
          <a:p>
            <a:pPr algn="just" rtl="1"/>
            <a:r>
              <a:rPr lang="ar-DZ" sz="2600" dirty="0"/>
              <a:t>وفي حالة وجود بعض المشاكل المحتملة في بعض المشاريع، يتم تنظيم مواعيد دورية مع صاحب المؤسسة لحل هذه المشاكل</a:t>
            </a:r>
            <a:r>
              <a:rPr lang="ar-DZ" sz="2800" dirty="0"/>
              <a:t>.</a:t>
            </a:r>
            <a:endParaRPr lang="fr-FR" sz="2800" dirty="0"/>
          </a:p>
          <a:p>
            <a:pPr algn="just" rtl="1"/>
            <a:endParaRPr lang="fr-FR" sz="2800" dirty="0"/>
          </a:p>
          <a:p>
            <a:pPr algn="just" rtl="1"/>
            <a:endParaRPr lang="fr-FR" sz="2000" dirty="0"/>
          </a:p>
        </p:txBody>
      </p:sp>
    </p:spTree>
    <p:extLst>
      <p:ext uri="{BB962C8B-B14F-4D97-AF65-F5344CB8AC3E}">
        <p14:creationId xmlns:p14="http://schemas.microsoft.com/office/powerpoint/2010/main" val="197561772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103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416868"/>
          </a:xfrm>
          <a:prstGeom prst="rect">
            <a:avLst/>
          </a:prstGeom>
          <a:noFill/>
        </p:spPr>
        <p:txBody>
          <a:bodyPr wrap="square" rtlCol="0">
            <a:spAutoFit/>
          </a:bodyPr>
          <a:lstStyle/>
          <a:p>
            <a:pPr lvl="0" algn="just" rtl="1"/>
            <a:r>
              <a:rPr lang="ar-DZ" sz="2600" b="1" dirty="0" smtClean="0"/>
              <a:t>4- خصائص </a:t>
            </a:r>
            <a:r>
              <a:rPr lang="ar-DZ" sz="2600" b="1" dirty="0"/>
              <a:t>المرافقة الجيدة:</a:t>
            </a:r>
            <a:endParaRPr lang="fr-FR" sz="2600" dirty="0"/>
          </a:p>
          <a:p>
            <a:pPr algn="just" rtl="1"/>
            <a:r>
              <a:rPr lang="ar-SA" sz="2600" dirty="0"/>
              <a:t>بعد التعرض إلى أهم الخدمات التي تقدمها مختلف هيئات الدعم والمرافقة في إنشاء المؤسسات، بقي المشكل المطروح هو كيفية الحكم على أداء هذه الهيئات، وفي هذا الإطار اتفق المتخصصين في هذا المجال على جملة من العناصر التي تميز المرافقة الجيدة، تتمثل هذه العناصر فيما يلي: </a:t>
            </a:r>
            <a:endParaRPr lang="fr-FR" sz="2600" dirty="0"/>
          </a:p>
          <a:p>
            <a:pPr marL="457200" indent="-457200" algn="just" rtl="1">
              <a:buFontTx/>
              <a:buChar char="-"/>
            </a:pPr>
            <a:r>
              <a:rPr lang="ar-SA" sz="2600" b="1" dirty="0" smtClean="0"/>
              <a:t>المرافقة </a:t>
            </a:r>
            <a:r>
              <a:rPr lang="ar-SA" sz="2600" b="1" dirty="0"/>
              <a:t>تستلزم الارتباط (فرد-مشروع</a:t>
            </a:r>
            <a:r>
              <a:rPr lang="ar-SA" sz="2800" b="1" dirty="0" smtClean="0"/>
              <a:t>)</a:t>
            </a:r>
            <a:r>
              <a:rPr lang="ar-DZ" sz="2800" b="1" dirty="0" smtClean="0"/>
              <a:t>.</a:t>
            </a:r>
          </a:p>
          <a:p>
            <a:pPr marL="457200" indent="-457200" algn="just" rtl="1">
              <a:buFontTx/>
              <a:buChar char="-"/>
            </a:pPr>
            <a:r>
              <a:rPr lang="ar-SA" sz="2800" b="1" dirty="0"/>
              <a:t>المرافقة ترتكز على </a:t>
            </a:r>
            <a:r>
              <a:rPr lang="ar-SA" sz="2800" b="1" dirty="0" smtClean="0"/>
              <a:t>الشخص</a:t>
            </a:r>
            <a:r>
              <a:rPr lang="ar-DZ" sz="2800" b="1" dirty="0" smtClean="0"/>
              <a:t>.</a:t>
            </a:r>
          </a:p>
          <a:p>
            <a:pPr marL="457200" indent="-457200" algn="just" rtl="1">
              <a:buFontTx/>
              <a:buChar char="-"/>
            </a:pPr>
            <a:r>
              <a:rPr lang="ar-SA" sz="2800" b="1" dirty="0"/>
              <a:t>المرافقة يجب أن تشجع استقلالية </a:t>
            </a:r>
            <a:r>
              <a:rPr lang="ar-SA" sz="2800" b="1" dirty="0" smtClean="0"/>
              <a:t>الشخص</a:t>
            </a:r>
            <a:r>
              <a:rPr lang="ar-DZ" sz="2800" b="1" dirty="0" smtClean="0"/>
              <a:t>.</a:t>
            </a:r>
          </a:p>
          <a:p>
            <a:pPr marL="457200" indent="-457200" algn="just" rtl="1">
              <a:buFontTx/>
              <a:buChar char="-"/>
            </a:pPr>
            <a:r>
              <a:rPr lang="ar-SA" sz="2800" b="1" dirty="0"/>
              <a:t>المرافقة يجب أن تتضمن تسيير </a:t>
            </a:r>
            <a:r>
              <a:rPr lang="ar-SA" sz="2800" b="1" dirty="0" smtClean="0"/>
              <a:t>الفشل</a:t>
            </a:r>
            <a:r>
              <a:rPr lang="ar-DZ" sz="2800" b="1" dirty="0" smtClean="0"/>
              <a:t>.</a:t>
            </a:r>
          </a:p>
          <a:p>
            <a:pPr marL="457200" indent="-457200" algn="just" rtl="1">
              <a:buFontTx/>
              <a:buChar char="-"/>
            </a:pPr>
            <a:r>
              <a:rPr lang="ar-SA" sz="2800" b="1" dirty="0"/>
              <a:t>الاحترافية مهما كانت الفئة </a:t>
            </a:r>
            <a:r>
              <a:rPr lang="ar-SA" sz="2800" b="1" dirty="0" smtClean="0"/>
              <a:t>المستهدفة</a:t>
            </a:r>
            <a:r>
              <a:rPr lang="ar-DZ" sz="2800" b="1" dirty="0" smtClean="0"/>
              <a:t>.</a:t>
            </a:r>
          </a:p>
          <a:p>
            <a:pPr marL="457200" indent="-457200" algn="just" rtl="1">
              <a:buFontTx/>
              <a:buChar char="-"/>
            </a:pPr>
            <a:r>
              <a:rPr lang="ar-SA" sz="2800" b="1" dirty="0"/>
              <a:t>المرافقة تقوم في إنجاز المشاريع على مرحلتين،(التصور)التخطيط </a:t>
            </a:r>
            <a:r>
              <a:rPr lang="ar-SA" sz="2800" b="1" dirty="0" smtClean="0"/>
              <a:t>والتنفيذ</a:t>
            </a:r>
            <a:r>
              <a:rPr lang="ar-DZ" sz="2800" b="1" dirty="0"/>
              <a:t>.</a:t>
            </a:r>
            <a:endParaRPr lang="fr-FR" sz="2800" dirty="0"/>
          </a:p>
          <a:p>
            <a:pPr algn="just" rtl="1"/>
            <a:endParaRPr lang="fr-FR" sz="2000" dirty="0"/>
          </a:p>
        </p:txBody>
      </p:sp>
    </p:spTree>
    <p:extLst>
      <p:ext uri="{BB962C8B-B14F-4D97-AF65-F5344CB8AC3E}">
        <p14:creationId xmlns:p14="http://schemas.microsoft.com/office/powerpoint/2010/main" val="122528515"/>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قائمة المراجع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104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01205"/>
          </a:xfrm>
          <a:prstGeom prst="rect">
            <a:avLst/>
          </a:prstGeom>
          <a:noFill/>
        </p:spPr>
        <p:txBody>
          <a:bodyPr wrap="square" rtlCol="0">
            <a:spAutoFit/>
          </a:bodyPr>
          <a:lstStyle/>
          <a:p>
            <a:pPr algn="just" rtl="1"/>
            <a:r>
              <a:rPr lang="ar-DZ" sz="2000" dirty="0" smtClean="0"/>
              <a:t>- دريد </a:t>
            </a:r>
            <a:r>
              <a:rPr lang="ar-DZ" sz="2000" dirty="0"/>
              <a:t>كامل ال شبيب، </a:t>
            </a:r>
            <a:r>
              <a:rPr lang="ar-DZ" sz="2000" b="1" u="sng" dirty="0"/>
              <a:t>الاستثمار والتحليل الاستثماري</a:t>
            </a:r>
            <a:r>
              <a:rPr lang="ar-DZ" sz="2000" dirty="0"/>
              <a:t>، دار اليازوري للنشر والتوزيع، عمان، </a:t>
            </a:r>
            <a:r>
              <a:rPr lang="ar-DZ" sz="2000" dirty="0" smtClean="0"/>
              <a:t>2009.</a:t>
            </a:r>
            <a:endParaRPr lang="fr-FR" sz="2000" dirty="0"/>
          </a:p>
          <a:p>
            <a:pPr algn="just" rtl="1"/>
            <a:r>
              <a:rPr lang="ar-DZ" sz="2000" dirty="0"/>
              <a:t> </a:t>
            </a:r>
            <a:r>
              <a:rPr lang="ar-DZ" sz="2000" dirty="0" smtClean="0"/>
              <a:t>- عبد </a:t>
            </a:r>
            <a:r>
              <a:rPr lang="ar-DZ" sz="2000" dirty="0"/>
              <a:t>القادر بابا، </a:t>
            </a:r>
            <a:r>
              <a:rPr lang="ar-DZ" sz="2000" b="1" u="sng" dirty="0"/>
              <a:t>دراسة الجدوى وتقييم المشروعات مع تمارين محلولة</a:t>
            </a:r>
            <a:r>
              <a:rPr lang="ar-DZ" sz="2000" dirty="0"/>
              <a:t>، مكتبة المجتمع العربي للنشر والتوزيع، عمان، </a:t>
            </a:r>
            <a:r>
              <a:rPr lang="ar-DZ" sz="2000" dirty="0" smtClean="0"/>
              <a:t>2014.</a:t>
            </a:r>
            <a:endParaRPr lang="fr-FR" sz="2000" dirty="0"/>
          </a:p>
          <a:p>
            <a:pPr algn="just" rtl="1"/>
            <a:r>
              <a:rPr lang="fr-FR" sz="2000" dirty="0"/>
              <a:t>  </a:t>
            </a:r>
            <a:r>
              <a:rPr lang="ar-DZ" sz="2000" dirty="0" smtClean="0"/>
              <a:t>- مروان </a:t>
            </a:r>
            <a:r>
              <a:rPr lang="ar-DZ" sz="2000" dirty="0"/>
              <a:t>شموط، كنجو عبود، </a:t>
            </a:r>
            <a:r>
              <a:rPr lang="ar-DZ" sz="2000" b="1" u="sng" dirty="0"/>
              <a:t>أسس الاستثمار</a:t>
            </a:r>
            <a:r>
              <a:rPr lang="ar-DZ" sz="2000" dirty="0"/>
              <a:t>، الطبعة الثانية، الشر*9كة العربية المتحدة للتسويق، القاهرة، </a:t>
            </a:r>
            <a:r>
              <a:rPr lang="ar-DZ" sz="2000" dirty="0" smtClean="0"/>
              <a:t>2010.</a:t>
            </a:r>
            <a:endParaRPr lang="fr-FR" sz="2000" dirty="0"/>
          </a:p>
          <a:p>
            <a:pPr algn="just" rtl="1"/>
            <a:r>
              <a:rPr lang="ar-DZ" sz="2000" dirty="0" smtClean="0"/>
              <a:t>- موسى </a:t>
            </a:r>
            <a:r>
              <a:rPr lang="ar-DZ" sz="2000" dirty="0"/>
              <a:t>احمد خير الدين، </a:t>
            </a:r>
            <a:r>
              <a:rPr lang="ar-DZ" sz="2000" b="1" u="sng" dirty="0"/>
              <a:t>إدارة المشاريع المعاصرة: منهج متكامل في إدارة المشاريع</a:t>
            </a:r>
            <a:r>
              <a:rPr lang="ar-DZ" sz="2000" dirty="0"/>
              <a:t>، دار وائل للنشر والتوزيع، عمان، </a:t>
            </a:r>
            <a:r>
              <a:rPr lang="ar-DZ" sz="2000" dirty="0" smtClean="0"/>
              <a:t>2018.</a:t>
            </a:r>
          </a:p>
          <a:p>
            <a:pPr algn="just" rtl="1"/>
            <a:r>
              <a:rPr lang="ar-DZ" sz="2000" dirty="0" smtClean="0"/>
              <a:t>- محمد </a:t>
            </a:r>
            <a:r>
              <a:rPr lang="ar-DZ" sz="2000" dirty="0"/>
              <a:t>توفيق ماضي، </a:t>
            </a:r>
            <a:r>
              <a:rPr lang="ar-DZ" sz="2000" b="1" u="sng" dirty="0"/>
              <a:t>إدارة وجدولة المشاريع: خطوات تخطيط وتنظيم وجدولة مراحل تنفيذ المشروع وكيفية الرقابة عليها،</a:t>
            </a:r>
            <a:r>
              <a:rPr lang="ar-DZ" sz="2000" dirty="0"/>
              <a:t> الدار الجامعية، الإسكندرية، </a:t>
            </a:r>
            <a:r>
              <a:rPr lang="ar-DZ" sz="2000" dirty="0" smtClean="0"/>
              <a:t>2000. </a:t>
            </a:r>
          </a:p>
          <a:p>
            <a:r>
              <a:rPr lang="ar-DZ" sz="2000" dirty="0" smtClean="0"/>
              <a:t>-</a:t>
            </a:r>
            <a:r>
              <a:rPr lang="fr-FR" sz="2000" dirty="0" err="1" smtClean="0"/>
              <a:t>Alaon</a:t>
            </a:r>
            <a:r>
              <a:rPr lang="fr-FR" sz="2000" dirty="0" smtClean="0"/>
              <a:t> </a:t>
            </a:r>
            <a:r>
              <a:rPr lang="fr-FR" sz="2000" dirty="0"/>
              <a:t>Fayolle, </a:t>
            </a:r>
            <a:r>
              <a:rPr lang="fr-FR" sz="2000" b="1" u="sng" dirty="0"/>
              <a:t>Entrepreneuriat</a:t>
            </a:r>
            <a:r>
              <a:rPr lang="fr-FR" sz="2000" dirty="0"/>
              <a:t>, </a:t>
            </a:r>
            <a:r>
              <a:rPr lang="fr-FR" sz="2000" dirty="0" err="1"/>
              <a:t>Dunod</a:t>
            </a:r>
            <a:r>
              <a:rPr lang="fr-FR" sz="2000" dirty="0"/>
              <a:t>, Paris, 2004, p 29.</a:t>
            </a:r>
          </a:p>
          <a:p>
            <a:r>
              <a:rPr lang="ar-DZ" sz="2000" dirty="0" smtClean="0"/>
              <a:t>-</a:t>
            </a:r>
            <a:r>
              <a:rPr lang="fr-FR" sz="2000" dirty="0" smtClean="0"/>
              <a:t>Alain </a:t>
            </a:r>
            <a:r>
              <a:rPr lang="fr-FR" sz="2000" dirty="0"/>
              <a:t>Fayolle, </a:t>
            </a:r>
            <a:r>
              <a:rPr lang="fr-FR" sz="2000" b="1" u="sng" dirty="0"/>
              <a:t>le métier de création d entreprise</a:t>
            </a:r>
            <a:r>
              <a:rPr lang="fr-FR" sz="2000" dirty="0"/>
              <a:t>, édition d’organisation, Paris, </a:t>
            </a:r>
            <a:r>
              <a:rPr lang="fr-FR" sz="2000" dirty="0" smtClean="0"/>
              <a:t>2003</a:t>
            </a:r>
            <a:r>
              <a:rPr lang="ar-DZ" sz="2000" dirty="0" smtClean="0"/>
              <a:t>.</a:t>
            </a:r>
            <a:endParaRPr lang="ar-DZ" sz="2000" dirty="0"/>
          </a:p>
          <a:p>
            <a:pPr algn="just" rtl="1"/>
            <a:r>
              <a:rPr lang="ar-DZ" sz="2000" dirty="0" smtClean="0"/>
              <a:t>- فايزة </a:t>
            </a:r>
            <a:r>
              <a:rPr lang="ar-DZ" sz="2000" dirty="0"/>
              <a:t>جمعة صالح النجار وعبد الستار محمد العلي، </a:t>
            </a:r>
            <a:r>
              <a:rPr lang="ar-DZ" sz="2000" b="1" u="sng" dirty="0"/>
              <a:t>الريادة وإدارة الأعمال الصغيرة</a:t>
            </a:r>
            <a:r>
              <a:rPr lang="ar-DZ" sz="2000" dirty="0"/>
              <a:t>، دار حامد للنشر والتوزيع، عمان، </a:t>
            </a:r>
            <a:r>
              <a:rPr lang="ar-DZ" sz="2000" dirty="0" smtClean="0"/>
              <a:t>2006.</a:t>
            </a:r>
          </a:p>
        </p:txBody>
      </p:sp>
    </p:spTree>
    <p:extLst>
      <p:ext uri="{BB962C8B-B14F-4D97-AF65-F5344CB8AC3E}">
        <p14:creationId xmlns:p14="http://schemas.microsoft.com/office/powerpoint/2010/main" val="239047041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600" b="1" dirty="0" smtClean="0"/>
              <a:t>المحاضرة الثانية</a:t>
            </a:r>
            <a:r>
              <a:rPr lang="ar-SA" sz="3600" b="1" dirty="0" smtClean="0"/>
              <a:t>: المشاريع الاستثمارية</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62979"/>
          </a:xfrm>
          <a:prstGeom prst="rect">
            <a:avLst/>
          </a:prstGeom>
          <a:noFill/>
        </p:spPr>
        <p:txBody>
          <a:bodyPr wrap="square" rtlCol="0">
            <a:spAutoFit/>
          </a:bodyPr>
          <a:lstStyle/>
          <a:p>
            <a:pPr lvl="0" algn="just" rtl="1"/>
            <a:r>
              <a:rPr lang="ar-DZ" sz="2800" b="1" dirty="0"/>
              <a:t>- </a:t>
            </a:r>
            <a:r>
              <a:rPr lang="ar-SA" sz="2800" b="1" dirty="0"/>
              <a:t>الاعتمادية المتداخلة:</a:t>
            </a:r>
            <a:r>
              <a:rPr lang="ar-SA" sz="2800" dirty="0"/>
              <a:t> ان تنفيذ أي مشروع يحتاج الى مجموعة من الأنشطة المتتابعة والتي تعتمد في تنفيذها واتمامها على بعضها البعض، وبالإضافة الى التتابع يوجد التداخل والتشابك بين العديد من الأنشطة والموارد </a:t>
            </a:r>
            <a:r>
              <a:rPr lang="ar-SA" sz="2800" dirty="0" err="1"/>
              <a:t>لاتمام</a:t>
            </a:r>
            <a:r>
              <a:rPr lang="ar-SA" sz="2800" dirty="0"/>
              <a:t> العمل.</a:t>
            </a:r>
            <a:endParaRPr lang="fr-FR" sz="2800" dirty="0"/>
          </a:p>
          <a:p>
            <a:pPr lvl="0" algn="just" rtl="1"/>
            <a:r>
              <a:rPr lang="ar-DZ" sz="2800" b="1" dirty="0"/>
              <a:t>- </a:t>
            </a:r>
            <a:r>
              <a:rPr lang="ar-SA" sz="2800" b="1" dirty="0"/>
              <a:t>الصراع:</a:t>
            </a:r>
            <a:r>
              <a:rPr lang="ar-SA" sz="2800" dirty="0"/>
              <a:t> يؤدي التداخل المشار اليه والتشابك بين جهات مختلفة في أداء أنشطة المشروع الى حدوث الصراع، ولهذا فان مدير المشروع والطاقم الدي يعمل معه قد يدخلون في مرحلة من التنافس والتصارع مع مختلف الأطراف (الإدارة العليا، والاقسام الأخرى، الموردين، والمقاولين بالباطن، والممولين، والزبائن ...الخ).</a:t>
            </a:r>
            <a:endParaRPr lang="fr-FR" sz="2800" dirty="0"/>
          </a:p>
          <a:p>
            <a:pPr lvl="0" algn="just" rtl="1"/>
            <a:r>
              <a:rPr lang="ar-DZ" sz="2800" b="1" dirty="0"/>
              <a:t>- </a:t>
            </a:r>
            <a:r>
              <a:rPr lang="ar-SA" sz="2800" b="1" dirty="0"/>
              <a:t>المخاطر:</a:t>
            </a:r>
            <a:r>
              <a:rPr lang="ar-SA" sz="2800" dirty="0"/>
              <a:t> صحيح ان جميع أنواع المنظمات سواء كانت منظمات دائمة او مشاريع مؤقتة تتعرض للمخاطر وبدرجات متفاوتة وذلك نتيجة ارتباطها بظروف عدم التأكد والمخاطرة من جهة والبيئة غير المستقرة والمضطرب التي تعيش في اكنافها هذه المشاريع من جهة أخرى</a:t>
            </a:r>
            <a:r>
              <a:rPr lang="ar-SA" sz="2800" dirty="0" smtClean="0"/>
              <a:t>.</a:t>
            </a:r>
            <a:endParaRPr lang="fr-FR" sz="2800" dirty="0"/>
          </a:p>
        </p:txBody>
      </p:sp>
    </p:spTree>
    <p:extLst>
      <p:ext uri="{BB962C8B-B14F-4D97-AF65-F5344CB8AC3E}">
        <p14:creationId xmlns:p14="http://schemas.microsoft.com/office/powerpoint/2010/main" val="357797271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600" b="1" dirty="0" smtClean="0"/>
              <a:t>المحاضرة الثانية</a:t>
            </a:r>
            <a:r>
              <a:rPr lang="ar-SA" sz="3600" b="1" dirty="0" smtClean="0"/>
              <a:t>: المشاريع الاستثمارية</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32092"/>
          </a:xfrm>
          <a:prstGeom prst="rect">
            <a:avLst/>
          </a:prstGeom>
          <a:noFill/>
        </p:spPr>
        <p:txBody>
          <a:bodyPr wrap="square" rtlCol="0">
            <a:spAutoFit/>
          </a:bodyPr>
          <a:lstStyle/>
          <a:p>
            <a:pPr lvl="0" algn="r" rtl="1"/>
            <a:r>
              <a:rPr lang="ar-DZ" sz="2800" b="1" dirty="0"/>
              <a:t>3- </a:t>
            </a:r>
            <a:r>
              <a:rPr lang="ar-SA" sz="2800" b="1" dirty="0"/>
              <a:t>عناصر المشروع الناجح</a:t>
            </a:r>
            <a:r>
              <a:rPr lang="ar-DZ" sz="2800" b="1" dirty="0"/>
              <a:t>:</a:t>
            </a:r>
            <a:r>
              <a:rPr lang="ar-SA" sz="2800" b="1" dirty="0"/>
              <a:t> </a:t>
            </a:r>
            <a:endParaRPr lang="fr-FR" sz="2800" dirty="0"/>
          </a:p>
          <a:p>
            <a:pPr algn="r" rtl="1"/>
            <a:r>
              <a:rPr lang="ar-SA" sz="2800" dirty="0"/>
              <a:t>يتميز المشروع الناجح عن غيره من المشاريع بوجوب توفر أربعة عناصر رئيسية هي:</a:t>
            </a:r>
            <a:endParaRPr lang="fr-FR" sz="2800" dirty="0"/>
          </a:p>
          <a:p>
            <a:pPr lvl="0" algn="r" rtl="1"/>
            <a:r>
              <a:rPr lang="ar-DZ" sz="2800" b="1" dirty="0"/>
              <a:t>- </a:t>
            </a:r>
            <a:r>
              <a:rPr lang="ar-SA" sz="2800" b="1" dirty="0"/>
              <a:t>المجال </a:t>
            </a:r>
            <a:r>
              <a:rPr lang="fr-FR" sz="2800" b="1" dirty="0"/>
              <a:t>Scope</a:t>
            </a:r>
            <a:r>
              <a:rPr lang="ar-SA" sz="2800" dirty="0"/>
              <a:t>: </a:t>
            </a:r>
            <a:r>
              <a:rPr lang="ar-DZ" sz="2800" dirty="0"/>
              <a:t>يقصد بذلك وجود تباينات قليلة بين توقعات المستفيد النهائي للمشروع وما تم تنفيذه في كل مرحلة من مراحل المشروع.</a:t>
            </a:r>
            <a:endParaRPr lang="fr-FR" sz="2800" dirty="0"/>
          </a:p>
          <a:p>
            <a:pPr lvl="0" algn="r" rtl="1"/>
            <a:r>
              <a:rPr lang="ar-DZ" sz="2800" b="1" dirty="0"/>
              <a:t>- </a:t>
            </a:r>
            <a:r>
              <a:rPr lang="ar-SA" sz="2800" b="1" dirty="0"/>
              <a:t>الكلفة </a:t>
            </a:r>
            <a:r>
              <a:rPr lang="fr-FR" sz="2800" b="1" dirty="0" err="1"/>
              <a:t>Cost</a:t>
            </a:r>
            <a:r>
              <a:rPr lang="ar-SA" sz="2800" dirty="0"/>
              <a:t>: يقصد بذلك تحقق اقل ما يمكن من الانحرافات بين التكاليف المقدرة والفعلية.</a:t>
            </a:r>
            <a:endParaRPr lang="fr-FR" sz="2800" dirty="0"/>
          </a:p>
          <a:p>
            <a:pPr lvl="0" algn="r" rtl="1"/>
            <a:r>
              <a:rPr lang="ar-DZ" sz="2800" b="1" dirty="0"/>
              <a:t>- </a:t>
            </a:r>
            <a:r>
              <a:rPr lang="ar-SA" sz="2800" b="1" dirty="0"/>
              <a:t>الجدولة </a:t>
            </a:r>
            <a:r>
              <a:rPr lang="fr-FR" sz="2800" b="1" dirty="0"/>
              <a:t>Schedule</a:t>
            </a:r>
            <a:r>
              <a:rPr lang="ar-SA" sz="2800" dirty="0"/>
              <a:t>: ويعني ذلك السيطرة على توقيتات بداية ونهاية جميع مراحل المشروع.</a:t>
            </a:r>
            <a:endParaRPr lang="fr-FR" sz="2800" dirty="0"/>
          </a:p>
          <a:p>
            <a:pPr lvl="0" algn="r" rtl="1"/>
            <a:r>
              <a:rPr lang="ar-DZ" sz="2800" b="1" dirty="0"/>
              <a:t>- </a:t>
            </a:r>
            <a:r>
              <a:rPr lang="ar-SA" sz="2800" b="1" dirty="0"/>
              <a:t>رضا المستهلك </a:t>
            </a:r>
            <a:r>
              <a:rPr lang="fr-FR" sz="2800" b="1" dirty="0"/>
              <a:t>Customer satisfaction</a:t>
            </a:r>
            <a:r>
              <a:rPr lang="ar-SA" sz="2800" dirty="0"/>
              <a:t>: بحيث يتم تلبية المشروع للاحتياجات الرئيسية للمستهلك.</a:t>
            </a:r>
            <a:endParaRPr lang="fr-FR" sz="2800" dirty="0"/>
          </a:p>
        </p:txBody>
      </p:sp>
    </p:spTree>
    <p:extLst>
      <p:ext uri="{BB962C8B-B14F-4D97-AF65-F5344CB8AC3E}">
        <p14:creationId xmlns:p14="http://schemas.microsoft.com/office/powerpoint/2010/main" val="24519968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SA" sz="2600" b="1" dirty="0" smtClean="0"/>
              <a:t>ال</a:t>
            </a:r>
            <a:r>
              <a:rPr lang="ar-DZ" sz="2600" b="1" dirty="0" smtClean="0"/>
              <a:t>محاضرة الثالثة</a:t>
            </a:r>
            <a:r>
              <a:rPr lang="ar-SA" sz="2600" b="1" dirty="0" smtClean="0"/>
              <a:t>: </a:t>
            </a:r>
            <a:r>
              <a:rPr lang="ar-SA" sz="2600" b="1" dirty="0"/>
              <a:t>دراسة الجدوى الاقتصادية للمشاريع الاستثمارية</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93538"/>
          </a:xfrm>
          <a:prstGeom prst="rect">
            <a:avLst/>
          </a:prstGeom>
          <a:noFill/>
        </p:spPr>
        <p:txBody>
          <a:bodyPr wrap="square" rtlCol="0">
            <a:spAutoFit/>
          </a:bodyPr>
          <a:lstStyle/>
          <a:p>
            <a:pPr algn="just" rtl="1"/>
            <a:r>
              <a:rPr lang="ar-DZ" sz="2600" dirty="0" smtClean="0"/>
              <a:t>يعتبر </a:t>
            </a:r>
            <a:r>
              <a:rPr lang="ar-DZ" sz="2600" dirty="0"/>
              <a:t>قرار الاستثمار من أهم القرارات الاقتصادية </a:t>
            </a:r>
            <a:r>
              <a:rPr lang="ar-DZ" sz="2600" dirty="0" err="1"/>
              <a:t>وأخطرها</a:t>
            </a:r>
            <a:r>
              <a:rPr lang="ar-DZ" sz="2600" dirty="0"/>
              <a:t>، وذلك لارتباطه بالعديد من المتغيرات الاقتصادية الصعب التنبؤ باتجاهها، لذا تظهر ضرورة قيام المستثمر بدراسة الجدوى الاقتصادية للمشاريع حتى يتسنى له اختيار أفضلها والحد من المخاطر والخسائر المحتملة لها.</a:t>
            </a:r>
            <a:endParaRPr lang="fr-FR" sz="2600" dirty="0"/>
          </a:p>
          <a:p>
            <a:pPr lvl="0" algn="just" rtl="1"/>
            <a:r>
              <a:rPr lang="ar-DZ" sz="2600" b="1" dirty="0" smtClean="0"/>
              <a:t>1- </a:t>
            </a:r>
            <a:r>
              <a:rPr lang="ar-SA" sz="2600" b="1" dirty="0" smtClean="0"/>
              <a:t>مفهوم </a:t>
            </a:r>
            <a:r>
              <a:rPr lang="ar-SA" sz="2600" b="1" dirty="0"/>
              <a:t>دراسة الجدوى الاقتصادية</a:t>
            </a:r>
            <a:endParaRPr lang="fr-FR" sz="2600" dirty="0"/>
          </a:p>
          <a:p>
            <a:pPr algn="just" rtl="1"/>
            <a:r>
              <a:rPr lang="ar-SA" sz="2600" dirty="0"/>
              <a:t>نظرا للأهمية الكبيرة التي يكتسيها موضوع دراسة الجدوى الاقتصادية، فقد عمد عديد الباحثين إلى تقديم مجموعة من التعاريف التي يمكن الاقتصار على أهمها على النحو التالي:</a:t>
            </a:r>
            <a:endParaRPr lang="fr-FR" sz="2600" dirty="0"/>
          </a:p>
          <a:p>
            <a:pPr lvl="0" algn="just" rtl="1"/>
            <a:r>
              <a:rPr lang="ar-SA" sz="2600" dirty="0"/>
              <a:t>أنها مجموعة من الدراسات والأبحاث التي تسعى لتحديد مدى صلاحية المشروع أو المشاريع الاستثمارية من الجوانب السوقية والفنية والتمويلية والتسويقية والاقتصادية وغيرها من الجوانب</a:t>
            </a:r>
            <a:r>
              <a:rPr lang="ar-DZ" sz="2600" dirty="0"/>
              <a:t>، </a:t>
            </a:r>
            <a:r>
              <a:rPr lang="ar-SA" sz="2600" dirty="0"/>
              <a:t>وذلك من أجل الاختيار الصحيح من بين </a:t>
            </a:r>
            <a:r>
              <a:rPr lang="ar-SA" sz="2600" dirty="0" smtClean="0"/>
              <a:t>تلك</a:t>
            </a:r>
            <a:endParaRPr lang="fr-FR" sz="2600" dirty="0"/>
          </a:p>
        </p:txBody>
      </p:sp>
    </p:spTree>
    <p:extLst>
      <p:ext uri="{BB962C8B-B14F-4D97-AF65-F5344CB8AC3E}">
        <p14:creationId xmlns:p14="http://schemas.microsoft.com/office/powerpoint/2010/main" val="367105748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SA" sz="2600" b="1" dirty="0" smtClean="0"/>
              <a:t>ال</a:t>
            </a:r>
            <a:r>
              <a:rPr lang="ar-DZ" sz="2600" b="1" dirty="0" smtClean="0"/>
              <a:t>محاضرة الثالثة</a:t>
            </a:r>
            <a:r>
              <a:rPr lang="ar-SA" sz="2600" b="1" dirty="0" smtClean="0"/>
              <a:t>: </a:t>
            </a:r>
            <a:r>
              <a:rPr lang="ar-SA" sz="2600" b="1" dirty="0"/>
              <a:t>دراسة الجدوى الاقتصادية للمشاريع الاستثمارية</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93647"/>
          </a:xfrm>
          <a:prstGeom prst="rect">
            <a:avLst/>
          </a:prstGeom>
          <a:noFill/>
        </p:spPr>
        <p:txBody>
          <a:bodyPr wrap="square" rtlCol="0">
            <a:spAutoFit/>
          </a:bodyPr>
          <a:lstStyle/>
          <a:p>
            <a:pPr algn="just" rtl="1"/>
            <a:r>
              <a:rPr lang="ar-SA" sz="2600" dirty="0"/>
              <a:t>المشاريع المطروحة للاستثمار، والتي تحقق أعلى منفعة ممكنة، فهي تسعى لتحديد ملائمة المشروع الاستثماري المنوي إقامته وذلك تمهيدا لاتخاذ القرار المناسب من ناحية إقامته في حال نجاح الدراسة التي تتم عليه أو التخلي عنه في حال فشل تلك الدراسة</a:t>
            </a:r>
            <a:r>
              <a:rPr lang="ar-SA" sz="2600" dirty="0" smtClean="0"/>
              <a:t>.</a:t>
            </a:r>
            <a:endParaRPr lang="ar-DZ" sz="2600" dirty="0" smtClean="0"/>
          </a:p>
          <a:p>
            <a:pPr lvl="0" algn="just" rtl="1"/>
            <a:r>
              <a:rPr lang="ar-SA" sz="2600" dirty="0" smtClean="0"/>
              <a:t>وتعرف </a:t>
            </a:r>
            <a:r>
              <a:rPr lang="ar-SA" sz="2600" dirty="0"/>
              <a:t>منظمة التنمية الصناعية للأمم المتحدة دراسة الجدوى بأنها</a:t>
            </a:r>
            <a:r>
              <a:rPr lang="fr-FR" sz="2600" dirty="0"/>
              <a:t>  </a:t>
            </a:r>
            <a:r>
              <a:rPr lang="ar-SA" sz="2600" dirty="0"/>
              <a:t>تلك الدراسة التي تحدد الطاقة الإنتاجية للمشروع في موقع مختار باستخدام طريقة فنية محددة للإنتاج، ملائمة للمواد الخام، وبتكاليف استثمارية وتشغيلية مقررة، وبإيرادات متوقعة تحقق عائدا محددا على الاستثمار.</a:t>
            </a:r>
            <a:endParaRPr lang="fr-FR" sz="2600" dirty="0"/>
          </a:p>
          <a:p>
            <a:pPr algn="just" rtl="1"/>
            <a:r>
              <a:rPr lang="ar-SA" sz="2600" dirty="0"/>
              <a:t>	فهي بذلك تشير إلى مجموعة الدراسات المتكاملة والمترابطة التي تهدف إلى بيان مدى قدرة نجاح المشروع من فشله، هذه الدراسات تتمثل في كل من الدراسة القانونية، والتسويقية، والفنية، والمالية، وذلك على ضوء التكاليف والإيرادات التي سيتحملها المشروع طيلة عمره الافتراضي</a:t>
            </a:r>
            <a:r>
              <a:rPr lang="ar-DZ" sz="2600" dirty="0"/>
              <a:t>,</a:t>
            </a:r>
            <a:endParaRPr lang="fr-FR" sz="2600" dirty="0"/>
          </a:p>
        </p:txBody>
      </p:sp>
    </p:spTree>
    <p:extLst>
      <p:ext uri="{BB962C8B-B14F-4D97-AF65-F5344CB8AC3E}">
        <p14:creationId xmlns:p14="http://schemas.microsoft.com/office/powerpoint/2010/main" val="405795807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SA" sz="2600" b="1" dirty="0" smtClean="0"/>
              <a:t>ال</a:t>
            </a:r>
            <a:r>
              <a:rPr lang="ar-DZ" sz="2600" b="1" dirty="0" smtClean="0"/>
              <a:t>محاضرة الثالثة</a:t>
            </a:r>
            <a:r>
              <a:rPr lang="ar-SA" sz="2600" b="1" dirty="0" smtClean="0"/>
              <a:t>: </a:t>
            </a:r>
            <a:r>
              <a:rPr lang="ar-SA" sz="2600" b="1" dirty="0"/>
              <a:t>دراسة الجدوى الاقتصادية للمشاريع الاستثمارية</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93866"/>
          </a:xfrm>
          <a:prstGeom prst="rect">
            <a:avLst/>
          </a:prstGeom>
          <a:noFill/>
        </p:spPr>
        <p:txBody>
          <a:bodyPr wrap="square" rtlCol="0">
            <a:spAutoFit/>
          </a:bodyPr>
          <a:lstStyle/>
          <a:p>
            <a:pPr lvl="0" algn="r" rtl="1"/>
            <a:r>
              <a:rPr lang="ar-DZ" sz="2800" b="1" dirty="0"/>
              <a:t>2- </a:t>
            </a:r>
            <a:r>
              <a:rPr lang="ar-SA" sz="2800" b="1" dirty="0"/>
              <a:t>أنواع دراسة الجدوى الاقتصادية</a:t>
            </a:r>
            <a:endParaRPr lang="fr-FR" sz="2800" dirty="0"/>
          </a:p>
          <a:p>
            <a:pPr algn="r" rtl="1"/>
            <a:r>
              <a:rPr lang="ar-SA" sz="2800" dirty="0"/>
              <a:t>يمكن التمييز بين نوعين من أنواع أو أشكال دراسة الجدوى الاقتصادية للمشاريع الاستثمارية هما:</a:t>
            </a:r>
            <a:endParaRPr lang="fr-FR" sz="2800" dirty="0"/>
          </a:p>
          <a:p>
            <a:pPr lvl="0" algn="r" rtl="1"/>
            <a:r>
              <a:rPr lang="ar-DZ" sz="2800" b="1" dirty="0"/>
              <a:t>أ- </a:t>
            </a:r>
            <a:r>
              <a:rPr lang="ar-SA" sz="2800" b="1" dirty="0"/>
              <a:t>دراسة الجدوى الأولية (المبدئية)</a:t>
            </a:r>
            <a:endParaRPr lang="fr-FR" sz="2800" dirty="0"/>
          </a:p>
          <a:p>
            <a:pPr algn="r" rtl="1"/>
            <a:r>
              <a:rPr lang="ar-SA" sz="2800" dirty="0"/>
              <a:t>هذه الدراسة يقوم بها المستثمر بنفسه أو قد توكل إلى مكاتب دراسات متخصصة، حيث توفر هذه الدراسة مجموعة من المعلومات حول:</a:t>
            </a:r>
            <a:endParaRPr lang="fr-FR" sz="2800" dirty="0"/>
          </a:p>
          <a:p>
            <a:pPr algn="r" rtl="1"/>
            <a:r>
              <a:rPr lang="ar-SA" sz="2800" dirty="0"/>
              <a:t>- مدى الحاجة إلى منتوجات المشروع (المنتوجات التي سيقدمها هذا المشروع).</a:t>
            </a:r>
            <a:endParaRPr lang="fr-FR" sz="2800" dirty="0"/>
          </a:p>
          <a:p>
            <a:pPr algn="r" rtl="1"/>
            <a:r>
              <a:rPr lang="ar-SA" sz="2800" dirty="0"/>
              <a:t>- مدى توفر عوامل الإنتاج اللازمة للعملية الإنتاجية.</a:t>
            </a:r>
            <a:endParaRPr lang="fr-FR" sz="2800" dirty="0"/>
          </a:p>
          <a:p>
            <a:pPr marL="457200" indent="-457200" algn="r" rtl="1">
              <a:buFontTx/>
              <a:buChar char="-"/>
            </a:pPr>
            <a:r>
              <a:rPr lang="ar-SA" sz="2800" dirty="0" smtClean="0"/>
              <a:t>تقدير </a:t>
            </a:r>
            <a:r>
              <a:rPr lang="ar-SA" sz="2800" dirty="0"/>
              <a:t>حجم التكاليف الاستثمارية وتكاليف التشغيل </a:t>
            </a:r>
            <a:endParaRPr lang="ar-DZ" sz="2800" dirty="0" smtClean="0"/>
          </a:p>
          <a:p>
            <a:pPr marL="457200" indent="-457200" algn="r" rtl="1">
              <a:buFontTx/>
              <a:buChar char="-"/>
            </a:pPr>
            <a:r>
              <a:rPr lang="ar-SA" sz="2800" dirty="0" smtClean="0"/>
              <a:t>- </a:t>
            </a:r>
            <a:r>
              <a:rPr lang="ar-SA" sz="2800" dirty="0"/>
              <a:t>تقدير الأرباح المتوقعة.</a:t>
            </a:r>
            <a:endParaRPr lang="fr-FR" sz="2800" dirty="0"/>
          </a:p>
          <a:p>
            <a:pPr algn="r" rtl="1"/>
            <a:r>
              <a:rPr lang="ar-SA" sz="2800" dirty="0"/>
              <a:t>- المشاكل والمخاطر التي يمكن أن </a:t>
            </a:r>
            <a:r>
              <a:rPr lang="ar-SA" sz="2800" dirty="0" err="1"/>
              <a:t>يواجهها</a:t>
            </a:r>
            <a:r>
              <a:rPr lang="ar-SA" sz="2800" dirty="0"/>
              <a:t> المشروع.</a:t>
            </a:r>
            <a:endParaRPr lang="fr-FR" sz="2800" dirty="0"/>
          </a:p>
          <a:p>
            <a:pPr algn="r" rtl="1"/>
            <a:r>
              <a:rPr lang="ar-SA" sz="2800" dirty="0"/>
              <a:t>- تقدير تكاليف الدراسة التفصيلية</a:t>
            </a:r>
            <a:r>
              <a:rPr lang="ar-SA" sz="2800" dirty="0" smtClean="0"/>
              <a:t>.</a:t>
            </a:r>
            <a:endParaRPr lang="fr-FR" sz="2800" dirty="0"/>
          </a:p>
        </p:txBody>
      </p:sp>
    </p:spTree>
    <p:extLst>
      <p:ext uri="{BB962C8B-B14F-4D97-AF65-F5344CB8AC3E}">
        <p14:creationId xmlns:p14="http://schemas.microsoft.com/office/powerpoint/2010/main" val="118923833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SA" sz="2600" b="1" dirty="0" smtClean="0"/>
              <a:t>ال</a:t>
            </a:r>
            <a:r>
              <a:rPr lang="ar-DZ" sz="2600" b="1" dirty="0" smtClean="0"/>
              <a:t>محاضرة الثالثة</a:t>
            </a:r>
            <a:r>
              <a:rPr lang="ar-SA" sz="2600" b="1" dirty="0" smtClean="0"/>
              <a:t>: </a:t>
            </a:r>
            <a:r>
              <a:rPr lang="ar-SA" sz="2600" b="1" dirty="0"/>
              <a:t>دراسة الجدوى الاقتصادية للمشاريع الاستثمارية</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62979"/>
          </a:xfrm>
          <a:prstGeom prst="rect">
            <a:avLst/>
          </a:prstGeom>
          <a:noFill/>
        </p:spPr>
        <p:txBody>
          <a:bodyPr wrap="square" rtlCol="0">
            <a:spAutoFit/>
          </a:bodyPr>
          <a:lstStyle/>
          <a:p>
            <a:pPr algn="r" rtl="1"/>
            <a:r>
              <a:rPr lang="ar-SA" sz="2800" b="1" dirty="0"/>
              <a:t>ب- دراسة الجدوى التفصيلية</a:t>
            </a:r>
            <a:endParaRPr lang="fr-FR" sz="2800" dirty="0"/>
          </a:p>
          <a:p>
            <a:pPr algn="r" rtl="1"/>
            <a:r>
              <a:rPr lang="ar-SA" sz="2800" dirty="0"/>
              <a:t>تأتي دراسة الجدوى التفصيلية بعد الدراسة الأولية كما أنها تحتوي على معلومات أكثر تفصيلا ودقة عن الدراسة الأولية، وتشمل:</a:t>
            </a:r>
            <a:endParaRPr lang="fr-FR" sz="2800" dirty="0"/>
          </a:p>
          <a:p>
            <a:pPr lvl="0" algn="r" rtl="1"/>
            <a:r>
              <a:rPr lang="ar-DZ" sz="2800" b="1" dirty="0"/>
              <a:t>ج- </a:t>
            </a:r>
            <a:r>
              <a:rPr lang="ar-SA" sz="2800" b="1" dirty="0"/>
              <a:t>الدراسة القانونية: </a:t>
            </a:r>
            <a:r>
              <a:rPr lang="ar-SA" sz="2800" dirty="0"/>
              <a:t>نقصد بها مدى توافق المشروع مع القوانين والتشريعات الخاصة بالاستثمار في الدولة المراد الاستثمار فيها، أي عدم تعارض المشروع مع القوانين الخاصة بالدولة، خاصة وان قانون الاستثمار يختلف من دولة لأخرى</a:t>
            </a:r>
            <a:r>
              <a:rPr lang="ar-SA" sz="2800" dirty="0" smtClean="0"/>
              <a:t>.</a:t>
            </a:r>
            <a:endParaRPr lang="ar-DZ" sz="2800" dirty="0" smtClean="0"/>
          </a:p>
          <a:p>
            <a:pPr lvl="0" algn="r" rtl="1"/>
            <a:r>
              <a:rPr lang="ar-DZ" sz="2800" b="1" dirty="0"/>
              <a:t>د- </a:t>
            </a:r>
            <a:r>
              <a:rPr lang="ar-SA" sz="2800" b="1" dirty="0"/>
              <a:t>الدراسة التسويقية: </a:t>
            </a:r>
            <a:r>
              <a:rPr lang="ar-SA" sz="2800" dirty="0"/>
              <a:t>تعتمد على دراسة السوق وبحوث التسويق، وتشمل:</a:t>
            </a:r>
            <a:endParaRPr lang="fr-FR" sz="2800" dirty="0"/>
          </a:p>
          <a:p>
            <a:pPr algn="r" rtl="1"/>
            <a:r>
              <a:rPr lang="ar-SA" sz="2800" dirty="0"/>
              <a:t>-</a:t>
            </a:r>
            <a:r>
              <a:rPr lang="ar-DZ" sz="2800" dirty="0"/>
              <a:t> تحليل العرض والطلب (العوامل المؤثرة في العرض والطلب).</a:t>
            </a:r>
            <a:endParaRPr lang="fr-FR" sz="2800" dirty="0"/>
          </a:p>
          <a:p>
            <a:pPr algn="r" rtl="1"/>
            <a:r>
              <a:rPr lang="ar-DZ" sz="2800" dirty="0"/>
              <a:t>- التنبؤ بالعرض والطلب.</a:t>
            </a:r>
            <a:endParaRPr lang="fr-FR" sz="2800" dirty="0"/>
          </a:p>
          <a:p>
            <a:pPr algn="r" rtl="1"/>
            <a:r>
              <a:rPr lang="ar-DZ" sz="2800" dirty="0"/>
              <a:t>- تقدير الحصة السوقية.</a:t>
            </a:r>
            <a:endParaRPr lang="fr-FR" sz="2800" dirty="0"/>
          </a:p>
          <a:p>
            <a:pPr algn="r" rtl="1"/>
            <a:r>
              <a:rPr lang="ar-DZ" sz="2800" dirty="0"/>
              <a:t>- تحديد معالم السياسة التسويقية</a:t>
            </a:r>
            <a:r>
              <a:rPr lang="ar-DZ" sz="2800" dirty="0" smtClean="0"/>
              <a:t>.</a:t>
            </a:r>
            <a:endParaRPr lang="fr-FR" sz="2800" dirty="0"/>
          </a:p>
        </p:txBody>
      </p:sp>
    </p:spTree>
    <p:extLst>
      <p:ext uri="{BB962C8B-B14F-4D97-AF65-F5344CB8AC3E}">
        <p14:creationId xmlns:p14="http://schemas.microsoft.com/office/powerpoint/2010/main" val="367668822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SA" sz="2600" b="1" dirty="0" smtClean="0"/>
              <a:t>ال</a:t>
            </a:r>
            <a:r>
              <a:rPr lang="ar-DZ" sz="2600" b="1" dirty="0" smtClean="0"/>
              <a:t>محاضرة الثالثة</a:t>
            </a:r>
            <a:r>
              <a:rPr lang="ar-SA" sz="2600" b="1" dirty="0" smtClean="0"/>
              <a:t>: </a:t>
            </a:r>
            <a:r>
              <a:rPr lang="ar-SA" sz="2600" b="1" dirty="0"/>
              <a:t>دراسة الجدوى الاقتصادية للمشاريع الاستثمارية</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01205"/>
          </a:xfrm>
          <a:prstGeom prst="rect">
            <a:avLst/>
          </a:prstGeom>
          <a:noFill/>
        </p:spPr>
        <p:txBody>
          <a:bodyPr wrap="square" rtlCol="0">
            <a:spAutoFit/>
          </a:bodyPr>
          <a:lstStyle/>
          <a:p>
            <a:pPr lvl="0" algn="r" rtl="1"/>
            <a:r>
              <a:rPr lang="ar-DZ" sz="2800" b="1" dirty="0"/>
              <a:t>ت- الدراسة الفنية:</a:t>
            </a:r>
            <a:r>
              <a:rPr lang="ar-DZ" sz="2800" dirty="0"/>
              <a:t> تعمل على تحديد أو معرفة النقاط التالية:</a:t>
            </a:r>
            <a:endParaRPr lang="fr-FR" sz="2800" dirty="0"/>
          </a:p>
          <a:p>
            <a:pPr algn="r" rtl="1"/>
            <a:r>
              <a:rPr lang="ar-DZ" sz="2800" dirty="0"/>
              <a:t>- الأساليب الإنتاجية التي تستخدم في العملية الإنتاجية.</a:t>
            </a:r>
            <a:endParaRPr lang="fr-FR" sz="2800" dirty="0"/>
          </a:p>
          <a:p>
            <a:pPr algn="r" rtl="1"/>
            <a:r>
              <a:rPr lang="ar-DZ" sz="2800" dirty="0"/>
              <a:t>- التكنولوجيا المستخدمة.</a:t>
            </a:r>
            <a:endParaRPr lang="fr-FR" sz="2800" dirty="0"/>
          </a:p>
          <a:p>
            <a:pPr algn="r" rtl="1"/>
            <a:r>
              <a:rPr lang="ar-DZ" sz="2800" dirty="0"/>
              <a:t>- موقع المشروع وحجمه.</a:t>
            </a:r>
            <a:endParaRPr lang="fr-FR" sz="2800" dirty="0"/>
          </a:p>
          <a:p>
            <a:pPr algn="r" rtl="1"/>
            <a:r>
              <a:rPr lang="ar-DZ" sz="2800" dirty="0"/>
              <a:t>- الطاقة الإنتاجية وحجم الإنتاج.</a:t>
            </a:r>
            <a:endParaRPr lang="fr-FR" sz="2800" dirty="0"/>
          </a:p>
          <a:p>
            <a:pPr algn="r" rtl="1"/>
            <a:r>
              <a:rPr lang="ar-DZ" sz="2800" dirty="0"/>
              <a:t>- الاحتياجات من المواد والعمالة ومستلزمات الإنتاج.</a:t>
            </a:r>
            <a:endParaRPr lang="fr-FR" sz="2800" dirty="0"/>
          </a:p>
          <a:p>
            <a:pPr lvl="0" algn="r" rtl="1"/>
            <a:r>
              <a:rPr lang="ar-DZ" sz="2800" b="1" dirty="0"/>
              <a:t>ه- الدراسة المالية:</a:t>
            </a:r>
            <a:r>
              <a:rPr lang="ar-DZ" sz="2800" dirty="0"/>
              <a:t> وهي عبارة عن ترجمة للدراسة التسويقية والفنية إلى تقديرات مالية ونقدية وهي تشمل على التكاليف الاستثمارية وتكاليف التشغيل وإيرادات المشروع على مدى عمره الافتراضي، بالإضافة إلى تحديد مصادر التمويل المثلى، وكذا هيكل التمويل (داخلي أو خارجي).</a:t>
            </a:r>
            <a:endParaRPr lang="fr-FR" sz="2800" dirty="0"/>
          </a:p>
        </p:txBody>
      </p:sp>
    </p:spTree>
    <p:extLst>
      <p:ext uri="{BB962C8B-B14F-4D97-AF65-F5344CB8AC3E}">
        <p14:creationId xmlns:p14="http://schemas.microsoft.com/office/powerpoint/2010/main" val="19355432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SA" sz="2600" b="1" dirty="0" smtClean="0"/>
              <a:t>ال</a:t>
            </a:r>
            <a:r>
              <a:rPr lang="ar-DZ" sz="2600" b="1" dirty="0" smtClean="0"/>
              <a:t>محاضرة الثالثة</a:t>
            </a:r>
            <a:r>
              <a:rPr lang="ar-SA" sz="2600" b="1" dirty="0" smtClean="0"/>
              <a:t>: </a:t>
            </a:r>
            <a:r>
              <a:rPr lang="ar-SA" sz="2600" b="1" dirty="0"/>
              <a:t>دراسة الجدوى الاقتصادية للمشاريع الاستثمارية</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01205"/>
          </a:xfrm>
          <a:prstGeom prst="rect">
            <a:avLst/>
          </a:prstGeom>
          <a:noFill/>
        </p:spPr>
        <p:txBody>
          <a:bodyPr wrap="square" rtlCol="0">
            <a:spAutoFit/>
          </a:bodyPr>
          <a:lstStyle/>
          <a:p>
            <a:pPr lvl="0" algn="r" rtl="1"/>
            <a:r>
              <a:rPr lang="ar-DZ" sz="2800" b="1" dirty="0" smtClean="0"/>
              <a:t>3- </a:t>
            </a:r>
            <a:r>
              <a:rPr lang="ar-SA" sz="2800" b="1" dirty="0" smtClean="0"/>
              <a:t>أهمية </a:t>
            </a:r>
            <a:r>
              <a:rPr lang="ar-SA" sz="2800" b="1" dirty="0"/>
              <a:t>دراسة الجدوى الاقتصادية للمشاريع الاستثمارية</a:t>
            </a:r>
            <a:endParaRPr lang="fr-FR" sz="2800" dirty="0"/>
          </a:p>
          <a:p>
            <a:pPr algn="r" rtl="1"/>
            <a:r>
              <a:rPr lang="ar-SA" sz="2800" dirty="0"/>
              <a:t>لدراسة الجدوى الاقتصادية للمشاريع الاستثمارية أهمية كبيرة بالنسبة للمستثمر وبالنسبة للمشروع ذاته وحتى بالنسبة للمجتمع ككل، وهذا ما يمكن توضيحه فيما يلي:</a:t>
            </a:r>
            <a:endParaRPr lang="fr-FR" sz="2800" dirty="0"/>
          </a:p>
          <a:p>
            <a:pPr lvl="0" algn="r" rtl="1"/>
            <a:r>
              <a:rPr lang="ar-DZ" sz="2800" b="1" dirty="0"/>
              <a:t>أ- </a:t>
            </a:r>
            <a:r>
              <a:rPr lang="ar-SA" sz="2800" b="1" dirty="0"/>
              <a:t>بالنسبة للمستثمر</a:t>
            </a:r>
            <a:endParaRPr lang="fr-FR" sz="2800" dirty="0"/>
          </a:p>
          <a:p>
            <a:pPr algn="r" rtl="1"/>
            <a:r>
              <a:rPr lang="ar-SA" sz="2800" dirty="0"/>
              <a:t>- تجنب ضياع المبالغ الضخمة المستثمرة في العديد من الأحيان كالمشروعات الصناعية الكبيرة الحجم.</a:t>
            </a:r>
            <a:endParaRPr lang="fr-FR" sz="2800" dirty="0"/>
          </a:p>
          <a:p>
            <a:pPr algn="r" rtl="1"/>
            <a:r>
              <a:rPr lang="ar-SA" sz="2800" dirty="0"/>
              <a:t>- الوقوف على البيئة التي ينشط فيها المشروع والتي تتميز بالتغيير والتعدد وكذا المخاطرة وعدم التأكد.</a:t>
            </a:r>
            <a:endParaRPr lang="fr-FR" sz="2800" dirty="0"/>
          </a:p>
          <a:p>
            <a:pPr algn="r" rtl="1"/>
            <a:r>
              <a:rPr lang="ar-SA" sz="2800" dirty="0"/>
              <a:t>- إمكانية المفاضلة بين مجموعة من المشاريع أو البدائل المقترحة.</a:t>
            </a:r>
            <a:endParaRPr lang="fr-FR" sz="2800" dirty="0"/>
          </a:p>
        </p:txBody>
      </p:sp>
    </p:spTree>
    <p:extLst>
      <p:ext uri="{BB962C8B-B14F-4D97-AF65-F5344CB8AC3E}">
        <p14:creationId xmlns:p14="http://schemas.microsoft.com/office/powerpoint/2010/main" val="4109437285"/>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SA" sz="2600" b="1" dirty="0" smtClean="0"/>
              <a:t>ال</a:t>
            </a:r>
            <a:r>
              <a:rPr lang="ar-DZ" sz="2600" b="1" dirty="0" smtClean="0"/>
              <a:t>محاضرة الثالثة</a:t>
            </a:r>
            <a:r>
              <a:rPr lang="ar-SA" sz="2600" b="1" dirty="0" smtClean="0"/>
              <a:t>: </a:t>
            </a:r>
            <a:r>
              <a:rPr lang="ar-SA" sz="2600" b="1" dirty="0"/>
              <a:t>دراسة الجدوى الاقتصادية للمشاريع الاستثمارية</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19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62979"/>
          </a:xfrm>
          <a:prstGeom prst="rect">
            <a:avLst/>
          </a:prstGeom>
          <a:noFill/>
        </p:spPr>
        <p:txBody>
          <a:bodyPr wrap="square" rtlCol="0">
            <a:spAutoFit/>
          </a:bodyPr>
          <a:lstStyle/>
          <a:p>
            <a:pPr lvl="0" algn="r" rtl="1"/>
            <a:r>
              <a:rPr lang="ar-SA" sz="2800" b="1" dirty="0"/>
              <a:t>ب- بالنسبة للمشروع</a:t>
            </a:r>
            <a:endParaRPr lang="fr-FR" sz="2800" dirty="0"/>
          </a:p>
          <a:p>
            <a:pPr algn="r" rtl="1"/>
            <a:r>
              <a:rPr lang="ar-SA" sz="2800" dirty="0"/>
              <a:t>- على أساس دراسة الجدوى تتم عملية اتخاذ القرارات المتعلقة بشراء الأراضي، إقامة المباني، شراء الآلات والمعدات ... الخ.</a:t>
            </a:r>
            <a:endParaRPr lang="fr-FR" sz="2800" dirty="0"/>
          </a:p>
          <a:p>
            <a:pPr algn="r" rtl="1"/>
            <a:r>
              <a:rPr lang="ar-SA" sz="2800" dirty="0"/>
              <a:t>- تسمح دراسة الجدوى بمعرفة مدى قدرة المشروع على تحقيق الأهداف المرغوب تحقيقها.</a:t>
            </a:r>
            <a:endParaRPr lang="fr-FR" sz="2800" dirty="0"/>
          </a:p>
          <a:p>
            <a:pPr algn="r" rtl="1"/>
            <a:r>
              <a:rPr lang="ar-SA" sz="2800" dirty="0"/>
              <a:t>- معرفة المصادر اللازمة والمناسبة لتمويل احتياجات المشروع.</a:t>
            </a:r>
            <a:endParaRPr lang="fr-FR" sz="2800" dirty="0"/>
          </a:p>
          <a:p>
            <a:pPr algn="r" rtl="1"/>
            <a:r>
              <a:rPr lang="ar-SA" sz="2800" dirty="0"/>
              <a:t>    </a:t>
            </a:r>
            <a:r>
              <a:rPr lang="ar-SA" sz="2800" b="1" dirty="0"/>
              <a:t>ت- بالنسبة للمجتمع </a:t>
            </a:r>
            <a:endParaRPr lang="fr-FR" sz="2800" dirty="0"/>
          </a:p>
          <a:p>
            <a:pPr algn="r" rtl="1"/>
            <a:r>
              <a:rPr lang="ar-SA" sz="2800" b="1" dirty="0"/>
              <a:t>- </a:t>
            </a:r>
            <a:r>
              <a:rPr lang="ar-SA" sz="2800" dirty="0"/>
              <a:t>تساهم دراسة الجدوى الاقتصادية في حل المشكلة العامة للندرة النسبية للموارد خاصة الموارد المالية، وذلك لمواجهة الاحتياجات المتزايدة لأفراد المجتمع.</a:t>
            </a:r>
            <a:endParaRPr lang="fr-FR" sz="2800" dirty="0"/>
          </a:p>
          <a:p>
            <a:pPr algn="r" rtl="1"/>
            <a:r>
              <a:rPr lang="ar-SA" sz="2800" dirty="0"/>
              <a:t>- تحديد سلم الأولويات الخاص بالمشاريع الاقتصادية للدولة، وهذا ما يسمح بترشيد نفقات الدولة.</a:t>
            </a:r>
            <a:endParaRPr lang="fr-FR" sz="2800" dirty="0"/>
          </a:p>
        </p:txBody>
      </p:sp>
    </p:spTree>
    <p:extLst>
      <p:ext uri="{BB962C8B-B14F-4D97-AF65-F5344CB8AC3E}">
        <p14:creationId xmlns:p14="http://schemas.microsoft.com/office/powerpoint/2010/main" val="786641925"/>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600" dirty="0" smtClean="0">
                <a:latin typeface="Traditional Arabic" pitchFamily="18" charset="-78"/>
                <a:cs typeface="Traditional Arabic" pitchFamily="18" charset="-78"/>
              </a:rPr>
              <a:t>المحتويات</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457200" y="1556792"/>
            <a:ext cx="8229600" cy="4832092"/>
          </a:xfrm>
          <a:prstGeom prst="rect">
            <a:avLst/>
          </a:prstGeom>
          <a:noFill/>
        </p:spPr>
        <p:txBody>
          <a:bodyPr wrap="square" rtlCol="0">
            <a:spAutoFit/>
          </a:bodyPr>
          <a:lstStyle/>
          <a:p>
            <a:pPr algn="r" rtl="1"/>
            <a:r>
              <a:rPr lang="ar-DZ" sz="2800" b="1" dirty="0" smtClean="0"/>
              <a:t>مقدمة</a:t>
            </a:r>
          </a:p>
          <a:p>
            <a:pPr algn="r" rtl="1"/>
            <a:r>
              <a:rPr lang="ar-DZ" sz="2800" b="1" dirty="0" smtClean="0"/>
              <a:t>المحاضرة الأولى: الاستثمار.</a:t>
            </a:r>
          </a:p>
          <a:p>
            <a:pPr algn="r" rtl="1"/>
            <a:r>
              <a:rPr lang="ar-DZ" sz="2800" b="1" dirty="0" smtClean="0"/>
              <a:t>المحاضرة الثانية:</a:t>
            </a:r>
            <a:r>
              <a:rPr lang="ar-DZ" sz="2800" b="1" dirty="0"/>
              <a:t> </a:t>
            </a:r>
            <a:r>
              <a:rPr lang="ar-DZ" sz="2800" b="1" dirty="0" smtClean="0"/>
              <a:t>المشاريع الاستثمارية.</a:t>
            </a:r>
          </a:p>
          <a:p>
            <a:pPr algn="r" rtl="1"/>
            <a:r>
              <a:rPr lang="ar-DZ" sz="2800" b="1" dirty="0" smtClean="0"/>
              <a:t>المحاضرة </a:t>
            </a:r>
            <a:r>
              <a:rPr lang="ar-DZ" sz="2800" b="1" dirty="0"/>
              <a:t>الثالثة: </a:t>
            </a:r>
            <a:r>
              <a:rPr lang="ar-DZ" sz="2800" b="1" dirty="0" smtClean="0"/>
              <a:t>دراسة الجدوى الاقتصادية للمشاريع.</a:t>
            </a:r>
          </a:p>
          <a:p>
            <a:pPr algn="r" rtl="1"/>
            <a:r>
              <a:rPr lang="ar-DZ" sz="2800" b="1" dirty="0" smtClean="0"/>
              <a:t>المحاضرة </a:t>
            </a:r>
            <a:r>
              <a:rPr lang="ar-DZ" sz="2800" b="1" dirty="0"/>
              <a:t>الرابعة: </a:t>
            </a:r>
            <a:r>
              <a:rPr lang="ar-DZ" sz="2800" b="1" dirty="0" smtClean="0"/>
              <a:t>صافي التدفقات النقدية </a:t>
            </a:r>
            <a:r>
              <a:rPr lang="fr-FR" sz="2800" b="1" dirty="0" smtClean="0"/>
              <a:t>(CASH FLOW NET)</a:t>
            </a:r>
            <a:endParaRPr lang="ar-DZ" sz="2800" b="1" dirty="0" smtClean="0"/>
          </a:p>
          <a:p>
            <a:pPr algn="r" rtl="1"/>
            <a:r>
              <a:rPr lang="ar-DZ" sz="2800" b="1" dirty="0" smtClean="0"/>
              <a:t>المحاضرة الخامسة: إدارة المشاريع.</a:t>
            </a:r>
          </a:p>
          <a:p>
            <a:pPr algn="r" rtl="1"/>
            <a:r>
              <a:rPr lang="ar-DZ" sz="2800" b="1" dirty="0" smtClean="0"/>
              <a:t>المحاضرة </a:t>
            </a:r>
            <a:r>
              <a:rPr lang="ar-DZ" sz="2800" b="1" dirty="0"/>
              <a:t>السادسة: </a:t>
            </a:r>
            <a:r>
              <a:rPr lang="ar-DZ" sz="2800" b="1" dirty="0" smtClean="0"/>
              <a:t>الاطار النظري </a:t>
            </a:r>
            <a:r>
              <a:rPr lang="ar-DZ" sz="2800" b="1" dirty="0" smtClean="0"/>
              <a:t>لريادة الاعمال.</a:t>
            </a:r>
            <a:endParaRPr lang="ar-DZ" sz="2800" b="1" dirty="0" smtClean="0"/>
          </a:p>
          <a:p>
            <a:pPr algn="r" rtl="1"/>
            <a:r>
              <a:rPr lang="ar-DZ" sz="2800" b="1" dirty="0" smtClean="0"/>
              <a:t>المحاضرة السابعة: </a:t>
            </a:r>
            <a:r>
              <a:rPr lang="ar-DZ" sz="2800" b="1" dirty="0" smtClean="0"/>
              <a:t>رائد الاعمال (المقاول).</a:t>
            </a:r>
            <a:endParaRPr lang="ar-DZ" sz="2800" b="1" dirty="0" smtClean="0"/>
          </a:p>
          <a:p>
            <a:pPr algn="r" rtl="1"/>
            <a:r>
              <a:rPr lang="ar-DZ" sz="2800" b="1" dirty="0"/>
              <a:t>المحاضرة </a:t>
            </a:r>
            <a:r>
              <a:rPr lang="ar-DZ" sz="2800" b="1" dirty="0" smtClean="0"/>
              <a:t>الثامنة: خطوات انشاء مؤسسة.</a:t>
            </a:r>
          </a:p>
          <a:p>
            <a:pPr algn="r" rtl="1"/>
            <a:r>
              <a:rPr lang="ar-DZ" sz="2800" b="1" dirty="0" smtClean="0"/>
              <a:t>المحاضرة التاسعة: واقع </a:t>
            </a:r>
            <a:r>
              <a:rPr lang="ar-DZ" sz="2800" b="1" dirty="0" smtClean="0"/>
              <a:t>ريادة الاعمال بالجزائر</a:t>
            </a:r>
            <a:r>
              <a:rPr lang="ar-DZ" sz="2800" b="1" dirty="0" smtClean="0"/>
              <a:t>.</a:t>
            </a:r>
          </a:p>
          <a:p>
            <a:pPr algn="r" rtl="1"/>
            <a:r>
              <a:rPr lang="ar-DZ" sz="2800" b="1" dirty="0" smtClean="0"/>
              <a:t>المحاضرة العاشرة: هيئات دعم ومرافقة </a:t>
            </a:r>
            <a:r>
              <a:rPr lang="ar-DZ" sz="2800" b="1" dirty="0" err="1" smtClean="0"/>
              <a:t>المقاولاتية</a:t>
            </a:r>
            <a:r>
              <a:rPr lang="ar-DZ" sz="2800" b="1" dirty="0" smtClean="0"/>
              <a:t>.</a:t>
            </a:r>
            <a:endParaRPr lang="fr-FR" sz="2800" dirty="0"/>
          </a:p>
        </p:txBody>
      </p:sp>
    </p:spTree>
    <p:extLst>
      <p:ext uri="{BB962C8B-B14F-4D97-AF65-F5344CB8AC3E}">
        <p14:creationId xmlns:p14="http://schemas.microsoft.com/office/powerpoint/2010/main" val="875481405"/>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93757"/>
          </a:xfrm>
          <a:prstGeom prst="rect">
            <a:avLst/>
          </a:prstGeom>
          <a:noFill/>
        </p:spPr>
        <p:txBody>
          <a:bodyPr wrap="square" rtlCol="0">
            <a:spAutoFit/>
          </a:bodyPr>
          <a:lstStyle/>
          <a:p>
            <a:pPr lvl="0" algn="r" rtl="1"/>
            <a:r>
              <a:rPr lang="ar-DZ" sz="2600" b="1" dirty="0" smtClean="0"/>
              <a:t>1- التدفقات </a:t>
            </a:r>
            <a:r>
              <a:rPr lang="ar-DZ" sz="2600" b="1" dirty="0"/>
              <a:t>النقدية</a:t>
            </a:r>
            <a:endParaRPr lang="fr-FR" sz="2600" dirty="0"/>
          </a:p>
          <a:p>
            <a:pPr algn="r" rtl="1"/>
            <a:r>
              <a:rPr lang="ar-DZ" sz="2600" dirty="0"/>
              <a:t>تتطلب إقامة وإنشاء وتشغيل أي مشروع إنفاق مبالغ مالية، كما يترتب عن تصريف مخرجاته مبالغ نقدية معينة. فكل مبلغ ينفقه المشروع وكل مبلغ يرد إليه يمثل تدفقا نقديا.</a:t>
            </a:r>
            <a:endParaRPr lang="fr-FR" sz="2600" dirty="0"/>
          </a:p>
          <a:p>
            <a:pPr algn="r" rtl="1"/>
            <a:r>
              <a:rPr lang="ar-DZ" sz="2600" dirty="0"/>
              <a:t>يعرف التدفق النقدي للمشروع على انه كمية الأموال المدفوعة أو المقبوضة من قبل المؤسسة، نتيجة السعي لإطلاقها أو مباشرة عملها بتنفيذ المشروع. وهذا معناه، انه نتيجة لتقدير وتقييم التدفقات النقدية للمشروع تتم الموافقة على المشروع إذا وجد بأنه مجدي الفائدة أو الاستثمار.</a:t>
            </a:r>
            <a:endParaRPr lang="fr-FR" sz="2600" dirty="0"/>
          </a:p>
          <a:p>
            <a:pPr algn="r" rtl="1"/>
            <a:r>
              <a:rPr lang="ar-DZ" sz="2600" dirty="0"/>
              <a:t>ويسعى المستثمر من خلال تحديد التدفقات النقدية إلى تحقيق مجموعة من الأهداف، وفي مقدمتها مساعدة مستخدمي القوائم المالية على تقييم أداء المشروع، وإدارة التدفقات النقدية الفعلية الداخلة والخارجة استنادا على القيم التقديرية المسبقة، بالإضافة إلى إمكانية التنبؤ بالتدفقات النقدية المستقبلية، </a:t>
            </a:r>
            <a:r>
              <a:rPr lang="ar-DZ" sz="2600" dirty="0" smtClean="0"/>
              <a:t>وذلك </a:t>
            </a:r>
            <a:r>
              <a:rPr lang="ar-DZ" sz="2600" dirty="0"/>
              <a:t>من خلال المعلومات المرتبطة بالتدفقات خلال العمر الافتراضي للمشروع</a:t>
            </a:r>
            <a:r>
              <a:rPr lang="ar-DZ" sz="2600" dirty="0" smtClean="0"/>
              <a:t>.</a:t>
            </a:r>
            <a:endParaRPr lang="fr-FR" sz="2600" dirty="0"/>
          </a:p>
        </p:txBody>
      </p:sp>
    </p:spTree>
    <p:extLst>
      <p:ext uri="{BB962C8B-B14F-4D97-AF65-F5344CB8AC3E}">
        <p14:creationId xmlns:p14="http://schemas.microsoft.com/office/powerpoint/2010/main" val="174628736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693319"/>
          </a:xfrm>
          <a:prstGeom prst="rect">
            <a:avLst/>
          </a:prstGeom>
          <a:noFill/>
        </p:spPr>
        <p:txBody>
          <a:bodyPr wrap="square" rtlCol="0">
            <a:spAutoFit/>
          </a:bodyPr>
          <a:lstStyle/>
          <a:p>
            <a:pPr lvl="0" algn="r" rtl="1"/>
            <a:r>
              <a:rPr lang="ar-DZ" sz="2600" b="1" dirty="0" smtClean="0"/>
              <a:t>2- أنواع التدفقات النقدية</a:t>
            </a:r>
            <a:endParaRPr lang="fr-FR" sz="2600" dirty="0" smtClean="0"/>
          </a:p>
          <a:p>
            <a:pPr algn="r" rtl="1"/>
            <a:r>
              <a:rPr lang="ar-DZ" sz="2600" dirty="0" smtClean="0"/>
              <a:t>يقصد بالتدفق النقدي </a:t>
            </a:r>
            <a:r>
              <a:rPr lang="fr-FR" sz="2600" dirty="0" smtClean="0"/>
              <a:t>cash flow</a:t>
            </a:r>
            <a:r>
              <a:rPr lang="ar-DZ" sz="2600" dirty="0" smtClean="0"/>
              <a:t>  دخول الأموال للمشروع أو خروجه منها، وبالتالي يمكننا التمييز بين نوعين من التدفقات النقدية هي:</a:t>
            </a:r>
            <a:endParaRPr lang="fr-FR" sz="2600" dirty="0" smtClean="0"/>
          </a:p>
          <a:p>
            <a:pPr lvl="0" algn="r" rtl="1"/>
            <a:r>
              <a:rPr lang="ar-DZ" sz="2600" b="1" dirty="0" smtClean="0"/>
              <a:t>أ- التدفقات النقدية الداخلة:</a:t>
            </a:r>
            <a:endParaRPr lang="fr-FR" sz="2600" dirty="0" smtClean="0"/>
          </a:p>
          <a:p>
            <a:pPr algn="r" rtl="1"/>
            <a:r>
              <a:rPr lang="ar-DZ" sz="2600" dirty="0" smtClean="0"/>
              <a:t>هي عبارة عن التدفقات النقدية الداخلة إلى صندوق المشروع أو إلى حسابه الجاري في البنك. و من أهم عناصر النقد الداخل (المقبوضات) ما يلي: بيع البضاعة و المواد نقدا، بيع الأصول الثابتة نقدا، تحصيل الذمم المدينة، تحصيل أوراق القبض، خصم أوراق القبض، أية إيرادات أخرى تدخل للمشروع من إيجارات، أرباح أسهم....الخ، الاقتراض نقدا، أية مقبوضات أخرى كالإعانات، الهبات....    </a:t>
            </a:r>
            <a:endParaRPr lang="fr-FR" sz="2600" dirty="0"/>
          </a:p>
        </p:txBody>
      </p:sp>
    </p:spTree>
    <p:extLst>
      <p:ext uri="{BB962C8B-B14F-4D97-AF65-F5344CB8AC3E}">
        <p14:creationId xmlns:p14="http://schemas.microsoft.com/office/powerpoint/2010/main" val="320007588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508653"/>
          </a:xfrm>
          <a:prstGeom prst="rect">
            <a:avLst/>
          </a:prstGeom>
          <a:noFill/>
        </p:spPr>
        <p:txBody>
          <a:bodyPr wrap="square" rtlCol="0">
            <a:spAutoFit/>
          </a:bodyPr>
          <a:lstStyle/>
          <a:p>
            <a:pPr algn="r" rtl="1"/>
            <a:r>
              <a:rPr lang="ar-DZ" sz="2800" b="1" dirty="0" smtClean="0"/>
              <a:t>ب- التدفقات </a:t>
            </a:r>
            <a:r>
              <a:rPr lang="ar-DZ" sz="2800" b="1" dirty="0"/>
              <a:t>النقدية الخارجية:</a:t>
            </a:r>
            <a:endParaRPr lang="fr-FR" sz="2800" dirty="0"/>
          </a:p>
          <a:p>
            <a:pPr algn="r" rtl="1"/>
            <a:r>
              <a:rPr lang="ar-DZ" sz="2800" dirty="0"/>
              <a:t>وهي عبارة عن التدفقات النقدية الخارجة من صندوق المشروع او من حسابه الجاري في البنك. ومن اهم عناصر النقد الخارج (المدفوعات) ما يلي: مشتريات البضاعة نقدا، مشتريات الأصول واللوازم نقدا، سداد الذمم الدائنة، سداد أوراق الدفع، دفع القروض وفوائدها  نقدا، دفع المصاريف التشغيلية كالرواتب والإيجارات، توزيع الأرباح نقدا، دفع الضرائب نقدا، أية مدفوعات نقدية أخرى.</a:t>
            </a:r>
            <a:endParaRPr lang="fr-FR" sz="2800" dirty="0"/>
          </a:p>
          <a:p>
            <a:pPr lvl="0" algn="r" rtl="1"/>
            <a:endParaRPr lang="fr-FR" sz="2600" dirty="0"/>
          </a:p>
        </p:txBody>
      </p:sp>
    </p:spTree>
    <p:extLst>
      <p:ext uri="{BB962C8B-B14F-4D97-AF65-F5344CB8AC3E}">
        <p14:creationId xmlns:p14="http://schemas.microsoft.com/office/powerpoint/2010/main" val="188941611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93866"/>
          </a:xfrm>
          <a:prstGeom prst="rect">
            <a:avLst/>
          </a:prstGeom>
          <a:noFill/>
        </p:spPr>
        <p:txBody>
          <a:bodyPr wrap="square" rtlCol="0">
            <a:spAutoFit/>
          </a:bodyPr>
          <a:lstStyle/>
          <a:p>
            <a:pPr lvl="0" algn="r" rtl="1"/>
            <a:r>
              <a:rPr lang="ar-DZ" sz="2800" b="1" dirty="0" smtClean="0"/>
              <a:t>ج- مفهوم </a:t>
            </a:r>
            <a:r>
              <a:rPr lang="ar-DZ" sz="2800" b="1" dirty="0"/>
              <a:t>صافي التدفق النقدي </a:t>
            </a:r>
            <a:r>
              <a:rPr lang="fr-FR" sz="2800" b="1" dirty="0"/>
              <a:t>(</a:t>
            </a:r>
            <a:r>
              <a:rPr lang="fr-FR" sz="2800" dirty="0"/>
              <a:t>Cash Flow Net</a:t>
            </a:r>
            <a:r>
              <a:rPr lang="fr-FR" sz="2800" b="1" dirty="0"/>
              <a:t>)</a:t>
            </a:r>
            <a:r>
              <a:rPr lang="ar-DZ" sz="2800" b="1" dirty="0"/>
              <a:t>:</a:t>
            </a:r>
            <a:endParaRPr lang="fr-FR" sz="2800" dirty="0"/>
          </a:p>
          <a:p>
            <a:pPr algn="r" rtl="1"/>
            <a:r>
              <a:rPr lang="ar-DZ" sz="2800" dirty="0"/>
              <a:t>وهو عبارة عن الفرق بين التدفقات النقدية الداخلة (المقبوضات) والتدفقات النقدية الخارجة (المدفوعات).</a:t>
            </a:r>
            <a:endParaRPr lang="fr-FR" sz="2800" dirty="0"/>
          </a:p>
          <a:p>
            <a:pPr algn="r" rtl="1"/>
            <a:r>
              <a:rPr lang="ar-DZ" sz="2800" dirty="0"/>
              <a:t>وقد يكون صافي التدفق النقدي:</a:t>
            </a:r>
            <a:endParaRPr lang="fr-FR" sz="2800" dirty="0"/>
          </a:p>
          <a:p>
            <a:pPr algn="r" rtl="1"/>
            <a:r>
              <a:rPr lang="ar-DZ" sz="2800" dirty="0"/>
              <a:t>- موجب: في حالة ازدياد التدفقات النقدية الداخلة عن التدفقات النقدية الخارجة (فائض).</a:t>
            </a:r>
            <a:endParaRPr lang="fr-FR" sz="2800" dirty="0"/>
          </a:p>
          <a:p>
            <a:pPr algn="r" rtl="1"/>
            <a:r>
              <a:rPr lang="ar-DZ" sz="2800" dirty="0"/>
              <a:t>- سالب: في حالة ازدياد التدفقات النقدية الخارجة عن التدفقات النقدية الداخلة (عجز).</a:t>
            </a:r>
            <a:endParaRPr lang="fr-FR" sz="2800" dirty="0"/>
          </a:p>
          <a:p>
            <a:pPr algn="r" rtl="1"/>
            <a:r>
              <a:rPr lang="ar-DZ" sz="2800" dirty="0"/>
              <a:t>- صفر: في حالة تساوي التدفقات النقدية الداخلة مع التدفقات النقدية الخارجة.</a:t>
            </a:r>
            <a:endParaRPr lang="fr-FR" sz="2800" dirty="0"/>
          </a:p>
          <a:p>
            <a:pPr algn="r" rtl="1"/>
            <a:r>
              <a:rPr lang="ar-DZ" sz="2800" dirty="0"/>
              <a:t>ومن الجدير بالذكر أن صافي التدفق النقدي للمشروع يكون مختلف عن ربحه، حيث انه ليس من الضروري أن يتطابق صافي التدفق النقدي مع صافي الربح لان صافي الربح يحسب على أسس مختلفة تمام الاختلاف عن الأسس التي يحسب على أساسها صافي التدفق النقدي</a:t>
            </a:r>
            <a:r>
              <a:rPr lang="ar-DZ" sz="2800" dirty="0" smtClean="0"/>
              <a:t>.</a:t>
            </a:r>
            <a:endParaRPr lang="fr-FR" sz="2800" dirty="0"/>
          </a:p>
        </p:txBody>
      </p:sp>
    </p:spTree>
    <p:extLst>
      <p:ext uri="{BB962C8B-B14F-4D97-AF65-F5344CB8AC3E}">
        <p14:creationId xmlns:p14="http://schemas.microsoft.com/office/powerpoint/2010/main" val="325985550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graphicFrame>
        <p:nvGraphicFramePr>
          <p:cNvPr id="4" name="Tableau 3"/>
          <p:cNvGraphicFramePr>
            <a:graphicFrameLocks noGrp="1"/>
          </p:cNvGraphicFramePr>
          <p:nvPr/>
        </p:nvGraphicFramePr>
        <p:xfrm>
          <a:off x="1626828" y="1593028"/>
          <a:ext cx="5890344" cy="4525960"/>
        </p:xfrm>
        <a:graphic>
          <a:graphicData uri="http://schemas.openxmlformats.org/drawingml/2006/table">
            <a:tbl>
              <a:tblPr rtl="1">
                <a:tableStyleId>{5C22544A-7EE6-4342-B048-85BDC9FD1C3A}</a:tableStyleId>
              </a:tblPr>
              <a:tblGrid>
                <a:gridCol w="2469057"/>
                <a:gridCol w="952230"/>
                <a:gridCol w="1035375"/>
                <a:gridCol w="716841"/>
                <a:gridCol w="716841"/>
              </a:tblGrid>
              <a:tr h="216971">
                <a:tc>
                  <a:txBody>
                    <a:bodyPr/>
                    <a:lstStyle/>
                    <a:p>
                      <a:pPr rtl="1">
                        <a:lnSpc>
                          <a:spcPct val="115000"/>
                        </a:lnSpc>
                        <a:spcAft>
                          <a:spcPts val="1000"/>
                        </a:spcAft>
                      </a:pPr>
                      <a:r>
                        <a:rPr lang="fr-FR" sz="1000" dirty="0">
                          <a:effectLst/>
                        </a:rPr>
                        <a:t> </a:t>
                      </a:r>
                      <a:endParaRPr lang="fr-FR" sz="10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rtl="1">
                        <a:lnSpc>
                          <a:spcPct val="115000"/>
                        </a:lnSpc>
                        <a:spcAft>
                          <a:spcPts val="0"/>
                        </a:spcAft>
                      </a:pPr>
                      <a:r>
                        <a:rPr lang="ar-DZ" sz="1200">
                          <a:effectLst/>
                        </a:rPr>
                        <a:t>فترة الإنشاء</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gridSpan="3">
                  <a:txBody>
                    <a:bodyPr/>
                    <a:lstStyle/>
                    <a:p>
                      <a:pPr algn="ctr" rtl="1">
                        <a:lnSpc>
                          <a:spcPct val="115000"/>
                        </a:lnSpc>
                        <a:spcAft>
                          <a:spcPts val="0"/>
                        </a:spcAft>
                      </a:pPr>
                      <a:r>
                        <a:rPr lang="ar-DZ" sz="1200">
                          <a:effectLst/>
                        </a:rPr>
                        <a:t>سنوات العمر الإنتاجي للمشروع (فترة التشغيل)</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hMerge="1">
                  <a:txBody>
                    <a:bodyPr/>
                    <a:lstStyle/>
                    <a:p>
                      <a:endParaRPr lang="fr-FR"/>
                    </a:p>
                  </a:txBody>
                  <a:tcPr/>
                </a:tc>
                <a:tc hMerge="1">
                  <a:txBody>
                    <a:bodyPr/>
                    <a:lstStyle/>
                    <a:p>
                      <a:endParaRPr lang="fr-FR"/>
                    </a:p>
                  </a:txBody>
                  <a:tcPr/>
                </a:tc>
              </a:tr>
              <a:tr h="216971">
                <a:tc>
                  <a:txBody>
                    <a:bodyPr/>
                    <a:lstStyle/>
                    <a:p>
                      <a:pPr algn="r" rtl="1">
                        <a:lnSpc>
                          <a:spcPct val="115000"/>
                        </a:lnSpc>
                        <a:spcAft>
                          <a:spcPts val="0"/>
                        </a:spcAft>
                      </a:pPr>
                      <a:r>
                        <a:rPr lang="ar-DZ" sz="1200">
                          <a:effectLst/>
                        </a:rPr>
                        <a:t>البيان</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ar-DZ" sz="1200">
                          <a:effectLst/>
                        </a:rPr>
                        <a:t>السنة الصفرية</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ar-DZ" sz="1200">
                          <a:effectLst/>
                        </a:rPr>
                        <a:t>السنة01</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ar-DZ" sz="1200">
                          <a:effectLst/>
                        </a:rPr>
                        <a:t>السنة 02</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ar-DZ" sz="1200">
                          <a:effectLst/>
                        </a:rPr>
                        <a:t>السنة 03</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r>
              <a:tr h="402947">
                <a:tc>
                  <a:txBody>
                    <a:bodyPr/>
                    <a:lstStyle/>
                    <a:p>
                      <a:pPr algn="r" rtl="1">
                        <a:lnSpc>
                          <a:spcPct val="115000"/>
                        </a:lnSpc>
                        <a:spcAft>
                          <a:spcPts val="0"/>
                        </a:spcAft>
                      </a:pPr>
                      <a:r>
                        <a:rPr lang="ar-DZ" sz="1100">
                          <a:effectLst/>
                        </a:rPr>
                        <a:t>إيرادات المبيعات</a:t>
                      </a:r>
                      <a:endParaRPr lang="fr-FR" sz="1000">
                        <a:effectLst/>
                      </a:endParaRPr>
                    </a:p>
                    <a:p>
                      <a:pPr algn="r" rtl="1">
                        <a:lnSpc>
                          <a:spcPct val="115000"/>
                        </a:lnSpc>
                        <a:spcAft>
                          <a:spcPts val="0"/>
                        </a:spcAft>
                      </a:pPr>
                      <a:r>
                        <a:rPr lang="ar-DZ" sz="1100">
                          <a:effectLst/>
                        </a:rPr>
                        <a:t>أية إيرادات أو عوائد أخرى</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fr-FR" sz="1100">
                          <a:effectLst/>
                        </a:rPr>
                        <a:t>R1</a:t>
                      </a:r>
                      <a:endParaRPr lang="fr-FR" sz="1000">
                        <a:effectLst/>
                      </a:endParaRPr>
                    </a:p>
                    <a:p>
                      <a:pPr algn="ctr" rtl="1">
                        <a:lnSpc>
                          <a:spcPct val="115000"/>
                        </a:lnSpc>
                        <a:spcAft>
                          <a:spcPts val="0"/>
                        </a:spcAft>
                      </a:pPr>
                      <a:r>
                        <a:rPr lang="fr-FR" sz="1100">
                          <a:effectLst/>
                        </a:rPr>
                        <a:t>R2</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60644" marR="60644" marT="0" marB="0"/>
                </a:tc>
              </a:tr>
              <a:tr h="216971">
                <a:tc>
                  <a:txBody>
                    <a:bodyPr/>
                    <a:lstStyle/>
                    <a:p>
                      <a:pPr algn="r" rtl="1">
                        <a:lnSpc>
                          <a:spcPct val="115000"/>
                        </a:lnSpc>
                        <a:spcAft>
                          <a:spcPts val="0"/>
                        </a:spcAft>
                      </a:pPr>
                      <a:r>
                        <a:rPr lang="ar-DZ" sz="1100" dirty="0">
                          <a:effectLst/>
                        </a:rPr>
                        <a:t>مجموع التدفقات النقدية السنوية الداخلة (</a:t>
                      </a:r>
                      <a:r>
                        <a:rPr lang="fr-FR" sz="1100" dirty="0">
                          <a:effectLst/>
                        </a:rPr>
                        <a:t>RT</a:t>
                      </a:r>
                      <a:r>
                        <a:rPr lang="ar-DZ" sz="1100" dirty="0">
                          <a:effectLst/>
                        </a:rPr>
                        <a:t>)</a:t>
                      </a:r>
                      <a:endParaRPr lang="fr-FR" sz="1000" dirty="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fr-FR" sz="1100">
                          <a:effectLst/>
                        </a:rPr>
                        <a:t>RT= R1 + R2</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60644" marR="60644" marT="0" marB="0"/>
                </a:tc>
              </a:tr>
              <a:tr h="216971">
                <a:tc>
                  <a:txBody>
                    <a:bodyPr/>
                    <a:lstStyle/>
                    <a:p>
                      <a:pPr algn="r" rtl="1">
                        <a:lnSpc>
                          <a:spcPct val="115000"/>
                        </a:lnSpc>
                        <a:spcAft>
                          <a:spcPts val="0"/>
                        </a:spcAft>
                      </a:pPr>
                      <a:r>
                        <a:rPr lang="ar-DZ" sz="1100">
                          <a:effectLst/>
                        </a:rPr>
                        <a:t>التكاليف الاستثمارية</a:t>
                      </a:r>
                      <a:r>
                        <a:rPr lang="fr-FR" sz="1100">
                          <a:effectLst/>
                        </a:rPr>
                        <a:t>    I</a:t>
                      </a:r>
                      <a:r>
                        <a:rPr lang="fr-FR" sz="1100" baseline="-25000">
                          <a:effectLst/>
                        </a:rPr>
                        <a:t>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fr-FR" sz="1200">
                          <a:effectLst/>
                        </a:rPr>
                        <a:t>x</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ar-DZ" sz="11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60644" marR="60644" marT="0" marB="0"/>
                </a:tc>
              </a:tr>
              <a:tr h="216971">
                <a:tc>
                  <a:txBody>
                    <a:bodyPr/>
                    <a:lstStyle/>
                    <a:p>
                      <a:pPr algn="r" rtl="1">
                        <a:lnSpc>
                          <a:spcPct val="115000"/>
                        </a:lnSpc>
                        <a:spcAft>
                          <a:spcPts val="0"/>
                        </a:spcAft>
                      </a:pPr>
                      <a:r>
                        <a:rPr lang="ar-DZ" sz="1100">
                          <a:effectLst/>
                        </a:rPr>
                        <a:t>التكاليف الثابتة</a:t>
                      </a:r>
                      <a:r>
                        <a:rPr lang="fr-FR" sz="1100">
                          <a:effectLst/>
                        </a:rPr>
                        <a:t>  CF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fr-FR" sz="1100">
                          <a:effectLst/>
                        </a:rPr>
                        <a:t>CF</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r>
              <a:tr h="216971">
                <a:tc>
                  <a:txBody>
                    <a:bodyPr/>
                    <a:lstStyle/>
                    <a:p>
                      <a:pPr algn="r" rtl="1">
                        <a:lnSpc>
                          <a:spcPct val="115000"/>
                        </a:lnSpc>
                        <a:spcAft>
                          <a:spcPts val="0"/>
                        </a:spcAft>
                      </a:pPr>
                      <a:r>
                        <a:rPr lang="ar-DZ" sz="1100">
                          <a:effectLst/>
                        </a:rPr>
                        <a:t>التكاليف المتغيرة</a:t>
                      </a:r>
                      <a:r>
                        <a:rPr lang="fr-FR" sz="1100">
                          <a:effectLst/>
                        </a:rPr>
                        <a:t> CV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fr-FR" sz="1100">
                          <a:effectLst/>
                        </a:rPr>
                        <a:t>CV</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r>
              <a:tr h="216971">
                <a:tc>
                  <a:txBody>
                    <a:bodyPr/>
                    <a:lstStyle/>
                    <a:p>
                      <a:pPr algn="r" rtl="1">
                        <a:lnSpc>
                          <a:spcPct val="115000"/>
                        </a:lnSpc>
                        <a:spcAft>
                          <a:spcPts val="0"/>
                        </a:spcAft>
                      </a:pPr>
                      <a:r>
                        <a:rPr lang="ar-DZ" sz="1100">
                          <a:effectLst/>
                        </a:rPr>
                        <a:t>مج تكاليف التشغيل</a:t>
                      </a:r>
                      <a:r>
                        <a:rPr lang="fr-FR" sz="1100">
                          <a:effectLst/>
                        </a:rPr>
                        <a:t> C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fr-FR" sz="1100">
                          <a:effectLst/>
                        </a:rPr>
                        <a:t>C</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r>
              <a:tr h="216971">
                <a:tc>
                  <a:txBody>
                    <a:bodyPr/>
                    <a:lstStyle/>
                    <a:p>
                      <a:pPr algn="r" rtl="1">
                        <a:lnSpc>
                          <a:spcPct val="115000"/>
                        </a:lnSpc>
                        <a:spcAft>
                          <a:spcPts val="0"/>
                        </a:spcAft>
                      </a:pPr>
                      <a:r>
                        <a:rPr lang="ar-DZ" sz="1100">
                          <a:effectLst/>
                        </a:rPr>
                        <a:t>قسط الاهتلاك</a:t>
                      </a:r>
                      <a:r>
                        <a:rPr lang="fr-FR" sz="1100">
                          <a:effectLst/>
                        </a:rPr>
                        <a:t>AM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ctr" rtl="1">
                        <a:lnSpc>
                          <a:spcPct val="115000"/>
                        </a:lnSpc>
                        <a:spcAft>
                          <a:spcPts val="0"/>
                        </a:spcAft>
                      </a:pPr>
                      <a:r>
                        <a:rPr lang="fr-FR" sz="1100">
                          <a:effectLst/>
                        </a:rPr>
                        <a:t>AM</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60644" marR="60644"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60644" marR="60644" marT="0" marB="0"/>
                </a:tc>
              </a:tr>
              <a:tr h="402947">
                <a:tc>
                  <a:txBody>
                    <a:bodyPr/>
                    <a:lstStyle/>
                    <a:p>
                      <a:pPr algn="r" rtl="1">
                        <a:lnSpc>
                          <a:spcPct val="115000"/>
                        </a:lnSpc>
                        <a:spcAft>
                          <a:spcPts val="0"/>
                        </a:spcAft>
                      </a:pPr>
                      <a:r>
                        <a:rPr lang="ar-DZ" sz="1100">
                          <a:effectLst/>
                        </a:rPr>
                        <a:t>مجموع التدفقات النقدية السنوية الخارجة </a:t>
                      </a:r>
                      <a:r>
                        <a:rPr lang="fr-FR" sz="1100">
                          <a:effectLst/>
                        </a:rPr>
                        <a:t> (CT)</a:t>
                      </a:r>
                      <a:r>
                        <a:rPr lang="ar-DZ" sz="11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marL="68580"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marL="68580" algn="ctr" rtl="1">
                        <a:lnSpc>
                          <a:spcPct val="115000"/>
                        </a:lnSpc>
                        <a:spcAft>
                          <a:spcPts val="0"/>
                        </a:spcAft>
                      </a:pPr>
                      <a:r>
                        <a:rPr lang="fr-FR" sz="1100">
                          <a:effectLst/>
                        </a:rPr>
                        <a:t>CT = CF+ CV + AM</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marL="68580"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marL="68580"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r>
              <a:tr h="216971">
                <a:tc>
                  <a:txBody>
                    <a:bodyPr/>
                    <a:lstStyle/>
                    <a:p>
                      <a:pPr algn="r" rtl="1">
                        <a:lnSpc>
                          <a:spcPct val="115000"/>
                        </a:lnSpc>
                        <a:spcAft>
                          <a:spcPts val="0"/>
                        </a:spcAft>
                      </a:pPr>
                      <a:r>
                        <a:rPr lang="ar-DZ" sz="1100">
                          <a:effectLst/>
                        </a:rPr>
                        <a:t>صافي التدفق النقدي قبل الضريبة  </a:t>
                      </a:r>
                      <a:r>
                        <a:rPr lang="fr-FR" sz="1100">
                          <a:effectLst/>
                        </a:rPr>
                        <a:t>     (CFV)</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100">
                          <a:effectLst/>
                        </a:rPr>
                        <a:t>CFV= RT-CT</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39306" marR="39306" marT="0" marB="0"/>
                </a:tc>
              </a:tr>
              <a:tr h="239769">
                <a:tc>
                  <a:txBody>
                    <a:bodyPr/>
                    <a:lstStyle/>
                    <a:p>
                      <a:pPr algn="r" rtl="1">
                        <a:lnSpc>
                          <a:spcPct val="115000"/>
                        </a:lnSpc>
                        <a:spcAft>
                          <a:spcPts val="0"/>
                        </a:spcAft>
                      </a:pPr>
                      <a:r>
                        <a:rPr lang="ar-DZ" sz="1100">
                          <a:effectLst/>
                        </a:rPr>
                        <a:t>قيمة الضريبة</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100">
                          <a:effectLst/>
                        </a:rPr>
                        <a:t>T</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39306" marR="39306" marT="0" marB="0"/>
                </a:tc>
              </a:tr>
              <a:tr h="275706">
                <a:tc>
                  <a:txBody>
                    <a:bodyPr/>
                    <a:lstStyle/>
                    <a:p>
                      <a:pPr algn="r" rtl="1">
                        <a:lnSpc>
                          <a:spcPct val="115000"/>
                        </a:lnSpc>
                        <a:spcAft>
                          <a:spcPts val="0"/>
                        </a:spcAft>
                      </a:pPr>
                      <a:r>
                        <a:rPr lang="ar-DZ" sz="1100">
                          <a:effectLst/>
                        </a:rPr>
                        <a:t>صافي التدفق النقدي بعد الضريبة</a:t>
                      </a:r>
                      <a:r>
                        <a:rPr lang="fr-FR" sz="1100">
                          <a:effectLst/>
                        </a:rPr>
                        <a:t> (CFT)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100">
                          <a:effectLst/>
                        </a:rPr>
                        <a:t>CFT= CFV - T</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39306" marR="39306" marT="0" marB="0"/>
                </a:tc>
              </a:tr>
              <a:tr h="337473">
                <a:tc>
                  <a:txBody>
                    <a:bodyPr/>
                    <a:lstStyle/>
                    <a:p>
                      <a:pPr algn="r" rtl="1">
                        <a:lnSpc>
                          <a:spcPct val="115000"/>
                        </a:lnSpc>
                        <a:spcAft>
                          <a:spcPts val="0"/>
                        </a:spcAft>
                      </a:pPr>
                      <a:r>
                        <a:rPr lang="ar-DZ" sz="1100">
                          <a:effectLst/>
                        </a:rPr>
                        <a:t>قسط الاهتلاك</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100">
                          <a:effectLst/>
                        </a:rPr>
                        <a:t>AM</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endParaRPr lang="ar-DZ" sz="1200">
                        <a:effectLst/>
                        <a:latin typeface="Calibri" panose="020F0502020204030204" pitchFamily="34" charset="0"/>
                        <a:ea typeface="Times New Roman" panose="02020603050405020304" pitchFamily="18" charset="0"/>
                        <a:cs typeface="Simplified Arabic" panose="02020603050405020304" pitchFamily="18" charset="-78"/>
                      </a:endParaRPr>
                    </a:p>
                  </a:txBody>
                  <a:tcPr marL="39306" marR="39306" marT="0" marB="0"/>
                </a:tc>
              </a:tr>
              <a:tr h="402947">
                <a:tc>
                  <a:txBody>
                    <a:bodyPr/>
                    <a:lstStyle/>
                    <a:p>
                      <a:pPr algn="r" rtl="1">
                        <a:lnSpc>
                          <a:spcPct val="115000"/>
                        </a:lnSpc>
                        <a:spcAft>
                          <a:spcPts val="0"/>
                        </a:spcAft>
                      </a:pPr>
                      <a:r>
                        <a:rPr lang="ar-DZ" sz="1100">
                          <a:effectLst/>
                        </a:rPr>
                        <a:t>التدفق النقدي السنوي الصافي</a:t>
                      </a:r>
                      <a:endParaRPr lang="fr-FR" sz="1000">
                        <a:effectLst/>
                      </a:endParaRPr>
                    </a:p>
                    <a:p>
                      <a:pPr algn="r" rtl="1">
                        <a:lnSpc>
                          <a:spcPct val="115000"/>
                        </a:lnSpc>
                        <a:spcAft>
                          <a:spcPts val="0"/>
                        </a:spcAft>
                      </a:pPr>
                      <a:r>
                        <a:rPr lang="fr-FR" sz="1100">
                          <a:effectLst/>
                        </a:rPr>
                        <a:t>Cash Flow Net </a:t>
                      </a:r>
                      <a:r>
                        <a:rPr lang="ar-DZ" sz="1100">
                          <a:effectLst/>
                        </a:rPr>
                        <a:t>(</a:t>
                      </a:r>
                      <a:r>
                        <a:rPr lang="fr-FR" sz="1100">
                          <a:effectLst/>
                        </a:rPr>
                        <a:t>CFN</a:t>
                      </a:r>
                      <a:r>
                        <a:rPr lang="ar-DZ" sz="1100">
                          <a:effectLst/>
                        </a:rPr>
                        <a:t>)</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100">
                          <a:effectLst/>
                        </a:rPr>
                        <a:t>CFN</a:t>
                      </a:r>
                      <a:r>
                        <a:rPr lang="fr-FR" sz="1100" baseline="-25000">
                          <a:effectLst/>
                        </a:rPr>
                        <a:t>1</a:t>
                      </a:r>
                      <a:r>
                        <a:rPr lang="fr-FR" sz="1100">
                          <a:effectLst/>
                        </a:rPr>
                        <a:t>= CFT + AM</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200">
                          <a:effectLst/>
                        </a:rPr>
                        <a:t>CFN</a:t>
                      </a:r>
                      <a:r>
                        <a:rPr lang="fr-FR" sz="1200" baseline="-25000">
                          <a:effectLst/>
                        </a:rPr>
                        <a:t>2</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200">
                          <a:effectLst/>
                        </a:rPr>
                        <a:t>CFN</a:t>
                      </a:r>
                      <a:r>
                        <a:rPr lang="fr-FR" sz="1200" baseline="-25000">
                          <a:effectLst/>
                        </a:rPr>
                        <a:t>3</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r>
              <a:tr h="511432">
                <a:tc>
                  <a:txBody>
                    <a:bodyPr/>
                    <a:lstStyle/>
                    <a:p>
                      <a:pPr algn="r" rtl="1">
                        <a:lnSpc>
                          <a:spcPct val="115000"/>
                        </a:lnSpc>
                        <a:spcAft>
                          <a:spcPts val="0"/>
                        </a:spcAft>
                      </a:pPr>
                      <a:r>
                        <a:rPr lang="ar-DZ" sz="1100">
                          <a:effectLst/>
                        </a:rPr>
                        <a:t>المجموع التراكمي لصافي التدفق النقدي</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r" rtl="1">
                        <a:lnSpc>
                          <a:spcPct val="115000"/>
                        </a:lnSpc>
                        <a:spcAft>
                          <a:spcPts val="0"/>
                        </a:spcAft>
                      </a:pPr>
                      <a:r>
                        <a:rPr lang="ar-DZ" sz="1200">
                          <a:effectLst/>
                        </a:rPr>
                        <a:t> </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200">
                          <a:effectLst/>
                        </a:rPr>
                        <a:t>CFN</a:t>
                      </a:r>
                      <a:r>
                        <a:rPr lang="fr-FR" sz="1200" baseline="-25000">
                          <a:effectLst/>
                        </a:rPr>
                        <a:t>1</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000">
                          <a:effectLst/>
                        </a:rPr>
                        <a:t>CFN</a:t>
                      </a:r>
                      <a:r>
                        <a:rPr lang="fr-FR" sz="1000" baseline="-25000">
                          <a:effectLst/>
                        </a:rPr>
                        <a:t>1+</a:t>
                      </a:r>
                      <a:r>
                        <a:rPr lang="fr-FR" sz="1000">
                          <a:effectLst/>
                        </a:rPr>
                        <a:t> CFN</a:t>
                      </a:r>
                      <a:r>
                        <a:rPr lang="fr-FR" sz="1000" baseline="-25000">
                          <a:effectLst/>
                        </a:rPr>
                        <a:t>2</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c>
                  <a:txBody>
                    <a:bodyPr/>
                    <a:lstStyle/>
                    <a:p>
                      <a:pPr algn="ctr" rtl="1">
                        <a:lnSpc>
                          <a:spcPct val="115000"/>
                        </a:lnSpc>
                        <a:spcAft>
                          <a:spcPts val="0"/>
                        </a:spcAft>
                      </a:pPr>
                      <a:r>
                        <a:rPr lang="fr-FR" sz="1000" dirty="0">
                          <a:effectLst/>
                        </a:rPr>
                        <a:t>CFN</a:t>
                      </a:r>
                      <a:r>
                        <a:rPr lang="fr-FR" sz="1000" baseline="-25000" dirty="0">
                          <a:effectLst/>
                        </a:rPr>
                        <a:t>1+</a:t>
                      </a:r>
                      <a:r>
                        <a:rPr lang="fr-FR" sz="1000" dirty="0">
                          <a:effectLst/>
                        </a:rPr>
                        <a:t> CFN</a:t>
                      </a:r>
                      <a:r>
                        <a:rPr lang="fr-FR" sz="1000" baseline="-25000" dirty="0">
                          <a:effectLst/>
                        </a:rPr>
                        <a:t>2 +</a:t>
                      </a:r>
                      <a:r>
                        <a:rPr lang="fr-FR" sz="1200" dirty="0">
                          <a:effectLst/>
                        </a:rPr>
                        <a:t> </a:t>
                      </a:r>
                      <a:r>
                        <a:rPr lang="fr-FR" sz="1000" dirty="0">
                          <a:effectLst/>
                        </a:rPr>
                        <a:t>CFN</a:t>
                      </a:r>
                      <a:r>
                        <a:rPr lang="fr-FR" sz="1000" baseline="-25000" dirty="0">
                          <a:effectLst/>
                        </a:rPr>
                        <a:t>3</a:t>
                      </a:r>
                      <a:endParaRPr lang="fr-FR" sz="1000" dirty="0">
                        <a:effectLst/>
                        <a:latin typeface="Calibri" panose="020F0502020204030204" pitchFamily="34" charset="0"/>
                        <a:ea typeface="Times New Roman" panose="02020603050405020304" pitchFamily="18" charset="0"/>
                        <a:cs typeface="Arial" panose="020B0604020202020204" pitchFamily="34" charset="0"/>
                      </a:endParaRPr>
                    </a:p>
                  </a:txBody>
                  <a:tcPr marL="39306" marR="39306" marT="0" marB="0"/>
                </a:tc>
              </a:tr>
            </a:tbl>
          </a:graphicData>
        </a:graphic>
      </p:graphicFrame>
      <p:cxnSp>
        <p:nvCxnSpPr>
          <p:cNvPr id="9" name="Connecteur droit avec flèche 8"/>
          <p:cNvCxnSpPr>
            <a:cxnSpLocks noChangeShapeType="1"/>
          </p:cNvCxnSpPr>
          <p:nvPr/>
        </p:nvCxnSpPr>
        <p:spPr bwMode="auto">
          <a:xfrm flipH="1">
            <a:off x="2308225" y="7110413"/>
            <a:ext cx="6657975" cy="1905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0" name="Connecteur droit avec flèche 9"/>
          <p:cNvCxnSpPr>
            <a:cxnSpLocks noChangeShapeType="1"/>
          </p:cNvCxnSpPr>
          <p:nvPr/>
        </p:nvCxnSpPr>
        <p:spPr bwMode="auto">
          <a:xfrm flipH="1">
            <a:off x="2308225" y="7413625"/>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2" name="Connecteur droit avec flèche 11"/>
          <p:cNvCxnSpPr>
            <a:cxnSpLocks noChangeShapeType="1"/>
          </p:cNvCxnSpPr>
          <p:nvPr/>
        </p:nvCxnSpPr>
        <p:spPr bwMode="auto">
          <a:xfrm flipH="1">
            <a:off x="2308225" y="8909050"/>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3" name="Connecteur droit avec flèche 12"/>
          <p:cNvCxnSpPr>
            <a:cxnSpLocks noChangeShapeType="1"/>
          </p:cNvCxnSpPr>
          <p:nvPr/>
        </p:nvCxnSpPr>
        <p:spPr bwMode="auto">
          <a:xfrm flipH="1" flipV="1">
            <a:off x="2308225" y="9307513"/>
            <a:ext cx="6657975" cy="9525"/>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4" name="Connecteur droit avec flèche 13"/>
          <p:cNvCxnSpPr>
            <a:cxnSpLocks noChangeShapeType="1"/>
          </p:cNvCxnSpPr>
          <p:nvPr/>
        </p:nvCxnSpPr>
        <p:spPr bwMode="auto">
          <a:xfrm flipH="1">
            <a:off x="2308225" y="9609138"/>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5" name="Connecteur droit avec flèche 14"/>
          <p:cNvCxnSpPr>
            <a:cxnSpLocks noChangeShapeType="1"/>
          </p:cNvCxnSpPr>
          <p:nvPr/>
        </p:nvCxnSpPr>
        <p:spPr bwMode="auto">
          <a:xfrm flipH="1">
            <a:off x="2308225" y="9913938"/>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6" name="Connecteur droit avec flèche 15"/>
          <p:cNvCxnSpPr>
            <a:cxnSpLocks noChangeShapeType="1"/>
          </p:cNvCxnSpPr>
          <p:nvPr/>
        </p:nvCxnSpPr>
        <p:spPr bwMode="auto">
          <a:xfrm flipH="1">
            <a:off x="2308225" y="10209213"/>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7" name="Connecteur droit avec flèche 16"/>
          <p:cNvCxnSpPr>
            <a:cxnSpLocks noChangeShapeType="1"/>
          </p:cNvCxnSpPr>
          <p:nvPr/>
        </p:nvCxnSpPr>
        <p:spPr bwMode="auto">
          <a:xfrm flipH="1">
            <a:off x="2308225" y="11168063"/>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8" name="Connecteur droit avec flèche 17"/>
          <p:cNvCxnSpPr>
            <a:cxnSpLocks noChangeShapeType="1"/>
          </p:cNvCxnSpPr>
          <p:nvPr/>
        </p:nvCxnSpPr>
        <p:spPr bwMode="auto">
          <a:xfrm flipH="1">
            <a:off x="2308225" y="10599738"/>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cxnSp>
        <p:nvCxnSpPr>
          <p:cNvPr id="19" name="Connecteur droit avec flèche 18"/>
          <p:cNvCxnSpPr>
            <a:cxnSpLocks noChangeShapeType="1"/>
          </p:cNvCxnSpPr>
          <p:nvPr/>
        </p:nvCxnSpPr>
        <p:spPr bwMode="auto">
          <a:xfrm flipH="1">
            <a:off x="2308225" y="6561138"/>
            <a:ext cx="6657975" cy="0"/>
          </a:xfrm>
          <a:prstGeom prst="straightConnector1">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5" name="ZoneTexte 4"/>
          <p:cNvSpPr txBox="1"/>
          <p:nvPr/>
        </p:nvSpPr>
        <p:spPr>
          <a:xfrm>
            <a:off x="3059832" y="980728"/>
            <a:ext cx="3493368" cy="369332"/>
          </a:xfrm>
          <a:prstGeom prst="rect">
            <a:avLst/>
          </a:prstGeom>
          <a:noFill/>
        </p:spPr>
        <p:txBody>
          <a:bodyPr wrap="square" rtlCol="0">
            <a:spAutoFit/>
          </a:bodyPr>
          <a:lstStyle/>
          <a:p>
            <a:pPr algn="ctr"/>
            <a:r>
              <a:rPr lang="ar-DZ" b="1" dirty="0" smtClean="0"/>
              <a:t>3- جدول التدفقات النقدية</a:t>
            </a:r>
            <a:endParaRPr lang="fr-FR" b="1" dirty="0"/>
          </a:p>
        </p:txBody>
      </p:sp>
    </p:spTree>
    <p:extLst>
      <p:ext uri="{BB962C8B-B14F-4D97-AF65-F5344CB8AC3E}">
        <p14:creationId xmlns:p14="http://schemas.microsoft.com/office/powerpoint/2010/main" val="179278204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62979"/>
          </a:xfrm>
          <a:prstGeom prst="rect">
            <a:avLst/>
          </a:prstGeom>
          <a:noFill/>
        </p:spPr>
        <p:txBody>
          <a:bodyPr wrap="square" rtlCol="0">
            <a:spAutoFit/>
          </a:bodyPr>
          <a:lstStyle/>
          <a:p>
            <a:pPr lvl="0" algn="just" rtl="1"/>
            <a:r>
              <a:rPr lang="ar-DZ" sz="2800" b="1" dirty="0" smtClean="0"/>
              <a:t>4- محتوى </a:t>
            </a:r>
            <a:r>
              <a:rPr lang="ar-DZ" sz="2800" b="1" dirty="0"/>
              <a:t>جدول التدفقات النقدية</a:t>
            </a:r>
            <a:endParaRPr lang="fr-FR" sz="2800" dirty="0"/>
          </a:p>
          <a:p>
            <a:pPr algn="just" rtl="1"/>
            <a:r>
              <a:rPr lang="ar-DZ" sz="2800" dirty="0"/>
              <a:t>يتضمن جدول التدفقات النقدية العديد من العناصر التي يتم على أساسها حساب صافي التدفق النقدي، هذه العناصر يمكن توضيحها فيما يلي:</a:t>
            </a:r>
            <a:endParaRPr lang="fr-FR" sz="2800" dirty="0"/>
          </a:p>
          <a:p>
            <a:pPr lvl="0" algn="just" rtl="1"/>
            <a:r>
              <a:rPr lang="ar-DZ" sz="2800" b="1" dirty="0" smtClean="0"/>
              <a:t>أ- مجموع </a:t>
            </a:r>
            <a:r>
              <a:rPr lang="ar-DZ" sz="2800" b="1" dirty="0"/>
              <a:t>التدفقات النقدية السنوية الداخلة</a:t>
            </a:r>
            <a:endParaRPr lang="fr-FR" sz="2800" dirty="0"/>
          </a:p>
          <a:p>
            <a:pPr algn="just" rtl="1"/>
            <a:r>
              <a:rPr lang="ar-DZ" sz="2800" dirty="0"/>
              <a:t>يتم حساب مجموع التدفقات النقدية السنوية الداخلة من خلال جمع كل الأموال أو الإيرادات الداخلة للمشروع، أي إضافة أية إيرادات أو عوائد أخرى إلى إيرادات المبيعات، حيث أن:</a:t>
            </a:r>
            <a:endParaRPr lang="fr-FR" sz="2800" dirty="0"/>
          </a:p>
          <a:p>
            <a:pPr algn="just" rtl="1"/>
            <a:r>
              <a:rPr lang="ar-DZ" sz="2800" dirty="0"/>
              <a:t>إيرادات المبيعات = سعر بيع الوحدة الواحدة * الكمية المباعة</a:t>
            </a:r>
            <a:endParaRPr lang="fr-FR" sz="2800" dirty="0"/>
          </a:p>
          <a:p>
            <a:pPr lvl="0" algn="just" rtl="1"/>
            <a:r>
              <a:rPr lang="ar-DZ" sz="2800" b="1" dirty="0"/>
              <a:t> </a:t>
            </a:r>
            <a:r>
              <a:rPr lang="ar-DZ" sz="2800" b="1" dirty="0" smtClean="0"/>
              <a:t>ب- مجموع </a:t>
            </a:r>
            <a:r>
              <a:rPr lang="ar-DZ" sz="2800" b="1" dirty="0"/>
              <a:t>التدفقات النقدية السنوية الخارجة</a:t>
            </a:r>
            <a:endParaRPr lang="fr-FR" sz="2800" dirty="0"/>
          </a:p>
          <a:p>
            <a:pPr algn="just" rtl="1"/>
            <a:r>
              <a:rPr lang="ar-DZ" sz="2800" dirty="0"/>
              <a:t>يتضمن مجموع التدفقات النقدية السنوية الخارجة كل من تكاليف التشغيل (التكاليف الثابتة + التكاليف المتغيرة) مضافا إليها قسط </a:t>
            </a:r>
            <a:r>
              <a:rPr lang="ar-DZ" sz="2800" dirty="0" err="1"/>
              <a:t>الاهتلاك</a:t>
            </a:r>
            <a:r>
              <a:rPr lang="ar-DZ" sz="2800" dirty="0"/>
              <a:t>، حيث يتم معالجة تكاليف التشغيل على النحو التالي:</a:t>
            </a:r>
            <a:endParaRPr lang="fr-FR" sz="2600" dirty="0"/>
          </a:p>
        </p:txBody>
      </p:sp>
    </p:spTree>
    <p:extLst>
      <p:ext uri="{BB962C8B-B14F-4D97-AF65-F5344CB8AC3E}">
        <p14:creationId xmlns:p14="http://schemas.microsoft.com/office/powerpoint/2010/main" val="145304721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93866"/>
          </a:xfrm>
          <a:prstGeom prst="rect">
            <a:avLst/>
          </a:prstGeom>
          <a:noFill/>
        </p:spPr>
        <p:txBody>
          <a:bodyPr wrap="square" rtlCol="0">
            <a:spAutoFit/>
          </a:bodyPr>
          <a:lstStyle/>
          <a:p>
            <a:pPr lvl="0" algn="just" rtl="1"/>
            <a:r>
              <a:rPr lang="ar-DZ" sz="2800" b="1" dirty="0" smtClean="0"/>
              <a:t>ج- التكاليف </a:t>
            </a:r>
            <a:r>
              <a:rPr lang="ar-DZ" sz="2800" b="1" dirty="0"/>
              <a:t>المتغيرة: </a:t>
            </a:r>
            <a:endParaRPr lang="fr-FR" sz="2800" dirty="0"/>
          </a:p>
          <a:p>
            <a:pPr algn="just" rtl="1"/>
            <a:r>
              <a:rPr lang="ar-DZ" sz="2800" dirty="0"/>
              <a:t> وهي تلك التكاليف التي تدخل بشكل مباشر في العملية الإنتاجية للوحدة الاقتصادية، وتتأثر عادة بالطاقة التشغيلية لهذه الوحدة، أو المشروع المعني. حيث يكون مستوى التشغيل الفعلي للمشروع ذا تأثير مباشر على هذه الكلفة، بمعنى انه كلما كان المشروع يعمل بطاقته التشغيلية القصوى (أو التصميمية) كلما تكون التكاليف التشغيلية السنوية مرتفعة، والعكس بالعكس.</a:t>
            </a:r>
            <a:endParaRPr lang="fr-FR" sz="2800" dirty="0"/>
          </a:p>
          <a:p>
            <a:pPr algn="just" rtl="1"/>
            <a:r>
              <a:rPr lang="ar-DZ" sz="2800" dirty="0"/>
              <a:t>أما أهم بنود هذه التكاليف، فهو </a:t>
            </a:r>
            <a:r>
              <a:rPr lang="ar-DZ" sz="2800" dirty="0" err="1"/>
              <a:t>كالأتي</a:t>
            </a:r>
            <a:r>
              <a:rPr lang="ar-DZ" sz="2800" dirty="0"/>
              <a:t>:</a:t>
            </a:r>
            <a:endParaRPr lang="fr-FR" sz="2800" dirty="0"/>
          </a:p>
          <a:p>
            <a:pPr algn="just" rtl="1"/>
            <a:r>
              <a:rPr lang="ar-DZ" sz="2800" dirty="0"/>
              <a:t>- تكاليف المواد الخام والمواد الأولية الأخرى، والعوامل المساعدة، والمواد نصف مصنعة، وغيرها.</a:t>
            </a:r>
            <a:endParaRPr lang="fr-FR" sz="2800" dirty="0"/>
          </a:p>
          <a:p>
            <a:pPr algn="just" rtl="1"/>
            <a:r>
              <a:rPr lang="ar-DZ" sz="2800" dirty="0"/>
              <a:t>- تكاليف خدمات الإنتاج، بما فيها الصيانة والإبدال وقطع الغيار.</a:t>
            </a:r>
            <a:endParaRPr lang="fr-FR" sz="2800" dirty="0"/>
          </a:p>
          <a:p>
            <a:pPr algn="just" rtl="1"/>
            <a:r>
              <a:rPr lang="ar-DZ" sz="2800" dirty="0"/>
              <a:t>- تكاليف الوقود، والكهرباء، وغيرها من المواد المشغلة أو المساعدة على التشغيل.</a:t>
            </a:r>
            <a:endParaRPr lang="fr-FR" sz="2800" dirty="0"/>
          </a:p>
          <a:p>
            <a:pPr algn="just" rtl="1"/>
            <a:r>
              <a:rPr lang="ar-DZ" sz="2800" dirty="0"/>
              <a:t>- تكاليف النقل وتسويق المنتجات</a:t>
            </a:r>
            <a:r>
              <a:rPr lang="ar-DZ" sz="2800" dirty="0" smtClean="0"/>
              <a:t>.</a:t>
            </a:r>
            <a:endParaRPr lang="fr-FR" sz="2800" dirty="0"/>
          </a:p>
        </p:txBody>
      </p:sp>
    </p:spTree>
    <p:extLst>
      <p:ext uri="{BB962C8B-B14F-4D97-AF65-F5344CB8AC3E}">
        <p14:creationId xmlns:p14="http://schemas.microsoft.com/office/powerpoint/2010/main" val="146277859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108543"/>
          </a:xfrm>
          <a:prstGeom prst="rect">
            <a:avLst/>
          </a:prstGeom>
          <a:noFill/>
        </p:spPr>
        <p:txBody>
          <a:bodyPr wrap="square" rtlCol="0">
            <a:spAutoFit/>
          </a:bodyPr>
          <a:lstStyle/>
          <a:p>
            <a:pPr algn="just" rtl="1"/>
            <a:r>
              <a:rPr lang="ar-DZ" sz="2800" dirty="0" smtClean="0"/>
              <a:t>- تكاليف </a:t>
            </a:r>
            <a:r>
              <a:rPr lang="ar-DZ" sz="2800" dirty="0"/>
              <a:t>الإدارة الإنتاجية والإشراف الفني على خطوط الإنتاج والمنتجات.</a:t>
            </a:r>
            <a:endParaRPr lang="fr-FR" sz="2800" dirty="0"/>
          </a:p>
          <a:p>
            <a:pPr algn="just" rtl="1"/>
            <a:r>
              <a:rPr lang="ar-DZ" sz="2800" dirty="0"/>
              <a:t>- تكاليف الإعلان والدعاية والمبيعات (صحافة، تلفزيون، راديو، وغيرها).</a:t>
            </a:r>
            <a:endParaRPr lang="fr-FR" sz="2800" dirty="0"/>
          </a:p>
          <a:p>
            <a:pPr algn="just" rtl="1"/>
            <a:r>
              <a:rPr lang="ar-DZ" sz="2800" dirty="0"/>
              <a:t>كما ينبغي إدراج تكاليف (الأجور) للعاملين في الإنتاج بشكل مباشر، على أنها تكاليف مباشرة (تتغير) مستوياتها بمجرد تغير مستويات الإنتاج. أما رواتب أو مستحقات العاملين في الأقسام الأخرى غير الإنتاجية مثل (الإدارة، الخدمات، الحسابات...الخ) فتدرج ضمن التكاليف غير المباشرة (الثابتة) كقاعدة عامة</a:t>
            </a:r>
            <a:r>
              <a:rPr lang="ar-DZ" sz="2800" dirty="0" smtClean="0"/>
              <a:t>.</a:t>
            </a:r>
            <a:endParaRPr lang="fr-FR" sz="2800" dirty="0"/>
          </a:p>
        </p:txBody>
      </p:sp>
    </p:spTree>
    <p:extLst>
      <p:ext uri="{BB962C8B-B14F-4D97-AF65-F5344CB8AC3E}">
        <p14:creationId xmlns:p14="http://schemas.microsoft.com/office/powerpoint/2010/main" val="216022239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62979"/>
          </a:xfrm>
          <a:prstGeom prst="rect">
            <a:avLst/>
          </a:prstGeom>
          <a:noFill/>
        </p:spPr>
        <p:txBody>
          <a:bodyPr wrap="square" rtlCol="0">
            <a:spAutoFit/>
          </a:bodyPr>
          <a:lstStyle/>
          <a:p>
            <a:pPr lvl="0" algn="just" rtl="1"/>
            <a:r>
              <a:rPr lang="ar-DZ" sz="2800" b="1" dirty="0" smtClean="0"/>
              <a:t>د- التكاليف </a:t>
            </a:r>
            <a:r>
              <a:rPr lang="ar-DZ" sz="2800" b="1" dirty="0"/>
              <a:t>الثابتة:</a:t>
            </a:r>
            <a:endParaRPr lang="fr-FR" sz="2800" dirty="0"/>
          </a:p>
          <a:p>
            <a:pPr algn="just" rtl="1"/>
            <a:r>
              <a:rPr lang="ar-DZ" sz="2800" dirty="0"/>
              <a:t>بسبب عدم دخول هذه التكاليف في العملية الإنتاجية بشكل مباشر، فإنها بطبيعة الحال لا تتأثر بالطاقة التشغيلية، أو حجم الإنتاج للمشروع أو الوحدة الاقتصادية، بمعنى أن التكلفة السنوية لأغلب بنود التكاليف غير مباشرة (ثابتة)، مثل (قسط </a:t>
            </a:r>
            <a:r>
              <a:rPr lang="ar-DZ" sz="2800" dirty="0" err="1"/>
              <a:t>الاهتلاك</a:t>
            </a:r>
            <a:r>
              <a:rPr lang="ar-DZ" sz="2800" dirty="0"/>
              <a:t>، الفائدة السنوية، والتامين وغيرها)، تكون (ثابتة من دون تغيير يذكر) على مدار السنة بسبب عدم وجود أي دور ملموس لها على الطاقة التشغيلية في المشروع، وبالتالي فإنها لا تتأثر بها (سواء كان ذلك عند تشغيل المشروع بالطاقة التصميمية القصوى، أو في حالة التشغيل النسبي لهذه الطاقة</a:t>
            </a:r>
            <a:r>
              <a:rPr lang="ar-DZ" sz="2800" dirty="0" smtClean="0"/>
              <a:t>).</a:t>
            </a:r>
          </a:p>
          <a:p>
            <a:pPr algn="just" rtl="1"/>
            <a:r>
              <a:rPr lang="ar-DZ" sz="2800" dirty="0"/>
              <a:t>وبصورة عامة، تقل نسبة مساهمة التكلفة التشغيلية غير المباشرة (الثابتة) إلى مجموع التكلفة التشغيلية الكلية كلما كانت الطاقة التشغيلية في المشروع تعمل بالطاقة الكاملة (التصميمية</a:t>
            </a:r>
            <a:r>
              <a:rPr lang="ar-DZ" sz="2800" dirty="0" smtClean="0"/>
              <a:t>).</a:t>
            </a:r>
            <a:endParaRPr lang="fr-FR" sz="2800" dirty="0"/>
          </a:p>
        </p:txBody>
      </p:sp>
    </p:spTree>
    <p:extLst>
      <p:ext uri="{BB962C8B-B14F-4D97-AF65-F5344CB8AC3E}">
        <p14:creationId xmlns:p14="http://schemas.microsoft.com/office/powerpoint/2010/main" val="190210936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29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32092"/>
          </a:xfrm>
          <a:prstGeom prst="rect">
            <a:avLst/>
          </a:prstGeom>
          <a:noFill/>
        </p:spPr>
        <p:txBody>
          <a:bodyPr wrap="square" rtlCol="0">
            <a:spAutoFit/>
          </a:bodyPr>
          <a:lstStyle/>
          <a:p>
            <a:pPr algn="just" rtl="1"/>
            <a:r>
              <a:rPr lang="ar-DZ" sz="2800" b="1" dirty="0"/>
              <a:t>ملاحظة</a:t>
            </a:r>
            <a:r>
              <a:rPr lang="ar-DZ" sz="2800" dirty="0"/>
              <a:t>: لم يتم إدراج قسط </a:t>
            </a:r>
            <a:r>
              <a:rPr lang="ar-DZ" sz="2800" dirty="0" err="1"/>
              <a:t>الاهتلاك</a:t>
            </a:r>
            <a:r>
              <a:rPr lang="ar-DZ" sz="2800" dirty="0"/>
              <a:t> إلى التكاليف الثابتة بغية توضيح قيمته في أسفل جدول التدفقات النقدية.</a:t>
            </a:r>
            <a:endParaRPr lang="fr-FR" sz="2800" dirty="0"/>
          </a:p>
          <a:p>
            <a:pPr algn="just" rtl="1"/>
            <a:r>
              <a:rPr lang="ar-DZ" sz="2800" dirty="0"/>
              <a:t>حيث أن:   قسط اهتلاك الأصل= (قيمة الأصل – القيمة </a:t>
            </a:r>
            <a:r>
              <a:rPr lang="ar-DZ" sz="2800" dirty="0" err="1"/>
              <a:t>التصفوية</a:t>
            </a:r>
            <a:r>
              <a:rPr lang="ar-DZ" sz="2800" dirty="0"/>
              <a:t> </a:t>
            </a:r>
            <a:r>
              <a:rPr lang="ar-DZ" sz="2800" dirty="0" err="1"/>
              <a:t>للاصل</a:t>
            </a:r>
            <a:r>
              <a:rPr lang="ar-DZ" sz="2800" dirty="0"/>
              <a:t>) / العمر الإنتاجي للأصل</a:t>
            </a:r>
            <a:endParaRPr lang="fr-FR" sz="2800" dirty="0"/>
          </a:p>
          <a:p>
            <a:pPr algn="just" rtl="1"/>
            <a:r>
              <a:rPr lang="ar-DZ" sz="2800" dirty="0"/>
              <a:t>كما أن </a:t>
            </a:r>
            <a:r>
              <a:rPr lang="ar-DZ" sz="2800" dirty="0" err="1"/>
              <a:t>الاهتلاك</a:t>
            </a:r>
            <a:r>
              <a:rPr lang="ar-DZ" sz="2800" dirty="0"/>
              <a:t> يعالج في البداية على انه تدفق نقدي للخارج كبند من بنود تكاليف التشغيل لغرض حساب صافي التدفق النقدي قبل الضرائب ثم يضاف لصافي التدفق بعد الضرائب لأنه عبارة عن قيد دفتري لم يكن فيه خروج فعلي للأموال.</a:t>
            </a:r>
            <a:endParaRPr lang="fr-FR" sz="2800" dirty="0"/>
          </a:p>
          <a:p>
            <a:pPr algn="just" rtl="1"/>
            <a:r>
              <a:rPr lang="ar-DZ" sz="2800" b="1" dirty="0"/>
              <a:t>ملاحظة: </a:t>
            </a:r>
            <a:r>
              <a:rPr lang="ar-DZ" sz="2800" dirty="0"/>
              <a:t>يتم إدراج القيمة </a:t>
            </a:r>
            <a:r>
              <a:rPr lang="ar-DZ" sz="2800" dirty="0" err="1"/>
              <a:t>التصفوية</a:t>
            </a:r>
            <a:r>
              <a:rPr lang="ar-DZ" sz="2800" dirty="0"/>
              <a:t> أو </a:t>
            </a:r>
            <a:r>
              <a:rPr lang="ar-DZ" sz="2800" dirty="0" err="1"/>
              <a:t>التخردية</a:t>
            </a:r>
            <a:r>
              <a:rPr lang="ar-DZ" sz="2800" dirty="0"/>
              <a:t> للمشروع (قيمة المشروع كخردة) إن وجدت لصافي التدفق النقدي (</a:t>
            </a:r>
            <a:r>
              <a:rPr lang="fr-FR" sz="2800" dirty="0"/>
              <a:t>CFN</a:t>
            </a:r>
            <a:r>
              <a:rPr lang="ar-DZ" sz="2800" dirty="0"/>
              <a:t>) للسنة الأخيرة لأنه عبارة عن عوائد أو إيرادات غير خاضعة للضريبة.</a:t>
            </a:r>
            <a:endParaRPr lang="fr-FR" sz="2800" dirty="0"/>
          </a:p>
        </p:txBody>
      </p:sp>
    </p:spTree>
    <p:extLst>
      <p:ext uri="{BB962C8B-B14F-4D97-AF65-F5344CB8AC3E}">
        <p14:creationId xmlns:p14="http://schemas.microsoft.com/office/powerpoint/2010/main" val="304193115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000" b="1" dirty="0" smtClean="0"/>
              <a:t>المحاضرة </a:t>
            </a:r>
            <a:r>
              <a:rPr lang="ar-SA" sz="3000" b="1" dirty="0" smtClean="0"/>
              <a:t>الأول</a:t>
            </a:r>
            <a:r>
              <a:rPr lang="ar-SA" sz="3000" b="1" dirty="0"/>
              <a:t>: </a:t>
            </a:r>
            <a:r>
              <a:rPr lang="ar-SA" sz="3000" b="1" dirty="0" smtClean="0"/>
              <a:t>الاستثمار</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2092881"/>
          </a:xfrm>
          <a:prstGeom prst="rect">
            <a:avLst/>
          </a:prstGeom>
          <a:noFill/>
        </p:spPr>
        <p:txBody>
          <a:bodyPr wrap="square" rtlCol="0">
            <a:spAutoFit/>
          </a:bodyPr>
          <a:lstStyle/>
          <a:p>
            <a:pPr algn="just" rtl="1"/>
            <a:endParaRPr lang="ar-DZ" sz="2600" dirty="0" smtClean="0"/>
          </a:p>
          <a:p>
            <a:pPr algn="just" rtl="1"/>
            <a:r>
              <a:rPr lang="ar-DZ" sz="2600" dirty="0" smtClean="0"/>
              <a:t>يعتبر </a:t>
            </a:r>
            <a:r>
              <a:rPr lang="ar-DZ" sz="2600" dirty="0"/>
              <a:t>الاستثمار عنصر أساسي وفعال لتحقيق التنمية الاقتصادية والاجتماعية وتحريك عجلة النمو الاقتصادي لاقتصاد أي دولة كانت، وذلك نتيجة تأثيره على العديد من المتغيرات الاقتصادية الأخرى على غرار الدخل الوطني والاستهلاك والادخار والميزان التجاري وغيرها من </a:t>
            </a:r>
            <a:r>
              <a:rPr lang="ar-DZ" sz="2600" dirty="0" smtClean="0"/>
              <a:t>المتغيرات.</a:t>
            </a:r>
            <a:endParaRPr lang="fr-FR" sz="2600" dirty="0"/>
          </a:p>
        </p:txBody>
      </p:sp>
    </p:spTree>
    <p:extLst>
      <p:ext uri="{BB962C8B-B14F-4D97-AF65-F5344CB8AC3E}">
        <p14:creationId xmlns:p14="http://schemas.microsoft.com/office/powerpoint/2010/main" val="382952659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32092"/>
          </a:xfrm>
          <a:prstGeom prst="rect">
            <a:avLst/>
          </a:prstGeom>
          <a:noFill/>
        </p:spPr>
        <p:txBody>
          <a:bodyPr wrap="square" rtlCol="0">
            <a:spAutoFit/>
          </a:bodyPr>
          <a:lstStyle/>
          <a:p>
            <a:pPr lvl="0" algn="just" rtl="1"/>
            <a:r>
              <a:rPr lang="ar-DZ" sz="2800" b="1" dirty="0" smtClean="0"/>
              <a:t>ت- التكاليف </a:t>
            </a:r>
            <a:r>
              <a:rPr lang="ar-DZ" sz="2800" b="1" dirty="0"/>
              <a:t>الاستثمارية:</a:t>
            </a:r>
            <a:endParaRPr lang="fr-FR" sz="2800" dirty="0"/>
          </a:p>
          <a:p>
            <a:pPr algn="just" rtl="1"/>
            <a:r>
              <a:rPr lang="ar-DZ" sz="2800" dirty="0"/>
              <a:t>هي جميع التكاليف التي يتم إنفاقها منذ لحظة ظهور فكرة المشروع وحتى بدء العمل في الإنتاج او انتاج اول قطعة وبيعها، فمثلا تجارب التشغيل تعتبر جزء من التكاليف المبدئية للمشروع وجميع هذه النفقات يتم إنفاقها في السنة الصفرية (قد تكون سنة أو أكثر أو اقل ولكنها تظهر في جدول التدفقات النقدية في السنة الصفرية) أي قبل بدء الإنتاج بهدف البيع. </a:t>
            </a:r>
            <a:endParaRPr lang="fr-FR" sz="2800" dirty="0"/>
          </a:p>
          <a:p>
            <a:pPr algn="just" rtl="1"/>
            <a:r>
              <a:rPr lang="ar-DZ" sz="2800" dirty="0"/>
              <a:t>وعادة ما يتم تقدير وتحليل التكاليف الاستثمارية للعناصر التالية:</a:t>
            </a:r>
            <a:endParaRPr lang="fr-FR" sz="2800" dirty="0"/>
          </a:p>
          <a:p>
            <a:pPr algn="just" rtl="1"/>
            <a:r>
              <a:rPr lang="ar-DZ" sz="2800" b="1" dirty="0"/>
              <a:t>- تكاليف الدراسات والبحوث:</a:t>
            </a:r>
            <a:r>
              <a:rPr lang="ar-DZ" sz="2800" dirty="0"/>
              <a:t> تتمثل في مختلف المصاريف التي يتحملها المشروع جراء الدراسات والبحوث اللازمة للمشروع، كدراسة الجدوى، الدراسة الجيولوجية لموقع المشروع ...الخ.</a:t>
            </a:r>
            <a:endParaRPr lang="fr-FR" sz="2800" dirty="0"/>
          </a:p>
          <a:p>
            <a:pPr algn="just" rtl="1"/>
            <a:endParaRPr lang="fr-FR" sz="2800" dirty="0"/>
          </a:p>
        </p:txBody>
      </p:sp>
    </p:spTree>
    <p:extLst>
      <p:ext uri="{BB962C8B-B14F-4D97-AF65-F5344CB8AC3E}">
        <p14:creationId xmlns:p14="http://schemas.microsoft.com/office/powerpoint/2010/main" val="180200137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pPr rtl="1"/>
            <a:r>
              <a:rPr lang="ar-DZ" sz="2600" b="1" dirty="0" smtClean="0"/>
              <a:t>المحاضرة الرابعة</a:t>
            </a:r>
            <a:r>
              <a:rPr lang="ar-SA" sz="2600" b="1" dirty="0" smtClean="0"/>
              <a:t>:</a:t>
            </a:r>
            <a:r>
              <a:rPr lang="ar-DZ" sz="2600" b="1" dirty="0" smtClean="0"/>
              <a:t> صافي التدفقات النقدية </a:t>
            </a:r>
            <a:r>
              <a:rPr lang="fr-FR" sz="2600" b="1" dirty="0" smtClean="0"/>
              <a:t>(CASH FLOW NET)</a:t>
            </a: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01205"/>
          </a:xfrm>
          <a:prstGeom prst="rect">
            <a:avLst/>
          </a:prstGeom>
          <a:noFill/>
        </p:spPr>
        <p:txBody>
          <a:bodyPr wrap="square" rtlCol="0">
            <a:spAutoFit/>
          </a:bodyPr>
          <a:lstStyle/>
          <a:p>
            <a:pPr rtl="1"/>
            <a:r>
              <a:rPr lang="ar-DZ" sz="2800" dirty="0"/>
              <a:t> </a:t>
            </a:r>
            <a:endParaRPr lang="fr-FR" sz="2800" dirty="0"/>
          </a:p>
          <a:p>
            <a:pPr algn="just" rtl="1"/>
            <a:r>
              <a:rPr lang="ar-DZ" sz="2800" b="1" dirty="0"/>
              <a:t>- تكلفة الأراضي:</a:t>
            </a:r>
            <a:r>
              <a:rPr lang="ar-DZ" sz="2800" dirty="0"/>
              <a:t>  إذا كانت الأرض مؤجرة فإنها لا تدخل ضمن التكاليف الاستثمارية وإنما تدخل ضمن تكاليف التشغيل.</a:t>
            </a:r>
            <a:endParaRPr lang="fr-FR" sz="2800" dirty="0"/>
          </a:p>
          <a:p>
            <a:pPr algn="just" rtl="1"/>
            <a:r>
              <a:rPr lang="ar-DZ" sz="2800" b="1" dirty="0"/>
              <a:t>- تكلفة المباني والإنشاءات.</a:t>
            </a:r>
            <a:endParaRPr lang="fr-FR" sz="2800" dirty="0"/>
          </a:p>
          <a:p>
            <a:pPr algn="just" rtl="1"/>
            <a:r>
              <a:rPr lang="ar-DZ" sz="2800" b="1" dirty="0"/>
              <a:t>- تكلفة الأثاث والأدوات والمفروشات</a:t>
            </a:r>
            <a:r>
              <a:rPr lang="ar-DZ" sz="2800" dirty="0"/>
              <a:t>: تشمل تكلفة: أثاث الإدارة، الأثاث الخاص بالإنتاج، الحاسبات، الأدوات المكتبية، الطابعات، ....الخ.</a:t>
            </a:r>
            <a:endParaRPr lang="fr-FR" sz="2800" dirty="0"/>
          </a:p>
          <a:p>
            <a:pPr algn="just" rtl="1"/>
            <a:r>
              <a:rPr lang="ar-DZ" sz="2800" b="1" dirty="0"/>
              <a:t>- تكاليف التأسيس</a:t>
            </a:r>
            <a:r>
              <a:rPr lang="ar-DZ" sz="2800" dirty="0"/>
              <a:t>: تشمل مختلف الرسوم وتكاليف التراخيص وتكاليف تدريب العاملين، والدعاية والإعلان عن المشروع.</a:t>
            </a:r>
            <a:endParaRPr lang="fr-FR" sz="2800" dirty="0"/>
          </a:p>
          <a:p>
            <a:pPr algn="just" rtl="1"/>
            <a:r>
              <a:rPr lang="ar-DZ" sz="2800" dirty="0"/>
              <a:t>- تكاليف رأس المال للبدء في دورة واحدة لبدأ التشغيل.</a:t>
            </a:r>
            <a:endParaRPr lang="fr-FR" sz="2800" dirty="0"/>
          </a:p>
          <a:p>
            <a:pPr algn="just" rtl="1"/>
            <a:endParaRPr lang="fr-FR" sz="2800" dirty="0"/>
          </a:p>
        </p:txBody>
      </p:sp>
    </p:spTree>
    <p:extLst>
      <p:ext uri="{BB962C8B-B14F-4D97-AF65-F5344CB8AC3E}">
        <p14:creationId xmlns:p14="http://schemas.microsoft.com/office/powerpoint/2010/main" val="59710151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01424"/>
          </a:xfrm>
          <a:prstGeom prst="rect">
            <a:avLst/>
          </a:prstGeom>
          <a:noFill/>
        </p:spPr>
        <p:txBody>
          <a:bodyPr wrap="square" rtlCol="0">
            <a:spAutoFit/>
          </a:bodyPr>
          <a:lstStyle/>
          <a:p>
            <a:pPr algn="just" rtl="1"/>
            <a:r>
              <a:rPr lang="ar-DZ" sz="2600" dirty="0" smtClean="0"/>
              <a:t>يعتبر </a:t>
            </a:r>
            <a:r>
              <a:rPr lang="ar-DZ" sz="2600" dirty="0"/>
              <a:t>مدخل إدارة المشاريع أحد الفروع الحديثة في علم الإدارة، ويعود الفضل الكبير في بروزها وتطورها الى المؤسسات العسكرية ابان الحرب العالمية الثانية، وما تلاها خلال الحرب الباردة من ظهور مشاريع عملاقة على غرار وكالة ناسا للفضاء، وبرنامج ابوللو للفضاء، مشروع القنابل الذكرية وغيرها.</a:t>
            </a:r>
            <a:endParaRPr lang="fr-FR" sz="2600" dirty="0"/>
          </a:p>
          <a:p>
            <a:pPr lvl="0" algn="just" rtl="1"/>
            <a:r>
              <a:rPr lang="ar-DZ" sz="2600" b="1" dirty="0" smtClean="0"/>
              <a:t>1- تعريف </a:t>
            </a:r>
            <a:r>
              <a:rPr lang="ar-DZ" sz="2600" b="1" dirty="0"/>
              <a:t>إدارة المشاريع</a:t>
            </a:r>
            <a:endParaRPr lang="fr-FR" sz="2600" dirty="0"/>
          </a:p>
          <a:p>
            <a:pPr algn="just" rtl="1"/>
            <a:r>
              <a:rPr lang="ar-DZ" sz="2600" dirty="0"/>
              <a:t>هي علم وفن حل المشكلات ضمن الوقت المحدد مسبقا وباستخدام الموارد المتاحة. وعليه فان إدارة أي مشروع تتطلب الإجابة عن الأسئلة التالية:</a:t>
            </a:r>
            <a:endParaRPr lang="fr-FR" sz="2600" dirty="0"/>
          </a:p>
          <a:p>
            <a:pPr lvl="0" algn="just" rtl="1"/>
            <a:r>
              <a:rPr lang="ar-DZ" sz="2600" dirty="0"/>
              <a:t>ما هو المطلوب عمله؟ والمقصود حل المشكلة موضوع المعالجة.</a:t>
            </a:r>
            <a:endParaRPr lang="fr-FR" sz="2600" dirty="0"/>
          </a:p>
          <a:p>
            <a:pPr lvl="0" algn="just" rtl="1"/>
            <a:r>
              <a:rPr lang="ar-DZ" sz="2600" dirty="0"/>
              <a:t>متى يجب ان يتم عمله؟ والمقصود الالتزام بالوقت المطلوب لحل هذه المشكلة.</a:t>
            </a:r>
            <a:endParaRPr lang="fr-FR" sz="2600" dirty="0"/>
          </a:p>
          <a:p>
            <a:pPr lvl="0" algn="just" rtl="1"/>
            <a:r>
              <a:rPr lang="ar-DZ" sz="2600" dirty="0"/>
              <a:t>ما هي الموارد اللازمة لذلك؟ والمقصود تحديد الموارد المطلوبة </a:t>
            </a:r>
            <a:r>
              <a:rPr lang="ar-DZ" sz="2600" dirty="0" err="1"/>
              <a:t>لانجاز</a:t>
            </a:r>
            <a:r>
              <a:rPr lang="ar-DZ" sz="2600" dirty="0"/>
              <a:t> المشروع.</a:t>
            </a:r>
            <a:endParaRPr lang="fr-FR" sz="2600" dirty="0"/>
          </a:p>
          <a:p>
            <a:pPr lvl="0" algn="just" rtl="1"/>
            <a:r>
              <a:rPr lang="ar-DZ" sz="2600" dirty="0"/>
              <a:t>كيف سنحصل عليها؟ والمقصود الى أي مدى ستكون هذه الموارد متاحة عندما نحتاج لها.</a:t>
            </a:r>
            <a:endParaRPr lang="fr-FR" sz="2600" dirty="0"/>
          </a:p>
          <a:p>
            <a:pPr rtl="1"/>
            <a:r>
              <a:rPr lang="ar-DZ" sz="2000" dirty="0" smtClean="0"/>
              <a:t>     </a:t>
            </a:r>
            <a:endParaRPr lang="fr-FR" sz="2000" dirty="0"/>
          </a:p>
        </p:txBody>
      </p:sp>
    </p:spTree>
    <p:extLst>
      <p:ext uri="{BB962C8B-B14F-4D97-AF65-F5344CB8AC3E}">
        <p14:creationId xmlns:p14="http://schemas.microsoft.com/office/powerpoint/2010/main" val="189015684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01424"/>
          </a:xfrm>
          <a:prstGeom prst="rect">
            <a:avLst/>
          </a:prstGeom>
          <a:noFill/>
        </p:spPr>
        <p:txBody>
          <a:bodyPr wrap="square" rtlCol="0">
            <a:spAutoFit/>
          </a:bodyPr>
          <a:lstStyle/>
          <a:p>
            <a:pPr algn="just" rtl="1"/>
            <a:r>
              <a:rPr lang="ar-DZ" sz="2600" dirty="0" smtClean="0"/>
              <a:t>كما </a:t>
            </a:r>
            <a:r>
              <a:rPr lang="ar-DZ" sz="2600" dirty="0"/>
              <a:t>تم تعريف إدارة المشروع على انه " سياق يتضمن مجموعة من المراحل المدمجة لموارد بشرية، مادية، وخدمية بهدف إرضاء حاجة معبر عنها تحت قيود ثلاثية الابعاد بمركبات تقنية، مالية، وزمنية، فلكل مشروع سيرورة خاصة به تتضمن مجموعة من النشاطات والافعال التي تندرج في اطوار ومراحل مختلفة ومتتابعة</a:t>
            </a:r>
            <a:r>
              <a:rPr lang="ar-DZ" sz="2600" dirty="0" smtClean="0"/>
              <a:t>.</a:t>
            </a:r>
          </a:p>
          <a:p>
            <a:pPr algn="just" rtl="1"/>
            <a:r>
              <a:rPr lang="ar-DZ" sz="2600" dirty="0"/>
              <a:t>واجمالا يقصد بإدارة المشروع، كما أوضح </a:t>
            </a:r>
            <a:r>
              <a:rPr lang="fr-FR" sz="2600" dirty="0" err="1"/>
              <a:t>Maciariello</a:t>
            </a:r>
            <a:r>
              <a:rPr lang="ar-DZ" sz="2600" dirty="0"/>
              <a:t>، الوظيفة الإدارية التي تشمل مسؤولية تحديد الأهداف، والتنظيم، والتخطيط، والجدولة، والميزانيات التقديرية، والتوجيه، والرقابة اللازمين لتحقيق الأهداف الفنية والزمنية للمشروع الكبير المعقد. ويوضح هذا التعريف ان عملية إدارة المشروع لا تختلف كثيرا عن العملية الإدارية بصفة عامة ، والتي يتضح منها ببساطة ان الإدارة </a:t>
            </a:r>
            <a:r>
              <a:rPr lang="fr-FR" sz="2600" dirty="0"/>
              <a:t>Management</a:t>
            </a:r>
            <a:r>
              <a:rPr lang="ar-DZ" sz="2600" dirty="0"/>
              <a:t> ما هي الا استخدام مجموعة من الموارد في تحقيق اهداف محددة عن طريق ممارسة وظائف محددة هي التخطيط والتنظيم والتوجيه </a:t>
            </a:r>
            <a:r>
              <a:rPr lang="ar-DZ" sz="2600" dirty="0" smtClean="0"/>
              <a:t>والرقابة,</a:t>
            </a:r>
            <a:endParaRPr lang="fr-FR" sz="2600" dirty="0"/>
          </a:p>
          <a:p>
            <a:pPr rtl="1"/>
            <a:r>
              <a:rPr lang="ar-DZ" sz="2000" dirty="0"/>
              <a:t>  </a:t>
            </a:r>
            <a:r>
              <a:rPr lang="ar-DZ" sz="2000" dirty="0" smtClean="0"/>
              <a:t>   </a:t>
            </a:r>
            <a:endParaRPr lang="fr-FR" sz="2000" dirty="0"/>
          </a:p>
        </p:txBody>
      </p:sp>
    </p:spTree>
    <p:extLst>
      <p:ext uri="{BB962C8B-B14F-4D97-AF65-F5344CB8AC3E}">
        <p14:creationId xmlns:p14="http://schemas.microsoft.com/office/powerpoint/2010/main" val="379350677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278094"/>
          </a:xfrm>
          <a:prstGeom prst="rect">
            <a:avLst/>
          </a:prstGeom>
          <a:noFill/>
        </p:spPr>
        <p:txBody>
          <a:bodyPr wrap="square" rtlCol="0">
            <a:spAutoFit/>
          </a:bodyPr>
          <a:lstStyle/>
          <a:p>
            <a:pPr lvl="0" algn="r" rtl="1"/>
            <a:r>
              <a:rPr lang="ar-DZ" sz="2800" b="1" dirty="0"/>
              <a:t>2- وظائف إدارة المشروع:</a:t>
            </a:r>
            <a:endParaRPr lang="fr-FR" sz="2800" dirty="0"/>
          </a:p>
          <a:p>
            <a:pPr algn="r" rtl="1"/>
            <a:r>
              <a:rPr lang="ar-DZ" sz="2800" dirty="0"/>
              <a:t>تتطلب إدارة المشروع ممارسة الوظائف الإدارية التالية:</a:t>
            </a:r>
            <a:endParaRPr lang="fr-FR" sz="2800" dirty="0"/>
          </a:p>
          <a:p>
            <a:pPr lvl="0" algn="r" rtl="1"/>
            <a:r>
              <a:rPr lang="ar-DZ" sz="2800" b="1" dirty="0"/>
              <a:t>أ- وظيفة التخطيط</a:t>
            </a:r>
            <a:r>
              <a:rPr lang="ar-DZ" sz="2800" dirty="0"/>
              <a:t>: هي الوظيفة الخاصة بالمستقبل والتي تتضمن:</a:t>
            </a:r>
            <a:endParaRPr lang="fr-FR" sz="2800" dirty="0"/>
          </a:p>
          <a:p>
            <a:pPr lvl="0" algn="r" rtl="1"/>
            <a:r>
              <a:rPr lang="ar-DZ" sz="2800" dirty="0"/>
              <a:t>تحديد الأهداف.</a:t>
            </a:r>
            <a:endParaRPr lang="fr-FR" sz="2800" dirty="0"/>
          </a:p>
          <a:p>
            <a:pPr lvl="0" algn="r" rtl="1"/>
            <a:r>
              <a:rPr lang="ar-DZ" sz="2800" dirty="0"/>
              <a:t>وضع الاستراتيجيات والسياسات.</a:t>
            </a:r>
            <a:endParaRPr lang="fr-FR" sz="2800" dirty="0"/>
          </a:p>
          <a:p>
            <a:pPr lvl="0" algn="r" rtl="1"/>
            <a:r>
              <a:rPr lang="ar-DZ" sz="2800" dirty="0"/>
              <a:t>وضع الخطط والبرامج والجداول.</a:t>
            </a:r>
            <a:endParaRPr lang="fr-FR" sz="2800" dirty="0"/>
          </a:p>
          <a:p>
            <a:pPr lvl="0" algn="r" rtl="1"/>
            <a:r>
              <a:rPr lang="ar-DZ" sz="2800" dirty="0"/>
              <a:t>تحديد الميزانيات التقديرية </a:t>
            </a:r>
            <a:r>
              <a:rPr lang="ar-DZ" sz="2800" dirty="0" err="1"/>
              <a:t>للانشطة</a:t>
            </a:r>
            <a:r>
              <a:rPr lang="ar-DZ" sz="2800" dirty="0"/>
              <a:t> المستقبلية.</a:t>
            </a:r>
            <a:endParaRPr lang="fr-FR" sz="2800" dirty="0"/>
          </a:p>
          <a:p>
            <a:pPr lvl="0" algn="r" rtl="1"/>
            <a:r>
              <a:rPr lang="ar-DZ" sz="2800" dirty="0"/>
              <a:t>تحديد القواعد والإجراءات الواجب اتباعها وكذلك خطوات العمل.</a:t>
            </a:r>
            <a:endParaRPr lang="fr-FR" sz="2800" dirty="0"/>
          </a:p>
          <a:p>
            <a:pPr algn="r" rtl="1"/>
            <a:r>
              <a:rPr lang="ar-DZ" sz="2800" dirty="0"/>
              <a:t>وعلى ذلك فان وظيفة التخطيط تتضمن ما يجب عمله في المستقبل؟</a:t>
            </a:r>
            <a:endParaRPr lang="fr-FR" sz="2800" dirty="0"/>
          </a:p>
          <a:p>
            <a:pPr rtl="1"/>
            <a:r>
              <a:rPr lang="ar-DZ" sz="2000" dirty="0" smtClean="0"/>
              <a:t>     </a:t>
            </a:r>
            <a:endParaRPr lang="fr-FR" sz="2000" dirty="0"/>
          </a:p>
        </p:txBody>
      </p:sp>
    </p:spTree>
    <p:extLst>
      <p:ext uri="{BB962C8B-B14F-4D97-AF65-F5344CB8AC3E}">
        <p14:creationId xmlns:p14="http://schemas.microsoft.com/office/powerpoint/2010/main" val="85268503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847207"/>
          </a:xfrm>
          <a:prstGeom prst="rect">
            <a:avLst/>
          </a:prstGeom>
          <a:noFill/>
        </p:spPr>
        <p:txBody>
          <a:bodyPr wrap="square" rtlCol="0">
            <a:spAutoFit/>
          </a:bodyPr>
          <a:lstStyle/>
          <a:p>
            <a:pPr lvl="0" algn="r" rtl="1"/>
            <a:r>
              <a:rPr lang="ar-DZ" sz="2800" b="1" dirty="0"/>
              <a:t>ب- وظيفة التنظيم</a:t>
            </a:r>
            <a:r>
              <a:rPr lang="ar-DZ" sz="2800" dirty="0"/>
              <a:t>: هي الوظيفة الثانية من وظائف الإدارة والتي تتعلق بتحديد الأدوار داخل المنظمة، وتتضمن ما يلي:</a:t>
            </a:r>
            <a:endParaRPr lang="fr-FR" sz="2800" dirty="0"/>
          </a:p>
          <a:p>
            <a:pPr lvl="0" algn="r" rtl="1"/>
            <a:r>
              <a:rPr lang="ar-DZ" sz="2800" dirty="0"/>
              <a:t>تحديد الاعمال والأنشطة الواجب القيام بها.</a:t>
            </a:r>
            <a:endParaRPr lang="fr-FR" sz="2800" dirty="0"/>
          </a:p>
          <a:p>
            <a:pPr lvl="0" algn="r" rtl="1"/>
            <a:r>
              <a:rPr lang="ar-DZ" sz="2800" dirty="0"/>
              <a:t>تجميع الاعمال في شكل وظائف لها اختصاصات محددة.</a:t>
            </a:r>
            <a:endParaRPr lang="fr-FR" sz="2800" dirty="0"/>
          </a:p>
          <a:p>
            <a:pPr lvl="0" algn="r" rtl="1"/>
            <a:r>
              <a:rPr lang="ar-DZ" sz="2800" dirty="0"/>
              <a:t>تحديد السلطات والمسؤوليات الخاصة بكل وظيفة وكذلك قواعد تفويض السلطات.</a:t>
            </a:r>
            <a:endParaRPr lang="fr-FR" sz="2800" dirty="0"/>
          </a:p>
          <a:p>
            <a:pPr lvl="0" algn="r" rtl="1"/>
            <a:r>
              <a:rPr lang="ar-DZ" sz="2800" dirty="0"/>
              <a:t>تحديد العلاقات التنظيمية بين تلك الوظائف.</a:t>
            </a:r>
            <a:endParaRPr lang="fr-FR" sz="2800" dirty="0"/>
          </a:p>
          <a:p>
            <a:pPr lvl="0" algn="r" rtl="1"/>
            <a:r>
              <a:rPr lang="ar-DZ" sz="2800" dirty="0"/>
              <a:t>تحديد الهيكل التنظيمي الملائم. </a:t>
            </a:r>
            <a:endParaRPr lang="fr-FR" sz="2800" dirty="0"/>
          </a:p>
          <a:p>
            <a:pPr rtl="1"/>
            <a:r>
              <a:rPr lang="ar-DZ" sz="2000" dirty="0" smtClean="0"/>
              <a:t>     </a:t>
            </a:r>
            <a:endParaRPr lang="fr-FR" sz="2000" dirty="0"/>
          </a:p>
        </p:txBody>
      </p:sp>
    </p:spTree>
    <p:extLst>
      <p:ext uri="{BB962C8B-B14F-4D97-AF65-F5344CB8AC3E}">
        <p14:creationId xmlns:p14="http://schemas.microsoft.com/office/powerpoint/2010/main" val="39233600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139869"/>
          </a:xfrm>
          <a:prstGeom prst="rect">
            <a:avLst/>
          </a:prstGeom>
          <a:noFill/>
        </p:spPr>
        <p:txBody>
          <a:bodyPr wrap="square" rtlCol="0">
            <a:spAutoFit/>
          </a:bodyPr>
          <a:lstStyle/>
          <a:p>
            <a:pPr lvl="0" algn="just" rtl="1"/>
            <a:r>
              <a:rPr lang="ar-DZ" sz="2800" b="1" dirty="0"/>
              <a:t>ج- وظيفة التوجيه</a:t>
            </a:r>
            <a:r>
              <a:rPr lang="ar-DZ" sz="2800" dirty="0"/>
              <a:t>: هي الوظيفة الثالثة الخاصة </a:t>
            </a:r>
            <a:r>
              <a:rPr lang="ar-DZ" sz="2800" dirty="0" err="1"/>
              <a:t>بالاشراف</a:t>
            </a:r>
            <a:r>
              <a:rPr lang="ar-DZ" sz="2800" dirty="0"/>
              <a:t> والتوجيه والتي تتعلق أساسا بالجانب البشري في المنظمات، وتتضمن:</a:t>
            </a:r>
            <a:endParaRPr lang="fr-FR" sz="2800" dirty="0"/>
          </a:p>
          <a:p>
            <a:pPr lvl="0" algn="just" rtl="1"/>
            <a:r>
              <a:rPr lang="ar-DZ" sz="2800" dirty="0"/>
              <a:t>إعطاء الأوامر والتوجيهات.</a:t>
            </a:r>
            <a:endParaRPr lang="fr-FR" sz="2800" dirty="0"/>
          </a:p>
          <a:p>
            <a:pPr lvl="0" algn="just" rtl="1"/>
            <a:r>
              <a:rPr lang="ar-DZ" sz="2800" dirty="0"/>
              <a:t>التعرف على رغبات الافراد ودوافع العمل وتصميم نظما للحوافز تتلاءم مع حاجاتهم ورغباتهم.</a:t>
            </a:r>
            <a:endParaRPr lang="fr-FR" sz="2800" dirty="0"/>
          </a:p>
          <a:p>
            <a:pPr lvl="0" algn="just" rtl="1"/>
            <a:r>
              <a:rPr lang="ar-DZ" sz="2800" dirty="0"/>
              <a:t>تحقيق الاتصالات الإدارية بين أجزاء التنظيم.</a:t>
            </a:r>
            <a:endParaRPr lang="fr-FR" sz="2800" dirty="0"/>
          </a:p>
          <a:p>
            <a:pPr lvl="0" algn="just" rtl="1"/>
            <a:r>
              <a:rPr lang="ar-DZ" sz="2800" dirty="0"/>
              <a:t>عملية القيادة الفعالة </a:t>
            </a:r>
            <a:r>
              <a:rPr lang="ar-DZ" sz="2800" dirty="0" err="1"/>
              <a:t>للتاثير</a:t>
            </a:r>
            <a:r>
              <a:rPr lang="ar-DZ" sz="2800" dirty="0"/>
              <a:t> على الاخرين لتحقيق اعلى معدلات الإنجاز وتحقيق الرضا عن العمل.</a:t>
            </a:r>
            <a:endParaRPr lang="fr-FR" sz="2800" dirty="0"/>
          </a:p>
          <a:p>
            <a:pPr lvl="0" algn="just" rtl="1"/>
            <a:r>
              <a:rPr lang="ar-DZ" sz="2800" dirty="0"/>
              <a:t>خلق روح التعاون وتشجيع العمل الجماعي ودراسات جماعات العمل.</a:t>
            </a:r>
            <a:endParaRPr lang="fr-FR" sz="2800" dirty="0"/>
          </a:p>
          <a:p>
            <a:pPr lvl="0" algn="just" rtl="1"/>
            <a:r>
              <a:rPr lang="ar-DZ" sz="2800" dirty="0"/>
              <a:t>إدارة التغيير والاعداد الكامل لضمان نجاح عملية التغيير.</a:t>
            </a:r>
            <a:endParaRPr lang="fr-FR" sz="2800" dirty="0"/>
          </a:p>
          <a:p>
            <a:pPr lvl="0" algn="just" rtl="1"/>
            <a:r>
              <a:rPr lang="ar-DZ" sz="2800" dirty="0"/>
              <a:t>إدارة التعارض وحل الصراعات الداخلية داخل التنظيم.</a:t>
            </a:r>
            <a:endParaRPr lang="fr-FR" sz="2800" dirty="0"/>
          </a:p>
          <a:p>
            <a:pPr rtl="1"/>
            <a:r>
              <a:rPr lang="ar-DZ" sz="2000" dirty="0" smtClean="0"/>
              <a:t>     </a:t>
            </a:r>
            <a:endParaRPr lang="fr-FR" sz="2000" dirty="0"/>
          </a:p>
        </p:txBody>
      </p:sp>
    </p:spTree>
    <p:extLst>
      <p:ext uri="{BB962C8B-B14F-4D97-AF65-F5344CB8AC3E}">
        <p14:creationId xmlns:p14="http://schemas.microsoft.com/office/powerpoint/2010/main" val="347894729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01205"/>
          </a:xfrm>
          <a:prstGeom prst="rect">
            <a:avLst/>
          </a:prstGeom>
          <a:noFill/>
        </p:spPr>
        <p:txBody>
          <a:bodyPr wrap="square" rtlCol="0">
            <a:spAutoFit/>
          </a:bodyPr>
          <a:lstStyle/>
          <a:p>
            <a:pPr lvl="0" algn="just" rtl="1"/>
            <a:r>
              <a:rPr lang="ar-DZ" sz="2800" b="1" dirty="0"/>
              <a:t>د- وظيفة الرقابة: </a:t>
            </a:r>
            <a:r>
              <a:rPr lang="ar-DZ" sz="2800" dirty="0"/>
              <a:t>واخيرا نجد وظيفة الرقابة والمتابعة والتي تهدف الى التأكد من ان الأداء الفعلي يتم حسب الخطط والقواعد الموضوعة، وان الأهداف قد تم تحقيقها، وتتضمن هذه الوظيفة:</a:t>
            </a:r>
            <a:endParaRPr lang="fr-FR" sz="2800" dirty="0"/>
          </a:p>
          <a:p>
            <a:pPr lvl="0" algn="just" rtl="1"/>
            <a:r>
              <a:rPr lang="ar-DZ" sz="2800" dirty="0"/>
              <a:t>تحديد معايير أداء قابلة للقياس.</a:t>
            </a:r>
            <a:endParaRPr lang="fr-FR" sz="2800" dirty="0"/>
          </a:p>
          <a:p>
            <a:pPr lvl="0" algn="just" rtl="1"/>
            <a:r>
              <a:rPr lang="ar-DZ" sz="2800" dirty="0"/>
              <a:t>جمع بيانات أولا بأول عن الأداء الفعلي.</a:t>
            </a:r>
            <a:endParaRPr lang="fr-FR" sz="2800" dirty="0"/>
          </a:p>
          <a:p>
            <a:pPr lvl="0" algn="just" rtl="1"/>
            <a:r>
              <a:rPr lang="ar-DZ" sz="2800" dirty="0"/>
              <a:t>تحليل البيانات واجراء المقارنات وتشخيص المشكلات.</a:t>
            </a:r>
            <a:endParaRPr lang="fr-FR" sz="2800" dirty="0"/>
          </a:p>
          <a:p>
            <a:pPr lvl="0" algn="just" rtl="1"/>
            <a:r>
              <a:rPr lang="ar-DZ" sz="2800" dirty="0"/>
              <a:t>تحديد معوقات تحقيق الأهداف.</a:t>
            </a:r>
            <a:endParaRPr lang="fr-FR" sz="2800" dirty="0"/>
          </a:p>
          <a:p>
            <a:pPr lvl="0" algn="just" rtl="1"/>
            <a:r>
              <a:rPr lang="ar-DZ" sz="2800" dirty="0"/>
              <a:t>وضع الحول الملائمة</a:t>
            </a:r>
            <a:endParaRPr lang="fr-FR" sz="2800" dirty="0"/>
          </a:p>
          <a:p>
            <a:pPr lvl="0" algn="just" rtl="1"/>
            <a:r>
              <a:rPr lang="ar-DZ" sz="2800" dirty="0"/>
              <a:t>وضع الخطط التنفيذية للحلول </a:t>
            </a:r>
            <a:r>
              <a:rPr lang="ar-DZ" sz="2800" dirty="0" err="1"/>
              <a:t>والتاكد</a:t>
            </a:r>
            <a:r>
              <a:rPr lang="ar-DZ" sz="2800" dirty="0"/>
              <a:t> من تحقيق تلك الحلول للنتائج المرغوبة وفعاليتها في حل المشكلات.</a:t>
            </a:r>
            <a:r>
              <a:rPr lang="ar-DZ" sz="2000" dirty="0" smtClean="0"/>
              <a:t>     </a:t>
            </a:r>
            <a:endParaRPr lang="fr-FR" sz="2000" dirty="0"/>
          </a:p>
        </p:txBody>
      </p:sp>
    </p:spTree>
    <p:extLst>
      <p:ext uri="{BB962C8B-B14F-4D97-AF65-F5344CB8AC3E}">
        <p14:creationId xmlns:p14="http://schemas.microsoft.com/office/powerpoint/2010/main" val="189452265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01205"/>
          </a:xfrm>
          <a:prstGeom prst="rect">
            <a:avLst/>
          </a:prstGeom>
          <a:noFill/>
        </p:spPr>
        <p:txBody>
          <a:bodyPr wrap="square" rtlCol="0">
            <a:spAutoFit/>
          </a:bodyPr>
          <a:lstStyle/>
          <a:p>
            <a:pPr lvl="0" algn="r" rtl="1"/>
            <a:r>
              <a:rPr lang="ar-DZ" sz="2800" b="1" dirty="0"/>
              <a:t>3- مجالات إدارة المشروع: </a:t>
            </a:r>
            <a:endParaRPr lang="fr-FR" sz="2800" dirty="0"/>
          </a:p>
          <a:p>
            <a:pPr algn="r" rtl="1"/>
            <a:r>
              <a:rPr lang="ar-DZ" sz="2800" dirty="0"/>
              <a:t>تتمثل المجالات التي يمكن استخدامها لإدارة المشاريع الاستثمارية في:</a:t>
            </a:r>
            <a:endParaRPr lang="fr-FR" sz="2800" dirty="0"/>
          </a:p>
          <a:p>
            <a:pPr lvl="0" algn="r" rtl="1"/>
            <a:r>
              <a:rPr lang="ar-DZ" sz="2800" b="1" dirty="0" smtClean="0"/>
              <a:t>أ- إدارة </a:t>
            </a:r>
            <a:r>
              <a:rPr lang="ar-DZ" sz="2800" b="1" dirty="0"/>
              <a:t>وقت المشروع: </a:t>
            </a:r>
            <a:endParaRPr lang="fr-FR" sz="2800" dirty="0"/>
          </a:p>
          <a:p>
            <a:pPr algn="r" rtl="1"/>
            <a:r>
              <a:rPr lang="ar-DZ" sz="2800" b="1" dirty="0"/>
              <a:t>- </a:t>
            </a:r>
            <a:r>
              <a:rPr lang="ar-DZ" sz="2800" dirty="0"/>
              <a:t>تحديد الأنشطة التي يجب أداؤها لإنتاج مخرجات المشروع المختلفة.</a:t>
            </a:r>
            <a:endParaRPr lang="fr-FR" sz="2800" dirty="0"/>
          </a:p>
          <a:p>
            <a:pPr algn="r" rtl="1"/>
            <a:r>
              <a:rPr lang="ar-DZ" sz="2800" dirty="0"/>
              <a:t>- تعيين تتابع الأنشطة.</a:t>
            </a:r>
            <a:endParaRPr lang="fr-FR" sz="2800" dirty="0"/>
          </a:p>
          <a:p>
            <a:pPr algn="r" rtl="1"/>
            <a:r>
              <a:rPr lang="ar-DZ" sz="2800" dirty="0"/>
              <a:t>- تقدير الفترة الزمنية للنشاط وهي عبارة عن كمية الزمن اللازم لإنهاء النشاط.</a:t>
            </a:r>
            <a:endParaRPr lang="fr-FR" sz="2800" dirty="0"/>
          </a:p>
          <a:p>
            <a:pPr algn="r" rtl="1"/>
            <a:r>
              <a:rPr lang="ar-DZ" sz="2800" dirty="0"/>
              <a:t>- تحديد الجدول الزمني، أي الفترات الزمنية المختلفة للأنشطة ومتطلبات الموارد لإنشاء الجدول الزمني للمشروع.</a:t>
            </a:r>
            <a:endParaRPr lang="fr-FR" sz="2800" dirty="0"/>
          </a:p>
          <a:p>
            <a:pPr algn="r" rtl="1"/>
            <a:r>
              <a:rPr lang="ar-DZ" sz="2800" dirty="0"/>
              <a:t>- الرقابة على الجدول الزمني.</a:t>
            </a:r>
            <a:endParaRPr lang="fr-FR" sz="2800" dirty="0"/>
          </a:p>
        </p:txBody>
      </p:sp>
    </p:spTree>
    <p:extLst>
      <p:ext uri="{BB962C8B-B14F-4D97-AF65-F5344CB8AC3E}">
        <p14:creationId xmlns:p14="http://schemas.microsoft.com/office/powerpoint/2010/main" val="391360042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39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2246769"/>
          </a:xfrm>
          <a:prstGeom prst="rect">
            <a:avLst/>
          </a:prstGeom>
          <a:noFill/>
        </p:spPr>
        <p:txBody>
          <a:bodyPr wrap="square" rtlCol="0">
            <a:spAutoFit/>
          </a:bodyPr>
          <a:lstStyle/>
          <a:p>
            <a:pPr algn="r" rtl="1"/>
            <a:r>
              <a:rPr lang="ar-DZ" sz="2800" b="1" dirty="0"/>
              <a:t>ب- إدارة تكلفة المشروع:</a:t>
            </a:r>
            <a:endParaRPr lang="fr-FR" sz="2800" dirty="0"/>
          </a:p>
          <a:p>
            <a:pPr lvl="0" algn="r" rtl="1"/>
            <a:r>
              <a:rPr lang="ar-DZ" sz="2800" dirty="0"/>
              <a:t>تخطيط الموارد، تقدير التكلفة، الرقابة على التكاليف. </a:t>
            </a:r>
            <a:r>
              <a:rPr lang="ar-DZ" sz="2800" b="1" dirty="0"/>
              <a:t> </a:t>
            </a:r>
            <a:endParaRPr lang="fr-FR" sz="2800" dirty="0"/>
          </a:p>
          <a:p>
            <a:pPr algn="r" rtl="1"/>
            <a:r>
              <a:rPr lang="ar-DZ" sz="2800" b="1" dirty="0"/>
              <a:t>ج- إدارة جودة المشروع:</a:t>
            </a:r>
            <a:endParaRPr lang="fr-FR" sz="2800" dirty="0"/>
          </a:p>
          <a:p>
            <a:pPr algn="r" rtl="1"/>
            <a:r>
              <a:rPr lang="ar-DZ" sz="2800" dirty="0"/>
              <a:t>- تخطيط الجودة، أي تحديد معايير الجودة المناسبة للمشروع.</a:t>
            </a:r>
            <a:endParaRPr lang="fr-FR" sz="2800" dirty="0"/>
          </a:p>
          <a:p>
            <a:pPr algn="r" rtl="1"/>
            <a:r>
              <a:rPr lang="ar-DZ" sz="2800" dirty="0"/>
              <a:t>- الرقابة على الجودة.</a:t>
            </a:r>
            <a:endParaRPr lang="fr-FR" sz="2800" dirty="0"/>
          </a:p>
        </p:txBody>
      </p:sp>
    </p:spTree>
    <p:extLst>
      <p:ext uri="{BB962C8B-B14F-4D97-AF65-F5344CB8AC3E}">
        <p14:creationId xmlns:p14="http://schemas.microsoft.com/office/powerpoint/2010/main" val="12183022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000" b="1" dirty="0" smtClean="0"/>
              <a:t>المحاضرة </a:t>
            </a:r>
            <a:r>
              <a:rPr lang="ar-SA" sz="3000" b="1" dirty="0" smtClean="0"/>
              <a:t>الأول</a:t>
            </a:r>
            <a:r>
              <a:rPr lang="ar-SA" sz="3000" b="1" dirty="0"/>
              <a:t>: </a:t>
            </a:r>
            <a:r>
              <a:rPr lang="ar-SA" sz="3000" b="1" dirty="0" smtClean="0"/>
              <a:t>الاستثمار</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124206"/>
          </a:xfrm>
          <a:prstGeom prst="rect">
            <a:avLst/>
          </a:prstGeom>
          <a:noFill/>
        </p:spPr>
        <p:txBody>
          <a:bodyPr wrap="square" rtlCol="0">
            <a:spAutoFit/>
          </a:bodyPr>
          <a:lstStyle/>
          <a:p>
            <a:pPr lvl="0" algn="just" rtl="1"/>
            <a:r>
              <a:rPr lang="ar-DZ" sz="2600" b="1" dirty="0"/>
              <a:t>1- </a:t>
            </a:r>
            <a:r>
              <a:rPr lang="ar-SA" sz="2600" b="1" dirty="0"/>
              <a:t>تعريف الاستثمار:</a:t>
            </a:r>
            <a:endParaRPr lang="fr-FR" sz="2600" dirty="0"/>
          </a:p>
          <a:p>
            <a:pPr algn="just" rtl="1"/>
            <a:r>
              <a:rPr lang="ar-SA" sz="2600" dirty="0"/>
              <a:t>لقد تعددت التعريف والمفاهيم المقدمة حول مصطلح الاستثمار عند الكثير من الكتاب والمفكرين، وبشكل عام يعرف الاستثمار على انه توظيف الأموال المتاحة في أصول متنوعة للحصول على تدفقات مالية اكثر في المستقبل، فهو يعبر ذلك الجزء المقتطع من الدخل الوطني، والمسمى بالادخار والموجه الى تكوين الطاقات الإنتاجية الجديدة، من وسائل انتاج ومكائن ومعدات رأسمالية، من اجل خلق سلع وخدمات جديدة، وكذا المحافظة على الطاقات الإنتاجية القائمة وتجديدها، بهدف تلبية حاجات المستهلكين، وطالما ان المستثمر مستعد لقبول مبدأ التضحية برغبته الاستهلاكية الحاضرة، يكون مستعدا أيضا لتحمل درجة معينة من المخاطرة.</a:t>
            </a:r>
          </a:p>
          <a:p>
            <a:pPr algn="r" rtl="1"/>
            <a:endParaRPr lang="fr-FR" sz="2800" dirty="0"/>
          </a:p>
        </p:txBody>
      </p:sp>
    </p:spTree>
    <p:extLst>
      <p:ext uri="{BB962C8B-B14F-4D97-AF65-F5344CB8AC3E}">
        <p14:creationId xmlns:p14="http://schemas.microsoft.com/office/powerpoint/2010/main" val="167452733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62979"/>
          </a:xfrm>
          <a:prstGeom prst="rect">
            <a:avLst/>
          </a:prstGeom>
          <a:noFill/>
        </p:spPr>
        <p:txBody>
          <a:bodyPr wrap="square" rtlCol="0">
            <a:spAutoFit/>
          </a:bodyPr>
          <a:lstStyle/>
          <a:p>
            <a:pPr algn="just" rtl="1"/>
            <a:r>
              <a:rPr lang="ar-DZ" sz="2800" b="1" dirty="0"/>
              <a:t>د- إدارة موارد المشروع</a:t>
            </a:r>
            <a:endParaRPr lang="fr-FR" sz="2800" dirty="0"/>
          </a:p>
          <a:p>
            <a:pPr lvl="0" algn="just" rtl="1"/>
            <a:r>
              <a:rPr lang="ar-DZ" sz="2800" dirty="0"/>
              <a:t>موارد بشرية.</a:t>
            </a:r>
            <a:endParaRPr lang="fr-FR" sz="2800" dirty="0"/>
          </a:p>
          <a:p>
            <a:pPr lvl="0" algn="just" rtl="1"/>
            <a:r>
              <a:rPr lang="ar-DZ" sz="2800" dirty="0"/>
              <a:t>موارد مادية.</a:t>
            </a:r>
            <a:endParaRPr lang="fr-FR" sz="2800" dirty="0"/>
          </a:p>
          <a:p>
            <a:pPr lvl="0" algn="just" rtl="1"/>
            <a:r>
              <a:rPr lang="ar-DZ" sz="2800" dirty="0"/>
              <a:t>مالية.</a:t>
            </a:r>
            <a:endParaRPr lang="fr-FR" sz="2800" dirty="0"/>
          </a:p>
          <a:p>
            <a:pPr lvl="0" algn="just" rtl="1"/>
            <a:r>
              <a:rPr lang="ar-DZ" sz="2800" dirty="0"/>
              <a:t>معلوماتية</a:t>
            </a:r>
            <a:r>
              <a:rPr lang="ar-DZ" sz="2800" dirty="0" smtClean="0"/>
              <a:t>.</a:t>
            </a:r>
          </a:p>
          <a:p>
            <a:pPr algn="r" rtl="1"/>
            <a:r>
              <a:rPr lang="ar-DZ" sz="2800" b="1" dirty="0"/>
              <a:t>ه- إدارة اتصالات المشروع</a:t>
            </a:r>
            <a:endParaRPr lang="fr-FR" sz="2800" dirty="0"/>
          </a:p>
          <a:p>
            <a:pPr lvl="0" algn="r" rtl="1"/>
            <a:r>
              <a:rPr lang="ar-DZ" sz="2800" dirty="0"/>
              <a:t>تخطيط الاتصالات وتحديد كافة المعلومات اللازمة لنجاح المشروع.</a:t>
            </a:r>
            <a:endParaRPr lang="fr-FR" sz="2800" dirty="0"/>
          </a:p>
          <a:p>
            <a:pPr lvl="0" algn="r" rtl="1"/>
            <a:r>
              <a:rPr lang="ar-DZ" sz="2800" dirty="0"/>
              <a:t>توزيع المعلومات وجعلها متاحة لدى الجميع.</a:t>
            </a:r>
            <a:endParaRPr lang="fr-FR" sz="2800" dirty="0"/>
          </a:p>
          <a:p>
            <a:pPr lvl="0" algn="r" rtl="1"/>
            <a:r>
              <a:rPr lang="ar-DZ" sz="2800" dirty="0"/>
              <a:t> تقديم تقارير الأداء وحالة تقدم المشروع.</a:t>
            </a:r>
            <a:endParaRPr lang="fr-FR" sz="2800" dirty="0"/>
          </a:p>
          <a:p>
            <a:pPr lvl="0" algn="r" rtl="1"/>
            <a:r>
              <a:rPr lang="ar-DZ" sz="2800" dirty="0"/>
              <a:t> جمع ونشر كافة المعلومات المتعلقة بالانتهاء الرسمي للمشروع.</a:t>
            </a:r>
            <a:endParaRPr lang="fr-FR" sz="2800" dirty="0"/>
          </a:p>
          <a:p>
            <a:pPr lvl="0" algn="just" rtl="1"/>
            <a:endParaRPr lang="ar-DZ" sz="2800" dirty="0" smtClean="0"/>
          </a:p>
          <a:p>
            <a:pPr lvl="0" algn="just" rtl="1"/>
            <a:endParaRPr lang="fr-FR" sz="2800" dirty="0"/>
          </a:p>
        </p:txBody>
      </p:sp>
    </p:spTree>
    <p:extLst>
      <p:ext uri="{BB962C8B-B14F-4D97-AF65-F5344CB8AC3E}">
        <p14:creationId xmlns:p14="http://schemas.microsoft.com/office/powerpoint/2010/main" val="367201774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الخامس</a:t>
            </a:r>
            <a:r>
              <a:rPr lang="ar-SA" sz="2800" b="1" dirty="0" smtClean="0"/>
              <a:t>: </a:t>
            </a:r>
            <a:r>
              <a:rPr lang="ar-SA" sz="2800" b="1" dirty="0"/>
              <a:t>إدارة المشاريع</a:t>
            </a:r>
            <a:r>
              <a:rPr lang="fr-FR" sz="2800" dirty="0"/>
              <a:t/>
            </a:r>
            <a:br>
              <a:rPr lang="fr-FR" sz="2800" dirty="0"/>
            </a:b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2246769"/>
          </a:xfrm>
          <a:prstGeom prst="rect">
            <a:avLst/>
          </a:prstGeom>
          <a:noFill/>
        </p:spPr>
        <p:txBody>
          <a:bodyPr wrap="square" rtlCol="0">
            <a:spAutoFit/>
          </a:bodyPr>
          <a:lstStyle/>
          <a:p>
            <a:pPr algn="r" rtl="1"/>
            <a:r>
              <a:rPr lang="ar-DZ" sz="2800" b="1" dirty="0"/>
              <a:t>و- إدارة أخطار المشروع</a:t>
            </a:r>
            <a:endParaRPr lang="fr-FR" sz="2800" dirty="0"/>
          </a:p>
          <a:p>
            <a:pPr lvl="0" algn="r" rtl="1"/>
            <a:r>
              <a:rPr lang="ar-DZ" sz="2800" dirty="0"/>
              <a:t>تحديد الأخطار التي يحتمل أن تؤثر على المشروع.</a:t>
            </a:r>
            <a:endParaRPr lang="fr-FR" sz="2800" dirty="0"/>
          </a:p>
          <a:p>
            <a:pPr lvl="0" algn="r" rtl="1"/>
            <a:r>
              <a:rPr lang="ar-DZ" sz="2800" dirty="0"/>
              <a:t> تحديد قيمة وكمية الخطر.</a:t>
            </a:r>
            <a:endParaRPr lang="fr-FR" sz="2800" dirty="0"/>
          </a:p>
          <a:p>
            <a:pPr lvl="0" algn="r" rtl="1"/>
            <a:r>
              <a:rPr lang="ar-DZ" sz="2800" dirty="0"/>
              <a:t> تطوير الاستجابة لهذه الأخطار.</a:t>
            </a:r>
            <a:endParaRPr lang="fr-FR" sz="2800" dirty="0"/>
          </a:p>
          <a:p>
            <a:pPr lvl="0" algn="r" rtl="1"/>
            <a:r>
              <a:rPr lang="ar-DZ" sz="2800" dirty="0"/>
              <a:t> الرقابة على الاستجابة إلى الأخطار.</a:t>
            </a:r>
            <a:endParaRPr lang="fr-FR" sz="2800" dirty="0"/>
          </a:p>
        </p:txBody>
      </p:sp>
    </p:spTree>
    <p:extLst>
      <p:ext uri="{BB962C8B-B14F-4D97-AF65-F5344CB8AC3E}">
        <p14:creationId xmlns:p14="http://schemas.microsoft.com/office/powerpoint/2010/main" val="376565771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508653"/>
          </a:xfrm>
          <a:prstGeom prst="rect">
            <a:avLst/>
          </a:prstGeom>
          <a:noFill/>
        </p:spPr>
        <p:txBody>
          <a:bodyPr wrap="square" rtlCol="0">
            <a:spAutoFit/>
          </a:bodyPr>
          <a:lstStyle/>
          <a:p>
            <a:pPr algn="r" rtl="1"/>
            <a:endParaRPr lang="ar-DZ" sz="2000" b="1" dirty="0" smtClean="0"/>
          </a:p>
          <a:p>
            <a:pPr algn="just" rtl="1"/>
            <a:r>
              <a:rPr lang="ar-DZ" sz="2600" dirty="0" smtClean="0"/>
              <a:t>احتل </a:t>
            </a:r>
            <a:r>
              <a:rPr lang="ar-DZ" sz="2600" dirty="0"/>
              <a:t>الفكر </a:t>
            </a:r>
            <a:r>
              <a:rPr lang="ar-DZ" sz="2600" dirty="0" err="1"/>
              <a:t>المقاولاتي</a:t>
            </a:r>
            <a:r>
              <a:rPr lang="ar-DZ" sz="2600" dirty="0"/>
              <a:t> خلال السنوات الأخيرة مكانة مرموقة لدى الباحثين والمفكرين وحتى الحكومات، وذلك نظرا لاكتشاف الأهمية والدور الحيوي الذي تلعبه </a:t>
            </a:r>
            <a:r>
              <a:rPr lang="ar-DZ" sz="2600" dirty="0" err="1"/>
              <a:t>المقاولاتية</a:t>
            </a:r>
            <a:r>
              <a:rPr lang="ar-DZ" sz="2600" dirty="0"/>
              <a:t> من الناحية الاقتصادية والاجتماعية، حيث أصبح يمثل احد مفاتيح التنمية للدول المتقدمة والنامية على حد سواء. </a:t>
            </a:r>
            <a:endParaRPr lang="fr-FR" sz="2600" dirty="0"/>
          </a:p>
          <a:p>
            <a:pPr algn="just" rtl="1"/>
            <a:r>
              <a:rPr lang="ar-DZ" sz="2600" dirty="0" smtClean="0"/>
              <a:t>إن </a:t>
            </a:r>
            <a:r>
              <a:rPr lang="ar-DZ" sz="2600" dirty="0" smtClean="0"/>
              <a:t>ريادة الاعمال ظاهرة </a:t>
            </a:r>
            <a:r>
              <a:rPr lang="ar-DZ" sz="2600" dirty="0"/>
              <a:t>موجودة منذ القدم تحمل في طياتها معاني وخصائص ورموز عديدة، ما جعلها ظاهرة معقدة يكتنفها الكثير من الغموض، وهو الأمر الذي دفع ولمدة طويلة وجود جدل كبير في الاتفاق حول تعريف موحد لها.   </a:t>
            </a:r>
            <a:endParaRPr lang="fr-FR" sz="2600" dirty="0"/>
          </a:p>
          <a:p>
            <a:pPr rtl="1"/>
            <a:r>
              <a:rPr lang="fr-FR" sz="2000" dirty="0"/>
              <a:t> </a:t>
            </a:r>
          </a:p>
        </p:txBody>
      </p:sp>
    </p:spTree>
    <p:extLst>
      <p:ext uri="{BB962C8B-B14F-4D97-AF65-F5344CB8AC3E}">
        <p14:creationId xmlns:p14="http://schemas.microsoft.com/office/powerpoint/2010/main" val="109795416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01314"/>
          </a:xfrm>
          <a:prstGeom prst="rect">
            <a:avLst/>
          </a:prstGeom>
          <a:noFill/>
        </p:spPr>
        <p:txBody>
          <a:bodyPr wrap="square" rtlCol="0">
            <a:spAutoFit/>
          </a:bodyPr>
          <a:lstStyle/>
          <a:p>
            <a:pPr algn="r" rtl="1"/>
            <a:endParaRPr lang="ar-DZ" sz="2000" b="1" dirty="0" smtClean="0"/>
          </a:p>
          <a:p>
            <a:pPr lvl="0" algn="just" rtl="1"/>
            <a:r>
              <a:rPr lang="ar-DZ" sz="2600" b="1" dirty="0" smtClean="0"/>
              <a:t>1- مفهوم </a:t>
            </a:r>
            <a:r>
              <a:rPr lang="ar-DZ" sz="2600" b="1" dirty="0" smtClean="0"/>
              <a:t>ريادة الاعمال (</a:t>
            </a:r>
            <a:r>
              <a:rPr lang="ar-DZ" sz="2600" b="1" dirty="0" err="1" smtClean="0"/>
              <a:t>المقاولاتية</a:t>
            </a:r>
            <a:r>
              <a:rPr lang="ar-DZ" sz="2600" b="1" dirty="0" smtClean="0"/>
              <a:t>)</a:t>
            </a:r>
            <a:endParaRPr lang="fr-FR" sz="2600" dirty="0"/>
          </a:p>
          <a:p>
            <a:pPr algn="just" rtl="1"/>
            <a:r>
              <a:rPr lang="ar-DZ" sz="2600" dirty="0"/>
              <a:t>إن </a:t>
            </a:r>
            <a:r>
              <a:rPr lang="ar-DZ" sz="2600" dirty="0"/>
              <a:t>م</a:t>
            </a:r>
            <a:r>
              <a:rPr lang="ar-DZ" sz="2600" dirty="0" smtClean="0"/>
              <a:t>فهوم ريادة الاعمال مفهوم </a:t>
            </a:r>
            <a:r>
              <a:rPr lang="ar-DZ" sz="2600" dirty="0"/>
              <a:t>قديم، استعمل لأول مرة في اللغة الفرنسية في بداية القرن السادس عشر، فالمقاولاتية (</a:t>
            </a:r>
            <a:r>
              <a:rPr lang="fr-FR" sz="2600" dirty="0"/>
              <a:t>Entrepreneuriat</a:t>
            </a:r>
            <a:r>
              <a:rPr lang="ar-DZ" sz="2600" dirty="0"/>
              <a:t>) مشتقة من مقاول (</a:t>
            </a:r>
            <a:r>
              <a:rPr lang="fr-FR" sz="2600" dirty="0"/>
              <a:t>Entrepreneur</a:t>
            </a:r>
            <a:r>
              <a:rPr lang="ar-DZ" sz="2600" dirty="0"/>
              <a:t>)، وباللغة الانجليزية هي </a:t>
            </a:r>
            <a:r>
              <a:rPr lang="en-US" sz="2600" dirty="0"/>
              <a:t>(</a:t>
            </a:r>
            <a:r>
              <a:rPr lang="fr-FR" sz="2600" dirty="0" err="1"/>
              <a:t>Entrepreneurship</a:t>
            </a:r>
            <a:r>
              <a:rPr lang="fr-FR" sz="2600" dirty="0"/>
              <a:t>)</a:t>
            </a:r>
            <a:r>
              <a:rPr lang="ar-SA" sz="2600" dirty="0"/>
              <a:t>.</a:t>
            </a:r>
            <a:endParaRPr lang="fr-FR" sz="2600" dirty="0"/>
          </a:p>
          <a:p>
            <a:pPr algn="just" rtl="1"/>
            <a:r>
              <a:rPr lang="ar-DZ" sz="2600" dirty="0" smtClean="0"/>
              <a:t>فريادة الاعمال </a:t>
            </a:r>
            <a:r>
              <a:rPr lang="ar-DZ" sz="2600" dirty="0"/>
              <a:t>هي عملية إنشاء منظمات جديدة، وحتى يتسنى لنا فهم هذه الظاهرة يتوجب علينا دراسة العملية التي تؤدي إلى ولادة وظهور هذه المنظمات، بمعنى آخر مجموع النشاطات التي تسمح للفرد بإنشاء مؤسسة جديدة. فهي حالات خاصة منشأة للثروات الاقتصادية والاجتماعية، لديها درجة مرتفعة من </a:t>
            </a:r>
            <a:r>
              <a:rPr lang="ar-DZ" sz="2600" dirty="0" err="1"/>
              <a:t>اللاتأكد</a:t>
            </a:r>
            <a:r>
              <a:rPr lang="ar-DZ" sz="2600" dirty="0"/>
              <a:t> بمعنى وجود الخطر، يشترك فيها أفراد ذوو </a:t>
            </a:r>
            <a:r>
              <a:rPr lang="ar-DZ" sz="2600" dirty="0" err="1"/>
              <a:t>سلوكات</a:t>
            </a:r>
            <a:r>
              <a:rPr lang="ar-DZ" sz="2600" dirty="0"/>
              <a:t> تتصف بتقبل التغيير والمخاطر المرافقة لها، وبالمبادرة والتدخل الفردي</a:t>
            </a:r>
            <a:r>
              <a:rPr lang="ar-DZ" sz="2600" dirty="0" smtClean="0"/>
              <a:t>.</a:t>
            </a:r>
            <a:endParaRPr lang="fr-FR" sz="2600" dirty="0"/>
          </a:p>
          <a:p>
            <a:pPr algn="just" rtl="1"/>
            <a:r>
              <a:rPr lang="fr-FR" sz="2600" dirty="0"/>
              <a:t> </a:t>
            </a:r>
          </a:p>
        </p:txBody>
      </p:sp>
    </p:spTree>
    <p:extLst>
      <p:ext uri="{BB962C8B-B14F-4D97-AF65-F5344CB8AC3E}">
        <p14:creationId xmlns:p14="http://schemas.microsoft.com/office/powerpoint/2010/main" val="22564836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247317"/>
          </a:xfrm>
          <a:prstGeom prst="rect">
            <a:avLst/>
          </a:prstGeom>
          <a:noFill/>
        </p:spPr>
        <p:txBody>
          <a:bodyPr wrap="square" rtlCol="0">
            <a:spAutoFit/>
          </a:bodyPr>
          <a:lstStyle/>
          <a:p>
            <a:pPr algn="r" rtl="1"/>
            <a:endParaRPr lang="ar-DZ" sz="2000" b="1" dirty="0" smtClean="0"/>
          </a:p>
          <a:p>
            <a:pPr algn="just" rtl="1"/>
            <a:r>
              <a:rPr lang="ar-DZ" sz="2800" dirty="0"/>
              <a:t>كما أنها عملية إنشاء شيء حديث ذو قيمة، وتخصيص الموارد اللازمة لهذا المشروع من مال وجهد ووقت، وكذا تحمل المخاطر المرافقة والحصول على المكافئة الناتجة. حيث أنها عملية ديناميكية (سيرورة) لتامين تراكم الثروة، هذه الأخيرة يتم تقديمها من خلال الأشخاص المتحملين للمخاطر في رؤوس أموالهم المستثمرة والملتزمين بالتنفيذ بغية خلق قيمة مضافة (</a:t>
            </a:r>
            <a:r>
              <a:rPr lang="fr-FR" sz="2800" dirty="0"/>
              <a:t>Value-</a:t>
            </a:r>
            <a:r>
              <a:rPr lang="fr-FR" sz="2800" dirty="0" err="1"/>
              <a:t>Added</a:t>
            </a:r>
            <a:r>
              <a:rPr lang="ar-DZ" sz="2800" dirty="0"/>
              <a:t>) إلى المنتجات التي قد تكون جديدة أو مألوفة أو فريدة (</a:t>
            </a:r>
            <a:r>
              <a:rPr lang="fr-FR" sz="2800" dirty="0"/>
              <a:t>Unique</a:t>
            </a:r>
            <a:r>
              <a:rPr lang="ar-DZ" sz="2800" dirty="0"/>
              <a:t>). لكن الأهم في هذا الأمر هو انه ينبغي على المقاول إضافة قيمة عن طريق تخصيص الموارد والمهارات اللازمة.</a:t>
            </a:r>
            <a:endParaRPr lang="fr-FR" sz="2800" dirty="0"/>
          </a:p>
          <a:p>
            <a:pPr lvl="0" algn="just" rtl="1"/>
            <a:r>
              <a:rPr lang="ar-DZ" sz="2600" b="1" dirty="0" smtClean="0"/>
              <a:t> </a:t>
            </a:r>
            <a:r>
              <a:rPr lang="fr-FR" sz="2600" dirty="0"/>
              <a:t> </a:t>
            </a:r>
          </a:p>
        </p:txBody>
      </p:sp>
    </p:spTree>
    <p:extLst>
      <p:ext uri="{BB962C8B-B14F-4D97-AF65-F5344CB8AC3E}">
        <p14:creationId xmlns:p14="http://schemas.microsoft.com/office/powerpoint/2010/main" val="163404969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247317"/>
          </a:xfrm>
          <a:prstGeom prst="rect">
            <a:avLst/>
          </a:prstGeom>
          <a:noFill/>
        </p:spPr>
        <p:txBody>
          <a:bodyPr wrap="square" rtlCol="0">
            <a:spAutoFit/>
          </a:bodyPr>
          <a:lstStyle/>
          <a:p>
            <a:pPr algn="r" rtl="1"/>
            <a:endParaRPr lang="ar-DZ" sz="2000" b="1" dirty="0" smtClean="0"/>
          </a:p>
          <a:p>
            <a:pPr algn="just" rtl="1"/>
            <a:r>
              <a:rPr lang="ar-DZ" sz="2800" dirty="0" smtClean="0"/>
              <a:t>فريادة الاعمال هي </a:t>
            </a:r>
            <a:r>
              <a:rPr lang="ar-DZ" sz="2800" dirty="0"/>
              <a:t>مجموع النشاطات التي تسمح بإنشاء مؤسسة جديدة من خلال اكتشاف، تثمين واستغلال الفرص المتاحة في السوق وذلك بتوفير الوقت، العمل، رأس المال ومختلف الموارد الأخرى الضرورية، وكل ذلك بهدف تقديم قيمة معينة,</a:t>
            </a:r>
            <a:r>
              <a:rPr lang="fr-FR" sz="2800" dirty="0"/>
              <a:t> </a:t>
            </a:r>
            <a:r>
              <a:rPr lang="ar-DZ" sz="2800" dirty="0"/>
              <a:t> </a:t>
            </a:r>
          </a:p>
          <a:p>
            <a:pPr algn="just" rtl="1"/>
            <a:r>
              <a:rPr lang="ar-DZ" sz="2800" dirty="0"/>
              <a:t>كما عرفها (</a:t>
            </a:r>
            <a:r>
              <a:rPr lang="fr-FR" sz="2800" dirty="0"/>
              <a:t>P. Drucker</a:t>
            </a:r>
            <a:r>
              <a:rPr lang="ar-SA" sz="2800" dirty="0"/>
              <a:t>) أيضا على أنها ذلك العمل الذي ينطوي على الابتكار والإبداع ومنح الموارد المتوافرة إمكانات إنتاجية جديدة. ويقول (</a:t>
            </a:r>
            <a:r>
              <a:rPr lang="fr-FR" sz="2800" dirty="0" err="1"/>
              <a:t>Fenkataraman</a:t>
            </a:r>
            <a:r>
              <a:rPr lang="ar-SA" sz="2800" dirty="0"/>
              <a:t>)</a:t>
            </a:r>
            <a:r>
              <a:rPr lang="ar-DZ" sz="2800" dirty="0"/>
              <a:t> أن </a:t>
            </a:r>
            <a:r>
              <a:rPr lang="ar-DZ" sz="2800" dirty="0" err="1"/>
              <a:t>المقاولاتية</a:t>
            </a:r>
            <a:r>
              <a:rPr lang="ar-DZ" sz="2800" dirty="0"/>
              <a:t> تعنى بالكيفية، وعلى يد من، وبأي الفرص تمت التضحية لإيجاد واكتشاف وإنشاء منتجات المستقبل,</a:t>
            </a:r>
            <a:endParaRPr lang="fr-FR" sz="2800" dirty="0"/>
          </a:p>
          <a:p>
            <a:pPr lvl="0" algn="just" rtl="1"/>
            <a:r>
              <a:rPr lang="ar-DZ" sz="2600" b="1" dirty="0" smtClean="0"/>
              <a:t> </a:t>
            </a:r>
            <a:r>
              <a:rPr lang="fr-FR" sz="2600" dirty="0"/>
              <a:t> </a:t>
            </a:r>
          </a:p>
        </p:txBody>
      </p:sp>
    </p:spTree>
    <p:extLst>
      <p:ext uri="{BB962C8B-B14F-4D97-AF65-F5344CB8AC3E}">
        <p14:creationId xmlns:p14="http://schemas.microsoft.com/office/powerpoint/2010/main" val="242888721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539978"/>
          </a:xfrm>
          <a:prstGeom prst="rect">
            <a:avLst/>
          </a:prstGeom>
          <a:noFill/>
        </p:spPr>
        <p:txBody>
          <a:bodyPr wrap="square" rtlCol="0">
            <a:spAutoFit/>
          </a:bodyPr>
          <a:lstStyle/>
          <a:p>
            <a:pPr algn="r" rtl="1"/>
            <a:endParaRPr lang="ar-DZ" sz="2000" b="1" dirty="0" smtClean="0"/>
          </a:p>
          <a:p>
            <a:pPr lvl="0" algn="r" rtl="1"/>
            <a:r>
              <a:rPr lang="ar-DZ" sz="2800" b="1" dirty="0" smtClean="0"/>
              <a:t>2- </a:t>
            </a:r>
            <a:r>
              <a:rPr lang="ar-DZ" sz="2800" b="1" dirty="0"/>
              <a:t>م</a:t>
            </a:r>
            <a:r>
              <a:rPr lang="ar-DZ" sz="2800" b="1" dirty="0" smtClean="0"/>
              <a:t>نافع </a:t>
            </a:r>
            <a:r>
              <a:rPr lang="ar-DZ" sz="2800" b="1" dirty="0" err="1"/>
              <a:t>المقاولاتية</a:t>
            </a:r>
            <a:endParaRPr lang="fr-FR" sz="2800" dirty="0"/>
          </a:p>
          <a:p>
            <a:pPr algn="r" rtl="1"/>
            <a:r>
              <a:rPr lang="ar-DZ" sz="2800" dirty="0"/>
              <a:t>تساهم </a:t>
            </a:r>
            <a:r>
              <a:rPr lang="ar-DZ" sz="2800" dirty="0" err="1"/>
              <a:t>المقاولاتية</a:t>
            </a:r>
            <a:r>
              <a:rPr lang="ar-DZ" sz="2800" dirty="0"/>
              <a:t> في تحقيق العديد من المنافع الاقتصادية والاجتماعية وحتى البيئية منها، والتي تعود بالنفع على المقاولين وعلى المنظمات ومنه على البلد ككل، هذه المنافع يمكن إبرازها فيما يلي:</a:t>
            </a:r>
            <a:endParaRPr lang="fr-FR" sz="2800" dirty="0"/>
          </a:p>
          <a:p>
            <a:pPr lvl="0" algn="r" rtl="1"/>
            <a:r>
              <a:rPr lang="ar-DZ" sz="2800" b="1" dirty="0" smtClean="0"/>
              <a:t>أ- المنافع </a:t>
            </a:r>
            <a:r>
              <a:rPr lang="ar-DZ" sz="2800" b="1" dirty="0"/>
              <a:t>الاقتصادية</a:t>
            </a:r>
            <a:r>
              <a:rPr lang="ar-DZ" sz="2800" dirty="0"/>
              <a:t>: ونذكرها في النقاط التالية:</a:t>
            </a:r>
            <a:endParaRPr lang="fr-FR" sz="2800" dirty="0"/>
          </a:p>
          <a:p>
            <a:pPr algn="r" rtl="1"/>
            <a:r>
              <a:rPr lang="ar-DZ" sz="2800" dirty="0"/>
              <a:t>- </a:t>
            </a:r>
            <a:r>
              <a:rPr lang="ar-DZ" sz="2800" b="1" dirty="0"/>
              <a:t>فرصة التفرد</a:t>
            </a:r>
            <a:r>
              <a:rPr lang="ar-DZ" sz="2800" dirty="0"/>
              <a:t>: فالمقاول يقدم على الأعمال </a:t>
            </a:r>
            <a:r>
              <a:rPr lang="ar-DZ" sz="2800" dirty="0" err="1"/>
              <a:t>المقاولاتية</a:t>
            </a:r>
            <a:r>
              <a:rPr lang="ar-DZ" sz="2800" dirty="0"/>
              <a:t> والمبادرات الفردية، على اعتبار أن فيها الاستقلالية والعمل الحر وإمكانية بلوغ التميز في المنتجات والخدمات بما يحقق الميزة التنافسية والتي تؤدي بدورها إلى استمرارية المشاريع </a:t>
            </a:r>
            <a:r>
              <a:rPr lang="ar-DZ" sz="2800" dirty="0" err="1"/>
              <a:t>المقاولاتية</a:t>
            </a:r>
            <a:r>
              <a:rPr lang="ar-DZ" sz="2800" dirty="0"/>
              <a:t>.</a:t>
            </a:r>
            <a:endParaRPr lang="fr-FR" sz="2800" dirty="0"/>
          </a:p>
          <a:p>
            <a:pPr algn="r" rtl="1"/>
            <a:r>
              <a:rPr lang="ar-DZ" sz="2800" dirty="0"/>
              <a:t>- </a:t>
            </a:r>
            <a:r>
              <a:rPr lang="ar-DZ" sz="2800" b="1" dirty="0"/>
              <a:t>فرصة لتحصيل أرباح جيدة:</a:t>
            </a:r>
            <a:r>
              <a:rPr lang="ar-DZ" sz="2800" dirty="0"/>
              <a:t> حيث تمثل الأرباح والعوائد المادية عنصرا تحفيزيا فعالا في قرارات المقاولين بشأن تقديم مشاريع جديدة للسوق.</a:t>
            </a:r>
            <a:endParaRPr lang="fr-FR" sz="2800" dirty="0"/>
          </a:p>
          <a:p>
            <a:pPr algn="just" rtl="1"/>
            <a:r>
              <a:rPr lang="ar-DZ" sz="2600" b="1" dirty="0" smtClean="0"/>
              <a:t> </a:t>
            </a:r>
            <a:r>
              <a:rPr lang="fr-FR" sz="2600" dirty="0"/>
              <a:t> </a:t>
            </a:r>
          </a:p>
        </p:txBody>
      </p:sp>
    </p:spTree>
    <p:extLst>
      <p:ext uri="{BB962C8B-B14F-4D97-AF65-F5344CB8AC3E}">
        <p14:creationId xmlns:p14="http://schemas.microsoft.com/office/powerpoint/2010/main" val="385961894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678204"/>
          </a:xfrm>
          <a:prstGeom prst="rect">
            <a:avLst/>
          </a:prstGeom>
          <a:noFill/>
        </p:spPr>
        <p:txBody>
          <a:bodyPr wrap="square" rtlCol="0">
            <a:spAutoFit/>
          </a:bodyPr>
          <a:lstStyle/>
          <a:p>
            <a:pPr algn="r" rtl="1"/>
            <a:endParaRPr lang="ar-DZ" sz="2000" b="1" dirty="0" smtClean="0"/>
          </a:p>
          <a:p>
            <a:pPr lvl="0" algn="r" rtl="1"/>
            <a:r>
              <a:rPr lang="ar-DZ" sz="2800" dirty="0" smtClean="0"/>
              <a:t>- </a:t>
            </a:r>
            <a:r>
              <a:rPr lang="ar-DZ" sz="2800" b="1" dirty="0"/>
              <a:t>فرصة استغلال أقصى الإمكانات</a:t>
            </a:r>
            <a:r>
              <a:rPr lang="ar-DZ" sz="2800" dirty="0"/>
              <a:t>: فعلى عكس نظرة غالبية الأفراد الذين يرون بان بداية الأعمال خالية من الصعوبات والعراقيل، فان المقاول ينظر إلى أن العمل يتطلب الجد والمثابرة والعمل المكد والاستعداد لتحمل المخاطرة، إضافة إلى المبادرة. فالعمل بالنسبة للمقاول يمثل أداة لتحقيق الذات.</a:t>
            </a:r>
            <a:endParaRPr lang="fr-FR" sz="2800" dirty="0"/>
          </a:p>
          <a:p>
            <a:pPr algn="r" rtl="1"/>
            <a:r>
              <a:rPr lang="ar-DZ" sz="2800" dirty="0"/>
              <a:t>- </a:t>
            </a:r>
            <a:r>
              <a:rPr lang="ar-DZ" sz="2800" b="1" dirty="0"/>
              <a:t>زيادة في متوسط دخل الفرد</a:t>
            </a:r>
            <a:r>
              <a:rPr lang="ar-DZ" sz="2800" dirty="0"/>
              <a:t>: فالمقاولاتية في اغلب المواقع تكون مصحوبة بزيادة المخرجات، وهو الأمر الذي يسمح بتكوين الثروة للأشخاص من خلال زيادة عدد المشاركين في التنمية.</a:t>
            </a:r>
            <a:endParaRPr lang="fr-FR" sz="2800" dirty="0"/>
          </a:p>
          <a:p>
            <a:pPr algn="r" rtl="1"/>
            <a:r>
              <a:rPr lang="ar-DZ" sz="2800" dirty="0" smtClean="0"/>
              <a:t> </a:t>
            </a:r>
            <a:endParaRPr lang="fr-FR" sz="2800" dirty="0"/>
          </a:p>
          <a:p>
            <a:pPr algn="just" rtl="1"/>
            <a:r>
              <a:rPr lang="fr-FR" sz="2600" dirty="0"/>
              <a:t> </a:t>
            </a:r>
          </a:p>
        </p:txBody>
      </p:sp>
    </p:spTree>
    <p:extLst>
      <p:ext uri="{BB962C8B-B14F-4D97-AF65-F5344CB8AC3E}">
        <p14:creationId xmlns:p14="http://schemas.microsoft.com/office/powerpoint/2010/main" val="176375091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416320"/>
          </a:xfrm>
          <a:prstGeom prst="rect">
            <a:avLst/>
          </a:prstGeom>
          <a:noFill/>
        </p:spPr>
        <p:txBody>
          <a:bodyPr wrap="square" rtlCol="0">
            <a:spAutoFit/>
          </a:bodyPr>
          <a:lstStyle/>
          <a:p>
            <a:pPr algn="r" rtl="1"/>
            <a:endParaRPr lang="ar-DZ" sz="2000" b="1" dirty="0" smtClean="0"/>
          </a:p>
          <a:p>
            <a:pPr lvl="0" algn="r" rtl="1"/>
            <a:r>
              <a:rPr lang="ar-DZ" sz="2800" dirty="0"/>
              <a:t>- </a:t>
            </a:r>
            <a:r>
              <a:rPr lang="ar-DZ" sz="2800" b="1" dirty="0"/>
              <a:t>العمل على تطوير الاقتصاد</a:t>
            </a:r>
            <a:r>
              <a:rPr lang="ar-DZ" sz="2800" dirty="0"/>
              <a:t>: فالمبادرات الفردية والمؤسسات </a:t>
            </a:r>
            <a:r>
              <a:rPr lang="ar-DZ" sz="2800" dirty="0" err="1"/>
              <a:t>المقاولاتية</a:t>
            </a:r>
            <a:r>
              <a:rPr lang="ar-DZ" sz="2800" dirty="0"/>
              <a:t> الصغيرة والمتوسطة تمثل المحرك الأساسي لدفع عجلة التنمية الاقتصادية، والنواة الرئيسية التي تمد الاقتصاد الوطني فيما بعد بالمشروعات الكبيرة. حيث نجد على سبيل المثال بان حوالي 3.6 مليون مشروع مقاولاتي في الصين تساهم في بحوالي 56</a:t>
            </a:r>
            <a:r>
              <a:rPr lang="fr-FR" sz="2800" dirty="0"/>
              <a:t>%</a:t>
            </a:r>
            <a:r>
              <a:rPr lang="ar-DZ" sz="2800" dirty="0"/>
              <a:t> من </a:t>
            </a:r>
            <a:r>
              <a:rPr lang="fr-FR" sz="2800" dirty="0"/>
              <a:t>PNB</a:t>
            </a:r>
            <a:r>
              <a:rPr lang="ar-DZ" sz="2800" dirty="0"/>
              <a:t>، و75</a:t>
            </a:r>
            <a:r>
              <a:rPr lang="fr-FR" sz="2800" dirty="0"/>
              <a:t>%</a:t>
            </a:r>
            <a:r>
              <a:rPr lang="ar-DZ" sz="2800" dirty="0"/>
              <a:t> من القيمة المضافة الصناعية، و62</a:t>
            </a:r>
            <a:r>
              <a:rPr lang="fr-FR" sz="2800" dirty="0"/>
              <a:t>%</a:t>
            </a:r>
            <a:r>
              <a:rPr lang="ar-DZ" sz="2800" dirty="0"/>
              <a:t> من الصادرات، 75</a:t>
            </a:r>
            <a:r>
              <a:rPr lang="fr-FR" sz="2800" dirty="0"/>
              <a:t>%</a:t>
            </a:r>
            <a:r>
              <a:rPr lang="ar-DZ" sz="2800" dirty="0"/>
              <a:t> من التشغيل خارج الزراعة، و80</a:t>
            </a:r>
            <a:r>
              <a:rPr lang="fr-FR" sz="2800" dirty="0"/>
              <a:t>%</a:t>
            </a:r>
            <a:r>
              <a:rPr lang="ar-DZ" sz="2800" dirty="0"/>
              <a:t> من المنتجات الجديدة.</a:t>
            </a:r>
            <a:r>
              <a:rPr lang="ar-DZ" sz="2600" b="1" dirty="0" smtClean="0"/>
              <a:t> </a:t>
            </a:r>
            <a:r>
              <a:rPr lang="fr-FR" sz="2600" dirty="0"/>
              <a:t> </a:t>
            </a:r>
          </a:p>
        </p:txBody>
      </p:sp>
    </p:spTree>
    <p:extLst>
      <p:ext uri="{BB962C8B-B14F-4D97-AF65-F5344CB8AC3E}">
        <p14:creationId xmlns:p14="http://schemas.microsoft.com/office/powerpoint/2010/main" val="396014215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49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708981"/>
          </a:xfrm>
          <a:prstGeom prst="rect">
            <a:avLst/>
          </a:prstGeom>
          <a:noFill/>
        </p:spPr>
        <p:txBody>
          <a:bodyPr wrap="square" rtlCol="0">
            <a:spAutoFit/>
          </a:bodyPr>
          <a:lstStyle/>
          <a:p>
            <a:pPr algn="r" rtl="1"/>
            <a:endParaRPr lang="ar-DZ" sz="2000" b="1" dirty="0" smtClean="0"/>
          </a:p>
          <a:p>
            <a:pPr algn="just" rtl="1"/>
            <a:r>
              <a:rPr lang="ar-DZ" sz="2800" b="1" dirty="0" smtClean="0"/>
              <a:t>- إعادة </a:t>
            </a:r>
            <a:r>
              <a:rPr lang="ar-DZ" sz="2800" b="1" dirty="0"/>
              <a:t>هيكلة النسيج الاقتصادي</a:t>
            </a:r>
            <a:r>
              <a:rPr lang="ar-DZ" sz="2800" dirty="0"/>
              <a:t>: إذ تصاحب </a:t>
            </a:r>
            <a:r>
              <a:rPr lang="ar-DZ" sz="2800" dirty="0" err="1"/>
              <a:t>المقاولاتية</a:t>
            </a:r>
            <a:r>
              <a:rPr lang="ar-DZ" sz="2800" dirty="0"/>
              <a:t> في الكثير من الأحيان </a:t>
            </a:r>
            <a:r>
              <a:rPr lang="ar-DZ" sz="2800" dirty="0" err="1"/>
              <a:t>سيرورات</a:t>
            </a:r>
            <a:r>
              <a:rPr lang="ar-DZ" sz="2800" dirty="0"/>
              <a:t> التحولات الهيكلية وتغيرات المحيط الاجتماعي والسياسي والتكنولوجي وحتى التنظيمي، حيث أن هذه التحولات تولد من </a:t>
            </a:r>
            <a:r>
              <a:rPr lang="ar-DZ" sz="2800" dirty="0" err="1"/>
              <a:t>اللاتاكد</a:t>
            </a:r>
            <a:r>
              <a:rPr lang="ar-DZ" sz="2800" dirty="0"/>
              <a:t> وعدم الاستقرار والتي تنجم عنها ظهور فرص إنشاء نشاطات اقتصادية ومؤسسات جديدة، وهو الأمر الذي يؤدي بدوره إلى تنوع في النسيج الاقتصادي بين الغرب والمشرق، إضافة إلى الانفتاح على الصعيد الدولي.</a:t>
            </a:r>
            <a:endParaRPr lang="fr-FR" sz="2800" dirty="0"/>
          </a:p>
          <a:p>
            <a:pPr algn="just" rtl="1"/>
            <a:r>
              <a:rPr lang="ar-DZ" sz="2800" dirty="0"/>
              <a:t>- </a:t>
            </a:r>
            <a:r>
              <a:rPr lang="ar-DZ" sz="2800" b="1" dirty="0"/>
              <a:t>النمو في جانبي العرض والطلب:</a:t>
            </a:r>
            <a:r>
              <a:rPr lang="ar-DZ" sz="2800" dirty="0"/>
              <a:t> حيث أن تأمين رأس المال جديد سيوسع من جانب الزيادة في العرض، كما أن الانتفاع من الطاقات الجديدة والمخرجات في المشروع الحديث سوف يؤدي إلى زيادة في جانب الطلب.</a:t>
            </a:r>
            <a:endParaRPr lang="fr-FR" sz="2800" dirty="0"/>
          </a:p>
          <a:p>
            <a:pPr lvl="0" algn="r" rtl="1"/>
            <a:r>
              <a:rPr lang="ar-DZ" sz="2800" dirty="0" smtClean="0"/>
              <a:t> </a:t>
            </a:r>
            <a:r>
              <a:rPr lang="fr-FR" sz="2600" dirty="0"/>
              <a:t> </a:t>
            </a:r>
          </a:p>
        </p:txBody>
      </p:sp>
    </p:spTree>
    <p:extLst>
      <p:ext uri="{BB962C8B-B14F-4D97-AF65-F5344CB8AC3E}">
        <p14:creationId xmlns:p14="http://schemas.microsoft.com/office/powerpoint/2010/main" val="44457875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000" b="1" dirty="0" smtClean="0"/>
              <a:t>المحاضرة </a:t>
            </a:r>
            <a:r>
              <a:rPr lang="ar-SA" sz="3000" b="1" dirty="0" smtClean="0"/>
              <a:t>الأول</a:t>
            </a:r>
            <a:r>
              <a:rPr lang="ar-SA" sz="3000" b="1" dirty="0"/>
              <a:t>: </a:t>
            </a:r>
            <a:r>
              <a:rPr lang="ar-SA" sz="3000" b="1" dirty="0" smtClean="0"/>
              <a:t>الاستثمار</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616648"/>
          </a:xfrm>
          <a:prstGeom prst="rect">
            <a:avLst/>
          </a:prstGeom>
          <a:noFill/>
        </p:spPr>
        <p:txBody>
          <a:bodyPr wrap="square" rtlCol="0">
            <a:spAutoFit/>
          </a:bodyPr>
          <a:lstStyle/>
          <a:p>
            <a:pPr algn="just" rtl="1"/>
            <a:endParaRPr lang="ar-DZ" sz="2600" dirty="0" smtClean="0"/>
          </a:p>
          <a:p>
            <a:pPr algn="just" rtl="1"/>
            <a:r>
              <a:rPr lang="ar-SA" sz="2600" dirty="0"/>
              <a:t>كما تم تعريفه على انه التخلي عن أموال يمتلكها الفرد في لحظة معينة لفترة زمنية معينة من الزمن قد تطول او تقصر وربطها بأصل او أكثر من الأصول التي يحتفظ بها لتلك الفترة الزمنية بقصد الحصول على تدفقات مالية مستقبلية، تعوضه عن القيمة الحالية لتلك الأموال والنقص المتوقع في قوة تلك الأموال بسبب التضخم وكذا المخاطرة الناشئة عن احتمال عدم تحقق التدفقات المالية المرغوب فيها.</a:t>
            </a:r>
            <a:r>
              <a:rPr lang="ar-DZ" sz="2600" dirty="0"/>
              <a:t>  </a:t>
            </a:r>
            <a:endParaRPr lang="ar-DZ" sz="2600" dirty="0" smtClean="0"/>
          </a:p>
          <a:p>
            <a:pPr algn="r" rtl="1"/>
            <a:r>
              <a:rPr lang="ar-SA" sz="2800" dirty="0"/>
              <a:t>اما المفهوم المحاسبي للاستثمار فهو يشير الى تلك الوسائل المادية (أراضي، مباني، تجهيزات، عتاد ...الخ) والقيم غير المادية (براءات اختراع، العلامات التجارية، سندات ...الخ) ذات المبالغ الكبيرة، التي اشترتها او انشأتها المؤسسة ليس من اجل بيعها بل لاستخدامها في نشاطها لمدة طويلة.</a:t>
            </a:r>
            <a:endParaRPr lang="fr-FR" sz="2800" dirty="0"/>
          </a:p>
          <a:p>
            <a:pPr algn="just" rtl="1"/>
            <a:endParaRPr lang="fr-FR" sz="2600" dirty="0"/>
          </a:p>
        </p:txBody>
      </p:sp>
    </p:spTree>
    <p:extLst>
      <p:ext uri="{BB962C8B-B14F-4D97-AF65-F5344CB8AC3E}">
        <p14:creationId xmlns:p14="http://schemas.microsoft.com/office/powerpoint/2010/main" val="133598733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678204"/>
          </a:xfrm>
          <a:prstGeom prst="rect">
            <a:avLst/>
          </a:prstGeom>
          <a:noFill/>
        </p:spPr>
        <p:txBody>
          <a:bodyPr wrap="square" rtlCol="0">
            <a:spAutoFit/>
          </a:bodyPr>
          <a:lstStyle/>
          <a:p>
            <a:pPr algn="r" rtl="1"/>
            <a:endParaRPr lang="ar-DZ" sz="2000" b="1" dirty="0" smtClean="0"/>
          </a:p>
          <a:p>
            <a:pPr algn="just" rtl="1"/>
            <a:r>
              <a:rPr lang="ar-DZ" sz="2800" dirty="0"/>
              <a:t>- </a:t>
            </a:r>
            <a:r>
              <a:rPr lang="ar-DZ" sz="2800" b="1" dirty="0"/>
              <a:t>تجديد حظيرة المؤسسات</a:t>
            </a:r>
            <a:r>
              <a:rPr lang="ar-DZ" sz="2800" dirty="0"/>
              <a:t>: حيث تسمح الأنشطة والمشروعات </a:t>
            </a:r>
            <a:r>
              <a:rPr lang="ar-DZ" sz="2800" dirty="0" err="1"/>
              <a:t>المقاولاتية</a:t>
            </a:r>
            <a:r>
              <a:rPr lang="ar-DZ" sz="2800" dirty="0"/>
              <a:t> في تجديد حظيرة المؤسسات (</a:t>
            </a:r>
            <a:r>
              <a:rPr lang="fr-FR" sz="2800" dirty="0"/>
              <a:t>Le Parc d’entreprise</a:t>
            </a:r>
            <a:r>
              <a:rPr lang="ar-DZ" sz="2800" dirty="0"/>
              <a:t>) بشكل متزايد من سنة لأخرى، والذي يكون على سبيل المثال في حدود 10</a:t>
            </a:r>
            <a:r>
              <a:rPr lang="fr-FR" sz="2800" dirty="0"/>
              <a:t>%</a:t>
            </a:r>
            <a:r>
              <a:rPr lang="ar-DZ" sz="2800" dirty="0"/>
              <a:t> في فرنسا، الأمر الذي يسمح بضخ حوالي مليوني مؤسسة صغيرة ومتوسطة.</a:t>
            </a:r>
            <a:endParaRPr lang="fr-FR" sz="2800" dirty="0"/>
          </a:p>
          <a:p>
            <a:pPr algn="just" rtl="1"/>
            <a:r>
              <a:rPr lang="ar-DZ" sz="2800" dirty="0"/>
              <a:t>- </a:t>
            </a:r>
            <a:r>
              <a:rPr lang="ar-DZ" sz="2800" b="1" dirty="0"/>
              <a:t>الابتكار والتحديث</a:t>
            </a:r>
            <a:r>
              <a:rPr lang="ar-DZ" sz="2800" dirty="0"/>
              <a:t>: حيث يعتبر الإبداع والابتكار والخروج عن المألوف سمات لصيقة بالمشروعات </a:t>
            </a:r>
            <a:r>
              <a:rPr lang="ar-DZ" sz="2800" dirty="0" err="1"/>
              <a:t>المقاولاتية</a:t>
            </a:r>
            <a:r>
              <a:rPr lang="ar-DZ" sz="2800" dirty="0"/>
              <a:t> الصغيرة والمتوسطة، وهنا تعد </a:t>
            </a:r>
            <a:r>
              <a:rPr lang="ar-DZ" sz="2800" dirty="0" err="1"/>
              <a:t>المقاولاتية</a:t>
            </a:r>
            <a:r>
              <a:rPr lang="ar-DZ" sz="2800" dirty="0"/>
              <a:t> إحدى مصادر التجديد، لان التطوير يركز أساسا على عنصر الابتكار وذلك بالنسبة لتطوير المنتجات أو الخدمات الجديدة للسوق إضافة إلى الاهتمام بالاستثمار بغرض تامين مشاريع جديدة.</a:t>
            </a:r>
            <a:endParaRPr lang="fr-FR" sz="2800" dirty="0"/>
          </a:p>
          <a:p>
            <a:pPr lvl="0" algn="r" rtl="1"/>
            <a:r>
              <a:rPr lang="fr-FR" sz="2600" dirty="0"/>
              <a:t> </a:t>
            </a:r>
          </a:p>
        </p:txBody>
      </p:sp>
    </p:spTree>
    <p:extLst>
      <p:ext uri="{BB962C8B-B14F-4D97-AF65-F5344CB8AC3E}">
        <p14:creationId xmlns:p14="http://schemas.microsoft.com/office/powerpoint/2010/main" val="419432422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85259" y="1052736"/>
            <a:ext cx="8786420" cy="5570756"/>
          </a:xfrm>
          <a:prstGeom prst="rect">
            <a:avLst/>
          </a:prstGeom>
          <a:noFill/>
        </p:spPr>
        <p:txBody>
          <a:bodyPr wrap="square" rtlCol="0">
            <a:spAutoFit/>
          </a:bodyPr>
          <a:lstStyle/>
          <a:p>
            <a:pPr algn="r" rtl="1"/>
            <a:endParaRPr lang="ar-DZ" sz="2000" b="1" dirty="0" smtClean="0"/>
          </a:p>
          <a:p>
            <a:pPr lvl="0" algn="just" rtl="1"/>
            <a:r>
              <a:rPr lang="ar-DZ" sz="2800" dirty="0" smtClean="0"/>
              <a:t>ب- </a:t>
            </a:r>
            <a:r>
              <a:rPr lang="ar-DZ" sz="2800" b="1" dirty="0" smtClean="0"/>
              <a:t>المنافع </a:t>
            </a:r>
            <a:r>
              <a:rPr lang="ar-DZ" sz="2800" b="1" dirty="0"/>
              <a:t>الاجتماعية:</a:t>
            </a:r>
            <a:r>
              <a:rPr lang="ar-DZ" sz="2800" dirty="0"/>
              <a:t> تتمثل أبرزها في النقاط التالية:</a:t>
            </a:r>
            <a:endParaRPr lang="fr-FR" sz="2800" dirty="0"/>
          </a:p>
          <a:p>
            <a:pPr algn="just" rtl="1"/>
            <a:r>
              <a:rPr lang="ar-DZ" sz="2800" dirty="0"/>
              <a:t>- </a:t>
            </a:r>
            <a:r>
              <a:rPr lang="ar-DZ" sz="2800" b="1" dirty="0"/>
              <a:t>الفرصة للمساهمة في خدمة المجتمع</a:t>
            </a:r>
            <a:r>
              <a:rPr lang="ar-DZ" sz="2800" dirty="0"/>
              <a:t>: حيث انه في الغالب ما يكون المقاول من الأفراد الموثوقين والمحترمين في المجتمع، وبالتالي له فرصة كبيرة لخدمة المجتمع من خلال تنمية الاقتصاد وزيادة النمو وتأثير أعماله على وظائف الاقتصاد المحلي.</a:t>
            </a:r>
            <a:endParaRPr lang="fr-FR" sz="2800" dirty="0"/>
          </a:p>
          <a:p>
            <a:pPr marL="457200" indent="-457200" algn="just" rtl="1">
              <a:buFontTx/>
              <a:buChar char="-"/>
            </a:pPr>
            <a:r>
              <a:rPr lang="ar-DZ" sz="2800" b="1" dirty="0" smtClean="0"/>
              <a:t>خلق </a:t>
            </a:r>
            <a:r>
              <a:rPr lang="ar-DZ" sz="2800" b="1" dirty="0"/>
              <a:t>مناصب الشغل</a:t>
            </a:r>
            <a:r>
              <a:rPr lang="ar-DZ" sz="2800" dirty="0"/>
              <a:t>: حيث تعتبر المشاريع </a:t>
            </a:r>
            <a:r>
              <a:rPr lang="ar-DZ" sz="2800" dirty="0" err="1"/>
              <a:t>المقاولاتية</a:t>
            </a:r>
            <a:r>
              <a:rPr lang="ar-DZ" sz="2800" dirty="0"/>
              <a:t> مصدرا مهما للوظائف الجديدة في الاقتصاد، فقد أضحت عملية إنشاء المؤسسات الصغيرة والمتوسطة </a:t>
            </a:r>
            <a:r>
              <a:rPr lang="ar-DZ" sz="2800" dirty="0" err="1"/>
              <a:t>والمقاولاتية</a:t>
            </a:r>
            <a:r>
              <a:rPr lang="ar-DZ" sz="2800" dirty="0"/>
              <a:t> على العموم منذ سنوات السبعينات تبدو كحل لمشكلة البطالة ومصدر محتمل لتوفير مناصب العمل</a:t>
            </a:r>
            <a:r>
              <a:rPr lang="ar-DZ" sz="2800" dirty="0" smtClean="0"/>
              <a:t>.</a:t>
            </a:r>
          </a:p>
          <a:p>
            <a:pPr marL="457200" indent="-457200" algn="just" rtl="1">
              <a:buFontTx/>
              <a:buChar char="-"/>
            </a:pPr>
            <a:r>
              <a:rPr lang="ar-DZ" sz="2800" dirty="0" smtClean="0"/>
              <a:t>الفرصة </a:t>
            </a:r>
            <a:r>
              <a:rPr lang="ar-DZ" sz="2800" dirty="0"/>
              <a:t>لتحقيق الذات: حيث أن امتلاك المقاول للعمل يمنحه الحرية والاستقلالية وإمكانية تحقيق ما هو مهم له</a:t>
            </a:r>
            <a:r>
              <a:rPr lang="ar-DZ" sz="2800" dirty="0" smtClean="0"/>
              <a:t>.</a:t>
            </a:r>
            <a:endParaRPr lang="fr-FR" sz="2800" dirty="0"/>
          </a:p>
          <a:p>
            <a:pPr algn="just" rtl="1"/>
            <a:r>
              <a:rPr lang="ar-DZ" sz="2800" dirty="0" smtClean="0"/>
              <a:t> </a:t>
            </a:r>
            <a:r>
              <a:rPr lang="fr-FR" sz="2600" dirty="0" smtClean="0"/>
              <a:t> </a:t>
            </a:r>
            <a:endParaRPr lang="fr-FR" sz="2600" dirty="0"/>
          </a:p>
        </p:txBody>
      </p:sp>
    </p:spTree>
    <p:extLst>
      <p:ext uri="{BB962C8B-B14F-4D97-AF65-F5344CB8AC3E}">
        <p14:creationId xmlns:p14="http://schemas.microsoft.com/office/powerpoint/2010/main" val="176989827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smtClean="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708981"/>
          </a:xfrm>
          <a:prstGeom prst="rect">
            <a:avLst/>
          </a:prstGeom>
          <a:noFill/>
        </p:spPr>
        <p:txBody>
          <a:bodyPr wrap="square" rtlCol="0">
            <a:spAutoFit/>
          </a:bodyPr>
          <a:lstStyle/>
          <a:p>
            <a:pPr algn="r" rtl="1"/>
            <a:endParaRPr lang="ar-DZ" sz="2000" b="1" dirty="0" smtClean="0"/>
          </a:p>
          <a:p>
            <a:pPr algn="just" rtl="1"/>
            <a:r>
              <a:rPr lang="ar-DZ" sz="2800" b="1" dirty="0" smtClean="0"/>
              <a:t>- تساهم </a:t>
            </a:r>
            <a:r>
              <a:rPr lang="ar-DZ" sz="2800" b="1" dirty="0"/>
              <a:t>المؤسسات </a:t>
            </a:r>
            <a:r>
              <a:rPr lang="ar-DZ" sz="2800" b="1" dirty="0" err="1"/>
              <a:t>المقاولاتية</a:t>
            </a:r>
            <a:r>
              <a:rPr lang="ar-DZ" sz="2800" b="1" dirty="0"/>
              <a:t> في تقديم الخدمات والسلع</a:t>
            </a:r>
            <a:r>
              <a:rPr lang="ar-DZ" sz="2800" dirty="0"/>
              <a:t>: حيث تسهم المشاريع </a:t>
            </a:r>
            <a:r>
              <a:rPr lang="ar-DZ" sz="2800" dirty="0" err="1"/>
              <a:t>المقاولاتية</a:t>
            </a:r>
            <a:r>
              <a:rPr lang="ar-DZ" sz="2800" dirty="0"/>
              <a:t> في تحقيق أداء مالي ومردودية وربحية جيدة للفرد المقاول ومالك المؤسسة الصغيرة والمتوسطة، بيد أنها من الجهة الأخرى تؤدي إلى إشباع حاجات ورغبات الزبائن من السلع والخدمات المطلوبة.</a:t>
            </a:r>
            <a:endParaRPr lang="fr-FR" sz="2800" dirty="0"/>
          </a:p>
          <a:p>
            <a:pPr algn="just" rtl="1"/>
            <a:r>
              <a:rPr lang="ar-DZ" sz="2800" dirty="0"/>
              <a:t>- </a:t>
            </a:r>
            <a:r>
              <a:rPr lang="ar-DZ" sz="2800" b="1" dirty="0"/>
              <a:t>تعمل الابتكارات في المؤسسات </a:t>
            </a:r>
            <a:r>
              <a:rPr lang="ar-DZ" sz="2800" b="1" dirty="0" err="1"/>
              <a:t>المقاولاتية</a:t>
            </a:r>
            <a:r>
              <a:rPr lang="ar-DZ" sz="2800" b="1" dirty="0"/>
              <a:t> والمشروعات الصغيرة والمتوسطة على تسهيل حياة الأفراد</a:t>
            </a:r>
            <a:r>
              <a:rPr lang="ar-DZ" sz="2800" dirty="0"/>
              <a:t>: وذلك من خلال طرح وتقديم منتجات وخدمات جديدة، وهو الأمر الذي يحسن من إنتاجية العمل كما يحسن في جانب الرفاهية والصحة، إضافة إلى عدالة التنمية الاجتماعية وتوزيع الثروة ومعالجة البطالة.</a:t>
            </a:r>
            <a:endParaRPr lang="fr-FR" sz="2800" dirty="0"/>
          </a:p>
          <a:p>
            <a:pPr algn="just" rtl="1"/>
            <a:r>
              <a:rPr lang="ar-DZ" sz="2800" dirty="0" smtClean="0"/>
              <a:t> </a:t>
            </a:r>
            <a:r>
              <a:rPr lang="fr-FR" sz="2600" dirty="0"/>
              <a:t> </a:t>
            </a:r>
          </a:p>
        </p:txBody>
      </p:sp>
    </p:spTree>
    <p:extLst>
      <p:ext uri="{BB962C8B-B14F-4D97-AF65-F5344CB8AC3E}">
        <p14:creationId xmlns:p14="http://schemas.microsoft.com/office/powerpoint/2010/main" val="300054607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السادسة: </a:t>
            </a:r>
            <a:r>
              <a:rPr lang="ar-DZ" sz="2800" b="1" dirty="0"/>
              <a:t>الإطار النظري </a:t>
            </a:r>
            <a:r>
              <a:rPr lang="ar-DZ" sz="2800" b="1" dirty="0"/>
              <a:t>لريادة الاعمال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570756"/>
          </a:xfrm>
          <a:prstGeom prst="rect">
            <a:avLst/>
          </a:prstGeom>
          <a:noFill/>
        </p:spPr>
        <p:txBody>
          <a:bodyPr wrap="square" rtlCol="0">
            <a:spAutoFit/>
          </a:bodyPr>
          <a:lstStyle/>
          <a:p>
            <a:pPr algn="r" rtl="1"/>
            <a:endParaRPr lang="ar-DZ" sz="2000" b="1" dirty="0" smtClean="0"/>
          </a:p>
          <a:p>
            <a:pPr lvl="0" algn="just" rtl="1"/>
            <a:r>
              <a:rPr lang="ar-DZ" sz="2800" b="1" dirty="0" smtClean="0"/>
              <a:t>ج- المنافع </a:t>
            </a:r>
            <a:r>
              <a:rPr lang="ar-DZ" sz="2800" b="1" dirty="0"/>
              <a:t>البيئية  </a:t>
            </a:r>
            <a:endParaRPr lang="fr-FR" sz="2800" dirty="0"/>
          </a:p>
          <a:p>
            <a:pPr algn="just" rtl="1"/>
            <a:r>
              <a:rPr lang="ar-DZ" sz="2800" dirty="0"/>
              <a:t>وفي هذا الصدد نتحدث عن البعد البيئي لما يعرف </a:t>
            </a:r>
            <a:r>
              <a:rPr lang="ar-DZ" sz="2800" dirty="0" err="1"/>
              <a:t>بالمقاولاتية</a:t>
            </a:r>
            <a:r>
              <a:rPr lang="ar-DZ" sz="2800" dirty="0"/>
              <a:t> المستدامة (</a:t>
            </a:r>
            <a:r>
              <a:rPr lang="fr-FR" sz="2800" dirty="0"/>
              <a:t>L’entrepreneuriat durable</a:t>
            </a:r>
            <a:r>
              <a:rPr lang="ar-DZ" sz="2800" dirty="0"/>
              <a:t>)، والذي يسمح بالمحافظة على البيئة وحماية الموارد الطبيعية الحالية والمستقبلية من خلال المؤسسات الصغيرة والمتوسطة (</a:t>
            </a:r>
            <a:r>
              <a:rPr lang="fr-FR" sz="2800" dirty="0"/>
              <a:t>PME</a:t>
            </a:r>
            <a:r>
              <a:rPr lang="ar-DZ" sz="2800" dirty="0"/>
              <a:t>) والمشاريع </a:t>
            </a:r>
            <a:r>
              <a:rPr lang="ar-DZ" sz="2800" dirty="0" err="1"/>
              <a:t>المقاولاتية</a:t>
            </a:r>
            <a:r>
              <a:rPr lang="ar-DZ" sz="2800" dirty="0"/>
              <a:t> التي تأخذ في الحسبان الجانب البيئي في أنشطتها وعملياتها وقراراتها. وفيما يلي نذكر جملة من الأعمال </a:t>
            </a:r>
            <a:r>
              <a:rPr lang="ar-DZ" sz="2800" dirty="0" err="1"/>
              <a:t>المقاولاتية</a:t>
            </a:r>
            <a:r>
              <a:rPr lang="ar-DZ" sz="2800" dirty="0"/>
              <a:t> التي تساهم في الحفاظ على البيئة كالتالي:</a:t>
            </a:r>
            <a:endParaRPr lang="fr-FR" sz="2800" dirty="0"/>
          </a:p>
          <a:p>
            <a:pPr algn="just" rtl="1"/>
            <a:r>
              <a:rPr lang="ar-DZ" sz="2800" dirty="0"/>
              <a:t>- البناء الأخضر والكفاءة </a:t>
            </a:r>
            <a:r>
              <a:rPr lang="ar-DZ" sz="2800" dirty="0" err="1"/>
              <a:t>الطاقوية</a:t>
            </a:r>
            <a:r>
              <a:rPr lang="ar-DZ" sz="2800" dirty="0"/>
              <a:t>؛</a:t>
            </a:r>
            <a:endParaRPr lang="fr-FR" sz="2800" dirty="0"/>
          </a:p>
          <a:p>
            <a:pPr algn="just" rtl="1"/>
            <a:r>
              <a:rPr lang="ar-DZ" sz="2800" dirty="0"/>
              <a:t>- الشبكات الذكية (</a:t>
            </a:r>
            <a:r>
              <a:rPr lang="fr-FR" sz="2800" dirty="0"/>
              <a:t>Smart </a:t>
            </a:r>
            <a:r>
              <a:rPr lang="fr-FR" sz="2800" dirty="0" err="1"/>
              <a:t>grids</a:t>
            </a:r>
            <a:r>
              <a:rPr lang="ar-DZ" sz="2800" dirty="0"/>
              <a:t>)؛</a:t>
            </a:r>
            <a:endParaRPr lang="fr-FR" sz="2800" dirty="0"/>
          </a:p>
          <a:p>
            <a:pPr algn="just" rtl="1"/>
            <a:r>
              <a:rPr lang="ar-DZ" sz="2800" dirty="0"/>
              <a:t>- التنقل الايكولوجي (</a:t>
            </a:r>
            <a:r>
              <a:rPr lang="fr-FR" sz="2800" dirty="0" err="1"/>
              <a:t>écomobilité</a:t>
            </a:r>
            <a:r>
              <a:rPr lang="ar-DZ" sz="2800" dirty="0"/>
              <a:t>)؛</a:t>
            </a:r>
            <a:endParaRPr lang="fr-FR" sz="2800" dirty="0"/>
          </a:p>
          <a:p>
            <a:pPr algn="just" rtl="1"/>
            <a:r>
              <a:rPr lang="ar-DZ" sz="2800" dirty="0"/>
              <a:t>- الكيمياء الخضراء (</a:t>
            </a:r>
            <a:r>
              <a:rPr lang="fr-FR" sz="2800" dirty="0"/>
              <a:t>chimie verte</a:t>
            </a:r>
            <a:r>
              <a:rPr lang="ar-DZ" sz="2800" dirty="0"/>
              <a:t>)؛</a:t>
            </a:r>
            <a:endParaRPr lang="fr-FR" sz="2800" dirty="0"/>
          </a:p>
          <a:p>
            <a:pPr algn="just" rtl="1"/>
            <a:r>
              <a:rPr lang="ar-DZ" sz="2800" dirty="0"/>
              <a:t>- </a:t>
            </a:r>
            <a:r>
              <a:rPr lang="ar-DZ" sz="2800" dirty="0" err="1"/>
              <a:t>الرسكلة</a:t>
            </a:r>
            <a:r>
              <a:rPr lang="ar-DZ" sz="2800" dirty="0"/>
              <a:t> (</a:t>
            </a:r>
            <a:r>
              <a:rPr lang="fr-FR" sz="2800" dirty="0"/>
              <a:t>Recyclage</a:t>
            </a:r>
            <a:r>
              <a:rPr lang="ar-DZ" sz="2800" dirty="0" smtClean="0"/>
              <a:t>).</a:t>
            </a:r>
            <a:endParaRPr lang="fr-FR" sz="2800" dirty="0"/>
          </a:p>
        </p:txBody>
      </p:sp>
    </p:spTree>
    <p:extLst>
      <p:ext uri="{BB962C8B-B14F-4D97-AF65-F5344CB8AC3E}">
        <p14:creationId xmlns:p14="http://schemas.microsoft.com/office/powerpoint/2010/main" val="377464129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smtClean="0"/>
              <a:t>رائد الاعمال (المقاول)</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88715" y="1013969"/>
            <a:ext cx="8786420" cy="5201424"/>
          </a:xfrm>
          <a:prstGeom prst="rect">
            <a:avLst/>
          </a:prstGeom>
          <a:noFill/>
        </p:spPr>
        <p:txBody>
          <a:bodyPr wrap="square" rtlCol="0">
            <a:spAutoFit/>
          </a:bodyPr>
          <a:lstStyle/>
          <a:p>
            <a:pPr algn="just" rtl="1"/>
            <a:r>
              <a:rPr lang="ar-DZ" sz="2600" dirty="0" smtClean="0"/>
              <a:t>إن </a:t>
            </a:r>
            <a:r>
              <a:rPr lang="ar-DZ" sz="2600" dirty="0"/>
              <a:t>محاولة إيجاد مفهوم دقيق وموحد </a:t>
            </a:r>
            <a:r>
              <a:rPr lang="ar-DZ" sz="2600" dirty="0" smtClean="0"/>
              <a:t>لرائد الاعمال او ما يعرف بالمقاول </a:t>
            </a:r>
            <a:r>
              <a:rPr lang="ar-DZ" sz="2600" dirty="0"/>
              <a:t>ليس بالأمر السهل، نتيجة وجود عدد معتبر من التعاريف حول هذا المصطلح، فقد وجد (</a:t>
            </a:r>
            <a:r>
              <a:rPr lang="fr-FR" sz="2600" dirty="0"/>
              <a:t>Gartner 1990</a:t>
            </a:r>
            <a:r>
              <a:rPr lang="ar-DZ" sz="2600" dirty="0"/>
              <a:t>) ما لا يقل عن 90 تعريفا مختلفا للمقاول، ويعزى هذا الاختلاف في احد أهم جوانبه إلى تشعب نطاق دراسة هذا الموضوع في علوم كثيرة (علوم الاقتصاد، علوم التسيير، علم النفس، علم الاجتماع، العلوم التكنولوجية، علوم الطبيعية ...الخ). </a:t>
            </a:r>
            <a:endParaRPr lang="fr-FR" sz="2600" dirty="0"/>
          </a:p>
          <a:p>
            <a:pPr lvl="0" algn="just" rtl="1"/>
            <a:r>
              <a:rPr lang="ar-DZ" sz="2600" b="1" dirty="0" smtClean="0"/>
              <a:t>1- تعريف </a:t>
            </a:r>
            <a:r>
              <a:rPr lang="ar-DZ" sz="2600" b="1" dirty="0"/>
              <a:t>المقاول</a:t>
            </a:r>
            <a:endParaRPr lang="fr-FR" sz="2600" dirty="0"/>
          </a:p>
          <a:p>
            <a:pPr algn="just" rtl="1"/>
            <a:r>
              <a:rPr lang="ar-DZ" sz="2600" dirty="0"/>
              <a:t>المقاول "</a:t>
            </a:r>
            <a:r>
              <a:rPr lang="fr-FR" sz="2600" dirty="0"/>
              <a:t>Entrepreneur</a:t>
            </a:r>
            <a:r>
              <a:rPr lang="ar-SA" sz="2600" dirty="0"/>
              <a:t>"، وكان أول ظهور لكلمة "</a:t>
            </a:r>
            <a:r>
              <a:rPr lang="fr-FR" sz="2600" dirty="0"/>
              <a:t>Entrepreneur</a:t>
            </a:r>
            <a:r>
              <a:rPr lang="ar-SA" sz="2600" dirty="0"/>
              <a:t>"</a:t>
            </a:r>
            <a:r>
              <a:rPr lang="ar-DZ" sz="2600" dirty="0"/>
              <a:t> في المعجم الفرنسي </a:t>
            </a:r>
            <a:r>
              <a:rPr lang="fr-FR" sz="2600" dirty="0"/>
              <a:t>Dictionnaire de la langue française  </a:t>
            </a:r>
            <a:r>
              <a:rPr lang="ar-DZ" sz="2600" dirty="0"/>
              <a:t>سنة 1437، وهي كلمة مشتقة من الفعل "</a:t>
            </a:r>
            <a:r>
              <a:rPr lang="fr-FR" sz="2600" dirty="0" err="1"/>
              <a:t>Entreprender</a:t>
            </a:r>
            <a:r>
              <a:rPr lang="ar-SA" sz="2600" dirty="0"/>
              <a:t>"</a:t>
            </a:r>
            <a:r>
              <a:rPr lang="ar-DZ" sz="2600" dirty="0"/>
              <a:t> والذي معناه: باشر، التزم، تعهد، وبالنسبة للغة الانجليزية فإنها تستعمل نفس الكلمة "</a:t>
            </a:r>
            <a:r>
              <a:rPr lang="fr-FR" sz="2600" dirty="0"/>
              <a:t>Entrepreneur</a:t>
            </a:r>
            <a:r>
              <a:rPr lang="ar-SA" sz="2600" dirty="0"/>
              <a:t>" للدلالة على نفس المعنى في اللغة الفرنسية.</a:t>
            </a:r>
            <a:endParaRPr lang="fr-FR" sz="2600" dirty="0"/>
          </a:p>
          <a:p>
            <a:pPr algn="r" rtl="1"/>
            <a:endParaRPr lang="fr-FR" sz="2000" dirty="0"/>
          </a:p>
        </p:txBody>
      </p:sp>
    </p:spTree>
    <p:extLst>
      <p:ext uri="{BB962C8B-B14F-4D97-AF65-F5344CB8AC3E}">
        <p14:creationId xmlns:p14="http://schemas.microsoft.com/office/powerpoint/2010/main" val="138414167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293209"/>
          </a:xfrm>
          <a:prstGeom prst="rect">
            <a:avLst/>
          </a:prstGeom>
          <a:noFill/>
        </p:spPr>
        <p:txBody>
          <a:bodyPr wrap="square" rtlCol="0">
            <a:spAutoFit/>
          </a:bodyPr>
          <a:lstStyle/>
          <a:p>
            <a:pPr algn="just" rtl="1"/>
            <a:r>
              <a:rPr lang="ar-DZ" sz="2600" dirty="0" smtClean="0"/>
              <a:t>فرائد الاعمال</a:t>
            </a:r>
            <a:r>
              <a:rPr lang="ar-DZ" sz="2600" dirty="0" smtClean="0"/>
              <a:t> </a:t>
            </a:r>
            <a:r>
              <a:rPr lang="ar-DZ" sz="2600" dirty="0"/>
              <a:t>هو ذلك الشخص الذي يجلب الموارد المختلفة الضرورية في عمل المنشأة في شكل توليفة تجعل قيمتها اكبر من ذي قبل، والذي يعمل أساسا على الابتكار والإبداع في الميدان الإداري أو الإنتاجي أو فيما يخص السلع والخدمات.</a:t>
            </a:r>
            <a:endParaRPr lang="fr-FR" sz="2600" dirty="0"/>
          </a:p>
          <a:p>
            <a:pPr algn="just" rtl="1"/>
            <a:r>
              <a:rPr lang="ar-DZ" sz="2600" dirty="0"/>
              <a:t>إن المقاول هو عنصر مهم في الديناميكية </a:t>
            </a:r>
            <a:r>
              <a:rPr lang="ar-DZ" sz="2600" dirty="0" err="1"/>
              <a:t>الراسمالية</a:t>
            </a:r>
            <a:r>
              <a:rPr lang="ar-DZ" sz="2600" dirty="0"/>
              <a:t>، فهو ينقل الموارد الاقتصادية من مستوى إنتاجية منخفض إلى مستوى أعلى، ومنه المقاول يتحمل المخاطر ويعمل في محيط لا يقين، وبالتالي يشترط في المقاول أن يكون صاحب المؤسسة والمسير في نفس الوقت، وهذا ما يجعل منه شخصا فريدا له القدرة على اتخاذ القرارات الصائبة </a:t>
            </a:r>
            <a:r>
              <a:rPr lang="ar-DZ" sz="2600" dirty="0" smtClean="0"/>
              <a:t>والحكيمة,</a:t>
            </a:r>
            <a:endParaRPr lang="fr-FR" sz="2600" dirty="0"/>
          </a:p>
        </p:txBody>
      </p:sp>
    </p:spTree>
    <p:extLst>
      <p:ext uri="{BB962C8B-B14F-4D97-AF65-F5344CB8AC3E}">
        <p14:creationId xmlns:p14="http://schemas.microsoft.com/office/powerpoint/2010/main" val="203494888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939540"/>
          </a:xfrm>
          <a:prstGeom prst="rect">
            <a:avLst/>
          </a:prstGeom>
          <a:noFill/>
        </p:spPr>
        <p:txBody>
          <a:bodyPr wrap="square" rtlCol="0">
            <a:spAutoFit/>
          </a:bodyPr>
          <a:lstStyle/>
          <a:p>
            <a:pPr algn="just" rtl="1"/>
            <a:r>
              <a:rPr lang="ar-DZ" sz="2800" dirty="0"/>
              <a:t>أما "</a:t>
            </a:r>
            <a:r>
              <a:rPr lang="fr-FR" sz="2800" dirty="0" err="1"/>
              <a:t>Gilger</a:t>
            </a:r>
            <a:r>
              <a:rPr lang="ar-SA" sz="2800" dirty="0"/>
              <a:t>"</a:t>
            </a:r>
            <a:r>
              <a:rPr lang="ar-DZ" sz="2800" dirty="0"/>
              <a:t> فقد أشار إلى أن المقاول يعرف القوانين الخفية للسوق ويمارس صراعا ضد الفقر بخلقه لمناصب الشغل والثروة، وربط هذا المفكر بين المقاول والمؤسسات الصغيرة والمتوسطة، ويقول كذلك أن المقاول هو المالك لرأس المال والمسير والمنظم، وفي بعض الأحيان مهندس، ويظهره على انه الوسيط بين عوامل الإنتاج والعالم المنتج للمعرفة. أما بالنسبة لـ "</a:t>
            </a:r>
            <a:r>
              <a:rPr lang="fr-FR" sz="2800" dirty="0"/>
              <a:t>Drucker</a:t>
            </a:r>
            <a:r>
              <a:rPr lang="ar-SA" sz="2800" dirty="0"/>
              <a:t>"</a:t>
            </a:r>
            <a:r>
              <a:rPr lang="ar-DZ" sz="2800" dirty="0"/>
              <a:t> فان المقاول لا يوجد فقط في المؤسسات الصغيرة والمتوسطة، بل كذلك في المؤسسات الكبيرة، ويمكن جوهره في انه يجعل من التغيير شعارا له، فهو ليس بالمضارب ولا الرأسمالي ولا الأجير. </a:t>
            </a:r>
            <a:endParaRPr lang="fr-FR" sz="2800" dirty="0"/>
          </a:p>
          <a:p>
            <a:pPr algn="just" rtl="1"/>
            <a:endParaRPr lang="fr-FR" sz="2600" dirty="0"/>
          </a:p>
        </p:txBody>
      </p:sp>
    </p:spTree>
    <p:extLst>
      <p:ext uri="{BB962C8B-B14F-4D97-AF65-F5344CB8AC3E}">
        <p14:creationId xmlns:p14="http://schemas.microsoft.com/office/powerpoint/2010/main" val="98514772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93866"/>
          </a:xfrm>
          <a:prstGeom prst="rect">
            <a:avLst/>
          </a:prstGeom>
          <a:noFill/>
        </p:spPr>
        <p:txBody>
          <a:bodyPr wrap="square" rtlCol="0">
            <a:spAutoFit/>
          </a:bodyPr>
          <a:lstStyle/>
          <a:p>
            <a:pPr algn="just" rtl="1"/>
            <a:r>
              <a:rPr lang="ar-DZ" sz="2800" dirty="0"/>
              <a:t>ومن اجل إعطاء نظرة شاملة تبرز </a:t>
            </a:r>
            <a:r>
              <a:rPr lang="ar-DZ" sz="2800" dirty="0" smtClean="0"/>
              <a:t>رائد الاعمال من </a:t>
            </a:r>
            <a:r>
              <a:rPr lang="ar-DZ" sz="2800" dirty="0"/>
              <a:t>خلال منظور معاصر، حيث يعتبر مفهوم </a:t>
            </a:r>
            <a:r>
              <a:rPr lang="ar-DZ" sz="2800" dirty="0" smtClean="0"/>
              <a:t>رائد الاعمال أعمق </a:t>
            </a:r>
            <a:r>
              <a:rPr lang="ar-DZ" sz="2800" dirty="0"/>
              <a:t>من العملية البسيطة لإنشاء المؤسسة، فالمقاول يمثل عون اجتماعي (فردي أو مؤسساتي) ملتزم، يمكن أن يكتسب خصائصه الاجتماعية والمهنية، يقوم بأعمال ويجمع الوسائل الضرورية من اجل تنمية </a:t>
            </a:r>
            <a:r>
              <a:rPr lang="ar-DZ" sz="2800" dirty="0" err="1"/>
              <a:t>المقاولاتية</a:t>
            </a:r>
            <a:r>
              <a:rPr lang="ar-DZ" sz="2800" dirty="0"/>
              <a:t>، من خلال عملية إنشاء مؤسسة، وكذلك دعم التنمية وترقية الظروف المشجعة لبروز الثقافة </a:t>
            </a:r>
            <a:r>
              <a:rPr lang="ar-DZ" sz="2800" dirty="0" err="1"/>
              <a:t>المقاولاتية</a:t>
            </a:r>
            <a:r>
              <a:rPr lang="ar-DZ" sz="2800" dirty="0"/>
              <a:t>. وكمثال للمفهوم المعاصر </a:t>
            </a:r>
            <a:r>
              <a:rPr lang="ar-DZ" sz="2800" dirty="0" err="1"/>
              <a:t>للمقاولاتية</a:t>
            </a:r>
            <a:r>
              <a:rPr lang="ar-DZ" sz="2800" dirty="0"/>
              <a:t>، هناك بعض الأفراد يمتلكون ثقافة </a:t>
            </a:r>
            <a:r>
              <a:rPr lang="ar-DZ" sz="2800" dirty="0" err="1"/>
              <a:t>المقاولاتية</a:t>
            </a:r>
            <a:r>
              <a:rPr lang="ar-DZ" sz="2800" dirty="0"/>
              <a:t> وبدلا من إنشاء مؤسسة للسلع أو الخدمات من اجل الحصول على عوائد في شكل المقاول التقليدي، فهم يهتمون ويعملون أكثر على تنشيط مجتمعاتهم، ويساعدون بلدانهم في حل مشاكلها دون انتظار أي تحفيز، يحصلون على استقلاليتهم، يصبحون قادة ومسؤولين عن مصيرهم، إنهم فئة أخرى من المقاولين الذين يضعون ابتكاراتهم، كفاءاتهم </a:t>
            </a:r>
            <a:r>
              <a:rPr lang="ar-DZ" sz="2800" dirty="0" err="1"/>
              <a:t>المقاولاتية</a:t>
            </a:r>
            <a:r>
              <a:rPr lang="ar-DZ" sz="2800" dirty="0"/>
              <a:t> في خدمة مجتمعاتهم أو بلدانهم، إنهم المقاولون الاجتماعيون</a:t>
            </a:r>
            <a:r>
              <a:rPr lang="ar-DZ" sz="2800" dirty="0" smtClean="0"/>
              <a:t>.</a:t>
            </a:r>
            <a:endParaRPr lang="fr-FR" sz="2800" dirty="0"/>
          </a:p>
        </p:txBody>
      </p:sp>
    </p:spTree>
    <p:extLst>
      <p:ext uri="{BB962C8B-B14F-4D97-AF65-F5344CB8AC3E}">
        <p14:creationId xmlns:p14="http://schemas.microsoft.com/office/powerpoint/2010/main" val="397671466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93866"/>
          </a:xfrm>
          <a:prstGeom prst="rect">
            <a:avLst/>
          </a:prstGeom>
          <a:noFill/>
        </p:spPr>
        <p:txBody>
          <a:bodyPr wrap="square" rtlCol="0">
            <a:spAutoFit/>
          </a:bodyPr>
          <a:lstStyle/>
          <a:p>
            <a:pPr lvl="0" algn="just" rtl="1"/>
            <a:r>
              <a:rPr lang="ar-DZ" sz="2800" b="1" dirty="0"/>
              <a:t>2- سمات </a:t>
            </a:r>
            <a:r>
              <a:rPr lang="ar-DZ" sz="2800" b="1" dirty="0" smtClean="0"/>
              <a:t>وخصائص رائد الاعمال (المقاول)</a:t>
            </a:r>
            <a:endParaRPr lang="fr-FR" sz="2800" dirty="0"/>
          </a:p>
          <a:p>
            <a:pPr algn="just" rtl="1"/>
            <a:r>
              <a:rPr lang="ar-DZ" sz="2800" dirty="0"/>
              <a:t>يتميز المقاول الناجح بمجموعة من السمات والخصائص التي تميزه عن غيره من الأشخاص، والتي تساهم بشكل كبير في انجاز ونجاح مشاريعه، هذه السمات يمكن إيجازها في:</a:t>
            </a:r>
            <a:endParaRPr lang="fr-FR" sz="2800" dirty="0"/>
          </a:p>
          <a:p>
            <a:pPr lvl="0" algn="just" rtl="1"/>
            <a:r>
              <a:rPr lang="ar-DZ" sz="2800" b="1" dirty="0"/>
              <a:t>أ- السمات </a:t>
            </a:r>
            <a:r>
              <a:rPr lang="ar-DZ" sz="2800" b="1" dirty="0" smtClean="0"/>
              <a:t>الذاتية:</a:t>
            </a:r>
            <a:endParaRPr lang="fr-FR" sz="2800" dirty="0"/>
          </a:p>
          <a:p>
            <a:pPr algn="just" rtl="1"/>
            <a:r>
              <a:rPr lang="ar-DZ" sz="2800" dirty="0"/>
              <a:t>وتتمثل السمات الذاتية في ما يلي:</a:t>
            </a:r>
            <a:endParaRPr lang="fr-FR" sz="2800" dirty="0"/>
          </a:p>
          <a:p>
            <a:pPr algn="just" rtl="1"/>
            <a:r>
              <a:rPr lang="ar-DZ" sz="2800" b="1" dirty="0" smtClean="0"/>
              <a:t>-الحاجة </a:t>
            </a:r>
            <a:r>
              <a:rPr lang="ar-DZ" sz="2800" b="1" dirty="0"/>
              <a:t>إلى الانجاز</a:t>
            </a:r>
            <a:r>
              <a:rPr lang="ar-DZ" sz="2800" dirty="0"/>
              <a:t>: أي تقديم أفضل أداء والسعي إلى انجاز الأهداف وتحمل المسؤولية والعمل على الابتكار والتطوير المستمر والمتميز، ولذلك فالمقاول دائما يقيم أداءه وانجازه في ضوء معايير قياسية وغير اعتيادية</a:t>
            </a:r>
            <a:r>
              <a:rPr lang="ar-DZ" sz="2800" dirty="0" smtClean="0"/>
              <a:t>.</a:t>
            </a:r>
          </a:p>
          <a:p>
            <a:pPr algn="just" rtl="1"/>
            <a:r>
              <a:rPr lang="ar-DZ" sz="2800" b="1" dirty="0" smtClean="0"/>
              <a:t>- الاستعداد </a:t>
            </a:r>
            <a:r>
              <a:rPr lang="ar-DZ" sz="2800" b="1" dirty="0"/>
              <a:t>والميل نحو المخاطرة:</a:t>
            </a:r>
            <a:r>
              <a:rPr lang="ar-DZ" sz="2800" dirty="0"/>
              <a:t> إن الريادي هو الشخص المخاطر لذلك فان أهم ميزة في </a:t>
            </a:r>
            <a:r>
              <a:rPr lang="ar-DZ" sz="2800" dirty="0" err="1"/>
              <a:t>المقاولاتية</a:t>
            </a:r>
            <a:r>
              <a:rPr lang="ar-DZ" sz="2800" dirty="0"/>
              <a:t> هي الميل نحو المخاطرة، لذلك نجد الشركات الصغيرة التي يمتلكها شخص واحد هي أكثر ميلا للمخاطرة من الشركات الكبيرة</a:t>
            </a:r>
            <a:r>
              <a:rPr lang="ar-DZ" sz="2800" dirty="0" smtClean="0"/>
              <a:t>.</a:t>
            </a:r>
            <a:endParaRPr lang="fr-FR" sz="2800" dirty="0"/>
          </a:p>
        </p:txBody>
      </p:sp>
    </p:spTree>
    <p:extLst>
      <p:ext uri="{BB962C8B-B14F-4D97-AF65-F5344CB8AC3E}">
        <p14:creationId xmlns:p14="http://schemas.microsoft.com/office/powerpoint/2010/main" val="176210279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59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841702"/>
            <a:ext cx="8786420" cy="4401205"/>
          </a:xfrm>
          <a:prstGeom prst="rect">
            <a:avLst/>
          </a:prstGeom>
          <a:noFill/>
        </p:spPr>
        <p:txBody>
          <a:bodyPr wrap="square" rtlCol="0">
            <a:spAutoFit/>
          </a:bodyPr>
          <a:lstStyle/>
          <a:p>
            <a:pPr algn="just" rtl="1"/>
            <a:r>
              <a:rPr lang="ar-DZ" sz="2800" dirty="0" smtClean="0"/>
              <a:t>- </a:t>
            </a:r>
            <a:r>
              <a:rPr lang="ar-DZ" sz="2800" b="1" dirty="0"/>
              <a:t>الثقة بالنفس:</a:t>
            </a:r>
            <a:r>
              <a:rPr lang="ar-DZ" sz="2800" dirty="0"/>
              <a:t> إن الأشخاص الذين يملكون الثقة بالنفس ويشعرون أنهم يمكن أن يقابلوا التحديات، حيث انه يمتلك شعورا متفوقا وإحساسا بأنواع المشاكل المختلفة بدرجات أعلى والقدرة على ترتيب هذه المشاكل والتعامل معها بطريقة أفضل من الآخرين.</a:t>
            </a:r>
            <a:endParaRPr lang="fr-FR" sz="2800" dirty="0"/>
          </a:p>
          <a:p>
            <a:pPr algn="just" rtl="1"/>
            <a:r>
              <a:rPr lang="ar-DZ" sz="2800" dirty="0"/>
              <a:t>- </a:t>
            </a:r>
            <a:r>
              <a:rPr lang="ar-DZ" sz="2800" b="1" dirty="0"/>
              <a:t>الالتزام</a:t>
            </a:r>
            <a:r>
              <a:rPr lang="ar-DZ" sz="2800" dirty="0"/>
              <a:t>: لابد أن يستمر المقاول بالتركيز على أهدافه وعدم تخليه عن تخطيط أنشطته كما أن سر نجاح المقاول هو التزامه بواجباته التي رسمها لنفسه.</a:t>
            </a:r>
            <a:endParaRPr lang="fr-FR" sz="2800" dirty="0"/>
          </a:p>
          <a:p>
            <a:pPr algn="just" rtl="1"/>
            <a:r>
              <a:rPr lang="ar-DZ" sz="2800" dirty="0"/>
              <a:t>- </a:t>
            </a:r>
            <a:r>
              <a:rPr lang="ar-DZ" sz="2800" b="1" dirty="0"/>
              <a:t>الرغبة في الاستقلالية:</a:t>
            </a:r>
            <a:r>
              <a:rPr lang="ar-DZ" sz="2800" dirty="0"/>
              <a:t> ويقصد بها الاعتماد على الذات في تحقيق الغايات والأهداف، والسعي باستمرار لإنشاء مشروعات مستقلة لا تتصف بالشراكة خاصة عندما تتوافر لديهم الموارد المالية الكافية</a:t>
            </a:r>
            <a:r>
              <a:rPr lang="ar-DZ" sz="2800" dirty="0" smtClean="0"/>
              <a:t>.</a:t>
            </a:r>
            <a:endParaRPr lang="fr-FR" sz="2800" dirty="0"/>
          </a:p>
        </p:txBody>
      </p:sp>
    </p:spTree>
    <p:extLst>
      <p:ext uri="{BB962C8B-B14F-4D97-AF65-F5344CB8AC3E}">
        <p14:creationId xmlns:p14="http://schemas.microsoft.com/office/powerpoint/2010/main" val="144480916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000" b="1" dirty="0" smtClean="0"/>
              <a:t>المحاضرة </a:t>
            </a:r>
            <a:r>
              <a:rPr lang="ar-SA" sz="3000" b="1" dirty="0" smtClean="0"/>
              <a:t>الأول</a:t>
            </a:r>
            <a:r>
              <a:rPr lang="ar-SA" sz="3000" b="1" dirty="0"/>
              <a:t>: </a:t>
            </a:r>
            <a:r>
              <a:rPr lang="ar-SA" sz="3000" b="1" dirty="0" smtClean="0"/>
              <a:t>الاستثمار</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970318"/>
          </a:xfrm>
          <a:prstGeom prst="rect">
            <a:avLst/>
          </a:prstGeom>
          <a:noFill/>
        </p:spPr>
        <p:txBody>
          <a:bodyPr wrap="square" rtlCol="0">
            <a:spAutoFit/>
          </a:bodyPr>
          <a:lstStyle/>
          <a:p>
            <a:pPr algn="r" rtl="1"/>
            <a:endParaRPr lang="ar-DZ" sz="2800" dirty="0" smtClean="0"/>
          </a:p>
          <a:p>
            <a:pPr algn="r" rtl="1"/>
            <a:r>
              <a:rPr lang="ar-SA" sz="2800" dirty="0" smtClean="0"/>
              <a:t>في </a:t>
            </a:r>
            <a:r>
              <a:rPr lang="ar-SA" sz="2800" dirty="0"/>
              <a:t>حين يشير المفهوم الاقتصادي للاستثمار الى التضحية بالموارد التي يستخدمها في الحاضر، على امل الحصول في المستقبل على إيرادات او فوائد خلال فترة زمنية مستقبلية، حيث ان العائد الكلي يكون أكبر من النفقات الأولية للاستثمار.</a:t>
            </a:r>
            <a:endParaRPr lang="fr-FR" sz="2800" dirty="0"/>
          </a:p>
          <a:p>
            <a:pPr algn="r" rtl="1"/>
            <a:r>
              <a:rPr lang="ar-SA" sz="2800" dirty="0"/>
              <a:t>اما المفهوم المالي للاستثمار فهو يعبر عن كل النفقات التي تولد مداخيل جديدة على المدى الطويل، أي هو عملية توظيف للأموال في السوق المالي من اجل الحصول على فوائد او أرباح جراء ذلك.</a:t>
            </a:r>
            <a:endParaRPr lang="fr-FR" sz="2600" dirty="0"/>
          </a:p>
          <a:p>
            <a:pPr lvl="0" algn="just" rtl="1"/>
            <a:endParaRPr lang="fr-FR" sz="2800" dirty="0"/>
          </a:p>
        </p:txBody>
      </p:sp>
    </p:spTree>
    <p:extLst>
      <p:ext uri="{BB962C8B-B14F-4D97-AF65-F5344CB8AC3E}">
        <p14:creationId xmlns:p14="http://schemas.microsoft.com/office/powerpoint/2010/main" val="80653928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841702"/>
            <a:ext cx="8786420" cy="4401205"/>
          </a:xfrm>
          <a:prstGeom prst="rect">
            <a:avLst/>
          </a:prstGeom>
          <a:noFill/>
        </p:spPr>
        <p:txBody>
          <a:bodyPr wrap="square" rtlCol="0">
            <a:spAutoFit/>
          </a:bodyPr>
          <a:lstStyle/>
          <a:p>
            <a:pPr algn="r" rtl="1"/>
            <a:r>
              <a:rPr lang="ar-DZ" sz="2800" dirty="0" smtClean="0"/>
              <a:t>-</a:t>
            </a:r>
            <a:r>
              <a:rPr lang="ar-DZ" sz="2800" b="1" dirty="0"/>
              <a:t>المبادرة</a:t>
            </a:r>
            <a:r>
              <a:rPr lang="ar-DZ" sz="2800" dirty="0"/>
              <a:t>: يتمتع المقاول بحاجة مستمرة </a:t>
            </a:r>
            <a:r>
              <a:rPr lang="ar-DZ" sz="2800" dirty="0" err="1"/>
              <a:t>للانجاز</a:t>
            </a:r>
            <a:r>
              <a:rPr lang="ar-DZ" sz="2800" dirty="0"/>
              <a:t>، لذلك فهو لا يكتفي بالأخذ بزمام المبادرة والبحث عن الفرص، بل يتعدى ذلك إلى تحقيق النتائج المبتغاة من المشروع.</a:t>
            </a:r>
            <a:endParaRPr lang="fr-FR" sz="2800" dirty="0"/>
          </a:p>
          <a:p>
            <a:pPr algn="r" rtl="1"/>
            <a:r>
              <a:rPr lang="ar-DZ" sz="2800" dirty="0"/>
              <a:t>- </a:t>
            </a:r>
            <a:r>
              <a:rPr lang="ar-DZ" sz="2800" b="1" dirty="0"/>
              <a:t>التفاؤل</a:t>
            </a:r>
            <a:r>
              <a:rPr lang="ar-DZ" sz="2800" dirty="0"/>
              <a:t>: يتميز المقاول بأنه متفائل أكثر من غيره مع العلم أن الأشخاص قد يفشلون في تحقيق شيء ما في مراحل الحياة وهذا أمر لا يمكن تفاديه، ولكن يجب التعلم من ذلك الفشل لاستمرار النجاح.</a:t>
            </a:r>
            <a:endParaRPr lang="fr-FR" sz="2800" dirty="0"/>
          </a:p>
          <a:p>
            <a:pPr algn="r" rtl="1"/>
            <a:r>
              <a:rPr lang="ar-DZ" sz="2800" dirty="0"/>
              <a:t>- </a:t>
            </a:r>
            <a:r>
              <a:rPr lang="ar-DZ" sz="2800" b="1" dirty="0"/>
              <a:t>قائدا</a:t>
            </a:r>
            <a:r>
              <a:rPr lang="ar-DZ" sz="2800" dirty="0"/>
              <a:t>: يمتلك المقاول صفة القيادة التي تمكنه من التأثير في أعضاء فريقه من خلال دفعهم وتحفيزهم على أداء المهام لتحقيق الأهداف المبغاة، ومن جهة أخرى يكون نموذج يقتدى به في العمل والبذل والعطاء. </a:t>
            </a:r>
            <a:endParaRPr lang="fr-FR" sz="2800" dirty="0"/>
          </a:p>
          <a:p>
            <a:pPr algn="just" rtl="1"/>
            <a:endParaRPr lang="fr-FR" sz="2800" dirty="0"/>
          </a:p>
        </p:txBody>
      </p:sp>
    </p:spTree>
    <p:extLst>
      <p:ext uri="{BB962C8B-B14F-4D97-AF65-F5344CB8AC3E}">
        <p14:creationId xmlns:p14="http://schemas.microsoft.com/office/powerpoint/2010/main" val="229750090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854968"/>
          </a:xfrm>
        </p:spPr>
        <p:txBody>
          <a:bodyPr/>
          <a:lstStyle/>
          <a:p>
            <a:r>
              <a:rPr lang="ar-DZ" sz="2800" b="1" dirty="0" smtClean="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841702"/>
            <a:ext cx="8786420" cy="4401205"/>
          </a:xfrm>
          <a:prstGeom prst="rect">
            <a:avLst/>
          </a:prstGeom>
          <a:noFill/>
        </p:spPr>
        <p:txBody>
          <a:bodyPr wrap="square" rtlCol="0">
            <a:spAutoFit/>
          </a:bodyPr>
          <a:lstStyle/>
          <a:p>
            <a:pPr lvl="0" algn="r" rtl="1"/>
            <a:r>
              <a:rPr lang="ar-DZ" sz="2800" b="1" dirty="0"/>
              <a:t>ب- السمات </a:t>
            </a:r>
            <a:r>
              <a:rPr lang="ar-DZ" sz="2800" b="1" dirty="0" smtClean="0"/>
              <a:t>السلوكية:</a:t>
            </a:r>
            <a:endParaRPr lang="fr-FR" sz="2800" dirty="0"/>
          </a:p>
          <a:p>
            <a:pPr algn="r" rtl="1"/>
            <a:r>
              <a:rPr lang="ar-DZ" sz="2800" dirty="0"/>
              <a:t>تتمثل السمات السلوكية للمقاول الناجح في المهارات التفاعلية والمهارات التكاملية، والتي يمكن توضيحها فيما يلي:</a:t>
            </a:r>
            <a:endParaRPr lang="fr-FR" sz="2800" dirty="0"/>
          </a:p>
          <a:p>
            <a:pPr algn="r" rtl="1"/>
            <a:r>
              <a:rPr lang="ar-DZ" sz="2800" dirty="0"/>
              <a:t>- </a:t>
            </a:r>
            <a:r>
              <a:rPr lang="ar-DZ" sz="2800" b="1" dirty="0"/>
              <a:t>المهارات التفاعلية:</a:t>
            </a:r>
            <a:r>
              <a:rPr lang="ar-DZ" sz="2800" dirty="0"/>
              <a:t> تتمثل في المهارات الإنسانية المرتبطة ببناء وتكوين علاقات إنسانية مع العاملين والإدارة والمشرفين على الأنشطة والعملية الإنتاجية، والسعي لإيجاد بيئة عمل تفاعلية تقوم على التقدير والاحترام والمشاركة في حل المشكلات، وتنمية الإبداع، وإقامة قنوات اتصال فعالة، وهذه المهارات توفر جو عمل مناسب لتحسين الأداء.</a:t>
            </a:r>
            <a:endParaRPr lang="fr-FR" sz="2800" dirty="0"/>
          </a:p>
          <a:p>
            <a:pPr algn="r" rtl="1"/>
            <a:r>
              <a:rPr lang="ar-DZ" sz="2800" dirty="0"/>
              <a:t>- </a:t>
            </a:r>
            <a:r>
              <a:rPr lang="ar-DZ" sz="2800" b="1" dirty="0"/>
              <a:t>المهارات التكاملية:</a:t>
            </a:r>
            <a:r>
              <a:rPr lang="ar-DZ" sz="2800" dirty="0"/>
              <a:t> وهي تنمية المهارات التكاملية بين العاملين إذ تصبح الشركة وكأنها خلية عمل واحدة متكاملة. </a:t>
            </a:r>
            <a:endParaRPr lang="fr-FR" sz="2800" dirty="0"/>
          </a:p>
        </p:txBody>
      </p:sp>
    </p:spTree>
    <p:extLst>
      <p:ext uri="{BB962C8B-B14F-4D97-AF65-F5344CB8AC3E}">
        <p14:creationId xmlns:p14="http://schemas.microsoft.com/office/powerpoint/2010/main" val="35658128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السابعة: </a:t>
            </a:r>
            <a:r>
              <a:rPr lang="ar-DZ" sz="2800" b="1" dirty="0"/>
              <a:t>رائد الاعمال (المقاول)</a:t>
            </a:r>
            <a:r>
              <a:rPr lang="fr-FR" sz="3600" dirty="0"/>
              <a:t/>
            </a:r>
            <a:br>
              <a:rPr lang="fr-FR" sz="36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93647"/>
          </a:xfrm>
          <a:prstGeom prst="rect">
            <a:avLst/>
          </a:prstGeom>
          <a:noFill/>
        </p:spPr>
        <p:txBody>
          <a:bodyPr wrap="square" rtlCol="0">
            <a:spAutoFit/>
          </a:bodyPr>
          <a:lstStyle/>
          <a:p>
            <a:pPr lvl="0" algn="just" rtl="1"/>
            <a:r>
              <a:rPr lang="ar-DZ" sz="2600" b="1" dirty="0" smtClean="0"/>
              <a:t>ج- السمات الإدارية:</a:t>
            </a:r>
            <a:endParaRPr lang="fr-FR" sz="2600" dirty="0"/>
          </a:p>
          <a:p>
            <a:pPr algn="just" rtl="1"/>
            <a:r>
              <a:rPr lang="ar-DZ" sz="2600" dirty="0"/>
              <a:t>تتمثل السمات الإدارية في جملة من المهارات الإنسانية (التفاعلية)، والفنية، والفكرية التالية: </a:t>
            </a:r>
            <a:endParaRPr lang="fr-FR" sz="2600" dirty="0"/>
          </a:p>
          <a:p>
            <a:pPr algn="just" rtl="1"/>
            <a:r>
              <a:rPr lang="ar-DZ" sz="2600" dirty="0"/>
              <a:t>- </a:t>
            </a:r>
            <a:r>
              <a:rPr lang="ar-DZ" sz="2600" b="1" dirty="0"/>
              <a:t>المهارات الفنية:</a:t>
            </a:r>
            <a:r>
              <a:rPr lang="ar-DZ" sz="2600" dirty="0"/>
              <a:t> وهي القدرة على أداء النشاط أو العمل المعين أي المعرفة الشاملة بدقائق العمل الفني وخاصة تلك الأنشطة التي تتضمن استخدام عمليات أو أساليب أو أدوات فنية محددة، وعادة ما تكتسب هذه المهارات أثناء الدراسة بالكلية والمعاهد ومن خلال البرامج التدريبية، في تحديد الاختصاصات الخاصة بكل فرد.</a:t>
            </a:r>
            <a:endParaRPr lang="fr-FR" sz="2600" dirty="0"/>
          </a:p>
          <a:p>
            <a:pPr algn="just" rtl="1"/>
            <a:r>
              <a:rPr lang="ar-DZ" sz="2600" dirty="0"/>
              <a:t>- </a:t>
            </a:r>
            <a:r>
              <a:rPr lang="ar-DZ" sz="2600" b="1" dirty="0"/>
              <a:t>المهارات الفكرية:</a:t>
            </a:r>
            <a:r>
              <a:rPr lang="ar-DZ" sz="2600" dirty="0"/>
              <a:t> ترتبط بامتلاك المعارف والجوانب العلمية والتخطيطية والتنظيرية للمشروع، وكيفية استغلال تلك المعارف لنجاح المشروع، من خلال القدرة على تحليل وتفسير العلاقات بين مختلف العوامل ومتغيرات البيئة الداخلية والخارجية للمشروع، وبالتالي إمكانية تحديد السياقات والنظم وصياغة الاستراتيجيات والأهداف بأكثر عقلانية.</a:t>
            </a:r>
            <a:endParaRPr lang="fr-FR" sz="2600" dirty="0"/>
          </a:p>
        </p:txBody>
      </p:sp>
    </p:spTree>
    <p:extLst>
      <p:ext uri="{BB962C8B-B14F-4D97-AF65-F5344CB8AC3E}">
        <p14:creationId xmlns:p14="http://schemas.microsoft.com/office/powerpoint/2010/main" val="167672683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الثامنة: </a:t>
            </a:r>
            <a:r>
              <a:rPr lang="ar-DZ" sz="2800" b="1" dirty="0"/>
              <a:t>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693319"/>
          </a:xfrm>
          <a:prstGeom prst="rect">
            <a:avLst/>
          </a:prstGeom>
          <a:noFill/>
        </p:spPr>
        <p:txBody>
          <a:bodyPr wrap="square" rtlCol="0">
            <a:spAutoFit/>
          </a:bodyPr>
          <a:lstStyle/>
          <a:p>
            <a:pPr algn="just" rtl="1"/>
            <a:r>
              <a:rPr lang="ar-DZ" sz="2600" dirty="0" smtClean="0"/>
              <a:t>تمر </a:t>
            </a:r>
            <a:r>
              <a:rPr lang="ar-DZ" sz="2600" dirty="0"/>
              <a:t>عملية إنشاء وتجسيد أي مشروع أو مؤسسة على ارض الواقع بمجموعة متكاملة من المراحل أو الخطوات التي يمكن حصرها في:</a:t>
            </a:r>
            <a:endParaRPr lang="fr-FR" sz="2600" dirty="0"/>
          </a:p>
          <a:p>
            <a:pPr algn="just" rtl="1"/>
            <a:r>
              <a:rPr lang="ar-DZ" sz="2600" b="1" dirty="0"/>
              <a:t>1- </a:t>
            </a:r>
            <a:r>
              <a:rPr lang="ar-SA" sz="2600" b="1" dirty="0"/>
              <a:t>الانتقال من الفكرة إلى الفرصة: </a:t>
            </a:r>
            <a:endParaRPr lang="fr-FR" sz="2600" dirty="0"/>
          </a:p>
          <a:p>
            <a:pPr algn="just" rtl="1"/>
            <a:r>
              <a:rPr lang="ar-DZ" sz="2600" b="1" dirty="0"/>
              <a:t>	</a:t>
            </a:r>
            <a:r>
              <a:rPr lang="ar-SA" sz="2600" dirty="0"/>
              <a:t>بداية تتولد في ذهن المقاول فكرة أو مجموعة من الأفكار التي </a:t>
            </a:r>
            <a:r>
              <a:rPr lang="ar-DZ" sz="2600" dirty="0"/>
              <a:t>يسعى إلى </a:t>
            </a:r>
            <a:r>
              <a:rPr lang="ar-SA" sz="2600" dirty="0"/>
              <a:t>ترجمتها </a:t>
            </a:r>
            <a:r>
              <a:rPr lang="ar-DZ" sz="2600" dirty="0"/>
              <a:t>في شكل</a:t>
            </a:r>
            <a:r>
              <a:rPr lang="ar-SA" sz="2600" dirty="0"/>
              <a:t> مش</a:t>
            </a:r>
            <a:r>
              <a:rPr lang="ar-DZ" sz="2600" dirty="0"/>
              <a:t>اري</a:t>
            </a:r>
            <a:r>
              <a:rPr lang="ar-SA" sz="2600" dirty="0"/>
              <a:t>ع، </a:t>
            </a:r>
            <a:r>
              <a:rPr lang="ar-DZ" sz="2600" dirty="0"/>
              <a:t>وتمثل </a:t>
            </a:r>
            <a:r>
              <a:rPr lang="ar-SA" sz="2600" dirty="0"/>
              <a:t>فكرة المنتج الذي ستقدمه المؤسسة أهم عوامل نجاحه، وعند الاعتماد على فكرة معينة ويقع على الاختيار يجب دراسة جدوى هذه الفكرة ويقصد هنا بدراسة الجدوى التي تبدأ بتحديد المصادر التي يمكن الاعتماد عليها في توفير البيانات والمعلومات اللازمة لها</a:t>
            </a:r>
            <a:r>
              <a:rPr lang="ar-DZ" sz="2600" dirty="0"/>
              <a:t>، و</a:t>
            </a:r>
            <a:r>
              <a:rPr lang="ar-SA" sz="2600" dirty="0"/>
              <a:t>التي تلتزم من أجل اتخاذ القرارات السليمة</a:t>
            </a:r>
            <a:r>
              <a:rPr lang="ar-DZ" sz="2600" dirty="0" smtClean="0"/>
              <a:t>.</a:t>
            </a:r>
            <a:endParaRPr lang="fr-FR" sz="2600" dirty="0"/>
          </a:p>
        </p:txBody>
      </p:sp>
    </p:spTree>
    <p:extLst>
      <p:ext uri="{BB962C8B-B14F-4D97-AF65-F5344CB8AC3E}">
        <p14:creationId xmlns:p14="http://schemas.microsoft.com/office/powerpoint/2010/main" val="81889326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الثامنة: </a:t>
            </a:r>
            <a:r>
              <a:rPr lang="ar-DZ" sz="2800" b="1" dirty="0"/>
              <a:t>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2893100"/>
          </a:xfrm>
          <a:prstGeom prst="rect">
            <a:avLst/>
          </a:prstGeom>
          <a:noFill/>
        </p:spPr>
        <p:txBody>
          <a:bodyPr wrap="square" rtlCol="0">
            <a:spAutoFit/>
          </a:bodyPr>
          <a:lstStyle/>
          <a:p>
            <a:pPr algn="just" rtl="1"/>
            <a:r>
              <a:rPr lang="ar-DZ" sz="2600" b="1" dirty="0" smtClean="0"/>
              <a:t>1.1 </a:t>
            </a:r>
            <a:r>
              <a:rPr lang="ar-SA" sz="2600" b="1" dirty="0"/>
              <a:t>مراحل إيجاد الفكرة:</a:t>
            </a:r>
            <a:endParaRPr lang="fr-FR" sz="2600" dirty="0"/>
          </a:p>
          <a:p>
            <a:pPr algn="just" rtl="1"/>
            <a:r>
              <a:rPr lang="ar-DZ" sz="2600" b="1" dirty="0"/>
              <a:t>أ- </a:t>
            </a:r>
            <a:r>
              <a:rPr lang="ar-SA" sz="2600" b="1" dirty="0"/>
              <a:t>توليد الأفكار: </a:t>
            </a:r>
            <a:endParaRPr lang="fr-FR" sz="2600" dirty="0"/>
          </a:p>
          <a:p>
            <a:pPr algn="just" rtl="1"/>
            <a:r>
              <a:rPr lang="ar-DZ" sz="2600" b="1" dirty="0"/>
              <a:t>	</a:t>
            </a:r>
            <a:r>
              <a:rPr lang="ar-SA" sz="2600" dirty="0"/>
              <a:t>إن الوصول إلى فكرة المشروع الصغير هي نقطة البداية والأساس لنجاحه، فعندما يصل شخص ما إلى فكرة معينة، فإنه يأخذ بعين الاعتبار أن هذه الفكرة قابلة للتطبيق وممكن تحويلها إلى مشروع واقعي وناجح، والأفكار الجيدة هي تلك المتناسبة مع البيئة والنابعة من شخص المقاول نفسه ويعمل على تطويرها بذاته وليست المقلدة دون اعتبار للفوارق والمعطيات السائدة في البيئة. </a:t>
            </a:r>
            <a:endParaRPr lang="fr-FR" sz="2600" dirty="0"/>
          </a:p>
        </p:txBody>
      </p:sp>
    </p:spTree>
    <p:extLst>
      <p:ext uri="{BB962C8B-B14F-4D97-AF65-F5344CB8AC3E}">
        <p14:creationId xmlns:p14="http://schemas.microsoft.com/office/powerpoint/2010/main" val="251172186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01533"/>
          </a:xfrm>
          <a:prstGeom prst="rect">
            <a:avLst/>
          </a:prstGeom>
          <a:noFill/>
        </p:spPr>
        <p:txBody>
          <a:bodyPr wrap="square" rtlCol="0">
            <a:spAutoFit/>
          </a:bodyPr>
          <a:lstStyle/>
          <a:p>
            <a:pPr rtl="1"/>
            <a:r>
              <a:rPr lang="ar-DZ" sz="2000" dirty="0"/>
              <a:t> </a:t>
            </a:r>
            <a:endParaRPr lang="fr-FR" sz="2000" dirty="0"/>
          </a:p>
          <a:p>
            <a:pPr algn="just" rtl="1"/>
            <a:r>
              <a:rPr lang="ar-DZ" sz="2600" b="1" dirty="0"/>
              <a:t>ب- </a:t>
            </a:r>
            <a:r>
              <a:rPr lang="ar-SA" sz="2600" b="1" dirty="0"/>
              <a:t>صياغة الفكرة: </a:t>
            </a:r>
            <a:endParaRPr lang="fr-FR" sz="2600" dirty="0"/>
          </a:p>
          <a:p>
            <a:pPr algn="just" rtl="1"/>
            <a:r>
              <a:rPr lang="ar-DZ" sz="2600" dirty="0"/>
              <a:t>	</a:t>
            </a:r>
            <a:r>
              <a:rPr lang="ar-SA" sz="2600" dirty="0"/>
              <a:t>يقصد بصياغة الفكرة القدرة على شرح الفكرة والتعبير عنها بشكل واضح يحدد معالمها ويصف مكوناته، ويتطلب التعبير عن الفكرة مشاركة الآخرين حتى تنضج ويمكن وضع تعريف لها، ثم تصنيفها وفقا</a:t>
            </a:r>
            <a:r>
              <a:rPr lang="ar-DZ" sz="2600" dirty="0"/>
              <a:t> مجال</a:t>
            </a:r>
            <a:r>
              <a:rPr lang="ar-SA" sz="2600" dirty="0"/>
              <a:t> النشاط، وفي هذه المرحلة يمكن أن يعرض المقاول عدة أفكار مت</a:t>
            </a:r>
            <a:r>
              <a:rPr lang="ar-DZ" sz="2600" dirty="0" err="1"/>
              <a:t>شاركة</a:t>
            </a:r>
            <a:r>
              <a:rPr lang="ar-SA" sz="2600" dirty="0"/>
              <a:t> تصب في جنب واحد ولكن مع بعض الاختلاف بينها من أجل صياغة واختيار الفكرة الأنسب والأحسن، ويشترط أن تكون الفكرة:</a:t>
            </a:r>
            <a:endParaRPr lang="fr-FR" sz="2600" dirty="0"/>
          </a:p>
          <a:p>
            <a:pPr algn="just" rtl="1"/>
            <a:r>
              <a:rPr lang="ar-SA" sz="2600" dirty="0"/>
              <a:t>- واقعية.</a:t>
            </a:r>
            <a:r>
              <a:rPr lang="ar-DZ" sz="2600" dirty="0"/>
              <a:t>        </a:t>
            </a:r>
            <a:r>
              <a:rPr lang="ar-SA" sz="2600" dirty="0"/>
              <a:t>- قابلة للقياس.</a:t>
            </a:r>
            <a:r>
              <a:rPr lang="ar-DZ" sz="2600" dirty="0"/>
              <a:t>        </a:t>
            </a:r>
            <a:r>
              <a:rPr lang="ar-SA" sz="2600" dirty="0"/>
              <a:t>– محددة بدقة. </a:t>
            </a:r>
            <a:endParaRPr lang="fr-FR" sz="2600" dirty="0"/>
          </a:p>
          <a:p>
            <a:pPr algn="just" rtl="1"/>
            <a:r>
              <a:rPr lang="ar-SA" sz="2600" dirty="0"/>
              <a:t>فيجب أن لا تكون الفكرة المراد تنفيذها بل يجب أن تكون فكرة واقعية ممكنة التحقيق في حدود الإمكانات المتاحة والقدرات المتوفرة والوقت المحدد، فلا فائدة من وضع أفكار يستحيل تحقيقها لعدم واقعيتها أو أ</a:t>
            </a:r>
            <a:r>
              <a:rPr lang="ar-DZ" sz="2600" dirty="0"/>
              <a:t>نها </a:t>
            </a:r>
            <a:r>
              <a:rPr lang="ar-SA" sz="2600" dirty="0"/>
              <a:t>ضرب من الأماني والخيال الواسع، كما يجب أن تكون قابلة للقياس والمتابعة حتى يتم تقويمها ومعرفة ما إذا كان هناك تفسير أو عدم تقدم أو انحراف عن المسار المطلوب</a:t>
            </a:r>
            <a:r>
              <a:rPr lang="ar-DZ" sz="2600" b="1" dirty="0"/>
              <a:t>.</a:t>
            </a:r>
            <a:endParaRPr lang="fr-FR" sz="2600" dirty="0"/>
          </a:p>
        </p:txBody>
      </p:sp>
    </p:spTree>
    <p:extLst>
      <p:ext uri="{BB962C8B-B14F-4D97-AF65-F5344CB8AC3E}">
        <p14:creationId xmlns:p14="http://schemas.microsoft.com/office/powerpoint/2010/main" val="380090219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الثامنة: </a:t>
            </a:r>
            <a:r>
              <a:rPr lang="ar-DZ" sz="2800" b="1" dirty="0"/>
              <a:t>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539430"/>
          </a:xfrm>
          <a:prstGeom prst="rect">
            <a:avLst/>
          </a:prstGeom>
          <a:noFill/>
        </p:spPr>
        <p:txBody>
          <a:bodyPr wrap="square" rtlCol="0">
            <a:spAutoFit/>
          </a:bodyPr>
          <a:lstStyle/>
          <a:p>
            <a:pPr algn="r" rtl="1"/>
            <a:r>
              <a:rPr lang="ar-DZ" sz="2800" b="1" dirty="0"/>
              <a:t>ج- </a:t>
            </a:r>
            <a:r>
              <a:rPr lang="ar-SA" sz="2800" b="1" dirty="0"/>
              <a:t>تقييم الأفكار: </a:t>
            </a:r>
            <a:endParaRPr lang="fr-FR" sz="2800" dirty="0"/>
          </a:p>
          <a:p>
            <a:pPr algn="just" rtl="1"/>
            <a:r>
              <a:rPr lang="ar-SA" sz="2800" dirty="0"/>
              <a:t>ليس بالضرورة أن تكون كل فكرة مشروعا ناجحا وأن تكون فرصة استثمارية جيدة، بمعنى أنه ليست كل فكرة ترد إلى ذهنك من الممكن أن تتطور لكي تصبح فرصة استثمارية لمشروع ناجح، فالفكرة مهما تحمس إليها صاحبها لابد أن تخضع للتقييم حتى لا يؤدي هذا الحماس إلى الفشل، ويتطلب ذلك إجراء فرز أولي سريع للأفكار أو إعداد أفكار جديدة أفضل. </a:t>
            </a:r>
            <a:endParaRPr lang="fr-FR" sz="2800" dirty="0"/>
          </a:p>
          <a:p>
            <a:pPr algn="just" rtl="1"/>
            <a:r>
              <a:rPr lang="ar-SA" sz="2800" dirty="0"/>
              <a:t>لذا لابد من خضوع الفكرة للتقييم وفق معايير محددة تساعد على الاختيار السليم للفكرة المناسبة، ويمكن تقييم الفكرة من خلال المعايير الخمسة التالية:</a:t>
            </a:r>
            <a:endParaRPr lang="fr-FR" sz="2800" dirty="0"/>
          </a:p>
        </p:txBody>
      </p:sp>
    </p:spTree>
    <p:extLst>
      <p:ext uri="{BB962C8B-B14F-4D97-AF65-F5344CB8AC3E}">
        <p14:creationId xmlns:p14="http://schemas.microsoft.com/office/powerpoint/2010/main" val="414889405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الثامنة: </a:t>
            </a:r>
            <a:r>
              <a:rPr lang="ar-DZ" sz="2800" b="1" dirty="0"/>
              <a:t>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2646878"/>
          </a:xfrm>
          <a:prstGeom prst="rect">
            <a:avLst/>
          </a:prstGeom>
          <a:noFill/>
        </p:spPr>
        <p:txBody>
          <a:bodyPr wrap="square" rtlCol="0">
            <a:spAutoFit/>
          </a:bodyPr>
          <a:lstStyle/>
          <a:p>
            <a:pPr algn="r" rtl="1"/>
            <a:r>
              <a:rPr lang="ar-DZ" sz="2800" b="1" dirty="0" smtClean="0"/>
              <a:t>- </a:t>
            </a:r>
            <a:r>
              <a:rPr lang="ar-SA" sz="2800" b="1" dirty="0" smtClean="0"/>
              <a:t>المعيار </a:t>
            </a:r>
            <a:r>
              <a:rPr lang="ar-SA" sz="2800" b="1" dirty="0"/>
              <a:t>المالي: </a:t>
            </a:r>
            <a:r>
              <a:rPr lang="ar-SA" sz="2800" dirty="0"/>
              <a:t>مدى قدرته المالية لتحويل الفكرة إلى مشروع.</a:t>
            </a:r>
            <a:endParaRPr lang="fr-FR" sz="2800" dirty="0"/>
          </a:p>
          <a:p>
            <a:pPr algn="just" rtl="1"/>
            <a:r>
              <a:rPr lang="ar-SA" sz="2800" b="1" dirty="0"/>
              <a:t>- المعيار البشري: </a:t>
            </a:r>
            <a:r>
              <a:rPr lang="ar-SA" sz="2800" dirty="0"/>
              <a:t>توفر الكفاءات البشرية للمشروع.</a:t>
            </a:r>
            <a:endParaRPr lang="fr-FR" sz="2800" dirty="0"/>
          </a:p>
          <a:p>
            <a:pPr algn="just" rtl="1"/>
            <a:r>
              <a:rPr lang="ar-SA" sz="2800" b="1" dirty="0"/>
              <a:t>- المعيار التسويقي: </a:t>
            </a:r>
            <a:r>
              <a:rPr lang="ar-SA" sz="2800" dirty="0"/>
              <a:t>جاذبية الفكرة ووجود طلب كافي في السوق للمنتجات.</a:t>
            </a:r>
            <a:endParaRPr lang="fr-FR" sz="2800" dirty="0"/>
          </a:p>
          <a:p>
            <a:pPr algn="just" rtl="1"/>
            <a:r>
              <a:rPr lang="ar-SA" sz="2800" b="1" dirty="0"/>
              <a:t>- المعيار الشخصي: </a:t>
            </a:r>
            <a:r>
              <a:rPr lang="ar-SA" sz="2800" dirty="0"/>
              <a:t>مدى حماس المقاول ورغبته في القيام بالمشروع.</a:t>
            </a:r>
            <a:endParaRPr lang="fr-FR" sz="2800" dirty="0"/>
          </a:p>
          <a:p>
            <a:pPr algn="just" rtl="1"/>
            <a:r>
              <a:rPr lang="ar-SA" sz="2800" b="1" dirty="0"/>
              <a:t>- المعيار المعرفي: </a:t>
            </a:r>
            <a:r>
              <a:rPr lang="ar-SA" sz="2800" dirty="0"/>
              <a:t>خبرات ومعرفة المقاول في مجال المشروع</a:t>
            </a:r>
            <a:r>
              <a:rPr lang="ar-DZ" sz="2800" b="1" dirty="0"/>
              <a:t>.</a:t>
            </a:r>
            <a:r>
              <a:rPr lang="ar-DZ" sz="2800" dirty="0"/>
              <a:t> </a:t>
            </a:r>
            <a:endParaRPr lang="fr-FR" sz="2800" dirty="0"/>
          </a:p>
          <a:p>
            <a:pPr algn="just" rtl="1"/>
            <a:endParaRPr lang="fr-FR" sz="2600" dirty="0"/>
          </a:p>
        </p:txBody>
      </p:sp>
    </p:spTree>
    <p:extLst>
      <p:ext uri="{BB962C8B-B14F-4D97-AF65-F5344CB8AC3E}">
        <p14:creationId xmlns:p14="http://schemas.microsoft.com/office/powerpoint/2010/main" val="87704450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الثامنة: </a:t>
            </a:r>
            <a:r>
              <a:rPr lang="ar-DZ" sz="2800" b="1" dirty="0"/>
              <a:t>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32202"/>
          </a:xfrm>
          <a:prstGeom prst="rect">
            <a:avLst/>
          </a:prstGeom>
          <a:noFill/>
        </p:spPr>
        <p:txBody>
          <a:bodyPr wrap="square" rtlCol="0">
            <a:spAutoFit/>
          </a:bodyPr>
          <a:lstStyle/>
          <a:p>
            <a:pPr algn="just" rtl="1"/>
            <a:r>
              <a:rPr lang="ar-DZ" sz="2800" b="1" dirty="0" smtClean="0"/>
              <a:t>د- </a:t>
            </a:r>
            <a:r>
              <a:rPr lang="ar-SA" sz="2800" b="1" dirty="0"/>
              <a:t>اختبار الفكرة: </a:t>
            </a:r>
            <a:endParaRPr lang="fr-FR" sz="2800" dirty="0"/>
          </a:p>
          <a:p>
            <a:pPr algn="just" rtl="1"/>
            <a:r>
              <a:rPr lang="ar-SA" sz="2800" dirty="0"/>
              <a:t>في هذه المرحلة يتم تحديد الخيار المناسب، ثم القيام بزيارة واستشارة أشخاص يديرون أو يملكون مثل هذه الأنواع من الخيارات، فالاستشارة تنوير وتوضيح للمسيرة، ومن المهم أن يقوم المقاول بترتيب الأفكار وإعداد جدول زمني محدد الأهداف والإجراءات والأمور الواجب إنجازها لكل مرحلة من مراحل المشروع. واختبار الفكرة يجب أن يتضمن العناصر التالية</a:t>
            </a:r>
            <a:r>
              <a:rPr lang="ar-SA" sz="2800" dirty="0" smtClean="0"/>
              <a:t>:</a:t>
            </a:r>
            <a:endParaRPr lang="ar-DZ" sz="2800" dirty="0" smtClean="0"/>
          </a:p>
          <a:p>
            <a:pPr algn="just" rtl="1"/>
            <a:r>
              <a:rPr lang="ar-DZ" sz="2800" dirty="0"/>
              <a:t>- </a:t>
            </a:r>
            <a:r>
              <a:rPr lang="ar-SA" sz="2800" dirty="0"/>
              <a:t>البحث عن العوامل الأساسية للنجاح. </a:t>
            </a:r>
            <a:endParaRPr lang="fr-FR" sz="2800" dirty="0"/>
          </a:p>
          <a:p>
            <a:pPr lvl="0" algn="just" rtl="1"/>
            <a:r>
              <a:rPr lang="ar-SA" sz="2800" dirty="0"/>
              <a:t>دراسة التطوير المتوقع لهذه العوامل</a:t>
            </a:r>
            <a:r>
              <a:rPr lang="ar-DZ" sz="2800" dirty="0"/>
              <a:t>.</a:t>
            </a:r>
            <a:endParaRPr lang="fr-FR" sz="2800" dirty="0"/>
          </a:p>
          <a:p>
            <a:pPr lvl="0" algn="just" rtl="1"/>
            <a:r>
              <a:rPr lang="ar-DZ" sz="2800" dirty="0"/>
              <a:t> تقدير نقاط القوة ونقاط الضعف للمشروع.</a:t>
            </a:r>
            <a:endParaRPr lang="fr-FR" sz="2800" dirty="0"/>
          </a:p>
          <a:p>
            <a:pPr lvl="0" algn="just" rtl="1"/>
            <a:r>
              <a:rPr lang="ar-DZ" sz="2800" dirty="0"/>
              <a:t> تصور المشروع المستقبلي في حالة توقع انخفاض نقاط الضعف وزيادة نقاط القوة والعكس</a:t>
            </a:r>
            <a:r>
              <a:rPr lang="ar-DZ" sz="2800" dirty="0" smtClean="0"/>
              <a:t>.</a:t>
            </a:r>
            <a:endParaRPr lang="fr-FR" sz="2800" dirty="0"/>
          </a:p>
          <a:p>
            <a:pPr algn="just" rtl="1"/>
            <a:endParaRPr lang="fr-FR" sz="2600" dirty="0"/>
          </a:p>
        </p:txBody>
      </p:sp>
    </p:spTree>
    <p:extLst>
      <p:ext uri="{BB962C8B-B14F-4D97-AF65-F5344CB8AC3E}">
        <p14:creationId xmlns:p14="http://schemas.microsoft.com/office/powerpoint/2010/main" val="200162662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69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001095"/>
          </a:xfrm>
          <a:prstGeom prst="rect">
            <a:avLst/>
          </a:prstGeom>
          <a:noFill/>
        </p:spPr>
        <p:txBody>
          <a:bodyPr wrap="square" rtlCol="0">
            <a:spAutoFit/>
          </a:bodyPr>
          <a:lstStyle/>
          <a:p>
            <a:pPr lvl="0" algn="r" rtl="1"/>
            <a:r>
              <a:rPr lang="ar-DZ" sz="2000" dirty="0" smtClean="0"/>
              <a:t>2,1- </a:t>
            </a:r>
            <a:r>
              <a:rPr lang="ar-DZ" sz="2600" b="1" dirty="0" smtClean="0"/>
              <a:t>مصادر </a:t>
            </a:r>
            <a:r>
              <a:rPr lang="ar-DZ" sz="2600" b="1" dirty="0"/>
              <a:t>الفكرة: </a:t>
            </a:r>
            <a:endParaRPr lang="fr-FR" sz="2600" dirty="0"/>
          </a:p>
          <a:p>
            <a:pPr algn="r" rtl="1"/>
            <a:r>
              <a:rPr lang="ar-DZ" sz="2600" dirty="0"/>
              <a:t>تتولد لدى الفرد بعض الأفكار نتيجة عدة عوامل، لا يمكن إحصاؤها كلها لأنها تختلف من بيئة لأخرى، ويمكن أن نذكر أهمها فيما يلي:</a:t>
            </a:r>
            <a:endParaRPr lang="fr-FR" sz="2600" dirty="0"/>
          </a:p>
          <a:p>
            <a:pPr lvl="0" algn="r" rtl="1"/>
            <a:r>
              <a:rPr lang="ar-DZ" sz="2600" b="1" dirty="0" smtClean="0"/>
              <a:t>- التطورات </a:t>
            </a:r>
            <a:r>
              <a:rPr lang="ar-DZ" sz="2600" b="1" dirty="0"/>
              <a:t>والابتكارات التكنولوجية: </a:t>
            </a:r>
            <a:r>
              <a:rPr lang="ar-DZ" sz="2600" dirty="0"/>
              <a:t>والتي تساعد كثيرا في إيجاد فرص استثمارية جديدة، فقد تكون فرصة ما مرفوضة أو غير مرغوبة في فترة من الفترات، لكن ربما في ظل التطور التكنولوجي تصبح الفكرة مقبولة.</a:t>
            </a:r>
            <a:endParaRPr lang="fr-FR" sz="2600" dirty="0"/>
          </a:p>
          <a:p>
            <a:pPr lvl="0" algn="r" rtl="1"/>
            <a:r>
              <a:rPr lang="ar-DZ" sz="2600" b="1" dirty="0" smtClean="0"/>
              <a:t>- النشرات </a:t>
            </a:r>
            <a:r>
              <a:rPr lang="ar-DZ" sz="2600" b="1" dirty="0"/>
              <a:t>والتقارير</a:t>
            </a:r>
            <a:r>
              <a:rPr lang="ar-DZ" sz="2600" dirty="0"/>
              <a:t>: حيث تنشر بعض المنظمات والهيئات جداول عن الفرص الاستثمارية في الاقتصاد وكذلك إرشادات ومقترحات حول المشاريع الملائمة وإمكانية نجاحها.</a:t>
            </a:r>
            <a:endParaRPr lang="fr-FR" sz="2600" dirty="0"/>
          </a:p>
          <a:p>
            <a:pPr lvl="0" algn="r" rtl="1"/>
            <a:r>
              <a:rPr lang="fr-FR" sz="2000" dirty="0" smtClean="0"/>
              <a:t> </a:t>
            </a:r>
            <a:endParaRPr lang="fr-FR" sz="2000" dirty="0"/>
          </a:p>
        </p:txBody>
      </p:sp>
    </p:spTree>
    <p:extLst>
      <p:ext uri="{BB962C8B-B14F-4D97-AF65-F5344CB8AC3E}">
        <p14:creationId xmlns:p14="http://schemas.microsoft.com/office/powerpoint/2010/main" val="370496663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600" b="1" dirty="0" smtClean="0"/>
              <a:t>المحاضرة </a:t>
            </a:r>
            <a:r>
              <a:rPr lang="ar-SA" sz="3600" b="1" dirty="0" smtClean="0"/>
              <a:t>الأول</a:t>
            </a:r>
            <a:r>
              <a:rPr lang="ar-SA" sz="3600" b="1" dirty="0"/>
              <a:t>: </a:t>
            </a:r>
            <a:r>
              <a:rPr lang="ar-SA" sz="3600" b="1" dirty="0" smtClean="0"/>
              <a:t>الاستثمار</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6001643"/>
          </a:xfrm>
          <a:prstGeom prst="rect">
            <a:avLst/>
          </a:prstGeom>
          <a:noFill/>
        </p:spPr>
        <p:txBody>
          <a:bodyPr wrap="square" rtlCol="0">
            <a:spAutoFit/>
          </a:bodyPr>
          <a:lstStyle/>
          <a:p>
            <a:pPr algn="r" rtl="1"/>
            <a:endParaRPr lang="fr-FR" sz="2000" dirty="0" smtClean="0"/>
          </a:p>
          <a:p>
            <a:pPr lvl="0" algn="r" rtl="1"/>
            <a:r>
              <a:rPr lang="ar-DZ" sz="2000" b="1" dirty="0" smtClean="0"/>
              <a:t>2</a:t>
            </a:r>
            <a:r>
              <a:rPr lang="ar-DZ" sz="2600" b="1" dirty="0" smtClean="0"/>
              <a:t>- </a:t>
            </a:r>
            <a:r>
              <a:rPr lang="ar-SA" sz="2600" b="1" dirty="0" smtClean="0"/>
              <a:t>أهمية </a:t>
            </a:r>
            <a:r>
              <a:rPr lang="ar-SA" sz="2600" b="1" dirty="0"/>
              <a:t>الاستثمار:</a:t>
            </a:r>
            <a:endParaRPr lang="fr-FR" sz="2600" dirty="0"/>
          </a:p>
          <a:p>
            <a:pPr algn="r" rtl="1"/>
            <a:r>
              <a:rPr lang="ar-SA" sz="2600" dirty="0"/>
              <a:t>يمكن تلخيص أهمية الاستثمار في جملة النقاط التالية:</a:t>
            </a:r>
            <a:endParaRPr lang="fr-FR" sz="2600" dirty="0"/>
          </a:p>
          <a:p>
            <a:pPr lvl="0" algn="r" rtl="1"/>
            <a:r>
              <a:rPr lang="fr-FR" sz="2600" dirty="0" smtClean="0"/>
              <a:t>-</a:t>
            </a:r>
            <a:r>
              <a:rPr lang="ar-SA" sz="2600" dirty="0" smtClean="0"/>
              <a:t>يهدف </a:t>
            </a:r>
            <a:r>
              <a:rPr lang="ar-SA" sz="2600" dirty="0"/>
              <a:t>الاستثمار الى خلق مناصب شغل وبالتالي يؤدي الى زيادة الاستهلاك الذي يحقق الرفاهية الاجتماعية.</a:t>
            </a:r>
            <a:endParaRPr lang="fr-FR" sz="2600" dirty="0"/>
          </a:p>
          <a:p>
            <a:pPr lvl="0" algn="r" rtl="1"/>
            <a:r>
              <a:rPr lang="fr-FR" sz="2600" dirty="0" smtClean="0"/>
              <a:t>-</a:t>
            </a:r>
            <a:r>
              <a:rPr lang="ar-SA" sz="2600" dirty="0" smtClean="0"/>
              <a:t>حجم </a:t>
            </a:r>
            <a:r>
              <a:rPr lang="ar-SA" sz="2600" dirty="0"/>
              <a:t>الاستثمارات هي الصورة المعبرة للنمو والتقدم الاقتصادي للبلد، وهي الصورة المعبرة عن مدى تحقيق مستوى معيشي ورفاهية اجتماعية مقبولة، وذلك كون الاستثمار احدى الوسائل الأساسية والضرورية لتطوير </a:t>
            </a:r>
            <a:r>
              <a:rPr lang="ar-SA" sz="2600" dirty="0" err="1"/>
              <a:t>المنشات</a:t>
            </a:r>
            <a:r>
              <a:rPr lang="ar-SA" sz="2600" dirty="0"/>
              <a:t> القاعدية وتوسيعها.</a:t>
            </a:r>
            <a:endParaRPr lang="fr-FR" sz="2600" dirty="0"/>
          </a:p>
          <a:p>
            <a:pPr lvl="0" algn="r" rtl="1"/>
            <a:r>
              <a:rPr lang="fr-FR" sz="2600" dirty="0" smtClean="0"/>
              <a:t>-</a:t>
            </a:r>
            <a:r>
              <a:rPr lang="ar-SA" sz="2600" dirty="0" smtClean="0"/>
              <a:t>يوفر </a:t>
            </a:r>
            <a:r>
              <a:rPr lang="ar-SA" sz="2600" dirty="0"/>
              <a:t>الاستثمار العملات الأجنبية عن طريق انتاجه لمنتجات قابلة للتصدير.</a:t>
            </a:r>
            <a:endParaRPr lang="fr-FR" sz="2600" dirty="0"/>
          </a:p>
          <a:p>
            <a:pPr lvl="0" algn="r" rtl="1"/>
            <a:r>
              <a:rPr lang="fr-FR" sz="2600" dirty="0" smtClean="0"/>
              <a:t>-</a:t>
            </a:r>
            <a:r>
              <a:rPr lang="ar-SA" sz="2600" dirty="0" smtClean="0"/>
              <a:t>تنمية </a:t>
            </a:r>
            <a:r>
              <a:rPr lang="ar-SA" sz="2600" dirty="0"/>
              <a:t>وتوسيع القدرات والطاقات الإنتاجية للمؤسسات.</a:t>
            </a:r>
            <a:endParaRPr lang="fr-FR" sz="2600" dirty="0"/>
          </a:p>
          <a:p>
            <a:pPr lvl="0" algn="r" rtl="1"/>
            <a:r>
              <a:rPr lang="fr-FR" sz="2600" dirty="0" smtClean="0"/>
              <a:t>-</a:t>
            </a:r>
            <a:r>
              <a:rPr lang="ar-SA" sz="2600" dirty="0" smtClean="0"/>
              <a:t>زيادة </a:t>
            </a:r>
            <a:r>
              <a:rPr lang="ar-SA" sz="2600" dirty="0"/>
              <a:t>مداخيل الدولة عن طريق الجباية التي تفرضها على المؤسسات والأصول المادية والمعنوية المكتسبة.</a:t>
            </a:r>
            <a:endParaRPr lang="fr-FR" sz="2600" dirty="0"/>
          </a:p>
          <a:p>
            <a:pPr algn="r" rtl="1"/>
            <a:r>
              <a:rPr lang="ar-DZ" sz="2600" dirty="0" smtClean="0"/>
              <a:t>- </a:t>
            </a:r>
            <a:r>
              <a:rPr lang="ar-SA" sz="2600" dirty="0" smtClean="0"/>
              <a:t>نقل </a:t>
            </a:r>
            <a:r>
              <a:rPr lang="ar-SA" sz="2600" dirty="0"/>
              <a:t>التكنولوجيا الى الاقتصاديات المحلية بتفعيل واستقطاب الاستثمار الأجنبي المباشر.</a:t>
            </a:r>
            <a:endParaRPr lang="fr-FR" sz="2600" dirty="0"/>
          </a:p>
        </p:txBody>
      </p:sp>
    </p:spTree>
    <p:extLst>
      <p:ext uri="{BB962C8B-B14F-4D97-AF65-F5344CB8AC3E}">
        <p14:creationId xmlns:p14="http://schemas.microsoft.com/office/powerpoint/2010/main" val="3261122745"/>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200876"/>
          </a:xfrm>
          <a:prstGeom prst="rect">
            <a:avLst/>
          </a:prstGeom>
          <a:noFill/>
        </p:spPr>
        <p:txBody>
          <a:bodyPr wrap="square" rtlCol="0">
            <a:spAutoFit/>
          </a:bodyPr>
          <a:lstStyle/>
          <a:p>
            <a:pPr lvl="0" algn="r" rtl="1"/>
            <a:r>
              <a:rPr lang="fr-FR" sz="2000" dirty="0"/>
              <a:t> </a:t>
            </a:r>
            <a:r>
              <a:rPr lang="ar-DZ" sz="2000" dirty="0" smtClean="0"/>
              <a:t>- </a:t>
            </a:r>
            <a:r>
              <a:rPr lang="ar-DZ" sz="2600" b="1" dirty="0" smtClean="0"/>
              <a:t>الخبرة </a:t>
            </a:r>
            <a:r>
              <a:rPr lang="ar-DZ" sz="2600" b="1" dirty="0"/>
              <a:t>الذاتية للمقاول: </a:t>
            </a:r>
            <a:r>
              <a:rPr lang="ar-DZ" sz="2600" dirty="0"/>
              <a:t>قد يستغل المقاول خبرته في العمل أو في الحياة لتكون مصدر الهام لأفكار استثمارية يجسدها في شكل مشروع ناجح، من خلال ملاحظته حاجة المستهلكين لمنتج غير موجود في بيئته أو تغيير نوع المنتج إلى الأحسن أو اعتماد خدمة مكملة للمنتجات الموجودة في المؤسسة.</a:t>
            </a:r>
            <a:endParaRPr lang="fr-FR" sz="2600" dirty="0"/>
          </a:p>
          <a:p>
            <a:pPr lvl="0" algn="r" rtl="1"/>
            <a:r>
              <a:rPr lang="ar-DZ" sz="2600" b="1" dirty="0" smtClean="0"/>
              <a:t>- الميول </a:t>
            </a:r>
            <a:r>
              <a:rPr lang="ar-DZ" sz="2600" b="1" dirty="0"/>
              <a:t>والرغبات: </a:t>
            </a:r>
            <a:r>
              <a:rPr lang="ar-DZ" sz="2600" dirty="0"/>
              <a:t>تلعب الخصائص النفسية (الميول والرغبات) دورا مهما في توليد الأفكار لدى بعض المقاولين، فحماسهم وميولهم إلى النشاط في مجال معين يمكن أن يدفعهم لإنشاء مؤسسة وتحقيق طموحاتهم.</a:t>
            </a:r>
            <a:r>
              <a:rPr lang="ar-DZ" sz="2000" dirty="0"/>
              <a:t> </a:t>
            </a:r>
            <a:endParaRPr lang="fr-FR" sz="2000" dirty="0"/>
          </a:p>
          <a:p>
            <a:pPr lvl="0" algn="r" rtl="1"/>
            <a:r>
              <a:rPr lang="fr-FR" sz="2000" dirty="0"/>
              <a:t> </a:t>
            </a:r>
          </a:p>
        </p:txBody>
      </p:sp>
    </p:spTree>
    <p:extLst>
      <p:ext uri="{BB962C8B-B14F-4D97-AF65-F5344CB8AC3E}">
        <p14:creationId xmlns:p14="http://schemas.microsoft.com/office/powerpoint/2010/main" val="262050050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01533"/>
          </a:xfrm>
          <a:prstGeom prst="rect">
            <a:avLst/>
          </a:prstGeom>
          <a:noFill/>
        </p:spPr>
        <p:txBody>
          <a:bodyPr wrap="square" rtlCol="0">
            <a:spAutoFit/>
          </a:bodyPr>
          <a:lstStyle/>
          <a:p>
            <a:pPr lvl="0" algn="just" rtl="1"/>
            <a:r>
              <a:rPr lang="fr-FR" sz="2000" dirty="0"/>
              <a:t> </a:t>
            </a:r>
            <a:r>
              <a:rPr lang="ar-DZ" sz="2000" dirty="0" smtClean="0"/>
              <a:t>- </a:t>
            </a:r>
            <a:r>
              <a:rPr lang="ar-DZ" sz="2600" b="1" dirty="0" smtClean="0"/>
              <a:t>المستهلكون </a:t>
            </a:r>
            <a:r>
              <a:rPr lang="ar-DZ" sz="2600" b="1" dirty="0"/>
              <a:t>والزبائن: </a:t>
            </a:r>
            <a:r>
              <a:rPr lang="ar-DZ" sz="2600" dirty="0"/>
              <a:t>ان المستهلكين من اهم مصادر خلق الافكار، لان الكثير من الافكار تتولد لغاية اشباع حاجة ما للمستهلكين.</a:t>
            </a:r>
            <a:endParaRPr lang="fr-FR" sz="2600" dirty="0"/>
          </a:p>
          <a:p>
            <a:pPr lvl="0" algn="just" rtl="1"/>
            <a:r>
              <a:rPr lang="ar-DZ" sz="2600" b="1" dirty="0"/>
              <a:t>- المؤسسات المتواجدة على مستوى السوق.</a:t>
            </a:r>
            <a:endParaRPr lang="fr-FR" sz="2600" dirty="0"/>
          </a:p>
          <a:p>
            <a:pPr lvl="0" algn="just" rtl="1"/>
            <a:r>
              <a:rPr lang="ar-DZ" sz="2600" b="1" dirty="0"/>
              <a:t>- توفر الموارد غير المستغلة: </a:t>
            </a:r>
            <a:r>
              <a:rPr lang="ar-DZ" sz="2600" dirty="0"/>
              <a:t>إن وجود موارد مادية، بشرية، ومالية غير مستخدمة، يولد أفكار لاستغلال فرصة استثمار هذه الموارد العاطلة.</a:t>
            </a:r>
            <a:endParaRPr lang="fr-FR" sz="2600" dirty="0"/>
          </a:p>
          <a:p>
            <a:pPr algn="just" rtl="1"/>
            <a:r>
              <a:rPr lang="ar-DZ" sz="2600" b="1" dirty="0"/>
              <a:t>- </a:t>
            </a:r>
            <a:r>
              <a:rPr lang="ar-SA" sz="2600" b="1" dirty="0"/>
              <a:t>الأزمات والمواقف الطارئة</a:t>
            </a:r>
            <a:r>
              <a:rPr lang="ar-SA" sz="2600" dirty="0"/>
              <a:t>: قد تلعب الأزمات أو المواقف الطارئة دورا مهما في توليد أفكار لدى بعض الأشخاص لإنشاء مؤسسات صغيرة، من خلال دراسة أسباب الأزمة ومراقبة النقائص التي تولدها، فهذا الرفض لهذه المواقف يؤدي إلى تبني أفكار استثمارية</a:t>
            </a:r>
            <a:r>
              <a:rPr lang="ar-DZ" sz="2600" dirty="0"/>
              <a:t>.</a:t>
            </a:r>
            <a:endParaRPr lang="fr-FR" sz="2600" dirty="0"/>
          </a:p>
          <a:p>
            <a:pPr algn="just" rtl="1"/>
            <a:r>
              <a:rPr lang="ar-DZ" sz="2600" dirty="0"/>
              <a:t>- </a:t>
            </a:r>
            <a:r>
              <a:rPr lang="ar-SA" sz="2600" b="1" dirty="0"/>
              <a:t>الأفكار المأخوذة من السفريات والزيارات: </a:t>
            </a:r>
            <a:r>
              <a:rPr lang="ar-SA" sz="2600" dirty="0"/>
              <a:t>إن السفر إلى خارج الاقتصاد يمنح للأفراد فرصة لإيجاد أفكار استثمارية من خلال اكتشافهم لسلع وخدمات غير معروفة في البلد الذي يعيشون فيه، وطريقة إنتاج أو أسلوب في التنظيم أو غيرها من الأمور التي لا يعرف</a:t>
            </a:r>
            <a:r>
              <a:rPr lang="ar-DZ" sz="2600" dirty="0"/>
              <a:t>ونها</a:t>
            </a:r>
            <a:r>
              <a:rPr lang="ar-SA" sz="2600" dirty="0"/>
              <a:t>، فتتولد لديهم فكرة إدخال هذه الأمور الجديدة. </a:t>
            </a:r>
            <a:endParaRPr lang="fr-FR" sz="2600" dirty="0"/>
          </a:p>
          <a:p>
            <a:pPr lvl="0" algn="r" rtl="1"/>
            <a:endParaRPr lang="fr-FR" sz="2000" dirty="0"/>
          </a:p>
        </p:txBody>
      </p:sp>
    </p:spTree>
    <p:extLst>
      <p:ext uri="{BB962C8B-B14F-4D97-AF65-F5344CB8AC3E}">
        <p14:creationId xmlns:p14="http://schemas.microsoft.com/office/powerpoint/2010/main" val="157799039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93647"/>
          </a:xfrm>
          <a:prstGeom prst="rect">
            <a:avLst/>
          </a:prstGeom>
          <a:noFill/>
        </p:spPr>
        <p:txBody>
          <a:bodyPr wrap="square" rtlCol="0">
            <a:spAutoFit/>
          </a:bodyPr>
          <a:lstStyle/>
          <a:p>
            <a:pPr lvl="0" algn="just" rtl="1"/>
            <a:r>
              <a:rPr lang="fr-FR" sz="2000" dirty="0"/>
              <a:t> </a:t>
            </a:r>
            <a:r>
              <a:rPr lang="ar-DZ" sz="2000" dirty="0"/>
              <a:t>-</a:t>
            </a:r>
            <a:r>
              <a:rPr lang="fr-FR" sz="2000" dirty="0"/>
              <a:t> </a:t>
            </a:r>
            <a:r>
              <a:rPr lang="ar-SA" sz="2600" b="1" dirty="0"/>
              <a:t>السياسة الاقتصادية في الدولة: </a:t>
            </a:r>
            <a:r>
              <a:rPr lang="ar-SA" sz="2600" dirty="0"/>
              <a:t>قد تؤدي المشاكل التي تعترض عملية التنمية إلى تبني سياسات اقتصادية من طرف الدولة الغاية منها تشجيع إقامة مشاريع جديدة في قطاعات معينة أو تقديم دعم للأفراد على إقامة مشاريع ما يحفزهم على إظهار أفكارهم وطموحا</a:t>
            </a:r>
            <a:r>
              <a:rPr lang="ar-DZ" sz="2600" dirty="0"/>
              <a:t>تهم</a:t>
            </a:r>
            <a:r>
              <a:rPr lang="ar-SA" sz="2600" dirty="0"/>
              <a:t>، مما يجعل هذه السياسات مصدرا للأفكار الاستثمارية</a:t>
            </a:r>
            <a:r>
              <a:rPr lang="ar-DZ" sz="2600" b="1" dirty="0"/>
              <a:t>.</a:t>
            </a:r>
            <a:endParaRPr lang="fr-FR" sz="2600" dirty="0"/>
          </a:p>
          <a:p>
            <a:pPr lvl="0" algn="just" rtl="1"/>
            <a:r>
              <a:rPr lang="ar-DZ" sz="2600" b="1" dirty="0" smtClean="0"/>
              <a:t>- </a:t>
            </a:r>
            <a:r>
              <a:rPr lang="ar-SA" sz="2600" b="1" dirty="0" smtClean="0"/>
              <a:t>بحث </a:t>
            </a:r>
            <a:r>
              <a:rPr lang="ar-SA" sz="2600" b="1" dirty="0"/>
              <a:t>عن الأفكار: </a:t>
            </a:r>
            <a:r>
              <a:rPr lang="ar-SA" sz="2600" dirty="0"/>
              <a:t>في بعض الأحيان لا يمتك الفرد فكرة مقنعة أو جاهزة للتحليل، مما يدفعه للبحث عن الفكرة أو الاعتماد على الآخرين ( أفكارهم ومعارفهم) وذلك بالدخول مع شخص ما يملك فكرة مغرية في شراكة، أو إبرام عقد استغلال أو براءة اختراع... . </a:t>
            </a:r>
            <a:endParaRPr lang="fr-FR" sz="2600" dirty="0"/>
          </a:p>
          <a:p>
            <a:pPr algn="just" rtl="1"/>
            <a:r>
              <a:rPr lang="ar-DZ" sz="2600" dirty="0"/>
              <a:t> - </a:t>
            </a:r>
            <a:r>
              <a:rPr lang="ar-SA" sz="2600" b="1" dirty="0"/>
              <a:t>الإبحار في وسائل الإعلام والشبكة العنكبوتية: </a:t>
            </a:r>
            <a:r>
              <a:rPr lang="ar-SA" sz="2600" dirty="0"/>
              <a:t>إن الحصول على أفكار من هذا النوع يتطلب الاطلاع الواسع والمستمر للدوريات والإعلانات المتخصصة على شبكة الانترنت، وكذلك زيارة المعارض الاقتصادي</a:t>
            </a:r>
            <a:r>
              <a:rPr lang="ar-DZ" sz="2600" dirty="0" smtClean="0"/>
              <a:t>ة.</a:t>
            </a:r>
            <a:endParaRPr lang="fr-FR" sz="2600" dirty="0"/>
          </a:p>
          <a:p>
            <a:pPr lvl="0" algn="just" rtl="1"/>
            <a:endParaRPr lang="fr-FR" sz="2600" dirty="0"/>
          </a:p>
        </p:txBody>
      </p:sp>
    </p:spTree>
    <p:extLst>
      <p:ext uri="{BB962C8B-B14F-4D97-AF65-F5344CB8AC3E}">
        <p14:creationId xmlns:p14="http://schemas.microsoft.com/office/powerpoint/2010/main" val="161935118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509200"/>
          </a:xfrm>
          <a:prstGeom prst="rect">
            <a:avLst/>
          </a:prstGeom>
          <a:noFill/>
        </p:spPr>
        <p:txBody>
          <a:bodyPr wrap="square" rtlCol="0">
            <a:spAutoFit/>
          </a:bodyPr>
          <a:lstStyle/>
          <a:p>
            <a:pPr rtl="1"/>
            <a:r>
              <a:rPr lang="fr-FR" sz="2000" dirty="0"/>
              <a:t> </a:t>
            </a:r>
          </a:p>
          <a:p>
            <a:pPr algn="just" rtl="1"/>
            <a:r>
              <a:rPr lang="ar-DZ" sz="2600" b="1" dirty="0" smtClean="0"/>
              <a:t>3.1- </a:t>
            </a:r>
            <a:r>
              <a:rPr lang="ar-SA" sz="2600" b="1" dirty="0"/>
              <a:t>طرق إنشاء الأفكار</a:t>
            </a:r>
            <a:r>
              <a:rPr lang="ar-DZ" sz="2600" b="1" dirty="0"/>
              <a:t>: </a:t>
            </a:r>
            <a:r>
              <a:rPr lang="ar-DZ" sz="2600" dirty="0"/>
              <a:t>هناك العديد من الطرق نذكر منها:</a:t>
            </a:r>
            <a:r>
              <a:rPr lang="ar-DZ" sz="2600" b="1" dirty="0"/>
              <a:t> </a:t>
            </a:r>
            <a:endParaRPr lang="fr-FR" sz="2600" dirty="0"/>
          </a:p>
          <a:p>
            <a:pPr algn="just" rtl="1"/>
            <a:r>
              <a:rPr lang="ar-DZ" sz="2600" b="1" dirty="0"/>
              <a:t>أ- </a:t>
            </a:r>
            <a:r>
              <a:rPr lang="ar-SA" sz="2600" b="1" dirty="0"/>
              <a:t>حلقات النقاش أو مجموعات التقارب : </a:t>
            </a:r>
            <a:r>
              <a:rPr lang="ar-SA" sz="2600" dirty="0"/>
              <a:t>تستخدم حلقات النقاش في العديد من الأغراض، حيث يجري تعيين المدير للجلسة التي تتكون عادة من مجموعة من الأفراد يبلغ تعدادها ما بين</a:t>
            </a:r>
            <a:r>
              <a:rPr lang="ar-DZ" sz="2600" dirty="0"/>
              <a:t> (8-14) </a:t>
            </a:r>
            <a:r>
              <a:rPr lang="ar-SA" sz="2600" dirty="0"/>
              <a:t>مشاركا، ويتم المناقشة من خلالها بعمق وبحرية وانفتاح كامل ويجري عادة في مثل هذا النوع من الجلسات طرح الأفكار ومناقشتها وتقييمها </a:t>
            </a:r>
            <a:r>
              <a:rPr lang="ar-DZ" sz="2600" dirty="0"/>
              <a:t>بهد</a:t>
            </a:r>
            <a:r>
              <a:rPr lang="ar-SA" sz="2600" dirty="0"/>
              <a:t>ف الوصول إلى الق</a:t>
            </a:r>
            <a:r>
              <a:rPr lang="ar-DZ" sz="2600" dirty="0" err="1"/>
              <a:t>رارات</a:t>
            </a:r>
            <a:r>
              <a:rPr lang="ar-SA" sz="2600" dirty="0"/>
              <a:t> التي تتعلق بالمنتجات والخدمات الجديدة، أو المفاهيم الجديدة من خلال تحليل النتائج، بعد طرح أسئلة من أجل استقطاب الإجابة من طرف الحاضرين</a:t>
            </a:r>
            <a:r>
              <a:rPr lang="ar-DZ" sz="2600" b="1" dirty="0"/>
              <a:t>.</a:t>
            </a:r>
            <a:endParaRPr lang="fr-FR" sz="2600" dirty="0"/>
          </a:p>
          <a:p>
            <a:pPr algn="just" rtl="1"/>
            <a:r>
              <a:rPr lang="fr-FR" sz="2600" b="1" dirty="0"/>
              <a:t> </a:t>
            </a:r>
            <a:r>
              <a:rPr lang="ar-SA" sz="2600" dirty="0"/>
              <a:t>إضافة إلى ذلك فإنه لإنشاء أفكار جديدة، تعتبر مجموعة التقارب طريقة ممتازة للفرز الأولي للأفكار والمفاهيم، وتوجد العديد من الإجراءات لتحليل وتقديم النتائج بطريقة أكثر كمية، وبفضل هذه التقنية أصبحت مجموعات التقارب الطريقة الأكثر استعمالا لتسيير الأفكار الجديدة</a:t>
            </a:r>
            <a:r>
              <a:rPr lang="ar-DZ" sz="2600" dirty="0"/>
              <a:t>. </a:t>
            </a:r>
            <a:endParaRPr lang="fr-FR" sz="2600" dirty="0"/>
          </a:p>
          <a:p>
            <a:pPr lvl="0" algn="r" rtl="1"/>
            <a:r>
              <a:rPr lang="fr-FR" sz="2000" dirty="0" smtClean="0"/>
              <a:t> </a:t>
            </a:r>
            <a:endParaRPr lang="fr-FR" sz="2000" dirty="0"/>
          </a:p>
        </p:txBody>
      </p:sp>
    </p:spTree>
    <p:extLst>
      <p:ext uri="{BB962C8B-B14F-4D97-AF65-F5344CB8AC3E}">
        <p14:creationId xmlns:p14="http://schemas.microsoft.com/office/powerpoint/2010/main" val="302259604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2308324"/>
          </a:xfrm>
          <a:prstGeom prst="rect">
            <a:avLst/>
          </a:prstGeom>
          <a:noFill/>
        </p:spPr>
        <p:txBody>
          <a:bodyPr wrap="square" rtlCol="0">
            <a:spAutoFit/>
          </a:bodyPr>
          <a:lstStyle/>
          <a:p>
            <a:pPr rtl="1"/>
            <a:r>
              <a:rPr lang="fr-FR" sz="2000" dirty="0"/>
              <a:t> </a:t>
            </a:r>
          </a:p>
          <a:p>
            <a:pPr algn="just" rtl="1"/>
            <a:r>
              <a:rPr lang="ar-DZ" sz="2600" b="1" dirty="0" smtClean="0"/>
              <a:t>ب- </a:t>
            </a:r>
            <a:r>
              <a:rPr lang="ar-SA" sz="2600" b="1" dirty="0"/>
              <a:t>أسلوب تحليل المشاكل: </a:t>
            </a:r>
            <a:r>
              <a:rPr lang="ar-SA" sz="2600" dirty="0"/>
              <a:t>يعتبر أسلوب تحليل المشاكل من الأساليب الناجحة للحصول على الأفكار والحلول الجديدة من خلال التركيز على المشاكل القائمة، خاصة عندما تحلل المشاكل التي تتعلق بمنتج أو خدمة معروفين مما يسهل محاولة الوصول إلى الأفكار الجديدة التي تقود إلى تطوير المنتج الجديد</a:t>
            </a:r>
            <a:r>
              <a:rPr lang="ar-DZ" sz="2600" b="1" dirty="0"/>
              <a:t>.</a:t>
            </a:r>
            <a:endParaRPr lang="fr-FR" sz="2600" dirty="0"/>
          </a:p>
          <a:p>
            <a:pPr lvl="0" algn="r" rtl="1"/>
            <a:r>
              <a:rPr lang="fr-FR" sz="2000" dirty="0" smtClean="0"/>
              <a:t> </a:t>
            </a:r>
            <a:endParaRPr lang="fr-FR" sz="2000" dirty="0"/>
          </a:p>
        </p:txBody>
      </p:sp>
    </p:spTree>
    <p:extLst>
      <p:ext uri="{BB962C8B-B14F-4D97-AF65-F5344CB8AC3E}">
        <p14:creationId xmlns:p14="http://schemas.microsoft.com/office/powerpoint/2010/main" val="415133533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6309420"/>
          </a:xfrm>
          <a:prstGeom prst="rect">
            <a:avLst/>
          </a:prstGeom>
          <a:noFill/>
        </p:spPr>
        <p:txBody>
          <a:bodyPr wrap="square" rtlCol="0">
            <a:spAutoFit/>
          </a:bodyPr>
          <a:lstStyle/>
          <a:p>
            <a:pPr rtl="1"/>
            <a:endParaRPr lang="fr-FR" sz="2000" dirty="0"/>
          </a:p>
          <a:p>
            <a:pPr algn="just" rtl="1"/>
            <a:r>
              <a:rPr lang="ar-DZ" sz="2600" b="1" dirty="0"/>
              <a:t>2- </a:t>
            </a:r>
            <a:r>
              <a:rPr lang="ar-SA" sz="2600" b="1" dirty="0"/>
              <a:t>دراسة </a:t>
            </a:r>
            <a:r>
              <a:rPr lang="ar-DZ" sz="2600" b="1" dirty="0"/>
              <a:t>الجدوى </a:t>
            </a:r>
            <a:r>
              <a:rPr lang="ar-SA" sz="2600" b="1" dirty="0"/>
              <a:t>الاقتصادية للمشروع </a:t>
            </a:r>
            <a:endParaRPr lang="fr-FR" sz="2600" dirty="0"/>
          </a:p>
          <a:p>
            <a:pPr algn="just" rtl="1"/>
            <a:r>
              <a:rPr lang="ar-SA" sz="2600" dirty="0"/>
              <a:t>مجموعة من الدراسات والأبحاث التي تسعى لتحديد مدى صلاحية المشروع أو المشاريع الاستثمارية من الجوانب السوقية والفنية والتمويلية والتسويقية والاقتصادية وغيرها من الجوانب</a:t>
            </a:r>
            <a:r>
              <a:rPr lang="ar-DZ" sz="2600" dirty="0"/>
              <a:t>، </a:t>
            </a:r>
            <a:r>
              <a:rPr lang="ar-SA" sz="2600" dirty="0"/>
              <a:t>وذلك من أجل الاختيار الصحيح من بين تلك المشاريع المطروحة للاستثمار، والتي تحقق أعلى منفعة ممكنة، فهي تسعى لاتخاذ القرار المناسب من ناحية إقامته في حال نجاح الدراسة التي تتم عليه أو التخلي عنه في حال فشل تلك الدراسة.</a:t>
            </a:r>
            <a:endParaRPr lang="fr-FR" sz="2600" dirty="0"/>
          </a:p>
          <a:p>
            <a:pPr algn="just" rtl="1"/>
            <a:r>
              <a:rPr lang="ar-DZ" sz="2600" b="1" dirty="0"/>
              <a:t>3- </a:t>
            </a:r>
            <a:r>
              <a:rPr lang="ar-SA" sz="2600" b="1" dirty="0"/>
              <a:t>الإجراءات القانونية: </a:t>
            </a:r>
            <a:r>
              <a:rPr lang="ar-SA" sz="2600" dirty="0"/>
              <a:t>بالموازاة مع اختيار الشكل القانوني </a:t>
            </a:r>
            <a:r>
              <a:rPr lang="ar-DZ" sz="2600" dirty="0"/>
              <a:t>(المشروع) </a:t>
            </a:r>
            <a:r>
              <a:rPr lang="ar-SA" sz="2600" dirty="0"/>
              <a:t>للمؤسسة يتم اختيار الاسم التجاري للمؤسسة حيث يتم استخراج شهادة رسمية من السجل التجارية تفيد أن اسم المؤسسة لا يلتبس مع اسم مؤسسة أخرى، لابد من اختيار اسم للمؤسسة يجذب العملاء بشكل يلفت نظرهم ويحفزهم للتعرف على صاحب المؤسسة الجديدة</a:t>
            </a:r>
            <a:r>
              <a:rPr lang="ar-DZ" sz="2600" dirty="0"/>
              <a:t>، </a:t>
            </a:r>
            <a:r>
              <a:rPr lang="ar-SA" sz="2600" dirty="0"/>
              <a:t>فعملية اختيار الشعار والاسم مهمة للغاية كنوع من الدعاية للمشروع وإيصال اسم المؤسسة لشريحة واسعة من العملاء، وكذلك تحديد عنوان المقر الاجتماعي.</a:t>
            </a:r>
            <a:r>
              <a:rPr lang="ar-SA" sz="2600" b="1" dirty="0"/>
              <a:t> </a:t>
            </a:r>
            <a:endParaRPr lang="fr-FR" sz="2600" dirty="0"/>
          </a:p>
          <a:p>
            <a:pPr lvl="0" algn="r" rtl="1"/>
            <a:r>
              <a:rPr lang="fr-FR" sz="2000" dirty="0" smtClean="0"/>
              <a:t> </a:t>
            </a:r>
            <a:endParaRPr lang="fr-FR" sz="2000" dirty="0"/>
          </a:p>
        </p:txBody>
      </p:sp>
    </p:spTree>
    <p:extLst>
      <p:ext uri="{BB962C8B-B14F-4D97-AF65-F5344CB8AC3E}">
        <p14:creationId xmlns:p14="http://schemas.microsoft.com/office/powerpoint/2010/main" val="75370062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401205"/>
          </a:xfrm>
          <a:prstGeom prst="rect">
            <a:avLst/>
          </a:prstGeom>
          <a:noFill/>
        </p:spPr>
        <p:txBody>
          <a:bodyPr wrap="square" rtlCol="0">
            <a:spAutoFit/>
          </a:bodyPr>
          <a:lstStyle/>
          <a:p>
            <a:pPr rtl="1"/>
            <a:r>
              <a:rPr lang="fr-FR" sz="2000" dirty="0"/>
              <a:t> </a:t>
            </a:r>
          </a:p>
          <a:p>
            <a:pPr algn="just" rtl="1"/>
            <a:r>
              <a:rPr lang="ar-DZ" sz="2600" b="1" dirty="0"/>
              <a:t>4- </a:t>
            </a:r>
            <a:r>
              <a:rPr lang="ar-SA" sz="2600" b="1" dirty="0"/>
              <a:t>مرحلة الانطلاق والمراقبة: </a:t>
            </a:r>
            <a:endParaRPr lang="fr-FR" sz="2600" dirty="0"/>
          </a:p>
          <a:p>
            <a:pPr algn="just" rtl="1"/>
            <a:r>
              <a:rPr lang="ar-SA" sz="2600" dirty="0"/>
              <a:t>بعدما ينتهي المقاول من دراسة فكرته وتحليلها والاختيار بين البدائل الممكنة والقيام بدراسة السوق، الدراسة التقنية والهندسية، الدراسة المالية وتحديد مصادر التمويل، الإجراءات القانونية واختيار الشكل القانوني للمؤسسة، </a:t>
            </a:r>
            <a:r>
              <a:rPr lang="ar-SA" sz="2600" dirty="0" err="1"/>
              <a:t>وبناءا</a:t>
            </a:r>
            <a:r>
              <a:rPr lang="ar-SA" sz="2600" dirty="0"/>
              <a:t> على خطة العمل التي قام بإعدادها يمكن له الانطلاق في النشاط . ولكن لا تنته مهام المقاول بمجرد انطلاق المشروع بل المهمة الأكبر في متابعة نشاط المشروع وتنفيذه، لذا عليه أن يقوم ببعض التدابير من اجل النجاح</a:t>
            </a:r>
            <a:r>
              <a:rPr lang="ar-DZ" sz="2600" dirty="0"/>
              <a:t>، والمتمثلة في: </a:t>
            </a:r>
            <a:endParaRPr lang="fr-FR" sz="2600" dirty="0"/>
          </a:p>
          <a:p>
            <a:pPr algn="just" rtl="1"/>
            <a:r>
              <a:rPr lang="ar-SA" sz="2600" dirty="0"/>
              <a:t>- تجميع و تدوين البيانات الفعلية (التواريخ والساعات، والتكاليف).</a:t>
            </a:r>
            <a:endParaRPr lang="fr-FR" sz="2600" dirty="0"/>
          </a:p>
          <a:p>
            <a:pPr algn="just" rtl="1"/>
            <a:r>
              <a:rPr lang="ar-SA" sz="2600" dirty="0"/>
              <a:t>- رصد ومراقبة خطوات </a:t>
            </a:r>
            <a:r>
              <a:rPr lang="ar-SA" sz="2600" dirty="0" smtClean="0"/>
              <a:t>المشروع </a:t>
            </a:r>
            <a:r>
              <a:rPr lang="ar-SA" sz="2600" dirty="0"/>
              <a:t>من خلال المقارنة المستمرة بين بيانات النتائج المخطط لها والبيانات الفعلية الحاصلة أثناء التنفيذ</a:t>
            </a:r>
            <a:r>
              <a:rPr lang="ar-SA" sz="2600" dirty="0" smtClean="0"/>
              <a:t>،</a:t>
            </a:r>
            <a:endParaRPr lang="fr-FR" sz="2600" dirty="0"/>
          </a:p>
        </p:txBody>
      </p:sp>
    </p:spTree>
    <p:extLst>
      <p:ext uri="{BB962C8B-B14F-4D97-AF65-F5344CB8AC3E}">
        <p14:creationId xmlns:p14="http://schemas.microsoft.com/office/powerpoint/2010/main" val="239240633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الثامنة : خطوات إنشاء مشروع</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93647"/>
          </a:xfrm>
          <a:prstGeom prst="rect">
            <a:avLst/>
          </a:prstGeom>
          <a:noFill/>
        </p:spPr>
        <p:txBody>
          <a:bodyPr wrap="square" rtlCol="0">
            <a:spAutoFit/>
          </a:bodyPr>
          <a:lstStyle/>
          <a:p>
            <a:pPr algn="just" rtl="1"/>
            <a:r>
              <a:rPr lang="fr-FR" sz="2000" dirty="0"/>
              <a:t> </a:t>
            </a:r>
            <a:r>
              <a:rPr lang="ar-SA" sz="2600" dirty="0" smtClean="0"/>
              <a:t>والتأكد </a:t>
            </a:r>
            <a:r>
              <a:rPr lang="ar-SA" sz="2600" dirty="0"/>
              <a:t>أن المشروع يتجه نحو تحقيق الأهداف التي أسس من أجلها وأن الأنشطة تتم في الوقت المحدد لها</a:t>
            </a:r>
            <a:r>
              <a:rPr lang="ar-DZ" sz="2600" b="1" dirty="0"/>
              <a:t>.</a:t>
            </a:r>
            <a:r>
              <a:rPr lang="ar-DZ" sz="2600" dirty="0"/>
              <a:t> </a:t>
            </a:r>
            <a:endParaRPr lang="fr-FR" sz="2600" dirty="0"/>
          </a:p>
          <a:p>
            <a:pPr algn="just" rtl="1"/>
            <a:r>
              <a:rPr lang="ar-SA" sz="2600" dirty="0"/>
              <a:t>- متابعة الموارد المالية حيث يتم التأكيد على أن رصيد المشروع لا يعاني من نقص الأموال والعمل على متابعة تنفيذ الميزانية العامة وفقا لخطة العمل.</a:t>
            </a:r>
            <a:endParaRPr lang="fr-FR" sz="2600" dirty="0"/>
          </a:p>
          <a:p>
            <a:pPr algn="just" rtl="1"/>
            <a:r>
              <a:rPr lang="ar-SA" sz="2600" dirty="0"/>
              <a:t>- متابعة فريق العمل للتحقق من إنجاز وفعالية الموظفين في الاتجاه الصحيح، وذلك بمدى التزامهم بتنفيذ خطة العمل وكذا لمدى التزامهم بمهامهم وأدوارهم المحددة.</a:t>
            </a:r>
            <a:endParaRPr lang="fr-FR" sz="2600" dirty="0"/>
          </a:p>
          <a:p>
            <a:pPr algn="just" rtl="1"/>
            <a:r>
              <a:rPr lang="ar-SA" sz="2600" dirty="0"/>
              <a:t>- تحليل الفروقات بين بيانات النتائج المخطط لها والبيانات الفعلية الحاصلة أثناء التنفيذ.</a:t>
            </a:r>
            <a:endParaRPr lang="fr-FR" sz="2600" dirty="0"/>
          </a:p>
          <a:p>
            <a:pPr algn="just" rtl="1"/>
            <a:r>
              <a:rPr lang="ar-SA" sz="2600" dirty="0"/>
              <a:t>- وضع تدابير الرقابة والقيام بتنفيذها، إعلام الموظفين والعمال بمجرى المشروع عن طريق تقارير دورية.</a:t>
            </a:r>
            <a:endParaRPr lang="fr-FR" sz="2600" dirty="0"/>
          </a:p>
          <a:p>
            <a:pPr algn="just" rtl="1"/>
            <a:r>
              <a:rPr lang="ar-SA" sz="2600" dirty="0"/>
              <a:t>- وكذلك متابعة المحيط الخارجي للمؤسسة وردود أفعال المستهلكين، المنافسين، مشاريع السلع البديلة وغيرهم من المتعاملين ... </a:t>
            </a:r>
            <a:r>
              <a:rPr lang="ar-SA" sz="2600" b="1" dirty="0"/>
              <a:t> </a:t>
            </a:r>
            <a:endParaRPr lang="fr-FR" sz="2600" dirty="0"/>
          </a:p>
        </p:txBody>
      </p:sp>
    </p:spTree>
    <p:extLst>
      <p:ext uri="{BB962C8B-B14F-4D97-AF65-F5344CB8AC3E}">
        <p14:creationId xmlns:p14="http://schemas.microsoft.com/office/powerpoint/2010/main" val="400140524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التاسعة: واقع </a:t>
            </a:r>
            <a:r>
              <a:rPr lang="ar-DZ" sz="2800" b="1" dirty="0" smtClean="0"/>
              <a:t>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093428"/>
          </a:xfrm>
          <a:prstGeom prst="rect">
            <a:avLst/>
          </a:prstGeom>
          <a:noFill/>
        </p:spPr>
        <p:txBody>
          <a:bodyPr wrap="square" rtlCol="0">
            <a:spAutoFit/>
          </a:bodyPr>
          <a:lstStyle/>
          <a:p>
            <a:pPr algn="just" rtl="1"/>
            <a:r>
              <a:rPr lang="fr-FR" sz="2000" dirty="0"/>
              <a:t> </a:t>
            </a:r>
            <a:r>
              <a:rPr lang="ar-DZ" sz="2600" b="1" dirty="0" smtClean="0"/>
              <a:t>أولا</a:t>
            </a:r>
            <a:r>
              <a:rPr lang="ar-DZ" sz="2600" b="1" dirty="0"/>
              <a:t>: تطور </a:t>
            </a:r>
            <a:r>
              <a:rPr lang="ar-DZ" sz="2600" b="1" dirty="0" err="1"/>
              <a:t>المقاولاتية</a:t>
            </a:r>
            <a:r>
              <a:rPr lang="ar-DZ" sz="2600" b="1" dirty="0"/>
              <a:t> في الجزائر</a:t>
            </a:r>
            <a:endParaRPr lang="fr-FR" sz="2600" dirty="0"/>
          </a:p>
          <a:p>
            <a:pPr algn="just" rtl="1"/>
            <a:r>
              <a:rPr lang="ar-DZ" sz="2600" dirty="0"/>
              <a:t>لقد مرت </a:t>
            </a:r>
            <a:r>
              <a:rPr lang="ar-DZ" sz="2600" dirty="0" err="1"/>
              <a:t>المقاولاتية</a:t>
            </a:r>
            <a:r>
              <a:rPr lang="ar-DZ" sz="2600" dirty="0"/>
              <a:t> بالجزائر بعدة مراحل، كما عرفت تحولات وتغيرات كبيرة صاحبت التطورات التي عرفها الاقتصاد الجزائري بما تضمنه ذلك من إصلاحات سياسية واقتصادية متنوعة، هذه المراحل يمكن إيجازها فيما يلي:</a:t>
            </a:r>
            <a:endParaRPr lang="fr-FR" sz="2600" dirty="0"/>
          </a:p>
          <a:p>
            <a:pPr lvl="0" algn="just" rtl="1"/>
            <a:r>
              <a:rPr lang="ar-DZ" sz="2600" b="1" dirty="0" smtClean="0"/>
              <a:t>1- </a:t>
            </a:r>
            <a:r>
              <a:rPr lang="ar-DZ" sz="2600" b="1" dirty="0" err="1" smtClean="0"/>
              <a:t>المقاولاتية</a:t>
            </a:r>
            <a:r>
              <a:rPr lang="ar-DZ" sz="2600" b="1" dirty="0" smtClean="0"/>
              <a:t> </a:t>
            </a:r>
            <a:r>
              <a:rPr lang="ar-DZ" sz="2600" b="1" dirty="0"/>
              <a:t>في مرحلة الاستعمار</a:t>
            </a:r>
            <a:endParaRPr lang="fr-FR" sz="2600" dirty="0"/>
          </a:p>
          <a:p>
            <a:pPr algn="just" rtl="1"/>
            <a:r>
              <a:rPr lang="ar-DZ" sz="2600" dirty="0"/>
              <a:t>مع دخول المستعمر الفرنسي إلى الجزائر وفي إطار سياسته الاستعمارية عمد إلى إحضار عدد كبير من المستعمرين </a:t>
            </a:r>
            <a:r>
              <a:rPr lang="ar-SA" sz="2600" dirty="0"/>
              <a:t>الفرنسيين والأوروبيين وإسكانهم في مختلف المناطق الجزائرية، بيد أن هذا الأخير يتطلب بناء مساكن ومرافق ومؤسسات توفر احتياجات هؤلاء المستعمرين، الأمر الذي أدى بالمستعمر إلى إحضار اليد العاملة الأوروبية والمادة الأولية والألبسة والغذاء بما يتوافق واحتياجات هاته الفئة</a:t>
            </a:r>
            <a:r>
              <a:rPr lang="fr-FR" sz="2600" dirty="0" smtClean="0"/>
              <a:t>.</a:t>
            </a:r>
            <a:endParaRPr lang="fr-FR" sz="2600" dirty="0"/>
          </a:p>
        </p:txBody>
      </p:sp>
    </p:spTree>
    <p:extLst>
      <p:ext uri="{BB962C8B-B14F-4D97-AF65-F5344CB8AC3E}">
        <p14:creationId xmlns:p14="http://schemas.microsoft.com/office/powerpoint/2010/main" val="134297886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smtClean="0"/>
              <a:t>المحاضرة التاسعة: واقع </a:t>
            </a:r>
            <a:r>
              <a:rPr lang="ar-DZ" sz="2800" b="1" dirty="0" smtClean="0"/>
              <a:t>ريادة </a:t>
            </a:r>
            <a:r>
              <a:rPr lang="ar-DZ" sz="2800" b="1" dirty="0"/>
              <a:t>الاعمال </a:t>
            </a:r>
            <a:r>
              <a:rPr lang="ar-DZ" sz="2800" b="1" dirty="0" smtClean="0"/>
              <a:t>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79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93757"/>
          </a:xfrm>
          <a:prstGeom prst="rect">
            <a:avLst/>
          </a:prstGeom>
          <a:noFill/>
        </p:spPr>
        <p:txBody>
          <a:bodyPr wrap="square" rtlCol="0">
            <a:spAutoFit/>
          </a:bodyPr>
          <a:lstStyle/>
          <a:p>
            <a:pPr algn="just" rtl="1"/>
            <a:r>
              <a:rPr lang="fr-FR" sz="2000" dirty="0"/>
              <a:t> </a:t>
            </a:r>
            <a:r>
              <a:rPr lang="ar-SA" sz="2600" dirty="0" smtClean="0"/>
              <a:t>وفي </a:t>
            </a:r>
            <a:r>
              <a:rPr lang="ar-SA" sz="2600" dirty="0"/>
              <a:t>إطار عملية استيراد ما تم ذكره سابقا من مواد ضرورية لعملية إسكان المستعمرين عمدت الإدارة الاستعمارية الفرنسية إلى فتح جملة من غرف التجارة، انطلاقا من أول غرفة أنشأت على مستوى ميناء الجزائر العاصمة سنة </a:t>
            </a:r>
            <a:r>
              <a:rPr lang="ar-SA" sz="2600" b="1" dirty="0"/>
              <a:t>1830م</a:t>
            </a:r>
            <a:r>
              <a:rPr lang="ar-SA" sz="2600" dirty="0"/>
              <a:t>، ليتم فيما بعد إنشاء غرفتين تجاريتين على مستوى مدينة وهران ومدينة سكيكدة (</a:t>
            </a:r>
            <a:r>
              <a:rPr lang="fr-FR" sz="2600" b="1" dirty="0"/>
              <a:t>Philippeville</a:t>
            </a:r>
            <a:r>
              <a:rPr lang="ar-SA" sz="2600" b="1" dirty="0"/>
              <a:t>) </a:t>
            </a:r>
            <a:r>
              <a:rPr lang="ar-SA" sz="2600" dirty="0"/>
              <a:t> سنة </a:t>
            </a:r>
            <a:r>
              <a:rPr lang="fr-FR" sz="2600" b="1" dirty="0"/>
              <a:t>1844</a:t>
            </a:r>
            <a:r>
              <a:rPr lang="ar-SA" sz="2600" b="1" dirty="0"/>
              <a:t>م</a:t>
            </a:r>
            <a:r>
              <a:rPr lang="ar-SA" sz="2600" dirty="0"/>
              <a:t>، ومن ثم غرفة بقسنطينة سنة </a:t>
            </a:r>
            <a:r>
              <a:rPr lang="fr-FR" sz="2600" b="1" dirty="0"/>
              <a:t>1846 </a:t>
            </a:r>
            <a:r>
              <a:rPr lang="ar-SA" sz="2600" b="1" dirty="0"/>
              <a:t>م، </a:t>
            </a:r>
            <a:r>
              <a:rPr lang="ar-SA" sz="2600" dirty="0"/>
              <a:t>وأخرى بمدينة عنابة سنة</a:t>
            </a:r>
            <a:r>
              <a:rPr lang="fr-FR" sz="2600" b="1" dirty="0"/>
              <a:t>1847 </a:t>
            </a:r>
            <a:r>
              <a:rPr lang="ar-SA" sz="2600" b="1" dirty="0"/>
              <a:t>م</a:t>
            </a:r>
            <a:r>
              <a:rPr lang="ar-SA" sz="2600" dirty="0"/>
              <a:t>، حيث ساعدت عملية إنشاء هذه الغرف على تشجيع القطاع الخاص ونشر الوعي </a:t>
            </a:r>
            <a:r>
              <a:rPr lang="ar-SA" sz="2600" dirty="0" err="1"/>
              <a:t>المقاولاتي</a:t>
            </a:r>
            <a:r>
              <a:rPr lang="ar-SA" sz="2600" dirty="0"/>
              <a:t> وسط المستعمرين والذي يتجلى أساسا من خلال إنشاء عدد كبير من المؤسسات الصغيرة المنشأة من قبل المستعمرين الأوروبيين، والتي كانت تنشط أساسا في صناعة الأغذية، التبغ والخمور، إضافة إلى توجه بعض الضباط العسكريين نحو المبادرات الفردية من خلال إنشاء بعض المؤسسات الصغيرة الخاصة، كما لا ننسى مجموعة من المستعمرين اليهود الذين أقاموا عددا من المؤسسات الصناعية الصغيرة والمتوسطة على شاكلة مؤسسة "</a:t>
            </a:r>
            <a:r>
              <a:rPr lang="fr-FR" sz="2600" dirty="0"/>
              <a:t>Orangina</a:t>
            </a:r>
            <a:r>
              <a:rPr lang="ar-SA" sz="2600" dirty="0" smtClean="0"/>
              <a:t>".</a:t>
            </a:r>
            <a:endParaRPr lang="fr-FR" sz="2600" dirty="0"/>
          </a:p>
        </p:txBody>
      </p:sp>
    </p:spTree>
    <p:extLst>
      <p:ext uri="{BB962C8B-B14F-4D97-AF65-F5344CB8AC3E}">
        <p14:creationId xmlns:p14="http://schemas.microsoft.com/office/powerpoint/2010/main" val="227781778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600" b="1" dirty="0" smtClean="0"/>
              <a:t>المحاضرة الثانية</a:t>
            </a:r>
            <a:r>
              <a:rPr lang="ar-SA" sz="3600" b="1" dirty="0" smtClean="0"/>
              <a:t>: المشاريع الاستثمارية</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01314"/>
          </a:xfrm>
          <a:prstGeom prst="rect">
            <a:avLst/>
          </a:prstGeom>
          <a:noFill/>
        </p:spPr>
        <p:txBody>
          <a:bodyPr wrap="square" rtlCol="0">
            <a:spAutoFit/>
          </a:bodyPr>
          <a:lstStyle/>
          <a:p>
            <a:pPr algn="just" rtl="1"/>
            <a:r>
              <a:rPr lang="ar-DZ" sz="2600" dirty="0" smtClean="0"/>
              <a:t>       كانت </a:t>
            </a:r>
            <a:r>
              <a:rPr lang="ar-DZ" sz="2600" dirty="0"/>
              <a:t>ولا تزال المشاريع الاستثمارية بمختلف أنواعها وأحجامها تشكل حافز وفرص هامة للمؤسسات والأفراد على حد سواء، وذلك نظرا للمنافع والعوائد التي يمكن أن تعود على هؤلاء المستثمرين.</a:t>
            </a:r>
            <a:endParaRPr lang="fr-FR" sz="2600" dirty="0"/>
          </a:p>
          <a:p>
            <a:pPr lvl="0" algn="just" rtl="1"/>
            <a:r>
              <a:rPr lang="ar-DZ" sz="2600" b="1" dirty="0" smtClean="0"/>
              <a:t>1- مفهوم </a:t>
            </a:r>
            <a:r>
              <a:rPr lang="ar-DZ" sz="2600" b="1" dirty="0"/>
              <a:t>المشروع الاستثماري</a:t>
            </a:r>
            <a:endParaRPr lang="fr-FR" sz="2600" dirty="0"/>
          </a:p>
          <a:p>
            <a:pPr algn="just" rtl="1"/>
            <a:r>
              <a:rPr lang="ar-DZ" sz="2600" dirty="0" smtClean="0"/>
              <a:t>يعني </a:t>
            </a:r>
            <a:r>
              <a:rPr lang="ar-DZ" sz="2600" dirty="0"/>
              <a:t>المشروع (</a:t>
            </a:r>
            <a:r>
              <a:rPr lang="fr-FR" sz="2600" dirty="0"/>
              <a:t>Projet</a:t>
            </a:r>
            <a:r>
              <a:rPr lang="ar-DZ" sz="2600" dirty="0"/>
              <a:t>) "وحدة استثمارية مقترحة يمكن تمييزها فنيا وتجاريا واقتصاديا عن باقي الاستثمارات، وبذلك فتحديد المشروع أو تمييزه يعني دراسته وتحليله وتقييمه، ولذلك فمن الضروري أن يكون مميزا حتى يمكن عمل الحسابات اللازمة واختياره أو رفضه أو تعديله". فالمشروع يبدأ كفكرة، ثم ينتهي بتشغيله، ومن ثم فهو عملية متكاملة تتم خلال عدة مراحل متتابعة، تتضمن كل مرحلة سلسلة من الإجراءات المتداخلة والمترابطة، التي تؤول في النهاية تحويل فكرة المشروع إلى مشروع قائم بذاته. </a:t>
            </a:r>
            <a:endParaRPr lang="fr-FR" sz="2600" dirty="0" smtClean="0"/>
          </a:p>
          <a:p>
            <a:pPr algn="just" rtl="1"/>
            <a:endParaRPr lang="fr-FR" sz="2000" dirty="0"/>
          </a:p>
        </p:txBody>
      </p:sp>
    </p:spTree>
    <p:extLst>
      <p:ext uri="{BB962C8B-B14F-4D97-AF65-F5344CB8AC3E}">
        <p14:creationId xmlns:p14="http://schemas.microsoft.com/office/powerpoint/2010/main" val="53084416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93647"/>
          </a:xfrm>
          <a:prstGeom prst="rect">
            <a:avLst/>
          </a:prstGeom>
          <a:noFill/>
        </p:spPr>
        <p:txBody>
          <a:bodyPr wrap="square" rtlCol="0">
            <a:spAutoFit/>
          </a:bodyPr>
          <a:lstStyle/>
          <a:p>
            <a:pPr algn="just" rtl="1"/>
            <a:r>
              <a:rPr lang="fr-FR" sz="2000" dirty="0"/>
              <a:t> </a:t>
            </a:r>
            <a:r>
              <a:rPr lang="ar-SA" sz="2600" dirty="0"/>
              <a:t>هذا وعلى الرغم من صعوبة المعيشة وكذا الوضعية المزرية التي يعيشها الشعب الجزائري </a:t>
            </a:r>
            <a:r>
              <a:rPr lang="ar-SA" sz="2600" dirty="0" err="1"/>
              <a:t>انذاك</a:t>
            </a:r>
            <a:r>
              <a:rPr lang="ar-SA" sz="2600" dirty="0"/>
              <a:t>، الا انه برز عدد قليل من المقاولين الجزائريين خلال الحرب العالمية الثانية أمثال المقاول</a:t>
            </a:r>
            <a:r>
              <a:rPr lang="fr-FR" sz="2600" dirty="0"/>
              <a:t> "</a:t>
            </a:r>
            <a:r>
              <a:rPr lang="ar-SA" sz="2600" dirty="0"/>
              <a:t>حمود بوعلام</a:t>
            </a:r>
            <a:r>
              <a:rPr lang="fr-FR" sz="2600" dirty="0"/>
              <a:t>" </a:t>
            </a:r>
            <a:r>
              <a:rPr lang="ar-SA" sz="2600" dirty="0"/>
              <a:t>الذي نشط في مجال صناعة المشروبات الغازية والذي انتقل من مؤسسة صغيرة في ذلك الوقت إلى مؤسسة كبيرة في وقتنا الحالي، إضافة إلى المقاول "</a:t>
            </a:r>
            <a:r>
              <a:rPr lang="ar-SA" sz="2600" dirty="0" err="1"/>
              <a:t>تامازالي</a:t>
            </a:r>
            <a:r>
              <a:rPr lang="ar-SA" sz="2600" dirty="0"/>
              <a:t>" الذي عمد إلى إنشاء مؤسسة صغيرة مختصة في صناعة المواد الغذائية</a:t>
            </a:r>
            <a:r>
              <a:rPr lang="fr-FR" sz="2600" dirty="0"/>
              <a:t>.</a:t>
            </a:r>
          </a:p>
          <a:p>
            <a:pPr algn="just" rtl="1"/>
            <a:r>
              <a:rPr lang="ar-SA" sz="2600" dirty="0"/>
              <a:t>لكن وبصفة عامة إذا ما أردنا الحديث عن واقع </a:t>
            </a:r>
            <a:r>
              <a:rPr lang="ar-SA" sz="2600" dirty="0" err="1"/>
              <a:t>المقاولاتية</a:t>
            </a:r>
            <a:r>
              <a:rPr lang="ar-SA" sz="2600" dirty="0"/>
              <a:t> في الجزائر خلال هذه الفترة، فإنه يتضح سيطرة المقاول المستعمر على الاقتصاد الجزائري في هذه المرحلة، وغياب الممارسة </a:t>
            </a:r>
            <a:r>
              <a:rPr lang="ar-SA" sz="2600" dirty="0" err="1"/>
              <a:t>المقاولاتية</a:t>
            </a:r>
            <a:r>
              <a:rPr lang="ar-SA" sz="2600" dirty="0"/>
              <a:t> لدى الشعب الجزائري، الأمر الذي يمكن إرجاعه إلى الظروف الاقتصادية والاجتماعية والسياسية السائدة في ذلك الوقت، وذلك على الرغم من ظهور بعض المقاولين الجزائريين لكن أعدادهم كانت جد ضعيفة</a:t>
            </a:r>
            <a:r>
              <a:rPr lang="fr-FR" sz="2600" dirty="0"/>
              <a:t>.</a:t>
            </a:r>
          </a:p>
        </p:txBody>
      </p:sp>
    </p:spTree>
    <p:extLst>
      <p:ext uri="{BB962C8B-B14F-4D97-AF65-F5344CB8AC3E}">
        <p14:creationId xmlns:p14="http://schemas.microsoft.com/office/powerpoint/2010/main" val="282822864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81</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01314"/>
          </a:xfrm>
          <a:prstGeom prst="rect">
            <a:avLst/>
          </a:prstGeom>
          <a:noFill/>
        </p:spPr>
        <p:txBody>
          <a:bodyPr wrap="square" rtlCol="0">
            <a:spAutoFit/>
          </a:bodyPr>
          <a:lstStyle/>
          <a:p>
            <a:pPr lvl="0" algn="just" rtl="1"/>
            <a:r>
              <a:rPr lang="ar-DZ" sz="2600" dirty="0" smtClean="0"/>
              <a:t>2-</a:t>
            </a:r>
            <a:r>
              <a:rPr lang="fr-FR" sz="2600" dirty="0"/>
              <a:t> </a:t>
            </a:r>
            <a:r>
              <a:rPr lang="ar-DZ" sz="2600" b="1" dirty="0" err="1"/>
              <a:t>المقاولاتية</a:t>
            </a:r>
            <a:r>
              <a:rPr lang="ar-DZ" sz="2600" b="1" dirty="0"/>
              <a:t> في مرحلة ما بعد الاستقلال</a:t>
            </a:r>
            <a:endParaRPr lang="fr-FR" sz="2600" dirty="0"/>
          </a:p>
          <a:p>
            <a:pPr algn="just" rtl="1"/>
            <a:r>
              <a:rPr lang="ar-SA" sz="2600" dirty="0"/>
              <a:t>مع مطلع الاستقلال كانت النظرة السائدة اتجاه المقاولين الجزائريين تتمحور حول سمتين أساسيتين هما الأنانية والانتهازية</a:t>
            </a:r>
            <a:r>
              <a:rPr lang="fr-FR" sz="2600" dirty="0"/>
              <a:t>. </a:t>
            </a:r>
            <a:r>
              <a:rPr lang="ar-SA" sz="2600" dirty="0"/>
              <a:t>فالأولى متأصلة من العلاقات والتعاملات التجارية للمقاولين الجزائريين مع المستعمر الفرنسي والتي اعتبرت علاقات مصلحة شخصية، أما الثانية فمتأتية من خلال مواصلة هذه الفئة القليلة من المقاولين الجزائريين لإنشاء مؤسسات صغيرة أخرى واستغلال الشعب بفرض أسعار مرتفعة لمنتجاتهم دون الأخذ في الحسبان للوضعية الاجتماعية والاقتصادية المزرية السائدة عقب خروج المحتل، حيث كان ما يقارب </a:t>
            </a:r>
            <a:r>
              <a:rPr lang="fr-FR" sz="2600" b="1" dirty="0"/>
              <a:t>80 % </a:t>
            </a:r>
            <a:r>
              <a:rPr lang="ar-SA" sz="2600" dirty="0"/>
              <a:t>من الشعب الجزائري من ذوي الدخول الضعيفة أو المنعدمة</a:t>
            </a:r>
            <a:r>
              <a:rPr lang="fr-FR" sz="2600" dirty="0"/>
              <a:t>. </a:t>
            </a:r>
            <a:r>
              <a:rPr lang="ar-SA" sz="2600" dirty="0"/>
              <a:t>وظلت هذه النظرة التشاؤمية اتجاه الفرد المقاول مستمرة وإلى غاية نهاية ثمانينيات القرن الماضي، الأمر الذي يبرز بوضوح من خلال العدد القليل للمقاولين الجزائريين الذي لم يتعدى الأربعين (</a:t>
            </a:r>
            <a:r>
              <a:rPr lang="fr-FR" sz="2600" b="1" dirty="0"/>
              <a:t>40</a:t>
            </a:r>
            <a:r>
              <a:rPr lang="ar-SA" sz="2600" b="1" dirty="0"/>
              <a:t>)</a:t>
            </a:r>
            <a:r>
              <a:rPr lang="ar-SA" sz="2600" dirty="0"/>
              <a:t> مقاولا.</a:t>
            </a:r>
            <a:endParaRPr lang="fr-FR" sz="2600" dirty="0"/>
          </a:p>
          <a:p>
            <a:pPr algn="just" rtl="1"/>
            <a:endParaRPr lang="fr-FR" sz="2000" dirty="0"/>
          </a:p>
        </p:txBody>
      </p:sp>
    </p:spTree>
    <p:extLst>
      <p:ext uri="{BB962C8B-B14F-4D97-AF65-F5344CB8AC3E}">
        <p14:creationId xmlns:p14="http://schemas.microsoft.com/office/powerpoint/2010/main" val="367550241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01314"/>
          </a:xfrm>
          <a:prstGeom prst="rect">
            <a:avLst/>
          </a:prstGeom>
          <a:noFill/>
        </p:spPr>
        <p:txBody>
          <a:bodyPr wrap="square" rtlCol="0">
            <a:spAutoFit/>
          </a:bodyPr>
          <a:lstStyle/>
          <a:p>
            <a:pPr algn="just" rtl="1"/>
            <a:r>
              <a:rPr lang="ar-SA" sz="2600" dirty="0" smtClean="0"/>
              <a:t>هذا </a:t>
            </a:r>
            <a:r>
              <a:rPr lang="ar-SA" sz="2600" dirty="0"/>
              <a:t>وفي ظل الفكر الاشتراكي السائد في الجزائر آنذاك وبغية محاربة الاستغلال المتأتي من المقاول الجزائري، عمدت الحكومة إلى تضييق حقل </a:t>
            </a:r>
            <a:r>
              <a:rPr lang="ar-SA" sz="2600" dirty="0" err="1"/>
              <a:t>المقاولاتية</a:t>
            </a:r>
            <a:r>
              <a:rPr lang="ar-SA" sz="2600" dirty="0"/>
              <a:t> بالنسبة للخواص، حيث انحصر مجال النشاط المفتوح في الأنشطة المكملة للصناعات الكبرى التابعة للدولة، كما سقف حجم الاستثمار بالمؤسسة المتوسطة المستثمرة بقيمة </a:t>
            </a:r>
            <a:r>
              <a:rPr lang="fr-FR" sz="2600" b="1" dirty="0"/>
              <a:t>30 </a:t>
            </a:r>
            <a:r>
              <a:rPr lang="ar-SA" sz="2600" dirty="0"/>
              <a:t>مليون دينار جزائري</a:t>
            </a:r>
            <a:r>
              <a:rPr lang="fr-FR" sz="2600" dirty="0"/>
              <a:t> )</a:t>
            </a:r>
            <a:r>
              <a:rPr lang="ar-SA" sz="2600" dirty="0"/>
              <a:t>كما جاء في قانون الاستثمار لسنة </a:t>
            </a:r>
            <a:r>
              <a:rPr lang="fr-FR" sz="2600" b="1" dirty="0"/>
              <a:t>1963 </a:t>
            </a:r>
            <a:r>
              <a:rPr lang="ar-SA" sz="2600" dirty="0"/>
              <a:t>، </a:t>
            </a:r>
            <a:r>
              <a:rPr lang="fr-FR" sz="2600" b="1" dirty="0"/>
              <a:t>1966 </a:t>
            </a:r>
            <a:r>
              <a:rPr lang="ar-SA" sz="2600" dirty="0"/>
              <a:t>، وحتى قانون </a:t>
            </a:r>
            <a:r>
              <a:rPr lang="fr-FR" sz="2600" b="1" dirty="0"/>
              <a:t>1982 </a:t>
            </a:r>
            <a:r>
              <a:rPr lang="ar-SA" sz="2600" b="1" dirty="0"/>
              <a:t>م</a:t>
            </a:r>
            <a:r>
              <a:rPr lang="fr-FR" sz="2600" dirty="0"/>
              <a:t>(</a:t>
            </a:r>
            <a:r>
              <a:rPr lang="ar-SA" sz="2600" dirty="0"/>
              <a:t>، لتكون بذلك حصة الأسد للمؤسسات العمومية الكبرى التي كانت مسيطرة على الاقتصاد الجزائري في تلك الفترة</a:t>
            </a:r>
            <a:r>
              <a:rPr lang="fr-FR" sz="2600" dirty="0"/>
              <a:t>.</a:t>
            </a:r>
          </a:p>
          <a:p>
            <a:pPr algn="just" rtl="1"/>
            <a:r>
              <a:rPr lang="ar-SA" sz="2600" dirty="0"/>
              <a:t>وبصفة عامة، يمكننا القول بأن أهم سبب لضعف الثقافة </a:t>
            </a:r>
            <a:r>
              <a:rPr lang="ar-SA" sz="2600" dirty="0" err="1"/>
              <a:t>المقاولاتية</a:t>
            </a:r>
            <a:r>
              <a:rPr lang="ar-SA" sz="2600" dirty="0"/>
              <a:t> لدى الفرد الجزائري في هذه الفترة، هو الفكر الاشتراكي المضيق للنشاط </a:t>
            </a:r>
            <a:r>
              <a:rPr lang="ar-SA" sz="2600" dirty="0" err="1"/>
              <a:t>المقاولاتي</a:t>
            </a:r>
            <a:r>
              <a:rPr lang="ar-SA" sz="2600" dirty="0"/>
              <a:t> والمرتكز بشكل أساسي على المؤسسات الكبيرة العامة التابعة للدولة التي كان ينظر إليها على أنها أداة توفير فرص العمل والراتب والسكن والمنافع الاجتماعية الأخرى</a:t>
            </a:r>
            <a:r>
              <a:rPr lang="fr-FR" sz="2600" dirty="0"/>
              <a:t>.</a:t>
            </a:r>
          </a:p>
          <a:p>
            <a:pPr algn="just" rtl="1"/>
            <a:endParaRPr lang="fr-FR" sz="2000" dirty="0"/>
          </a:p>
        </p:txBody>
      </p:sp>
    </p:spTree>
    <p:extLst>
      <p:ext uri="{BB962C8B-B14F-4D97-AF65-F5344CB8AC3E}">
        <p14:creationId xmlns:p14="http://schemas.microsoft.com/office/powerpoint/2010/main" val="368894353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893647"/>
          </a:xfrm>
          <a:prstGeom prst="rect">
            <a:avLst/>
          </a:prstGeom>
          <a:noFill/>
        </p:spPr>
        <p:txBody>
          <a:bodyPr wrap="square" rtlCol="0">
            <a:spAutoFit/>
          </a:bodyPr>
          <a:lstStyle/>
          <a:p>
            <a:pPr lvl="0" algn="just" rtl="1"/>
            <a:r>
              <a:rPr lang="fr-FR" sz="2000" dirty="0"/>
              <a:t> </a:t>
            </a:r>
            <a:r>
              <a:rPr lang="ar-DZ" sz="2600" dirty="0" smtClean="0"/>
              <a:t>3- </a:t>
            </a:r>
            <a:r>
              <a:rPr lang="ar-SA" sz="2600" b="1" dirty="0" err="1" smtClean="0"/>
              <a:t>المقاولاتية</a:t>
            </a:r>
            <a:r>
              <a:rPr lang="ar-SA" sz="2600" b="1" dirty="0" smtClean="0"/>
              <a:t> </a:t>
            </a:r>
            <a:r>
              <a:rPr lang="ar-SA" sz="2600" b="1" dirty="0"/>
              <a:t>في إطار التوجه نحو اقتصاد السوق</a:t>
            </a:r>
            <a:endParaRPr lang="fr-FR" sz="2600" dirty="0"/>
          </a:p>
          <a:p>
            <a:pPr algn="just" rtl="1"/>
            <a:r>
              <a:rPr lang="ar-SA" sz="2600" dirty="0"/>
              <a:t>وبعد ثبوت فشل النظام الاشتراكي وضياع غالبية المؤسسات الكبرى العمومية، عمدت الحكومة الجزائرية إلى اتخاذ جملة من الإصلاحات الاقتصادية التي تمهد الطريق للدخول في الاقتصاد الحر، والتي من أبرزها: تحرير الأسعار</a:t>
            </a:r>
            <a:r>
              <a:rPr lang="fr-FR" sz="2600" dirty="0"/>
              <a:t> )</a:t>
            </a:r>
            <a:r>
              <a:rPr lang="ar-SA" sz="2600" dirty="0"/>
              <a:t>القانون رقم </a:t>
            </a:r>
            <a:r>
              <a:rPr lang="fr-FR" sz="2600" b="1" dirty="0"/>
              <a:t>90 - 01 </a:t>
            </a:r>
            <a:r>
              <a:rPr lang="ar-SA" sz="2600" dirty="0"/>
              <a:t>المؤرخ في </a:t>
            </a:r>
            <a:r>
              <a:rPr lang="fr-FR" sz="2600" b="1" dirty="0"/>
              <a:t>14 </a:t>
            </a:r>
            <a:r>
              <a:rPr lang="ar-SA" sz="2600" dirty="0" err="1"/>
              <a:t>أفريل</a:t>
            </a:r>
            <a:r>
              <a:rPr lang="ar-SA" sz="2600" dirty="0"/>
              <a:t> </a:t>
            </a:r>
            <a:r>
              <a:rPr lang="fr-FR" sz="2600" b="1" dirty="0"/>
              <a:t>1990 </a:t>
            </a:r>
            <a:r>
              <a:rPr lang="ar-SA" sz="2600" b="1" dirty="0"/>
              <a:t>م </a:t>
            </a:r>
            <a:r>
              <a:rPr lang="ar-SA" sz="2600" dirty="0"/>
              <a:t>المتعلق بالنقد والقرض</a:t>
            </a:r>
            <a:r>
              <a:rPr lang="fr-FR" sz="2600" dirty="0"/>
              <a:t>(</a:t>
            </a:r>
            <a:r>
              <a:rPr lang="ar-SA" sz="2600" dirty="0"/>
              <a:t>، فتح رؤوس أموال بغض المؤسسات العامة للخواص</a:t>
            </a:r>
            <a:r>
              <a:rPr lang="fr-FR" sz="2600" dirty="0"/>
              <a:t> )</a:t>
            </a:r>
            <a:r>
              <a:rPr lang="ar-SA" sz="2600" dirty="0"/>
              <a:t>الأمر </a:t>
            </a:r>
            <a:r>
              <a:rPr lang="fr-FR" sz="2600" b="1" dirty="0"/>
              <a:t>95 - 22 </a:t>
            </a:r>
            <a:r>
              <a:rPr lang="ar-SA" sz="2600" dirty="0"/>
              <a:t>المؤرخ في </a:t>
            </a:r>
            <a:r>
              <a:rPr lang="fr-FR" sz="2600" b="1" dirty="0"/>
              <a:t>26 </a:t>
            </a:r>
            <a:r>
              <a:rPr lang="ar-SA" sz="2600" dirty="0"/>
              <a:t>أوت 5</a:t>
            </a:r>
            <a:r>
              <a:rPr lang="fr-FR" sz="2600" b="1" dirty="0"/>
              <a:t>199</a:t>
            </a:r>
            <a:r>
              <a:rPr lang="ar-SA" sz="2600" b="1" dirty="0"/>
              <a:t>م </a:t>
            </a:r>
            <a:r>
              <a:rPr lang="ar-SA" sz="2600" dirty="0"/>
              <a:t>والأمر </a:t>
            </a:r>
            <a:r>
              <a:rPr lang="fr-FR" sz="2600" b="1" dirty="0"/>
              <a:t>97 - 12 </a:t>
            </a:r>
            <a:r>
              <a:rPr lang="ar-SA" sz="2600" dirty="0"/>
              <a:t>المؤرخ في </a:t>
            </a:r>
            <a:r>
              <a:rPr lang="fr-FR" sz="2600" b="1" dirty="0"/>
              <a:t>19 </a:t>
            </a:r>
            <a:r>
              <a:rPr lang="ar-SA" sz="2600" dirty="0"/>
              <a:t>مارس </a:t>
            </a:r>
            <a:r>
              <a:rPr lang="fr-FR" sz="2600" b="1" dirty="0"/>
              <a:t>1997 </a:t>
            </a:r>
            <a:r>
              <a:rPr lang="ar-SA" sz="2600" b="1" dirty="0"/>
              <a:t>م</a:t>
            </a:r>
            <a:r>
              <a:rPr lang="fr-FR" sz="2600" dirty="0"/>
              <a:t>(</a:t>
            </a:r>
            <a:r>
              <a:rPr lang="ar-SA" sz="2600" dirty="0"/>
              <a:t>، إنشاء السوق المالي سنة </a:t>
            </a:r>
            <a:r>
              <a:rPr lang="fr-FR" sz="2600" b="1" dirty="0"/>
              <a:t>1996 </a:t>
            </a:r>
            <a:r>
              <a:rPr lang="ar-SA" sz="2600" b="1" dirty="0"/>
              <a:t>م</a:t>
            </a:r>
            <a:r>
              <a:rPr lang="ar-SA" sz="2600" dirty="0"/>
              <a:t>، إلغاء الاحتكار على مستوى التجارة الخارجية</a:t>
            </a:r>
            <a:r>
              <a:rPr lang="fr-FR" sz="2600" dirty="0"/>
              <a:t>.... </a:t>
            </a:r>
            <a:r>
              <a:rPr lang="ar-SA" sz="2600" dirty="0"/>
              <a:t>إلخ</a:t>
            </a:r>
            <a:r>
              <a:rPr lang="fr-FR" sz="2600" dirty="0"/>
              <a:t>.</a:t>
            </a:r>
          </a:p>
          <a:p>
            <a:pPr algn="just" rtl="1"/>
            <a:r>
              <a:rPr lang="ar-SA" sz="2600" dirty="0"/>
              <a:t>وفي هذا الصدد وفي ظل توجه الدولة نحو اقتصاد السوق، تم وضع العديد من الطرق الجديدة التي تسمح للقطاع الخاص بلعب دوره في الاقتصاد الوطني، إضافة إلى ضرورة إرساء فكرة المؤسسات الخاصة والمشاريع </a:t>
            </a:r>
            <a:r>
              <a:rPr lang="ar-SA" sz="2600" dirty="0" err="1"/>
              <a:t>المقاولاتية</a:t>
            </a:r>
            <a:r>
              <a:rPr lang="ar-SA" sz="2600" dirty="0"/>
              <a:t> والتي تأكدت الحكومة على أنها مصدر جد مهم للإبداع وخلق الثروة واستحداث مناصب </a:t>
            </a:r>
            <a:r>
              <a:rPr lang="ar-SA" sz="2600" dirty="0" smtClean="0"/>
              <a:t>العمل</a:t>
            </a:r>
            <a:r>
              <a:rPr lang="ar-DZ" sz="2600" dirty="0"/>
              <a:t>.</a:t>
            </a:r>
            <a:r>
              <a:rPr lang="ar-SA" sz="2600" dirty="0" smtClean="0"/>
              <a:t> </a:t>
            </a:r>
            <a:endParaRPr lang="fr-FR" sz="2600" dirty="0"/>
          </a:p>
        </p:txBody>
      </p:sp>
    </p:spTree>
    <p:extLst>
      <p:ext uri="{BB962C8B-B14F-4D97-AF65-F5344CB8AC3E}">
        <p14:creationId xmlns:p14="http://schemas.microsoft.com/office/powerpoint/2010/main" val="2207904589"/>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4093428"/>
          </a:xfrm>
          <a:prstGeom prst="rect">
            <a:avLst/>
          </a:prstGeom>
          <a:noFill/>
        </p:spPr>
        <p:txBody>
          <a:bodyPr wrap="square" rtlCol="0">
            <a:spAutoFit/>
          </a:bodyPr>
          <a:lstStyle/>
          <a:p>
            <a:pPr algn="just" rtl="1"/>
            <a:r>
              <a:rPr lang="ar-DZ" sz="2600" b="1" dirty="0" smtClean="0"/>
              <a:t>ثانيا</a:t>
            </a:r>
            <a:r>
              <a:rPr lang="ar-DZ" sz="2600" b="1" dirty="0"/>
              <a:t>: </a:t>
            </a:r>
            <a:r>
              <a:rPr lang="ar-DZ" sz="2600" b="1" dirty="0" err="1"/>
              <a:t>المقاولاتية</a:t>
            </a:r>
            <a:r>
              <a:rPr lang="ar-DZ" sz="2600" b="1" dirty="0"/>
              <a:t> والمشروعات الصغيرة والمتوسطة بالجزائر</a:t>
            </a:r>
            <a:endParaRPr lang="fr-FR" sz="2600" dirty="0"/>
          </a:p>
          <a:p>
            <a:pPr lvl="0" algn="just" rtl="1"/>
            <a:r>
              <a:rPr lang="ar-DZ" sz="2600" b="1" dirty="0" smtClean="0"/>
              <a:t>1- </a:t>
            </a:r>
            <a:r>
              <a:rPr lang="ar-SA" sz="2600" b="1" dirty="0" smtClean="0"/>
              <a:t>تعريف </a:t>
            </a:r>
            <a:r>
              <a:rPr lang="ar-SA" sz="2600" b="1" dirty="0"/>
              <a:t>الجزائر للمشروعات الصغيرة والمتوسطة </a:t>
            </a:r>
            <a:endParaRPr lang="fr-FR" sz="2600" dirty="0"/>
          </a:p>
          <a:p>
            <a:pPr algn="just" rtl="1"/>
            <a:r>
              <a:rPr lang="ar-SA" sz="2600" dirty="0"/>
              <a:t>لقد كانت للجزائر عدة محاولات في تحديد تعريف للمؤسسات الصغيرة والمتوسطة، ولكنها تعاريف غير رسمية، فأول محاولة كانت التقرير الخاص ببرنامج التنمية للمؤسسات الصغيرة والمتوسطة (1974- 1977)، الذي وضعته وزارة الصناعة والطاقة مقدمة التعريف الآتي: نسمي مؤسسة صغيرة ومتوسطة كل وحدة إنتاجية:</a:t>
            </a:r>
            <a:endParaRPr lang="fr-FR" sz="2600" dirty="0"/>
          </a:p>
          <a:p>
            <a:pPr lvl="0" algn="just" rtl="1"/>
            <a:r>
              <a:rPr lang="ar-SA" sz="2600" dirty="0"/>
              <a:t>مستقلة قانونا. </a:t>
            </a:r>
            <a:endParaRPr lang="fr-FR" sz="2600" dirty="0"/>
          </a:p>
          <a:p>
            <a:pPr lvl="0" algn="just" rtl="1"/>
            <a:r>
              <a:rPr lang="ar-SA" sz="2600" dirty="0"/>
              <a:t>تشغل أقل من 500 شخص. </a:t>
            </a:r>
            <a:endParaRPr lang="fr-FR" sz="2600" dirty="0"/>
          </a:p>
          <a:p>
            <a:pPr lvl="0" algn="just" rtl="1"/>
            <a:r>
              <a:rPr lang="ar-SA" sz="2600" dirty="0"/>
              <a:t>تحقّق رقم أعمال سنوي أقل من 15 مليون دينار جزائري، ويتطلب الإنشاء استثمارات بها أقل من 10 مليون دينار جزائري</a:t>
            </a:r>
            <a:r>
              <a:rPr lang="ar-SA" sz="2600" dirty="0" smtClean="0"/>
              <a:t>.</a:t>
            </a:r>
            <a:endParaRPr lang="fr-FR" sz="2600" dirty="0"/>
          </a:p>
        </p:txBody>
      </p:sp>
    </p:spTree>
    <p:extLst>
      <p:ext uri="{BB962C8B-B14F-4D97-AF65-F5344CB8AC3E}">
        <p14:creationId xmlns:p14="http://schemas.microsoft.com/office/powerpoint/2010/main" val="411351710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293209"/>
          </a:xfrm>
          <a:prstGeom prst="rect">
            <a:avLst/>
          </a:prstGeom>
          <a:noFill/>
        </p:spPr>
        <p:txBody>
          <a:bodyPr wrap="square" rtlCol="0">
            <a:spAutoFit/>
          </a:bodyPr>
          <a:lstStyle/>
          <a:p>
            <a:pPr algn="just" rtl="1"/>
            <a:r>
              <a:rPr lang="ar-SA" sz="2600" dirty="0" smtClean="0"/>
              <a:t>أما </a:t>
            </a:r>
            <a:r>
              <a:rPr lang="ar-SA" sz="2600" dirty="0"/>
              <a:t>المحاولة الثانية، فقد قامت بها المؤسسة الوطنية للهندسة وتنمية المؤسسات الخفيفة (</a:t>
            </a:r>
            <a:r>
              <a:rPr lang="fr-FR" sz="2600" dirty="0"/>
              <a:t>EDIL</a:t>
            </a:r>
            <a:r>
              <a:rPr lang="ar-SA" sz="2600" dirty="0"/>
              <a:t>) بمناسبة الملتقى الأول حول الصناعات الصغيرة والمتوسطة سنة 1983، ثم كانت المحاولة الثالثة، بمناسبة الملتقى الوطني حول تنمية المناطق الجبلية سنة 1988.</a:t>
            </a:r>
            <a:endParaRPr lang="fr-FR" sz="2600" dirty="0"/>
          </a:p>
          <a:p>
            <a:pPr algn="just" rtl="1"/>
            <a:r>
              <a:rPr lang="ar-SA" sz="2600" dirty="0"/>
              <a:t>ولكن بتاريخ 15 ديسمبر 2001 وضع المشرع الجزائري </a:t>
            </a:r>
            <a:r>
              <a:rPr lang="ar-DZ" sz="2600" dirty="0"/>
              <a:t>مفهوم صريح للمؤسسات الصغيرة والمتوسطة، هذا من خلال القانون رقم </a:t>
            </a:r>
            <a:r>
              <a:rPr lang="ar-DZ" sz="2600" b="1" dirty="0"/>
              <a:t>01-18</a:t>
            </a:r>
            <a:r>
              <a:rPr lang="ar-DZ" sz="2600" dirty="0"/>
              <a:t> المتضمن القانون التوجيهي لترقية المؤسسات الصغيرة والمتوسطة، وهو التعريف القانوني والرسمي المعتمد في الجزائر إلى غاية سنة 2017. حيث جاء في محتواه ما </a:t>
            </a:r>
            <a:r>
              <a:rPr lang="ar-DZ" sz="2600" dirty="0" smtClean="0"/>
              <a:t>يلي:</a:t>
            </a:r>
            <a:endParaRPr lang="fr-FR" sz="2600" dirty="0"/>
          </a:p>
        </p:txBody>
      </p:sp>
    </p:spTree>
    <p:extLst>
      <p:ext uri="{BB962C8B-B14F-4D97-AF65-F5344CB8AC3E}">
        <p14:creationId xmlns:p14="http://schemas.microsoft.com/office/powerpoint/2010/main" val="37150159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3693319"/>
          </a:xfrm>
          <a:prstGeom prst="rect">
            <a:avLst/>
          </a:prstGeom>
          <a:noFill/>
        </p:spPr>
        <p:txBody>
          <a:bodyPr wrap="square" rtlCol="0">
            <a:spAutoFit/>
          </a:bodyPr>
          <a:lstStyle/>
          <a:p>
            <a:pPr algn="just" rtl="1"/>
            <a:r>
              <a:rPr lang="fr-FR" sz="2000" dirty="0"/>
              <a:t> </a:t>
            </a:r>
            <a:r>
              <a:rPr lang="ar-DZ" sz="2600" b="1" dirty="0"/>
              <a:t>المادة 05:</a:t>
            </a:r>
            <a:r>
              <a:rPr lang="ar-DZ" sz="2600" dirty="0"/>
              <a:t> تعرف المؤسسة المتوسطة بأنها المؤسسة التي تشغل </a:t>
            </a:r>
            <a:r>
              <a:rPr lang="ar-DZ" sz="2600" dirty="0" err="1"/>
              <a:t>مابين</a:t>
            </a:r>
            <a:r>
              <a:rPr lang="ar-DZ" sz="2600" dirty="0"/>
              <a:t> 50 إلى 250 عاملا ويكون رقم أعمالها ما بين 200 مليون و02 مليار دينار جزائري أو يكون مجموع حصيلتها السنوية ما بين 100 و500 مليون جزائري؛</a:t>
            </a:r>
            <a:endParaRPr lang="fr-FR" sz="2600" dirty="0"/>
          </a:p>
          <a:p>
            <a:pPr algn="just" rtl="1"/>
            <a:r>
              <a:rPr lang="ar-DZ" sz="2600" b="1" dirty="0"/>
              <a:t>المادة 06</a:t>
            </a:r>
            <a:r>
              <a:rPr lang="ar-DZ" sz="2600" dirty="0"/>
              <a:t>: تعرف المؤسسة الصغيرة بأنها مؤسسة تشغل ما بين 10 إلى 49 عاملا، ولا يتجاوز رقم أعمالها السنوي 200 مليون دينار جزائري ولا يتجاوز مجموع حصيلتها السنوية 100 مليون دينار جزائري؛</a:t>
            </a:r>
            <a:endParaRPr lang="fr-FR" sz="2600" dirty="0"/>
          </a:p>
          <a:p>
            <a:pPr algn="just" rtl="1"/>
            <a:r>
              <a:rPr lang="ar-DZ" sz="2600" b="1" dirty="0"/>
              <a:t>المادة 07</a:t>
            </a:r>
            <a:r>
              <a:rPr lang="ar-DZ" sz="2600" dirty="0"/>
              <a:t>: تعرف المؤسسة المصغرة بأنها مؤسسة تشغل من عامل إلى تسعة عمال، وتحقق رقم أعمال سنوي اقل من 20 مليون دينار أو لا يتجاوز مجموع حصيلتها السنوية 10 ملايين دينار.</a:t>
            </a:r>
            <a:endParaRPr lang="fr-FR" sz="2600" dirty="0"/>
          </a:p>
        </p:txBody>
      </p:sp>
      <p:graphicFrame>
        <p:nvGraphicFramePr>
          <p:cNvPr id="6" name="Tableau 5"/>
          <p:cNvGraphicFramePr>
            <a:graphicFrameLocks noGrp="1"/>
          </p:cNvGraphicFramePr>
          <p:nvPr>
            <p:extLst>
              <p:ext uri="{D42A27DB-BD31-4B8C-83A1-F6EECF244321}">
                <p14:modId xmlns:p14="http://schemas.microsoft.com/office/powerpoint/2010/main" val="2059656045"/>
              </p:ext>
            </p:extLst>
          </p:nvPr>
        </p:nvGraphicFramePr>
        <p:xfrm>
          <a:off x="1039107" y="4674047"/>
          <a:ext cx="7560840" cy="2127006"/>
        </p:xfrm>
        <a:graphic>
          <a:graphicData uri="http://schemas.openxmlformats.org/drawingml/2006/table">
            <a:tbl>
              <a:tblPr rtl="1" firstRow="1" firstCol="1" bandRow="1">
                <a:tableStyleId>{5C22544A-7EE6-4342-B048-85BDC9FD1C3A}</a:tableStyleId>
              </a:tblPr>
              <a:tblGrid>
                <a:gridCol w="1154942"/>
                <a:gridCol w="1574250"/>
                <a:gridCol w="2415824"/>
                <a:gridCol w="2415824"/>
              </a:tblGrid>
              <a:tr h="522058">
                <a:tc>
                  <a:txBody>
                    <a:bodyPr/>
                    <a:lstStyle/>
                    <a:p>
                      <a:pPr algn="ctr" rtl="1">
                        <a:lnSpc>
                          <a:spcPct val="115000"/>
                        </a:lnSpc>
                        <a:spcAft>
                          <a:spcPts val="1000"/>
                        </a:spcAft>
                      </a:pPr>
                      <a:r>
                        <a:rPr lang="ar-DZ" sz="1600" dirty="0">
                          <a:effectLst/>
                        </a:rPr>
                        <a:t>نوع المؤسسة</a:t>
                      </a:r>
                      <a:endParaRPr lang="fr-FR"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dirty="0">
                          <a:effectLst/>
                        </a:rPr>
                        <a:t>عدد العمال</a:t>
                      </a:r>
                      <a:endParaRPr lang="fr-FR"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رقم الأعمال السنوي</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الحصيلة السنوية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522058">
                <a:tc>
                  <a:txBody>
                    <a:bodyPr/>
                    <a:lstStyle/>
                    <a:p>
                      <a:pPr algn="r" rtl="1">
                        <a:lnSpc>
                          <a:spcPct val="115000"/>
                        </a:lnSpc>
                        <a:spcAft>
                          <a:spcPts val="1000"/>
                        </a:spcAft>
                      </a:pPr>
                      <a:r>
                        <a:rPr lang="ar-DZ" sz="1600">
                          <a:effectLst/>
                        </a:rPr>
                        <a:t>مصغرة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just" rtl="0">
                        <a:lnSpc>
                          <a:spcPct val="115000"/>
                        </a:lnSpc>
                        <a:spcAft>
                          <a:spcPts val="1000"/>
                        </a:spcAft>
                      </a:pPr>
                      <a:r>
                        <a:rPr lang="ar-SA" sz="1600">
                          <a:effectLst/>
                        </a:rPr>
                        <a:t>من 01 إلى 09</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600">
                          <a:effectLst/>
                        </a:rPr>
                        <a:t>أقل من 20 مليون دج</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600">
                          <a:effectLst/>
                        </a:rPr>
                        <a:t>أقل من 10 مليون دينار</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522058">
                <a:tc>
                  <a:txBody>
                    <a:bodyPr/>
                    <a:lstStyle/>
                    <a:p>
                      <a:pPr algn="r" rtl="1">
                        <a:lnSpc>
                          <a:spcPct val="115000"/>
                        </a:lnSpc>
                        <a:spcAft>
                          <a:spcPts val="1000"/>
                        </a:spcAft>
                      </a:pPr>
                      <a:r>
                        <a:rPr lang="ar-DZ" sz="1600">
                          <a:effectLst/>
                        </a:rPr>
                        <a:t>صغيرة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just" rtl="0">
                        <a:lnSpc>
                          <a:spcPct val="115000"/>
                        </a:lnSpc>
                        <a:spcAft>
                          <a:spcPts val="1000"/>
                        </a:spcAft>
                      </a:pPr>
                      <a:r>
                        <a:rPr lang="ar-SA" sz="1600">
                          <a:effectLst/>
                        </a:rPr>
                        <a:t>من 10 إلى 49</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1">
                        <a:spcAft>
                          <a:spcPts val="0"/>
                        </a:spcAft>
                      </a:pPr>
                      <a:r>
                        <a:rPr lang="ar-SA" sz="1600">
                          <a:effectLst/>
                        </a:rPr>
                        <a:t>أقل من 200 مليون دينار</a:t>
                      </a:r>
                      <a:endParaRPr lang="fr-FR" sz="1600" b="1">
                        <a:effectLst/>
                        <a:latin typeface="Calibri" panose="020F0502020204030204" pitchFamily="34" charset="0"/>
                        <a:ea typeface="Times New Roman" panose="02020603050405020304" pitchFamily="18" charset="0"/>
                        <a:cs typeface="SimSun" panose="02010600030101010101" pitchFamily="2" charset="-122"/>
                      </a:endParaRPr>
                    </a:p>
                  </a:txBody>
                  <a:tcPr marL="68580" marR="68580" marT="0" marB="0"/>
                </a:tc>
                <a:tc>
                  <a:txBody>
                    <a:bodyPr/>
                    <a:lstStyle/>
                    <a:p>
                      <a:pPr indent="180340" algn="ctr" rtl="0">
                        <a:lnSpc>
                          <a:spcPct val="115000"/>
                        </a:lnSpc>
                        <a:spcAft>
                          <a:spcPts val="1000"/>
                        </a:spcAft>
                      </a:pPr>
                      <a:r>
                        <a:rPr lang="ar-SA" sz="1600">
                          <a:effectLst/>
                        </a:rPr>
                        <a:t>أقل من 100 مليون دينار</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522058">
                <a:tc>
                  <a:txBody>
                    <a:bodyPr/>
                    <a:lstStyle/>
                    <a:p>
                      <a:pPr algn="r" rtl="1">
                        <a:lnSpc>
                          <a:spcPct val="115000"/>
                        </a:lnSpc>
                        <a:spcAft>
                          <a:spcPts val="1000"/>
                        </a:spcAft>
                      </a:pPr>
                      <a:r>
                        <a:rPr lang="ar-DZ" sz="1600">
                          <a:effectLst/>
                        </a:rPr>
                        <a:t>متوسطة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600">
                          <a:effectLst/>
                        </a:rPr>
                        <a:t>من 50 إلى 250</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600">
                          <a:effectLst/>
                        </a:rPr>
                        <a:t>من </a:t>
                      </a:r>
                      <a:r>
                        <a:rPr lang="ar-DZ" sz="1600">
                          <a:effectLst/>
                        </a:rPr>
                        <a:t>200 مليون </a:t>
                      </a:r>
                      <a:r>
                        <a:rPr lang="ar-SA" sz="1600">
                          <a:effectLst/>
                        </a:rPr>
                        <a:t> إلى 2 مل</a:t>
                      </a:r>
                      <a:r>
                        <a:rPr lang="ar-DZ" sz="1600">
                          <a:effectLst/>
                        </a:rPr>
                        <a:t>يار دينار</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600" dirty="0">
                          <a:effectLst/>
                        </a:rPr>
                        <a:t>من 100 إلى 500 مليون دينار</a:t>
                      </a:r>
                      <a:endParaRPr lang="fr-FR"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70015542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2893100"/>
          </a:xfrm>
          <a:prstGeom prst="rect">
            <a:avLst/>
          </a:prstGeom>
          <a:noFill/>
        </p:spPr>
        <p:txBody>
          <a:bodyPr wrap="square" rtlCol="0">
            <a:spAutoFit/>
          </a:bodyPr>
          <a:lstStyle/>
          <a:p>
            <a:pPr algn="just" rtl="1"/>
            <a:r>
              <a:rPr lang="ar-SA" sz="2600" dirty="0"/>
              <a:t>وفي سنة 2017 وردت بعض التعديلات في تعريف المؤسسات الصغيرة والمتوسطة في الجزائر، وذلك وفقا للقانون رقم 17-02 المؤرخ في 10 </a:t>
            </a:r>
            <a:r>
              <a:rPr lang="ar-SA" sz="2600" dirty="0" err="1"/>
              <a:t>جانفي</a:t>
            </a:r>
            <a:r>
              <a:rPr lang="ar-SA" sz="2600" dirty="0"/>
              <a:t> 2017 والمتضمن للقانون التوجيهي لتطوير المؤسسات الصغيرة والمتوسطة، حيث أصبحت تعرف على أنها "كل مؤسسة إنتاج السلع و/أو الخدمات مهما كانت طبيعتها القانونية، تشغل من 01 إلى 250 عاملا، لا يتجاوز رقم أعمالها السنوي 04 </a:t>
            </a:r>
            <a:r>
              <a:rPr lang="ar-SA" sz="2600" dirty="0" err="1"/>
              <a:t>ملايير</a:t>
            </a:r>
            <a:r>
              <a:rPr lang="ar-SA" sz="2600" dirty="0"/>
              <a:t> دينار جزائري أو لا يتجاوز مجموع حصيلتها السنوية 01 مليار دينار جزائري وتستوفي معايير </a:t>
            </a:r>
            <a:r>
              <a:rPr lang="ar-SA" sz="2600" dirty="0" smtClean="0"/>
              <a:t>الاستقلالية</a:t>
            </a:r>
            <a:r>
              <a:rPr lang="ar-DZ" sz="2600" dirty="0" smtClean="0"/>
              <a:t>,</a:t>
            </a:r>
            <a:endParaRPr lang="fr-FR" sz="2600" dirty="0"/>
          </a:p>
        </p:txBody>
      </p:sp>
      <p:graphicFrame>
        <p:nvGraphicFramePr>
          <p:cNvPr id="4" name="Tableau 3"/>
          <p:cNvGraphicFramePr>
            <a:graphicFrameLocks noGrp="1"/>
          </p:cNvGraphicFramePr>
          <p:nvPr>
            <p:extLst>
              <p:ext uri="{D42A27DB-BD31-4B8C-83A1-F6EECF244321}">
                <p14:modId xmlns:p14="http://schemas.microsoft.com/office/powerpoint/2010/main" val="1728549989"/>
              </p:ext>
            </p:extLst>
          </p:nvPr>
        </p:nvGraphicFramePr>
        <p:xfrm>
          <a:off x="493070" y="4005064"/>
          <a:ext cx="7704857" cy="2521146"/>
        </p:xfrm>
        <a:graphic>
          <a:graphicData uri="http://schemas.openxmlformats.org/drawingml/2006/table">
            <a:tbl>
              <a:tblPr rtl="1" firstRow="1" firstCol="1" bandRow="1">
                <a:tableStyleId>{5C22544A-7EE6-4342-B048-85BDC9FD1C3A}</a:tableStyleId>
              </a:tblPr>
              <a:tblGrid>
                <a:gridCol w="1176942"/>
                <a:gridCol w="1604235"/>
                <a:gridCol w="2461840"/>
                <a:gridCol w="2461840"/>
              </a:tblGrid>
              <a:tr h="630070">
                <a:tc>
                  <a:txBody>
                    <a:bodyPr/>
                    <a:lstStyle/>
                    <a:p>
                      <a:pPr algn="ctr" rtl="1">
                        <a:lnSpc>
                          <a:spcPct val="115000"/>
                        </a:lnSpc>
                        <a:spcAft>
                          <a:spcPts val="1000"/>
                        </a:spcAft>
                      </a:pPr>
                      <a:r>
                        <a:rPr lang="ar-DZ" sz="1800">
                          <a:effectLst/>
                        </a:rPr>
                        <a:t>نوع المؤسسة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800">
                          <a:effectLst/>
                        </a:rPr>
                        <a:t>عدد العمال</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800">
                          <a:effectLst/>
                        </a:rPr>
                        <a:t>رقم الأعمال السنوي</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800">
                          <a:effectLst/>
                        </a:rPr>
                        <a:t>الحصيلة السنوية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630070">
                <a:tc>
                  <a:txBody>
                    <a:bodyPr/>
                    <a:lstStyle/>
                    <a:p>
                      <a:pPr algn="r" rtl="1">
                        <a:lnSpc>
                          <a:spcPct val="115000"/>
                        </a:lnSpc>
                        <a:spcAft>
                          <a:spcPts val="1000"/>
                        </a:spcAft>
                      </a:pPr>
                      <a:r>
                        <a:rPr lang="ar-DZ" sz="1800">
                          <a:effectLst/>
                        </a:rPr>
                        <a:t>مصغرة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just" rtl="0">
                        <a:lnSpc>
                          <a:spcPct val="115000"/>
                        </a:lnSpc>
                        <a:spcAft>
                          <a:spcPts val="1000"/>
                        </a:spcAft>
                      </a:pPr>
                      <a:r>
                        <a:rPr lang="ar-SA" sz="1800">
                          <a:effectLst/>
                        </a:rPr>
                        <a:t>من 01 إلى 09</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800">
                          <a:effectLst/>
                        </a:rPr>
                        <a:t>أقل من 40 مليون دج</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800">
                          <a:effectLst/>
                        </a:rPr>
                        <a:t>أقل من 20 مليون دينار</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630070">
                <a:tc>
                  <a:txBody>
                    <a:bodyPr/>
                    <a:lstStyle/>
                    <a:p>
                      <a:pPr algn="r" rtl="1">
                        <a:lnSpc>
                          <a:spcPct val="115000"/>
                        </a:lnSpc>
                        <a:spcAft>
                          <a:spcPts val="1000"/>
                        </a:spcAft>
                      </a:pPr>
                      <a:r>
                        <a:rPr lang="ar-DZ" sz="1800">
                          <a:effectLst/>
                        </a:rPr>
                        <a:t>صغيرة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just" rtl="0">
                        <a:lnSpc>
                          <a:spcPct val="115000"/>
                        </a:lnSpc>
                        <a:spcAft>
                          <a:spcPts val="1000"/>
                        </a:spcAft>
                      </a:pPr>
                      <a:r>
                        <a:rPr lang="ar-SA" sz="1800">
                          <a:effectLst/>
                        </a:rPr>
                        <a:t>من 10 إلى 49</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1">
                        <a:spcAft>
                          <a:spcPts val="0"/>
                        </a:spcAft>
                      </a:pPr>
                      <a:r>
                        <a:rPr lang="ar-SA" sz="1800">
                          <a:effectLst/>
                        </a:rPr>
                        <a:t>أقل من 400 مليون دينار</a:t>
                      </a:r>
                      <a:endParaRPr lang="fr-FR" sz="1800" b="1">
                        <a:effectLst/>
                        <a:latin typeface="Calibri" panose="020F0502020204030204" pitchFamily="34" charset="0"/>
                        <a:ea typeface="Times New Roman" panose="02020603050405020304" pitchFamily="18" charset="0"/>
                        <a:cs typeface="SimSun" panose="02010600030101010101" pitchFamily="2" charset="-122"/>
                      </a:endParaRPr>
                    </a:p>
                  </a:txBody>
                  <a:tcPr marL="68580" marR="68580" marT="0" marB="0"/>
                </a:tc>
                <a:tc>
                  <a:txBody>
                    <a:bodyPr/>
                    <a:lstStyle/>
                    <a:p>
                      <a:pPr indent="180340" algn="ctr" rtl="0">
                        <a:lnSpc>
                          <a:spcPct val="115000"/>
                        </a:lnSpc>
                        <a:spcAft>
                          <a:spcPts val="1000"/>
                        </a:spcAft>
                      </a:pPr>
                      <a:r>
                        <a:rPr lang="ar-SA" sz="1800">
                          <a:effectLst/>
                        </a:rPr>
                        <a:t>أقل من 200 مليون دينار</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630070">
                <a:tc>
                  <a:txBody>
                    <a:bodyPr/>
                    <a:lstStyle/>
                    <a:p>
                      <a:pPr algn="r" rtl="1">
                        <a:lnSpc>
                          <a:spcPct val="115000"/>
                        </a:lnSpc>
                        <a:spcAft>
                          <a:spcPts val="1000"/>
                        </a:spcAft>
                      </a:pPr>
                      <a:r>
                        <a:rPr lang="ar-DZ" sz="1800">
                          <a:effectLst/>
                        </a:rPr>
                        <a:t>متوسطة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800">
                          <a:effectLst/>
                        </a:rPr>
                        <a:t>من 50 إلى 250</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800">
                          <a:effectLst/>
                        </a:rPr>
                        <a:t>من </a:t>
                      </a:r>
                      <a:r>
                        <a:rPr lang="ar-DZ" sz="1800">
                          <a:effectLst/>
                        </a:rPr>
                        <a:t>400 مليون </a:t>
                      </a:r>
                      <a:r>
                        <a:rPr lang="ar-SA" sz="1800">
                          <a:effectLst/>
                        </a:rPr>
                        <a:t> إلى 4 مل</a:t>
                      </a:r>
                      <a:r>
                        <a:rPr lang="ar-DZ" sz="1800">
                          <a:effectLst/>
                        </a:rPr>
                        <a:t>يار دينار</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indent="180340" algn="ctr" rtl="0">
                        <a:lnSpc>
                          <a:spcPct val="115000"/>
                        </a:lnSpc>
                        <a:spcAft>
                          <a:spcPts val="1000"/>
                        </a:spcAft>
                      </a:pPr>
                      <a:r>
                        <a:rPr lang="ar-SA" sz="1800" dirty="0">
                          <a:effectLst/>
                        </a:rPr>
                        <a:t>من 200 إلى 01 مليار دينار</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497729680"/>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01533"/>
          </a:xfrm>
          <a:prstGeom prst="rect">
            <a:avLst/>
          </a:prstGeom>
          <a:noFill/>
        </p:spPr>
        <p:txBody>
          <a:bodyPr wrap="square" rtlCol="0">
            <a:spAutoFit/>
          </a:bodyPr>
          <a:lstStyle/>
          <a:p>
            <a:pPr algn="just" rtl="1"/>
            <a:r>
              <a:rPr lang="ar-SA" sz="2600" b="1" dirty="0"/>
              <a:t>ثالثا: واقع قطاع المؤسسات الصغيرة والمتوسطة بالجزائر</a:t>
            </a:r>
            <a:endParaRPr lang="fr-FR" sz="2600" dirty="0"/>
          </a:p>
          <a:p>
            <a:pPr algn="just" rtl="1"/>
            <a:r>
              <a:rPr lang="ar-SA" sz="2600" dirty="0"/>
              <a:t>لقد ورثت الجزائر بعد استقلالها بعض الصناعات الصغيرة والتي كانت تابعة للقطاع الخاص، ثم قامت الدولة بعد ذلك بإنشاء القطاع العمومي الذي راح يتوسع تدريجيا، حيث تم إحصاء 1275 مؤسسة صغيرة ومتوسطة بالجزائر سنة 1964، لينتقل عددها سنة 1977 إلى 2501 مؤسسة، ثم 2501 مؤسسة سنة 1977، ليقفز عددها سنة 1984 إلى 14150 مؤسسة، ويتضاعف ليصل إلى نحو 29000 مؤسسة سنة 1994.</a:t>
            </a:r>
            <a:endParaRPr lang="fr-FR" sz="2600" dirty="0"/>
          </a:p>
          <a:p>
            <a:pPr algn="just" rtl="1"/>
            <a:r>
              <a:rPr lang="ar-SA" sz="2600" dirty="0"/>
              <a:t>وشهدت الفترة الأخيرة وتيرة نمو متسارعة بالنسبة لقطاع المؤسسات الصغيرة والمتوسطة بالجزائر نتيجة المجهودات الكبيرة التي تبذلها الدولة من اجل ترقيته وتطويره إيمانا منها بالدور البالغ الذي تلعبه في دفع وتيرة التنمية إلى الأمام، خاصة منذ صدور القانون التوجيهي لترقية المؤسسات الصغيرة والمتوسطة 18-01 المؤرخ في 12 ديسمبر 2001 والذي كرس أهميتها في الاقتصاد الوطني. والجدول التالي يبين تطور قطاع المؤسسات الصغيرة والمتوسطة بالجزائر.</a:t>
            </a:r>
            <a:endParaRPr lang="fr-FR" sz="2600" dirty="0"/>
          </a:p>
          <a:p>
            <a:pPr algn="just" rtl="1"/>
            <a:r>
              <a:rPr lang="ar-DZ" sz="2000" dirty="0"/>
              <a:t> </a:t>
            </a:r>
            <a:endParaRPr lang="fr-FR" sz="2000" dirty="0"/>
          </a:p>
        </p:txBody>
      </p:sp>
    </p:spTree>
    <p:extLst>
      <p:ext uri="{BB962C8B-B14F-4D97-AF65-F5344CB8AC3E}">
        <p14:creationId xmlns:p14="http://schemas.microsoft.com/office/powerpoint/2010/main" val="321975150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r>
              <a:rPr lang="ar-SA" sz="2200" b="1" dirty="0"/>
              <a:t>تطور تعداد المؤسسات الصغيرة والمتوسطة الوطنية خلال الفترة 2008-2019</a:t>
            </a:r>
            <a:endParaRPr lang="fr-FR" sz="22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89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graphicFrame>
        <p:nvGraphicFramePr>
          <p:cNvPr id="19" name="Tableau 18"/>
          <p:cNvGraphicFramePr>
            <a:graphicFrameLocks noGrp="1"/>
          </p:cNvGraphicFramePr>
          <p:nvPr>
            <p:extLst>
              <p:ext uri="{D42A27DB-BD31-4B8C-83A1-F6EECF244321}">
                <p14:modId xmlns:p14="http://schemas.microsoft.com/office/powerpoint/2010/main" val="243670006"/>
              </p:ext>
            </p:extLst>
          </p:nvPr>
        </p:nvGraphicFramePr>
        <p:xfrm>
          <a:off x="214283" y="1772815"/>
          <a:ext cx="8678196" cy="3600402"/>
        </p:xfrm>
        <a:graphic>
          <a:graphicData uri="http://schemas.openxmlformats.org/drawingml/2006/table">
            <a:tbl>
              <a:tblPr rtl="1" firstRow="1" firstCol="1" bandRow="1">
                <a:tableStyleId>{5C22544A-7EE6-4342-B048-85BDC9FD1C3A}</a:tableStyleId>
              </a:tblPr>
              <a:tblGrid>
                <a:gridCol w="707945"/>
                <a:gridCol w="688527"/>
                <a:gridCol w="687719"/>
                <a:gridCol w="688527"/>
                <a:gridCol w="687719"/>
                <a:gridCol w="688527"/>
                <a:gridCol w="687719"/>
                <a:gridCol w="688527"/>
                <a:gridCol w="803416"/>
                <a:gridCol w="783190"/>
                <a:gridCol w="783190"/>
                <a:gridCol w="783190"/>
              </a:tblGrid>
              <a:tr h="1036388">
                <a:tc>
                  <a:txBody>
                    <a:bodyPr/>
                    <a:lstStyle/>
                    <a:p>
                      <a:pPr algn="r" rtl="1">
                        <a:lnSpc>
                          <a:spcPct val="115000"/>
                        </a:lnSpc>
                        <a:spcAft>
                          <a:spcPts val="1000"/>
                        </a:spcAft>
                      </a:pPr>
                      <a:r>
                        <a:rPr lang="ar-SA" sz="1200">
                          <a:effectLst/>
                        </a:rPr>
                        <a:t>السنة</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SA" sz="1200">
                          <a:effectLst/>
                        </a:rPr>
                        <a:t>2008</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2009</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2010</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2011</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2012</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2013</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2015</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0">
                        <a:lnSpc>
                          <a:spcPct val="115000"/>
                        </a:lnSpc>
                        <a:spcAft>
                          <a:spcPts val="1000"/>
                        </a:spcAft>
                      </a:pPr>
                      <a:r>
                        <a:rPr lang="fr-FR" sz="1200">
                          <a:effectLst/>
                        </a:rPr>
                        <a:t>2016</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2017 </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السداسي 1</a:t>
                      </a:r>
                      <a:endParaRPr lang="fr-FR" sz="1200">
                        <a:effectLst/>
                      </a:endParaRPr>
                    </a:p>
                    <a:p>
                      <a:pPr algn="r" rtl="1">
                        <a:lnSpc>
                          <a:spcPct val="115000"/>
                        </a:lnSpc>
                        <a:spcAft>
                          <a:spcPts val="1000"/>
                        </a:spcAft>
                      </a:pPr>
                      <a:r>
                        <a:rPr lang="ar-SA" sz="1200">
                          <a:effectLst/>
                        </a:rPr>
                        <a:t>2018</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السداسي 1</a:t>
                      </a:r>
                      <a:endParaRPr lang="fr-FR" sz="1200">
                        <a:effectLst/>
                      </a:endParaRPr>
                    </a:p>
                    <a:p>
                      <a:pPr algn="r" rtl="1">
                        <a:lnSpc>
                          <a:spcPct val="115000"/>
                        </a:lnSpc>
                        <a:spcAft>
                          <a:spcPts val="1000"/>
                        </a:spcAft>
                      </a:pPr>
                      <a:r>
                        <a:rPr lang="ar-SA" sz="1200">
                          <a:effectLst/>
                        </a:rPr>
                        <a:t>2019</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754070">
                <a:tc>
                  <a:txBody>
                    <a:bodyPr/>
                    <a:lstStyle/>
                    <a:p>
                      <a:pPr algn="r" rtl="1">
                        <a:lnSpc>
                          <a:spcPct val="115000"/>
                        </a:lnSpc>
                        <a:spcAft>
                          <a:spcPts val="1000"/>
                        </a:spcAft>
                      </a:pPr>
                      <a:r>
                        <a:rPr lang="fr-FR" sz="1200">
                          <a:effectLst/>
                        </a:rPr>
                        <a:t> PME</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200">
                          <a:effectLst/>
                        </a:rPr>
                        <a:t>519526</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200">
                          <a:effectLst/>
                        </a:rPr>
                        <a:t>625069</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200">
                          <a:effectLst/>
                        </a:rPr>
                        <a:t>619072</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200">
                          <a:effectLst/>
                        </a:rPr>
                        <a:t>659309</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200">
                          <a:effectLst/>
                        </a:rPr>
                        <a:t>711832</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200">
                          <a:effectLst/>
                        </a:rPr>
                        <a:t>777816</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200">
                          <a:effectLst/>
                        </a:rPr>
                        <a:t>934569</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1022621</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1074503</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1093170</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1171945</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904972">
                <a:tc>
                  <a:txBody>
                    <a:bodyPr/>
                    <a:lstStyle/>
                    <a:p>
                      <a:pPr algn="r" rtl="1">
                        <a:lnSpc>
                          <a:spcPct val="115000"/>
                        </a:lnSpc>
                        <a:spcAft>
                          <a:spcPts val="1000"/>
                        </a:spcAft>
                      </a:pPr>
                      <a:r>
                        <a:rPr lang="ar-SA" sz="1200">
                          <a:effectLst/>
                        </a:rPr>
                        <a:t>الزيادة</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0">
                        <a:lnSpc>
                          <a:spcPct val="115000"/>
                        </a:lnSpc>
                        <a:spcAft>
                          <a:spcPts val="1000"/>
                        </a:spcAft>
                      </a:pPr>
                      <a:r>
                        <a:rPr lang="fr-FR" sz="1200">
                          <a:effectLst/>
                        </a:rPr>
                        <a:t>108567</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0">
                        <a:lnSpc>
                          <a:spcPct val="115000"/>
                        </a:lnSpc>
                        <a:spcAft>
                          <a:spcPts val="1000"/>
                        </a:spcAft>
                      </a:pPr>
                      <a:r>
                        <a:rPr lang="fr-FR" sz="1200">
                          <a:effectLst/>
                        </a:rPr>
                        <a:t>105543</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-5997</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40237</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52523</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65984</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156753</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88052</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37668</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18667</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78775</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904972">
                <a:tc>
                  <a:txBody>
                    <a:bodyPr/>
                    <a:lstStyle/>
                    <a:p>
                      <a:pPr algn="r" rtl="1">
                        <a:lnSpc>
                          <a:spcPct val="115000"/>
                        </a:lnSpc>
                        <a:spcAft>
                          <a:spcPts val="1000"/>
                        </a:spcAft>
                      </a:pPr>
                      <a:r>
                        <a:rPr lang="ar-SA" sz="1200">
                          <a:effectLst/>
                        </a:rPr>
                        <a:t>معدل النمو</a:t>
                      </a:r>
                      <a:r>
                        <a:rPr lang="fr-FR" sz="1200">
                          <a:effectLst/>
                        </a:rPr>
                        <a:t> %</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fr-FR" sz="1200">
                          <a:effectLst/>
                        </a:rPr>
                        <a:t>26,41</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0">
                        <a:lnSpc>
                          <a:spcPct val="115000"/>
                        </a:lnSpc>
                        <a:spcAft>
                          <a:spcPts val="1000"/>
                        </a:spcAft>
                      </a:pPr>
                      <a:r>
                        <a:rPr lang="fr-FR" sz="1200">
                          <a:effectLst/>
                        </a:rPr>
                        <a:t>20,31</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-0.95</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6.5</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7.96</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9.27</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20.15</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9.42</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3.68</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a:effectLst/>
                        </a:rPr>
                        <a:t>1.73</a:t>
                      </a:r>
                      <a:endParaRPr lang="fr-FR" sz="12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1000"/>
                        </a:spcAft>
                      </a:pPr>
                      <a:r>
                        <a:rPr lang="ar-SA" sz="1200" dirty="0">
                          <a:effectLst/>
                        </a:rPr>
                        <a:t>7.20</a:t>
                      </a:r>
                      <a:endParaRPr lang="fr-FR" sz="12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804671774"/>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3600" b="1" dirty="0" smtClean="0"/>
              <a:t>المحاضرة الثانية</a:t>
            </a:r>
            <a:r>
              <a:rPr lang="ar-SA" sz="3600" b="1" dirty="0" smtClean="0"/>
              <a:t>: المشاريع الاستثمارية</a:t>
            </a: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201424"/>
          </a:xfrm>
          <a:prstGeom prst="rect">
            <a:avLst/>
          </a:prstGeom>
          <a:noFill/>
        </p:spPr>
        <p:txBody>
          <a:bodyPr wrap="square" rtlCol="0">
            <a:spAutoFit/>
          </a:bodyPr>
          <a:lstStyle/>
          <a:p>
            <a:pPr algn="just" rtl="1"/>
            <a:r>
              <a:rPr lang="ar-DZ" sz="2600" dirty="0" smtClean="0"/>
              <a:t>في </a:t>
            </a:r>
            <a:r>
              <a:rPr lang="ar-DZ" sz="2600" dirty="0"/>
              <a:t>حين يشير مفهوم المشروع الاستثماري إلى "اقتراح خاص باستثمار يهدف إلى إنشاء أو توسيع أو تطوير بعض التسهيلات بهدف زيادة إنتاج السلع أو الخدمات في مجتمع خلال فترة زمنية معينة، وانه وفي أغراض التقييم يعتبر المشروع وحدة استثمارية يمكن تمييزها فنيا وتجاريا واقتصاديا عن باقي الاستثمارات، ويمكن للمشروع أو الاقتراح الاستثماري أن يأخذ عدة أشكال، وتلتزم إمكانية تقييمه في ظل هذه المشاكل".</a:t>
            </a:r>
            <a:endParaRPr lang="fr-FR" sz="2600" dirty="0"/>
          </a:p>
          <a:p>
            <a:pPr algn="just" rtl="1"/>
            <a:r>
              <a:rPr lang="ar-DZ" sz="2600" dirty="0"/>
              <a:t>وفي نفس السياق يعرفه البنك الدولي على انه "حزمة أنشطة الاستثمار والإجراءات المؤسسية والإجراءات الأخرى التي تستهدف جميعها تحقيق هدف تنموي معين خلال فترة زمنية محددة". فهو عبارة عن كيان تنظيمي مستقل يديره منظم أو أكثر يقوم بدمج ومزج عناصر الإنتاج المتاحة بنسب معينة وبأسلوب معين، بهدف إنتاج سلعة أو خدمة تطرح في السوق لإشباع حاجات خاصة أو عامة خلال فترة زمنية معينة. </a:t>
            </a:r>
            <a:endParaRPr lang="fr-FR" sz="2600" dirty="0"/>
          </a:p>
          <a:p>
            <a:pPr algn="just" rtl="1"/>
            <a:endParaRPr lang="fr-FR" sz="2000" dirty="0"/>
          </a:p>
        </p:txBody>
      </p:sp>
    </p:spTree>
    <p:extLst>
      <p:ext uri="{BB962C8B-B14F-4D97-AF65-F5344CB8AC3E}">
        <p14:creationId xmlns:p14="http://schemas.microsoft.com/office/powerpoint/2010/main" val="26356550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ar-DZ" sz="2800" b="1" dirty="0" smtClean="0"/>
              <a:t/>
            </a:r>
            <a:br>
              <a:rPr lang="ar-DZ" sz="2800" b="1" dirty="0" smtClean="0"/>
            </a:br>
            <a:r>
              <a:rPr lang="ar-DZ" sz="2800" b="1" dirty="0" smtClean="0"/>
              <a:t/>
            </a:r>
            <a:br>
              <a:rPr lang="ar-DZ" sz="2800" b="1" dirty="0" smtClean="0"/>
            </a:br>
            <a:r>
              <a:rPr lang="ar-DZ" sz="2000" b="1" dirty="0"/>
              <a:t>تعداد المؤسسات الصغيرة والمتوسطة حسب النوع في الجزائر لسنة 2018</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90</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graphicFrame>
        <p:nvGraphicFramePr>
          <p:cNvPr id="4" name="Tableau 3"/>
          <p:cNvGraphicFramePr>
            <a:graphicFrameLocks noGrp="1"/>
          </p:cNvGraphicFramePr>
          <p:nvPr>
            <p:extLst>
              <p:ext uri="{D42A27DB-BD31-4B8C-83A1-F6EECF244321}">
                <p14:modId xmlns:p14="http://schemas.microsoft.com/office/powerpoint/2010/main" val="3047470108"/>
              </p:ext>
            </p:extLst>
          </p:nvPr>
        </p:nvGraphicFramePr>
        <p:xfrm>
          <a:off x="323528" y="1268761"/>
          <a:ext cx="8363272" cy="5328590"/>
        </p:xfrm>
        <a:graphic>
          <a:graphicData uri="http://schemas.openxmlformats.org/drawingml/2006/table">
            <a:tbl>
              <a:tblPr rtl="1" firstRow="1" firstCol="1" bandRow="1">
                <a:tableStyleId>{5C22544A-7EE6-4342-B048-85BDC9FD1C3A}</a:tableStyleId>
              </a:tblPr>
              <a:tblGrid>
                <a:gridCol w="1217406"/>
                <a:gridCol w="2381468"/>
                <a:gridCol w="2382199"/>
                <a:gridCol w="2382199"/>
              </a:tblGrid>
              <a:tr h="396098">
                <a:tc gridSpan="2">
                  <a:txBody>
                    <a:bodyPr/>
                    <a:lstStyle/>
                    <a:p>
                      <a:pPr algn="just" rtl="1">
                        <a:lnSpc>
                          <a:spcPct val="115000"/>
                        </a:lnSpc>
                        <a:spcAft>
                          <a:spcPts val="1000"/>
                        </a:spcAft>
                      </a:pPr>
                      <a:r>
                        <a:rPr lang="ar-DZ" sz="1800" dirty="0">
                          <a:effectLst/>
                        </a:rPr>
                        <a:t>نوع المؤسسة</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just" rtl="1">
                        <a:lnSpc>
                          <a:spcPct val="115000"/>
                        </a:lnSpc>
                        <a:spcAft>
                          <a:spcPts val="1000"/>
                        </a:spcAft>
                      </a:pPr>
                      <a:r>
                        <a:rPr lang="ar-DZ" sz="1800">
                          <a:effectLst/>
                        </a:rPr>
                        <a:t>عدد المؤسسات</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ar-DZ" sz="1800">
                          <a:effectLst/>
                        </a:rPr>
                        <a:t>النسبة </a:t>
                      </a:r>
                      <a:r>
                        <a:rPr lang="fr-FR" sz="1800">
                          <a:effectLst/>
                        </a:rPr>
                        <a:t>%</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96098">
                <a:tc gridSpan="4">
                  <a:txBody>
                    <a:bodyPr/>
                    <a:lstStyle/>
                    <a:p>
                      <a:pPr algn="ctr" rtl="1">
                        <a:lnSpc>
                          <a:spcPct val="115000"/>
                        </a:lnSpc>
                        <a:spcAft>
                          <a:spcPts val="1000"/>
                        </a:spcAft>
                      </a:pPr>
                      <a:r>
                        <a:rPr lang="ar-DZ" sz="1800">
                          <a:effectLst/>
                        </a:rPr>
                        <a:t>المؤسسات الصغيرة والمتوسطة الخاصة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r h="398525">
                <a:tc gridSpan="2">
                  <a:txBody>
                    <a:bodyPr/>
                    <a:lstStyle/>
                    <a:p>
                      <a:pPr algn="just" rtl="1">
                        <a:lnSpc>
                          <a:spcPct val="115000"/>
                        </a:lnSpc>
                        <a:spcAft>
                          <a:spcPts val="1000"/>
                        </a:spcAft>
                      </a:pPr>
                      <a:r>
                        <a:rPr lang="ar-DZ" sz="1800">
                          <a:effectLst/>
                        </a:rPr>
                        <a:t>أشخاص معنوية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just" rtl="0">
                        <a:lnSpc>
                          <a:spcPct val="115000"/>
                        </a:lnSpc>
                        <a:spcAft>
                          <a:spcPts val="1000"/>
                        </a:spcAft>
                      </a:pPr>
                      <a:r>
                        <a:rPr lang="fr-FR" sz="1800">
                          <a:effectLst/>
                        </a:rPr>
                        <a:t>628219</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800">
                          <a:effectLst/>
                        </a:rPr>
                        <a:t>57,47</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98525">
                <a:tc gridSpan="2">
                  <a:txBody>
                    <a:bodyPr/>
                    <a:lstStyle/>
                    <a:p>
                      <a:pPr algn="just" rtl="1">
                        <a:lnSpc>
                          <a:spcPct val="115000"/>
                        </a:lnSpc>
                        <a:spcAft>
                          <a:spcPts val="1000"/>
                        </a:spcAft>
                      </a:pPr>
                      <a:r>
                        <a:rPr lang="ar-DZ" sz="1800">
                          <a:effectLst/>
                        </a:rPr>
                        <a:t>أشخاص طبيعية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just" rtl="0">
                        <a:lnSpc>
                          <a:spcPct val="115000"/>
                        </a:lnSpc>
                        <a:spcAft>
                          <a:spcPts val="1000"/>
                        </a:spcAft>
                      </a:pPr>
                      <a:r>
                        <a:rPr lang="fr-FR" sz="1800">
                          <a:effectLst/>
                        </a:rPr>
                        <a:t>464689</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ar-SA" sz="1800">
                          <a:effectLst/>
                        </a:rPr>
                        <a:t>42.51</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587947">
                <a:tc rowSpan="2">
                  <a:txBody>
                    <a:bodyPr/>
                    <a:lstStyle/>
                    <a:p>
                      <a:pPr algn="just" rtl="1">
                        <a:lnSpc>
                          <a:spcPct val="115000"/>
                        </a:lnSpc>
                        <a:spcAft>
                          <a:spcPts val="1000"/>
                        </a:spcAft>
                      </a:pPr>
                      <a:r>
                        <a:rPr lang="fr-FR" sz="1800">
                          <a:effectLst/>
                        </a:rPr>
                        <a:t> </a:t>
                      </a:r>
                    </a:p>
                    <a:p>
                      <a:pPr algn="just" rtl="1">
                        <a:lnSpc>
                          <a:spcPct val="115000"/>
                        </a:lnSpc>
                        <a:spcAft>
                          <a:spcPts val="1000"/>
                        </a:spcAft>
                      </a:pPr>
                      <a:r>
                        <a:rPr lang="fr-FR" sz="1800">
                          <a:effectLst/>
                        </a:rPr>
                        <a:t> </a:t>
                      </a:r>
                    </a:p>
                    <a:p>
                      <a:pPr algn="just" rtl="1">
                        <a:lnSpc>
                          <a:spcPct val="115000"/>
                        </a:lnSpc>
                        <a:spcAft>
                          <a:spcPts val="1000"/>
                        </a:spcAft>
                      </a:pPr>
                      <a:r>
                        <a:rPr lang="ar-DZ" sz="1800">
                          <a:effectLst/>
                        </a:rPr>
                        <a:t> </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ar-DZ" sz="1800">
                          <a:effectLst/>
                        </a:rPr>
                        <a:t>مهن حرة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800">
                          <a:effectLst/>
                        </a:rPr>
                        <a:t>223 195</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fr-FR" sz="1800">
                          <a:effectLst/>
                        </a:rPr>
                        <a:t>20,42</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166053">
                <a:tc vMerge="1">
                  <a:txBody>
                    <a:bodyPr/>
                    <a:lstStyle/>
                    <a:p>
                      <a:endParaRPr lang="fr-FR"/>
                    </a:p>
                  </a:txBody>
                  <a:tcPr/>
                </a:tc>
                <a:tc>
                  <a:txBody>
                    <a:bodyPr/>
                    <a:lstStyle/>
                    <a:p>
                      <a:pPr algn="just" rtl="1">
                        <a:lnSpc>
                          <a:spcPct val="115000"/>
                        </a:lnSpc>
                        <a:spcAft>
                          <a:spcPts val="1000"/>
                        </a:spcAft>
                      </a:pPr>
                      <a:r>
                        <a:rPr lang="ar-DZ" sz="1800">
                          <a:effectLst/>
                        </a:rPr>
                        <a:t>نشاطات حرفية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800">
                          <a:effectLst/>
                        </a:rPr>
                        <a:t>241 494</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fr-FR" sz="1800">
                          <a:effectLst/>
                        </a:rPr>
                        <a:t>22,09</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98525">
                <a:tc gridSpan="2">
                  <a:txBody>
                    <a:bodyPr/>
                    <a:lstStyle/>
                    <a:p>
                      <a:pPr algn="just" rtl="1">
                        <a:lnSpc>
                          <a:spcPct val="115000"/>
                        </a:lnSpc>
                        <a:spcAft>
                          <a:spcPts val="1000"/>
                        </a:spcAft>
                      </a:pPr>
                      <a:r>
                        <a:rPr lang="ar-DZ" sz="1800">
                          <a:effectLst/>
                        </a:rPr>
                        <a:t>مجموع المؤسسات الخاصة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just" rtl="0">
                        <a:lnSpc>
                          <a:spcPct val="115000"/>
                        </a:lnSpc>
                        <a:spcAft>
                          <a:spcPts val="1000"/>
                        </a:spcAft>
                      </a:pPr>
                      <a:r>
                        <a:rPr lang="fr-FR" sz="1800">
                          <a:effectLst/>
                        </a:rPr>
                        <a:t>1 092 908</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ar-DZ" sz="1800">
                          <a:effectLst/>
                        </a:rPr>
                        <a:t>99.97</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96098">
                <a:tc gridSpan="4">
                  <a:txBody>
                    <a:bodyPr/>
                    <a:lstStyle/>
                    <a:p>
                      <a:pPr algn="ctr" rtl="1">
                        <a:lnSpc>
                          <a:spcPct val="115000"/>
                        </a:lnSpc>
                        <a:spcAft>
                          <a:spcPts val="1000"/>
                        </a:spcAft>
                      </a:pPr>
                      <a:r>
                        <a:rPr lang="ar-DZ" sz="1800">
                          <a:effectLst/>
                        </a:rPr>
                        <a:t>المؤسسات الصغيرة والمتوسطة العمومية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r h="396098">
                <a:tc gridSpan="2">
                  <a:txBody>
                    <a:bodyPr/>
                    <a:lstStyle/>
                    <a:p>
                      <a:pPr algn="just" rtl="1">
                        <a:lnSpc>
                          <a:spcPct val="115000"/>
                        </a:lnSpc>
                        <a:spcAft>
                          <a:spcPts val="1000"/>
                        </a:spcAft>
                      </a:pPr>
                      <a:r>
                        <a:rPr lang="ar-DZ" sz="1800">
                          <a:effectLst/>
                        </a:rPr>
                        <a:t>أشخاص معنوية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just" rtl="1">
                        <a:lnSpc>
                          <a:spcPct val="115000"/>
                        </a:lnSpc>
                        <a:spcAft>
                          <a:spcPts val="1000"/>
                        </a:spcAft>
                      </a:pPr>
                      <a:r>
                        <a:rPr lang="ar-DZ" sz="1800">
                          <a:effectLst/>
                        </a:rPr>
                        <a:t>262</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ar-SA" sz="1800">
                          <a:effectLst/>
                        </a:rPr>
                        <a:t>0.02</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96098">
                <a:tc gridSpan="2">
                  <a:txBody>
                    <a:bodyPr/>
                    <a:lstStyle/>
                    <a:p>
                      <a:pPr algn="just" rtl="1">
                        <a:lnSpc>
                          <a:spcPct val="115000"/>
                        </a:lnSpc>
                        <a:spcAft>
                          <a:spcPts val="1000"/>
                        </a:spcAft>
                      </a:pPr>
                      <a:r>
                        <a:rPr lang="ar-DZ" sz="1800">
                          <a:effectLst/>
                        </a:rPr>
                        <a:t>مجموع المؤسسات العمومية</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just" rtl="1">
                        <a:lnSpc>
                          <a:spcPct val="115000"/>
                        </a:lnSpc>
                        <a:spcAft>
                          <a:spcPts val="1000"/>
                        </a:spcAft>
                      </a:pPr>
                      <a:r>
                        <a:rPr lang="ar-DZ" sz="1800">
                          <a:effectLst/>
                        </a:rPr>
                        <a:t>262</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15000"/>
                        </a:lnSpc>
                        <a:spcAft>
                          <a:spcPts val="1000"/>
                        </a:spcAft>
                      </a:pPr>
                      <a:r>
                        <a:rPr lang="ar-DZ" sz="1800">
                          <a:effectLst/>
                        </a:rPr>
                        <a:t>0.02</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98525">
                <a:tc gridSpan="2">
                  <a:txBody>
                    <a:bodyPr/>
                    <a:lstStyle/>
                    <a:p>
                      <a:pPr algn="just" rtl="1">
                        <a:lnSpc>
                          <a:spcPct val="115000"/>
                        </a:lnSpc>
                        <a:spcAft>
                          <a:spcPts val="1000"/>
                        </a:spcAft>
                      </a:pPr>
                      <a:r>
                        <a:rPr lang="ar-DZ" sz="1800" dirty="0">
                          <a:effectLst/>
                        </a:rPr>
                        <a:t>المجموع الكلي للمؤسسات</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just" rtl="1">
                        <a:lnSpc>
                          <a:spcPct val="115000"/>
                        </a:lnSpc>
                        <a:spcAft>
                          <a:spcPts val="1000"/>
                        </a:spcAft>
                      </a:pPr>
                      <a:r>
                        <a:rPr lang="ar-DZ" sz="1800">
                          <a:effectLst/>
                        </a:rPr>
                        <a:t>1093170</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0">
                        <a:lnSpc>
                          <a:spcPct val="115000"/>
                        </a:lnSpc>
                        <a:spcAft>
                          <a:spcPts val="1000"/>
                        </a:spcAft>
                      </a:pPr>
                      <a:r>
                        <a:rPr lang="fr-FR" sz="1800" dirty="0">
                          <a:effectLst/>
                        </a:rPr>
                        <a:t>100,00</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94234320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91</a:t>
            </a:fld>
            <a:endParaRPr lang="fr-FR" dirty="0"/>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graphicFrame>
        <p:nvGraphicFramePr>
          <p:cNvPr id="9" name="Graphique 8"/>
          <p:cNvGraphicFramePr/>
          <p:nvPr>
            <p:extLst>
              <p:ext uri="{D42A27DB-BD31-4B8C-83A1-F6EECF244321}">
                <p14:modId xmlns:p14="http://schemas.microsoft.com/office/powerpoint/2010/main" val="3249656648"/>
              </p:ext>
            </p:extLst>
          </p:nvPr>
        </p:nvGraphicFramePr>
        <p:xfrm>
          <a:off x="1475656" y="2057400"/>
          <a:ext cx="5382344" cy="3675856"/>
        </p:xfrm>
        <a:graphic>
          <a:graphicData uri="http://schemas.openxmlformats.org/drawingml/2006/chart">
            <c:chart xmlns:c="http://schemas.openxmlformats.org/drawingml/2006/chart" xmlns:r="http://schemas.openxmlformats.org/officeDocument/2006/relationships" r:id="rId3"/>
          </a:graphicData>
        </a:graphic>
      </p:graphicFrame>
      <p:sp>
        <p:nvSpPr>
          <p:cNvPr id="4" name="ZoneTexte 3"/>
          <p:cNvSpPr txBox="1"/>
          <p:nvPr/>
        </p:nvSpPr>
        <p:spPr>
          <a:xfrm>
            <a:off x="1763688" y="1268760"/>
            <a:ext cx="4968552" cy="923330"/>
          </a:xfrm>
          <a:prstGeom prst="rect">
            <a:avLst/>
          </a:prstGeom>
          <a:noFill/>
        </p:spPr>
        <p:txBody>
          <a:bodyPr wrap="square" rtlCol="0">
            <a:spAutoFit/>
          </a:bodyPr>
          <a:lstStyle/>
          <a:p>
            <a:pPr algn="ctr"/>
            <a:r>
              <a:rPr lang="ar-DZ" dirty="0"/>
              <a:t>توزيع المؤسسات الصغيرة والمتوسطة الوطنية حسب الحجم للسداسي الأول لسنة 2019</a:t>
            </a:r>
            <a:endParaRPr lang="fr-FR" dirty="0"/>
          </a:p>
          <a:p>
            <a:pPr algn="ctr"/>
            <a:endParaRPr lang="fr-FR" dirty="0"/>
          </a:p>
        </p:txBody>
      </p:sp>
    </p:spTree>
    <p:extLst>
      <p:ext uri="{BB962C8B-B14F-4D97-AF65-F5344CB8AC3E}">
        <p14:creationId xmlns:p14="http://schemas.microsoft.com/office/powerpoint/2010/main" val="1469248756"/>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التاسعة : </a:t>
            </a:r>
            <a:r>
              <a:rPr lang="ar-DZ" sz="2800" b="1" dirty="0"/>
              <a:t>واقع ريادة الاعمال بالجزائر</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92</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1015663"/>
          </a:xfrm>
          <a:prstGeom prst="rect">
            <a:avLst/>
          </a:prstGeom>
          <a:noFill/>
        </p:spPr>
        <p:txBody>
          <a:bodyPr wrap="square" rtlCol="0">
            <a:spAutoFit/>
          </a:bodyPr>
          <a:lstStyle/>
          <a:p>
            <a:pPr algn="ctr" rtl="1"/>
            <a:r>
              <a:rPr lang="ar-DZ" sz="2000" b="1" dirty="0"/>
              <a:t>توزيع المؤسسات الصغيرة والمتوسطة الوطنية حسب الحجم </a:t>
            </a:r>
            <a:endParaRPr lang="fr-FR" sz="2000" dirty="0"/>
          </a:p>
          <a:p>
            <a:pPr algn="ctr" rtl="1"/>
            <a:r>
              <a:rPr lang="ar-DZ" sz="2000" b="1" dirty="0"/>
              <a:t>خلال الفترة (2015-2019)</a:t>
            </a:r>
            <a:endParaRPr lang="fr-FR" sz="2000" dirty="0"/>
          </a:p>
          <a:p>
            <a:pPr algn="just" rtl="1"/>
            <a:endParaRPr lang="fr-FR" sz="2000" dirty="0"/>
          </a:p>
        </p:txBody>
      </p:sp>
      <p:graphicFrame>
        <p:nvGraphicFramePr>
          <p:cNvPr id="4" name="Tableau 3"/>
          <p:cNvGraphicFramePr>
            <a:graphicFrameLocks noGrp="1"/>
          </p:cNvGraphicFramePr>
          <p:nvPr>
            <p:extLst>
              <p:ext uri="{D42A27DB-BD31-4B8C-83A1-F6EECF244321}">
                <p14:modId xmlns:p14="http://schemas.microsoft.com/office/powerpoint/2010/main" val="1785769882"/>
              </p:ext>
            </p:extLst>
          </p:nvPr>
        </p:nvGraphicFramePr>
        <p:xfrm>
          <a:off x="457201" y="1844827"/>
          <a:ext cx="8229598" cy="4752528"/>
        </p:xfrm>
        <a:graphic>
          <a:graphicData uri="http://schemas.openxmlformats.org/drawingml/2006/table">
            <a:tbl>
              <a:tblPr rtl="1" firstRow="1" firstCol="1" bandRow="1">
                <a:tableStyleId>{5C22544A-7EE6-4342-B048-85BDC9FD1C3A}</a:tableStyleId>
              </a:tblPr>
              <a:tblGrid>
                <a:gridCol w="1280240"/>
                <a:gridCol w="1001610"/>
                <a:gridCol w="988864"/>
                <a:gridCol w="988864"/>
                <a:gridCol w="988864"/>
                <a:gridCol w="989773"/>
                <a:gridCol w="989773"/>
                <a:gridCol w="1001610"/>
              </a:tblGrid>
              <a:tr h="378216">
                <a:tc>
                  <a:txBody>
                    <a:bodyPr/>
                    <a:lstStyle/>
                    <a:p>
                      <a:pPr algn="ctr" rtl="1">
                        <a:lnSpc>
                          <a:spcPct val="115000"/>
                        </a:lnSpc>
                        <a:spcAft>
                          <a:spcPts val="1000"/>
                        </a:spcAft>
                      </a:pPr>
                      <a:r>
                        <a:rPr lang="ar-DZ" sz="1600">
                          <a:effectLst/>
                        </a:rPr>
                        <a:t>نوع المؤسسة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gridSpan="2">
                  <a:txBody>
                    <a:bodyPr/>
                    <a:lstStyle/>
                    <a:p>
                      <a:pPr algn="ctr" rtl="1">
                        <a:lnSpc>
                          <a:spcPct val="115000"/>
                        </a:lnSpc>
                        <a:spcAft>
                          <a:spcPts val="1000"/>
                        </a:spcAft>
                      </a:pPr>
                      <a:r>
                        <a:rPr lang="ar-DZ" sz="1600">
                          <a:effectLst/>
                        </a:rPr>
                        <a:t>مصغرة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gridSpan="2">
                  <a:txBody>
                    <a:bodyPr/>
                    <a:lstStyle/>
                    <a:p>
                      <a:pPr algn="ctr" rtl="1">
                        <a:lnSpc>
                          <a:spcPct val="115000"/>
                        </a:lnSpc>
                        <a:spcAft>
                          <a:spcPts val="1000"/>
                        </a:spcAft>
                      </a:pPr>
                      <a:r>
                        <a:rPr lang="ar-DZ" sz="1600">
                          <a:effectLst/>
                        </a:rPr>
                        <a:t>صغيرة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gridSpan="2">
                  <a:txBody>
                    <a:bodyPr/>
                    <a:lstStyle/>
                    <a:p>
                      <a:pPr algn="ctr" rtl="1">
                        <a:lnSpc>
                          <a:spcPct val="115000"/>
                        </a:lnSpc>
                        <a:spcAft>
                          <a:spcPts val="1000"/>
                        </a:spcAft>
                      </a:pPr>
                      <a:r>
                        <a:rPr lang="ar-DZ" sz="1600">
                          <a:effectLst/>
                        </a:rPr>
                        <a:t>متوسطة</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fr-FR"/>
                    </a:p>
                  </a:txBody>
                  <a:tcPr/>
                </a:tc>
                <a:tc>
                  <a:txBody>
                    <a:bodyPr/>
                    <a:lstStyle/>
                    <a:p>
                      <a:pPr algn="ctr" rtl="1">
                        <a:lnSpc>
                          <a:spcPct val="115000"/>
                        </a:lnSpc>
                        <a:spcAft>
                          <a:spcPts val="1000"/>
                        </a:spcAft>
                      </a:pPr>
                      <a:r>
                        <a:rPr lang="ar-DZ" sz="1600">
                          <a:effectLst/>
                        </a:rPr>
                        <a:t> </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78216">
                <a:tc>
                  <a:txBody>
                    <a:bodyPr/>
                    <a:lstStyle/>
                    <a:p>
                      <a:pPr algn="ctr" rtl="1">
                        <a:lnSpc>
                          <a:spcPct val="115000"/>
                        </a:lnSpc>
                        <a:spcAft>
                          <a:spcPts val="1000"/>
                        </a:spcAft>
                      </a:pPr>
                      <a:r>
                        <a:rPr lang="ar-DZ" sz="1600">
                          <a:effectLst/>
                        </a:rPr>
                        <a:t>السنوات</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العدد</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النسبة </a:t>
                      </a:r>
                      <a:r>
                        <a:rPr lang="fr-FR" sz="1600">
                          <a:effectLst/>
                        </a:rPr>
                        <a:t>%</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العدد</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النسبة </a:t>
                      </a:r>
                      <a:r>
                        <a:rPr lang="fr-FR" sz="1600">
                          <a:effectLst/>
                        </a:rPr>
                        <a:t>%</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العدد</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النسبة </a:t>
                      </a:r>
                      <a:r>
                        <a:rPr lang="fr-FR" sz="1600">
                          <a:effectLst/>
                        </a:rPr>
                        <a:t>%</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المجموع</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78216">
                <a:tc>
                  <a:txBody>
                    <a:bodyPr/>
                    <a:lstStyle/>
                    <a:p>
                      <a:pPr algn="just" rtl="1">
                        <a:lnSpc>
                          <a:spcPct val="115000"/>
                        </a:lnSpc>
                        <a:spcAft>
                          <a:spcPts val="1000"/>
                        </a:spcAft>
                      </a:pPr>
                      <a:r>
                        <a:rPr lang="ar-DZ" sz="1600">
                          <a:effectLst/>
                        </a:rPr>
                        <a:t>2015</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907659</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97.12</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24054</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2.57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2855</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0.31</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934569</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782426">
                <a:tc>
                  <a:txBody>
                    <a:bodyPr/>
                    <a:lstStyle/>
                    <a:p>
                      <a:pPr algn="just" rtl="1">
                        <a:lnSpc>
                          <a:spcPct val="115000"/>
                        </a:lnSpc>
                        <a:spcAft>
                          <a:spcPts val="1000"/>
                        </a:spcAft>
                      </a:pPr>
                      <a:r>
                        <a:rPr lang="ar-DZ" sz="1600">
                          <a:effectLst/>
                        </a:rPr>
                        <a:t>2016</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993170</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97.12</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26281</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2.57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3170</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0.31</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1022621</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782426">
                <a:tc>
                  <a:txBody>
                    <a:bodyPr/>
                    <a:lstStyle/>
                    <a:p>
                      <a:pPr algn="just" rtl="1">
                        <a:lnSpc>
                          <a:spcPct val="115000"/>
                        </a:lnSpc>
                        <a:spcAft>
                          <a:spcPts val="1000"/>
                        </a:spcAft>
                      </a:pPr>
                      <a:r>
                        <a:rPr lang="ar-DZ" sz="1600">
                          <a:effectLst/>
                        </a:rPr>
                        <a:t>2017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1042121</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28288</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2.6</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4094</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0.4</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1074503</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026514">
                <a:tc>
                  <a:txBody>
                    <a:bodyPr/>
                    <a:lstStyle/>
                    <a:p>
                      <a:pPr algn="just" rtl="1">
                        <a:lnSpc>
                          <a:spcPct val="115000"/>
                        </a:lnSpc>
                        <a:spcAft>
                          <a:spcPts val="1000"/>
                        </a:spcAft>
                      </a:pPr>
                      <a:r>
                        <a:rPr lang="ar-DZ" sz="1600">
                          <a:effectLst/>
                        </a:rPr>
                        <a:t>السداسي1</a:t>
                      </a:r>
                      <a:endParaRPr lang="fr-FR" sz="1600">
                        <a:effectLst/>
                      </a:endParaRPr>
                    </a:p>
                    <a:p>
                      <a:pPr algn="just" rtl="1">
                        <a:lnSpc>
                          <a:spcPct val="115000"/>
                        </a:lnSpc>
                        <a:spcAft>
                          <a:spcPts val="1000"/>
                        </a:spcAft>
                      </a:pPr>
                      <a:r>
                        <a:rPr lang="ar-DZ" sz="1600">
                          <a:effectLst/>
                        </a:rPr>
                        <a:t> لسنة 2018</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1068027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97.7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21863</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3280</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0.3</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1093170</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026514">
                <a:tc>
                  <a:txBody>
                    <a:bodyPr/>
                    <a:lstStyle/>
                    <a:p>
                      <a:pPr algn="just" rtl="1">
                        <a:lnSpc>
                          <a:spcPct val="115000"/>
                        </a:lnSpc>
                        <a:spcAft>
                          <a:spcPts val="1000"/>
                        </a:spcAft>
                      </a:pPr>
                      <a:r>
                        <a:rPr lang="ar-DZ" sz="1600">
                          <a:effectLst/>
                        </a:rPr>
                        <a:t>السداسي1</a:t>
                      </a:r>
                      <a:endParaRPr lang="fr-FR" sz="1600">
                        <a:effectLst/>
                      </a:endParaRPr>
                    </a:p>
                    <a:p>
                      <a:pPr algn="just" rtl="1">
                        <a:lnSpc>
                          <a:spcPct val="115000"/>
                        </a:lnSpc>
                        <a:spcAft>
                          <a:spcPts val="1000"/>
                        </a:spcAft>
                      </a:pPr>
                      <a:r>
                        <a:rPr lang="ar-DZ" sz="1600">
                          <a:effectLst/>
                        </a:rPr>
                        <a:t> لسنة 2019</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15000"/>
                        </a:lnSpc>
                        <a:spcAft>
                          <a:spcPts val="1000"/>
                        </a:spcAft>
                      </a:pPr>
                      <a:r>
                        <a:rPr lang="fr-FR" sz="1600">
                          <a:effectLst/>
                        </a:rPr>
                        <a:t>1136787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97</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15000"/>
                        </a:lnSpc>
                        <a:spcAft>
                          <a:spcPts val="1000"/>
                        </a:spcAft>
                      </a:pPr>
                      <a:r>
                        <a:rPr lang="fr-FR" sz="1600">
                          <a:effectLst/>
                        </a:rPr>
                        <a:t>30471</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2.6</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15000"/>
                        </a:lnSpc>
                        <a:spcAft>
                          <a:spcPts val="1000"/>
                        </a:spcAft>
                      </a:pPr>
                      <a:r>
                        <a:rPr lang="fr-FR" sz="1600">
                          <a:effectLst/>
                        </a:rPr>
                        <a:t>4688</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1000"/>
                        </a:spcAft>
                      </a:pPr>
                      <a:r>
                        <a:rPr lang="ar-DZ" sz="1600">
                          <a:effectLst/>
                        </a:rPr>
                        <a:t>0.4</a:t>
                      </a:r>
                      <a:endParaRPr lang="fr-FR"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15000"/>
                        </a:lnSpc>
                        <a:spcAft>
                          <a:spcPts val="1000"/>
                        </a:spcAft>
                      </a:pPr>
                      <a:r>
                        <a:rPr lang="fr-FR" sz="1600" dirty="0">
                          <a:effectLst/>
                        </a:rPr>
                        <a:t>1171945</a:t>
                      </a:r>
                      <a:endParaRPr lang="fr-FR"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50016493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93</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416868"/>
          </a:xfrm>
          <a:prstGeom prst="rect">
            <a:avLst/>
          </a:prstGeom>
          <a:noFill/>
        </p:spPr>
        <p:txBody>
          <a:bodyPr wrap="square" rtlCol="0">
            <a:spAutoFit/>
          </a:bodyPr>
          <a:lstStyle/>
          <a:p>
            <a:pPr algn="just" rtl="1"/>
            <a:r>
              <a:rPr lang="ar-DZ" sz="2800" dirty="0"/>
              <a:t>يعتبر مفهوم مرافقة المؤسسات الصغيرة الناشئة من أهم الآليات الجديدة المبتكرة لترقية المؤسسات الصغيرة، بما يترتب عنها من خلق مناصب شغل جديدة، والنهوض بالتنمية الاقتصادية والاجتماعية، إن أهمية دور هيئات الدعم والمرافقة ناتجة من الدور الذي تلعبه هذه الهيئات في إنجاح مسار هذه المؤسسات من خلال تذليل المشاكل والصعوبات التي تعترض عملية إنشاء وتنمية المشاريع الصغيرة</a:t>
            </a:r>
            <a:r>
              <a:rPr lang="ar-DZ" sz="2800" dirty="0" smtClean="0"/>
              <a:t>.</a:t>
            </a:r>
          </a:p>
          <a:p>
            <a:pPr lvl="1" algn="just" rtl="1"/>
            <a:r>
              <a:rPr lang="ar-DZ" sz="2600" b="1" dirty="0" smtClean="0"/>
              <a:t>1- أهمية </a:t>
            </a:r>
            <a:r>
              <a:rPr lang="ar-DZ" sz="2600" b="1" dirty="0"/>
              <a:t>وأهداف المرافقة في إنشاء المؤسسات الصغيرة: </a:t>
            </a:r>
            <a:endParaRPr lang="fr-FR" sz="2600" dirty="0"/>
          </a:p>
          <a:p>
            <a:pPr algn="just" rtl="1"/>
            <a:r>
              <a:rPr lang="ar-DZ" sz="2600" dirty="0"/>
              <a:t>قبل التطرق إلى الأهداف التي جاءت من أجلها المرافقة، هناك مجموعة من الأسباب التي تجعل المؤسسات الصغيرة في حاجة إلى مرافقة خاصة خلال المرحلة الأولى من إنشائها، ولعل من أهم هذه الأسباب هي تعقد مسيرة إنشاء المؤسسة التي تنتج من عدة جوانب، تتمثل أهمها في ما يلي:</a:t>
            </a:r>
            <a:endParaRPr lang="fr-FR" sz="2600" dirty="0"/>
          </a:p>
          <a:p>
            <a:pPr algn="just" rtl="1"/>
            <a:endParaRPr lang="fr-FR" sz="2800" dirty="0"/>
          </a:p>
          <a:p>
            <a:pPr algn="just" rtl="1"/>
            <a:endParaRPr lang="fr-FR" sz="2000" dirty="0"/>
          </a:p>
        </p:txBody>
      </p:sp>
    </p:spTree>
    <p:extLst>
      <p:ext uri="{BB962C8B-B14F-4D97-AF65-F5344CB8AC3E}">
        <p14:creationId xmlns:p14="http://schemas.microsoft.com/office/powerpoint/2010/main" val="62143417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94</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6032421"/>
          </a:xfrm>
          <a:prstGeom prst="rect">
            <a:avLst/>
          </a:prstGeom>
          <a:noFill/>
        </p:spPr>
        <p:txBody>
          <a:bodyPr wrap="square" rtlCol="0">
            <a:spAutoFit/>
          </a:bodyPr>
          <a:lstStyle/>
          <a:p>
            <a:pPr lvl="0" algn="just" rtl="1"/>
            <a:r>
              <a:rPr lang="ar-DZ" sz="2600" b="1" dirty="0" smtClean="0"/>
              <a:t>- التعقد </a:t>
            </a:r>
            <a:r>
              <a:rPr lang="ar-DZ" sz="2600" b="1" dirty="0"/>
              <a:t>الفني</a:t>
            </a:r>
            <a:r>
              <a:rPr lang="ar-DZ" sz="2600" dirty="0"/>
              <a:t>: لا يمتلك أي مشروع في بداية إنشاءه الكثير من الخبرة والكفاءة </a:t>
            </a:r>
            <a:r>
              <a:rPr lang="ar-DZ" sz="2600" dirty="0" err="1"/>
              <a:t>التسييرية</a:t>
            </a:r>
            <a:r>
              <a:rPr lang="ar-DZ" sz="2600" dirty="0"/>
              <a:t> الكافية، وبالتالي على منشئ المشروع الجديد التحكم في عنصرين أساسيين هما: المعرفة الفنية الجيدة بالمشروع، والروح </a:t>
            </a:r>
            <a:r>
              <a:rPr lang="ar-DZ" sz="2600" dirty="0" err="1"/>
              <a:t>المقاولاتية</a:t>
            </a:r>
            <a:r>
              <a:rPr lang="ar-DZ" sz="2600" dirty="0"/>
              <a:t> العالية، حيث أن هذه الأخيرة تتطلب مجموعة من المعارف الإضافية في الإدارة والتسيير، المحاسبة، القانون، الجباية، </a:t>
            </a:r>
            <a:r>
              <a:rPr lang="ar-DZ" sz="2600" dirty="0" err="1"/>
              <a:t>الإستراتيجية</a:t>
            </a:r>
            <a:r>
              <a:rPr lang="ar-DZ" sz="2600" dirty="0"/>
              <a:t>،...إلخ.</a:t>
            </a:r>
            <a:endParaRPr lang="fr-FR" sz="2600" dirty="0"/>
          </a:p>
          <a:p>
            <a:pPr algn="just" rtl="1"/>
            <a:r>
              <a:rPr lang="ar-DZ" sz="2600" b="1" dirty="0"/>
              <a:t>  </a:t>
            </a:r>
            <a:r>
              <a:rPr lang="ar-DZ" sz="2600" dirty="0"/>
              <a:t>  فالمرافقة تهدف إلى ما يسمى بتقوية "</a:t>
            </a:r>
            <a:r>
              <a:rPr lang="ar-DZ" sz="2600" b="1" dirty="0"/>
              <a:t>رأس مال الكفاءات</a:t>
            </a:r>
            <a:r>
              <a:rPr lang="ar-DZ" sz="2600" dirty="0"/>
              <a:t>" (</a:t>
            </a:r>
            <a:r>
              <a:rPr lang="fr-FR" sz="2600" dirty="0"/>
              <a:t>capital compétences</a:t>
            </a:r>
            <a:r>
              <a:rPr lang="ar-DZ" sz="2600" dirty="0"/>
              <a:t>) لمنشئ المؤسسة، عن طريق تحويل المعارف، التكوين الفردي والجماعي...، </a:t>
            </a:r>
            <a:endParaRPr lang="fr-FR" sz="2600" dirty="0"/>
          </a:p>
          <a:p>
            <a:pPr lvl="0" algn="just" rtl="1"/>
            <a:r>
              <a:rPr lang="ar-DZ" sz="2600" b="1" dirty="0" smtClean="0"/>
              <a:t>- تعقد </a:t>
            </a:r>
            <a:r>
              <a:rPr lang="ar-DZ" sz="2600" b="1" dirty="0"/>
              <a:t>المحيط الخارجي</a:t>
            </a:r>
            <a:r>
              <a:rPr lang="ar-DZ" sz="2600" dirty="0"/>
              <a:t>: تتميز البيئة الخارجية عادة بالتغير وعدم الثبات، وبالكثير من التعقيدات، وهذا يتطلب القيام بجهد إضافي للتنبؤ بالتغيرات البيئية بهدف الاستعداد للظروف الطارئة وتصحيح الأوضاع قبل تفاقم المشاكل، وتأتي المرافقة في هذا الإطار بأدوات وطرق علمية تهدف إلى ضبط هذا التعقيد وتوضيح الخيارات الممكنة للمقاول(عن طريق دراسة السوق، نصائح </a:t>
            </a:r>
            <a:r>
              <a:rPr lang="ar-DZ" sz="2600" dirty="0" err="1"/>
              <a:t>إستراتيجية</a:t>
            </a:r>
            <a:r>
              <a:rPr lang="ar-DZ" sz="2600" dirty="0" smtClean="0"/>
              <a:t>،...).</a:t>
            </a:r>
            <a:endParaRPr lang="fr-FR" sz="2600" dirty="0"/>
          </a:p>
          <a:p>
            <a:pPr algn="just" rtl="1"/>
            <a:endParaRPr lang="fr-FR" sz="2800" dirty="0"/>
          </a:p>
          <a:p>
            <a:pPr algn="just" rtl="1"/>
            <a:endParaRPr lang="fr-FR" sz="2000" dirty="0"/>
          </a:p>
        </p:txBody>
      </p:sp>
    </p:spTree>
    <p:extLst>
      <p:ext uri="{BB962C8B-B14F-4D97-AF65-F5344CB8AC3E}">
        <p14:creationId xmlns:p14="http://schemas.microsoft.com/office/powerpoint/2010/main" val="51346954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95</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570756"/>
          </a:xfrm>
          <a:prstGeom prst="rect">
            <a:avLst/>
          </a:prstGeom>
          <a:noFill/>
        </p:spPr>
        <p:txBody>
          <a:bodyPr wrap="square" rtlCol="0">
            <a:spAutoFit/>
          </a:bodyPr>
          <a:lstStyle/>
          <a:p>
            <a:pPr lvl="0" algn="just" rtl="1"/>
            <a:r>
              <a:rPr lang="ar-DZ" sz="2800" b="1" dirty="0" smtClean="0"/>
              <a:t>- التعقد </a:t>
            </a:r>
            <a:r>
              <a:rPr lang="ar-DZ" sz="2800" b="1" dirty="0"/>
              <a:t>الإداري: </a:t>
            </a:r>
            <a:r>
              <a:rPr lang="ar-DZ" sz="2800" dirty="0"/>
              <a:t>غالبا ما يواجه المقاولون صعوبات إدارية خلال تنفيذ إجراءات إنشاء المشروع، والمتعلقة بمختلف معاملات تسجيل المشروع وكذا المعاملات المتعلقة بمصالح الضرائب والتأمينات ومصالح العمل والضمان الاجتماعي وغيرها، وهو يمثل ثقل كبير على المقاولين، مما ينتج عن ذلك تأخير كبير في إجراءات الإنشاء القانوني للمؤسسة وانطلاق النشاط، وهو ما قد يؤدي أحيانا إلى  التخلي عن انجاز المشاريع.</a:t>
            </a:r>
            <a:r>
              <a:rPr lang="ar-DZ" sz="2800" b="1" dirty="0"/>
              <a:t> </a:t>
            </a:r>
            <a:endParaRPr lang="fr-FR" sz="2800" dirty="0"/>
          </a:p>
          <a:p>
            <a:pPr lvl="0" algn="just" rtl="1"/>
            <a:r>
              <a:rPr lang="ar-DZ" sz="2800" b="1" dirty="0" smtClean="0"/>
              <a:t>- هشاشة </a:t>
            </a:r>
            <a:r>
              <a:rPr lang="ar-DZ" sz="2800" b="1" dirty="0"/>
              <a:t>وضعف المؤسسات حديثة النشأة:</a:t>
            </a:r>
            <a:r>
              <a:rPr lang="ar-DZ" sz="2800" dirty="0"/>
              <a:t> هناك مجموعة من المشاكل الفنية التي تعاني منها المؤسسات الصغيرة عامة، خاصة في مراحل نشأتها الأولى، والتي تعقد بشكل كبير عملية نموها، وسوف نركز هنا على أهم هذه المشاكل، المتمثلة في: معدلات الوفاة العالية، الضعف المالي، والضعف القانوني:</a:t>
            </a:r>
            <a:r>
              <a:rPr lang="ar-DZ" sz="2800" baseline="30000" dirty="0"/>
              <a:t> </a:t>
            </a:r>
            <a:endParaRPr lang="fr-FR" sz="2800" dirty="0"/>
          </a:p>
          <a:p>
            <a:pPr algn="just" rtl="1"/>
            <a:endParaRPr lang="fr-FR" sz="2800" dirty="0"/>
          </a:p>
          <a:p>
            <a:pPr algn="just" rtl="1"/>
            <a:endParaRPr lang="fr-FR" sz="2000" dirty="0"/>
          </a:p>
        </p:txBody>
      </p:sp>
    </p:spTree>
    <p:extLst>
      <p:ext uri="{BB962C8B-B14F-4D97-AF65-F5344CB8AC3E}">
        <p14:creationId xmlns:p14="http://schemas.microsoft.com/office/powerpoint/2010/main" val="805458778"/>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96</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570756"/>
          </a:xfrm>
          <a:prstGeom prst="rect">
            <a:avLst/>
          </a:prstGeom>
          <a:noFill/>
        </p:spPr>
        <p:txBody>
          <a:bodyPr wrap="square" rtlCol="0">
            <a:spAutoFit/>
          </a:bodyPr>
          <a:lstStyle/>
          <a:p>
            <a:pPr lvl="0" algn="just" rtl="1"/>
            <a:r>
              <a:rPr lang="ar-DZ" sz="2800" b="1" dirty="0" smtClean="0"/>
              <a:t>- معدلات </a:t>
            </a:r>
            <a:r>
              <a:rPr lang="ar-DZ" sz="2800" b="1" dirty="0"/>
              <a:t>الوفاة والفشل العالية: </a:t>
            </a:r>
            <a:r>
              <a:rPr lang="ar-DZ" sz="2800" dirty="0"/>
              <a:t>فالدراسات التي أجريت على المؤسسات الصغيرة في الدول المتقدمة تبين بأن 50% من كل1000 مؤسسة صغيرة، لا تبقى لأكثر من سنة ونصف(18شهرا)، وأن 20% منها فقط تبقى لأكثر من 10سنوات.</a:t>
            </a:r>
            <a:endParaRPr lang="fr-FR" sz="2800" dirty="0"/>
          </a:p>
          <a:p>
            <a:pPr lvl="0" algn="just" rtl="1"/>
            <a:r>
              <a:rPr lang="ar-DZ" sz="2800" b="1" dirty="0" smtClean="0"/>
              <a:t>- الضعف </a:t>
            </a:r>
            <a:r>
              <a:rPr lang="ar-DZ" sz="2800" b="1" dirty="0"/>
              <a:t>المالي: </a:t>
            </a:r>
            <a:r>
              <a:rPr lang="ar-DZ" sz="2800" dirty="0"/>
              <a:t>السمة السلبية الثانية للمؤسسات الصغيرة، هي الضعف المالي الناتج عن محدودية حجم الإنتاج، وتتمثل أسباب هذا الضعف في ارتفاع التكاليف الإدارية و تكاليف التمويل والإنتاج وصعوبة تكوين احتياطات مالية للنمو بالإضافة إلى محدودة القدرة على امتصاص آثار المخاطر المالية و التردد في التوسع المالي وكذلك حاجة استخدام الأرباح للاستخدام الشخصي، مع محدودية الأرباح التي تحققها المؤسسات الصغيرة وتأثير الضرائب على المبالغ المتبقية</a:t>
            </a:r>
            <a:r>
              <a:rPr lang="fr-FR" sz="2800" dirty="0"/>
              <a:t>.</a:t>
            </a:r>
          </a:p>
          <a:p>
            <a:pPr algn="just" rtl="1"/>
            <a:endParaRPr lang="fr-FR" sz="2800" dirty="0"/>
          </a:p>
          <a:p>
            <a:pPr algn="just" rtl="1"/>
            <a:endParaRPr lang="fr-FR" sz="2000" dirty="0"/>
          </a:p>
        </p:txBody>
      </p:sp>
    </p:spTree>
    <p:extLst>
      <p:ext uri="{BB962C8B-B14F-4D97-AF65-F5344CB8AC3E}">
        <p14:creationId xmlns:p14="http://schemas.microsoft.com/office/powerpoint/2010/main" val="1153467357"/>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97</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32311"/>
          </a:xfrm>
          <a:prstGeom prst="rect">
            <a:avLst/>
          </a:prstGeom>
          <a:noFill/>
        </p:spPr>
        <p:txBody>
          <a:bodyPr wrap="square" rtlCol="0">
            <a:spAutoFit/>
          </a:bodyPr>
          <a:lstStyle/>
          <a:p>
            <a:pPr lvl="1" algn="just" rtl="1"/>
            <a:r>
              <a:rPr lang="ar-DZ" sz="2600" b="1" dirty="0" smtClean="0"/>
              <a:t>2- مفهوم </a:t>
            </a:r>
            <a:r>
              <a:rPr lang="ar-DZ" sz="2600" b="1" dirty="0"/>
              <a:t>المرافقة </a:t>
            </a:r>
            <a:r>
              <a:rPr lang="ar-DZ" sz="2600" b="1" dirty="0" err="1"/>
              <a:t>المقاولاتية</a:t>
            </a:r>
            <a:r>
              <a:rPr lang="ar-DZ" sz="2600" b="1" dirty="0"/>
              <a:t> :</a:t>
            </a:r>
            <a:endParaRPr lang="fr-FR" sz="2600" dirty="0"/>
          </a:p>
          <a:p>
            <a:pPr algn="just" rtl="1"/>
            <a:r>
              <a:rPr lang="ar-DZ" sz="2600" dirty="0"/>
              <a:t>   انطلاقا من الأهمية والأهداف التي جاءت من أجلها يمكن إيجاد عدة تعريفات للمرافقة أبرزها المتخصصون في هذا المجال، نذكر فيما يلي البعض منها:</a:t>
            </a:r>
            <a:endParaRPr lang="fr-FR" sz="2600" dirty="0"/>
          </a:p>
          <a:p>
            <a:pPr algn="just" rtl="1"/>
            <a:r>
              <a:rPr lang="ar-DZ" sz="2600" dirty="0"/>
              <a:t>  "المرافقة هي إجراء منظم في شكل مواعيد متتابعة، تهدف إلى دعم منشئي المؤسسات في الفهم والتحكم في إجراءات الإنشاء، وكذلك التحكم في المشروع والقرارات المرتبطة به".</a:t>
            </a:r>
            <a:endParaRPr lang="fr-FR" sz="2600" dirty="0"/>
          </a:p>
          <a:p>
            <a:pPr algn="just" rtl="1"/>
            <a:r>
              <a:rPr lang="ar-DZ" sz="2600" dirty="0"/>
              <a:t>   وتعرف المرافقة أيضا "بأنها عملية ديناميكية لتنمية وتطوير مشروعات الأعمال خاصة مشروعات أو منشآت الأعمال الصغيرة التي تمر بمرحلة التأسيس أو الإنشاء وبداية النشاط حتى تتمكن من البقاء والنمو بصفة خاصة في مرحلة بداية النشاط، وذلك من خلال العديد من المساعدات المالية والفنية وغيرها من التسهيلات الأخرى اللازمة أو المساعدة</a:t>
            </a:r>
            <a:r>
              <a:rPr lang="ar-DZ" dirty="0"/>
              <a:t>".</a:t>
            </a:r>
            <a:endParaRPr lang="fr-FR" sz="1200" dirty="0"/>
          </a:p>
          <a:p>
            <a:pPr algn="just" rtl="1"/>
            <a:endParaRPr lang="fr-FR" sz="2600" dirty="0"/>
          </a:p>
          <a:p>
            <a:pPr algn="just" rtl="1"/>
            <a:endParaRPr lang="fr-FR" sz="2800" dirty="0"/>
          </a:p>
          <a:p>
            <a:pPr algn="just" rtl="1"/>
            <a:endParaRPr lang="fr-FR" sz="2000" dirty="0"/>
          </a:p>
        </p:txBody>
      </p:sp>
    </p:spTree>
    <p:extLst>
      <p:ext uri="{BB962C8B-B14F-4D97-AF65-F5344CB8AC3E}">
        <p14:creationId xmlns:p14="http://schemas.microsoft.com/office/powerpoint/2010/main" val="4144096032"/>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98</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570756"/>
          </a:xfrm>
          <a:prstGeom prst="rect">
            <a:avLst/>
          </a:prstGeom>
          <a:noFill/>
        </p:spPr>
        <p:txBody>
          <a:bodyPr wrap="square" rtlCol="0">
            <a:spAutoFit/>
          </a:bodyPr>
          <a:lstStyle/>
          <a:p>
            <a:pPr algn="just" rtl="1"/>
            <a:r>
              <a:rPr lang="ar-DZ" sz="2800" dirty="0"/>
              <a:t>كذلك </a:t>
            </a:r>
            <a:r>
              <a:rPr lang="fr-FR" sz="2800" dirty="0"/>
              <a:t>(</a:t>
            </a:r>
            <a:r>
              <a:rPr lang="fr-FR" sz="2800" dirty="0" err="1"/>
              <a:t>maela</a:t>
            </a:r>
            <a:r>
              <a:rPr lang="fr-FR" sz="2800" dirty="0"/>
              <a:t> 2002)</a:t>
            </a:r>
            <a:r>
              <a:rPr lang="ar-DZ" sz="2800" dirty="0"/>
              <a:t> يقول </a:t>
            </a:r>
            <a:r>
              <a:rPr lang="ar-DZ" sz="2800" dirty="0" err="1"/>
              <a:t>أن"النصح</a:t>
            </a:r>
            <a:r>
              <a:rPr lang="ar-DZ" sz="2800" dirty="0"/>
              <a:t>"، "الرعاية"، "الاستشارة"، "التعليم"، كلها مصطلحات تصب في إطار الفعل رافق.</a:t>
            </a:r>
            <a:endParaRPr lang="fr-FR" sz="2800" dirty="0"/>
          </a:p>
          <a:p>
            <a:pPr algn="just" rtl="1"/>
            <a:r>
              <a:rPr lang="ar-DZ" sz="2800" dirty="0"/>
              <a:t>  فالمرافقة "هي إجراء يشمل على القيام بنقل شخص ما من حالة إلى أخرى، وهذا بالتأثير عليه لاتخاذ قرارات معينة، حيث تهدف المرافقة إلى جعل المنشئ مستقل، وبالتالي فهي تخص المقاول صاحب المؤسسة، إنها تهدف إلى مرافقة شخص (أو فريق) مقاولاتي يحمل فكرة استثمارية، وقيادة هذه الفكرة من أجل الوصول إلى مشروع قابل للاستمرار</a:t>
            </a:r>
            <a:r>
              <a:rPr lang="ar-DZ" sz="2800" dirty="0" smtClean="0"/>
              <a:t>".</a:t>
            </a:r>
          </a:p>
          <a:p>
            <a:pPr algn="just" rtl="1"/>
            <a:r>
              <a:rPr lang="ar-DZ" sz="2800" dirty="0"/>
              <a:t>وحسب (</a:t>
            </a:r>
            <a:r>
              <a:rPr lang="fr-FR" sz="2800" dirty="0" err="1"/>
              <a:t>bruyat</a:t>
            </a:r>
            <a:r>
              <a:rPr lang="fr-FR" sz="2800" dirty="0"/>
              <a:t> 2000</a:t>
            </a:r>
            <a:r>
              <a:rPr lang="ar-DZ" sz="2800" dirty="0"/>
              <a:t>) </a:t>
            </a:r>
            <a:r>
              <a:rPr lang="ar-DZ" sz="2800" dirty="0" err="1"/>
              <a:t>فإن"المرافقة</a:t>
            </a:r>
            <a:r>
              <a:rPr lang="ar-DZ" sz="2800" dirty="0"/>
              <a:t> تشمل خدمات التحسيس، الاستقبال، الإعلام، النصح، التكوين، الدعم </a:t>
            </a:r>
            <a:r>
              <a:rPr lang="ar-DZ" sz="2800" dirty="0" err="1"/>
              <a:t>اللوجيستيكي</a:t>
            </a:r>
            <a:r>
              <a:rPr lang="ar-DZ" sz="2800" dirty="0"/>
              <a:t>، التمويل، الإنشاء والمتابعة " للمؤسسات الجديدة.</a:t>
            </a:r>
            <a:endParaRPr lang="fr-FR" sz="2800" dirty="0"/>
          </a:p>
          <a:p>
            <a:pPr algn="just" rtl="1"/>
            <a:endParaRPr lang="fr-FR" sz="2800" dirty="0"/>
          </a:p>
          <a:p>
            <a:pPr algn="just" rtl="1"/>
            <a:endParaRPr lang="fr-FR" sz="2800" dirty="0"/>
          </a:p>
          <a:p>
            <a:pPr algn="just" rtl="1"/>
            <a:endParaRPr lang="fr-FR" sz="2000" dirty="0"/>
          </a:p>
        </p:txBody>
      </p:sp>
    </p:spTree>
    <p:extLst>
      <p:ext uri="{BB962C8B-B14F-4D97-AF65-F5344CB8AC3E}">
        <p14:creationId xmlns:p14="http://schemas.microsoft.com/office/powerpoint/2010/main" val="1766656521"/>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p:spPr>
        <p:txBody>
          <a:bodyPr/>
          <a:lstStyle/>
          <a:p>
            <a:r>
              <a:rPr lang="ar-DZ" sz="2800" b="1" dirty="0"/>
              <a:t>المحاضرة </a:t>
            </a:r>
            <a:r>
              <a:rPr lang="ar-DZ" sz="2800" b="1" dirty="0" smtClean="0"/>
              <a:t>العاشرة: هيئات دعم ومرافقة </a:t>
            </a:r>
            <a:r>
              <a:rPr lang="ar-DZ" sz="2800" b="1" dirty="0" err="1" smtClean="0"/>
              <a:t>المقاولاتية</a:t>
            </a:r>
            <a:r>
              <a:rPr lang="fr-FR" sz="2800" dirty="0"/>
              <a:t/>
            </a:r>
            <a:br>
              <a:rPr lang="fr-FR" sz="2800" dirty="0"/>
            </a:br>
            <a:r>
              <a:rPr lang="fr-FR" sz="3600" dirty="0"/>
              <a:t/>
            </a:r>
            <a:br>
              <a:rPr lang="fr-FR" sz="3600" dirty="0"/>
            </a:br>
            <a:endParaRPr lang="fr-FR" sz="3600" dirty="0">
              <a:latin typeface="Traditional Arabic" pitchFamily="18" charset="-78"/>
              <a:cs typeface="Traditional Arabic" pitchFamily="18" charset="-78"/>
            </a:endParaRPr>
          </a:p>
        </p:txBody>
      </p:sp>
      <p:sp>
        <p:nvSpPr>
          <p:cNvPr id="11" name="Espace réservé du numéro de diapositive 10"/>
          <p:cNvSpPr>
            <a:spLocks noGrp="1"/>
          </p:cNvSpPr>
          <p:nvPr>
            <p:ph type="sldNum" sz="quarter" idx="12"/>
          </p:nvPr>
        </p:nvSpPr>
        <p:spPr/>
        <p:txBody>
          <a:bodyPr/>
          <a:lstStyle/>
          <a:p>
            <a:fld id="{8B098AD0-80B6-4258-B801-0715107E94C3}" type="slidenum">
              <a:rPr lang="fr-FR" smtClean="0"/>
              <a:pPr/>
              <a:t>99</a:t>
            </a:fld>
            <a:endParaRPr lang="fr-FR"/>
          </a:p>
        </p:txBody>
      </p:sp>
      <p:sp>
        <p:nvSpPr>
          <p:cNvPr id="6145" name="Rectangle 1"/>
          <p:cNvSpPr>
            <a:spLocks noChangeArrowheads="1"/>
          </p:cNvSpPr>
          <p:nvPr/>
        </p:nvSpPr>
        <p:spPr bwMode="auto">
          <a:xfrm>
            <a:off x="214282" y="3211582"/>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8775" algn="justLow" defTabSz="914400" rtl="1" eaLnBrk="1" fontAlgn="base" latinLnBrk="0" hangingPunct="1">
              <a:lnSpc>
                <a:spcPct val="100000"/>
              </a:lnSpc>
              <a:spcBef>
                <a:spcPct val="0"/>
              </a:spcBef>
              <a:spcAft>
                <a:spcPct val="0"/>
              </a:spcAft>
              <a:buClrTx/>
              <a:buSzTx/>
              <a:buFontTx/>
              <a:buNone/>
              <a:tabLst>
                <a:tab pos="179388" algn="l"/>
              </a:tabLst>
            </a:pPr>
            <a:endParaRPr kumimoji="0" lang="ar-SA" sz="2800" b="1" i="0" u="none" strike="noStrike" cap="none" normalizeH="0" baseline="0" dirty="0">
              <a:ln>
                <a:noFill/>
              </a:ln>
              <a:solidFill>
                <a:schemeClr val="tx1"/>
              </a:solidFill>
              <a:effectLst/>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Tx/>
              <a:buSzTx/>
              <a:buFontTx/>
              <a:buNone/>
              <a:tabLst>
                <a:tab pos="179388" algn="l"/>
              </a:tabLst>
            </a:pPr>
            <a:endParaRPr lang="ar-S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raditional Arabic" pitchFamily="18" charset="-78"/>
              <a:ea typeface="Calibri" pitchFamily="34" charset="0"/>
              <a:cs typeface="Traditional Arabic" pitchFamily="18" charset="-78"/>
            </a:endParaRPr>
          </a:p>
          <a:p>
            <a:pPr marL="0" marR="0" lvl="0" indent="358775" algn="ctr" defTabSz="914400" rtl="1" eaLnBrk="1" fontAlgn="base" latinLnBrk="0" hangingPunct="1">
              <a:lnSpc>
                <a:spcPct val="100000"/>
              </a:lnSpc>
              <a:spcBef>
                <a:spcPct val="0"/>
              </a:spcBef>
              <a:spcAft>
                <a:spcPct val="0"/>
              </a:spcAft>
              <a:buClr>
                <a:srgbClr val="FF0000"/>
              </a:buClr>
              <a:buSzTx/>
              <a:tabLst>
                <a:tab pos="179388" algn="l"/>
              </a:tabLst>
            </a:pPr>
            <a:endParaRPr kumimoji="0" lang="ar-SA" sz="2000" b="1" i="0" u="none" strike="noStrike" normalizeH="0" baseline="0" dirty="0">
              <a:latin typeface="Traditional Arabic" pitchFamily="18" charset="-78"/>
              <a:ea typeface="Calibri" pitchFamily="34" charset="0"/>
              <a:cs typeface="Traditional Arabic" pitchFamily="18" charset="-78"/>
            </a:endParaRPr>
          </a:p>
        </p:txBody>
      </p:sp>
      <p:pic>
        <p:nvPicPr>
          <p:cNvPr id="7"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814390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pic>
        <p:nvPicPr>
          <p:cNvPr id="8" name="Picture 4" descr="C:\Documents and Settings\moomo\Mes documents\تجارب\personnage\Algeria_Flag.png"/>
          <p:cNvPicPr>
            <a:picLocks noChangeAspect="1" noChangeArrowheads="1"/>
          </p:cNvPicPr>
          <p:nvPr/>
        </p:nvPicPr>
        <p:blipFill>
          <a:blip r:embed="rId2" cstate="print"/>
          <a:srcRect/>
          <a:stretch>
            <a:fillRect/>
          </a:stretch>
        </p:blipFill>
        <p:spPr bwMode="auto">
          <a:xfrm>
            <a:off x="214282" y="142852"/>
            <a:ext cx="856801" cy="500067"/>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3" name="ZoneTexte 2"/>
          <p:cNvSpPr txBox="1"/>
          <p:nvPr/>
        </p:nvSpPr>
        <p:spPr>
          <a:xfrm>
            <a:off x="214283" y="980728"/>
            <a:ext cx="8786420" cy="5632311"/>
          </a:xfrm>
          <a:prstGeom prst="rect">
            <a:avLst/>
          </a:prstGeom>
          <a:noFill/>
        </p:spPr>
        <p:txBody>
          <a:bodyPr wrap="square" rtlCol="0">
            <a:spAutoFit/>
          </a:bodyPr>
          <a:lstStyle/>
          <a:p>
            <a:pPr algn="just" rtl="1"/>
            <a:r>
              <a:rPr lang="ar-DZ" sz="2800" b="1" dirty="0" smtClean="0"/>
              <a:t>3</a:t>
            </a:r>
            <a:r>
              <a:rPr lang="ar-DZ" sz="2600" b="1" dirty="0" smtClean="0"/>
              <a:t>- الخدمات </a:t>
            </a:r>
            <a:r>
              <a:rPr lang="ar-DZ" sz="2600" b="1" dirty="0"/>
              <a:t>التي تقدمها هيئات الدعم والمرافقة:</a:t>
            </a:r>
            <a:endParaRPr lang="fr-FR" sz="2600" dirty="0"/>
          </a:p>
          <a:p>
            <a:pPr algn="just" rtl="1"/>
            <a:r>
              <a:rPr lang="ar-DZ" sz="2600" dirty="0"/>
              <a:t>لقد تطورت هيئات الدعم والمرافقة منذ سنوات الثمانينات من القرن الماضي، حيث برز هذا التوجه بشكل كبير في الدول المتقدمة (الو م أ، كندا، بريطانيا، فرنسا، ألمانيا،...وغيرها)، وارتكزت عمليات دعم ومرافقة المؤسسات الصغيرة على ثلاثة محاور أساسية:</a:t>
            </a:r>
            <a:endParaRPr lang="fr-FR" sz="2600" dirty="0"/>
          </a:p>
          <a:p>
            <a:pPr lvl="0" algn="just" rtl="1"/>
            <a:r>
              <a:rPr lang="ar-DZ" sz="2600" dirty="0"/>
              <a:t>الدعم المالي: لمعالجة مشكل عدم كفاية الأموال اللازمة عند انطلاق المشاريع. </a:t>
            </a:r>
            <a:endParaRPr lang="fr-FR" sz="2600" dirty="0"/>
          </a:p>
          <a:p>
            <a:pPr lvl="0" algn="just" rtl="1"/>
            <a:r>
              <a:rPr lang="ar-DZ" sz="2600" dirty="0"/>
              <a:t>تطوير شبكات النصح والتكوين: في مجال إنشاء وتسيير المؤسسات الصغيرة...وغيرها.</a:t>
            </a:r>
            <a:endParaRPr lang="fr-FR" sz="2600" dirty="0"/>
          </a:p>
          <a:p>
            <a:pPr lvl="0" algn="just" rtl="1"/>
            <a:r>
              <a:rPr lang="ar-DZ" sz="2600" dirty="0"/>
              <a:t>الدعم </a:t>
            </a:r>
            <a:r>
              <a:rPr lang="ar-DZ" sz="2600" dirty="0" err="1"/>
              <a:t>الوجيستيكي</a:t>
            </a:r>
            <a:r>
              <a:rPr lang="ar-DZ" sz="2600" dirty="0"/>
              <a:t>: توفير مقر لنشاط المؤسسات الصغيرة في محلات متاحة وخلال فترات زمنية محدودة وخدمات إدارية مختلفة وذلك بشروط تحفيزية أقل تكلفة، بالإضافة إلى تقديم بعض النصائح البسيطة أو معقدة حسب المشروع الصغير وتقوم بهذه العمليات من خلال الانفتاح على جميع شبكات الأعمال والهيئات الحكومية المختلفة لتدعيم هذه الهيئات</a:t>
            </a:r>
            <a:r>
              <a:rPr lang="ar-DZ" sz="2600" dirty="0" smtClean="0"/>
              <a:t>.</a:t>
            </a:r>
            <a:endParaRPr lang="fr-FR" sz="2600" dirty="0"/>
          </a:p>
          <a:p>
            <a:pPr algn="just" rtl="1"/>
            <a:endParaRPr lang="fr-FR" sz="2000" dirty="0"/>
          </a:p>
        </p:txBody>
      </p:sp>
    </p:spTree>
    <p:extLst>
      <p:ext uri="{BB962C8B-B14F-4D97-AF65-F5344CB8AC3E}">
        <p14:creationId xmlns:p14="http://schemas.microsoft.com/office/powerpoint/2010/main" val="1961120773"/>
      </p:ext>
    </p:extLst>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6145"/>
                                        </p:tgtEl>
                                        <p:attrNameLst>
                                          <p:attrName>style.visibility</p:attrName>
                                        </p:attrNameLst>
                                      </p:cBhvr>
                                      <p:to>
                                        <p:strVal val="visible"/>
                                      </p:to>
                                    </p:set>
                                    <p:animEffect transition="in" filter="box(in)">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theme/theme1.xml><?xml version="1.0" encoding="utf-8"?>
<a:theme xmlns:a="http://schemas.openxmlformats.org/drawingml/2006/main" name="Thè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19275</TotalTime>
  <Words>9644</Words>
  <Application>Microsoft Office PowerPoint</Application>
  <PresentationFormat>Affichage à l'écran (4:3)</PresentationFormat>
  <Paragraphs>1023</Paragraphs>
  <Slides>104</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104</vt:i4>
      </vt:variant>
    </vt:vector>
  </HeadingPairs>
  <TitlesOfParts>
    <vt:vector size="111" baseType="lpstr">
      <vt:lpstr>SimSun</vt:lpstr>
      <vt:lpstr>Arial</vt:lpstr>
      <vt:lpstr>Calibri</vt:lpstr>
      <vt:lpstr>Simplified Arabic</vt:lpstr>
      <vt:lpstr>Times New Roman</vt:lpstr>
      <vt:lpstr>Traditional Arabic</vt:lpstr>
      <vt:lpstr>Thème1</vt:lpstr>
      <vt:lpstr>Présentation PowerPoint</vt:lpstr>
      <vt:lpstr>المحتويات</vt:lpstr>
      <vt:lpstr>المحاضرة الأول: الاستثمار </vt:lpstr>
      <vt:lpstr>المحاضرة الأول: الاستثمار </vt:lpstr>
      <vt:lpstr>المحاضرة الأول: الاستثمار </vt:lpstr>
      <vt:lpstr>المحاضرة الأول: الاستثمار </vt:lpstr>
      <vt:lpstr>المحاضرة الأول: الاستثمار </vt:lpstr>
      <vt:lpstr>المحاضرة الثانية: المشاريع الاستثمارية </vt:lpstr>
      <vt:lpstr>المحاضرة الثانية: المشاريع الاستثمارية </vt:lpstr>
      <vt:lpstr>المحاضرة الثانية: المشاريع الاستثمارية </vt:lpstr>
      <vt:lpstr>المحاضرة الثانية: المشاريع الاستثمارية </vt:lpstr>
      <vt:lpstr>المحاضرة الثانية: المشاريع الاستثمارية </vt:lpstr>
      <vt:lpstr>المحاضرة الثالثة: دراسة الجدوى الاقتصادية للمشاريع الاستثمارية  </vt:lpstr>
      <vt:lpstr>المحاضرة الثالثة: دراسة الجدوى الاقتصادية للمشاريع الاستثمارية  </vt:lpstr>
      <vt:lpstr>المحاضرة الثالثة: دراسة الجدوى الاقتصادية للمشاريع الاستثمارية  </vt:lpstr>
      <vt:lpstr>المحاضرة الثالثة: دراسة الجدوى الاقتصادية للمشاريع الاستثمارية  </vt:lpstr>
      <vt:lpstr>المحاضرة الثالثة: دراسة الجدوى الاقتصادية للمشاريع الاستثمارية  </vt:lpstr>
      <vt:lpstr>المحاضرة الثالثة: دراسة الجدوى الاقتصادية للمشاريع الاستثمارية  </vt:lpstr>
      <vt:lpstr>المحاضرة الثالثة: دراسة الجدوى الاقتصادية للمشاريع الاستثمارية  </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الرابعة: صافي التدفقات النقدية (CASH FLOW NET)</vt:lpstr>
      <vt:lpstr>المحاضرة الخامس: إدارة المشاريع   </vt:lpstr>
      <vt:lpstr>المحاضرة الخامس: إدارة المشاريع   </vt:lpstr>
      <vt:lpstr>المحاضرة الخامس: إدارة المشاريع   </vt:lpstr>
      <vt:lpstr>المحاضرة الخامس: إدارة المشاريع   </vt:lpstr>
      <vt:lpstr>المحاضرة الخامس: إدارة المشاريع   </vt:lpstr>
      <vt:lpstr>المحاضرة الخامس: إدارة المشاريع   </vt:lpstr>
      <vt:lpstr>المحاضرة الخامس: إدارة المشاريع   </vt:lpstr>
      <vt:lpstr>المحاضرة الخامس: إدارة المشاريع   </vt:lpstr>
      <vt:lpstr>المحاضرة الخامس: إدارة المشاريع   </vt:lpstr>
      <vt:lpstr>المحاضرة الخامس: إدارة المشاريع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السادسة: الإطار النظري لريادة الاعمال </vt:lpstr>
      <vt:lpstr>المحاضرة السابعة: رائد الاعمال (المقاول) </vt:lpstr>
      <vt:lpstr>المحاضرة السابعة: رائد الاعمال (المقاول)  </vt:lpstr>
      <vt:lpstr>المحاضرة السابعة: رائد الاعمال (المقاول)  </vt:lpstr>
      <vt:lpstr>المحاضرة السابعة: رائد الاعمال (المقاول)  </vt:lpstr>
      <vt:lpstr>المحاضرة السابعة: رائد الاعمال (المقاول)  </vt:lpstr>
      <vt:lpstr>المحاضرة السابعة: رائد الاعمال (المقاول)  </vt:lpstr>
      <vt:lpstr>المحاضرة السابعة: رائد الاعمال (المقاول)  </vt:lpstr>
      <vt:lpstr>المحاضرة السابعة: رائد الاعمال (المقاول)  </vt:lpstr>
      <vt:lpstr>المحاضرة السابعة: رائد الاعمال (المقاول)  </vt:lpstr>
      <vt:lpstr>المحاضرة الثامنة: خطوات إنشاء مشروع  </vt:lpstr>
      <vt:lpstr>المحاضرة الثامنة: خطوات إنشاء مشروع  </vt:lpstr>
      <vt:lpstr>المحاضرة الثامنة: خطوات إنشاء مشروع  </vt:lpstr>
      <vt:lpstr>المحاضرة الثامنة: خطوات إنشاء مشروع  </vt:lpstr>
      <vt:lpstr>المحاضرة الثامنة: خطوات إنشاء مشروع  </vt:lpstr>
      <vt:lpstr>المحاضرة الثامنة: خطوات إنشاء مشروع  </vt:lpstr>
      <vt:lpstr>المحاضرة الثامنة : خطوات إنشاء مشروع  </vt:lpstr>
      <vt:lpstr>المحاضرة الثامنة : خطوات إنشاء مشروع  </vt:lpstr>
      <vt:lpstr>المحاضرة الثامنة : خطوات إنشاء مشروع  </vt:lpstr>
      <vt:lpstr>المحاضرة الثامنة : خطوات إنشاء مشروع  </vt:lpstr>
      <vt:lpstr>المحاضرة الثامنة : خطوات إنشاء مشروع  </vt:lpstr>
      <vt:lpstr>المحاضرة الثامنة : خطوات إنشاء مشروع  </vt:lpstr>
      <vt:lpstr>المحاضرة الثامنة : خطوات إنشاء مشروع  </vt:lpstr>
      <vt:lpstr>المحاضرة الثامنة : خطوات إنشاء مشروع  </vt:lpstr>
      <vt:lpstr>المحاضرة الثامنة : خطوات إنشاء مشروع  </vt:lpstr>
      <vt:lpstr>المحاضرة التاسعة: واقع ريادة الاعمال بالجزائر  </vt:lpstr>
      <vt:lpstr>المحاضرة التاسعة: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vt:lpstr>
      <vt:lpstr>المحاضرة التاسعة : واقع ريادة الاعمال بالجزائر  تطور تعداد المؤسسات الصغيرة والمتوسطة الوطنية خلال الفترة 2008-2019</vt:lpstr>
      <vt:lpstr>المحاضرة التاسعة : واقع ريادة الاعمال بالجزائر  تعداد المؤسسات الصغيرة والمتوسطة حسب النوع في الجزائر لسنة 2018  </vt:lpstr>
      <vt:lpstr>المحاضرة التاسعة : واقع ريادة الاعمال بالجزائر  </vt:lpstr>
      <vt:lpstr>المحاضرة التاسعة : واقع ريادة الاعمال بالجزائر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المحاضرة العاشرة: هيئات دعم ومرافقة المقاولاتية  </vt:lpstr>
      <vt:lpstr>قائمة المراجع  </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c:creator>
  <cp:lastModifiedBy>laibteck</cp:lastModifiedBy>
  <cp:revision>1901</cp:revision>
  <dcterms:created xsi:type="dcterms:W3CDTF">2014-08-19T12:21:13Z</dcterms:created>
  <dcterms:modified xsi:type="dcterms:W3CDTF">2023-08-31T14:58:34Z</dcterms:modified>
</cp:coreProperties>
</file>