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4" r:id="rId2"/>
    <p:sldMasterId id="2147483688" r:id="rId3"/>
    <p:sldMasterId id="2147483700" r:id="rId4"/>
    <p:sldMasterId id="2147483714" r:id="rId5"/>
    <p:sldMasterId id="2147483728" r:id="rId6"/>
  </p:sldMasterIdLst>
  <p:notesMasterIdLst>
    <p:notesMasterId r:id="rId84"/>
  </p:notesMasterIdLst>
  <p:sldIdLst>
    <p:sldId id="257" r:id="rId7"/>
    <p:sldId id="258" r:id="rId8"/>
    <p:sldId id="259" r:id="rId9"/>
    <p:sldId id="260" r:id="rId10"/>
    <p:sldId id="261" r:id="rId11"/>
    <p:sldId id="262" r:id="rId12"/>
    <p:sldId id="263" r:id="rId13"/>
    <p:sldId id="264" r:id="rId14"/>
    <p:sldId id="265" r:id="rId15"/>
    <p:sldId id="266" r:id="rId16"/>
    <p:sldId id="267"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342"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343" r:id="rId45"/>
    <p:sldId id="295" r:id="rId46"/>
    <p:sldId id="296" r:id="rId47"/>
    <p:sldId id="297" r:id="rId48"/>
    <p:sldId id="298" r:id="rId49"/>
    <p:sldId id="299" r:id="rId50"/>
    <p:sldId id="300" r:id="rId51"/>
    <p:sldId id="301" r:id="rId52"/>
    <p:sldId id="302" r:id="rId53"/>
    <p:sldId id="344" r:id="rId54"/>
    <p:sldId id="303" r:id="rId55"/>
    <p:sldId id="304" r:id="rId56"/>
    <p:sldId id="305" r:id="rId57"/>
    <p:sldId id="306" r:id="rId58"/>
    <p:sldId id="307" r:id="rId59"/>
    <p:sldId id="308" r:id="rId60"/>
    <p:sldId id="309" r:id="rId61"/>
    <p:sldId id="310" r:id="rId62"/>
    <p:sldId id="311" r:id="rId63"/>
    <p:sldId id="313" r:id="rId64"/>
    <p:sldId id="315" r:id="rId65"/>
    <p:sldId id="316" r:id="rId66"/>
    <p:sldId id="317" r:id="rId67"/>
    <p:sldId id="318" r:id="rId68"/>
    <p:sldId id="319" r:id="rId69"/>
    <p:sldId id="321" r:id="rId70"/>
    <p:sldId id="338" r:id="rId71"/>
    <p:sldId id="324" r:id="rId72"/>
    <p:sldId id="325" r:id="rId73"/>
    <p:sldId id="346" r:id="rId74"/>
    <p:sldId id="330" r:id="rId75"/>
    <p:sldId id="333" r:id="rId76"/>
    <p:sldId id="339" r:id="rId77"/>
    <p:sldId id="340" r:id="rId78"/>
    <p:sldId id="334" r:id="rId79"/>
    <p:sldId id="336" r:id="rId80"/>
    <p:sldId id="337" r:id="rId81"/>
    <p:sldId id="341" r:id="rId82"/>
    <p:sldId id="347" r:id="rId83"/>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2" d="100"/>
          <a:sy n="62" d="100"/>
        </p:scale>
        <p:origin x="-94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slide" Target="slides/slide62.xml"/><Relationship Id="rId76" Type="http://schemas.openxmlformats.org/officeDocument/2006/relationships/slide" Target="slides/slide70.xml"/><Relationship Id="rId84" Type="http://schemas.openxmlformats.org/officeDocument/2006/relationships/notesMaster" Target="notesMasters/notesMaster1.xml"/><Relationship Id="rId7" Type="http://schemas.openxmlformats.org/officeDocument/2006/relationships/slide" Target="slides/slide1.xml"/><Relationship Id="rId71" Type="http://schemas.openxmlformats.org/officeDocument/2006/relationships/slide" Target="slides/slide65.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slide" Target="slides/slide68.xml"/><Relationship Id="rId79" Type="http://schemas.openxmlformats.org/officeDocument/2006/relationships/slide" Target="slides/slide73.xml"/><Relationship Id="rId87" Type="http://schemas.openxmlformats.org/officeDocument/2006/relationships/theme" Target="theme/theme1.xml"/><Relationship Id="rId5" Type="http://schemas.openxmlformats.org/officeDocument/2006/relationships/slideMaster" Target="slideMasters/slideMaster5.xml"/><Relationship Id="rId61" Type="http://schemas.openxmlformats.org/officeDocument/2006/relationships/slide" Target="slides/slide55.xml"/><Relationship Id="rId82" Type="http://schemas.openxmlformats.org/officeDocument/2006/relationships/slide" Target="slides/slide76.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FD510F8-7C9C-46BE-BE9B-9ECADFBC8FC0}" type="datetimeFigureOut">
              <a:rPr lang="ar-DZ" smtClean="0"/>
              <a:t>18-07-1444</a:t>
            </a:fld>
            <a:endParaRPr lang="ar-DZ"/>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428B134-5286-4A27-B14C-6040121B621B}" type="slidenum">
              <a:rPr lang="ar-DZ" smtClean="0"/>
              <a:t>‹#›</a:t>
            </a:fld>
            <a:endParaRPr lang="ar-DZ"/>
          </a:p>
        </p:txBody>
      </p:sp>
    </p:spTree>
    <p:extLst>
      <p:ext uri="{BB962C8B-B14F-4D97-AF65-F5344CB8AC3E}">
        <p14:creationId xmlns:p14="http://schemas.microsoft.com/office/powerpoint/2010/main" val="17800369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hangingPunct="1"/>
            <a:fld id="{610739C4-B829-4A01-A904-FABFC1B19F52}" type="slidenum">
              <a:rPr lang="ar-SA" sz="1200" b="0">
                <a:solidFill>
                  <a:prstClr val="black"/>
                </a:solidFill>
                <a:latin typeface="Arial" pitchFamily="34" charset="0"/>
                <a:cs typeface="Arial" pitchFamily="34" charset="0"/>
              </a:rPr>
              <a:pPr eaLnBrk="1" hangingPunct="1"/>
              <a:t>1</a:t>
            </a:fld>
            <a:endParaRPr lang="en-US" sz="1200" b="0">
              <a:solidFill>
                <a:prstClr val="black"/>
              </a:solidFill>
              <a:latin typeface="Arial" pitchFamily="34" charset="0"/>
              <a:cs typeface="Arial" pitchFamily="34" charset="0"/>
            </a:endParaRPr>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hangingPunct="1"/>
            <a:fld id="{F0E79B12-DA79-4272-B1A5-9D75A9698810}" type="slidenum">
              <a:rPr lang="ar-SA" sz="1200" b="0">
                <a:solidFill>
                  <a:prstClr val="black"/>
                </a:solidFill>
                <a:latin typeface="Arial" pitchFamily="34" charset="0"/>
                <a:cs typeface="Arial" pitchFamily="34" charset="0"/>
              </a:rPr>
              <a:pPr eaLnBrk="1" hangingPunct="1"/>
              <a:t>5</a:t>
            </a:fld>
            <a:endParaRPr lang="en-US" sz="1200" b="0">
              <a:solidFill>
                <a:prstClr val="black"/>
              </a:solidFill>
              <a:latin typeface="Arial" pitchFamily="34" charset="0"/>
              <a:cs typeface="Arial" pitchFamily="34"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hangingPunct="1"/>
            <a:fld id="{EE3F6D65-A34B-462D-8507-BB20BA1227B4}" type="slidenum">
              <a:rPr lang="ar-SA" sz="1200" b="0">
                <a:solidFill>
                  <a:prstClr val="black"/>
                </a:solidFill>
                <a:latin typeface="Arial" pitchFamily="34" charset="0"/>
                <a:cs typeface="Arial" pitchFamily="34" charset="0"/>
              </a:rPr>
              <a:pPr eaLnBrk="1" hangingPunct="1"/>
              <a:t>6</a:t>
            </a:fld>
            <a:endParaRPr lang="en-US" sz="1200" b="0">
              <a:solidFill>
                <a:prstClr val="black"/>
              </a:solidFill>
              <a:latin typeface="Arial" pitchFamily="34" charset="0"/>
              <a:cs typeface="Arial" pitchFamily="34" charset="0"/>
            </a:endParaRPr>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p:spPr>
        <p:txBody>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hangingPunct="1"/>
            <a:fld id="{D43C14C6-00C9-4AAA-B0AD-47C6D6F914BE}" type="slidenum">
              <a:rPr lang="ar-SA" sz="1200" b="0">
                <a:solidFill>
                  <a:prstClr val="black"/>
                </a:solidFill>
                <a:latin typeface="Arial" pitchFamily="34" charset="0"/>
                <a:cs typeface="Arial" pitchFamily="34" charset="0"/>
              </a:rPr>
              <a:pPr eaLnBrk="1" hangingPunct="1"/>
              <a:t>7</a:t>
            </a:fld>
            <a:endParaRPr lang="en-US" sz="1200" b="0">
              <a:solidFill>
                <a:prstClr val="black"/>
              </a:solidFill>
              <a:latin typeface="Arial" pitchFamily="34" charset="0"/>
              <a:cs typeface="Arial" pitchFamily="34" charset="0"/>
            </a:endParaRPr>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487805-F92E-477A-A5D4-3E1DD7C56F53}" type="slidenum">
              <a:rPr lang="en-US" smtClean="0">
                <a:solidFill>
                  <a:prstClr val="black"/>
                </a:solidFill>
              </a:rPr>
              <a:pPr/>
              <a:t>45</a:t>
            </a:fld>
            <a:endParaRPr lang="en-US">
              <a:solidFill>
                <a:prstClr val="black"/>
              </a:solidFill>
            </a:endParaRPr>
          </a:p>
        </p:txBody>
      </p:sp>
    </p:spTree>
    <p:extLst>
      <p:ext uri="{BB962C8B-B14F-4D97-AF65-F5344CB8AC3E}">
        <p14:creationId xmlns:p14="http://schemas.microsoft.com/office/powerpoint/2010/main" val="4248485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4E01EA2-A2E4-4B2E-8366-819D7902D1EF}"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61784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9C6C36-C1F5-4ABC-8932-1449E4C38BA0}"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62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FB08042-8B32-4CF6-B9AD-A2855937E5AE}"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844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DZ"/>
          </a:p>
        </p:txBody>
      </p:sp>
      <p:sp>
        <p:nvSpPr>
          <p:cNvPr id="3" name="عنصر نائب للجدول 2"/>
          <p:cNvSpPr>
            <a:spLocks noGrp="1"/>
          </p:cNvSpPr>
          <p:nvPr>
            <p:ph type="tbl" idx="1"/>
          </p:nvPr>
        </p:nvSpPr>
        <p:spPr>
          <a:xfrm>
            <a:off x="457200" y="1600200"/>
            <a:ext cx="8229600" cy="4525963"/>
          </a:xfrm>
        </p:spPr>
        <p:txBody>
          <a:bodyPr/>
          <a:lstStyle/>
          <a:p>
            <a:pPr lvl="0"/>
            <a:endParaRPr lang="ar-DZ"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6C86999-368B-4F51-8318-E9FD4C1D5057}"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49878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DZ"/>
          </a:p>
        </p:txBody>
      </p:sp>
      <p:sp>
        <p:nvSpPr>
          <p:cNvPr id="3" name="عنصر نائب للنص 2"/>
          <p:cNvSpPr>
            <a:spLocks noGrp="1"/>
          </p:cNvSpPr>
          <p:nvPr>
            <p:ph type="body" sz="half" idx="1"/>
          </p:nvPr>
        </p:nvSpPr>
        <p:spPr>
          <a:xfrm>
            <a:off x="457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4758DFA-390A-4822-98AC-DDDD3BAFE5A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597868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4E01EA2-A2E4-4B2E-8366-819D7902D1EF}"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2293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0792B9D-1715-42E9-AE27-1D1B59EF8DC4}"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47611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16D3116-6210-4061-92E2-0C81A77E3DC7}"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23278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CDBA4E0-CB5C-43A7-BF31-FFC125D2AB64}"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883984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C24D26E-8D33-4003-8DE8-2316386C506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58363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0B495BD-0AB0-496E-881F-10EAEDC3CFCA}"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22317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0792B9D-1715-42E9-AE27-1D1B59EF8DC4}"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873813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DBA23B5-8ABB-458C-9118-326C372FE5C2}"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33381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19DC1D-5FBF-466D-8C81-EC723B9F231D}"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781031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DZ"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DCA7402-2A7B-4A39-A8AB-A099A054EE18}"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393494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9C6C36-C1F5-4ABC-8932-1449E4C38BA0}"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966000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FB08042-8B32-4CF6-B9AD-A2855937E5AE}"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7187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DZ"/>
          </a:p>
        </p:txBody>
      </p:sp>
      <p:sp>
        <p:nvSpPr>
          <p:cNvPr id="3" name="عنصر نائب للجدول 2"/>
          <p:cNvSpPr>
            <a:spLocks noGrp="1"/>
          </p:cNvSpPr>
          <p:nvPr>
            <p:ph type="tbl" idx="1"/>
          </p:nvPr>
        </p:nvSpPr>
        <p:spPr>
          <a:xfrm>
            <a:off x="457200" y="1600200"/>
            <a:ext cx="8229600" cy="4525963"/>
          </a:xfrm>
        </p:spPr>
        <p:txBody>
          <a:bodyPr/>
          <a:lstStyle/>
          <a:p>
            <a:pPr lvl="0"/>
            <a:endParaRPr lang="ar-DZ"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6C86999-368B-4F51-8318-E9FD4C1D5057}"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397821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DZ"/>
          </a:p>
        </p:txBody>
      </p:sp>
      <p:sp>
        <p:nvSpPr>
          <p:cNvPr id="3" name="عنصر نائب للنص 2"/>
          <p:cNvSpPr>
            <a:spLocks noGrp="1"/>
          </p:cNvSpPr>
          <p:nvPr>
            <p:ph type="body" sz="half" idx="1"/>
          </p:nvPr>
        </p:nvSpPr>
        <p:spPr>
          <a:xfrm>
            <a:off x="457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4758DFA-390A-4822-98AC-DDDD3BAFE5A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22106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A71F8B9-77AD-48EA-ACE4-3A17CC34832B}" type="datetime1">
              <a:rPr lang="ar-SA" smtClean="0">
                <a:solidFill>
                  <a:srgbClr val="ACCBF9"/>
                </a:solidFill>
              </a:rPr>
              <a:pPr/>
              <a:t>18/07/1444</a:t>
            </a:fld>
            <a:endParaRPr lang="ar-SA">
              <a:solidFill>
                <a:srgbClr val="ACCBF9"/>
              </a:solidFill>
            </a:endParaRPr>
          </a:p>
        </p:txBody>
      </p:sp>
      <p:sp>
        <p:nvSpPr>
          <p:cNvPr id="5" name="Footer Placeholder 4"/>
          <p:cNvSpPr>
            <a:spLocks noGrp="1"/>
          </p:cNvSpPr>
          <p:nvPr>
            <p:ph type="ftr" sz="quarter" idx="11"/>
          </p:nvPr>
        </p:nvSpPr>
        <p:spPr/>
        <p:txBody>
          <a:bodyPr/>
          <a:lstStyle/>
          <a:p>
            <a:r>
              <a:rPr lang="ar-SA" smtClean="0">
                <a:solidFill>
                  <a:srgbClr val="ACCBF9"/>
                </a:solidFill>
              </a:rPr>
              <a:t>أ.سميرة المالكي</a:t>
            </a:r>
            <a:endParaRPr lang="ar-SA">
              <a:solidFill>
                <a:srgbClr val="ACCBF9"/>
              </a:solidFill>
            </a:endParaRPr>
          </a:p>
        </p:txBody>
      </p:sp>
      <p:sp>
        <p:nvSpPr>
          <p:cNvPr id="6" name="Slide Number Placeholder 5"/>
          <p:cNvSpPr>
            <a:spLocks noGrp="1"/>
          </p:cNvSpPr>
          <p:nvPr>
            <p:ph type="sldNum" sz="quarter" idx="12"/>
          </p:nvPr>
        </p:nvSpPr>
        <p:spPr/>
        <p:txBody>
          <a:bodyPr/>
          <a:lstStyle/>
          <a:p>
            <a:fld id="{C18BC56E-D26A-4A08-8D9D-41E304BD2C78}" type="slidenum">
              <a:rPr lang="ar-SA" smtClean="0"/>
              <a:pPr/>
              <a:t>‹#›</a:t>
            </a:fld>
            <a:endParaRPr lang="ar-SA"/>
          </a:p>
        </p:txBody>
      </p:sp>
    </p:spTree>
    <p:extLst>
      <p:ext uri="{BB962C8B-B14F-4D97-AF65-F5344CB8AC3E}">
        <p14:creationId xmlns:p14="http://schemas.microsoft.com/office/powerpoint/2010/main" val="4879494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FD97934-027D-4EF8-8C64-A18F9F3AE943}" type="datetime1">
              <a:rPr lang="ar-SA" smtClean="0">
                <a:solidFill>
                  <a:srgbClr val="ACCBF9"/>
                </a:solidFill>
              </a:rPr>
              <a:pPr/>
              <a:t>18/07/1444</a:t>
            </a:fld>
            <a:endParaRPr lang="ar-SA">
              <a:solidFill>
                <a:srgbClr val="ACCBF9"/>
              </a:solidFill>
            </a:endParaRPr>
          </a:p>
        </p:txBody>
      </p:sp>
      <p:sp>
        <p:nvSpPr>
          <p:cNvPr id="5" name="Footer Placeholder 4"/>
          <p:cNvSpPr>
            <a:spLocks noGrp="1"/>
          </p:cNvSpPr>
          <p:nvPr>
            <p:ph type="ftr" sz="quarter" idx="11"/>
          </p:nvPr>
        </p:nvSpPr>
        <p:spPr/>
        <p:txBody>
          <a:bodyPr/>
          <a:lstStyle/>
          <a:p>
            <a:r>
              <a:rPr lang="ar-SA" smtClean="0">
                <a:solidFill>
                  <a:srgbClr val="ACCBF9"/>
                </a:solidFill>
              </a:rPr>
              <a:t>أ.سميرة المالكي</a:t>
            </a:r>
            <a:endParaRPr lang="ar-SA">
              <a:solidFill>
                <a:srgbClr val="ACCBF9"/>
              </a:solidFill>
            </a:endParaRPr>
          </a:p>
        </p:txBody>
      </p:sp>
      <p:sp>
        <p:nvSpPr>
          <p:cNvPr id="6" name="Slide Number Placeholder 5"/>
          <p:cNvSpPr>
            <a:spLocks noGrp="1"/>
          </p:cNvSpPr>
          <p:nvPr>
            <p:ph type="sldNum" sz="quarter" idx="12"/>
          </p:nvPr>
        </p:nvSpPr>
        <p:spPr/>
        <p:txBody>
          <a:bodyPr/>
          <a:lstStyle/>
          <a:p>
            <a:fld id="{C18BC56E-D26A-4A08-8D9D-41E304BD2C78}" type="slidenum">
              <a:rPr lang="ar-SA" smtClean="0"/>
              <a:pPr/>
              <a:t>‹#›</a:t>
            </a:fld>
            <a:endParaRPr lang="ar-SA"/>
          </a:p>
        </p:txBody>
      </p:sp>
    </p:spTree>
    <p:extLst>
      <p:ext uri="{BB962C8B-B14F-4D97-AF65-F5344CB8AC3E}">
        <p14:creationId xmlns:p14="http://schemas.microsoft.com/office/powerpoint/2010/main" val="36978239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0AD3E16-318F-4E94-8430-4A246C6E593F}" type="datetime1">
              <a:rPr lang="ar-SA" smtClean="0">
                <a:solidFill>
                  <a:srgbClr val="ACCBF9"/>
                </a:solidFill>
              </a:rPr>
              <a:pPr/>
              <a:t>18/07/1444</a:t>
            </a:fld>
            <a:endParaRPr lang="ar-SA">
              <a:solidFill>
                <a:srgbClr val="ACCBF9"/>
              </a:solidFill>
            </a:endParaRPr>
          </a:p>
        </p:txBody>
      </p:sp>
      <p:sp>
        <p:nvSpPr>
          <p:cNvPr id="5" name="Footer Placeholder 4"/>
          <p:cNvSpPr>
            <a:spLocks noGrp="1"/>
          </p:cNvSpPr>
          <p:nvPr>
            <p:ph type="ftr" sz="quarter" idx="11"/>
          </p:nvPr>
        </p:nvSpPr>
        <p:spPr/>
        <p:txBody>
          <a:bodyPr/>
          <a:lstStyle/>
          <a:p>
            <a:r>
              <a:rPr lang="ar-SA" smtClean="0">
                <a:solidFill>
                  <a:srgbClr val="ACCBF9"/>
                </a:solidFill>
              </a:rPr>
              <a:t>أ.سميرة المالكي</a:t>
            </a:r>
            <a:endParaRPr lang="ar-SA">
              <a:solidFill>
                <a:srgbClr val="ACCBF9"/>
              </a:solidFill>
            </a:endParaRPr>
          </a:p>
        </p:txBody>
      </p:sp>
      <p:sp>
        <p:nvSpPr>
          <p:cNvPr id="6" name="Slide Number Placeholder 5"/>
          <p:cNvSpPr>
            <a:spLocks noGrp="1"/>
          </p:cNvSpPr>
          <p:nvPr>
            <p:ph type="sldNum" sz="quarter" idx="12"/>
          </p:nvPr>
        </p:nvSpPr>
        <p:spPr/>
        <p:txBody>
          <a:bodyPr/>
          <a:lstStyle/>
          <a:p>
            <a:fld id="{C18BC56E-D26A-4A08-8D9D-41E304BD2C78}" type="slidenum">
              <a:rPr lang="ar-SA" smtClean="0"/>
              <a:pPr/>
              <a:t>‹#›</a:t>
            </a:fld>
            <a:endParaRPr lang="ar-SA"/>
          </a:p>
        </p:txBody>
      </p:sp>
    </p:spTree>
    <p:extLst>
      <p:ext uri="{BB962C8B-B14F-4D97-AF65-F5344CB8AC3E}">
        <p14:creationId xmlns:p14="http://schemas.microsoft.com/office/powerpoint/2010/main" val="2124112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16D3116-6210-4061-92E2-0C81A77E3DC7}"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727217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5D0A9394-3D05-4F7B-9218-086CBE41C642}" type="datetime1">
              <a:rPr lang="ar-SA" smtClean="0">
                <a:solidFill>
                  <a:srgbClr val="ACCBF9"/>
                </a:solidFill>
              </a:rPr>
              <a:pPr/>
              <a:t>18/07/1444</a:t>
            </a:fld>
            <a:endParaRPr lang="ar-SA">
              <a:solidFill>
                <a:srgbClr val="ACCBF9"/>
              </a:solidFill>
            </a:endParaRPr>
          </a:p>
        </p:txBody>
      </p:sp>
      <p:sp>
        <p:nvSpPr>
          <p:cNvPr id="6" name="Footer Placeholder 5"/>
          <p:cNvSpPr>
            <a:spLocks noGrp="1"/>
          </p:cNvSpPr>
          <p:nvPr>
            <p:ph type="ftr" sz="quarter" idx="11"/>
          </p:nvPr>
        </p:nvSpPr>
        <p:spPr/>
        <p:txBody>
          <a:bodyPr/>
          <a:lstStyle/>
          <a:p>
            <a:r>
              <a:rPr lang="ar-SA" smtClean="0">
                <a:solidFill>
                  <a:srgbClr val="ACCBF9"/>
                </a:solidFill>
              </a:rPr>
              <a:t>أ.سميرة المالكي</a:t>
            </a:r>
            <a:endParaRPr lang="ar-SA">
              <a:solidFill>
                <a:srgbClr val="ACCBF9"/>
              </a:solidFill>
            </a:endParaRPr>
          </a:p>
        </p:txBody>
      </p:sp>
      <p:sp>
        <p:nvSpPr>
          <p:cNvPr id="7" name="Slide Number Placeholder 6"/>
          <p:cNvSpPr>
            <a:spLocks noGrp="1"/>
          </p:cNvSpPr>
          <p:nvPr>
            <p:ph type="sldNum" sz="quarter" idx="12"/>
          </p:nvPr>
        </p:nvSpPr>
        <p:spPr/>
        <p:txBody>
          <a:bodyPr/>
          <a:lstStyle/>
          <a:p>
            <a:fld id="{C18BC56E-D26A-4A08-8D9D-41E304BD2C78}" type="slidenum">
              <a:rPr lang="ar-SA" smtClean="0"/>
              <a:pPr/>
              <a:t>‹#›</a:t>
            </a:fld>
            <a:endParaRPr lang="ar-SA"/>
          </a:p>
        </p:txBody>
      </p:sp>
    </p:spTree>
    <p:extLst>
      <p:ext uri="{BB962C8B-B14F-4D97-AF65-F5344CB8AC3E}">
        <p14:creationId xmlns:p14="http://schemas.microsoft.com/office/powerpoint/2010/main" val="4782241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56B59D95-653F-4C00-B5B2-C14741F42866}" type="datetime1">
              <a:rPr lang="ar-SA" smtClean="0">
                <a:solidFill>
                  <a:srgbClr val="ACCBF9"/>
                </a:solidFill>
              </a:rPr>
              <a:pPr/>
              <a:t>18/07/1444</a:t>
            </a:fld>
            <a:endParaRPr lang="ar-SA">
              <a:solidFill>
                <a:srgbClr val="ACCBF9"/>
              </a:solidFill>
            </a:endParaRPr>
          </a:p>
        </p:txBody>
      </p:sp>
      <p:sp>
        <p:nvSpPr>
          <p:cNvPr id="8" name="Footer Placeholder 7"/>
          <p:cNvSpPr>
            <a:spLocks noGrp="1"/>
          </p:cNvSpPr>
          <p:nvPr>
            <p:ph type="ftr" sz="quarter" idx="11"/>
          </p:nvPr>
        </p:nvSpPr>
        <p:spPr/>
        <p:txBody>
          <a:bodyPr/>
          <a:lstStyle/>
          <a:p>
            <a:r>
              <a:rPr lang="ar-SA" smtClean="0">
                <a:solidFill>
                  <a:srgbClr val="ACCBF9"/>
                </a:solidFill>
              </a:rPr>
              <a:t>أ.سميرة المالكي</a:t>
            </a:r>
            <a:endParaRPr lang="ar-SA">
              <a:solidFill>
                <a:srgbClr val="ACCBF9"/>
              </a:solidFill>
            </a:endParaRPr>
          </a:p>
        </p:txBody>
      </p:sp>
      <p:sp>
        <p:nvSpPr>
          <p:cNvPr id="9" name="Slide Number Placeholder 8"/>
          <p:cNvSpPr>
            <a:spLocks noGrp="1"/>
          </p:cNvSpPr>
          <p:nvPr>
            <p:ph type="sldNum" sz="quarter" idx="12"/>
          </p:nvPr>
        </p:nvSpPr>
        <p:spPr/>
        <p:txBody>
          <a:bodyPr/>
          <a:lstStyle/>
          <a:p>
            <a:fld id="{C18BC56E-D26A-4A08-8D9D-41E304BD2C78}" type="slidenum">
              <a:rPr lang="ar-SA" smtClean="0"/>
              <a:pPr/>
              <a:t>‹#›</a:t>
            </a:fld>
            <a:endParaRPr lang="ar-SA"/>
          </a:p>
        </p:txBody>
      </p:sp>
    </p:spTree>
    <p:extLst>
      <p:ext uri="{BB962C8B-B14F-4D97-AF65-F5344CB8AC3E}">
        <p14:creationId xmlns:p14="http://schemas.microsoft.com/office/powerpoint/2010/main" val="28187392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DD7698C-563F-4207-98D8-6AFF932EDA32}" type="datetime1">
              <a:rPr lang="ar-SA" smtClean="0">
                <a:solidFill>
                  <a:srgbClr val="ACCBF9"/>
                </a:solidFill>
              </a:rPr>
              <a:pPr/>
              <a:t>18/07/1444</a:t>
            </a:fld>
            <a:endParaRPr lang="ar-SA">
              <a:solidFill>
                <a:srgbClr val="ACCBF9"/>
              </a:solidFill>
            </a:endParaRPr>
          </a:p>
        </p:txBody>
      </p:sp>
      <p:sp>
        <p:nvSpPr>
          <p:cNvPr id="4" name="Footer Placeholder 3"/>
          <p:cNvSpPr>
            <a:spLocks noGrp="1"/>
          </p:cNvSpPr>
          <p:nvPr>
            <p:ph type="ftr" sz="quarter" idx="11"/>
          </p:nvPr>
        </p:nvSpPr>
        <p:spPr/>
        <p:txBody>
          <a:bodyPr/>
          <a:lstStyle/>
          <a:p>
            <a:r>
              <a:rPr lang="ar-SA" smtClean="0">
                <a:solidFill>
                  <a:srgbClr val="ACCBF9"/>
                </a:solidFill>
              </a:rPr>
              <a:t>أ.سميرة المالكي</a:t>
            </a:r>
            <a:endParaRPr lang="ar-SA">
              <a:solidFill>
                <a:srgbClr val="ACCBF9"/>
              </a:solidFill>
            </a:endParaRPr>
          </a:p>
        </p:txBody>
      </p:sp>
      <p:sp>
        <p:nvSpPr>
          <p:cNvPr id="5" name="Slide Number Placeholder 4"/>
          <p:cNvSpPr>
            <a:spLocks noGrp="1"/>
          </p:cNvSpPr>
          <p:nvPr>
            <p:ph type="sldNum" sz="quarter" idx="12"/>
          </p:nvPr>
        </p:nvSpPr>
        <p:spPr/>
        <p:txBody>
          <a:bodyPr/>
          <a:lstStyle/>
          <a:p>
            <a:fld id="{C18BC56E-D26A-4A08-8D9D-41E304BD2C78}" type="slidenum">
              <a:rPr lang="ar-SA" smtClean="0"/>
              <a:pPr/>
              <a:t>‹#›</a:t>
            </a:fld>
            <a:endParaRPr lang="ar-SA"/>
          </a:p>
        </p:txBody>
      </p:sp>
    </p:spTree>
    <p:extLst>
      <p:ext uri="{BB962C8B-B14F-4D97-AF65-F5344CB8AC3E}">
        <p14:creationId xmlns:p14="http://schemas.microsoft.com/office/powerpoint/2010/main" val="23675635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8B297-E9D6-4242-80AB-3E6C874A7F6C}" type="datetime1">
              <a:rPr lang="ar-SA" smtClean="0">
                <a:solidFill>
                  <a:srgbClr val="ACCBF9"/>
                </a:solidFill>
              </a:rPr>
              <a:pPr/>
              <a:t>18/07/1444</a:t>
            </a:fld>
            <a:endParaRPr lang="ar-SA">
              <a:solidFill>
                <a:srgbClr val="ACCBF9"/>
              </a:solidFill>
            </a:endParaRPr>
          </a:p>
        </p:txBody>
      </p:sp>
      <p:sp>
        <p:nvSpPr>
          <p:cNvPr id="3" name="Footer Placeholder 2"/>
          <p:cNvSpPr>
            <a:spLocks noGrp="1"/>
          </p:cNvSpPr>
          <p:nvPr>
            <p:ph type="ftr" sz="quarter" idx="11"/>
          </p:nvPr>
        </p:nvSpPr>
        <p:spPr/>
        <p:txBody>
          <a:bodyPr/>
          <a:lstStyle/>
          <a:p>
            <a:r>
              <a:rPr lang="ar-SA" smtClean="0">
                <a:solidFill>
                  <a:srgbClr val="ACCBF9"/>
                </a:solidFill>
              </a:rPr>
              <a:t>أ.سميرة المالكي</a:t>
            </a:r>
            <a:endParaRPr lang="ar-SA">
              <a:solidFill>
                <a:srgbClr val="ACCBF9"/>
              </a:solidFill>
            </a:endParaRPr>
          </a:p>
        </p:txBody>
      </p:sp>
      <p:sp>
        <p:nvSpPr>
          <p:cNvPr id="4" name="Slide Number Placeholder 3"/>
          <p:cNvSpPr>
            <a:spLocks noGrp="1"/>
          </p:cNvSpPr>
          <p:nvPr>
            <p:ph type="sldNum" sz="quarter" idx="12"/>
          </p:nvPr>
        </p:nvSpPr>
        <p:spPr/>
        <p:txBody>
          <a:bodyPr/>
          <a:lstStyle/>
          <a:p>
            <a:fld id="{C18BC56E-D26A-4A08-8D9D-41E304BD2C78}" type="slidenum">
              <a:rPr lang="ar-SA" smtClean="0"/>
              <a:pPr/>
              <a:t>‹#›</a:t>
            </a:fld>
            <a:endParaRPr lang="ar-SA"/>
          </a:p>
        </p:txBody>
      </p:sp>
    </p:spTree>
    <p:extLst>
      <p:ext uri="{BB962C8B-B14F-4D97-AF65-F5344CB8AC3E}">
        <p14:creationId xmlns:p14="http://schemas.microsoft.com/office/powerpoint/2010/main" val="381476754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83D8489-25B0-4B6E-8522-30792BBA0B3A}" type="datetime1">
              <a:rPr lang="ar-SA" smtClean="0">
                <a:solidFill>
                  <a:srgbClr val="ACCBF9"/>
                </a:solidFill>
              </a:rPr>
              <a:pPr/>
              <a:t>18/07/1444</a:t>
            </a:fld>
            <a:endParaRPr lang="ar-SA">
              <a:solidFill>
                <a:srgbClr val="ACCBF9"/>
              </a:solidFill>
            </a:endParaRPr>
          </a:p>
        </p:txBody>
      </p:sp>
      <p:sp>
        <p:nvSpPr>
          <p:cNvPr id="6" name="Footer Placeholder 5"/>
          <p:cNvSpPr>
            <a:spLocks noGrp="1"/>
          </p:cNvSpPr>
          <p:nvPr>
            <p:ph type="ftr" sz="quarter" idx="11"/>
          </p:nvPr>
        </p:nvSpPr>
        <p:spPr/>
        <p:txBody>
          <a:bodyPr/>
          <a:lstStyle/>
          <a:p>
            <a:r>
              <a:rPr lang="ar-SA" smtClean="0">
                <a:solidFill>
                  <a:srgbClr val="ACCBF9"/>
                </a:solidFill>
              </a:rPr>
              <a:t>أ.سميرة المالكي</a:t>
            </a:r>
            <a:endParaRPr lang="ar-SA">
              <a:solidFill>
                <a:srgbClr val="ACCBF9"/>
              </a:solidFill>
            </a:endParaRPr>
          </a:p>
        </p:txBody>
      </p:sp>
      <p:sp>
        <p:nvSpPr>
          <p:cNvPr id="7" name="Slide Number Placeholder 6"/>
          <p:cNvSpPr>
            <a:spLocks noGrp="1"/>
          </p:cNvSpPr>
          <p:nvPr>
            <p:ph type="sldNum" sz="quarter" idx="12"/>
          </p:nvPr>
        </p:nvSpPr>
        <p:spPr/>
        <p:txBody>
          <a:bodyPr/>
          <a:lstStyle/>
          <a:p>
            <a:fld id="{C18BC56E-D26A-4A08-8D9D-41E304BD2C78}" type="slidenum">
              <a:rPr lang="ar-SA" smtClean="0"/>
              <a:pPr/>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extLst>
      <p:ext uri="{BB962C8B-B14F-4D97-AF65-F5344CB8AC3E}">
        <p14:creationId xmlns:p14="http://schemas.microsoft.com/office/powerpoint/2010/main" val="21913046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B84F482E-FFC6-4A56-A844-FE7945BA32BD}" type="datetime1">
              <a:rPr lang="ar-SA" smtClean="0">
                <a:solidFill>
                  <a:srgbClr val="ACCBF9"/>
                </a:solidFill>
              </a:rPr>
              <a:pPr/>
              <a:t>18/07/1444</a:t>
            </a:fld>
            <a:endParaRPr lang="ar-SA">
              <a:solidFill>
                <a:srgbClr val="ACCBF9"/>
              </a:solidFill>
            </a:endParaRPr>
          </a:p>
        </p:txBody>
      </p:sp>
      <p:sp>
        <p:nvSpPr>
          <p:cNvPr id="9" name="Slide Number Placeholder 8"/>
          <p:cNvSpPr>
            <a:spLocks noGrp="1"/>
          </p:cNvSpPr>
          <p:nvPr>
            <p:ph type="sldNum" sz="quarter" idx="11"/>
          </p:nvPr>
        </p:nvSpPr>
        <p:spPr/>
        <p:txBody>
          <a:bodyPr/>
          <a:lstStyle/>
          <a:p>
            <a:fld id="{C18BC56E-D26A-4A08-8D9D-41E304BD2C78}" type="slidenum">
              <a:rPr lang="ar-SA" smtClean="0"/>
              <a:pPr/>
              <a:t>‹#›</a:t>
            </a:fld>
            <a:endParaRPr lang="ar-SA"/>
          </a:p>
        </p:txBody>
      </p:sp>
      <p:sp>
        <p:nvSpPr>
          <p:cNvPr id="10" name="Footer Placeholder 9"/>
          <p:cNvSpPr>
            <a:spLocks noGrp="1"/>
          </p:cNvSpPr>
          <p:nvPr>
            <p:ph type="ftr" sz="quarter" idx="12"/>
          </p:nvPr>
        </p:nvSpPr>
        <p:spPr/>
        <p:txBody>
          <a:bodyPr/>
          <a:lstStyle/>
          <a:p>
            <a:r>
              <a:rPr lang="ar-SA" smtClean="0">
                <a:solidFill>
                  <a:srgbClr val="ACCBF9"/>
                </a:solidFill>
              </a:rPr>
              <a:t>أ.سميرة المالكي</a:t>
            </a:r>
            <a:endParaRPr lang="ar-SA">
              <a:solidFill>
                <a:srgbClr val="ACCBF9"/>
              </a:solidFill>
            </a:endParaRPr>
          </a:p>
        </p:txBody>
      </p:sp>
    </p:spTree>
    <p:extLst>
      <p:ext uri="{BB962C8B-B14F-4D97-AF65-F5344CB8AC3E}">
        <p14:creationId xmlns:p14="http://schemas.microsoft.com/office/powerpoint/2010/main" val="6919493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DD24E96-3CD9-4E01-9727-292B7D6FD2B1}" type="datetime1">
              <a:rPr lang="ar-SA" smtClean="0">
                <a:solidFill>
                  <a:srgbClr val="ACCBF9"/>
                </a:solidFill>
              </a:rPr>
              <a:pPr/>
              <a:t>18/07/1444</a:t>
            </a:fld>
            <a:endParaRPr lang="ar-SA">
              <a:solidFill>
                <a:srgbClr val="ACCBF9"/>
              </a:solidFill>
            </a:endParaRPr>
          </a:p>
        </p:txBody>
      </p:sp>
      <p:sp>
        <p:nvSpPr>
          <p:cNvPr id="5" name="Footer Placeholder 4"/>
          <p:cNvSpPr>
            <a:spLocks noGrp="1"/>
          </p:cNvSpPr>
          <p:nvPr>
            <p:ph type="ftr" sz="quarter" idx="11"/>
          </p:nvPr>
        </p:nvSpPr>
        <p:spPr/>
        <p:txBody>
          <a:bodyPr/>
          <a:lstStyle/>
          <a:p>
            <a:r>
              <a:rPr lang="ar-SA" smtClean="0">
                <a:solidFill>
                  <a:srgbClr val="ACCBF9"/>
                </a:solidFill>
              </a:rPr>
              <a:t>أ.سميرة المالكي</a:t>
            </a:r>
            <a:endParaRPr lang="ar-SA">
              <a:solidFill>
                <a:srgbClr val="ACCBF9"/>
              </a:solidFill>
            </a:endParaRPr>
          </a:p>
        </p:txBody>
      </p:sp>
      <p:sp>
        <p:nvSpPr>
          <p:cNvPr id="6" name="Slide Number Placeholder 5"/>
          <p:cNvSpPr>
            <a:spLocks noGrp="1"/>
          </p:cNvSpPr>
          <p:nvPr>
            <p:ph type="sldNum" sz="quarter" idx="12"/>
          </p:nvPr>
        </p:nvSpPr>
        <p:spPr/>
        <p:txBody>
          <a:bodyPr/>
          <a:lstStyle/>
          <a:p>
            <a:fld id="{C18BC56E-D26A-4A08-8D9D-41E304BD2C78}" type="slidenum">
              <a:rPr lang="ar-SA" smtClean="0"/>
              <a:pPr/>
              <a:t>‹#›</a:t>
            </a:fld>
            <a:endParaRPr lang="ar-SA"/>
          </a:p>
        </p:txBody>
      </p:sp>
    </p:spTree>
    <p:extLst>
      <p:ext uri="{BB962C8B-B14F-4D97-AF65-F5344CB8AC3E}">
        <p14:creationId xmlns:p14="http://schemas.microsoft.com/office/powerpoint/2010/main" val="207249278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CDDDF44-B330-43FF-8F49-DD2240E691CD}" type="datetime1">
              <a:rPr lang="ar-SA" smtClean="0">
                <a:solidFill>
                  <a:srgbClr val="ACCBF9"/>
                </a:solidFill>
              </a:rPr>
              <a:pPr/>
              <a:t>18/07/1444</a:t>
            </a:fld>
            <a:endParaRPr lang="ar-SA">
              <a:solidFill>
                <a:srgbClr val="ACCBF9"/>
              </a:solidFill>
            </a:endParaRPr>
          </a:p>
        </p:txBody>
      </p:sp>
      <p:sp>
        <p:nvSpPr>
          <p:cNvPr id="5" name="Footer Placeholder 4"/>
          <p:cNvSpPr>
            <a:spLocks noGrp="1"/>
          </p:cNvSpPr>
          <p:nvPr>
            <p:ph type="ftr" sz="quarter" idx="11"/>
          </p:nvPr>
        </p:nvSpPr>
        <p:spPr/>
        <p:txBody>
          <a:bodyPr/>
          <a:lstStyle/>
          <a:p>
            <a:r>
              <a:rPr lang="ar-SA" smtClean="0">
                <a:solidFill>
                  <a:srgbClr val="ACCBF9"/>
                </a:solidFill>
              </a:rPr>
              <a:t>أ.سميرة المالكي</a:t>
            </a:r>
            <a:endParaRPr lang="ar-SA">
              <a:solidFill>
                <a:srgbClr val="ACCBF9"/>
              </a:solidFill>
            </a:endParaRPr>
          </a:p>
        </p:txBody>
      </p:sp>
      <p:sp>
        <p:nvSpPr>
          <p:cNvPr id="6" name="Slide Number Placeholder 5"/>
          <p:cNvSpPr>
            <a:spLocks noGrp="1"/>
          </p:cNvSpPr>
          <p:nvPr>
            <p:ph type="sldNum" sz="quarter" idx="12"/>
          </p:nvPr>
        </p:nvSpPr>
        <p:spPr/>
        <p:txBody>
          <a:bodyPr/>
          <a:lstStyle/>
          <a:p>
            <a:fld id="{C18BC56E-D26A-4A08-8D9D-41E304BD2C78}" type="slidenum">
              <a:rPr lang="ar-SA" smtClean="0"/>
              <a:pPr/>
              <a:t>‹#›</a:t>
            </a:fld>
            <a:endParaRPr lang="ar-SA"/>
          </a:p>
        </p:txBody>
      </p:sp>
    </p:spTree>
    <p:extLst>
      <p:ext uri="{BB962C8B-B14F-4D97-AF65-F5344CB8AC3E}">
        <p14:creationId xmlns:p14="http://schemas.microsoft.com/office/powerpoint/2010/main" val="426717433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2E98CCD-1409-43FC-AEAF-66975456E077}"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62041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B8993CB-8984-4833-9472-3E154FAA837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9535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CDBA4E0-CB5C-43A7-BF31-FFC125D2AB64}"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275981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A045B7B-4C89-4C76-B559-ED8D5599CF42}"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52994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D9AC12D-9506-44A4-A36D-EF0BBA5E3F79}"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446431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12A3FC4-555C-4F0B-81F9-50E89CA3B081}"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1541631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3A6F248-FDDB-469C-9E9D-EA0E5F55FF68}"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052401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345D29-CBA5-403E-B783-834665610689}"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4410413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B780BE-B3C7-4727-BA3C-1D726B11E580}"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1869679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DZ"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C23365B-F7F4-49A7-98CB-78C055DF711F}"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6984870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0CF537-2F4B-42D2-840B-B871253F79CC}"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1305599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B0049F4-84C6-4CC2-BFB8-1C4DA6F48962}"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0706662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DZ"/>
          </a:p>
        </p:txBody>
      </p:sp>
      <p:sp>
        <p:nvSpPr>
          <p:cNvPr id="3" name="عنصر نائب للجدول 2"/>
          <p:cNvSpPr>
            <a:spLocks noGrp="1"/>
          </p:cNvSpPr>
          <p:nvPr>
            <p:ph type="tbl" idx="1"/>
          </p:nvPr>
        </p:nvSpPr>
        <p:spPr>
          <a:xfrm>
            <a:off x="457200" y="1600200"/>
            <a:ext cx="8229600" cy="4525963"/>
          </a:xfrm>
        </p:spPr>
        <p:txBody>
          <a:bodyPr/>
          <a:lstStyle/>
          <a:p>
            <a:pPr lvl="0"/>
            <a:endParaRPr lang="ar-DZ"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1DF6480-165D-41C4-9909-3608CECD158F}"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08433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C24D26E-8D33-4003-8DE8-2316386C506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335764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DZ"/>
          </a:p>
        </p:txBody>
      </p:sp>
      <p:sp>
        <p:nvSpPr>
          <p:cNvPr id="3" name="عنصر نائب للنص 2"/>
          <p:cNvSpPr>
            <a:spLocks noGrp="1"/>
          </p:cNvSpPr>
          <p:nvPr>
            <p:ph type="body" sz="half" idx="1"/>
          </p:nvPr>
        </p:nvSpPr>
        <p:spPr>
          <a:xfrm>
            <a:off x="457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1306A00-C4CC-49E4-AAE7-21A4A85C5D77}"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257492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787680-3D6E-4838-ACCA-E853054F067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0734229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8DB2ECF-42B2-4BED-8061-92BE6D11B6C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6020209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88C8D8B-0948-40AA-A0B1-91053D6DE3AE}"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161671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EA23BB0-CC22-47B0-A9A7-832D95BFDC0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108638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3FE9718-8DD2-416F-BC3E-48C7EDFEF5C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956855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AA93140-CC20-49A3-A0D9-1F1CB690CC07}"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192734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5EC887D-C1B9-4BFF-B73F-75E8CC22CA67}"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171999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9C3A21F-C4DE-4DCA-A86F-AA53CA789EE9}"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9188154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DZ"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897914-2E50-484E-833D-FFACD2D3772A}"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06440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0B495BD-0AB0-496E-881F-10EAEDC3CFCA}"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1349418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AB86784-0065-43D8-AE41-726F2779E5ED}"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3869939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77C973-0286-4BCE-B903-08F2FF99C131}"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4458907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DZ"/>
          </a:p>
        </p:txBody>
      </p:sp>
      <p:sp>
        <p:nvSpPr>
          <p:cNvPr id="3" name="عنصر نائب للجدول 2"/>
          <p:cNvSpPr>
            <a:spLocks noGrp="1"/>
          </p:cNvSpPr>
          <p:nvPr>
            <p:ph type="tbl" idx="1"/>
          </p:nvPr>
        </p:nvSpPr>
        <p:spPr>
          <a:xfrm>
            <a:off x="457200" y="1600200"/>
            <a:ext cx="8229600" cy="4525963"/>
          </a:xfrm>
        </p:spPr>
        <p:txBody>
          <a:bodyPr/>
          <a:lstStyle/>
          <a:p>
            <a:pPr lvl="0"/>
            <a:endParaRPr lang="ar-DZ"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7DD3E4-9639-4782-BD71-EF57EDA5D591}"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5318625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DZ"/>
          </a:p>
        </p:txBody>
      </p:sp>
      <p:sp>
        <p:nvSpPr>
          <p:cNvPr id="3" name="عنصر نائب للنص 2"/>
          <p:cNvSpPr>
            <a:spLocks noGrp="1"/>
          </p:cNvSpPr>
          <p:nvPr>
            <p:ph type="body" sz="half" idx="1"/>
          </p:nvPr>
        </p:nvSpPr>
        <p:spPr>
          <a:xfrm>
            <a:off x="457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DC3A96E-C879-4F53-8640-C9ACDC6B3509}"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8591195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787680-3D6E-4838-ACCA-E853054F067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0768789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8DB2ECF-42B2-4BED-8061-92BE6D11B6C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8529823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88C8D8B-0948-40AA-A0B1-91053D6DE3AE}"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84199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EA23BB0-CC22-47B0-A9A7-832D95BFDC0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773768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3FE9718-8DD2-416F-BC3E-48C7EDFEF5C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705061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AA93140-CC20-49A3-A0D9-1F1CB690CC07}"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6632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DBA23B5-8ABB-458C-9118-326C372FE5C2}"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0784261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5EC887D-C1B9-4BFF-B73F-75E8CC22CA67}"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6049281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9C3A21F-C4DE-4DCA-A86F-AA53CA789EE9}"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9936519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DZ"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897914-2E50-484E-833D-FFACD2D3772A}"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7845022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AB86784-0065-43D8-AE41-726F2779E5ED}"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1243171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77C973-0286-4BCE-B903-08F2FF99C131}"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0642278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DZ"/>
          </a:p>
        </p:txBody>
      </p:sp>
      <p:sp>
        <p:nvSpPr>
          <p:cNvPr id="3" name="عنصر نائب للجدول 2"/>
          <p:cNvSpPr>
            <a:spLocks noGrp="1"/>
          </p:cNvSpPr>
          <p:nvPr>
            <p:ph type="tbl" idx="1"/>
          </p:nvPr>
        </p:nvSpPr>
        <p:spPr>
          <a:xfrm>
            <a:off x="457200" y="1600200"/>
            <a:ext cx="8229600" cy="4525963"/>
          </a:xfrm>
        </p:spPr>
        <p:txBody>
          <a:bodyPr/>
          <a:lstStyle/>
          <a:p>
            <a:pPr lvl="0"/>
            <a:endParaRPr lang="ar-DZ"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7DD3E4-9639-4782-BD71-EF57EDA5D591}"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4948867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DZ"/>
          </a:p>
        </p:txBody>
      </p:sp>
      <p:sp>
        <p:nvSpPr>
          <p:cNvPr id="3" name="عنصر نائب للنص 2"/>
          <p:cNvSpPr>
            <a:spLocks noGrp="1"/>
          </p:cNvSpPr>
          <p:nvPr>
            <p:ph type="body" sz="half" idx="1"/>
          </p:nvPr>
        </p:nvSpPr>
        <p:spPr>
          <a:xfrm>
            <a:off x="457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DC3A96E-C879-4F53-8640-C9ACDC6B3509}"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63131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19DC1D-5FBF-466D-8C81-EC723B9F231D}"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63198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DZ"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DCA7402-2A7B-4A39-A8AB-A099A054EE18}"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18372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bg1">
                <a:lumMod val="65000"/>
              </a:schemeClr>
            </a:gs>
            <a:gs pos="40000">
              <a:schemeClr val="bg1">
                <a:tint val="45000"/>
                <a:shade val="99000"/>
                <a:satMod val="350000"/>
              </a:schemeClr>
            </a:gs>
            <a:gs pos="100000">
              <a:schemeClr val="bg1">
                <a:shade val="20000"/>
                <a:satMod val="255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smtClean="0">
                <a:latin typeface="+mn-lt"/>
                <a:cs typeface="+mn-cs"/>
              </a:defRPr>
            </a:lvl1pPr>
          </a:lstStyle>
          <a:p>
            <a:pPr fontAlgn="base">
              <a:spcBef>
                <a:spcPct val="0"/>
              </a:spcBef>
              <a:spcAft>
                <a:spcPct val="0"/>
              </a:spcAft>
              <a:defRPr/>
            </a:pPr>
            <a:endParaRPr lang="fr-F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smtClean="0">
                <a:latin typeface="+mn-lt"/>
                <a:cs typeface="+mn-cs"/>
              </a:defRPr>
            </a:lvl1pPr>
          </a:lstStyle>
          <a:p>
            <a:pPr fontAlgn="base">
              <a:spcBef>
                <a:spcPct val="0"/>
              </a:spcBef>
              <a:spcAft>
                <a:spcPct val="0"/>
              </a:spcAft>
              <a:defRPr/>
            </a:pPr>
            <a:endParaRPr lang="fr-FR">
              <a:solidFill>
                <a:srgbClr val="000000"/>
              </a:solidFill>
            </a:endParaRPr>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smtClean="0">
                <a:latin typeface="+mn-lt"/>
                <a:cs typeface="+mn-cs"/>
              </a:defRPr>
            </a:lvl1pPr>
          </a:lstStyle>
          <a:p>
            <a:pPr fontAlgn="base">
              <a:spcBef>
                <a:spcPct val="0"/>
              </a:spcBef>
              <a:spcAft>
                <a:spcPct val="0"/>
              </a:spcAft>
              <a:defRPr/>
            </a:pPr>
            <a:fld id="{7CD3E749-71E8-48D7-9F25-1CEB68536294}" type="slidenum">
              <a:rPr lang="ar-SA">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185395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bg1">
                <a:lumMod val="65000"/>
              </a:schemeClr>
            </a:gs>
            <a:gs pos="40000">
              <a:schemeClr val="bg1">
                <a:tint val="45000"/>
                <a:shade val="99000"/>
                <a:satMod val="350000"/>
              </a:schemeClr>
            </a:gs>
            <a:gs pos="100000">
              <a:schemeClr val="bg1">
                <a:shade val="20000"/>
                <a:satMod val="255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smtClean="0">
                <a:latin typeface="+mn-lt"/>
                <a:cs typeface="+mn-cs"/>
              </a:defRPr>
            </a:lvl1pPr>
          </a:lstStyle>
          <a:p>
            <a:pPr fontAlgn="base">
              <a:spcBef>
                <a:spcPct val="0"/>
              </a:spcBef>
              <a:spcAft>
                <a:spcPct val="0"/>
              </a:spcAft>
              <a:defRPr/>
            </a:pPr>
            <a:endParaRPr lang="fr-F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smtClean="0">
                <a:latin typeface="+mn-lt"/>
                <a:cs typeface="+mn-cs"/>
              </a:defRPr>
            </a:lvl1pPr>
          </a:lstStyle>
          <a:p>
            <a:pPr fontAlgn="base">
              <a:spcBef>
                <a:spcPct val="0"/>
              </a:spcBef>
              <a:spcAft>
                <a:spcPct val="0"/>
              </a:spcAft>
              <a:defRPr/>
            </a:pPr>
            <a:endParaRPr lang="fr-FR">
              <a:solidFill>
                <a:srgbClr val="000000"/>
              </a:solidFill>
            </a:endParaRPr>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smtClean="0">
                <a:latin typeface="+mn-lt"/>
                <a:cs typeface="+mn-cs"/>
              </a:defRPr>
            </a:lvl1pPr>
          </a:lstStyle>
          <a:p>
            <a:pPr fontAlgn="base">
              <a:spcBef>
                <a:spcPct val="0"/>
              </a:spcBef>
              <a:spcAft>
                <a:spcPct val="0"/>
              </a:spcAft>
              <a:defRPr/>
            </a:pPr>
            <a:fld id="{7CD3E749-71E8-48D7-9F25-1CEB68536294}" type="slidenum">
              <a:rPr lang="ar-SA">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34805314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bg1">
                <a:lumMod val="65000"/>
              </a:schemeClr>
            </a:gs>
            <a:gs pos="40000">
              <a:schemeClr val="bg1">
                <a:tint val="45000"/>
                <a:shade val="99000"/>
                <a:satMod val="350000"/>
              </a:schemeClr>
            </a:gs>
            <a:gs pos="100000">
              <a:schemeClr val="bg1">
                <a:shade val="20000"/>
                <a:satMod val="255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18BC56E-D26A-4A08-8D9D-41E304BD2C78}" type="slidenum">
              <a:rPr lang="ar-SA" smtClean="0"/>
              <a:pPr/>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ar-SA" smtClean="0">
                <a:solidFill>
                  <a:srgbClr val="ACCBF9"/>
                </a:solidFill>
              </a:rPr>
              <a:t>أ.سميرة المالكي</a:t>
            </a:r>
            <a:endParaRPr lang="ar-SA">
              <a:solidFill>
                <a:srgbClr val="ACCBF9"/>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79D815E-649B-48D3-9C5C-1EA4E58D1B3C}" type="datetime1">
              <a:rPr lang="ar-SA" smtClean="0">
                <a:solidFill>
                  <a:srgbClr val="ACCBF9"/>
                </a:solidFill>
              </a:rPr>
              <a:pPr/>
              <a:t>18/07/1444</a:t>
            </a:fld>
            <a:endParaRPr lang="ar-SA">
              <a:solidFill>
                <a:srgbClr val="ACCBF9"/>
              </a:solidFill>
            </a:endParaRPr>
          </a:p>
        </p:txBody>
      </p:sp>
    </p:spTree>
    <p:extLst>
      <p:ext uri="{BB962C8B-B14F-4D97-AF65-F5344CB8AC3E}">
        <p14:creationId xmlns:p14="http://schemas.microsoft.com/office/powerpoint/2010/main" val="205444853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dt="0"/>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bg1">
                <a:lumMod val="65000"/>
              </a:schemeClr>
            </a:gs>
            <a:gs pos="40000">
              <a:schemeClr val="bg1">
                <a:tint val="45000"/>
                <a:shade val="99000"/>
                <a:satMod val="350000"/>
              </a:schemeClr>
            </a:gs>
            <a:gs pos="100000">
              <a:schemeClr val="bg1">
                <a:shade val="20000"/>
                <a:satMod val="255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smtClean="0">
                <a:latin typeface="+mn-lt"/>
                <a:cs typeface="+mn-cs"/>
              </a:defRPr>
            </a:lvl1pPr>
          </a:lstStyle>
          <a:p>
            <a:pPr fontAlgn="base">
              <a:spcBef>
                <a:spcPct val="0"/>
              </a:spcBef>
              <a:spcAft>
                <a:spcPct val="0"/>
              </a:spcAft>
              <a:defRPr/>
            </a:pPr>
            <a:endParaRPr lang="fr-F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smtClean="0">
                <a:latin typeface="+mn-lt"/>
                <a:cs typeface="+mn-cs"/>
              </a:defRPr>
            </a:lvl1pPr>
          </a:lstStyle>
          <a:p>
            <a:pPr fontAlgn="base">
              <a:spcBef>
                <a:spcPct val="0"/>
              </a:spcBef>
              <a:spcAft>
                <a:spcPct val="0"/>
              </a:spcAft>
              <a:defRPr/>
            </a:pPr>
            <a:endParaRPr lang="fr-FR">
              <a:solidFill>
                <a:srgbClr val="000000"/>
              </a:solidFill>
            </a:endParaRPr>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smtClean="0">
                <a:latin typeface="+mn-lt"/>
                <a:cs typeface="+mn-cs"/>
              </a:defRPr>
            </a:lvl1pPr>
          </a:lstStyle>
          <a:p>
            <a:pPr fontAlgn="base">
              <a:spcBef>
                <a:spcPct val="0"/>
              </a:spcBef>
              <a:spcAft>
                <a:spcPct val="0"/>
              </a:spcAft>
              <a:defRPr/>
            </a:pPr>
            <a:fld id="{23DB41ED-D327-4B62-BA82-F354C22BDACC}" type="slidenum">
              <a:rPr lang="ar-SA">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61363060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bg1">
                <a:lumMod val="65000"/>
              </a:schemeClr>
            </a:gs>
            <a:gs pos="40000">
              <a:schemeClr val="bg1">
                <a:tint val="45000"/>
                <a:shade val="99000"/>
                <a:satMod val="350000"/>
              </a:schemeClr>
            </a:gs>
            <a:gs pos="100000">
              <a:schemeClr val="bg1">
                <a:shade val="20000"/>
                <a:satMod val="255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smtClean="0">
                <a:latin typeface="+mn-lt"/>
                <a:cs typeface="+mn-cs"/>
              </a:defRPr>
            </a:lvl1pPr>
          </a:lstStyle>
          <a:p>
            <a:pPr fontAlgn="base">
              <a:spcBef>
                <a:spcPct val="0"/>
              </a:spcBef>
              <a:spcAft>
                <a:spcPct val="0"/>
              </a:spcAft>
              <a:defRPr/>
            </a:pPr>
            <a:endParaRPr lang="fr-F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smtClean="0">
                <a:latin typeface="+mn-lt"/>
                <a:cs typeface="+mn-cs"/>
              </a:defRPr>
            </a:lvl1pPr>
          </a:lstStyle>
          <a:p>
            <a:pPr fontAlgn="base">
              <a:spcBef>
                <a:spcPct val="0"/>
              </a:spcBef>
              <a:spcAft>
                <a:spcPct val="0"/>
              </a:spcAft>
              <a:defRPr/>
            </a:pPr>
            <a:endParaRPr lang="fr-FR">
              <a:solidFill>
                <a:srgbClr val="000000"/>
              </a:solidFill>
            </a:endParaRPr>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smtClean="0">
                <a:latin typeface="+mn-lt"/>
                <a:cs typeface="+mn-cs"/>
              </a:defRPr>
            </a:lvl1pPr>
          </a:lstStyle>
          <a:p>
            <a:pPr fontAlgn="base">
              <a:spcBef>
                <a:spcPct val="0"/>
              </a:spcBef>
              <a:spcAft>
                <a:spcPct val="0"/>
              </a:spcAft>
              <a:defRPr/>
            </a:pPr>
            <a:fld id="{38734825-01CA-4AAE-B461-21EBE8D8A8BD}" type="slidenum">
              <a:rPr lang="ar-SA">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40897401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bg1">
                <a:lumMod val="65000"/>
              </a:schemeClr>
            </a:gs>
            <a:gs pos="40000">
              <a:schemeClr val="bg1">
                <a:tint val="45000"/>
                <a:shade val="99000"/>
                <a:satMod val="350000"/>
              </a:schemeClr>
            </a:gs>
            <a:gs pos="100000">
              <a:schemeClr val="bg1">
                <a:shade val="20000"/>
                <a:satMod val="255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smtClean="0">
                <a:latin typeface="+mn-lt"/>
                <a:cs typeface="+mn-cs"/>
              </a:defRPr>
            </a:lvl1pPr>
          </a:lstStyle>
          <a:p>
            <a:pPr fontAlgn="base">
              <a:spcBef>
                <a:spcPct val="0"/>
              </a:spcBef>
              <a:spcAft>
                <a:spcPct val="0"/>
              </a:spcAft>
              <a:defRPr/>
            </a:pPr>
            <a:endParaRPr lang="fr-F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smtClean="0">
                <a:latin typeface="+mn-lt"/>
                <a:cs typeface="+mn-cs"/>
              </a:defRPr>
            </a:lvl1pPr>
          </a:lstStyle>
          <a:p>
            <a:pPr fontAlgn="base">
              <a:spcBef>
                <a:spcPct val="0"/>
              </a:spcBef>
              <a:spcAft>
                <a:spcPct val="0"/>
              </a:spcAft>
              <a:defRPr/>
            </a:pPr>
            <a:endParaRPr lang="fr-FR">
              <a:solidFill>
                <a:srgbClr val="000000"/>
              </a:solidFill>
            </a:endParaRPr>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smtClean="0">
                <a:latin typeface="+mn-lt"/>
                <a:cs typeface="+mn-cs"/>
              </a:defRPr>
            </a:lvl1pPr>
          </a:lstStyle>
          <a:p>
            <a:pPr fontAlgn="base">
              <a:spcBef>
                <a:spcPct val="0"/>
              </a:spcBef>
              <a:spcAft>
                <a:spcPct val="0"/>
              </a:spcAft>
              <a:defRPr/>
            </a:pPr>
            <a:fld id="{38734825-01CA-4AAE-B461-21EBE8D8A8BD}" type="slidenum">
              <a:rPr lang="ar-SA">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670492341"/>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8.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7.xml"/><Relationship Id="rId1" Type="http://schemas.openxmlformats.org/officeDocument/2006/relationships/tags" Target="../tags/tag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7.xml"/><Relationship Id="rId1" Type="http://schemas.openxmlformats.org/officeDocument/2006/relationships/tags" Target="../tags/tag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8.xml"/></Relationships>
</file>

<file path=ppt/slides/_rels/slide6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6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0.xml"/></Relationships>
</file>

<file path=ppt/slides/_rels/slide6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4.xml"/></Relationships>
</file>

<file path=ppt/slides/_rels/slide6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7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5.xml"/></Relationships>
</file>

<file path=ppt/slides/_rels/slide7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0.xml"/></Relationships>
</file>

<file path=ppt/slides/_rels/slide7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0.xml"/></Relationships>
</file>

<file path=ppt/slides/_rels/slide7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0.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68313" y="2060575"/>
            <a:ext cx="7991475" cy="2376488"/>
          </a:xfrm>
        </p:spPr>
        <p:txBody>
          <a:bodyPr/>
          <a:lstStyle/>
          <a:p>
            <a:pPr eaLnBrk="1" hangingPunct="1"/>
            <a:r>
              <a:rPr lang="ar-DZ" sz="4000" dirty="0" smtClean="0">
                <a:solidFill>
                  <a:srgbClr val="26585C"/>
                </a:solidFill>
                <a:latin typeface="Simplified Arabic" pitchFamily="18" charset="-78"/>
                <a:cs typeface="Simplified Arabic" pitchFamily="18" charset="-78"/>
              </a:rPr>
              <a:t/>
            </a:r>
            <a:br>
              <a:rPr lang="ar-DZ" sz="4000" dirty="0" smtClean="0">
                <a:solidFill>
                  <a:srgbClr val="26585C"/>
                </a:solidFill>
                <a:latin typeface="Simplified Arabic" pitchFamily="18" charset="-78"/>
                <a:cs typeface="Simplified Arabic" pitchFamily="18" charset="-78"/>
              </a:rPr>
            </a:br>
            <a:r>
              <a:rPr lang="ar-DZ" sz="4800" b="1" dirty="0" smtClean="0">
                <a:solidFill>
                  <a:srgbClr val="26585C"/>
                </a:solidFill>
                <a:latin typeface="Simplified Arabic" pitchFamily="18" charset="-78"/>
                <a:cs typeface="Simplified Arabic" pitchFamily="18" charset="-78"/>
              </a:rPr>
              <a:t>دروس عبر الخط</a:t>
            </a:r>
            <a:r>
              <a:rPr lang="ar-SA" sz="4800" b="1" dirty="0" smtClean="0">
                <a:solidFill>
                  <a:srgbClr val="26585C"/>
                </a:solidFill>
                <a:latin typeface="Simplified Arabic" pitchFamily="18" charset="-78"/>
                <a:cs typeface="Simplified Arabic" pitchFamily="18" charset="-78"/>
              </a:rPr>
              <a:t> في</a:t>
            </a:r>
            <a:r>
              <a:rPr lang="ar-DZ" sz="4800" b="1" dirty="0" smtClean="0">
                <a:solidFill>
                  <a:srgbClr val="26585C"/>
                </a:solidFill>
                <a:latin typeface="Simplified Arabic" pitchFamily="18" charset="-78"/>
                <a:cs typeface="Simplified Arabic" pitchFamily="18" charset="-78"/>
              </a:rPr>
              <a:t> </a:t>
            </a:r>
            <a:r>
              <a:rPr lang="ar-SA" sz="4800" b="1" dirty="0" smtClean="0">
                <a:solidFill>
                  <a:srgbClr val="26585C"/>
                </a:solidFill>
                <a:latin typeface="Simplified Arabic" pitchFamily="18" charset="-78"/>
                <a:cs typeface="Simplified Arabic" pitchFamily="18" charset="-78"/>
              </a:rPr>
              <a:t>الاقتصاد الجزئي</a:t>
            </a:r>
            <a:r>
              <a:rPr lang="ar-DZ" sz="4000" dirty="0" smtClean="0">
                <a:solidFill>
                  <a:srgbClr val="26585C"/>
                </a:solidFill>
                <a:latin typeface="Simplified Arabic" pitchFamily="18" charset="-78"/>
                <a:cs typeface="Simplified Arabic" pitchFamily="18" charset="-78"/>
              </a:rPr>
              <a:t/>
            </a:r>
            <a:br>
              <a:rPr lang="ar-DZ" sz="4000" dirty="0" smtClean="0">
                <a:solidFill>
                  <a:srgbClr val="26585C"/>
                </a:solidFill>
                <a:latin typeface="Simplified Arabic" pitchFamily="18" charset="-78"/>
                <a:cs typeface="Simplified Arabic" pitchFamily="18" charset="-78"/>
              </a:rPr>
            </a:br>
            <a:r>
              <a:rPr lang="ar-DZ" sz="3200" b="1" dirty="0" smtClean="0">
                <a:solidFill>
                  <a:srgbClr val="26585C"/>
                </a:solidFill>
                <a:latin typeface="Simplified Arabic" pitchFamily="18" charset="-78"/>
                <a:cs typeface="Simplified Arabic" pitchFamily="18" charset="-78"/>
              </a:rPr>
              <a:t>السنة الاولى جذع مشترك </a:t>
            </a:r>
            <a:endParaRPr lang="fr-FR" sz="4000" b="1" dirty="0" smtClean="0">
              <a:solidFill>
                <a:srgbClr val="26585C"/>
              </a:solidFill>
              <a:latin typeface="Simplified Arabic" pitchFamily="18" charset="-78"/>
              <a:cs typeface="Simplified Arabic" pitchFamily="18" charset="-78"/>
            </a:endParaRPr>
          </a:p>
        </p:txBody>
      </p:sp>
      <p:sp>
        <p:nvSpPr>
          <p:cNvPr id="7" name="Rectangle 4"/>
          <p:cNvSpPr txBox="1">
            <a:spLocks noChangeArrowheads="1"/>
          </p:cNvSpPr>
          <p:nvPr/>
        </p:nvSpPr>
        <p:spPr bwMode="auto">
          <a:xfrm>
            <a:off x="531813" y="836613"/>
            <a:ext cx="7927975" cy="143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ctr" eaLnBrk="1" fontAlgn="base" hangingPunct="1">
              <a:spcBef>
                <a:spcPct val="0"/>
              </a:spcBef>
              <a:spcAft>
                <a:spcPct val="0"/>
              </a:spcAft>
            </a:pPr>
            <a:r>
              <a:rPr lang="ar-DZ" sz="2800" dirty="0">
                <a:solidFill>
                  <a:srgbClr val="26585C"/>
                </a:solidFill>
                <a:latin typeface="Simplified Arabic" pitchFamily="18" charset="-78"/>
                <a:cs typeface="Simplified Arabic" pitchFamily="18" charset="-78"/>
              </a:rPr>
              <a:t>وزارة التعليم العالي والبحث العلمي </a:t>
            </a:r>
          </a:p>
          <a:p>
            <a:pPr algn="ctr" eaLnBrk="1" fontAlgn="base" hangingPunct="1">
              <a:spcBef>
                <a:spcPct val="0"/>
              </a:spcBef>
              <a:spcAft>
                <a:spcPct val="0"/>
              </a:spcAft>
            </a:pPr>
            <a:r>
              <a:rPr lang="ar-DZ" sz="2800" dirty="0">
                <a:solidFill>
                  <a:srgbClr val="26585C"/>
                </a:solidFill>
                <a:latin typeface="Simplified Arabic" pitchFamily="18" charset="-78"/>
                <a:cs typeface="Simplified Arabic" pitchFamily="18" charset="-78"/>
              </a:rPr>
              <a:t>جامعة أحمد بن يحيى </a:t>
            </a:r>
            <a:r>
              <a:rPr lang="ar-DZ" sz="2800" dirty="0" err="1">
                <a:solidFill>
                  <a:srgbClr val="26585C"/>
                </a:solidFill>
                <a:latin typeface="Simplified Arabic" pitchFamily="18" charset="-78"/>
                <a:cs typeface="Simplified Arabic" pitchFamily="18" charset="-78"/>
              </a:rPr>
              <a:t>الونشريسي</a:t>
            </a:r>
            <a:r>
              <a:rPr lang="ar-DZ" sz="2800" dirty="0">
                <a:solidFill>
                  <a:srgbClr val="26585C"/>
                </a:solidFill>
                <a:latin typeface="Simplified Arabic" pitchFamily="18" charset="-78"/>
                <a:cs typeface="Simplified Arabic" pitchFamily="18" charset="-78"/>
              </a:rPr>
              <a:t> . تيسمسيلت</a:t>
            </a:r>
            <a:br>
              <a:rPr lang="ar-DZ" sz="2800" dirty="0">
                <a:solidFill>
                  <a:srgbClr val="26585C"/>
                </a:solidFill>
                <a:latin typeface="Simplified Arabic" pitchFamily="18" charset="-78"/>
                <a:cs typeface="Simplified Arabic" pitchFamily="18" charset="-78"/>
              </a:rPr>
            </a:br>
            <a:r>
              <a:rPr lang="ar-DZ" sz="2800" dirty="0">
                <a:solidFill>
                  <a:srgbClr val="26585C"/>
                </a:solidFill>
                <a:latin typeface="Simplified Arabic" pitchFamily="18" charset="-78"/>
                <a:cs typeface="Simplified Arabic" pitchFamily="18" charset="-78"/>
              </a:rPr>
              <a:t>معهد العلوم الاقتصادية والتجارية، وعلوم التسيير</a:t>
            </a:r>
            <a:br>
              <a:rPr lang="ar-DZ" sz="2800" dirty="0">
                <a:solidFill>
                  <a:srgbClr val="26585C"/>
                </a:solidFill>
                <a:latin typeface="Simplified Arabic" pitchFamily="18" charset="-78"/>
                <a:cs typeface="Simplified Arabic" pitchFamily="18" charset="-78"/>
              </a:rPr>
            </a:br>
            <a:r>
              <a:rPr lang="ar-DZ" sz="2800" dirty="0">
                <a:solidFill>
                  <a:srgbClr val="26585C"/>
                </a:solidFill>
                <a:latin typeface="Simplified Arabic" pitchFamily="18" charset="-78"/>
                <a:cs typeface="Simplified Arabic" pitchFamily="18" charset="-78"/>
              </a:rPr>
              <a:t>قسم العلوم الاقتصادية</a:t>
            </a:r>
          </a:p>
          <a:p>
            <a:pPr algn="ctr" eaLnBrk="1" fontAlgn="base" hangingPunct="1">
              <a:spcBef>
                <a:spcPct val="0"/>
              </a:spcBef>
              <a:spcAft>
                <a:spcPct val="0"/>
              </a:spcAft>
            </a:pPr>
            <a:r>
              <a:rPr lang="ar-DZ" sz="4000" dirty="0">
                <a:solidFill>
                  <a:srgbClr val="26585C"/>
                </a:solidFill>
                <a:latin typeface="Simplified Arabic" pitchFamily="18" charset="-78"/>
                <a:cs typeface="Simplified Arabic" pitchFamily="18" charset="-78"/>
              </a:rPr>
              <a:t/>
            </a:r>
            <a:br>
              <a:rPr lang="ar-DZ" sz="4000" dirty="0">
                <a:solidFill>
                  <a:srgbClr val="26585C"/>
                </a:solidFill>
                <a:latin typeface="Simplified Arabic" pitchFamily="18" charset="-78"/>
                <a:cs typeface="Simplified Arabic" pitchFamily="18" charset="-78"/>
              </a:rPr>
            </a:br>
            <a:endParaRPr lang="fr-FR" sz="4000" dirty="0">
              <a:solidFill>
                <a:srgbClr val="26585C"/>
              </a:solidFill>
              <a:latin typeface="Simplified Arabic" pitchFamily="18" charset="-78"/>
              <a:cs typeface="Simplified Arabic" pitchFamily="18" charset="-78"/>
            </a:endParaRPr>
          </a:p>
        </p:txBody>
      </p:sp>
      <p:sp>
        <p:nvSpPr>
          <p:cNvPr id="8" name="Rectangle 4"/>
          <p:cNvSpPr txBox="1">
            <a:spLocks noChangeArrowheads="1"/>
          </p:cNvSpPr>
          <p:nvPr/>
        </p:nvSpPr>
        <p:spPr bwMode="auto">
          <a:xfrm>
            <a:off x="620713" y="4221163"/>
            <a:ext cx="7991475" cy="2376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ctr" eaLnBrk="1" fontAlgn="base" hangingPunct="1">
              <a:spcBef>
                <a:spcPct val="0"/>
              </a:spcBef>
              <a:spcAft>
                <a:spcPct val="0"/>
              </a:spcAft>
            </a:pPr>
            <a:r>
              <a:rPr lang="ar-DZ" sz="4000" dirty="0">
                <a:solidFill>
                  <a:srgbClr val="26585C"/>
                </a:solidFill>
                <a:latin typeface="Simplified Arabic" pitchFamily="18" charset="-78"/>
                <a:cs typeface="Simplified Arabic" pitchFamily="18" charset="-78"/>
              </a:rPr>
              <a:t/>
            </a:r>
            <a:br>
              <a:rPr lang="ar-DZ" sz="4000" dirty="0">
                <a:solidFill>
                  <a:srgbClr val="26585C"/>
                </a:solidFill>
                <a:latin typeface="Simplified Arabic" pitchFamily="18" charset="-78"/>
                <a:cs typeface="Simplified Arabic" pitchFamily="18" charset="-78"/>
              </a:rPr>
            </a:br>
            <a:r>
              <a:rPr lang="ar-DZ" sz="2800" dirty="0">
                <a:solidFill>
                  <a:srgbClr val="26585C"/>
                </a:solidFill>
                <a:latin typeface="Simplified Arabic" pitchFamily="18" charset="-78"/>
                <a:cs typeface="Simplified Arabic" pitchFamily="18" charset="-78"/>
              </a:rPr>
              <a:t>من اعداد: الاستاذ بدري عبد العزيز</a:t>
            </a:r>
          </a:p>
          <a:p>
            <a:pPr algn="ctr" eaLnBrk="1" fontAlgn="base" hangingPunct="1">
              <a:spcBef>
                <a:spcPct val="0"/>
              </a:spcBef>
              <a:spcAft>
                <a:spcPct val="0"/>
              </a:spcAft>
            </a:pPr>
            <a:endParaRPr lang="ar-DZ" sz="2800" dirty="0">
              <a:solidFill>
                <a:srgbClr val="26585C"/>
              </a:solidFill>
              <a:latin typeface="Simplified Arabic" pitchFamily="18" charset="-78"/>
              <a:cs typeface="Simplified Arabic" pitchFamily="18" charset="-78"/>
            </a:endParaRPr>
          </a:p>
          <a:p>
            <a:pPr algn="ctr" eaLnBrk="1" fontAlgn="base" hangingPunct="1">
              <a:spcBef>
                <a:spcPct val="0"/>
              </a:spcBef>
              <a:spcAft>
                <a:spcPct val="0"/>
              </a:spcAft>
            </a:pPr>
            <a:endParaRPr lang="ar-DZ" sz="4800" dirty="0">
              <a:solidFill>
                <a:srgbClr val="26585C"/>
              </a:solidFill>
              <a:latin typeface="Simplified Arabic" pitchFamily="18" charset="-78"/>
              <a:cs typeface="Simplified Arabic" pitchFamily="18" charset="-78"/>
            </a:endParaRPr>
          </a:p>
          <a:p>
            <a:pPr algn="ctr" eaLnBrk="1" fontAlgn="base" hangingPunct="1">
              <a:spcBef>
                <a:spcPct val="0"/>
              </a:spcBef>
              <a:spcAft>
                <a:spcPct val="0"/>
              </a:spcAft>
            </a:pPr>
            <a:r>
              <a:rPr lang="ar-DZ" sz="2400" dirty="0">
                <a:solidFill>
                  <a:srgbClr val="26585C"/>
                </a:solidFill>
                <a:latin typeface="Simplified Arabic" pitchFamily="18" charset="-78"/>
                <a:cs typeface="Simplified Arabic" pitchFamily="18" charset="-78"/>
              </a:rPr>
              <a:t>السنة الدراسية</a:t>
            </a:r>
            <a:r>
              <a:rPr lang="ar-DZ" sz="1800" dirty="0">
                <a:solidFill>
                  <a:srgbClr val="26585C"/>
                </a:solidFill>
                <a:latin typeface="Simplified Arabic" pitchFamily="18" charset="-78"/>
                <a:cs typeface="Simplified Arabic" pitchFamily="18" charset="-78"/>
              </a:rPr>
              <a:t/>
            </a:r>
            <a:br>
              <a:rPr lang="ar-DZ" sz="1800" dirty="0">
                <a:solidFill>
                  <a:srgbClr val="26585C"/>
                </a:solidFill>
                <a:latin typeface="Simplified Arabic" pitchFamily="18" charset="-78"/>
                <a:cs typeface="Simplified Arabic" pitchFamily="18" charset="-78"/>
              </a:rPr>
            </a:br>
            <a:r>
              <a:rPr lang="ar-DZ" sz="1400" dirty="0">
                <a:solidFill>
                  <a:srgbClr val="26585C"/>
                </a:solidFill>
                <a:latin typeface="Simplified Arabic" pitchFamily="18" charset="-78"/>
                <a:cs typeface="Simplified Arabic" pitchFamily="18" charset="-78"/>
              </a:rPr>
              <a:t>2022-2023</a:t>
            </a:r>
            <a:endParaRPr lang="fr-FR" sz="1800" dirty="0">
              <a:solidFill>
                <a:srgbClr val="26585C"/>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58336630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additive="base">
                                        <p:cTn id="7" dur="250" fill="hold"/>
                                        <p:tgtEl>
                                          <p:spTgt spid="2052"/>
                                        </p:tgtEl>
                                        <p:attrNameLst>
                                          <p:attrName>ppt_x</p:attrName>
                                        </p:attrNameLst>
                                      </p:cBhvr>
                                      <p:tavLst>
                                        <p:tav tm="0">
                                          <p:val>
                                            <p:strVal val="#ppt_x"/>
                                          </p:val>
                                        </p:tav>
                                        <p:tav tm="100000">
                                          <p:val>
                                            <p:strVal val="#ppt_x"/>
                                          </p:val>
                                        </p:tav>
                                      </p:tavLst>
                                    </p:anim>
                                    <p:anim calcmode="lin" valueType="num">
                                      <p:cBhvr additive="base">
                                        <p:cTn id="8" dur="250" fill="hold"/>
                                        <p:tgtEl>
                                          <p:spTgt spid="205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250" fill="hold"/>
                                        <p:tgtEl>
                                          <p:spTgt spid="7"/>
                                        </p:tgtEl>
                                        <p:attrNameLst>
                                          <p:attrName>ppt_x</p:attrName>
                                        </p:attrNameLst>
                                      </p:cBhvr>
                                      <p:tavLst>
                                        <p:tav tm="0">
                                          <p:val>
                                            <p:strVal val="#ppt_x"/>
                                          </p:val>
                                        </p:tav>
                                        <p:tav tm="100000">
                                          <p:val>
                                            <p:strVal val="#ppt_x"/>
                                          </p:val>
                                        </p:tav>
                                      </p:tavLst>
                                    </p:anim>
                                    <p:anim calcmode="lin" valueType="num">
                                      <p:cBhvr additive="base">
                                        <p:cTn id="13" dur="250" fill="hold"/>
                                        <p:tgtEl>
                                          <p:spTgt spid="7"/>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250" fill="hold"/>
                                        <p:tgtEl>
                                          <p:spTgt spid="8"/>
                                        </p:tgtEl>
                                        <p:attrNameLst>
                                          <p:attrName>ppt_x</p:attrName>
                                        </p:attrNameLst>
                                      </p:cBhvr>
                                      <p:tavLst>
                                        <p:tav tm="0">
                                          <p:val>
                                            <p:strVal val="#ppt_x"/>
                                          </p:val>
                                        </p:tav>
                                        <p:tav tm="100000">
                                          <p:val>
                                            <p:strVal val="#ppt_x"/>
                                          </p:val>
                                        </p:tav>
                                      </p:tavLst>
                                    </p:anim>
                                    <p:anim calcmode="lin" valueType="num">
                                      <p:cBhvr additive="base">
                                        <p:cTn id="18" dur="25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128192" y="158775"/>
            <a:ext cx="7772400" cy="1470025"/>
          </a:xfrm>
        </p:spPr>
        <p:txBody>
          <a:bodyPr/>
          <a:lstStyle/>
          <a:p>
            <a:r>
              <a:rPr lang="ar-DZ" b="1" kern="1200" spc="-100" dirty="0" smtClean="0">
                <a:solidFill>
                  <a:srgbClr val="675E47"/>
                </a:solidFill>
                <a:latin typeface="Cambria"/>
                <a:cs typeface="Times New Roman"/>
              </a:rPr>
              <a:t>رابعا : </a:t>
            </a:r>
            <a:r>
              <a:rPr lang="ar-SA" b="1" kern="1200" spc="-100" dirty="0" smtClean="0">
                <a:solidFill>
                  <a:srgbClr val="675E47"/>
                </a:solidFill>
                <a:latin typeface="Cambria"/>
                <a:cs typeface="Times New Roman"/>
              </a:rPr>
              <a:t>طبيعة </a:t>
            </a:r>
            <a:r>
              <a:rPr lang="ar-SA" b="1" kern="1200" spc="-100" dirty="0">
                <a:solidFill>
                  <a:srgbClr val="675E47"/>
                </a:solidFill>
                <a:latin typeface="Cambria"/>
                <a:cs typeface="Times New Roman"/>
              </a:rPr>
              <a:t>المشكلة </a:t>
            </a:r>
            <a:r>
              <a:rPr lang="ar-SA" b="1" kern="1200" spc="-100" dirty="0" smtClean="0">
                <a:solidFill>
                  <a:srgbClr val="675E47"/>
                </a:solidFill>
                <a:latin typeface="Cambria"/>
                <a:cs typeface="Times New Roman"/>
              </a:rPr>
              <a:t>الاقتصادية</a:t>
            </a:r>
            <a:r>
              <a:rPr lang="ar-DZ" b="1" kern="1200" spc="-100" dirty="0" smtClean="0">
                <a:solidFill>
                  <a:srgbClr val="675E47"/>
                </a:solidFill>
                <a:latin typeface="Cambria"/>
                <a:cs typeface="Times New Roman"/>
              </a:rPr>
              <a:t> </a:t>
            </a:r>
            <a:endParaRPr lang="ar-DZ" b="1" dirty="0"/>
          </a:p>
        </p:txBody>
      </p:sp>
      <p:sp>
        <p:nvSpPr>
          <p:cNvPr id="3" name="عنوان فرعي 2"/>
          <p:cNvSpPr>
            <a:spLocks noGrp="1"/>
          </p:cNvSpPr>
          <p:nvPr>
            <p:ph type="subTitle" idx="1"/>
          </p:nvPr>
        </p:nvSpPr>
        <p:spPr>
          <a:xfrm>
            <a:off x="755576" y="1916832"/>
            <a:ext cx="7704856" cy="5328592"/>
          </a:xfrm>
        </p:spPr>
        <p:txBody>
          <a:bodyPr/>
          <a:lstStyle/>
          <a:p>
            <a:pPr marL="457200" indent="-457200" algn="just">
              <a:buFont typeface="Arial" pitchFamily="34" charset="0"/>
              <a:buChar char="•"/>
            </a:pPr>
            <a:r>
              <a:rPr lang="ar-DZ" b="1" dirty="0" smtClean="0"/>
              <a:t>تتمثل </a:t>
            </a:r>
            <a:r>
              <a:rPr lang="ar-DZ" b="1" dirty="0"/>
              <a:t>المشكلة الاقتصادية في تعدد الحاجات الانسانية (الحاجات الحيوية والاجتماعية والثقافية) في ظل  ندرة الموارد</a:t>
            </a:r>
            <a:r>
              <a:rPr lang="ar-DZ" b="1" dirty="0" smtClean="0"/>
              <a:t>.</a:t>
            </a:r>
          </a:p>
          <a:p>
            <a:pPr marL="457200" indent="-457200" algn="just">
              <a:buFont typeface="Arial" pitchFamily="34" charset="0"/>
              <a:buChar char="•"/>
            </a:pPr>
            <a:r>
              <a:rPr lang="ar-DZ" b="1" dirty="0" smtClean="0"/>
              <a:t> </a:t>
            </a:r>
            <a:r>
              <a:rPr lang="ar-DZ" b="1" dirty="0"/>
              <a:t>هي </a:t>
            </a:r>
            <a:r>
              <a:rPr lang="ar-DZ" b="1" dirty="0" smtClean="0"/>
              <a:t>مشكلة الندرة النسبية</a:t>
            </a:r>
            <a:r>
              <a:rPr lang="ar-DZ" b="1" dirty="0"/>
              <a:t>، أي ندرة الموارد </a:t>
            </a:r>
            <a:r>
              <a:rPr lang="ar-DZ" b="1" dirty="0" smtClean="0"/>
              <a:t>المتاحة, بالنسبة للحاجات البشرية المتعددة والمتنوعة و </a:t>
            </a:r>
            <a:r>
              <a:rPr lang="ar-DZ" b="1" dirty="0" err="1" smtClean="0"/>
              <a:t>الغیر</a:t>
            </a:r>
            <a:r>
              <a:rPr lang="ar-DZ" b="1" dirty="0" smtClean="0"/>
              <a:t> محدودة, </a:t>
            </a:r>
            <a:r>
              <a:rPr lang="ar-DZ" b="1" dirty="0" err="1" smtClean="0"/>
              <a:t>بینما</a:t>
            </a:r>
            <a:r>
              <a:rPr lang="ar-DZ" b="1" dirty="0" smtClean="0"/>
              <a:t> الموارد التي </a:t>
            </a:r>
            <a:r>
              <a:rPr lang="ar-DZ" b="1" dirty="0"/>
              <a:t>تستخدم في </a:t>
            </a:r>
            <a:r>
              <a:rPr lang="ar-DZ" b="1" dirty="0" smtClean="0"/>
              <a:t>إشباعها </a:t>
            </a:r>
            <a:r>
              <a:rPr lang="ar-DZ" b="1" dirty="0"/>
              <a:t>محدودة </a:t>
            </a:r>
            <a:r>
              <a:rPr lang="ar-DZ" b="1" dirty="0" smtClean="0"/>
              <a:t>نسبيا</a:t>
            </a:r>
            <a:r>
              <a:rPr lang="ar-DZ" b="1" dirty="0"/>
              <a:t>.</a:t>
            </a:r>
          </a:p>
          <a:p>
            <a:endParaRPr lang="ar-DZ" dirty="0"/>
          </a:p>
        </p:txBody>
      </p:sp>
    </p:spTree>
    <p:extLst>
      <p:ext uri="{BB962C8B-B14F-4D97-AF65-F5344CB8AC3E}">
        <p14:creationId xmlns:p14="http://schemas.microsoft.com/office/powerpoint/2010/main" val="9750798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46856" y="413792"/>
            <a:ext cx="8229600" cy="1143000"/>
          </a:xfrm>
        </p:spPr>
        <p:txBody>
          <a:bodyPr/>
          <a:lstStyle/>
          <a:p>
            <a:pPr eaLnBrk="1" hangingPunct="1"/>
            <a:r>
              <a:rPr lang="ar-SA" b="1" dirty="0" smtClean="0">
                <a:solidFill>
                  <a:srgbClr val="663300"/>
                </a:solidFill>
              </a:rPr>
              <a:t>المشكلة الاقتصادية مشكلة ندرة </a:t>
            </a:r>
            <a:endParaRPr lang="fr-FR" b="1" dirty="0" smtClean="0">
              <a:solidFill>
                <a:srgbClr val="663300"/>
              </a:solidFill>
            </a:endParaRPr>
          </a:p>
        </p:txBody>
      </p:sp>
      <p:sp>
        <p:nvSpPr>
          <p:cNvPr id="47107" name="Rectangle 3"/>
          <p:cNvSpPr>
            <a:spLocks noGrp="1" noChangeArrowheads="1"/>
          </p:cNvSpPr>
          <p:nvPr>
            <p:ph type="body" idx="1"/>
          </p:nvPr>
        </p:nvSpPr>
        <p:spPr>
          <a:xfrm>
            <a:off x="683568" y="1772816"/>
            <a:ext cx="8037512" cy="5040560"/>
          </a:xfrm>
        </p:spPr>
        <p:txBody>
          <a:bodyPr/>
          <a:lstStyle/>
          <a:p>
            <a:pPr algn="just" eaLnBrk="1" hangingPunct="1">
              <a:lnSpc>
                <a:spcPct val="90000"/>
              </a:lnSpc>
            </a:pPr>
            <a:r>
              <a:rPr lang="ar-DZ" sz="3600" b="1" dirty="0" smtClean="0">
                <a:solidFill>
                  <a:srgbClr val="4A4800"/>
                </a:solidFill>
              </a:rPr>
              <a:t>   </a:t>
            </a:r>
            <a:r>
              <a:rPr lang="ar-SA" b="1" dirty="0" smtClean="0">
                <a:solidFill>
                  <a:srgbClr val="4A4800"/>
                </a:solidFill>
              </a:rPr>
              <a:t>يقصد بالندرة هنا الندرة النسبيـة وليست الندرة المطلقة</a:t>
            </a:r>
            <a:r>
              <a:rPr lang="ar-DZ" b="1" dirty="0" smtClean="0">
                <a:solidFill>
                  <a:srgbClr val="4A4800"/>
                </a:solidFill>
              </a:rPr>
              <a:t> </a:t>
            </a:r>
            <a:r>
              <a:rPr lang="ar-SA" b="1" dirty="0" smtClean="0">
                <a:solidFill>
                  <a:srgbClr val="4A4800"/>
                </a:solidFill>
              </a:rPr>
              <a:t>فالموارد متوفرة وليست نادرة الوجـود ، ولكن نظـراً لزيادة الحاجات فإن هذه الموارد تصبح نادرة بالنسبـة للحاجة إليها</a:t>
            </a:r>
            <a:r>
              <a:rPr lang="ar-DZ" b="1" dirty="0" smtClean="0">
                <a:solidFill>
                  <a:srgbClr val="4A4800"/>
                </a:solidFill>
              </a:rPr>
              <a:t>.</a:t>
            </a:r>
            <a:r>
              <a:rPr lang="ar-SA" b="1" dirty="0" smtClean="0">
                <a:solidFill>
                  <a:srgbClr val="4A4800"/>
                </a:solidFill>
              </a:rPr>
              <a:t> </a:t>
            </a:r>
            <a:endParaRPr lang="ar-DZ" b="1" dirty="0" smtClean="0">
              <a:solidFill>
                <a:srgbClr val="4A4800"/>
              </a:solidFill>
            </a:endParaRPr>
          </a:p>
          <a:p>
            <a:pPr algn="just" eaLnBrk="1" hangingPunct="1">
              <a:lnSpc>
                <a:spcPct val="90000"/>
              </a:lnSpc>
            </a:pPr>
            <a:r>
              <a:rPr lang="ar-DZ" b="1" dirty="0" smtClean="0">
                <a:solidFill>
                  <a:srgbClr val="4A4800"/>
                </a:solidFill>
              </a:rPr>
              <a:t>   المورد </a:t>
            </a:r>
            <a:r>
              <a:rPr lang="ar-DZ" b="1" dirty="0">
                <a:solidFill>
                  <a:srgbClr val="4A4800"/>
                </a:solidFill>
              </a:rPr>
              <a:t>الاقتصادي نادراً إذا توفر بكميات أقل من الكافي لسد الحاجات والرغبات، أي أن الندرة فكرة نسبية مرتبطة بالحاجة تشكل ندرة الموارد احدى حقائق الحياة الاساسية، ونظرة من حولنا توضح لنا ان معظم الموارد نادرة مقارنة بالحاجة لها</a:t>
            </a:r>
            <a:r>
              <a:rPr lang="ar-DZ" sz="3600" b="1" dirty="0">
                <a:solidFill>
                  <a:srgbClr val="4A4800"/>
                </a:solidFill>
              </a:rPr>
              <a:t>. </a:t>
            </a:r>
            <a:endParaRPr lang="fr-FR" sz="3600" b="1" dirty="0" smtClean="0">
              <a:solidFill>
                <a:srgbClr val="4A4800"/>
              </a:solidFill>
            </a:endParaRPr>
          </a:p>
        </p:txBody>
      </p:sp>
    </p:spTree>
    <p:extLst>
      <p:ext uri="{BB962C8B-B14F-4D97-AF65-F5344CB8AC3E}">
        <p14:creationId xmlns:p14="http://schemas.microsoft.com/office/powerpoint/2010/main" val="13493687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additive="base">
                                        <p:cTn id="7" dur="250" fill="hold"/>
                                        <p:tgtEl>
                                          <p:spTgt spid="47106"/>
                                        </p:tgtEl>
                                        <p:attrNameLst>
                                          <p:attrName>ppt_x</p:attrName>
                                        </p:attrNameLst>
                                      </p:cBhvr>
                                      <p:tavLst>
                                        <p:tav tm="0">
                                          <p:val>
                                            <p:strVal val="#ppt_x"/>
                                          </p:val>
                                        </p:tav>
                                        <p:tav tm="100000">
                                          <p:val>
                                            <p:strVal val="#ppt_x"/>
                                          </p:val>
                                        </p:tav>
                                      </p:tavLst>
                                    </p:anim>
                                    <p:anim calcmode="lin" valueType="num">
                                      <p:cBhvr additive="base">
                                        <p:cTn id="8" dur="250" fill="hold"/>
                                        <p:tgtEl>
                                          <p:spTgt spid="47106"/>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47107">
                                            <p:txEl>
                                              <p:pRg st="0" end="0"/>
                                            </p:txEl>
                                          </p:spTgt>
                                        </p:tgtEl>
                                        <p:attrNameLst>
                                          <p:attrName>style.visibility</p:attrName>
                                        </p:attrNameLst>
                                      </p:cBhvr>
                                      <p:to>
                                        <p:strVal val="visible"/>
                                      </p:to>
                                    </p:set>
                                    <p:anim calcmode="lin" valueType="num">
                                      <p:cBhvr additive="base">
                                        <p:cTn id="12" dur="25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47107">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47107">
                                            <p:txEl>
                                              <p:pRg st="1" end="1"/>
                                            </p:txEl>
                                          </p:spTgt>
                                        </p:tgtEl>
                                        <p:attrNameLst>
                                          <p:attrName>style.visibility</p:attrName>
                                        </p:attrNameLst>
                                      </p:cBhvr>
                                      <p:to>
                                        <p:strVal val="visible"/>
                                      </p:to>
                                    </p:set>
                                    <p:anim calcmode="lin" valueType="num">
                                      <p:cBhvr additive="base">
                                        <p:cTn id="17" dur="250" fill="hold"/>
                                        <p:tgtEl>
                                          <p:spTgt spid="47107">
                                            <p:txEl>
                                              <p:pRg st="1" end="1"/>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4710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4624"/>
            <a:ext cx="7772400" cy="1470025"/>
          </a:xfrm>
        </p:spPr>
        <p:txBody>
          <a:bodyPr/>
          <a:lstStyle/>
          <a:p>
            <a:r>
              <a:rPr lang="ar-DZ" b="1" dirty="0" smtClean="0"/>
              <a:t>حل المشكلة الاقتصادية</a:t>
            </a:r>
            <a:endParaRPr lang="ar-DZ" b="1" dirty="0"/>
          </a:p>
        </p:txBody>
      </p:sp>
      <p:sp>
        <p:nvSpPr>
          <p:cNvPr id="4" name="Content Placeholder 2"/>
          <p:cNvSpPr txBox="1">
            <a:spLocks/>
          </p:cNvSpPr>
          <p:nvPr/>
        </p:nvSpPr>
        <p:spPr>
          <a:xfrm>
            <a:off x="539552" y="1340768"/>
            <a:ext cx="7920880" cy="5256584"/>
          </a:xfrm>
          <a:prstGeom prst="rect">
            <a:avLst/>
          </a:prstGeom>
        </p:spPr>
        <p:txBody>
          <a:bodyPr vert="horz" lIns="91440" tIns="45720" rIns="91440" bIns="45720" rtlCol="0">
            <a:noAutofit/>
          </a:bodyPr>
          <a:lst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buClr>
                <a:srgbClr val="A9A57C"/>
              </a:buClr>
            </a:pPr>
            <a:r>
              <a:rPr lang="ar-DZ" sz="3200" dirty="0" smtClean="0">
                <a:solidFill>
                  <a:srgbClr val="2F2B20"/>
                </a:solidFill>
                <a:latin typeface="Calibri"/>
              </a:rPr>
              <a:t>  </a:t>
            </a:r>
            <a:r>
              <a:rPr lang="ar-SA" sz="3200" b="1" dirty="0" smtClean="0">
                <a:solidFill>
                  <a:srgbClr val="2F2B20"/>
                </a:solidFill>
                <a:latin typeface="Calibri"/>
              </a:rPr>
              <a:t>يكون حل المشكلة الاقتصادية بالاختيار من خلال التصرف الرشيد</a:t>
            </a:r>
            <a:r>
              <a:rPr lang="ar-DZ" sz="3200" b="1" dirty="0" smtClean="0">
                <a:solidFill>
                  <a:srgbClr val="2F2B20"/>
                </a:solidFill>
                <a:latin typeface="Calibri"/>
              </a:rPr>
              <a:t>,</a:t>
            </a:r>
            <a:r>
              <a:rPr lang="ar-SA" sz="3200" b="1" dirty="0" smtClean="0">
                <a:solidFill>
                  <a:srgbClr val="2F2B20"/>
                </a:solidFill>
                <a:latin typeface="Calibri"/>
              </a:rPr>
              <a:t> بأن تحقق أقصى إشباع ممكن في ظل ترتيب </a:t>
            </a:r>
            <a:r>
              <a:rPr lang="ar-SA" sz="3200" b="1" dirty="0" err="1" smtClean="0">
                <a:solidFill>
                  <a:srgbClr val="2F2B20"/>
                </a:solidFill>
                <a:latin typeface="Calibri"/>
              </a:rPr>
              <a:t>الإحتياجات</a:t>
            </a:r>
            <a:r>
              <a:rPr lang="ar-SA" sz="3200" b="1" dirty="0" smtClean="0">
                <a:solidFill>
                  <a:srgbClr val="2F2B20"/>
                </a:solidFill>
                <a:latin typeface="Calibri"/>
              </a:rPr>
              <a:t> ال</a:t>
            </a:r>
            <a:r>
              <a:rPr lang="ar-DZ" sz="3200" b="1" dirty="0" smtClean="0">
                <a:solidFill>
                  <a:srgbClr val="2F2B20"/>
                </a:solidFill>
                <a:latin typeface="Calibri"/>
              </a:rPr>
              <a:t>مهمة</a:t>
            </a:r>
            <a:r>
              <a:rPr lang="ar-SA" sz="3200" b="1" dirty="0" smtClean="0">
                <a:solidFill>
                  <a:srgbClr val="2F2B20"/>
                </a:solidFill>
                <a:latin typeface="Calibri"/>
              </a:rPr>
              <a:t> فالأهم.</a:t>
            </a:r>
          </a:p>
          <a:p>
            <a:pPr algn="just">
              <a:buClr>
                <a:srgbClr val="A9A57C"/>
              </a:buClr>
            </a:pPr>
            <a:r>
              <a:rPr lang="ar-DZ" sz="3200" b="1" dirty="0">
                <a:solidFill>
                  <a:srgbClr val="2F2B20"/>
                </a:solidFill>
                <a:latin typeface="Calibri"/>
              </a:rPr>
              <a:t> </a:t>
            </a:r>
            <a:r>
              <a:rPr lang="ar-DZ" sz="3200" b="1" dirty="0" smtClean="0">
                <a:solidFill>
                  <a:srgbClr val="2F2B20"/>
                </a:solidFill>
                <a:latin typeface="Calibri"/>
              </a:rPr>
              <a:t>  </a:t>
            </a:r>
            <a:r>
              <a:rPr lang="ar-SA" sz="3200" b="1" dirty="0" smtClean="0">
                <a:solidFill>
                  <a:srgbClr val="2F2B20"/>
                </a:solidFill>
                <a:latin typeface="Calibri"/>
              </a:rPr>
              <a:t>لكن هناك ما </a:t>
            </a:r>
            <a:r>
              <a:rPr lang="ar-DZ" sz="3200" b="1" dirty="0" err="1" smtClean="0">
                <a:solidFill>
                  <a:srgbClr val="2F2B20"/>
                </a:solidFill>
                <a:latin typeface="Calibri"/>
              </a:rPr>
              <a:t>يت</a:t>
            </a:r>
            <a:r>
              <a:rPr lang="ar-SA" sz="3200" b="1" dirty="0" smtClean="0">
                <a:solidFill>
                  <a:srgbClr val="2F2B20"/>
                </a:solidFill>
                <a:latin typeface="Calibri"/>
              </a:rPr>
              <a:t>م التضحية به أو عدم اختياره أي التنازل عن حاجات غير ملحة للحصول على حاجات ملحة.</a:t>
            </a:r>
            <a:endParaRPr lang="en-GB" sz="3200" b="1" dirty="0" smtClean="0">
              <a:solidFill>
                <a:srgbClr val="2F2B20"/>
              </a:solidFill>
              <a:latin typeface="Calibri"/>
            </a:endParaRPr>
          </a:p>
          <a:p>
            <a:pPr algn="just">
              <a:buClr>
                <a:srgbClr val="A9A57C"/>
              </a:buClr>
            </a:pPr>
            <a:r>
              <a:rPr lang="ar-DZ" sz="3200" b="1" dirty="0">
                <a:solidFill>
                  <a:srgbClr val="2F2B20"/>
                </a:solidFill>
                <a:latin typeface="Calibri"/>
              </a:rPr>
              <a:t> </a:t>
            </a:r>
            <a:r>
              <a:rPr lang="ar-DZ" sz="3200" b="1" dirty="0" smtClean="0">
                <a:solidFill>
                  <a:srgbClr val="2F2B20"/>
                </a:solidFill>
                <a:latin typeface="Calibri"/>
              </a:rPr>
              <a:t> </a:t>
            </a:r>
            <a:r>
              <a:rPr lang="ar-SA" sz="3200" b="1" dirty="0" smtClean="0">
                <a:solidFill>
                  <a:srgbClr val="2F2B20"/>
                </a:solidFill>
                <a:latin typeface="Calibri"/>
              </a:rPr>
              <a:t>تسمى تكلفة </a:t>
            </a:r>
            <a:r>
              <a:rPr lang="ar-SA" sz="3200" b="1" dirty="0" err="1" smtClean="0">
                <a:solidFill>
                  <a:srgbClr val="2F2B20"/>
                </a:solidFill>
                <a:latin typeface="Calibri"/>
              </a:rPr>
              <a:t>الإختيار</a:t>
            </a:r>
            <a:r>
              <a:rPr lang="ar-SA" sz="3200" b="1" dirty="0" smtClean="0">
                <a:solidFill>
                  <a:srgbClr val="2F2B20"/>
                </a:solidFill>
                <a:latin typeface="Calibri"/>
              </a:rPr>
              <a:t> في الاقتصاد بتكلفة الفرصة البديلة وهي في غاية الاهمية لدارسي الاقتصاد</a:t>
            </a:r>
            <a:r>
              <a:rPr lang="ar-DZ" sz="3200" b="1" dirty="0" smtClean="0">
                <a:solidFill>
                  <a:srgbClr val="2F2B20"/>
                </a:solidFill>
                <a:latin typeface="Calibri"/>
              </a:rPr>
              <a:t>,</a:t>
            </a:r>
            <a:r>
              <a:rPr lang="ar-SA" sz="3200" b="1" dirty="0" smtClean="0">
                <a:solidFill>
                  <a:srgbClr val="2F2B20"/>
                </a:solidFill>
                <a:latin typeface="Calibri"/>
              </a:rPr>
              <a:t> إذ بسبب الندرة لابد من إبراز مشكلة </a:t>
            </a:r>
            <a:r>
              <a:rPr lang="ar-SA" sz="3200" b="1" dirty="0" err="1" smtClean="0">
                <a:solidFill>
                  <a:srgbClr val="2F2B20"/>
                </a:solidFill>
                <a:latin typeface="Calibri"/>
              </a:rPr>
              <a:t>الإختيار</a:t>
            </a:r>
            <a:r>
              <a:rPr lang="ar-SA" sz="3200" b="1" dirty="0" smtClean="0">
                <a:solidFill>
                  <a:srgbClr val="2F2B20"/>
                </a:solidFill>
                <a:latin typeface="Calibri"/>
              </a:rPr>
              <a:t> وبالتالي تكلفة الفرصة المترتبة </a:t>
            </a:r>
            <a:r>
              <a:rPr lang="ar-DZ" sz="3200" b="1" dirty="0" smtClean="0">
                <a:solidFill>
                  <a:srgbClr val="2F2B20"/>
                </a:solidFill>
                <a:latin typeface="Calibri"/>
              </a:rPr>
              <a:t>على</a:t>
            </a:r>
            <a:r>
              <a:rPr lang="ar-SA" sz="3200" b="1" dirty="0" smtClean="0">
                <a:solidFill>
                  <a:srgbClr val="2F2B20"/>
                </a:solidFill>
                <a:latin typeface="Calibri"/>
              </a:rPr>
              <a:t> ذلك.</a:t>
            </a:r>
            <a:endParaRPr lang="en-GB" sz="3200" b="1" dirty="0" smtClean="0">
              <a:solidFill>
                <a:srgbClr val="2F2B20"/>
              </a:solidFill>
              <a:latin typeface="Calibri"/>
            </a:endParaRPr>
          </a:p>
        </p:txBody>
      </p:sp>
    </p:spTree>
    <p:extLst>
      <p:ext uri="{BB962C8B-B14F-4D97-AF65-F5344CB8AC3E}">
        <p14:creationId xmlns:p14="http://schemas.microsoft.com/office/powerpoint/2010/main" val="33417303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14" presetClass="entr" presetSubtype="1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ar-SA" b="1" dirty="0" smtClean="0">
                <a:solidFill>
                  <a:srgbClr val="663300"/>
                </a:solidFill>
                <a:cs typeface="+mn-cs"/>
              </a:rPr>
              <a:t>المشكلة الاقتصادية مشكلة اختيار</a:t>
            </a:r>
            <a:endParaRPr lang="fr-FR" b="1" dirty="0" smtClean="0">
              <a:solidFill>
                <a:srgbClr val="663300"/>
              </a:solidFill>
              <a:cs typeface="+mn-cs"/>
            </a:endParaRPr>
          </a:p>
        </p:txBody>
      </p:sp>
      <p:sp>
        <p:nvSpPr>
          <p:cNvPr id="48131" name="Rectangle 3"/>
          <p:cNvSpPr>
            <a:spLocks noGrp="1" noChangeArrowheads="1"/>
          </p:cNvSpPr>
          <p:nvPr>
            <p:ph type="body" idx="1"/>
          </p:nvPr>
        </p:nvSpPr>
        <p:spPr>
          <a:xfrm>
            <a:off x="1403648" y="1600200"/>
            <a:ext cx="6696744" cy="4853136"/>
          </a:xfrm>
        </p:spPr>
        <p:txBody>
          <a:bodyPr/>
          <a:lstStyle/>
          <a:p>
            <a:pPr algn="just" eaLnBrk="1" hangingPunct="1">
              <a:buFontTx/>
              <a:buNone/>
            </a:pPr>
            <a:r>
              <a:rPr lang="ar-DZ" b="1" dirty="0" smtClean="0">
                <a:solidFill>
                  <a:srgbClr val="4A4800"/>
                </a:solidFill>
                <a:cs typeface="Traditional Arabic" pitchFamily="18" charset="-78"/>
              </a:rPr>
              <a:t>        </a:t>
            </a:r>
            <a:r>
              <a:rPr lang="ar-SA" b="1" dirty="0" smtClean="0">
                <a:solidFill>
                  <a:srgbClr val="4A4800"/>
                </a:solidFill>
              </a:rPr>
              <a:t>إن تزايد الحاجات وتعددها مع محدودية الموارد</a:t>
            </a:r>
            <a:r>
              <a:rPr lang="ar-DZ" b="1" dirty="0" smtClean="0">
                <a:solidFill>
                  <a:srgbClr val="4A4800"/>
                </a:solidFill>
              </a:rPr>
              <a:t>, </a:t>
            </a:r>
            <a:r>
              <a:rPr lang="ar-SA" b="1" dirty="0" smtClean="0">
                <a:solidFill>
                  <a:srgbClr val="4A4800"/>
                </a:solidFill>
              </a:rPr>
              <a:t>يضع حدوداً أمام ما يمكن للفرد الحصول عليه من سلع وخدمات</a:t>
            </a:r>
            <a:r>
              <a:rPr lang="ar-DZ" b="1" dirty="0" smtClean="0">
                <a:solidFill>
                  <a:srgbClr val="4A4800"/>
                </a:solidFill>
              </a:rPr>
              <a:t>,</a:t>
            </a:r>
            <a:r>
              <a:rPr lang="ar-SA" b="1" dirty="0" smtClean="0">
                <a:solidFill>
                  <a:srgbClr val="4A4800"/>
                </a:solidFill>
              </a:rPr>
              <a:t> مما يجعل عملية الاختيار أمراً لا مفر منه</a:t>
            </a:r>
            <a:r>
              <a:rPr lang="ar-DZ" b="1" dirty="0" smtClean="0">
                <a:solidFill>
                  <a:srgbClr val="4A4800"/>
                </a:solidFill>
              </a:rPr>
              <a:t>, </a:t>
            </a:r>
            <a:r>
              <a:rPr lang="ar-SA" b="1" dirty="0" smtClean="0">
                <a:solidFill>
                  <a:srgbClr val="4A4800"/>
                </a:solidFill>
              </a:rPr>
              <a:t>فإذا واجهت الفرد مشكلة الاختيار</a:t>
            </a:r>
            <a:r>
              <a:rPr lang="ar-DZ" b="1" dirty="0" smtClean="0">
                <a:solidFill>
                  <a:srgbClr val="4A4800"/>
                </a:solidFill>
              </a:rPr>
              <a:t>,</a:t>
            </a:r>
            <a:r>
              <a:rPr lang="ar-SA" b="1" dirty="0" smtClean="0">
                <a:solidFill>
                  <a:srgbClr val="4A4800"/>
                </a:solidFill>
              </a:rPr>
              <a:t> وتمكن من اختيار أحد البدائل المتاحة</a:t>
            </a:r>
            <a:r>
              <a:rPr lang="ar-DZ" b="1" dirty="0" smtClean="0">
                <a:solidFill>
                  <a:srgbClr val="4A4800"/>
                </a:solidFill>
              </a:rPr>
              <a:t>,</a:t>
            </a:r>
            <a:r>
              <a:rPr lang="ar-SA" b="1" dirty="0" smtClean="0">
                <a:solidFill>
                  <a:srgbClr val="4A4800"/>
                </a:solidFill>
              </a:rPr>
              <a:t> فقد اتخذ قراراً اقتصاديا</a:t>
            </a:r>
            <a:r>
              <a:rPr lang="ar-DZ" b="1" dirty="0" smtClean="0">
                <a:solidFill>
                  <a:srgbClr val="4A4800"/>
                </a:solidFill>
              </a:rPr>
              <a:t>,</a:t>
            </a:r>
            <a:r>
              <a:rPr lang="ar-SA" b="1" dirty="0" smtClean="0">
                <a:solidFill>
                  <a:srgbClr val="4A4800"/>
                </a:solidFill>
              </a:rPr>
              <a:t> و</a:t>
            </a:r>
            <a:r>
              <a:rPr lang="ar-DZ" b="1" dirty="0" smtClean="0">
                <a:solidFill>
                  <a:srgbClr val="4A4800"/>
                </a:solidFill>
              </a:rPr>
              <a:t>مجرد</a:t>
            </a:r>
            <a:r>
              <a:rPr lang="ar-SA" b="1" dirty="0" smtClean="0">
                <a:solidFill>
                  <a:srgbClr val="4A4800"/>
                </a:solidFill>
              </a:rPr>
              <a:t>اختيار سلعة أو خدمة معينة إنما يعني التضحية بأخرى، وتسمى تكلفة الاختيار المتمثلة فيما تم التضحية به ” تكلفة الفرصة البديلة ”.</a:t>
            </a:r>
          </a:p>
          <a:p>
            <a:pPr eaLnBrk="1" hangingPunct="1">
              <a:buFontTx/>
              <a:buNone/>
            </a:pPr>
            <a:r>
              <a:rPr lang="ar-DZ" b="1" dirty="0" smtClean="0">
                <a:solidFill>
                  <a:srgbClr val="4A4800"/>
                </a:solidFill>
                <a:cs typeface="Traditional Arabic" pitchFamily="18" charset="-78"/>
              </a:rPr>
              <a:t>    </a:t>
            </a:r>
            <a:endParaRPr lang="fr-FR" sz="2800" b="1" dirty="0" smtClean="0">
              <a:solidFill>
                <a:srgbClr val="4A4800"/>
              </a:solidFill>
              <a:cs typeface="Traditional Arabic" pitchFamily="18" charset="-78"/>
            </a:endParaRPr>
          </a:p>
        </p:txBody>
      </p:sp>
    </p:spTree>
    <p:extLst>
      <p:ext uri="{BB962C8B-B14F-4D97-AF65-F5344CB8AC3E}">
        <p14:creationId xmlns:p14="http://schemas.microsoft.com/office/powerpoint/2010/main" val="21850309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p:cTn id="7" dur="250" fill="hold"/>
                                        <p:tgtEl>
                                          <p:spTgt spid="48130"/>
                                        </p:tgtEl>
                                        <p:attrNameLst>
                                          <p:attrName>ppt_w</p:attrName>
                                        </p:attrNameLst>
                                      </p:cBhvr>
                                      <p:tavLst>
                                        <p:tav tm="0">
                                          <p:val>
                                            <p:strVal val="4*#ppt_w"/>
                                          </p:val>
                                        </p:tav>
                                        <p:tav tm="100000">
                                          <p:val>
                                            <p:strVal val="#ppt_w"/>
                                          </p:val>
                                        </p:tav>
                                      </p:tavLst>
                                    </p:anim>
                                    <p:anim calcmode="lin" valueType="num">
                                      <p:cBhvr>
                                        <p:cTn id="8" dur="250" fill="hold"/>
                                        <p:tgtEl>
                                          <p:spTgt spid="48130"/>
                                        </p:tgtEl>
                                        <p:attrNameLst>
                                          <p:attrName>ppt_h</p:attrName>
                                        </p:attrNameLst>
                                      </p:cBhvr>
                                      <p:tavLst>
                                        <p:tav tm="0">
                                          <p:val>
                                            <p:strVal val="4*#ppt_h"/>
                                          </p:val>
                                        </p:tav>
                                        <p:tav tm="100000">
                                          <p:val>
                                            <p:strVal val="#ppt_h"/>
                                          </p:val>
                                        </p:tav>
                                      </p:tavLst>
                                    </p:anim>
                                  </p:childTnLst>
                                </p:cTn>
                              </p:par>
                            </p:childTnLst>
                          </p:cTn>
                        </p:par>
                        <p:par>
                          <p:cTn id="9" fill="hold" nodeType="withGroup">
                            <p:stCondLst>
                              <p:cond delay="250"/>
                            </p:stCondLst>
                            <p:childTnLst>
                              <p:par>
                                <p:cTn id="10" presetID="22" presetClass="entr" presetSubtype="1" fill="hold" grpId="0" nodeType="afterEffect">
                                  <p:stCondLst>
                                    <p:cond delay="0"/>
                                  </p:stCondLst>
                                  <p:childTnLst>
                                    <p:set>
                                      <p:cBhvr>
                                        <p:cTn id="11" dur="1" fill="hold">
                                          <p:stCondLst>
                                            <p:cond delay="0"/>
                                          </p:stCondLst>
                                        </p:cTn>
                                        <p:tgtEl>
                                          <p:spTgt spid="48131">
                                            <p:txEl>
                                              <p:pRg st="0" end="0"/>
                                            </p:txEl>
                                          </p:spTgt>
                                        </p:tgtEl>
                                        <p:attrNameLst>
                                          <p:attrName>style.visibility</p:attrName>
                                        </p:attrNameLst>
                                      </p:cBhvr>
                                      <p:to>
                                        <p:strVal val="visible"/>
                                      </p:to>
                                    </p:set>
                                    <p:animEffect transition="in" filter="wipe(up)">
                                      <p:cBhvr>
                                        <p:cTn id="12" dur="250"/>
                                        <p:tgtEl>
                                          <p:spTgt spid="48131">
                                            <p:txEl>
                                              <p:pRg st="0" end="0"/>
                                            </p:txEl>
                                          </p:spTgt>
                                        </p:tgtEl>
                                      </p:cBhvr>
                                    </p:animEffect>
                                  </p:childTnLst>
                                </p:cTn>
                              </p:par>
                            </p:childTnLst>
                          </p:cTn>
                        </p:par>
                        <p:par>
                          <p:cTn id="13" fill="hold" nodeType="withGroup">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48131">
                                            <p:txEl>
                                              <p:pRg st="1" end="1"/>
                                            </p:txEl>
                                          </p:spTgt>
                                        </p:tgtEl>
                                        <p:attrNameLst>
                                          <p:attrName>style.visibility</p:attrName>
                                        </p:attrNameLst>
                                      </p:cBhvr>
                                      <p:to>
                                        <p:strVal val="visible"/>
                                      </p:to>
                                    </p:set>
                                    <p:animEffect transition="in" filter="wipe(up)">
                                      <p:cBhvr>
                                        <p:cTn id="16" dur="250"/>
                                        <p:tgtEl>
                                          <p:spTgt spid="481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utoUpdateAnimBg="0"/>
      <p:bldP spid="4813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44824"/>
            <a:ext cx="7772400" cy="1470025"/>
          </a:xfrm>
        </p:spPr>
        <p:txBody>
          <a:bodyPr/>
          <a:lstStyle/>
          <a:p>
            <a:r>
              <a:rPr lang="ar-DZ" sz="5400" b="1" dirty="0">
                <a:solidFill>
                  <a:srgbClr val="000000"/>
                </a:solidFill>
              </a:rPr>
              <a:t>المحور الثاني </a:t>
            </a:r>
            <a:endParaRPr lang="ar-DZ" sz="5400" b="1" dirty="0"/>
          </a:p>
        </p:txBody>
      </p:sp>
      <p:sp>
        <p:nvSpPr>
          <p:cNvPr id="3" name="عنوان فرعي 2"/>
          <p:cNvSpPr>
            <a:spLocks noGrp="1"/>
          </p:cNvSpPr>
          <p:nvPr>
            <p:ph type="subTitle" idx="1"/>
          </p:nvPr>
        </p:nvSpPr>
        <p:spPr>
          <a:xfrm>
            <a:off x="1483568" y="3356992"/>
            <a:ext cx="6400800" cy="1752600"/>
          </a:xfrm>
        </p:spPr>
        <p:txBody>
          <a:bodyPr/>
          <a:lstStyle/>
          <a:p>
            <a:pPr lvl="0" eaLnBrk="1" hangingPunct="1">
              <a:defRPr/>
            </a:pPr>
            <a:r>
              <a:rPr lang="ar-DZ" sz="6000" b="1" dirty="0" smtClean="0">
                <a:solidFill>
                  <a:srgbClr val="000000"/>
                </a:solidFill>
              </a:rPr>
              <a:t>دراسة السوق</a:t>
            </a:r>
            <a:endParaRPr lang="ar-DZ" sz="5400" b="1" dirty="0" smtClean="0">
              <a:solidFill>
                <a:srgbClr val="000000"/>
              </a:solidFill>
            </a:endParaRPr>
          </a:p>
          <a:p>
            <a:endParaRPr lang="ar-DZ" dirty="0"/>
          </a:p>
        </p:txBody>
      </p:sp>
    </p:spTree>
    <p:extLst>
      <p:ext uri="{BB962C8B-B14F-4D97-AF65-F5344CB8AC3E}">
        <p14:creationId xmlns:p14="http://schemas.microsoft.com/office/powerpoint/2010/main" val="20455262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66120" y="116632"/>
            <a:ext cx="6334472" cy="980728"/>
          </a:xfrm>
        </p:spPr>
        <p:txBody>
          <a:bodyPr/>
          <a:lstStyle/>
          <a:p>
            <a:r>
              <a:rPr lang="ar-DZ" b="1" dirty="0" smtClean="0"/>
              <a:t>اولا : مفهوم السوق</a:t>
            </a:r>
            <a:endParaRPr lang="ar-DZ" b="1" dirty="0"/>
          </a:p>
        </p:txBody>
      </p:sp>
      <p:sp>
        <p:nvSpPr>
          <p:cNvPr id="3" name="عنوان فرعي 2"/>
          <p:cNvSpPr>
            <a:spLocks noGrp="1"/>
          </p:cNvSpPr>
          <p:nvPr>
            <p:ph type="subTitle" idx="1"/>
          </p:nvPr>
        </p:nvSpPr>
        <p:spPr>
          <a:xfrm>
            <a:off x="539552" y="1080120"/>
            <a:ext cx="8240960" cy="5805264"/>
          </a:xfrm>
        </p:spPr>
        <p:txBody>
          <a:bodyPr/>
          <a:lstStyle/>
          <a:p>
            <a:pPr marL="457200" indent="-457200" algn="just">
              <a:buFont typeface="Arial" pitchFamily="34" charset="0"/>
              <a:buChar char="•"/>
            </a:pPr>
            <a:r>
              <a:rPr lang="ar-DZ" dirty="0" smtClean="0"/>
              <a:t>  </a:t>
            </a:r>
            <a:r>
              <a:rPr lang="ar-DZ" b="1" dirty="0" smtClean="0"/>
              <a:t>السوق </a:t>
            </a:r>
            <a:r>
              <a:rPr lang="ar-DZ" b="1" dirty="0"/>
              <a:t>يمثل مكاناً محدداً يجري التعامل فيه بسلعة </a:t>
            </a:r>
            <a:r>
              <a:rPr lang="ar-DZ" b="1" dirty="0" smtClean="0"/>
              <a:t>واحدة, </a:t>
            </a:r>
            <a:r>
              <a:rPr lang="ar-DZ" b="1" dirty="0"/>
              <a:t>بين البائع والمشتري مثل سوق الخضار، سوق المواشي، سوق الذهب...</a:t>
            </a:r>
          </a:p>
          <a:p>
            <a:pPr marL="457200" indent="-457200" algn="just">
              <a:buFont typeface="Arial" pitchFamily="34" charset="0"/>
              <a:buChar char="•"/>
            </a:pPr>
            <a:r>
              <a:rPr lang="ar-DZ" b="1" dirty="0" smtClean="0"/>
              <a:t>    يمكن </a:t>
            </a:r>
            <a:r>
              <a:rPr lang="ar-DZ" b="1" dirty="0"/>
              <a:t>للسوق أن لا </a:t>
            </a:r>
            <a:r>
              <a:rPr lang="ar-DZ" b="1" dirty="0" smtClean="0"/>
              <a:t>يمثل </a:t>
            </a:r>
            <a:r>
              <a:rPr lang="ar-DZ" b="1" dirty="0"/>
              <a:t>مكاناً واحداً للقاء البائعين </a:t>
            </a:r>
            <a:r>
              <a:rPr lang="ar-DZ" b="1" dirty="0" smtClean="0"/>
              <a:t>والمشترين, </a:t>
            </a:r>
            <a:r>
              <a:rPr lang="ar-DZ" b="1" dirty="0"/>
              <a:t>ولكن مجموعة علاقة التعامل بينهم تمثل نوعاً </a:t>
            </a:r>
            <a:r>
              <a:rPr lang="ar-DZ" b="1" dirty="0" smtClean="0"/>
              <a:t>  من </a:t>
            </a:r>
            <a:r>
              <a:rPr lang="ar-DZ" b="1" dirty="0"/>
              <a:t>السوق مثل سوق العقار، سوق خدمات المهندسين، سوق </a:t>
            </a:r>
            <a:r>
              <a:rPr lang="ar-DZ" b="1" dirty="0" smtClean="0"/>
              <a:t>الاسهم</a:t>
            </a:r>
            <a:r>
              <a:rPr lang="ar-DZ" b="1" dirty="0"/>
              <a:t>,</a:t>
            </a:r>
            <a:r>
              <a:rPr lang="ar-DZ" b="1" dirty="0" smtClean="0"/>
              <a:t> </a:t>
            </a:r>
            <a:r>
              <a:rPr lang="ar-DZ" b="1" dirty="0"/>
              <a:t>ويمكن أن لا يلتقي البائع والمشتري إطلاقاً، ولكن يتم التواصل بينهم عبر الهاتف أو الخدمات البرقية.</a:t>
            </a:r>
          </a:p>
          <a:p>
            <a:pPr marL="457200" indent="-457200" algn="just">
              <a:buFont typeface="Arial" pitchFamily="34" charset="0"/>
              <a:buChar char="•"/>
            </a:pPr>
            <a:r>
              <a:rPr lang="ar-DZ" b="1" dirty="0" smtClean="0"/>
              <a:t>   </a:t>
            </a:r>
            <a:r>
              <a:rPr lang="ar-DZ" b="1" dirty="0"/>
              <a:t>السوق هو العملية التي تتم من خلالها تبادل أو تحديد </a:t>
            </a:r>
            <a:r>
              <a:rPr lang="ar-DZ" b="1" dirty="0" smtClean="0"/>
              <a:t>الأسعار, </a:t>
            </a:r>
            <a:r>
              <a:rPr lang="ar-DZ" b="1" dirty="0"/>
              <a:t>والكميات المتبادلة من السلعة أو الخدمة. </a:t>
            </a:r>
          </a:p>
          <a:p>
            <a:endParaRPr lang="ar-DZ" dirty="0"/>
          </a:p>
        </p:txBody>
      </p:sp>
    </p:spTree>
    <p:extLst>
      <p:ext uri="{BB962C8B-B14F-4D97-AF65-F5344CB8AC3E}">
        <p14:creationId xmlns:p14="http://schemas.microsoft.com/office/powerpoint/2010/main" val="3125649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
                            </p:stCondLst>
                            <p:childTnLst>
                              <p:par>
                                <p:cTn id="20" presetID="2" presetClass="entr" presetSubtype="4"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2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09600" y="457200"/>
            <a:ext cx="8229600" cy="1143000"/>
          </a:xfrm>
        </p:spPr>
        <p:txBody>
          <a:bodyPr/>
          <a:lstStyle/>
          <a:p>
            <a:pPr eaLnBrk="1" hangingPunct="1"/>
            <a:r>
              <a:rPr lang="ar-DZ" sz="4800" b="1" dirty="0" smtClean="0">
                <a:cs typeface="+mn-cs"/>
              </a:rPr>
              <a:t>وبالتالي  ف</a:t>
            </a:r>
            <a:r>
              <a:rPr lang="ar-SA" sz="4800" b="1" dirty="0" smtClean="0">
                <a:cs typeface="+mn-cs"/>
              </a:rPr>
              <a:t>الــــســـــوق</a:t>
            </a:r>
            <a:r>
              <a:rPr lang="ar-DZ" sz="4800" b="1" dirty="0" smtClean="0">
                <a:cs typeface="+mn-cs"/>
              </a:rPr>
              <a:t> هو </a:t>
            </a:r>
            <a:r>
              <a:rPr lang="ar-DZ" sz="4800" b="1" dirty="0" smtClean="0">
                <a:cs typeface="PT Bold Heading" pitchFamily="2" charset="-78"/>
              </a:rPr>
              <a:t>:</a:t>
            </a:r>
            <a:endParaRPr lang="fr-FR" sz="4800" b="1" dirty="0" smtClean="0">
              <a:cs typeface="PT Bold Heading" pitchFamily="2" charset="-78"/>
            </a:endParaRPr>
          </a:p>
        </p:txBody>
      </p:sp>
      <p:sp>
        <p:nvSpPr>
          <p:cNvPr id="64515" name="Rectangle 3"/>
          <p:cNvSpPr>
            <a:spLocks noGrp="1" noChangeArrowheads="1"/>
          </p:cNvSpPr>
          <p:nvPr>
            <p:ph type="body" idx="1"/>
          </p:nvPr>
        </p:nvSpPr>
        <p:spPr>
          <a:xfrm>
            <a:off x="457200" y="2205038"/>
            <a:ext cx="8229600" cy="1397000"/>
          </a:xfrm>
        </p:spPr>
        <p:txBody>
          <a:bodyPr/>
          <a:lstStyle/>
          <a:p>
            <a:pPr eaLnBrk="1" hangingPunct="1"/>
            <a:r>
              <a:rPr lang="ar-DZ" b="1" dirty="0" smtClean="0">
                <a:solidFill>
                  <a:srgbClr val="003399"/>
                </a:solidFill>
                <a:cs typeface="Traditional Arabic" pitchFamily="18" charset="-78"/>
              </a:rPr>
              <a:t>  </a:t>
            </a:r>
            <a:r>
              <a:rPr lang="ar-SA" b="1" dirty="0" smtClean="0">
                <a:solidFill>
                  <a:schemeClr val="tx2">
                    <a:lumMod val="50000"/>
                    <a:lumOff val="50000"/>
                  </a:schemeClr>
                </a:solidFill>
              </a:rPr>
              <a:t>عبارة عن المكان الذي تلتقي فيه قرارات البائعين والمشترين بشأن تبادل السلع </a:t>
            </a:r>
            <a:r>
              <a:rPr lang="ar-SA" b="1" dirty="0" smtClean="0">
                <a:solidFill>
                  <a:srgbClr val="003399"/>
                </a:solidFill>
                <a:cs typeface="Traditional Arabic" pitchFamily="18" charset="-78"/>
              </a:rPr>
              <a:t>.</a:t>
            </a:r>
            <a:endParaRPr lang="fr-FR" b="1" dirty="0" smtClean="0">
              <a:solidFill>
                <a:srgbClr val="003399"/>
              </a:solidFill>
              <a:cs typeface="Traditional Arabic" pitchFamily="18" charset="-78"/>
            </a:endParaRPr>
          </a:p>
        </p:txBody>
      </p:sp>
      <p:sp>
        <p:nvSpPr>
          <p:cNvPr id="64516" name="Text Box 4"/>
          <p:cNvSpPr txBox="1">
            <a:spLocks noChangeArrowheads="1"/>
          </p:cNvSpPr>
          <p:nvPr/>
        </p:nvSpPr>
        <p:spPr bwMode="auto">
          <a:xfrm>
            <a:off x="539750" y="4162425"/>
            <a:ext cx="820896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marL="457200" indent="-457200" eaLnBrk="1" fontAlgn="base" hangingPunct="1">
              <a:spcBef>
                <a:spcPct val="50000"/>
              </a:spcBef>
              <a:spcAft>
                <a:spcPct val="0"/>
              </a:spcAft>
              <a:buFont typeface="Arial" pitchFamily="34" charset="0"/>
              <a:buChar char="•"/>
            </a:pPr>
            <a:r>
              <a:rPr lang="ar-DZ" sz="3200" dirty="0" smtClean="0">
                <a:solidFill>
                  <a:schemeClr val="tx2">
                    <a:lumMod val="50000"/>
                    <a:lumOff val="50000"/>
                  </a:schemeClr>
                </a:solidFill>
                <a:latin typeface="Arial" pitchFamily="34" charset="0"/>
              </a:rPr>
              <a:t>   </a:t>
            </a:r>
            <a:r>
              <a:rPr lang="ar-SA" sz="3200" dirty="0" smtClean="0">
                <a:solidFill>
                  <a:schemeClr val="tx2">
                    <a:lumMod val="50000"/>
                    <a:lumOff val="50000"/>
                  </a:schemeClr>
                </a:solidFill>
                <a:latin typeface="Arial" pitchFamily="34" charset="0"/>
                <a:cs typeface="+mn-cs"/>
              </a:rPr>
              <a:t>العملية </a:t>
            </a:r>
            <a:r>
              <a:rPr lang="ar-SA" sz="3200" dirty="0">
                <a:solidFill>
                  <a:schemeClr val="tx2">
                    <a:lumMod val="50000"/>
                    <a:lumOff val="50000"/>
                  </a:schemeClr>
                </a:solidFill>
                <a:latin typeface="Arial" pitchFamily="34" charset="0"/>
                <a:cs typeface="+mn-cs"/>
              </a:rPr>
              <a:t>التي يتم من خلالها تحديد الأسعار والكميات المتبادلة من السلع والخدمات المختلفة </a:t>
            </a:r>
            <a:r>
              <a:rPr lang="ar-SA" sz="3200" dirty="0">
                <a:solidFill>
                  <a:srgbClr val="003399"/>
                </a:solidFill>
                <a:latin typeface="Arial" pitchFamily="34" charset="0"/>
              </a:rPr>
              <a:t>.</a:t>
            </a:r>
            <a:endParaRPr lang="fr-FR" sz="3200" dirty="0">
              <a:solidFill>
                <a:srgbClr val="003399"/>
              </a:solidFill>
              <a:latin typeface="Arial" pitchFamily="34" charset="0"/>
            </a:endParaRPr>
          </a:p>
        </p:txBody>
      </p:sp>
    </p:spTree>
    <p:extLst>
      <p:ext uri="{BB962C8B-B14F-4D97-AF65-F5344CB8AC3E}">
        <p14:creationId xmlns:p14="http://schemas.microsoft.com/office/powerpoint/2010/main" val="10617476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p:cTn id="7" dur="250" fill="hold"/>
                                        <p:tgtEl>
                                          <p:spTgt spid="64514"/>
                                        </p:tgtEl>
                                        <p:attrNameLst>
                                          <p:attrName>ppt_w</p:attrName>
                                        </p:attrNameLst>
                                      </p:cBhvr>
                                      <p:tavLst>
                                        <p:tav tm="0">
                                          <p:val>
                                            <p:fltVal val="0"/>
                                          </p:val>
                                        </p:tav>
                                        <p:tav tm="100000">
                                          <p:val>
                                            <p:strVal val="#ppt_w"/>
                                          </p:val>
                                        </p:tav>
                                      </p:tavLst>
                                    </p:anim>
                                    <p:anim calcmode="lin" valueType="num">
                                      <p:cBhvr>
                                        <p:cTn id="8" dur="250" fill="hold"/>
                                        <p:tgtEl>
                                          <p:spTgt spid="64514"/>
                                        </p:tgtEl>
                                        <p:attrNameLst>
                                          <p:attrName>ppt_h</p:attrName>
                                        </p:attrNameLst>
                                      </p:cBhvr>
                                      <p:tavLst>
                                        <p:tav tm="0">
                                          <p:val>
                                            <p:fltVal val="0"/>
                                          </p:val>
                                        </p:tav>
                                        <p:tav tm="100000">
                                          <p:val>
                                            <p:strVal val="#ppt_h"/>
                                          </p:val>
                                        </p:tav>
                                      </p:tavLst>
                                    </p:anim>
                                    <p:anim calcmode="lin" valueType="num">
                                      <p:cBhvr>
                                        <p:cTn id="9" dur="250" fill="hold"/>
                                        <p:tgtEl>
                                          <p:spTgt spid="64514"/>
                                        </p:tgtEl>
                                        <p:attrNameLst>
                                          <p:attrName>ppt_x</p:attrName>
                                        </p:attrNameLst>
                                      </p:cBhvr>
                                      <p:tavLst>
                                        <p:tav tm="0" fmla="#ppt_x+(cos(-2*pi*(1-$))*-#ppt_x-sin(-2*pi*(1-$))*(1-#ppt_y))*(1-$)">
                                          <p:val>
                                            <p:fltVal val="0"/>
                                          </p:val>
                                        </p:tav>
                                        <p:tav tm="100000">
                                          <p:val>
                                            <p:fltVal val="1"/>
                                          </p:val>
                                        </p:tav>
                                      </p:tavLst>
                                    </p:anim>
                                    <p:anim calcmode="lin" valueType="num">
                                      <p:cBhvr>
                                        <p:cTn id="10" dur="250" fill="hold"/>
                                        <p:tgtEl>
                                          <p:spTgt spid="64514"/>
                                        </p:tgtEl>
                                        <p:attrNameLst>
                                          <p:attrName>ppt_y</p:attrName>
                                        </p:attrNameLst>
                                      </p:cBhvr>
                                      <p:tavLst>
                                        <p:tav tm="0" fmla="#ppt_y+(sin(-2*pi*(1-$))*-#ppt_x+cos(-2*pi*(1-$))*(1-#ppt_y))*(1-$)">
                                          <p:val>
                                            <p:fltVal val="0"/>
                                          </p:val>
                                        </p:tav>
                                        <p:tav tm="100000">
                                          <p:val>
                                            <p:fltVal val="1"/>
                                          </p:val>
                                        </p:tav>
                                      </p:tavLst>
                                    </p:anim>
                                  </p:childTnLst>
                                </p:cTn>
                              </p:par>
                            </p:childTnLst>
                          </p:cTn>
                        </p:par>
                        <p:par>
                          <p:cTn id="11" fill="hold" nodeType="withGroup">
                            <p:stCondLst>
                              <p:cond delay="250"/>
                            </p:stCondLst>
                            <p:childTnLst>
                              <p:par>
                                <p:cTn id="12" presetID="9" presetClass="entr" presetSubtype="0" fill="hold" grpId="0" nodeType="afterEffect">
                                  <p:stCondLst>
                                    <p:cond delay="0"/>
                                  </p:stCondLst>
                                  <p:childTnLst>
                                    <p:set>
                                      <p:cBhvr>
                                        <p:cTn id="13" dur="1" fill="hold">
                                          <p:stCondLst>
                                            <p:cond delay="0"/>
                                          </p:stCondLst>
                                        </p:cTn>
                                        <p:tgtEl>
                                          <p:spTgt spid="64515">
                                            <p:txEl>
                                              <p:pRg st="0" end="0"/>
                                            </p:txEl>
                                          </p:spTgt>
                                        </p:tgtEl>
                                        <p:attrNameLst>
                                          <p:attrName>style.visibility</p:attrName>
                                        </p:attrNameLst>
                                      </p:cBhvr>
                                      <p:to>
                                        <p:strVal val="visible"/>
                                      </p:to>
                                    </p:set>
                                    <p:animEffect transition="in" filter="dissolve">
                                      <p:cBhvr>
                                        <p:cTn id="14" dur="250"/>
                                        <p:tgtEl>
                                          <p:spTgt spid="64515">
                                            <p:txEl>
                                              <p:pRg st="0" end="0"/>
                                            </p:txEl>
                                          </p:spTgt>
                                        </p:tgtEl>
                                      </p:cBhvr>
                                    </p:animEffect>
                                  </p:childTnLst>
                                </p:cTn>
                              </p:par>
                            </p:childTnLst>
                          </p:cTn>
                        </p:par>
                        <p:par>
                          <p:cTn id="15" fill="hold" nodeType="withGroup">
                            <p:stCondLst>
                              <p:cond delay="500"/>
                            </p:stCondLst>
                            <p:childTnLst>
                              <p:par>
                                <p:cTn id="16" presetID="9" presetClass="entr" presetSubtype="0" fill="hold" grpId="0" nodeType="afterEffect">
                                  <p:stCondLst>
                                    <p:cond delay="0"/>
                                  </p:stCondLst>
                                  <p:childTnLst>
                                    <p:set>
                                      <p:cBhvr>
                                        <p:cTn id="17" dur="1" fill="hold">
                                          <p:stCondLst>
                                            <p:cond delay="0"/>
                                          </p:stCondLst>
                                        </p:cTn>
                                        <p:tgtEl>
                                          <p:spTgt spid="64516"/>
                                        </p:tgtEl>
                                        <p:attrNameLst>
                                          <p:attrName>style.visibility</p:attrName>
                                        </p:attrNameLst>
                                      </p:cBhvr>
                                      <p:to>
                                        <p:strVal val="visible"/>
                                      </p:to>
                                    </p:set>
                                    <p:animEffect transition="in" filter="dissolve">
                                      <p:cBhvr>
                                        <p:cTn id="18" dur="250"/>
                                        <p:tgtEl>
                                          <p:spTgt spid="64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autoUpdateAnimBg="0"/>
      <p:bldP spid="64515" grpId="0" build="p" autoUpdateAnimBg="0"/>
      <p:bldP spid="6451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187624" y="413792"/>
            <a:ext cx="8229600" cy="1143000"/>
          </a:xfrm>
        </p:spPr>
        <p:txBody>
          <a:bodyPr/>
          <a:lstStyle/>
          <a:p>
            <a:pPr eaLnBrk="1" hangingPunct="1"/>
            <a:r>
              <a:rPr lang="ar-DZ" b="1" dirty="0" smtClean="0">
                <a:solidFill>
                  <a:srgbClr val="000066"/>
                </a:solidFill>
                <a:cs typeface="PT Bold Heading" pitchFamily="2" charset="-78"/>
              </a:rPr>
              <a:t>ثانيا :</a:t>
            </a:r>
            <a:r>
              <a:rPr lang="ar-SA" b="1" dirty="0" smtClean="0">
                <a:solidFill>
                  <a:srgbClr val="000066"/>
                </a:solidFill>
                <a:cs typeface="PT Bold Heading" pitchFamily="2" charset="-78"/>
              </a:rPr>
              <a:t>العوامل</a:t>
            </a:r>
            <a:r>
              <a:rPr lang="ar-DZ" b="1" dirty="0" smtClean="0">
                <a:solidFill>
                  <a:srgbClr val="000066"/>
                </a:solidFill>
                <a:cs typeface="PT Bold Heading" pitchFamily="2" charset="-78"/>
              </a:rPr>
              <a:t> التي </a:t>
            </a:r>
            <a:r>
              <a:rPr lang="ar-SA" b="1" dirty="0" smtClean="0">
                <a:solidFill>
                  <a:srgbClr val="000066"/>
                </a:solidFill>
                <a:cs typeface="PT Bold Heading" pitchFamily="2" charset="-78"/>
              </a:rPr>
              <a:t> تحدد نطاق ونوع السوق </a:t>
            </a:r>
            <a:endParaRPr lang="fr-FR" b="1" dirty="0" smtClean="0">
              <a:solidFill>
                <a:srgbClr val="000066"/>
              </a:solidFill>
              <a:cs typeface="PT Bold Heading" pitchFamily="2" charset="-78"/>
            </a:endParaRPr>
          </a:p>
        </p:txBody>
      </p:sp>
      <p:sp>
        <p:nvSpPr>
          <p:cNvPr id="65541" name="Text Box 5"/>
          <p:cNvSpPr txBox="1">
            <a:spLocks noChangeArrowheads="1"/>
          </p:cNvSpPr>
          <p:nvPr/>
        </p:nvSpPr>
        <p:spPr bwMode="auto">
          <a:xfrm>
            <a:off x="1187624" y="2421483"/>
            <a:ext cx="683991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800" dirty="0">
                <a:solidFill>
                  <a:srgbClr val="003399"/>
                </a:solidFill>
                <a:latin typeface="Arial" pitchFamily="34" charset="0"/>
              </a:rPr>
              <a:t>1 –</a:t>
            </a:r>
            <a:r>
              <a:rPr lang="ar-SA" sz="3200" dirty="0">
                <a:solidFill>
                  <a:srgbClr val="003399"/>
                </a:solidFill>
                <a:latin typeface="Arial" pitchFamily="34" charset="0"/>
                <a:cs typeface="+mn-cs"/>
              </a:rPr>
              <a:t> </a:t>
            </a:r>
            <a:r>
              <a:rPr lang="ar-SA" sz="3200" b="0" dirty="0">
                <a:solidFill>
                  <a:srgbClr val="003399"/>
                </a:solidFill>
                <a:latin typeface="Arial" pitchFamily="34" charset="0"/>
                <a:cs typeface="+mn-cs"/>
              </a:rPr>
              <a:t>عدد البائعين أو المنتجين للسلعة أو الخدمة </a:t>
            </a:r>
            <a:r>
              <a:rPr lang="ar-SA" sz="2800" dirty="0">
                <a:solidFill>
                  <a:srgbClr val="003399"/>
                </a:solidFill>
                <a:latin typeface="Arial" pitchFamily="34" charset="0"/>
              </a:rPr>
              <a:t>.</a:t>
            </a:r>
            <a:endParaRPr lang="fr-FR" sz="2800" dirty="0">
              <a:solidFill>
                <a:srgbClr val="003399"/>
              </a:solidFill>
              <a:latin typeface="Arial" pitchFamily="34" charset="0"/>
            </a:endParaRPr>
          </a:p>
        </p:txBody>
      </p:sp>
      <p:sp>
        <p:nvSpPr>
          <p:cNvPr id="65542" name="Text Box 6"/>
          <p:cNvSpPr txBox="1">
            <a:spLocks noChangeArrowheads="1"/>
          </p:cNvSpPr>
          <p:nvPr/>
        </p:nvSpPr>
        <p:spPr bwMode="auto">
          <a:xfrm>
            <a:off x="2482404" y="3054896"/>
            <a:ext cx="554513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800" dirty="0">
                <a:solidFill>
                  <a:srgbClr val="003399"/>
                </a:solidFill>
                <a:latin typeface="Arial" pitchFamily="34" charset="0"/>
              </a:rPr>
              <a:t>2</a:t>
            </a:r>
            <a:r>
              <a:rPr lang="ar-SA" sz="2800" b="0" dirty="0">
                <a:solidFill>
                  <a:srgbClr val="003399"/>
                </a:solidFill>
                <a:latin typeface="Arial" pitchFamily="34" charset="0"/>
              </a:rPr>
              <a:t> –</a:t>
            </a:r>
            <a:r>
              <a:rPr lang="ar-SA" sz="3200" b="0" dirty="0">
                <a:solidFill>
                  <a:srgbClr val="003399"/>
                </a:solidFill>
                <a:latin typeface="Arial" pitchFamily="34" charset="0"/>
                <a:cs typeface="+mn-cs"/>
              </a:rPr>
              <a:t> عدد المشترين أو المستهلكين للسلعة </a:t>
            </a:r>
            <a:r>
              <a:rPr lang="ar-SA" sz="2800" dirty="0">
                <a:solidFill>
                  <a:srgbClr val="003399"/>
                </a:solidFill>
                <a:latin typeface="Arial" pitchFamily="34" charset="0"/>
              </a:rPr>
              <a:t>.</a:t>
            </a:r>
            <a:endParaRPr lang="fr-FR" sz="2800" dirty="0">
              <a:solidFill>
                <a:srgbClr val="003399"/>
              </a:solidFill>
              <a:latin typeface="Arial" pitchFamily="34" charset="0"/>
            </a:endParaRPr>
          </a:p>
        </p:txBody>
      </p:sp>
      <p:sp>
        <p:nvSpPr>
          <p:cNvPr id="65543" name="Text Box 7"/>
          <p:cNvSpPr txBox="1">
            <a:spLocks noChangeArrowheads="1"/>
          </p:cNvSpPr>
          <p:nvPr/>
        </p:nvSpPr>
        <p:spPr bwMode="auto">
          <a:xfrm>
            <a:off x="2482404" y="3631158"/>
            <a:ext cx="55451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800" dirty="0">
                <a:solidFill>
                  <a:srgbClr val="003399"/>
                </a:solidFill>
                <a:latin typeface="Arial" pitchFamily="34" charset="0"/>
              </a:rPr>
              <a:t>3 </a:t>
            </a:r>
            <a:r>
              <a:rPr lang="ar-SA" sz="2800" b="0" dirty="0">
                <a:solidFill>
                  <a:srgbClr val="003399"/>
                </a:solidFill>
                <a:latin typeface="Arial" pitchFamily="34" charset="0"/>
              </a:rPr>
              <a:t>– </a:t>
            </a:r>
            <a:r>
              <a:rPr lang="ar-SA" sz="2800" b="0" dirty="0">
                <a:solidFill>
                  <a:srgbClr val="003399"/>
                </a:solidFill>
                <a:latin typeface="Arial" pitchFamily="34" charset="0"/>
                <a:cs typeface="+mn-cs"/>
              </a:rPr>
              <a:t>درجة تجانس السلعة أو الخدمة المنتجة </a:t>
            </a:r>
            <a:r>
              <a:rPr lang="ar-SA" sz="2800" dirty="0">
                <a:solidFill>
                  <a:srgbClr val="003399"/>
                </a:solidFill>
                <a:latin typeface="Arial" pitchFamily="34" charset="0"/>
              </a:rPr>
              <a:t>.</a:t>
            </a:r>
            <a:endParaRPr lang="fr-FR" sz="2800" dirty="0">
              <a:solidFill>
                <a:srgbClr val="003399"/>
              </a:solidFill>
              <a:latin typeface="Arial" pitchFamily="34" charset="0"/>
            </a:endParaRPr>
          </a:p>
        </p:txBody>
      </p:sp>
      <p:sp>
        <p:nvSpPr>
          <p:cNvPr id="65544" name="Text Box 8"/>
          <p:cNvSpPr txBox="1">
            <a:spLocks noChangeArrowheads="1"/>
          </p:cNvSpPr>
          <p:nvPr/>
        </p:nvSpPr>
        <p:spPr bwMode="auto">
          <a:xfrm>
            <a:off x="2482404" y="4221708"/>
            <a:ext cx="55451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800" dirty="0">
                <a:solidFill>
                  <a:srgbClr val="003399"/>
                </a:solidFill>
                <a:latin typeface="Arial" pitchFamily="34" charset="0"/>
              </a:rPr>
              <a:t>4 – </a:t>
            </a:r>
            <a:r>
              <a:rPr lang="ar-SA" sz="2800" b="0" dirty="0">
                <a:solidFill>
                  <a:srgbClr val="003399"/>
                </a:solidFill>
                <a:latin typeface="Arial" pitchFamily="34" charset="0"/>
                <a:cs typeface="+mn-cs"/>
              </a:rPr>
              <a:t>طبيعة السلعة ونوعها </a:t>
            </a:r>
            <a:r>
              <a:rPr lang="ar-SA" sz="2800" dirty="0">
                <a:solidFill>
                  <a:srgbClr val="003399"/>
                </a:solidFill>
                <a:latin typeface="Arial" pitchFamily="34" charset="0"/>
              </a:rPr>
              <a:t>.</a:t>
            </a:r>
            <a:endParaRPr lang="fr-FR" sz="2800" dirty="0">
              <a:solidFill>
                <a:srgbClr val="003399"/>
              </a:solidFill>
              <a:latin typeface="Arial" pitchFamily="34" charset="0"/>
            </a:endParaRPr>
          </a:p>
        </p:txBody>
      </p:sp>
      <p:sp>
        <p:nvSpPr>
          <p:cNvPr id="65545" name="Text Box 9"/>
          <p:cNvSpPr txBox="1">
            <a:spLocks noChangeArrowheads="1"/>
          </p:cNvSpPr>
          <p:nvPr/>
        </p:nvSpPr>
        <p:spPr bwMode="auto">
          <a:xfrm>
            <a:off x="107504" y="4782096"/>
            <a:ext cx="792003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800" dirty="0">
                <a:solidFill>
                  <a:srgbClr val="003399"/>
                </a:solidFill>
                <a:latin typeface="Arial" pitchFamily="34" charset="0"/>
              </a:rPr>
              <a:t>5 – </a:t>
            </a:r>
            <a:r>
              <a:rPr lang="ar-SA" sz="3200" b="0" dirty="0">
                <a:solidFill>
                  <a:srgbClr val="003399"/>
                </a:solidFill>
                <a:latin typeface="Arial" pitchFamily="34" charset="0"/>
                <a:cs typeface="+mn-cs"/>
              </a:rPr>
              <a:t>مدى الارتباط بين البائع والمشتري </a:t>
            </a:r>
            <a:r>
              <a:rPr lang="ar-DZ" sz="3200" b="0" dirty="0" smtClean="0">
                <a:solidFill>
                  <a:srgbClr val="003399"/>
                </a:solidFill>
                <a:latin typeface="Arial" pitchFamily="34" charset="0"/>
                <a:cs typeface="+mn-cs"/>
              </a:rPr>
              <a:t>و</a:t>
            </a:r>
            <a:r>
              <a:rPr lang="ar-SA" sz="3200" b="0" dirty="0" smtClean="0">
                <a:solidFill>
                  <a:srgbClr val="003399"/>
                </a:solidFill>
                <a:latin typeface="Arial" pitchFamily="34" charset="0"/>
                <a:cs typeface="+mn-cs"/>
              </a:rPr>
              <a:t>الاتصال </a:t>
            </a:r>
            <a:r>
              <a:rPr lang="ar-SA" sz="3200" b="0" dirty="0">
                <a:solidFill>
                  <a:srgbClr val="003399"/>
                </a:solidFill>
                <a:latin typeface="Arial" pitchFamily="34" charset="0"/>
                <a:cs typeface="+mn-cs"/>
              </a:rPr>
              <a:t>بينهما </a:t>
            </a:r>
            <a:r>
              <a:rPr lang="ar-SA" sz="2800" dirty="0">
                <a:solidFill>
                  <a:srgbClr val="003399"/>
                </a:solidFill>
                <a:latin typeface="Arial" pitchFamily="34" charset="0"/>
              </a:rPr>
              <a:t>.</a:t>
            </a:r>
            <a:endParaRPr lang="fr-FR" sz="2800" dirty="0">
              <a:solidFill>
                <a:srgbClr val="003399"/>
              </a:solidFill>
              <a:latin typeface="Arial" pitchFamily="34" charset="0"/>
            </a:endParaRPr>
          </a:p>
        </p:txBody>
      </p:sp>
    </p:spTree>
    <p:extLst>
      <p:ext uri="{BB962C8B-B14F-4D97-AF65-F5344CB8AC3E}">
        <p14:creationId xmlns:p14="http://schemas.microsoft.com/office/powerpoint/2010/main" val="3413929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65538"/>
                                        </p:tgtEl>
                                        <p:attrNameLst>
                                          <p:attrName>style.visibility</p:attrName>
                                        </p:attrNameLst>
                                      </p:cBhvr>
                                      <p:to>
                                        <p:strVal val="visible"/>
                                      </p:to>
                                    </p:set>
                                    <p:anim calcmode="lin" valueType="num">
                                      <p:cBhvr>
                                        <p:cTn id="7" dur="250" fill="hold"/>
                                        <p:tgtEl>
                                          <p:spTgt spid="65538"/>
                                        </p:tgtEl>
                                        <p:attrNameLst>
                                          <p:attrName>ppt_w</p:attrName>
                                        </p:attrNameLst>
                                      </p:cBhvr>
                                      <p:tavLst>
                                        <p:tav tm="0">
                                          <p:val>
                                            <p:fltVal val="0"/>
                                          </p:val>
                                        </p:tav>
                                        <p:tav tm="100000">
                                          <p:val>
                                            <p:strVal val="#ppt_w"/>
                                          </p:val>
                                        </p:tav>
                                      </p:tavLst>
                                    </p:anim>
                                    <p:anim calcmode="lin" valueType="num">
                                      <p:cBhvr>
                                        <p:cTn id="8" dur="250" fill="hold"/>
                                        <p:tgtEl>
                                          <p:spTgt spid="65538"/>
                                        </p:tgtEl>
                                        <p:attrNameLst>
                                          <p:attrName>ppt_h</p:attrName>
                                        </p:attrNameLst>
                                      </p:cBhvr>
                                      <p:tavLst>
                                        <p:tav tm="0">
                                          <p:val>
                                            <p:fltVal val="0"/>
                                          </p:val>
                                        </p:tav>
                                        <p:tav tm="100000">
                                          <p:val>
                                            <p:strVal val="#ppt_h"/>
                                          </p:val>
                                        </p:tav>
                                      </p:tavLst>
                                    </p:anim>
                                  </p:childTnLst>
                                </p:cTn>
                              </p:par>
                            </p:childTnLst>
                          </p:cTn>
                        </p:par>
                        <p:par>
                          <p:cTn id="9" fill="hold" nodeType="withGroup">
                            <p:stCondLst>
                              <p:cond delay="250"/>
                            </p:stCondLst>
                            <p:childTnLst>
                              <p:par>
                                <p:cTn id="10" presetID="17" presetClass="entr" presetSubtype="1" fill="hold" grpId="0" nodeType="afterEffect">
                                  <p:stCondLst>
                                    <p:cond delay="0"/>
                                  </p:stCondLst>
                                  <p:childTnLst>
                                    <p:set>
                                      <p:cBhvr>
                                        <p:cTn id="11" dur="1" fill="hold">
                                          <p:stCondLst>
                                            <p:cond delay="0"/>
                                          </p:stCondLst>
                                        </p:cTn>
                                        <p:tgtEl>
                                          <p:spTgt spid="65541"/>
                                        </p:tgtEl>
                                        <p:attrNameLst>
                                          <p:attrName>style.visibility</p:attrName>
                                        </p:attrNameLst>
                                      </p:cBhvr>
                                      <p:to>
                                        <p:strVal val="visible"/>
                                      </p:to>
                                    </p:set>
                                    <p:anim calcmode="lin" valueType="num">
                                      <p:cBhvr>
                                        <p:cTn id="12" dur="250" fill="hold"/>
                                        <p:tgtEl>
                                          <p:spTgt spid="65541"/>
                                        </p:tgtEl>
                                        <p:attrNameLst>
                                          <p:attrName>ppt_x</p:attrName>
                                        </p:attrNameLst>
                                      </p:cBhvr>
                                      <p:tavLst>
                                        <p:tav tm="0">
                                          <p:val>
                                            <p:strVal val="#ppt_x"/>
                                          </p:val>
                                        </p:tav>
                                        <p:tav tm="100000">
                                          <p:val>
                                            <p:strVal val="#ppt_x"/>
                                          </p:val>
                                        </p:tav>
                                      </p:tavLst>
                                    </p:anim>
                                    <p:anim calcmode="lin" valueType="num">
                                      <p:cBhvr>
                                        <p:cTn id="13" dur="250" fill="hold"/>
                                        <p:tgtEl>
                                          <p:spTgt spid="65541"/>
                                        </p:tgtEl>
                                        <p:attrNameLst>
                                          <p:attrName>ppt_y</p:attrName>
                                        </p:attrNameLst>
                                      </p:cBhvr>
                                      <p:tavLst>
                                        <p:tav tm="0">
                                          <p:val>
                                            <p:strVal val="#ppt_y-#ppt_h/2"/>
                                          </p:val>
                                        </p:tav>
                                        <p:tav tm="100000">
                                          <p:val>
                                            <p:strVal val="#ppt_y"/>
                                          </p:val>
                                        </p:tav>
                                      </p:tavLst>
                                    </p:anim>
                                    <p:anim calcmode="lin" valueType="num">
                                      <p:cBhvr>
                                        <p:cTn id="14" dur="250" fill="hold"/>
                                        <p:tgtEl>
                                          <p:spTgt spid="65541"/>
                                        </p:tgtEl>
                                        <p:attrNameLst>
                                          <p:attrName>ppt_w</p:attrName>
                                        </p:attrNameLst>
                                      </p:cBhvr>
                                      <p:tavLst>
                                        <p:tav tm="0">
                                          <p:val>
                                            <p:strVal val="#ppt_w"/>
                                          </p:val>
                                        </p:tav>
                                        <p:tav tm="100000">
                                          <p:val>
                                            <p:strVal val="#ppt_w"/>
                                          </p:val>
                                        </p:tav>
                                      </p:tavLst>
                                    </p:anim>
                                    <p:anim calcmode="lin" valueType="num">
                                      <p:cBhvr>
                                        <p:cTn id="15" dur="250" fill="hold"/>
                                        <p:tgtEl>
                                          <p:spTgt spid="65541"/>
                                        </p:tgtEl>
                                        <p:attrNameLst>
                                          <p:attrName>ppt_h</p:attrName>
                                        </p:attrNameLst>
                                      </p:cBhvr>
                                      <p:tavLst>
                                        <p:tav tm="0">
                                          <p:val>
                                            <p:fltVal val="0"/>
                                          </p:val>
                                        </p:tav>
                                        <p:tav tm="100000">
                                          <p:val>
                                            <p:strVal val="#ppt_h"/>
                                          </p:val>
                                        </p:tav>
                                      </p:tavLst>
                                    </p:anim>
                                  </p:childTnLst>
                                </p:cTn>
                              </p:par>
                            </p:childTnLst>
                          </p:cTn>
                        </p:par>
                        <p:par>
                          <p:cTn id="16" fill="hold" nodeType="withGroup">
                            <p:stCondLst>
                              <p:cond delay="500"/>
                            </p:stCondLst>
                            <p:childTnLst>
                              <p:par>
                                <p:cTn id="17" presetID="17" presetClass="entr" presetSubtype="4" fill="hold" grpId="0" nodeType="afterEffect">
                                  <p:stCondLst>
                                    <p:cond delay="0"/>
                                  </p:stCondLst>
                                  <p:childTnLst>
                                    <p:set>
                                      <p:cBhvr>
                                        <p:cTn id="18" dur="1" fill="hold">
                                          <p:stCondLst>
                                            <p:cond delay="0"/>
                                          </p:stCondLst>
                                        </p:cTn>
                                        <p:tgtEl>
                                          <p:spTgt spid="65542"/>
                                        </p:tgtEl>
                                        <p:attrNameLst>
                                          <p:attrName>style.visibility</p:attrName>
                                        </p:attrNameLst>
                                      </p:cBhvr>
                                      <p:to>
                                        <p:strVal val="visible"/>
                                      </p:to>
                                    </p:set>
                                    <p:anim calcmode="lin" valueType="num">
                                      <p:cBhvr>
                                        <p:cTn id="19" dur="250" fill="hold"/>
                                        <p:tgtEl>
                                          <p:spTgt spid="65542"/>
                                        </p:tgtEl>
                                        <p:attrNameLst>
                                          <p:attrName>ppt_x</p:attrName>
                                        </p:attrNameLst>
                                      </p:cBhvr>
                                      <p:tavLst>
                                        <p:tav tm="0">
                                          <p:val>
                                            <p:strVal val="#ppt_x"/>
                                          </p:val>
                                        </p:tav>
                                        <p:tav tm="100000">
                                          <p:val>
                                            <p:strVal val="#ppt_x"/>
                                          </p:val>
                                        </p:tav>
                                      </p:tavLst>
                                    </p:anim>
                                    <p:anim calcmode="lin" valueType="num">
                                      <p:cBhvr>
                                        <p:cTn id="20" dur="250" fill="hold"/>
                                        <p:tgtEl>
                                          <p:spTgt spid="65542"/>
                                        </p:tgtEl>
                                        <p:attrNameLst>
                                          <p:attrName>ppt_y</p:attrName>
                                        </p:attrNameLst>
                                      </p:cBhvr>
                                      <p:tavLst>
                                        <p:tav tm="0">
                                          <p:val>
                                            <p:strVal val="#ppt_y+#ppt_h/2"/>
                                          </p:val>
                                        </p:tav>
                                        <p:tav tm="100000">
                                          <p:val>
                                            <p:strVal val="#ppt_y"/>
                                          </p:val>
                                        </p:tav>
                                      </p:tavLst>
                                    </p:anim>
                                    <p:anim calcmode="lin" valueType="num">
                                      <p:cBhvr>
                                        <p:cTn id="21" dur="250" fill="hold"/>
                                        <p:tgtEl>
                                          <p:spTgt spid="65542"/>
                                        </p:tgtEl>
                                        <p:attrNameLst>
                                          <p:attrName>ppt_w</p:attrName>
                                        </p:attrNameLst>
                                      </p:cBhvr>
                                      <p:tavLst>
                                        <p:tav tm="0">
                                          <p:val>
                                            <p:strVal val="#ppt_w"/>
                                          </p:val>
                                        </p:tav>
                                        <p:tav tm="100000">
                                          <p:val>
                                            <p:strVal val="#ppt_w"/>
                                          </p:val>
                                        </p:tav>
                                      </p:tavLst>
                                    </p:anim>
                                    <p:anim calcmode="lin" valueType="num">
                                      <p:cBhvr>
                                        <p:cTn id="22" dur="250" fill="hold"/>
                                        <p:tgtEl>
                                          <p:spTgt spid="65542"/>
                                        </p:tgtEl>
                                        <p:attrNameLst>
                                          <p:attrName>ppt_h</p:attrName>
                                        </p:attrNameLst>
                                      </p:cBhvr>
                                      <p:tavLst>
                                        <p:tav tm="0">
                                          <p:val>
                                            <p:fltVal val="0"/>
                                          </p:val>
                                        </p:tav>
                                        <p:tav tm="100000">
                                          <p:val>
                                            <p:strVal val="#ppt_h"/>
                                          </p:val>
                                        </p:tav>
                                      </p:tavLst>
                                    </p:anim>
                                  </p:childTnLst>
                                </p:cTn>
                              </p:par>
                            </p:childTnLst>
                          </p:cTn>
                        </p:par>
                        <p:par>
                          <p:cTn id="23" fill="hold" nodeType="withGroup">
                            <p:stCondLst>
                              <p:cond delay="750"/>
                            </p:stCondLst>
                            <p:childTnLst>
                              <p:par>
                                <p:cTn id="24" presetID="17" presetClass="entr" presetSubtype="10" fill="hold" grpId="0" nodeType="afterEffect">
                                  <p:stCondLst>
                                    <p:cond delay="0"/>
                                  </p:stCondLst>
                                  <p:childTnLst>
                                    <p:set>
                                      <p:cBhvr>
                                        <p:cTn id="25" dur="1" fill="hold">
                                          <p:stCondLst>
                                            <p:cond delay="0"/>
                                          </p:stCondLst>
                                        </p:cTn>
                                        <p:tgtEl>
                                          <p:spTgt spid="65543"/>
                                        </p:tgtEl>
                                        <p:attrNameLst>
                                          <p:attrName>style.visibility</p:attrName>
                                        </p:attrNameLst>
                                      </p:cBhvr>
                                      <p:to>
                                        <p:strVal val="visible"/>
                                      </p:to>
                                    </p:set>
                                    <p:anim calcmode="lin" valueType="num">
                                      <p:cBhvr>
                                        <p:cTn id="26" dur="250" fill="hold"/>
                                        <p:tgtEl>
                                          <p:spTgt spid="65543"/>
                                        </p:tgtEl>
                                        <p:attrNameLst>
                                          <p:attrName>ppt_w</p:attrName>
                                        </p:attrNameLst>
                                      </p:cBhvr>
                                      <p:tavLst>
                                        <p:tav tm="0">
                                          <p:val>
                                            <p:fltVal val="0"/>
                                          </p:val>
                                        </p:tav>
                                        <p:tav tm="100000">
                                          <p:val>
                                            <p:strVal val="#ppt_w"/>
                                          </p:val>
                                        </p:tav>
                                      </p:tavLst>
                                    </p:anim>
                                    <p:anim calcmode="lin" valueType="num">
                                      <p:cBhvr>
                                        <p:cTn id="27" dur="250" fill="hold"/>
                                        <p:tgtEl>
                                          <p:spTgt spid="65543"/>
                                        </p:tgtEl>
                                        <p:attrNameLst>
                                          <p:attrName>ppt_h</p:attrName>
                                        </p:attrNameLst>
                                      </p:cBhvr>
                                      <p:tavLst>
                                        <p:tav tm="0">
                                          <p:val>
                                            <p:strVal val="#ppt_h"/>
                                          </p:val>
                                        </p:tav>
                                        <p:tav tm="100000">
                                          <p:val>
                                            <p:strVal val="#ppt_h"/>
                                          </p:val>
                                        </p:tav>
                                      </p:tavLst>
                                    </p:anim>
                                  </p:childTnLst>
                                </p:cTn>
                              </p:par>
                            </p:childTnLst>
                          </p:cTn>
                        </p:par>
                        <p:par>
                          <p:cTn id="28" fill="hold" nodeType="withGroup">
                            <p:stCondLst>
                              <p:cond delay="1000"/>
                            </p:stCondLst>
                            <p:childTnLst>
                              <p:par>
                                <p:cTn id="29" presetID="17" presetClass="entr" presetSubtype="2" fill="hold" grpId="0" nodeType="afterEffect">
                                  <p:stCondLst>
                                    <p:cond delay="0"/>
                                  </p:stCondLst>
                                  <p:childTnLst>
                                    <p:set>
                                      <p:cBhvr>
                                        <p:cTn id="30" dur="1" fill="hold">
                                          <p:stCondLst>
                                            <p:cond delay="0"/>
                                          </p:stCondLst>
                                        </p:cTn>
                                        <p:tgtEl>
                                          <p:spTgt spid="65544"/>
                                        </p:tgtEl>
                                        <p:attrNameLst>
                                          <p:attrName>style.visibility</p:attrName>
                                        </p:attrNameLst>
                                      </p:cBhvr>
                                      <p:to>
                                        <p:strVal val="visible"/>
                                      </p:to>
                                    </p:set>
                                    <p:anim calcmode="lin" valueType="num">
                                      <p:cBhvr>
                                        <p:cTn id="31" dur="250" fill="hold"/>
                                        <p:tgtEl>
                                          <p:spTgt spid="65544"/>
                                        </p:tgtEl>
                                        <p:attrNameLst>
                                          <p:attrName>ppt_x</p:attrName>
                                        </p:attrNameLst>
                                      </p:cBhvr>
                                      <p:tavLst>
                                        <p:tav tm="0">
                                          <p:val>
                                            <p:strVal val="#ppt_x+#ppt_w/2"/>
                                          </p:val>
                                        </p:tav>
                                        <p:tav tm="100000">
                                          <p:val>
                                            <p:strVal val="#ppt_x"/>
                                          </p:val>
                                        </p:tav>
                                      </p:tavLst>
                                    </p:anim>
                                    <p:anim calcmode="lin" valueType="num">
                                      <p:cBhvr>
                                        <p:cTn id="32" dur="250" fill="hold"/>
                                        <p:tgtEl>
                                          <p:spTgt spid="65544"/>
                                        </p:tgtEl>
                                        <p:attrNameLst>
                                          <p:attrName>ppt_y</p:attrName>
                                        </p:attrNameLst>
                                      </p:cBhvr>
                                      <p:tavLst>
                                        <p:tav tm="0">
                                          <p:val>
                                            <p:strVal val="#ppt_y"/>
                                          </p:val>
                                        </p:tav>
                                        <p:tav tm="100000">
                                          <p:val>
                                            <p:strVal val="#ppt_y"/>
                                          </p:val>
                                        </p:tav>
                                      </p:tavLst>
                                    </p:anim>
                                    <p:anim calcmode="lin" valueType="num">
                                      <p:cBhvr>
                                        <p:cTn id="33" dur="250" fill="hold"/>
                                        <p:tgtEl>
                                          <p:spTgt spid="65544"/>
                                        </p:tgtEl>
                                        <p:attrNameLst>
                                          <p:attrName>ppt_w</p:attrName>
                                        </p:attrNameLst>
                                      </p:cBhvr>
                                      <p:tavLst>
                                        <p:tav tm="0">
                                          <p:val>
                                            <p:fltVal val="0"/>
                                          </p:val>
                                        </p:tav>
                                        <p:tav tm="100000">
                                          <p:val>
                                            <p:strVal val="#ppt_w"/>
                                          </p:val>
                                        </p:tav>
                                      </p:tavLst>
                                    </p:anim>
                                    <p:anim calcmode="lin" valueType="num">
                                      <p:cBhvr>
                                        <p:cTn id="34" dur="250" fill="hold"/>
                                        <p:tgtEl>
                                          <p:spTgt spid="65544"/>
                                        </p:tgtEl>
                                        <p:attrNameLst>
                                          <p:attrName>ppt_h</p:attrName>
                                        </p:attrNameLst>
                                      </p:cBhvr>
                                      <p:tavLst>
                                        <p:tav tm="0">
                                          <p:val>
                                            <p:strVal val="#ppt_h"/>
                                          </p:val>
                                        </p:tav>
                                        <p:tav tm="100000">
                                          <p:val>
                                            <p:strVal val="#ppt_h"/>
                                          </p:val>
                                        </p:tav>
                                      </p:tavLst>
                                    </p:anim>
                                  </p:childTnLst>
                                </p:cTn>
                              </p:par>
                            </p:childTnLst>
                          </p:cTn>
                        </p:par>
                        <p:par>
                          <p:cTn id="35" fill="hold" nodeType="withGroup">
                            <p:stCondLst>
                              <p:cond delay="1250"/>
                            </p:stCondLst>
                            <p:childTnLst>
                              <p:par>
                                <p:cTn id="36" presetID="17" presetClass="entr" presetSubtype="8" fill="hold" grpId="0" nodeType="afterEffect">
                                  <p:stCondLst>
                                    <p:cond delay="0"/>
                                  </p:stCondLst>
                                  <p:childTnLst>
                                    <p:set>
                                      <p:cBhvr>
                                        <p:cTn id="37" dur="1" fill="hold">
                                          <p:stCondLst>
                                            <p:cond delay="0"/>
                                          </p:stCondLst>
                                        </p:cTn>
                                        <p:tgtEl>
                                          <p:spTgt spid="65545"/>
                                        </p:tgtEl>
                                        <p:attrNameLst>
                                          <p:attrName>style.visibility</p:attrName>
                                        </p:attrNameLst>
                                      </p:cBhvr>
                                      <p:to>
                                        <p:strVal val="visible"/>
                                      </p:to>
                                    </p:set>
                                    <p:anim calcmode="lin" valueType="num">
                                      <p:cBhvr>
                                        <p:cTn id="38" dur="250" fill="hold"/>
                                        <p:tgtEl>
                                          <p:spTgt spid="65545"/>
                                        </p:tgtEl>
                                        <p:attrNameLst>
                                          <p:attrName>ppt_x</p:attrName>
                                        </p:attrNameLst>
                                      </p:cBhvr>
                                      <p:tavLst>
                                        <p:tav tm="0">
                                          <p:val>
                                            <p:strVal val="#ppt_x-#ppt_w/2"/>
                                          </p:val>
                                        </p:tav>
                                        <p:tav tm="100000">
                                          <p:val>
                                            <p:strVal val="#ppt_x"/>
                                          </p:val>
                                        </p:tav>
                                      </p:tavLst>
                                    </p:anim>
                                    <p:anim calcmode="lin" valueType="num">
                                      <p:cBhvr>
                                        <p:cTn id="39" dur="250" fill="hold"/>
                                        <p:tgtEl>
                                          <p:spTgt spid="65545"/>
                                        </p:tgtEl>
                                        <p:attrNameLst>
                                          <p:attrName>ppt_y</p:attrName>
                                        </p:attrNameLst>
                                      </p:cBhvr>
                                      <p:tavLst>
                                        <p:tav tm="0">
                                          <p:val>
                                            <p:strVal val="#ppt_y"/>
                                          </p:val>
                                        </p:tav>
                                        <p:tav tm="100000">
                                          <p:val>
                                            <p:strVal val="#ppt_y"/>
                                          </p:val>
                                        </p:tav>
                                      </p:tavLst>
                                    </p:anim>
                                    <p:anim calcmode="lin" valueType="num">
                                      <p:cBhvr>
                                        <p:cTn id="40" dur="250" fill="hold"/>
                                        <p:tgtEl>
                                          <p:spTgt spid="65545"/>
                                        </p:tgtEl>
                                        <p:attrNameLst>
                                          <p:attrName>ppt_w</p:attrName>
                                        </p:attrNameLst>
                                      </p:cBhvr>
                                      <p:tavLst>
                                        <p:tav tm="0">
                                          <p:val>
                                            <p:fltVal val="0"/>
                                          </p:val>
                                        </p:tav>
                                        <p:tav tm="100000">
                                          <p:val>
                                            <p:strVal val="#ppt_w"/>
                                          </p:val>
                                        </p:tav>
                                      </p:tavLst>
                                    </p:anim>
                                    <p:anim calcmode="lin" valueType="num">
                                      <p:cBhvr>
                                        <p:cTn id="41" dur="250" fill="hold"/>
                                        <p:tgtEl>
                                          <p:spTgt spid="6554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utoUpdateAnimBg="0"/>
      <p:bldP spid="65541" grpId="0" autoUpdateAnimBg="0"/>
      <p:bldP spid="65542" grpId="0" autoUpdateAnimBg="0"/>
      <p:bldP spid="65543" grpId="0" autoUpdateAnimBg="0"/>
      <p:bldP spid="65544" grpId="0" autoUpdateAnimBg="0"/>
      <p:bldP spid="65545"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00200" y="734839"/>
            <a:ext cx="7772400" cy="461913"/>
          </a:xfrm>
        </p:spPr>
        <p:txBody>
          <a:bodyPr/>
          <a:lstStyle/>
          <a:p>
            <a:pPr lvl="0"/>
            <a:r>
              <a:rPr lang="ar-DZ" b="1" kern="1200" dirty="0" smtClean="0">
                <a:solidFill>
                  <a:srgbClr val="0070C0"/>
                </a:solidFill>
                <a:latin typeface="Calibri"/>
              </a:rPr>
              <a:t> </a:t>
            </a:r>
            <a:r>
              <a:rPr lang="ar-DZ" b="1" kern="1200" dirty="0" smtClean="0">
                <a:solidFill>
                  <a:schemeClr val="tx2">
                    <a:lumMod val="50000"/>
                    <a:lumOff val="50000"/>
                  </a:schemeClr>
                </a:solidFill>
                <a:latin typeface="Calibri"/>
              </a:rPr>
              <a:t>ثالثا :</a:t>
            </a:r>
            <a:r>
              <a:rPr lang="ar-SA" b="1" kern="1200" dirty="0" smtClean="0">
                <a:solidFill>
                  <a:schemeClr val="tx2">
                    <a:lumMod val="50000"/>
                    <a:lumOff val="50000"/>
                  </a:schemeClr>
                </a:solidFill>
                <a:latin typeface="Calibri"/>
              </a:rPr>
              <a:t>السوق ونظام الأسعار</a:t>
            </a:r>
            <a:r>
              <a:rPr lang="ar-SA" b="1" kern="1200" dirty="0" smtClean="0">
                <a:solidFill>
                  <a:srgbClr val="0070C0"/>
                </a:solidFill>
                <a:latin typeface="Calibri"/>
              </a:rPr>
              <a:t/>
            </a:r>
            <a:br>
              <a:rPr lang="ar-SA" b="1" kern="1200" dirty="0" smtClean="0">
                <a:solidFill>
                  <a:srgbClr val="0070C0"/>
                </a:solidFill>
                <a:latin typeface="Calibri"/>
              </a:rPr>
            </a:br>
            <a:endParaRPr lang="ar-DZ" dirty="0"/>
          </a:p>
        </p:txBody>
      </p:sp>
      <p:sp>
        <p:nvSpPr>
          <p:cNvPr id="3" name="عنوان فرعي 2"/>
          <p:cNvSpPr>
            <a:spLocks noGrp="1"/>
          </p:cNvSpPr>
          <p:nvPr>
            <p:ph type="subTitle" idx="1"/>
          </p:nvPr>
        </p:nvSpPr>
        <p:spPr>
          <a:xfrm>
            <a:off x="755576" y="548680"/>
            <a:ext cx="7992888" cy="6264696"/>
          </a:xfrm>
        </p:spPr>
        <p:txBody>
          <a:bodyPr/>
          <a:lstStyle/>
          <a:p>
            <a:pPr lvl="0" algn="r" eaLnBrk="1" fontAlgn="auto" hangingPunct="1">
              <a:spcBef>
                <a:spcPts val="0"/>
              </a:spcBef>
              <a:spcAft>
                <a:spcPts val="0"/>
              </a:spcAft>
              <a:defRPr/>
            </a:pPr>
            <a:endParaRPr lang="ar-SA" sz="3000" kern="1200" dirty="0">
              <a:solidFill>
                <a:prstClr val="black"/>
              </a:solidFill>
              <a:latin typeface="Calibri"/>
            </a:endParaRPr>
          </a:p>
          <a:p>
            <a:pPr lvl="0" algn="r" eaLnBrk="1" fontAlgn="auto" hangingPunct="1">
              <a:spcBef>
                <a:spcPts val="0"/>
              </a:spcBef>
              <a:spcAft>
                <a:spcPts val="0"/>
              </a:spcAft>
              <a:defRPr/>
            </a:pPr>
            <a:endParaRPr lang="ar-SA" b="1" kern="1200" dirty="0">
              <a:solidFill>
                <a:prstClr val="black"/>
              </a:solidFill>
              <a:latin typeface="Calibri"/>
            </a:endParaRPr>
          </a:p>
          <a:p>
            <a:pPr marL="457200" lvl="0" indent="-457200" algn="just" eaLnBrk="1" fontAlgn="auto" hangingPunct="1">
              <a:spcBef>
                <a:spcPts val="0"/>
              </a:spcBef>
              <a:spcAft>
                <a:spcPts val="0"/>
              </a:spcAft>
              <a:buFont typeface="Arial" pitchFamily="34" charset="0"/>
              <a:buChar char="•"/>
              <a:defRPr/>
            </a:pPr>
            <a:r>
              <a:rPr lang="ar-DZ" b="1" kern="1200" dirty="0" smtClean="0">
                <a:solidFill>
                  <a:prstClr val="black"/>
                </a:solidFill>
                <a:latin typeface="Calibri"/>
              </a:rPr>
              <a:t>   </a:t>
            </a:r>
            <a:r>
              <a:rPr lang="ar-SA" b="1" kern="1200" dirty="0" smtClean="0">
                <a:solidFill>
                  <a:prstClr val="black"/>
                </a:solidFill>
                <a:latin typeface="Calibri"/>
              </a:rPr>
              <a:t>في </a:t>
            </a:r>
            <a:r>
              <a:rPr lang="ar-SA" b="1" kern="1200" dirty="0">
                <a:solidFill>
                  <a:prstClr val="black"/>
                </a:solidFill>
                <a:latin typeface="Calibri"/>
              </a:rPr>
              <a:t>اقتصاديات السوق هناك سعر لكل سلعة </a:t>
            </a:r>
            <a:r>
              <a:rPr lang="ar-SA" b="1" kern="1200" dirty="0" smtClean="0">
                <a:solidFill>
                  <a:prstClr val="black"/>
                </a:solidFill>
                <a:latin typeface="Calibri"/>
              </a:rPr>
              <a:t>وخدمة</a:t>
            </a:r>
            <a:r>
              <a:rPr lang="ar-DZ" b="1" kern="1200" dirty="0" smtClean="0">
                <a:solidFill>
                  <a:prstClr val="black"/>
                </a:solidFill>
                <a:latin typeface="Calibri"/>
              </a:rPr>
              <a:t>,</a:t>
            </a:r>
            <a:r>
              <a:rPr lang="ar-SA" b="1" kern="1200" dirty="0" smtClean="0">
                <a:solidFill>
                  <a:prstClr val="black"/>
                </a:solidFill>
                <a:latin typeface="Calibri"/>
              </a:rPr>
              <a:t> </a:t>
            </a:r>
            <a:r>
              <a:rPr lang="ar-SA" b="1" kern="1200" dirty="0">
                <a:solidFill>
                  <a:prstClr val="black"/>
                </a:solidFill>
                <a:latin typeface="Calibri"/>
              </a:rPr>
              <a:t>طالما كانت السلعة أو الخدمة نادرة </a:t>
            </a:r>
            <a:r>
              <a:rPr lang="ar-SA" b="1" kern="1200" dirty="0" smtClean="0">
                <a:solidFill>
                  <a:prstClr val="black"/>
                </a:solidFill>
                <a:latin typeface="Calibri"/>
              </a:rPr>
              <a:t>اقتصاديا</a:t>
            </a:r>
            <a:r>
              <a:rPr lang="ar-DZ" b="1" kern="1200" dirty="0" smtClean="0">
                <a:solidFill>
                  <a:prstClr val="black"/>
                </a:solidFill>
                <a:latin typeface="Calibri"/>
              </a:rPr>
              <a:t>,</a:t>
            </a:r>
            <a:r>
              <a:rPr lang="ar-SA" b="1" kern="1200" dirty="0" smtClean="0">
                <a:solidFill>
                  <a:prstClr val="black"/>
                </a:solidFill>
                <a:latin typeface="Calibri"/>
              </a:rPr>
              <a:t> </a:t>
            </a:r>
            <a:r>
              <a:rPr lang="ar-SA" b="1" kern="1200" dirty="0">
                <a:solidFill>
                  <a:prstClr val="black"/>
                </a:solidFill>
                <a:latin typeface="Calibri"/>
              </a:rPr>
              <a:t>تختلف الأسعار باختلاف درجة تجاس السلعة أو </a:t>
            </a:r>
            <a:r>
              <a:rPr lang="ar-SA" b="1" kern="1200" dirty="0" smtClean="0">
                <a:solidFill>
                  <a:prstClr val="black"/>
                </a:solidFill>
                <a:latin typeface="Calibri"/>
              </a:rPr>
              <a:t>الخدمة</a:t>
            </a:r>
            <a:r>
              <a:rPr lang="ar-DZ" b="1" kern="1200" dirty="0" smtClean="0">
                <a:solidFill>
                  <a:prstClr val="black"/>
                </a:solidFill>
                <a:latin typeface="Calibri"/>
              </a:rPr>
              <a:t>,</a:t>
            </a:r>
            <a:r>
              <a:rPr lang="ar-SA" b="1" kern="1200" dirty="0" smtClean="0">
                <a:solidFill>
                  <a:prstClr val="black"/>
                </a:solidFill>
                <a:latin typeface="Calibri"/>
              </a:rPr>
              <a:t> </a:t>
            </a:r>
            <a:r>
              <a:rPr lang="ar-SA" b="1" kern="1200" dirty="0">
                <a:solidFill>
                  <a:prstClr val="black"/>
                </a:solidFill>
                <a:latin typeface="Calibri"/>
              </a:rPr>
              <a:t>فمثلاً يوجد أكثر من سعر للقمح باختلاف نوعيته وأكثر من سعر للذهب باختلاف جودته. </a:t>
            </a:r>
          </a:p>
          <a:p>
            <a:pPr lvl="0" algn="just" eaLnBrk="1" fontAlgn="auto" hangingPunct="1">
              <a:spcBef>
                <a:spcPts val="0"/>
              </a:spcBef>
              <a:spcAft>
                <a:spcPts val="0"/>
              </a:spcAft>
              <a:defRPr/>
            </a:pPr>
            <a:endParaRPr lang="ar-SA" b="1" kern="1200" dirty="0">
              <a:solidFill>
                <a:prstClr val="black"/>
              </a:solidFill>
              <a:latin typeface="Calibri"/>
            </a:endParaRPr>
          </a:p>
          <a:p>
            <a:pPr marL="457200" lvl="0" indent="-457200" algn="just" eaLnBrk="1" fontAlgn="auto" hangingPunct="1">
              <a:spcBef>
                <a:spcPts val="0"/>
              </a:spcBef>
              <a:spcAft>
                <a:spcPts val="0"/>
              </a:spcAft>
              <a:buFont typeface="Arial" pitchFamily="34" charset="0"/>
              <a:buChar char="•"/>
              <a:defRPr/>
            </a:pPr>
            <a:r>
              <a:rPr lang="ar-DZ" b="1" kern="1200" dirty="0" smtClean="0">
                <a:solidFill>
                  <a:prstClr val="black"/>
                </a:solidFill>
                <a:latin typeface="Calibri"/>
              </a:rPr>
              <a:t>   </a:t>
            </a:r>
            <a:r>
              <a:rPr lang="ar-SA" b="1" kern="1200" dirty="0" smtClean="0">
                <a:solidFill>
                  <a:prstClr val="black"/>
                </a:solidFill>
                <a:latin typeface="Calibri"/>
              </a:rPr>
              <a:t>تمثل </a:t>
            </a:r>
            <a:r>
              <a:rPr lang="ar-SA" b="1" kern="1200" dirty="0">
                <a:solidFill>
                  <a:prstClr val="black"/>
                </a:solidFill>
                <a:latin typeface="Calibri"/>
              </a:rPr>
              <a:t>تلك الأسعار مؤشرات لاتخاذ قرارات انتاجية </a:t>
            </a:r>
            <a:r>
              <a:rPr lang="ar-SA" b="1" kern="1200" dirty="0" smtClean="0">
                <a:solidFill>
                  <a:prstClr val="black"/>
                </a:solidFill>
                <a:latin typeface="Calibri"/>
              </a:rPr>
              <a:t>واستهلاكية</a:t>
            </a:r>
            <a:r>
              <a:rPr lang="ar-DZ" b="1" kern="1200" dirty="0" smtClean="0">
                <a:solidFill>
                  <a:prstClr val="black"/>
                </a:solidFill>
                <a:latin typeface="Calibri"/>
              </a:rPr>
              <a:t>,</a:t>
            </a:r>
            <a:r>
              <a:rPr lang="ar-SA" b="1" kern="1200" dirty="0" smtClean="0">
                <a:solidFill>
                  <a:prstClr val="black"/>
                </a:solidFill>
                <a:latin typeface="Calibri"/>
              </a:rPr>
              <a:t> </a:t>
            </a:r>
            <a:r>
              <a:rPr lang="ar-SA" b="1" kern="1200" dirty="0">
                <a:solidFill>
                  <a:prstClr val="black"/>
                </a:solidFill>
                <a:latin typeface="Calibri"/>
              </a:rPr>
              <a:t>العرض والطلب هما اللذان يحددان أسعار السلع والخدمات في السوق.</a:t>
            </a:r>
          </a:p>
          <a:p>
            <a:pPr lvl="0" algn="r" eaLnBrk="1" fontAlgn="auto" hangingPunct="1">
              <a:spcBef>
                <a:spcPts val="0"/>
              </a:spcBef>
              <a:spcAft>
                <a:spcPts val="0"/>
              </a:spcAft>
              <a:defRPr/>
            </a:pPr>
            <a:r>
              <a:rPr lang="ar-SA" sz="2800" kern="1200" dirty="0">
                <a:solidFill>
                  <a:prstClr val="black"/>
                </a:solidFill>
                <a:latin typeface="Calibri"/>
              </a:rPr>
              <a:t> </a:t>
            </a:r>
            <a:endParaRPr lang="en-US" sz="1800" kern="1200" dirty="0">
              <a:solidFill>
                <a:prstClr val="black"/>
              </a:solidFill>
              <a:latin typeface="Calibri"/>
            </a:endParaRPr>
          </a:p>
          <a:p>
            <a:endParaRPr lang="ar-DZ" dirty="0"/>
          </a:p>
        </p:txBody>
      </p:sp>
    </p:spTree>
    <p:extLst>
      <p:ext uri="{BB962C8B-B14F-4D97-AF65-F5344CB8AC3E}">
        <p14:creationId xmlns:p14="http://schemas.microsoft.com/office/powerpoint/2010/main" val="16295024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42" presetClass="entr" presetSubtype="0"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50"/>
                                        <p:tgtEl>
                                          <p:spTgt spid="3">
                                            <p:txEl>
                                              <p:pRg st="2" end="2"/>
                                            </p:txEl>
                                          </p:spTgt>
                                        </p:tgtEl>
                                      </p:cBhvr>
                                    </p:animEffect>
                                    <p:anim calcmode="lin" valueType="num">
                                      <p:cBhvr>
                                        <p:cTn id="13"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2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42" presetClass="entr" presetSubtype="0" fill="hold" grpId="0" nodeType="after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50"/>
                                        <p:tgtEl>
                                          <p:spTgt spid="3">
                                            <p:txEl>
                                              <p:pRg st="4" end="4"/>
                                            </p:txEl>
                                          </p:spTgt>
                                        </p:tgtEl>
                                      </p:cBhvr>
                                    </p:animEffect>
                                    <p:anim calcmode="lin" valueType="num">
                                      <p:cBhvr>
                                        <p:cTn id="19" dur="2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0" dur="2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1" fill="hold">
                            <p:stCondLst>
                              <p:cond delay="750"/>
                            </p:stCondLst>
                            <p:childTnLst>
                              <p:par>
                                <p:cTn id="22" presetID="42" presetClass="entr" presetSubtype="0" fill="hold" grpId="0"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50"/>
                                        <p:tgtEl>
                                          <p:spTgt spid="3">
                                            <p:txEl>
                                              <p:pRg st="5" end="5"/>
                                            </p:txEl>
                                          </p:spTgt>
                                        </p:tgtEl>
                                      </p:cBhvr>
                                    </p:animEffect>
                                    <p:anim calcmode="lin" valueType="num">
                                      <p:cBhvr>
                                        <p:cTn id="25" dur="2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25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52400" y="620688"/>
            <a:ext cx="7620000" cy="5420072"/>
          </a:xfrm>
        </p:spPr>
        <p:txBody>
          <a:bodyPr>
            <a:normAutofit/>
          </a:bodyPr>
          <a:lstStyle/>
          <a:p>
            <a:pPr marL="114300" indent="0" algn="ctr">
              <a:buNone/>
            </a:pPr>
            <a:r>
              <a:rPr lang="ar-SA" sz="3200" b="1" dirty="0" smtClean="0"/>
              <a:t>نموذج مبسط للاقتصاد</a:t>
            </a:r>
            <a:endParaRPr lang="ar-SA" sz="3200" b="1" dirty="0"/>
          </a:p>
        </p:txBody>
      </p:sp>
      <p:grpSp>
        <p:nvGrpSpPr>
          <p:cNvPr id="4" name="مجموعة 3"/>
          <p:cNvGrpSpPr/>
          <p:nvPr/>
        </p:nvGrpSpPr>
        <p:grpSpPr>
          <a:xfrm>
            <a:off x="107504" y="1484784"/>
            <a:ext cx="8460432" cy="5112568"/>
            <a:chOff x="107504" y="1484784"/>
            <a:chExt cx="8460432" cy="5112568"/>
          </a:xfrm>
        </p:grpSpPr>
        <p:sp>
          <p:nvSpPr>
            <p:cNvPr id="6" name="مستطيل مستدير الزوايا 5"/>
            <p:cNvSpPr/>
            <p:nvPr/>
          </p:nvSpPr>
          <p:spPr>
            <a:xfrm>
              <a:off x="5032621" y="3284984"/>
              <a:ext cx="2875384" cy="1656184"/>
            </a:xfrm>
            <a:prstGeom prst="roundRect">
              <a:avLst/>
            </a:prstGeom>
            <a:solidFill>
              <a:schemeClr val="accent5">
                <a:lumMod val="60000"/>
                <a:lumOff val="40000"/>
              </a:schemeClr>
            </a:solidFill>
          </p:spPr>
          <p:style>
            <a:lnRef idx="2">
              <a:schemeClr val="accent6"/>
            </a:lnRef>
            <a:fillRef idx="1">
              <a:schemeClr val="lt1"/>
            </a:fillRef>
            <a:effectRef idx="0">
              <a:schemeClr val="accent6"/>
            </a:effectRef>
            <a:fontRef idx="minor">
              <a:schemeClr val="dk1"/>
            </a:fontRef>
          </p:style>
          <p:txBody>
            <a:bodyPr rtlCol="1" anchor="ctr"/>
            <a:lstStyle/>
            <a:p>
              <a:pPr algn="ctr"/>
              <a:r>
                <a:rPr lang="ar-SA" dirty="0">
                  <a:solidFill>
                    <a:prstClr val="black"/>
                  </a:solidFill>
                </a:rPr>
                <a:t>قطاع المستهلكين (الأفراد، العائلات)</a:t>
              </a:r>
            </a:p>
          </p:txBody>
        </p:sp>
        <p:sp>
          <p:nvSpPr>
            <p:cNvPr id="7" name="مستطيل مستدير الزوايا 6"/>
            <p:cNvSpPr/>
            <p:nvPr/>
          </p:nvSpPr>
          <p:spPr>
            <a:xfrm>
              <a:off x="971600" y="3284984"/>
              <a:ext cx="3024336" cy="1656184"/>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1" anchor="ctr"/>
            <a:lstStyle/>
            <a:p>
              <a:pPr algn="ctr"/>
              <a:r>
                <a:rPr lang="ar-SA" dirty="0">
                  <a:solidFill>
                    <a:prstClr val="black"/>
                  </a:solidFill>
                </a:rPr>
                <a:t>قطاع الأعمال </a:t>
              </a:r>
            </a:p>
            <a:p>
              <a:pPr algn="ctr"/>
              <a:r>
                <a:rPr lang="ar-SA" dirty="0">
                  <a:solidFill>
                    <a:prstClr val="black"/>
                  </a:solidFill>
                </a:rPr>
                <a:t>(التجار)</a:t>
              </a:r>
            </a:p>
          </p:txBody>
        </p:sp>
        <p:sp>
          <p:nvSpPr>
            <p:cNvPr id="8" name="مستطيل 7"/>
            <p:cNvSpPr/>
            <p:nvPr/>
          </p:nvSpPr>
          <p:spPr>
            <a:xfrm>
              <a:off x="3275856" y="2132856"/>
              <a:ext cx="2592288" cy="576064"/>
            </a:xfrm>
            <a:prstGeom prst="rect">
              <a:avLst/>
            </a:prstGeom>
            <a:solidFill>
              <a:srgbClr val="BEE395"/>
            </a:solidFill>
          </p:spPr>
          <p:style>
            <a:lnRef idx="2">
              <a:schemeClr val="accent6"/>
            </a:lnRef>
            <a:fillRef idx="1">
              <a:schemeClr val="lt1"/>
            </a:fillRef>
            <a:effectRef idx="0">
              <a:schemeClr val="accent6"/>
            </a:effectRef>
            <a:fontRef idx="minor">
              <a:schemeClr val="dk1"/>
            </a:fontRef>
          </p:style>
          <p:txBody>
            <a:bodyPr rtlCol="1" anchor="ctr"/>
            <a:lstStyle/>
            <a:p>
              <a:pPr algn="ctr"/>
              <a:r>
                <a:rPr lang="ar-SA" dirty="0">
                  <a:solidFill>
                    <a:prstClr val="black"/>
                  </a:solidFill>
                </a:rPr>
                <a:t>عناصر الإنتاج</a:t>
              </a:r>
            </a:p>
            <a:p>
              <a:pPr algn="ctr"/>
              <a:r>
                <a:rPr lang="ar-SA" dirty="0">
                  <a:solidFill>
                    <a:prstClr val="black"/>
                  </a:solidFill>
                </a:rPr>
                <a:t>(العمل، رأس المال، والأرض)</a:t>
              </a:r>
            </a:p>
          </p:txBody>
        </p:sp>
        <p:sp>
          <p:nvSpPr>
            <p:cNvPr id="9" name="مستطيل 8"/>
            <p:cNvSpPr/>
            <p:nvPr/>
          </p:nvSpPr>
          <p:spPr>
            <a:xfrm>
              <a:off x="3275856" y="5445224"/>
              <a:ext cx="2592288" cy="576064"/>
            </a:xfrm>
            <a:prstGeom prst="rect">
              <a:avLst/>
            </a:prstGeom>
            <a:solidFill>
              <a:srgbClr val="BEE395"/>
            </a:solidFill>
          </p:spPr>
          <p:style>
            <a:lnRef idx="2">
              <a:schemeClr val="accent6"/>
            </a:lnRef>
            <a:fillRef idx="1">
              <a:schemeClr val="lt1"/>
            </a:fillRef>
            <a:effectRef idx="0">
              <a:schemeClr val="accent6"/>
            </a:effectRef>
            <a:fontRef idx="minor">
              <a:schemeClr val="dk1"/>
            </a:fontRef>
          </p:style>
          <p:txBody>
            <a:bodyPr rtlCol="1" anchor="ctr"/>
            <a:lstStyle/>
            <a:p>
              <a:pPr algn="ctr"/>
              <a:r>
                <a:rPr lang="ar-SA" dirty="0">
                  <a:solidFill>
                    <a:prstClr val="black"/>
                  </a:solidFill>
                </a:rPr>
                <a:t>سلع وخدمات نهائية</a:t>
              </a:r>
            </a:p>
          </p:txBody>
        </p:sp>
        <p:sp>
          <p:nvSpPr>
            <p:cNvPr id="13" name="سهم منحني إلى الأعلى 12"/>
            <p:cNvSpPr/>
            <p:nvPr/>
          </p:nvSpPr>
          <p:spPr>
            <a:xfrm rot="16200000">
              <a:off x="6480867" y="2374838"/>
              <a:ext cx="565364" cy="657463"/>
            </a:xfrm>
            <a:prstGeom prst="bentUpArrow">
              <a:avLst/>
            </a:prstGeom>
            <a:solidFill>
              <a:srgbClr val="FFD347"/>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solidFill>
                  <a:prstClr val="white"/>
                </a:solidFill>
              </a:endParaRPr>
            </a:p>
          </p:txBody>
        </p:sp>
        <p:sp>
          <p:nvSpPr>
            <p:cNvPr id="14" name="سهم منحني إلى الأعلى 13"/>
            <p:cNvSpPr/>
            <p:nvPr/>
          </p:nvSpPr>
          <p:spPr>
            <a:xfrm rot="10800000">
              <a:off x="1743927" y="2420886"/>
              <a:ext cx="678726" cy="622045"/>
            </a:xfrm>
            <a:prstGeom prst="bentUpArrow">
              <a:avLst/>
            </a:prstGeom>
            <a:solidFill>
              <a:srgbClr val="FFD347"/>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prstClr val="white"/>
                </a:solidFill>
              </a:endParaRPr>
            </a:p>
          </p:txBody>
        </p:sp>
        <p:sp>
          <p:nvSpPr>
            <p:cNvPr id="15" name="سهم منحني إلى الأعلى 14"/>
            <p:cNvSpPr/>
            <p:nvPr/>
          </p:nvSpPr>
          <p:spPr>
            <a:xfrm>
              <a:off x="6548749" y="5229200"/>
              <a:ext cx="678726" cy="548444"/>
            </a:xfrm>
            <a:prstGeom prst="bentUpArrow">
              <a:avLst/>
            </a:prstGeom>
            <a:solidFill>
              <a:srgbClr val="FFD347"/>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prstClr val="white"/>
                </a:solidFill>
              </a:endParaRPr>
            </a:p>
          </p:txBody>
        </p:sp>
        <p:sp>
          <p:nvSpPr>
            <p:cNvPr id="16" name="سهم منحني إلى الأعلى 15"/>
            <p:cNvSpPr/>
            <p:nvPr/>
          </p:nvSpPr>
          <p:spPr>
            <a:xfrm rot="5400000">
              <a:off x="1868451" y="5179056"/>
              <a:ext cx="504057" cy="604347"/>
            </a:xfrm>
            <a:prstGeom prst="bentUpArrow">
              <a:avLst/>
            </a:prstGeom>
            <a:solidFill>
              <a:srgbClr val="FFD347"/>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prstClr val="white"/>
                </a:solidFill>
              </a:endParaRPr>
            </a:p>
          </p:txBody>
        </p:sp>
        <p:sp>
          <p:nvSpPr>
            <p:cNvPr id="17" name="مربع نص 16"/>
            <p:cNvSpPr txBox="1"/>
            <p:nvPr/>
          </p:nvSpPr>
          <p:spPr>
            <a:xfrm>
              <a:off x="6548749" y="2027273"/>
              <a:ext cx="678156" cy="369332"/>
            </a:xfrm>
            <a:prstGeom prst="rect">
              <a:avLst/>
            </a:prstGeom>
            <a:noFill/>
          </p:spPr>
          <p:txBody>
            <a:bodyPr wrap="square" rtlCol="1">
              <a:spAutoFit/>
            </a:bodyPr>
            <a:lstStyle/>
            <a:p>
              <a:r>
                <a:rPr lang="ar-SA" dirty="0">
                  <a:solidFill>
                    <a:prstClr val="black"/>
                  </a:solidFill>
                </a:rPr>
                <a:t>عرض</a:t>
              </a:r>
            </a:p>
          </p:txBody>
        </p:sp>
        <p:sp>
          <p:nvSpPr>
            <p:cNvPr id="18" name="مربع نص 17"/>
            <p:cNvSpPr txBox="1"/>
            <p:nvPr/>
          </p:nvSpPr>
          <p:spPr>
            <a:xfrm>
              <a:off x="1571668" y="2051556"/>
              <a:ext cx="760519" cy="369332"/>
            </a:xfrm>
            <a:prstGeom prst="rect">
              <a:avLst/>
            </a:prstGeom>
            <a:noFill/>
          </p:spPr>
          <p:txBody>
            <a:bodyPr wrap="square" rtlCol="1">
              <a:spAutoFit/>
            </a:bodyPr>
            <a:lstStyle/>
            <a:p>
              <a:r>
                <a:rPr lang="ar-SA" dirty="0">
                  <a:solidFill>
                    <a:prstClr val="black"/>
                  </a:solidFill>
                </a:rPr>
                <a:t>طلب</a:t>
              </a:r>
            </a:p>
          </p:txBody>
        </p:sp>
        <p:sp>
          <p:nvSpPr>
            <p:cNvPr id="19" name="مربع نص 18"/>
            <p:cNvSpPr txBox="1"/>
            <p:nvPr/>
          </p:nvSpPr>
          <p:spPr>
            <a:xfrm>
              <a:off x="1633814" y="5836622"/>
              <a:ext cx="788839" cy="369332"/>
            </a:xfrm>
            <a:prstGeom prst="rect">
              <a:avLst/>
            </a:prstGeom>
            <a:noFill/>
          </p:spPr>
          <p:txBody>
            <a:bodyPr wrap="square" rtlCol="1">
              <a:spAutoFit/>
            </a:bodyPr>
            <a:lstStyle/>
            <a:p>
              <a:r>
                <a:rPr lang="ar-SA" dirty="0">
                  <a:solidFill>
                    <a:prstClr val="black"/>
                  </a:solidFill>
                </a:rPr>
                <a:t>عرض</a:t>
              </a:r>
            </a:p>
          </p:txBody>
        </p:sp>
        <p:sp>
          <p:nvSpPr>
            <p:cNvPr id="20" name="مربع نص 19"/>
            <p:cNvSpPr txBox="1"/>
            <p:nvPr/>
          </p:nvSpPr>
          <p:spPr>
            <a:xfrm>
              <a:off x="6470313" y="5836622"/>
              <a:ext cx="792088" cy="369332"/>
            </a:xfrm>
            <a:prstGeom prst="rect">
              <a:avLst/>
            </a:prstGeom>
            <a:noFill/>
          </p:spPr>
          <p:txBody>
            <a:bodyPr wrap="square" rtlCol="1">
              <a:spAutoFit/>
            </a:bodyPr>
            <a:lstStyle/>
            <a:p>
              <a:r>
                <a:rPr lang="ar-SA" dirty="0">
                  <a:solidFill>
                    <a:prstClr val="black"/>
                  </a:solidFill>
                </a:rPr>
                <a:t>طلب</a:t>
              </a:r>
            </a:p>
          </p:txBody>
        </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484784"/>
              <a:ext cx="8460432" cy="5112568"/>
            </a:xfrm>
            <a:prstGeom prst="rect">
              <a:avLst/>
            </a:prstGeom>
          </p:spPr>
        </p:pic>
        <p:sp>
          <p:nvSpPr>
            <p:cNvPr id="10" name="مربع نص 9"/>
            <p:cNvSpPr txBox="1"/>
            <p:nvPr/>
          </p:nvSpPr>
          <p:spPr>
            <a:xfrm>
              <a:off x="6074078" y="3460358"/>
              <a:ext cx="1080120" cy="369332"/>
            </a:xfrm>
            <a:prstGeom prst="rect">
              <a:avLst/>
            </a:prstGeom>
            <a:noFill/>
          </p:spPr>
          <p:txBody>
            <a:bodyPr wrap="square" rtlCol="1">
              <a:spAutoFit/>
            </a:bodyPr>
            <a:lstStyle/>
            <a:p>
              <a:r>
                <a:rPr lang="ar-SA" b="1" dirty="0">
                  <a:solidFill>
                    <a:prstClr val="black"/>
                  </a:solidFill>
                </a:rPr>
                <a:t>جانب الطلب</a:t>
              </a:r>
            </a:p>
          </p:txBody>
        </p:sp>
        <p:sp>
          <p:nvSpPr>
            <p:cNvPr id="11" name="مربع نص 10"/>
            <p:cNvSpPr txBox="1"/>
            <p:nvPr/>
          </p:nvSpPr>
          <p:spPr>
            <a:xfrm>
              <a:off x="1339859" y="3460358"/>
              <a:ext cx="1224136" cy="369332"/>
            </a:xfrm>
            <a:prstGeom prst="rect">
              <a:avLst/>
            </a:prstGeom>
            <a:noFill/>
          </p:spPr>
          <p:txBody>
            <a:bodyPr wrap="square" rtlCol="1">
              <a:spAutoFit/>
            </a:bodyPr>
            <a:lstStyle/>
            <a:p>
              <a:r>
                <a:rPr lang="ar-SA" b="1" dirty="0">
                  <a:solidFill>
                    <a:prstClr val="black"/>
                  </a:solidFill>
                </a:rPr>
                <a:t>جانب العرض</a:t>
              </a:r>
            </a:p>
          </p:txBody>
        </p:sp>
        <p:sp>
          <p:nvSpPr>
            <p:cNvPr id="12" name="مربع نص 11"/>
            <p:cNvSpPr txBox="1"/>
            <p:nvPr/>
          </p:nvSpPr>
          <p:spPr>
            <a:xfrm>
              <a:off x="5032621" y="4493232"/>
              <a:ext cx="3067771" cy="923330"/>
            </a:xfrm>
            <a:prstGeom prst="rect">
              <a:avLst/>
            </a:prstGeom>
            <a:noFill/>
          </p:spPr>
          <p:txBody>
            <a:bodyPr wrap="square" rtlCol="1">
              <a:spAutoFit/>
            </a:bodyPr>
            <a:lstStyle/>
            <a:p>
              <a:pPr marL="285750" indent="-285750">
                <a:buFont typeface="Wingdings" pitchFamily="2" charset="2"/>
                <a:buChar char="§"/>
              </a:pPr>
              <a:r>
                <a:rPr lang="ar-SA" b="1" dirty="0">
                  <a:solidFill>
                    <a:prstClr val="black"/>
                  </a:solidFill>
                </a:rPr>
                <a:t>تبيع عناصر الانتاج. </a:t>
              </a:r>
            </a:p>
            <a:p>
              <a:pPr marL="285750" indent="-285750">
                <a:buFont typeface="Wingdings" pitchFamily="2" charset="2"/>
                <a:buChar char="§"/>
              </a:pPr>
              <a:r>
                <a:rPr lang="ar-SA" b="1" dirty="0">
                  <a:solidFill>
                    <a:prstClr val="black"/>
                  </a:solidFill>
                </a:rPr>
                <a:t>تشتري السلع والخدمات. </a:t>
              </a:r>
            </a:p>
            <a:p>
              <a:pPr marL="285750" indent="-285750">
                <a:buFont typeface="Wingdings" pitchFamily="2" charset="2"/>
                <a:buChar char="§"/>
              </a:pPr>
              <a:endParaRPr lang="ar-SA" b="1" dirty="0">
                <a:solidFill>
                  <a:prstClr val="black"/>
                </a:solidFill>
              </a:endParaRPr>
            </a:p>
          </p:txBody>
        </p:sp>
        <p:sp>
          <p:nvSpPr>
            <p:cNvPr id="21" name="مربع نص 20"/>
            <p:cNvSpPr txBox="1"/>
            <p:nvPr/>
          </p:nvSpPr>
          <p:spPr>
            <a:xfrm>
              <a:off x="444057" y="4514572"/>
              <a:ext cx="3168352" cy="646331"/>
            </a:xfrm>
            <a:prstGeom prst="rect">
              <a:avLst/>
            </a:prstGeom>
            <a:noFill/>
          </p:spPr>
          <p:txBody>
            <a:bodyPr wrap="square" rtlCol="1">
              <a:spAutoFit/>
            </a:bodyPr>
            <a:lstStyle/>
            <a:p>
              <a:pPr marL="285750" indent="-285750">
                <a:buFont typeface="Wingdings" pitchFamily="2" charset="2"/>
                <a:buChar char="§"/>
              </a:pPr>
              <a:r>
                <a:rPr lang="ar-SA" b="1" dirty="0">
                  <a:solidFill>
                    <a:prstClr val="black"/>
                  </a:solidFill>
                </a:rPr>
                <a:t>شراء خدمات عناصر الانتاج.</a:t>
              </a:r>
            </a:p>
            <a:p>
              <a:pPr marL="285750" indent="-285750">
                <a:buFont typeface="Wingdings" pitchFamily="2" charset="2"/>
                <a:buChar char="§"/>
              </a:pPr>
              <a:r>
                <a:rPr lang="ar-SA" b="1" dirty="0">
                  <a:solidFill>
                    <a:prstClr val="black"/>
                  </a:solidFill>
                </a:rPr>
                <a:t>انتاج وبيع السلع والخدمات.</a:t>
              </a:r>
            </a:p>
          </p:txBody>
        </p:sp>
      </p:grpSp>
    </p:spTree>
    <p:extLst>
      <p:ext uri="{BB962C8B-B14F-4D97-AF65-F5344CB8AC3E}">
        <p14:creationId xmlns:p14="http://schemas.microsoft.com/office/powerpoint/2010/main" val="2748388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6" presetClass="entr" presetSubtype="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145">
                                          <p:stCondLst>
                                            <p:cond delay="0"/>
                                          </p:stCondLst>
                                        </p:cTn>
                                        <p:tgtEl>
                                          <p:spTgt spid="4"/>
                                        </p:tgtEl>
                                      </p:cBhvr>
                                    </p:animEffect>
                                    <p:anim calcmode="lin" valueType="num">
                                      <p:cBhvr>
                                        <p:cTn id="13" dur="456"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166"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166" tmFilter="0, 0; 0.125,0.2665; 0.25,0.4; 0.375,0.465; 0.5,0.5;  0.625,0.535; 0.75,0.6; 0.875,0.7335; 1,1">
                                          <p:stCondLst>
                                            <p:cond delay="166"/>
                                          </p:stCondLst>
                                        </p:cTn>
                                        <p:tgtEl>
                                          <p:spTgt spid="4"/>
                                        </p:tgtEl>
                                        <p:attrNameLst>
                                          <p:attrName>ppt_y</p:attrName>
                                        </p:attrNameLst>
                                      </p:cBhvr>
                                      <p:tavLst>
                                        <p:tav tm="0" fmla="#ppt_y-sin(pi*$)/9">
                                          <p:val>
                                            <p:fltVal val="0"/>
                                          </p:val>
                                        </p:tav>
                                        <p:tav tm="100000">
                                          <p:val>
                                            <p:fltVal val="1"/>
                                          </p:val>
                                        </p:tav>
                                      </p:tavLst>
                                    </p:anim>
                                    <p:anim calcmode="lin" valueType="num">
                                      <p:cBhvr>
                                        <p:cTn id="16" dur="83" tmFilter="0, 0; 0.125,0.2665; 0.25,0.4; 0.375,0.465; 0.5,0.5;  0.625,0.535; 0.75,0.6; 0.875,0.7335; 1,1">
                                          <p:stCondLst>
                                            <p:cond delay="331"/>
                                          </p:stCondLst>
                                        </p:cTn>
                                        <p:tgtEl>
                                          <p:spTgt spid="4"/>
                                        </p:tgtEl>
                                        <p:attrNameLst>
                                          <p:attrName>ppt_y</p:attrName>
                                        </p:attrNameLst>
                                      </p:cBhvr>
                                      <p:tavLst>
                                        <p:tav tm="0" fmla="#ppt_y-sin(pi*$)/27">
                                          <p:val>
                                            <p:fltVal val="0"/>
                                          </p:val>
                                        </p:tav>
                                        <p:tav tm="100000">
                                          <p:val>
                                            <p:fltVal val="1"/>
                                          </p:val>
                                        </p:tav>
                                      </p:tavLst>
                                    </p:anim>
                                    <p:anim calcmode="lin" valueType="num">
                                      <p:cBhvr>
                                        <p:cTn id="17" dur="41" tmFilter="0, 0; 0.125,0.2665; 0.25,0.4; 0.375,0.465; 0.5,0.5;  0.625,0.535; 0.75,0.6; 0.875,0.7335; 1,1">
                                          <p:stCondLst>
                                            <p:cond delay="414"/>
                                          </p:stCondLst>
                                        </p:cTn>
                                        <p:tgtEl>
                                          <p:spTgt spid="4"/>
                                        </p:tgtEl>
                                        <p:attrNameLst>
                                          <p:attrName>ppt_y</p:attrName>
                                        </p:attrNameLst>
                                      </p:cBhvr>
                                      <p:tavLst>
                                        <p:tav tm="0" fmla="#ppt_y-sin(pi*$)/81">
                                          <p:val>
                                            <p:fltVal val="0"/>
                                          </p:val>
                                        </p:tav>
                                        <p:tav tm="100000">
                                          <p:val>
                                            <p:fltVal val="1"/>
                                          </p:val>
                                        </p:tav>
                                      </p:tavLst>
                                    </p:anim>
                                    <p:animScale>
                                      <p:cBhvr>
                                        <p:cTn id="18" dur="7">
                                          <p:stCondLst>
                                            <p:cond delay="162"/>
                                          </p:stCondLst>
                                        </p:cTn>
                                        <p:tgtEl>
                                          <p:spTgt spid="4"/>
                                        </p:tgtEl>
                                      </p:cBhvr>
                                      <p:to x="100000" y="60000"/>
                                    </p:animScale>
                                    <p:animScale>
                                      <p:cBhvr>
                                        <p:cTn id="19" dur="41" decel="50000">
                                          <p:stCondLst>
                                            <p:cond delay="169"/>
                                          </p:stCondLst>
                                        </p:cTn>
                                        <p:tgtEl>
                                          <p:spTgt spid="4"/>
                                        </p:tgtEl>
                                      </p:cBhvr>
                                      <p:to x="100000" y="100000"/>
                                    </p:animScale>
                                    <p:animScale>
                                      <p:cBhvr>
                                        <p:cTn id="20" dur="7">
                                          <p:stCondLst>
                                            <p:cond delay="328"/>
                                          </p:stCondLst>
                                        </p:cTn>
                                        <p:tgtEl>
                                          <p:spTgt spid="4"/>
                                        </p:tgtEl>
                                      </p:cBhvr>
                                      <p:to x="100000" y="80000"/>
                                    </p:animScale>
                                    <p:animScale>
                                      <p:cBhvr>
                                        <p:cTn id="21" dur="41" decel="50000">
                                          <p:stCondLst>
                                            <p:cond delay="335"/>
                                          </p:stCondLst>
                                        </p:cTn>
                                        <p:tgtEl>
                                          <p:spTgt spid="4"/>
                                        </p:tgtEl>
                                      </p:cBhvr>
                                      <p:to x="100000" y="100000"/>
                                    </p:animScale>
                                    <p:animScale>
                                      <p:cBhvr>
                                        <p:cTn id="22" dur="7">
                                          <p:stCondLst>
                                            <p:cond delay="410"/>
                                          </p:stCondLst>
                                        </p:cTn>
                                        <p:tgtEl>
                                          <p:spTgt spid="4"/>
                                        </p:tgtEl>
                                      </p:cBhvr>
                                      <p:to x="100000" y="90000"/>
                                    </p:animScale>
                                    <p:animScale>
                                      <p:cBhvr>
                                        <p:cTn id="23" dur="41" decel="50000">
                                          <p:stCondLst>
                                            <p:cond delay="417"/>
                                          </p:stCondLst>
                                        </p:cTn>
                                        <p:tgtEl>
                                          <p:spTgt spid="4"/>
                                        </p:tgtEl>
                                      </p:cBhvr>
                                      <p:to x="100000" y="100000"/>
                                    </p:animScale>
                                    <p:animScale>
                                      <p:cBhvr>
                                        <p:cTn id="24" dur="7">
                                          <p:stCondLst>
                                            <p:cond delay="452"/>
                                          </p:stCondLst>
                                        </p:cTn>
                                        <p:tgtEl>
                                          <p:spTgt spid="4"/>
                                        </p:tgtEl>
                                      </p:cBhvr>
                                      <p:to x="100000" y="95000"/>
                                    </p:animScale>
                                    <p:animScale>
                                      <p:cBhvr>
                                        <p:cTn id="25" dur="41" decel="50000">
                                          <p:stCondLst>
                                            <p:cond delay="459"/>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عنوان 1"/>
          <p:cNvSpPr>
            <a:spLocks noGrp="1"/>
          </p:cNvSpPr>
          <p:nvPr>
            <p:ph type="ctrTitle"/>
          </p:nvPr>
        </p:nvSpPr>
        <p:spPr>
          <a:xfrm>
            <a:off x="2772445" y="692150"/>
            <a:ext cx="3887787" cy="1227138"/>
          </a:xfrm>
        </p:spPr>
        <p:txBody>
          <a:bodyPr/>
          <a:lstStyle/>
          <a:p>
            <a:pPr eaLnBrk="1" hangingPunct="1"/>
            <a:r>
              <a:rPr lang="ar-DZ" sz="6000" b="1" dirty="0" smtClean="0"/>
              <a:t>مقدمة</a:t>
            </a:r>
          </a:p>
        </p:txBody>
      </p:sp>
      <p:sp>
        <p:nvSpPr>
          <p:cNvPr id="3075" name="عنوان فرعي 2"/>
          <p:cNvSpPr>
            <a:spLocks noGrp="1"/>
          </p:cNvSpPr>
          <p:nvPr>
            <p:ph type="subTitle" idx="1"/>
          </p:nvPr>
        </p:nvSpPr>
        <p:spPr>
          <a:xfrm>
            <a:off x="755650" y="2349500"/>
            <a:ext cx="7920038" cy="3382963"/>
          </a:xfrm>
        </p:spPr>
        <p:txBody>
          <a:bodyPr/>
          <a:lstStyle/>
          <a:p>
            <a:pPr algn="just" eaLnBrk="1" hangingPunct="1"/>
            <a:r>
              <a:rPr lang="ar-DZ" dirty="0" smtClean="0">
                <a:solidFill>
                  <a:srgbClr val="000000"/>
                </a:solidFill>
                <a:latin typeface="SimplifiedArabic"/>
              </a:rPr>
              <a:t>  </a:t>
            </a:r>
            <a:r>
              <a:rPr lang="ar-DZ" b="1" dirty="0" smtClean="0">
                <a:solidFill>
                  <a:srgbClr val="000000"/>
                </a:solidFill>
                <a:latin typeface="SimplifiedArabic"/>
              </a:rPr>
              <a:t>الهدف من هذه الدروس توضيح وشرح المواضيع التي يشملها الاقتصاد الجزئي والفروقات بينه وبين الاقتصاد الكلي، ويعطي فكرة شمولية عن المواضيع المختلفة التي تشكل اساس الاقتصاد الجزئي بالتعرف على المفـاهيم الأساسية لعلم الاقتصاد ومناهجه والمشكلة الاقتصادية وامكانية حلها, الطلب والعرض، المرونة، نظريات سلوك المستهلك.</a:t>
            </a:r>
            <a:endParaRPr lang="ar-DZ" b="1" dirty="0" smtClean="0"/>
          </a:p>
        </p:txBody>
      </p:sp>
    </p:spTree>
    <p:extLst>
      <p:ext uri="{BB962C8B-B14F-4D97-AF65-F5344CB8AC3E}">
        <p14:creationId xmlns:p14="http://schemas.microsoft.com/office/powerpoint/2010/main" val="29934554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250" fill="hold"/>
                                        <p:tgtEl>
                                          <p:spTgt spid="3074"/>
                                        </p:tgtEl>
                                        <p:attrNameLst>
                                          <p:attrName>ppt_x</p:attrName>
                                        </p:attrNameLst>
                                      </p:cBhvr>
                                      <p:tavLst>
                                        <p:tav tm="0">
                                          <p:val>
                                            <p:strVal val="#ppt_x"/>
                                          </p:val>
                                        </p:tav>
                                        <p:tav tm="100000">
                                          <p:val>
                                            <p:strVal val="#ppt_x"/>
                                          </p:val>
                                        </p:tav>
                                      </p:tavLst>
                                    </p:anim>
                                    <p:anim calcmode="lin" valueType="num">
                                      <p:cBhvr additive="base">
                                        <p:cTn id="8" dur="250" fill="hold"/>
                                        <p:tgtEl>
                                          <p:spTgt spid="3074"/>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 calcmode="lin" valueType="num">
                                      <p:cBhvr additive="base">
                                        <p:cTn id="12" dur="25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a:xfrm>
            <a:off x="806896" y="917848"/>
            <a:ext cx="8229600" cy="1143000"/>
          </a:xfrm>
          <a:noFill/>
        </p:spPr>
        <p:txBody>
          <a:bodyPr/>
          <a:lstStyle/>
          <a:p>
            <a:pPr algn="r" eaLnBrk="1" hangingPunct="1">
              <a:lnSpc>
                <a:spcPct val="90000"/>
              </a:lnSpc>
            </a:pPr>
            <a:r>
              <a:rPr lang="ar-DZ" dirty="0" smtClean="0">
                <a:solidFill>
                  <a:srgbClr val="600060"/>
                </a:solidFill>
                <a:cs typeface="Andalus" pitchFamily="18" charset="-78"/>
              </a:rPr>
              <a:t> 1- </a:t>
            </a:r>
            <a:r>
              <a:rPr lang="ar-SA" b="1" dirty="0" smtClean="0">
                <a:solidFill>
                  <a:schemeClr val="accent4">
                    <a:lumMod val="75000"/>
                    <a:lumOff val="25000"/>
                  </a:schemeClr>
                </a:solidFill>
              </a:rPr>
              <a:t>سوق المنافسة الكاملة</a:t>
            </a:r>
          </a:p>
        </p:txBody>
      </p:sp>
      <p:sp>
        <p:nvSpPr>
          <p:cNvPr id="68614" name="Text Box 6"/>
          <p:cNvSpPr>
            <a:spLocks noGrp="1" noChangeArrowheads="1"/>
          </p:cNvSpPr>
          <p:nvPr>
            <p:ph type="body" idx="1"/>
          </p:nvPr>
        </p:nvSpPr>
        <p:spPr>
          <a:xfrm>
            <a:off x="251520" y="1844824"/>
            <a:ext cx="8568630" cy="4464496"/>
          </a:xfrm>
          <a:noFill/>
        </p:spPr>
        <p:txBody>
          <a:bodyPr/>
          <a:lstStyle/>
          <a:p>
            <a:pPr algn="just" eaLnBrk="1" hangingPunct="1">
              <a:spcBef>
                <a:spcPct val="50000"/>
              </a:spcBef>
              <a:buFontTx/>
              <a:buNone/>
            </a:pPr>
            <a:r>
              <a:rPr lang="ar-DZ" b="1" dirty="0" smtClean="0">
                <a:solidFill>
                  <a:srgbClr val="003399"/>
                </a:solidFill>
              </a:rPr>
              <a:t>    </a:t>
            </a:r>
            <a:r>
              <a:rPr lang="ar-DZ" b="1" dirty="0" smtClean="0">
                <a:solidFill>
                  <a:schemeClr val="accent2">
                    <a:lumMod val="50000"/>
                  </a:schemeClr>
                </a:solidFill>
              </a:rPr>
              <a:t> يوجد في هذا السوق عدد من البائعين و المشترين، بحيث لا يؤثر أي منهم على سعر السلعة أو الخدمة , ويتميز بانه :</a:t>
            </a:r>
          </a:p>
          <a:p>
            <a:pPr algn="just" eaLnBrk="1" hangingPunct="1">
              <a:spcBef>
                <a:spcPct val="50000"/>
              </a:spcBef>
            </a:pPr>
            <a:r>
              <a:rPr lang="ar-DZ" b="1" dirty="0" smtClean="0">
                <a:solidFill>
                  <a:schemeClr val="accent2">
                    <a:lumMod val="50000"/>
                  </a:schemeClr>
                </a:solidFill>
              </a:rPr>
              <a:t>متلقي للسعر.</a:t>
            </a:r>
          </a:p>
          <a:p>
            <a:pPr algn="just" eaLnBrk="1" hangingPunct="1">
              <a:spcBef>
                <a:spcPct val="50000"/>
              </a:spcBef>
            </a:pPr>
            <a:r>
              <a:rPr lang="ar-DZ" b="1" dirty="0" smtClean="0">
                <a:solidFill>
                  <a:schemeClr val="accent2">
                    <a:lumMod val="50000"/>
                  </a:schemeClr>
                </a:solidFill>
              </a:rPr>
              <a:t>السلعة المباعة متجانسة تجانساً تاماً, (متماثلة عند جميع البائعين وفي نظر المشترين)</a:t>
            </a:r>
          </a:p>
          <a:p>
            <a:pPr algn="just" eaLnBrk="1" hangingPunct="1">
              <a:spcBef>
                <a:spcPct val="50000"/>
              </a:spcBef>
            </a:pPr>
            <a:r>
              <a:rPr lang="ar-DZ" b="1" dirty="0" smtClean="0">
                <a:solidFill>
                  <a:schemeClr val="accent2">
                    <a:lumMod val="50000"/>
                  </a:schemeClr>
                </a:solidFill>
              </a:rPr>
              <a:t>العلم التام بأحوال السوق</a:t>
            </a:r>
            <a:r>
              <a:rPr lang="ar-DZ" b="1" dirty="0">
                <a:solidFill>
                  <a:schemeClr val="accent2">
                    <a:lumMod val="50000"/>
                  </a:schemeClr>
                </a:solidFill>
              </a:rPr>
              <a:t>,</a:t>
            </a:r>
            <a:r>
              <a:rPr lang="ar-DZ" b="1" dirty="0" smtClean="0">
                <a:solidFill>
                  <a:schemeClr val="accent2">
                    <a:lumMod val="50000"/>
                  </a:schemeClr>
                </a:solidFill>
              </a:rPr>
              <a:t>(تتوافر المعلومات الكافية للمتعاملين)</a:t>
            </a:r>
          </a:p>
          <a:p>
            <a:pPr algn="just" eaLnBrk="1" hangingPunct="1">
              <a:spcBef>
                <a:spcPct val="50000"/>
              </a:spcBef>
            </a:pPr>
            <a:r>
              <a:rPr lang="ar-DZ" b="1" dirty="0" smtClean="0">
                <a:solidFill>
                  <a:schemeClr val="accent2">
                    <a:lumMod val="50000"/>
                  </a:schemeClr>
                </a:solidFill>
              </a:rPr>
              <a:t>حرية الدخول والخروج من وإلى السوق</a:t>
            </a:r>
            <a:r>
              <a:rPr lang="ar-DZ" b="1" dirty="0" smtClean="0">
                <a:solidFill>
                  <a:schemeClr val="bg1">
                    <a:lumMod val="50000"/>
                  </a:schemeClr>
                </a:solidFill>
              </a:rPr>
              <a:t>.</a:t>
            </a:r>
          </a:p>
          <a:p>
            <a:pPr eaLnBrk="1" hangingPunct="1">
              <a:spcBef>
                <a:spcPct val="50000"/>
              </a:spcBef>
              <a:buFontTx/>
              <a:buNone/>
            </a:pPr>
            <a:endParaRPr lang="fr-FR" dirty="0" smtClean="0">
              <a:solidFill>
                <a:srgbClr val="003399"/>
              </a:solidFill>
            </a:endParaRPr>
          </a:p>
        </p:txBody>
      </p:sp>
      <p:sp>
        <p:nvSpPr>
          <p:cNvPr id="68615" name="Rectangle 7"/>
          <p:cNvSpPr>
            <a:spLocks noChangeArrowheads="1"/>
          </p:cNvSpPr>
          <p:nvPr/>
        </p:nvSpPr>
        <p:spPr bwMode="auto">
          <a:xfrm>
            <a:off x="4283968" y="66328"/>
            <a:ext cx="460851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pPr>
            <a:r>
              <a:rPr lang="ar-DZ" sz="4400" b="1" dirty="0" smtClean="0">
                <a:solidFill>
                  <a:srgbClr val="000066"/>
                </a:solidFill>
                <a:cs typeface="+mj-cs"/>
              </a:rPr>
              <a:t>رابعا: </a:t>
            </a:r>
            <a:r>
              <a:rPr lang="ar-SA" sz="4400" b="1" dirty="0" smtClean="0">
                <a:solidFill>
                  <a:srgbClr val="000066"/>
                </a:solidFill>
                <a:cs typeface="+mj-cs"/>
              </a:rPr>
              <a:t>أنواع السوق </a:t>
            </a:r>
            <a:endParaRPr lang="fr-FR" sz="4400" b="1" dirty="0">
              <a:solidFill>
                <a:srgbClr val="000066"/>
              </a:solidFill>
              <a:cs typeface="+mj-cs"/>
            </a:endParaRPr>
          </a:p>
        </p:txBody>
      </p:sp>
    </p:spTree>
    <p:extLst>
      <p:ext uri="{BB962C8B-B14F-4D97-AF65-F5344CB8AC3E}">
        <p14:creationId xmlns:p14="http://schemas.microsoft.com/office/powerpoint/2010/main" val="30637426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68615"/>
                                        </p:tgtEl>
                                        <p:attrNameLst>
                                          <p:attrName>style.visibility</p:attrName>
                                        </p:attrNameLst>
                                      </p:cBhvr>
                                      <p:to>
                                        <p:strVal val="visible"/>
                                      </p:to>
                                    </p:set>
                                    <p:animEffect transition="in" filter="strips(downLeft)">
                                      <p:cBhvr>
                                        <p:cTn id="7" dur="250"/>
                                        <p:tgtEl>
                                          <p:spTgt spid="68615"/>
                                        </p:tgtEl>
                                      </p:cBhvr>
                                    </p:animEffect>
                                  </p:childTnLst>
                                </p:cTn>
                              </p:par>
                            </p:childTnLst>
                          </p:cTn>
                        </p:par>
                        <p:par>
                          <p:cTn id="8" fill="hold" nodeType="withGroup">
                            <p:stCondLst>
                              <p:cond delay="250"/>
                            </p:stCondLst>
                            <p:childTnLst>
                              <p:par>
                                <p:cTn id="9" presetID="12" presetClass="entr" presetSubtype="2" fill="hold" grpId="0" nodeType="afterEffect">
                                  <p:stCondLst>
                                    <p:cond delay="0"/>
                                  </p:stCondLst>
                                  <p:childTnLst>
                                    <p:set>
                                      <p:cBhvr>
                                        <p:cTn id="10" dur="1" fill="hold">
                                          <p:stCondLst>
                                            <p:cond delay="0"/>
                                          </p:stCondLst>
                                        </p:cTn>
                                        <p:tgtEl>
                                          <p:spTgt spid="68612"/>
                                        </p:tgtEl>
                                        <p:attrNameLst>
                                          <p:attrName>style.visibility</p:attrName>
                                        </p:attrNameLst>
                                      </p:cBhvr>
                                      <p:to>
                                        <p:strVal val="visible"/>
                                      </p:to>
                                    </p:set>
                                    <p:animEffect transition="in" filter="slide(fromRight)">
                                      <p:cBhvr>
                                        <p:cTn id="11" dur="250"/>
                                        <p:tgtEl>
                                          <p:spTgt spid="68612"/>
                                        </p:tgtEl>
                                      </p:cBhvr>
                                    </p:animEffect>
                                  </p:childTnLst>
                                </p:cTn>
                              </p:par>
                            </p:childTnLst>
                          </p:cTn>
                        </p:par>
                        <p:par>
                          <p:cTn id="12" fill="hold" nodeType="withGroup">
                            <p:stCondLst>
                              <p:cond delay="500"/>
                            </p:stCondLst>
                            <p:childTnLst>
                              <p:par>
                                <p:cTn id="13" presetID="12" presetClass="entr" presetSubtype="1" fill="hold" grpId="0" nodeType="afterEffect">
                                  <p:stCondLst>
                                    <p:cond delay="0"/>
                                  </p:stCondLst>
                                  <p:childTnLst>
                                    <p:set>
                                      <p:cBhvr>
                                        <p:cTn id="14" dur="1" fill="hold">
                                          <p:stCondLst>
                                            <p:cond delay="0"/>
                                          </p:stCondLst>
                                        </p:cTn>
                                        <p:tgtEl>
                                          <p:spTgt spid="68614">
                                            <p:txEl>
                                              <p:pRg st="0" end="0"/>
                                            </p:txEl>
                                          </p:spTgt>
                                        </p:tgtEl>
                                        <p:attrNameLst>
                                          <p:attrName>style.visibility</p:attrName>
                                        </p:attrNameLst>
                                      </p:cBhvr>
                                      <p:to>
                                        <p:strVal val="visible"/>
                                      </p:to>
                                    </p:set>
                                    <p:animEffect transition="in" filter="slide(fromTop)">
                                      <p:cBhvr>
                                        <p:cTn id="15" dur="250"/>
                                        <p:tgtEl>
                                          <p:spTgt spid="68614">
                                            <p:txEl>
                                              <p:pRg st="0" end="0"/>
                                            </p:txEl>
                                          </p:spTgt>
                                        </p:tgtEl>
                                      </p:cBhvr>
                                    </p:animEffect>
                                  </p:childTnLst>
                                </p:cTn>
                              </p:par>
                            </p:childTnLst>
                          </p:cTn>
                        </p:par>
                        <p:par>
                          <p:cTn id="16" fill="hold">
                            <p:stCondLst>
                              <p:cond delay="750"/>
                            </p:stCondLst>
                            <p:childTnLst>
                              <p:par>
                                <p:cTn id="17" presetID="12" presetClass="entr" presetSubtype="1" fill="hold" grpId="0" nodeType="afterEffect">
                                  <p:stCondLst>
                                    <p:cond delay="0"/>
                                  </p:stCondLst>
                                  <p:childTnLst>
                                    <p:set>
                                      <p:cBhvr>
                                        <p:cTn id="18" dur="1" fill="hold">
                                          <p:stCondLst>
                                            <p:cond delay="0"/>
                                          </p:stCondLst>
                                        </p:cTn>
                                        <p:tgtEl>
                                          <p:spTgt spid="68614">
                                            <p:txEl>
                                              <p:pRg st="1" end="1"/>
                                            </p:txEl>
                                          </p:spTgt>
                                        </p:tgtEl>
                                        <p:attrNameLst>
                                          <p:attrName>style.visibility</p:attrName>
                                        </p:attrNameLst>
                                      </p:cBhvr>
                                      <p:to>
                                        <p:strVal val="visible"/>
                                      </p:to>
                                    </p:set>
                                    <p:animEffect transition="in" filter="slide(fromTop)">
                                      <p:cBhvr>
                                        <p:cTn id="19" dur="250"/>
                                        <p:tgtEl>
                                          <p:spTgt spid="68614">
                                            <p:txEl>
                                              <p:pRg st="1" end="1"/>
                                            </p:txEl>
                                          </p:spTgt>
                                        </p:tgtEl>
                                      </p:cBhvr>
                                    </p:animEffect>
                                  </p:childTnLst>
                                </p:cTn>
                              </p:par>
                            </p:childTnLst>
                          </p:cTn>
                        </p:par>
                        <p:par>
                          <p:cTn id="20" fill="hold">
                            <p:stCondLst>
                              <p:cond delay="1000"/>
                            </p:stCondLst>
                            <p:childTnLst>
                              <p:par>
                                <p:cTn id="21" presetID="12" presetClass="entr" presetSubtype="1" fill="hold" grpId="0" nodeType="afterEffect">
                                  <p:stCondLst>
                                    <p:cond delay="0"/>
                                  </p:stCondLst>
                                  <p:childTnLst>
                                    <p:set>
                                      <p:cBhvr>
                                        <p:cTn id="22" dur="1" fill="hold">
                                          <p:stCondLst>
                                            <p:cond delay="0"/>
                                          </p:stCondLst>
                                        </p:cTn>
                                        <p:tgtEl>
                                          <p:spTgt spid="68614">
                                            <p:txEl>
                                              <p:pRg st="2" end="2"/>
                                            </p:txEl>
                                          </p:spTgt>
                                        </p:tgtEl>
                                        <p:attrNameLst>
                                          <p:attrName>style.visibility</p:attrName>
                                        </p:attrNameLst>
                                      </p:cBhvr>
                                      <p:to>
                                        <p:strVal val="visible"/>
                                      </p:to>
                                    </p:set>
                                    <p:animEffect transition="in" filter="slide(fromTop)">
                                      <p:cBhvr>
                                        <p:cTn id="23" dur="250"/>
                                        <p:tgtEl>
                                          <p:spTgt spid="68614">
                                            <p:txEl>
                                              <p:pRg st="2" end="2"/>
                                            </p:txEl>
                                          </p:spTgt>
                                        </p:tgtEl>
                                      </p:cBhvr>
                                    </p:animEffect>
                                  </p:childTnLst>
                                </p:cTn>
                              </p:par>
                            </p:childTnLst>
                          </p:cTn>
                        </p:par>
                        <p:par>
                          <p:cTn id="24" fill="hold">
                            <p:stCondLst>
                              <p:cond delay="1250"/>
                            </p:stCondLst>
                            <p:childTnLst>
                              <p:par>
                                <p:cTn id="25" presetID="12" presetClass="entr" presetSubtype="1" fill="hold" grpId="0" nodeType="afterEffect">
                                  <p:stCondLst>
                                    <p:cond delay="0"/>
                                  </p:stCondLst>
                                  <p:childTnLst>
                                    <p:set>
                                      <p:cBhvr>
                                        <p:cTn id="26" dur="1" fill="hold">
                                          <p:stCondLst>
                                            <p:cond delay="0"/>
                                          </p:stCondLst>
                                        </p:cTn>
                                        <p:tgtEl>
                                          <p:spTgt spid="68614">
                                            <p:txEl>
                                              <p:pRg st="3" end="3"/>
                                            </p:txEl>
                                          </p:spTgt>
                                        </p:tgtEl>
                                        <p:attrNameLst>
                                          <p:attrName>style.visibility</p:attrName>
                                        </p:attrNameLst>
                                      </p:cBhvr>
                                      <p:to>
                                        <p:strVal val="visible"/>
                                      </p:to>
                                    </p:set>
                                    <p:animEffect transition="in" filter="slide(fromTop)">
                                      <p:cBhvr>
                                        <p:cTn id="27" dur="250"/>
                                        <p:tgtEl>
                                          <p:spTgt spid="68614">
                                            <p:txEl>
                                              <p:pRg st="3" end="3"/>
                                            </p:txEl>
                                          </p:spTgt>
                                        </p:tgtEl>
                                      </p:cBhvr>
                                    </p:animEffect>
                                  </p:childTnLst>
                                </p:cTn>
                              </p:par>
                            </p:childTnLst>
                          </p:cTn>
                        </p:par>
                        <p:par>
                          <p:cTn id="28" fill="hold">
                            <p:stCondLst>
                              <p:cond delay="1500"/>
                            </p:stCondLst>
                            <p:childTnLst>
                              <p:par>
                                <p:cTn id="29" presetID="12" presetClass="entr" presetSubtype="1" fill="hold" grpId="0" nodeType="afterEffect">
                                  <p:stCondLst>
                                    <p:cond delay="0"/>
                                  </p:stCondLst>
                                  <p:childTnLst>
                                    <p:set>
                                      <p:cBhvr>
                                        <p:cTn id="30" dur="1" fill="hold">
                                          <p:stCondLst>
                                            <p:cond delay="0"/>
                                          </p:stCondLst>
                                        </p:cTn>
                                        <p:tgtEl>
                                          <p:spTgt spid="68614">
                                            <p:txEl>
                                              <p:pRg st="4" end="4"/>
                                            </p:txEl>
                                          </p:spTgt>
                                        </p:tgtEl>
                                        <p:attrNameLst>
                                          <p:attrName>style.visibility</p:attrName>
                                        </p:attrNameLst>
                                      </p:cBhvr>
                                      <p:to>
                                        <p:strVal val="visible"/>
                                      </p:to>
                                    </p:set>
                                    <p:animEffect transition="in" filter="slide(fromTop)">
                                      <p:cBhvr>
                                        <p:cTn id="31" dur="250"/>
                                        <p:tgtEl>
                                          <p:spTgt spid="686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autoUpdateAnimBg="0"/>
      <p:bldP spid="68614" grpId="0" build="p" autoUpdateAnimBg="0"/>
      <p:bldP spid="68615"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4"/>
          <p:cNvSpPr>
            <a:spLocks noChangeArrowheads="1"/>
          </p:cNvSpPr>
          <p:nvPr/>
        </p:nvSpPr>
        <p:spPr bwMode="auto">
          <a:xfrm>
            <a:off x="467544" y="341784"/>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lnSpc>
                <a:spcPct val="90000"/>
              </a:lnSpc>
              <a:spcBef>
                <a:spcPct val="0"/>
              </a:spcBef>
              <a:spcAft>
                <a:spcPct val="0"/>
              </a:spcAft>
            </a:pPr>
            <a:r>
              <a:rPr lang="ar-DZ" sz="4000" dirty="0" smtClean="0">
                <a:solidFill>
                  <a:srgbClr val="600060"/>
                </a:solidFill>
                <a:cs typeface="+mj-cs"/>
              </a:rPr>
              <a:t>2- </a:t>
            </a:r>
            <a:r>
              <a:rPr lang="ar-SA" sz="4800" b="1" dirty="0" smtClean="0">
                <a:solidFill>
                  <a:srgbClr val="600060"/>
                </a:solidFill>
                <a:cs typeface="+mj-cs"/>
              </a:rPr>
              <a:t>سوق </a:t>
            </a:r>
            <a:r>
              <a:rPr lang="ar-SA" sz="4800" b="1" dirty="0">
                <a:solidFill>
                  <a:srgbClr val="600060"/>
                </a:solidFill>
                <a:cs typeface="+mj-cs"/>
              </a:rPr>
              <a:t>الاحتكار </a:t>
            </a:r>
            <a:r>
              <a:rPr lang="ar-SA" sz="3600" dirty="0" smtClean="0">
                <a:solidFill>
                  <a:srgbClr val="600060"/>
                </a:solidFill>
                <a:cs typeface="Andalus" pitchFamily="18" charset="-78"/>
              </a:rPr>
              <a:t>.</a:t>
            </a:r>
            <a:endParaRPr lang="fr-FR" sz="3600" dirty="0">
              <a:solidFill>
                <a:srgbClr val="600060"/>
              </a:solidFill>
              <a:cs typeface="Andalus" pitchFamily="18" charset="-78"/>
            </a:endParaRPr>
          </a:p>
        </p:txBody>
      </p:sp>
      <p:sp>
        <p:nvSpPr>
          <p:cNvPr id="71685" name="Text Box 5"/>
          <p:cNvSpPr txBox="1">
            <a:spLocks noChangeArrowheads="1"/>
          </p:cNvSpPr>
          <p:nvPr/>
        </p:nvSpPr>
        <p:spPr bwMode="auto">
          <a:xfrm>
            <a:off x="323850" y="1703710"/>
            <a:ext cx="842486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b="0" dirty="0" smtClean="0">
                <a:solidFill>
                  <a:srgbClr val="003399"/>
                </a:solidFill>
                <a:latin typeface="Arial" pitchFamily="34" charset="0"/>
              </a:rPr>
              <a:t>  </a:t>
            </a:r>
            <a:r>
              <a:rPr lang="ar-SA" sz="3200" dirty="0" smtClean="0">
                <a:solidFill>
                  <a:srgbClr val="003399"/>
                </a:solidFill>
                <a:latin typeface="Arial" pitchFamily="34" charset="0"/>
                <a:cs typeface="+mn-cs"/>
              </a:rPr>
              <a:t>المحتكر </a:t>
            </a:r>
            <a:r>
              <a:rPr lang="ar-SA" sz="3200" dirty="0">
                <a:solidFill>
                  <a:srgbClr val="003399"/>
                </a:solidFill>
                <a:latin typeface="Arial" pitchFamily="34" charset="0"/>
                <a:cs typeface="+mn-cs"/>
              </a:rPr>
              <a:t>هو المنتج الذي يقوم بالاستحواذ والسيطرة على جميع مخرجات صناعة معينة دون سواه ، وذلك بالشروط التالية </a:t>
            </a:r>
            <a:r>
              <a:rPr lang="ar-SA" sz="3200" b="0" dirty="0">
                <a:solidFill>
                  <a:srgbClr val="003399"/>
                </a:solidFill>
                <a:latin typeface="Arial" pitchFamily="34" charset="0"/>
                <a:cs typeface="+mn-cs"/>
              </a:rPr>
              <a:t>:</a:t>
            </a:r>
            <a:endParaRPr lang="fr-FR" sz="3200" b="0" dirty="0">
              <a:solidFill>
                <a:srgbClr val="003399"/>
              </a:solidFill>
              <a:latin typeface="Arial" pitchFamily="34" charset="0"/>
              <a:cs typeface="+mn-cs"/>
            </a:endParaRPr>
          </a:p>
        </p:txBody>
      </p:sp>
      <p:sp>
        <p:nvSpPr>
          <p:cNvPr id="71686" name="Text Box 6"/>
          <p:cNvSpPr txBox="1">
            <a:spLocks noChangeArrowheads="1"/>
          </p:cNvSpPr>
          <p:nvPr/>
        </p:nvSpPr>
        <p:spPr bwMode="auto">
          <a:xfrm>
            <a:off x="-37009" y="3579783"/>
            <a:ext cx="83534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marL="457200" indent="-457200" eaLnBrk="1" fontAlgn="base" hangingPunct="1">
              <a:spcBef>
                <a:spcPct val="50000"/>
              </a:spcBef>
              <a:spcAft>
                <a:spcPct val="0"/>
              </a:spcAft>
              <a:buFont typeface="Arial" pitchFamily="34" charset="0"/>
              <a:buChar char="•"/>
            </a:pPr>
            <a:r>
              <a:rPr lang="ar-SA" sz="3200" dirty="0" smtClean="0">
                <a:solidFill>
                  <a:srgbClr val="006666"/>
                </a:solidFill>
                <a:latin typeface="Arial" pitchFamily="34" charset="0"/>
                <a:cs typeface="+mn-cs"/>
              </a:rPr>
              <a:t>أن </a:t>
            </a:r>
            <a:r>
              <a:rPr lang="ar-SA" sz="3200" dirty="0">
                <a:solidFill>
                  <a:srgbClr val="006666"/>
                </a:solidFill>
                <a:latin typeface="Arial" pitchFamily="34" charset="0"/>
                <a:cs typeface="+mn-cs"/>
              </a:rPr>
              <a:t>يكون هناك منتج واحد للسلعة أو الخدمة </a:t>
            </a:r>
            <a:r>
              <a:rPr lang="ar-SA" sz="2800" dirty="0">
                <a:solidFill>
                  <a:srgbClr val="006666"/>
                </a:solidFill>
                <a:latin typeface="Arial" pitchFamily="34" charset="0"/>
              </a:rPr>
              <a:t>.</a:t>
            </a:r>
            <a:endParaRPr lang="fr-FR" sz="2800" dirty="0">
              <a:solidFill>
                <a:srgbClr val="006666"/>
              </a:solidFill>
              <a:latin typeface="Arial" pitchFamily="34" charset="0"/>
            </a:endParaRPr>
          </a:p>
        </p:txBody>
      </p:sp>
      <p:sp>
        <p:nvSpPr>
          <p:cNvPr id="71687" name="Text Box 7"/>
          <p:cNvSpPr txBox="1">
            <a:spLocks noChangeArrowheads="1"/>
          </p:cNvSpPr>
          <p:nvPr/>
        </p:nvSpPr>
        <p:spPr bwMode="auto">
          <a:xfrm>
            <a:off x="-37009" y="4141758"/>
            <a:ext cx="83534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marL="457200" indent="-457200" eaLnBrk="1" fontAlgn="base" hangingPunct="1">
              <a:spcBef>
                <a:spcPct val="50000"/>
              </a:spcBef>
              <a:spcAft>
                <a:spcPct val="0"/>
              </a:spcAft>
              <a:buFont typeface="Arial" pitchFamily="34" charset="0"/>
              <a:buChar char="•"/>
            </a:pPr>
            <a:r>
              <a:rPr lang="ar-SA" sz="3200" dirty="0" smtClean="0">
                <a:solidFill>
                  <a:srgbClr val="006666"/>
                </a:solidFill>
                <a:latin typeface="Arial" pitchFamily="34" charset="0"/>
                <a:cs typeface="+mn-cs"/>
              </a:rPr>
              <a:t>أن </a:t>
            </a:r>
            <a:r>
              <a:rPr lang="ar-SA" sz="3200" dirty="0">
                <a:solidFill>
                  <a:srgbClr val="006666"/>
                </a:solidFill>
                <a:latin typeface="Arial" pitchFamily="34" charset="0"/>
                <a:cs typeface="+mn-cs"/>
              </a:rPr>
              <a:t>يقوم هذا المنتج ببيع سلعة ليس لها مثيل في السوق </a:t>
            </a:r>
            <a:r>
              <a:rPr lang="ar-SA" sz="2800" dirty="0">
                <a:solidFill>
                  <a:srgbClr val="006666"/>
                </a:solidFill>
                <a:latin typeface="Arial" pitchFamily="34" charset="0"/>
              </a:rPr>
              <a:t>.</a:t>
            </a:r>
            <a:endParaRPr lang="fr-FR" sz="2800" dirty="0">
              <a:solidFill>
                <a:srgbClr val="006666"/>
              </a:solidFill>
              <a:latin typeface="Arial" pitchFamily="34" charset="0"/>
            </a:endParaRPr>
          </a:p>
        </p:txBody>
      </p:sp>
      <p:sp>
        <p:nvSpPr>
          <p:cNvPr id="71688" name="Text Box 8"/>
          <p:cNvSpPr txBox="1">
            <a:spLocks noChangeArrowheads="1"/>
          </p:cNvSpPr>
          <p:nvPr/>
        </p:nvSpPr>
        <p:spPr bwMode="auto">
          <a:xfrm>
            <a:off x="-37009" y="4716433"/>
            <a:ext cx="83534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marL="457200" indent="-457200" eaLnBrk="1" fontAlgn="base" hangingPunct="1">
              <a:spcBef>
                <a:spcPct val="50000"/>
              </a:spcBef>
              <a:spcAft>
                <a:spcPct val="0"/>
              </a:spcAft>
              <a:buFont typeface="Arial" pitchFamily="34" charset="0"/>
              <a:buChar char="•"/>
            </a:pPr>
            <a:r>
              <a:rPr lang="ar-SA" sz="3200" dirty="0" smtClean="0">
                <a:solidFill>
                  <a:srgbClr val="006666"/>
                </a:solidFill>
                <a:latin typeface="Arial" pitchFamily="34" charset="0"/>
                <a:cs typeface="+mn-cs"/>
              </a:rPr>
              <a:t>عدم </a:t>
            </a:r>
            <a:r>
              <a:rPr lang="ar-SA" sz="3200" dirty="0">
                <a:solidFill>
                  <a:srgbClr val="006666"/>
                </a:solidFill>
                <a:latin typeface="Arial" pitchFamily="34" charset="0"/>
                <a:cs typeface="+mn-cs"/>
              </a:rPr>
              <a:t>إمكانية دخول منتجين آخرين للصناعة أو السوق </a:t>
            </a:r>
            <a:r>
              <a:rPr lang="ar-SA" sz="2800" dirty="0">
                <a:solidFill>
                  <a:srgbClr val="006666"/>
                </a:solidFill>
                <a:latin typeface="Arial" pitchFamily="34" charset="0"/>
              </a:rPr>
              <a:t>.</a:t>
            </a:r>
            <a:endParaRPr lang="fr-FR" sz="2800" dirty="0">
              <a:solidFill>
                <a:srgbClr val="006666"/>
              </a:solidFill>
              <a:latin typeface="Arial" pitchFamily="34" charset="0"/>
            </a:endParaRPr>
          </a:p>
        </p:txBody>
      </p:sp>
    </p:spTree>
    <p:extLst>
      <p:ext uri="{BB962C8B-B14F-4D97-AF65-F5344CB8AC3E}">
        <p14:creationId xmlns:p14="http://schemas.microsoft.com/office/powerpoint/2010/main" val="40766415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71684"/>
                                        </p:tgtEl>
                                        <p:attrNameLst>
                                          <p:attrName>style.visibility</p:attrName>
                                        </p:attrNameLst>
                                      </p:cBhvr>
                                      <p:to>
                                        <p:strVal val="visible"/>
                                      </p:to>
                                    </p:set>
                                    <p:anim calcmode="lin" valueType="num">
                                      <p:cBhvr>
                                        <p:cTn id="7" dur="250" fill="hold"/>
                                        <p:tgtEl>
                                          <p:spTgt spid="71684"/>
                                        </p:tgtEl>
                                        <p:attrNameLst>
                                          <p:attrName>ppt_w</p:attrName>
                                        </p:attrNameLst>
                                      </p:cBhvr>
                                      <p:tavLst>
                                        <p:tav tm="0">
                                          <p:val>
                                            <p:fltVal val="0"/>
                                          </p:val>
                                        </p:tav>
                                        <p:tav tm="100000">
                                          <p:val>
                                            <p:strVal val="#ppt_w"/>
                                          </p:val>
                                        </p:tav>
                                      </p:tavLst>
                                    </p:anim>
                                    <p:anim calcmode="lin" valueType="num">
                                      <p:cBhvr>
                                        <p:cTn id="8" dur="250" fill="hold"/>
                                        <p:tgtEl>
                                          <p:spTgt spid="71684"/>
                                        </p:tgtEl>
                                        <p:attrNameLst>
                                          <p:attrName>ppt_h</p:attrName>
                                        </p:attrNameLst>
                                      </p:cBhvr>
                                      <p:tavLst>
                                        <p:tav tm="0">
                                          <p:val>
                                            <p:fltVal val="0"/>
                                          </p:val>
                                        </p:tav>
                                        <p:tav tm="100000">
                                          <p:val>
                                            <p:strVal val="#ppt_h"/>
                                          </p:val>
                                        </p:tav>
                                      </p:tavLst>
                                    </p:anim>
                                    <p:anim calcmode="lin" valueType="num">
                                      <p:cBhvr>
                                        <p:cTn id="9" dur="250" fill="hold"/>
                                        <p:tgtEl>
                                          <p:spTgt spid="71684"/>
                                        </p:tgtEl>
                                        <p:attrNameLst>
                                          <p:attrName>ppt_x</p:attrName>
                                        </p:attrNameLst>
                                      </p:cBhvr>
                                      <p:tavLst>
                                        <p:tav tm="0" fmla="#ppt_x+(cos(-2*pi*(1-$))*-#ppt_x-sin(-2*pi*(1-$))*(1-#ppt_y))*(1-$)">
                                          <p:val>
                                            <p:fltVal val="0"/>
                                          </p:val>
                                        </p:tav>
                                        <p:tav tm="100000">
                                          <p:val>
                                            <p:fltVal val="1"/>
                                          </p:val>
                                        </p:tav>
                                      </p:tavLst>
                                    </p:anim>
                                    <p:anim calcmode="lin" valueType="num">
                                      <p:cBhvr>
                                        <p:cTn id="10" dur="250" fill="hold"/>
                                        <p:tgtEl>
                                          <p:spTgt spid="71684"/>
                                        </p:tgtEl>
                                        <p:attrNameLst>
                                          <p:attrName>ppt_y</p:attrName>
                                        </p:attrNameLst>
                                      </p:cBhvr>
                                      <p:tavLst>
                                        <p:tav tm="0" fmla="#ppt_y+(sin(-2*pi*(1-$))*-#ppt_x+cos(-2*pi*(1-$))*(1-#ppt_y))*(1-$)">
                                          <p:val>
                                            <p:fltVal val="0"/>
                                          </p:val>
                                        </p:tav>
                                        <p:tav tm="100000">
                                          <p:val>
                                            <p:fltVal val="1"/>
                                          </p:val>
                                        </p:tav>
                                      </p:tavLst>
                                    </p:anim>
                                  </p:childTnLst>
                                </p:cTn>
                              </p:par>
                            </p:childTnLst>
                          </p:cTn>
                        </p:par>
                        <p:par>
                          <p:cTn id="11" fill="hold" nodeType="withGroup">
                            <p:stCondLst>
                              <p:cond delay="250"/>
                            </p:stCondLst>
                            <p:childTnLst>
                              <p:par>
                                <p:cTn id="12" presetID="4" presetClass="entr" presetSubtype="16" fill="hold" grpId="0" nodeType="afterEffect">
                                  <p:stCondLst>
                                    <p:cond delay="0"/>
                                  </p:stCondLst>
                                  <p:childTnLst>
                                    <p:set>
                                      <p:cBhvr>
                                        <p:cTn id="13" dur="1" fill="hold">
                                          <p:stCondLst>
                                            <p:cond delay="0"/>
                                          </p:stCondLst>
                                        </p:cTn>
                                        <p:tgtEl>
                                          <p:spTgt spid="71685"/>
                                        </p:tgtEl>
                                        <p:attrNameLst>
                                          <p:attrName>style.visibility</p:attrName>
                                        </p:attrNameLst>
                                      </p:cBhvr>
                                      <p:to>
                                        <p:strVal val="visible"/>
                                      </p:to>
                                    </p:set>
                                    <p:animEffect transition="in" filter="box(in)">
                                      <p:cBhvr>
                                        <p:cTn id="14" dur="250"/>
                                        <p:tgtEl>
                                          <p:spTgt spid="71685"/>
                                        </p:tgtEl>
                                      </p:cBhvr>
                                    </p:animEffect>
                                  </p:childTnLst>
                                </p:cTn>
                              </p:par>
                            </p:childTnLst>
                          </p:cTn>
                        </p:par>
                        <p:par>
                          <p:cTn id="15" fill="hold" nodeType="withGroup">
                            <p:stCondLst>
                              <p:cond delay="500"/>
                            </p:stCondLst>
                            <p:childTnLst>
                              <p:par>
                                <p:cTn id="16" presetID="22" presetClass="entr" presetSubtype="8" fill="hold" grpId="0" nodeType="afterEffect">
                                  <p:stCondLst>
                                    <p:cond delay="0"/>
                                  </p:stCondLst>
                                  <p:childTnLst>
                                    <p:set>
                                      <p:cBhvr>
                                        <p:cTn id="17" dur="1" fill="hold">
                                          <p:stCondLst>
                                            <p:cond delay="0"/>
                                          </p:stCondLst>
                                        </p:cTn>
                                        <p:tgtEl>
                                          <p:spTgt spid="71686"/>
                                        </p:tgtEl>
                                        <p:attrNameLst>
                                          <p:attrName>style.visibility</p:attrName>
                                        </p:attrNameLst>
                                      </p:cBhvr>
                                      <p:to>
                                        <p:strVal val="visible"/>
                                      </p:to>
                                    </p:set>
                                    <p:animEffect transition="in" filter="wipe(left)">
                                      <p:cBhvr>
                                        <p:cTn id="18" dur="250"/>
                                        <p:tgtEl>
                                          <p:spTgt spid="71686"/>
                                        </p:tgtEl>
                                      </p:cBhvr>
                                    </p:animEffect>
                                  </p:childTnLst>
                                </p:cTn>
                              </p:par>
                            </p:childTnLst>
                          </p:cTn>
                        </p:par>
                        <p:par>
                          <p:cTn id="19" fill="hold" nodeType="withGroup">
                            <p:stCondLst>
                              <p:cond delay="750"/>
                            </p:stCondLst>
                            <p:childTnLst>
                              <p:par>
                                <p:cTn id="20" presetID="22" presetClass="entr" presetSubtype="2" fill="hold" grpId="0" nodeType="afterEffect">
                                  <p:stCondLst>
                                    <p:cond delay="0"/>
                                  </p:stCondLst>
                                  <p:childTnLst>
                                    <p:set>
                                      <p:cBhvr>
                                        <p:cTn id="21" dur="1" fill="hold">
                                          <p:stCondLst>
                                            <p:cond delay="0"/>
                                          </p:stCondLst>
                                        </p:cTn>
                                        <p:tgtEl>
                                          <p:spTgt spid="71687"/>
                                        </p:tgtEl>
                                        <p:attrNameLst>
                                          <p:attrName>style.visibility</p:attrName>
                                        </p:attrNameLst>
                                      </p:cBhvr>
                                      <p:to>
                                        <p:strVal val="visible"/>
                                      </p:to>
                                    </p:set>
                                    <p:animEffect transition="in" filter="wipe(right)">
                                      <p:cBhvr>
                                        <p:cTn id="22" dur="250"/>
                                        <p:tgtEl>
                                          <p:spTgt spid="71687"/>
                                        </p:tgtEl>
                                      </p:cBhvr>
                                    </p:animEffect>
                                  </p:childTnLst>
                                </p:cTn>
                              </p:par>
                            </p:childTnLst>
                          </p:cTn>
                        </p:par>
                        <p:par>
                          <p:cTn id="23" fill="hold" nodeType="withGroup">
                            <p:stCondLst>
                              <p:cond delay="1000"/>
                            </p:stCondLst>
                            <p:childTnLst>
                              <p:par>
                                <p:cTn id="24" presetID="22" presetClass="entr" presetSubtype="1" fill="hold" grpId="0" nodeType="afterEffect">
                                  <p:stCondLst>
                                    <p:cond delay="0"/>
                                  </p:stCondLst>
                                  <p:childTnLst>
                                    <p:set>
                                      <p:cBhvr>
                                        <p:cTn id="25" dur="1" fill="hold">
                                          <p:stCondLst>
                                            <p:cond delay="0"/>
                                          </p:stCondLst>
                                        </p:cTn>
                                        <p:tgtEl>
                                          <p:spTgt spid="71688"/>
                                        </p:tgtEl>
                                        <p:attrNameLst>
                                          <p:attrName>style.visibility</p:attrName>
                                        </p:attrNameLst>
                                      </p:cBhvr>
                                      <p:to>
                                        <p:strVal val="visible"/>
                                      </p:to>
                                    </p:set>
                                    <p:animEffect transition="in" filter="wipe(up)">
                                      <p:cBhvr>
                                        <p:cTn id="26" dur="250"/>
                                        <p:tgtEl>
                                          <p:spTgt spid="716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utoUpdateAnimBg="0"/>
      <p:bldP spid="71685" grpId="0" autoUpdateAnimBg="0"/>
      <p:bldP spid="71686" grpId="0" autoUpdateAnimBg="0"/>
      <p:bldP spid="71687" grpId="0" autoUpdateAnimBg="0"/>
      <p:bldP spid="71688"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7" name="Rectangle 5"/>
          <p:cNvSpPr>
            <a:spLocks noGrp="1" noChangeArrowheads="1"/>
          </p:cNvSpPr>
          <p:nvPr>
            <p:ph type="title"/>
          </p:nvPr>
        </p:nvSpPr>
        <p:spPr>
          <a:xfrm>
            <a:off x="539552" y="773832"/>
            <a:ext cx="8229600" cy="1143000"/>
          </a:xfrm>
          <a:noFill/>
        </p:spPr>
        <p:txBody>
          <a:bodyPr/>
          <a:lstStyle/>
          <a:p>
            <a:pPr algn="r" eaLnBrk="1" hangingPunct="1">
              <a:lnSpc>
                <a:spcPct val="90000"/>
              </a:lnSpc>
            </a:pPr>
            <a:r>
              <a:rPr lang="ar-DZ" dirty="0" smtClean="0">
                <a:solidFill>
                  <a:srgbClr val="600060"/>
                </a:solidFill>
              </a:rPr>
              <a:t>3- </a:t>
            </a:r>
            <a:r>
              <a:rPr lang="ar-SA" b="1" dirty="0" smtClean="0">
                <a:solidFill>
                  <a:srgbClr val="600060"/>
                </a:solidFill>
              </a:rPr>
              <a:t>سوق المنافسة الاحتكارية</a:t>
            </a:r>
            <a:endParaRPr lang="fr-FR" b="1" dirty="0" smtClean="0">
              <a:solidFill>
                <a:srgbClr val="600060"/>
              </a:solidFill>
              <a:cs typeface="Andalus" pitchFamily="18" charset="-78"/>
            </a:endParaRPr>
          </a:p>
        </p:txBody>
      </p:sp>
      <p:sp>
        <p:nvSpPr>
          <p:cNvPr id="74759" name="Text Box 7"/>
          <p:cNvSpPr txBox="1">
            <a:spLocks noChangeArrowheads="1"/>
          </p:cNvSpPr>
          <p:nvPr/>
        </p:nvSpPr>
        <p:spPr bwMode="auto">
          <a:xfrm>
            <a:off x="-1044624" y="2931711"/>
            <a:ext cx="79914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marL="457200" indent="-457200" eaLnBrk="1" fontAlgn="base" hangingPunct="1">
              <a:spcBef>
                <a:spcPct val="50000"/>
              </a:spcBef>
              <a:spcAft>
                <a:spcPct val="0"/>
              </a:spcAft>
              <a:buFont typeface="Arial" pitchFamily="34" charset="0"/>
              <a:buChar char="•"/>
            </a:pPr>
            <a:r>
              <a:rPr lang="ar-SA" sz="3200" dirty="0" smtClean="0">
                <a:solidFill>
                  <a:srgbClr val="006666"/>
                </a:solidFill>
                <a:latin typeface="Arial" pitchFamily="34" charset="0"/>
                <a:cs typeface="+mn-cs"/>
              </a:rPr>
              <a:t>وجود </a:t>
            </a:r>
            <a:r>
              <a:rPr lang="ar-SA" sz="3200" dirty="0">
                <a:solidFill>
                  <a:srgbClr val="006666"/>
                </a:solidFill>
                <a:latin typeface="Arial" pitchFamily="34" charset="0"/>
                <a:cs typeface="+mn-cs"/>
              </a:rPr>
              <a:t>عدد كبير من المنتجين البائعين </a:t>
            </a:r>
            <a:r>
              <a:rPr lang="ar-SA" sz="2800" dirty="0">
                <a:solidFill>
                  <a:srgbClr val="006666"/>
                </a:solidFill>
                <a:latin typeface="Arial" pitchFamily="34" charset="0"/>
              </a:rPr>
              <a:t>.</a:t>
            </a:r>
            <a:endParaRPr lang="fr-FR" sz="2800" dirty="0">
              <a:solidFill>
                <a:srgbClr val="006666"/>
              </a:solidFill>
              <a:latin typeface="Arial" pitchFamily="34" charset="0"/>
            </a:endParaRPr>
          </a:p>
        </p:txBody>
      </p:sp>
      <p:sp>
        <p:nvSpPr>
          <p:cNvPr id="74760" name="Text Box 8"/>
          <p:cNvSpPr txBox="1">
            <a:spLocks noChangeArrowheads="1"/>
          </p:cNvSpPr>
          <p:nvPr/>
        </p:nvSpPr>
        <p:spPr bwMode="auto">
          <a:xfrm>
            <a:off x="-1044624" y="3492098"/>
            <a:ext cx="79914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marL="457200" indent="-457200" eaLnBrk="1" fontAlgn="base" hangingPunct="1">
              <a:spcBef>
                <a:spcPct val="50000"/>
              </a:spcBef>
              <a:spcAft>
                <a:spcPct val="0"/>
              </a:spcAft>
              <a:buFont typeface="Arial" pitchFamily="34" charset="0"/>
              <a:buChar char="•"/>
            </a:pPr>
            <a:r>
              <a:rPr lang="ar-SA" sz="3200" dirty="0" smtClean="0">
                <a:solidFill>
                  <a:srgbClr val="006666"/>
                </a:solidFill>
                <a:latin typeface="Arial" pitchFamily="34" charset="0"/>
                <a:cs typeface="+mn-cs"/>
              </a:rPr>
              <a:t>تماثل </a:t>
            </a:r>
            <a:r>
              <a:rPr lang="ar-SA" sz="3200" dirty="0">
                <a:solidFill>
                  <a:srgbClr val="006666"/>
                </a:solidFill>
                <a:latin typeface="Arial" pitchFamily="34" charset="0"/>
                <a:cs typeface="+mn-cs"/>
              </a:rPr>
              <a:t>السلعة مع شيء من التمييز </a:t>
            </a:r>
            <a:r>
              <a:rPr lang="ar-SA" sz="3200" dirty="0" smtClean="0">
                <a:solidFill>
                  <a:srgbClr val="006666"/>
                </a:solidFill>
                <a:latin typeface="Arial" pitchFamily="34" charset="0"/>
                <a:cs typeface="+mn-cs"/>
              </a:rPr>
              <a:t>بينها</a:t>
            </a:r>
            <a:r>
              <a:rPr lang="ar-SA" sz="2800" dirty="0" smtClean="0">
                <a:solidFill>
                  <a:srgbClr val="006666"/>
                </a:solidFill>
                <a:latin typeface="Arial" pitchFamily="34" charset="0"/>
                <a:cs typeface="+mn-cs"/>
              </a:rPr>
              <a:t>.</a:t>
            </a:r>
            <a:endParaRPr lang="fr-FR" sz="2800" dirty="0">
              <a:solidFill>
                <a:srgbClr val="006666"/>
              </a:solidFill>
              <a:latin typeface="Arial" pitchFamily="34" charset="0"/>
              <a:cs typeface="+mn-cs"/>
            </a:endParaRPr>
          </a:p>
        </p:txBody>
      </p:sp>
      <p:sp>
        <p:nvSpPr>
          <p:cNvPr id="74761" name="Text Box 9"/>
          <p:cNvSpPr txBox="1">
            <a:spLocks noChangeArrowheads="1"/>
          </p:cNvSpPr>
          <p:nvPr/>
        </p:nvSpPr>
        <p:spPr bwMode="auto">
          <a:xfrm>
            <a:off x="-1044624" y="4068361"/>
            <a:ext cx="79914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marL="457200" indent="-457200" eaLnBrk="1" fontAlgn="base" hangingPunct="1">
              <a:spcBef>
                <a:spcPct val="50000"/>
              </a:spcBef>
              <a:spcAft>
                <a:spcPct val="0"/>
              </a:spcAft>
              <a:buFont typeface="Arial" pitchFamily="34" charset="0"/>
              <a:buChar char="•"/>
            </a:pPr>
            <a:r>
              <a:rPr lang="ar-SA" sz="3200" dirty="0" smtClean="0">
                <a:solidFill>
                  <a:srgbClr val="006666"/>
                </a:solidFill>
                <a:latin typeface="Arial" pitchFamily="34" charset="0"/>
                <a:cs typeface="+mn-cs"/>
              </a:rPr>
              <a:t>حرية </a:t>
            </a:r>
            <a:r>
              <a:rPr lang="ar-SA" sz="3200" dirty="0">
                <a:solidFill>
                  <a:srgbClr val="006666"/>
                </a:solidFill>
                <a:latin typeface="Arial" pitchFamily="34" charset="0"/>
                <a:cs typeface="+mn-cs"/>
              </a:rPr>
              <a:t>الدخول والخروج من السوق </a:t>
            </a:r>
            <a:r>
              <a:rPr lang="ar-SA" sz="3200" dirty="0">
                <a:solidFill>
                  <a:srgbClr val="006666"/>
                </a:solidFill>
                <a:latin typeface="Arial" pitchFamily="34" charset="0"/>
              </a:rPr>
              <a:t>.</a:t>
            </a:r>
            <a:endParaRPr lang="fr-FR" sz="3200" dirty="0">
              <a:solidFill>
                <a:srgbClr val="006666"/>
              </a:solidFill>
              <a:latin typeface="Arial" pitchFamily="34" charset="0"/>
            </a:endParaRPr>
          </a:p>
        </p:txBody>
      </p:sp>
    </p:spTree>
    <p:extLst>
      <p:ext uri="{BB962C8B-B14F-4D97-AF65-F5344CB8AC3E}">
        <p14:creationId xmlns:p14="http://schemas.microsoft.com/office/powerpoint/2010/main" val="9791515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withEffect">
                                  <p:stCondLst>
                                    <p:cond delay="0"/>
                                  </p:stCondLst>
                                  <p:childTnLst>
                                    <p:set>
                                      <p:cBhvr>
                                        <p:cTn id="6" dur="1" fill="hold">
                                          <p:stCondLst>
                                            <p:cond delay="0"/>
                                          </p:stCondLst>
                                        </p:cTn>
                                        <p:tgtEl>
                                          <p:spTgt spid="74757"/>
                                        </p:tgtEl>
                                        <p:attrNameLst>
                                          <p:attrName>style.visibility</p:attrName>
                                        </p:attrNameLst>
                                      </p:cBhvr>
                                      <p:to>
                                        <p:strVal val="visible"/>
                                      </p:to>
                                    </p:set>
                                    <p:anim calcmode="lin" valueType="num">
                                      <p:cBhvr>
                                        <p:cTn id="7" dur="250" fill="hold"/>
                                        <p:tgtEl>
                                          <p:spTgt spid="74757"/>
                                        </p:tgtEl>
                                        <p:attrNameLst>
                                          <p:attrName>ppt_w</p:attrName>
                                        </p:attrNameLst>
                                      </p:cBhvr>
                                      <p:tavLst>
                                        <p:tav tm="0">
                                          <p:val>
                                            <p:fltVal val="0"/>
                                          </p:val>
                                        </p:tav>
                                        <p:tav tm="100000">
                                          <p:val>
                                            <p:strVal val="#ppt_w"/>
                                          </p:val>
                                        </p:tav>
                                      </p:tavLst>
                                    </p:anim>
                                    <p:anim calcmode="lin" valueType="num">
                                      <p:cBhvr>
                                        <p:cTn id="8" dur="250" fill="hold"/>
                                        <p:tgtEl>
                                          <p:spTgt spid="74757"/>
                                        </p:tgtEl>
                                        <p:attrNameLst>
                                          <p:attrName>ppt_h</p:attrName>
                                        </p:attrNameLst>
                                      </p:cBhvr>
                                      <p:tavLst>
                                        <p:tav tm="0">
                                          <p:val>
                                            <p:fltVal val="0"/>
                                          </p:val>
                                        </p:tav>
                                        <p:tav tm="100000">
                                          <p:val>
                                            <p:strVal val="#ppt_h"/>
                                          </p:val>
                                        </p:tav>
                                      </p:tavLst>
                                    </p:anim>
                                    <p:anim calcmode="lin" valueType="num">
                                      <p:cBhvr>
                                        <p:cTn id="9" dur="250" fill="hold"/>
                                        <p:tgtEl>
                                          <p:spTgt spid="74757"/>
                                        </p:tgtEl>
                                        <p:attrNameLst>
                                          <p:attrName>ppt_x</p:attrName>
                                        </p:attrNameLst>
                                      </p:cBhvr>
                                      <p:tavLst>
                                        <p:tav tm="0">
                                          <p:val>
                                            <p:fltVal val="0.5"/>
                                          </p:val>
                                        </p:tav>
                                        <p:tav tm="100000">
                                          <p:val>
                                            <p:strVal val="#ppt_x"/>
                                          </p:val>
                                        </p:tav>
                                      </p:tavLst>
                                    </p:anim>
                                    <p:anim calcmode="lin" valueType="num">
                                      <p:cBhvr>
                                        <p:cTn id="10" dur="250" fill="hold"/>
                                        <p:tgtEl>
                                          <p:spTgt spid="74757"/>
                                        </p:tgtEl>
                                        <p:attrNameLst>
                                          <p:attrName>ppt_y</p:attrName>
                                        </p:attrNameLst>
                                      </p:cBhvr>
                                      <p:tavLst>
                                        <p:tav tm="0">
                                          <p:val>
                                            <p:fltVal val="0.5"/>
                                          </p:val>
                                        </p:tav>
                                        <p:tav tm="100000">
                                          <p:val>
                                            <p:strVal val="#ppt_y"/>
                                          </p:val>
                                        </p:tav>
                                      </p:tavLst>
                                    </p:anim>
                                  </p:childTnLst>
                                </p:cTn>
                              </p:par>
                            </p:childTnLst>
                          </p:cTn>
                        </p:par>
                        <p:par>
                          <p:cTn id="11" fill="hold">
                            <p:stCondLst>
                              <p:cond delay="250"/>
                            </p:stCondLst>
                            <p:childTnLst>
                              <p:par>
                                <p:cTn id="12" presetID="5" presetClass="entr" presetSubtype="10" fill="hold" grpId="0" nodeType="afterEffect">
                                  <p:stCondLst>
                                    <p:cond delay="0"/>
                                  </p:stCondLst>
                                  <p:childTnLst>
                                    <p:set>
                                      <p:cBhvr>
                                        <p:cTn id="13" dur="1" fill="hold">
                                          <p:stCondLst>
                                            <p:cond delay="0"/>
                                          </p:stCondLst>
                                        </p:cTn>
                                        <p:tgtEl>
                                          <p:spTgt spid="74759"/>
                                        </p:tgtEl>
                                        <p:attrNameLst>
                                          <p:attrName>style.visibility</p:attrName>
                                        </p:attrNameLst>
                                      </p:cBhvr>
                                      <p:to>
                                        <p:strVal val="visible"/>
                                      </p:to>
                                    </p:set>
                                    <p:animEffect transition="in" filter="checkerboard(across)">
                                      <p:cBhvr>
                                        <p:cTn id="14" dur="250"/>
                                        <p:tgtEl>
                                          <p:spTgt spid="74759"/>
                                        </p:tgtEl>
                                      </p:cBhvr>
                                    </p:animEffect>
                                  </p:childTnLst>
                                </p:cTn>
                              </p:par>
                            </p:childTnLst>
                          </p:cTn>
                        </p:par>
                        <p:par>
                          <p:cTn id="15" fill="hold">
                            <p:stCondLst>
                              <p:cond delay="500"/>
                            </p:stCondLst>
                            <p:childTnLst>
                              <p:par>
                                <p:cTn id="16" presetID="5" presetClass="entr" presetSubtype="10" fill="hold" grpId="0" nodeType="afterEffect">
                                  <p:stCondLst>
                                    <p:cond delay="0"/>
                                  </p:stCondLst>
                                  <p:childTnLst>
                                    <p:set>
                                      <p:cBhvr>
                                        <p:cTn id="17" dur="1" fill="hold">
                                          <p:stCondLst>
                                            <p:cond delay="0"/>
                                          </p:stCondLst>
                                        </p:cTn>
                                        <p:tgtEl>
                                          <p:spTgt spid="74760"/>
                                        </p:tgtEl>
                                        <p:attrNameLst>
                                          <p:attrName>style.visibility</p:attrName>
                                        </p:attrNameLst>
                                      </p:cBhvr>
                                      <p:to>
                                        <p:strVal val="visible"/>
                                      </p:to>
                                    </p:set>
                                    <p:animEffect transition="in" filter="checkerboard(across)">
                                      <p:cBhvr>
                                        <p:cTn id="18" dur="250"/>
                                        <p:tgtEl>
                                          <p:spTgt spid="74760"/>
                                        </p:tgtEl>
                                      </p:cBhvr>
                                    </p:animEffect>
                                  </p:childTnLst>
                                </p:cTn>
                              </p:par>
                            </p:childTnLst>
                          </p:cTn>
                        </p:par>
                        <p:par>
                          <p:cTn id="19" fill="hold">
                            <p:stCondLst>
                              <p:cond delay="750"/>
                            </p:stCondLst>
                            <p:childTnLst>
                              <p:par>
                                <p:cTn id="20" presetID="5" presetClass="entr" presetSubtype="10" fill="hold" grpId="0" nodeType="afterEffect">
                                  <p:stCondLst>
                                    <p:cond delay="0"/>
                                  </p:stCondLst>
                                  <p:childTnLst>
                                    <p:set>
                                      <p:cBhvr>
                                        <p:cTn id="21" dur="1" fill="hold">
                                          <p:stCondLst>
                                            <p:cond delay="0"/>
                                          </p:stCondLst>
                                        </p:cTn>
                                        <p:tgtEl>
                                          <p:spTgt spid="74761"/>
                                        </p:tgtEl>
                                        <p:attrNameLst>
                                          <p:attrName>style.visibility</p:attrName>
                                        </p:attrNameLst>
                                      </p:cBhvr>
                                      <p:to>
                                        <p:strVal val="visible"/>
                                      </p:to>
                                    </p:set>
                                    <p:animEffect transition="in" filter="checkerboard(across)">
                                      <p:cBhvr>
                                        <p:cTn id="22" dur="250"/>
                                        <p:tgtEl>
                                          <p:spTgt spid="747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7" grpId="0" autoUpdateAnimBg="0"/>
      <p:bldP spid="74759" grpId="0" autoUpdateAnimBg="0"/>
      <p:bldP spid="74760" grpId="0" autoUpdateAnimBg="0"/>
      <p:bldP spid="74761"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5" name="Rectangle 5"/>
          <p:cNvSpPr>
            <a:spLocks noGrp="1" noChangeArrowheads="1"/>
          </p:cNvSpPr>
          <p:nvPr>
            <p:ph type="title"/>
          </p:nvPr>
        </p:nvSpPr>
        <p:spPr>
          <a:xfrm>
            <a:off x="457200" y="630238"/>
            <a:ext cx="8229600" cy="1143000"/>
          </a:xfrm>
          <a:noFill/>
        </p:spPr>
        <p:txBody>
          <a:bodyPr/>
          <a:lstStyle/>
          <a:p>
            <a:pPr algn="r" eaLnBrk="1" hangingPunct="1">
              <a:lnSpc>
                <a:spcPct val="90000"/>
              </a:lnSpc>
            </a:pPr>
            <a:r>
              <a:rPr lang="ar-DZ" dirty="0" smtClean="0">
                <a:solidFill>
                  <a:srgbClr val="600060"/>
                </a:solidFill>
                <a:cs typeface="Andalus" pitchFamily="18" charset="-78"/>
              </a:rPr>
              <a:t>4- </a:t>
            </a:r>
            <a:r>
              <a:rPr lang="ar-SA" b="1" dirty="0" smtClean="0">
                <a:solidFill>
                  <a:srgbClr val="600060"/>
                </a:solidFill>
                <a:cs typeface="+mn-cs"/>
              </a:rPr>
              <a:t>سوق احتكار القلة</a:t>
            </a:r>
            <a:endParaRPr lang="en-US" b="1" dirty="0" smtClean="0">
              <a:solidFill>
                <a:srgbClr val="600060"/>
              </a:solidFill>
              <a:cs typeface="+mn-cs"/>
            </a:endParaRPr>
          </a:p>
        </p:txBody>
      </p:sp>
      <p:sp>
        <p:nvSpPr>
          <p:cNvPr id="76806" name="Text Box 6"/>
          <p:cNvSpPr txBox="1">
            <a:spLocks noChangeArrowheads="1"/>
          </p:cNvSpPr>
          <p:nvPr/>
        </p:nvSpPr>
        <p:spPr bwMode="auto">
          <a:xfrm>
            <a:off x="1259632" y="2765246"/>
            <a:ext cx="727261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marL="457200" indent="-457200" algn="just" eaLnBrk="1" fontAlgn="base" hangingPunct="1">
              <a:spcBef>
                <a:spcPct val="50000"/>
              </a:spcBef>
              <a:spcAft>
                <a:spcPct val="0"/>
              </a:spcAft>
              <a:buFont typeface="Arial" pitchFamily="34" charset="0"/>
              <a:buChar char="•"/>
            </a:pPr>
            <a:r>
              <a:rPr lang="ar-DZ" sz="3200" dirty="0" smtClean="0">
                <a:solidFill>
                  <a:srgbClr val="003399"/>
                </a:solidFill>
                <a:latin typeface="Arial" pitchFamily="34" charset="0"/>
              </a:rPr>
              <a:t>   </a:t>
            </a:r>
            <a:r>
              <a:rPr lang="ar-SA" sz="3200" dirty="0" smtClean="0">
                <a:solidFill>
                  <a:srgbClr val="003399"/>
                </a:solidFill>
                <a:latin typeface="Arial" pitchFamily="34" charset="0"/>
                <a:cs typeface="+mn-cs"/>
              </a:rPr>
              <a:t>وه</a:t>
            </a:r>
            <a:r>
              <a:rPr lang="ar-DZ" sz="3200" dirty="0" smtClean="0">
                <a:solidFill>
                  <a:srgbClr val="003399"/>
                </a:solidFill>
                <a:latin typeface="Arial" pitchFamily="34" charset="0"/>
                <a:cs typeface="+mn-cs"/>
              </a:rPr>
              <a:t>و</a:t>
            </a:r>
            <a:r>
              <a:rPr lang="ar-SA" sz="3200" dirty="0" smtClean="0">
                <a:solidFill>
                  <a:srgbClr val="003399"/>
                </a:solidFill>
                <a:latin typeface="Arial" pitchFamily="34" charset="0"/>
                <a:cs typeface="+mn-cs"/>
              </a:rPr>
              <a:t> </a:t>
            </a:r>
            <a:r>
              <a:rPr lang="ar-SA" sz="3200" dirty="0">
                <a:solidFill>
                  <a:srgbClr val="003399"/>
                </a:solidFill>
                <a:latin typeface="Arial" pitchFamily="34" charset="0"/>
                <a:cs typeface="+mn-cs"/>
              </a:rPr>
              <a:t>سوق يتولى فيها عدد محدد من المنتجين بيع سلعة أو خدمة </a:t>
            </a:r>
            <a:r>
              <a:rPr lang="ar-SA" sz="3200" dirty="0" smtClean="0">
                <a:solidFill>
                  <a:srgbClr val="003399"/>
                </a:solidFill>
                <a:latin typeface="Arial" pitchFamily="34" charset="0"/>
                <a:cs typeface="+mn-cs"/>
              </a:rPr>
              <a:t>متماثلة</a:t>
            </a:r>
            <a:r>
              <a:rPr lang="ar-DZ" sz="3200" dirty="0" smtClean="0">
                <a:solidFill>
                  <a:srgbClr val="003399"/>
                </a:solidFill>
                <a:latin typeface="Arial" pitchFamily="34" charset="0"/>
                <a:cs typeface="+mn-cs"/>
              </a:rPr>
              <a:t>,</a:t>
            </a:r>
            <a:r>
              <a:rPr lang="ar-SA" sz="3200" dirty="0" smtClean="0">
                <a:solidFill>
                  <a:srgbClr val="003399"/>
                </a:solidFill>
                <a:latin typeface="Arial" pitchFamily="34" charset="0"/>
                <a:cs typeface="+mn-cs"/>
              </a:rPr>
              <a:t> </a:t>
            </a:r>
            <a:r>
              <a:rPr lang="ar-SA" sz="3200" dirty="0">
                <a:solidFill>
                  <a:srgbClr val="003399"/>
                </a:solidFill>
                <a:latin typeface="Arial" pitchFamily="34" charset="0"/>
                <a:cs typeface="+mn-cs"/>
              </a:rPr>
              <a:t>أو متنوعة يستأثر كل منهم بنسبة كبيرة من الإنتاج أو الصناعة ، ويؤثر بقراراته وبسياساته الإنتاجية أو التسويقية السعرية تأثيراً مباشراً في باقي المنتجين </a:t>
            </a:r>
            <a:r>
              <a:rPr lang="ar-SA" sz="2800" dirty="0">
                <a:solidFill>
                  <a:srgbClr val="003399"/>
                </a:solidFill>
                <a:latin typeface="Arial" pitchFamily="34" charset="0"/>
              </a:rPr>
              <a:t>.</a:t>
            </a:r>
            <a:endParaRPr lang="fr-FR" sz="2800" dirty="0">
              <a:solidFill>
                <a:srgbClr val="003399"/>
              </a:solidFill>
              <a:latin typeface="Arial" pitchFamily="34" charset="0"/>
            </a:endParaRPr>
          </a:p>
        </p:txBody>
      </p:sp>
    </p:spTree>
    <p:extLst>
      <p:ext uri="{BB962C8B-B14F-4D97-AF65-F5344CB8AC3E}">
        <p14:creationId xmlns:p14="http://schemas.microsoft.com/office/powerpoint/2010/main" val="1305216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76805"/>
                                        </p:tgtEl>
                                        <p:attrNameLst>
                                          <p:attrName>style.visibility</p:attrName>
                                        </p:attrNameLst>
                                      </p:cBhvr>
                                      <p:to>
                                        <p:strVal val="visible"/>
                                      </p:to>
                                    </p:set>
                                    <p:animEffect transition="in" filter="barn(outVertical)">
                                      <p:cBhvr>
                                        <p:cTn id="7" dur="250"/>
                                        <p:tgtEl>
                                          <p:spTgt spid="76805"/>
                                        </p:tgtEl>
                                      </p:cBhvr>
                                    </p:animEffect>
                                  </p:childTnLst>
                                </p:cTn>
                              </p:par>
                            </p:childTnLst>
                          </p:cTn>
                        </p:par>
                        <p:par>
                          <p:cTn id="8" fill="hold" nodeType="withGroup">
                            <p:stCondLst>
                              <p:cond delay="250"/>
                            </p:stCondLst>
                            <p:childTnLst>
                              <p:par>
                                <p:cTn id="9" presetID="9" presetClass="entr" presetSubtype="0" fill="hold" grpId="0" nodeType="afterEffect">
                                  <p:stCondLst>
                                    <p:cond delay="0"/>
                                  </p:stCondLst>
                                  <p:childTnLst>
                                    <p:set>
                                      <p:cBhvr>
                                        <p:cTn id="10" dur="1" fill="hold">
                                          <p:stCondLst>
                                            <p:cond delay="0"/>
                                          </p:stCondLst>
                                        </p:cTn>
                                        <p:tgtEl>
                                          <p:spTgt spid="76806"/>
                                        </p:tgtEl>
                                        <p:attrNameLst>
                                          <p:attrName>style.visibility</p:attrName>
                                        </p:attrNameLst>
                                      </p:cBhvr>
                                      <p:to>
                                        <p:strVal val="visible"/>
                                      </p:to>
                                    </p:set>
                                    <p:animEffect transition="in" filter="dissolve">
                                      <p:cBhvr>
                                        <p:cTn id="11" dur="250"/>
                                        <p:tgtEl>
                                          <p:spTgt spid="768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5" grpId="0" autoUpdateAnimBg="0"/>
      <p:bldP spid="76806"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1"/>
          <p:cNvSpPr>
            <a:spLocks noGrp="1"/>
          </p:cNvSpPr>
          <p:nvPr>
            <p:ph type="ctrTitle"/>
          </p:nvPr>
        </p:nvSpPr>
        <p:spPr>
          <a:xfrm>
            <a:off x="685800" y="1844824"/>
            <a:ext cx="7772400" cy="1470025"/>
          </a:xfrm>
        </p:spPr>
        <p:txBody>
          <a:bodyPr/>
          <a:lstStyle/>
          <a:p>
            <a:r>
              <a:rPr lang="ar-DZ" sz="5400" b="1" dirty="0">
                <a:solidFill>
                  <a:srgbClr val="000000"/>
                </a:solidFill>
              </a:rPr>
              <a:t>المحور الثاني </a:t>
            </a:r>
            <a:endParaRPr lang="ar-DZ" sz="5400" b="1" dirty="0"/>
          </a:p>
        </p:txBody>
      </p:sp>
      <p:sp>
        <p:nvSpPr>
          <p:cNvPr id="7" name="عنوان فرعي 2"/>
          <p:cNvSpPr>
            <a:spLocks noGrp="1"/>
          </p:cNvSpPr>
          <p:nvPr>
            <p:ph type="subTitle" idx="1"/>
          </p:nvPr>
        </p:nvSpPr>
        <p:spPr>
          <a:xfrm>
            <a:off x="1483568" y="3356992"/>
            <a:ext cx="6400800" cy="1752600"/>
          </a:xfrm>
        </p:spPr>
        <p:txBody>
          <a:bodyPr/>
          <a:lstStyle/>
          <a:p>
            <a:pPr lvl="0" eaLnBrk="1" hangingPunct="1">
              <a:defRPr/>
            </a:pPr>
            <a:r>
              <a:rPr lang="ar-DZ" sz="6000" b="1" dirty="0">
                <a:solidFill>
                  <a:srgbClr val="000000"/>
                </a:solidFill>
              </a:rPr>
              <a:t>نظرية الطلب و العرض</a:t>
            </a:r>
            <a:endParaRPr lang="ar-DZ" sz="2000" dirty="0"/>
          </a:p>
        </p:txBody>
      </p:sp>
    </p:spTree>
    <p:extLst>
      <p:ext uri="{BB962C8B-B14F-4D97-AF65-F5344CB8AC3E}">
        <p14:creationId xmlns:p14="http://schemas.microsoft.com/office/powerpoint/2010/main" val="125300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50" fill="hold"/>
                                        <p:tgtEl>
                                          <p:spTgt spid="6"/>
                                        </p:tgtEl>
                                        <p:attrNameLst>
                                          <p:attrName>ppt_x</p:attrName>
                                        </p:attrNameLst>
                                      </p:cBhvr>
                                      <p:tavLst>
                                        <p:tav tm="0">
                                          <p:val>
                                            <p:strVal val="#ppt_x"/>
                                          </p:val>
                                        </p:tav>
                                        <p:tav tm="100000">
                                          <p:val>
                                            <p:strVal val="#ppt_x"/>
                                          </p:val>
                                        </p:tav>
                                      </p:tavLst>
                                    </p:anim>
                                    <p:anim calcmode="lin" valueType="num">
                                      <p:cBhvr additive="base">
                                        <p:cTn id="8" dur="25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25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DZ" sz="11500" b="1" dirty="0" smtClean="0"/>
              <a:t>الطلب</a:t>
            </a:r>
            <a:r>
              <a:rPr lang="ar-DZ" dirty="0" smtClean="0"/>
              <a:t> </a:t>
            </a:r>
            <a:endParaRPr lang="ar-DZ" dirty="0"/>
          </a:p>
        </p:txBody>
      </p:sp>
      <p:sp>
        <p:nvSpPr>
          <p:cNvPr id="3" name="عنوان فرعي 2"/>
          <p:cNvSpPr>
            <a:spLocks noGrp="1"/>
          </p:cNvSpPr>
          <p:nvPr>
            <p:ph type="subTitle" idx="1"/>
          </p:nvPr>
        </p:nvSpPr>
        <p:spPr/>
        <p:txBody>
          <a:bodyPr/>
          <a:lstStyle/>
          <a:p>
            <a:endParaRPr lang="ar-DZ"/>
          </a:p>
        </p:txBody>
      </p:sp>
    </p:spTree>
    <p:extLst>
      <p:ext uri="{BB962C8B-B14F-4D97-AF65-F5344CB8AC3E}">
        <p14:creationId xmlns:p14="http://schemas.microsoft.com/office/powerpoint/2010/main" val="38234396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55776" y="908720"/>
            <a:ext cx="8229600" cy="1143000"/>
          </a:xfrm>
        </p:spPr>
        <p:txBody>
          <a:bodyPr/>
          <a:lstStyle/>
          <a:p>
            <a:r>
              <a:rPr lang="ar-DZ" sz="5400" b="1" dirty="0" smtClean="0"/>
              <a:t>اولا :مفهوم الطلب</a:t>
            </a:r>
            <a:endParaRPr lang="ar-DZ" sz="5400" b="1" dirty="0"/>
          </a:p>
        </p:txBody>
      </p:sp>
      <p:sp>
        <p:nvSpPr>
          <p:cNvPr id="4" name="عنصر نائب للمحتوى 3"/>
          <p:cNvSpPr>
            <a:spLocks noGrp="1"/>
          </p:cNvSpPr>
          <p:nvPr>
            <p:ph idx="1"/>
          </p:nvPr>
        </p:nvSpPr>
        <p:spPr>
          <a:xfrm>
            <a:off x="457200" y="2564904"/>
            <a:ext cx="8229600" cy="4525963"/>
          </a:xfrm>
        </p:spPr>
        <p:txBody>
          <a:bodyPr/>
          <a:lstStyle/>
          <a:p>
            <a:pPr algn="just"/>
            <a:r>
              <a:rPr lang="ar-DZ" b="1" dirty="0"/>
              <a:t>هو الكميات التي يكون المستهلكون راغبين وقادرين على شرائها من السلعـة أو الخدمة عند مختلف الأثمان المفترضة لها وبذلك يكون الطلب هو الرغبة المدعمة بالقدرة على الشراء </a:t>
            </a:r>
            <a:r>
              <a:rPr lang="ar-DZ" b="1" dirty="0" smtClean="0"/>
              <a:t>.</a:t>
            </a:r>
          </a:p>
          <a:p>
            <a:pPr algn="just"/>
            <a:r>
              <a:rPr lang="ar-DZ" b="1" dirty="0" smtClean="0"/>
              <a:t>وهو الكمية </a:t>
            </a:r>
            <a:r>
              <a:rPr lang="ar-DZ" b="1" dirty="0"/>
              <a:t>التي يمكن شراءها فعلا من السوق والمتمثلة من السلع والخدمات </a:t>
            </a:r>
            <a:r>
              <a:rPr lang="ar-DZ" b="1" dirty="0" smtClean="0"/>
              <a:t>, خلال </a:t>
            </a:r>
            <a:r>
              <a:rPr lang="ar-DZ" b="1" dirty="0"/>
              <a:t>فترة </a:t>
            </a:r>
            <a:r>
              <a:rPr lang="ar-DZ" b="1" dirty="0" smtClean="0"/>
              <a:t>زمنية معينة</a:t>
            </a:r>
            <a:endParaRPr lang="ar-DZ" b="1" dirty="0"/>
          </a:p>
          <a:p>
            <a:endParaRPr lang="ar-DZ" dirty="0"/>
          </a:p>
        </p:txBody>
      </p:sp>
    </p:spTree>
    <p:extLst>
      <p:ext uri="{BB962C8B-B14F-4D97-AF65-F5344CB8AC3E}">
        <p14:creationId xmlns:p14="http://schemas.microsoft.com/office/powerpoint/2010/main" val="646906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25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25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4" name="Rectangle 4"/>
          <p:cNvSpPr>
            <a:spLocks noGrp="1" noChangeArrowheads="1"/>
          </p:cNvSpPr>
          <p:nvPr>
            <p:ph type="title"/>
          </p:nvPr>
        </p:nvSpPr>
        <p:spPr>
          <a:xfrm>
            <a:off x="457200" y="1268761"/>
            <a:ext cx="8218488" cy="1008112"/>
          </a:xfrm>
        </p:spPr>
        <p:txBody>
          <a:bodyPr/>
          <a:lstStyle/>
          <a:p>
            <a:pPr algn="r" eaLnBrk="1" hangingPunct="1"/>
            <a:r>
              <a:rPr lang="ar-DZ" sz="4000" dirty="0" smtClean="0">
                <a:solidFill>
                  <a:srgbClr val="005C00"/>
                </a:solidFill>
                <a:cs typeface="+mn-cs"/>
              </a:rPr>
              <a:t>ا</a:t>
            </a:r>
            <a:r>
              <a:rPr lang="ar-SA" sz="4000" dirty="0" smtClean="0">
                <a:solidFill>
                  <a:srgbClr val="005C00"/>
                </a:solidFill>
                <a:cs typeface="+mn-cs"/>
              </a:rPr>
              <a:t>ً : </a:t>
            </a:r>
            <a:r>
              <a:rPr lang="ar-SA" sz="4000" b="1" dirty="0" smtClean="0">
                <a:solidFill>
                  <a:srgbClr val="005C00"/>
                </a:solidFill>
                <a:cs typeface="+mn-cs"/>
              </a:rPr>
              <a:t>المحددات الكمية</a:t>
            </a:r>
            <a:endParaRPr lang="fr-FR" sz="4000" b="1" dirty="0" smtClean="0">
              <a:solidFill>
                <a:srgbClr val="005C00"/>
              </a:solidFill>
              <a:cs typeface="+mn-cs"/>
            </a:endParaRPr>
          </a:p>
        </p:txBody>
      </p:sp>
      <p:sp>
        <p:nvSpPr>
          <p:cNvPr id="81925" name="Text Box 5"/>
          <p:cNvSpPr txBox="1">
            <a:spLocks noChangeArrowheads="1"/>
          </p:cNvSpPr>
          <p:nvPr/>
        </p:nvSpPr>
        <p:spPr bwMode="auto">
          <a:xfrm>
            <a:off x="395288" y="2132856"/>
            <a:ext cx="820896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dirty="0" smtClean="0">
                <a:solidFill>
                  <a:srgbClr val="000000"/>
                </a:solidFill>
                <a:latin typeface="Arial" pitchFamily="34" charset="0"/>
                <a:cs typeface="+mn-cs"/>
              </a:rPr>
              <a:t>  </a:t>
            </a:r>
            <a:r>
              <a:rPr lang="ar-SA" sz="3200" dirty="0" smtClean="0">
                <a:solidFill>
                  <a:srgbClr val="000000"/>
                </a:solidFill>
                <a:latin typeface="Arial" pitchFamily="34" charset="0"/>
                <a:cs typeface="+mn-cs"/>
              </a:rPr>
              <a:t>وهي </a:t>
            </a:r>
            <a:r>
              <a:rPr lang="ar-SA" sz="3200" dirty="0">
                <a:solidFill>
                  <a:srgbClr val="000000"/>
                </a:solidFill>
                <a:latin typeface="Arial" pitchFamily="34" charset="0"/>
                <a:cs typeface="+mn-cs"/>
              </a:rPr>
              <a:t>تلك التي يمكن قياسها كمياً بوحدات نقدية أو عينية ، وتتمثل في الآتي :</a:t>
            </a:r>
            <a:endParaRPr lang="fr-FR" sz="3200" dirty="0">
              <a:solidFill>
                <a:srgbClr val="000000"/>
              </a:solidFill>
              <a:latin typeface="Arial" pitchFamily="34" charset="0"/>
              <a:cs typeface="+mn-cs"/>
            </a:endParaRPr>
          </a:p>
        </p:txBody>
      </p:sp>
      <p:sp>
        <p:nvSpPr>
          <p:cNvPr id="81926" name="Text Box 6"/>
          <p:cNvSpPr txBox="1">
            <a:spLocks noChangeArrowheads="1"/>
          </p:cNvSpPr>
          <p:nvPr/>
        </p:nvSpPr>
        <p:spPr bwMode="auto">
          <a:xfrm>
            <a:off x="611188" y="3356992"/>
            <a:ext cx="81375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3200" dirty="0">
                <a:solidFill>
                  <a:srgbClr val="005C00"/>
                </a:solidFill>
                <a:latin typeface="Arial" pitchFamily="34" charset="0"/>
              </a:rPr>
              <a:t>1 </a:t>
            </a:r>
            <a:r>
              <a:rPr lang="ar-SA" sz="3200" dirty="0" smtClean="0">
                <a:solidFill>
                  <a:srgbClr val="005C00"/>
                </a:solidFill>
                <a:latin typeface="Arial" pitchFamily="34" charset="0"/>
              </a:rPr>
              <a:t>–</a:t>
            </a:r>
            <a:r>
              <a:rPr lang="ar-DZ" sz="4000" dirty="0" smtClean="0">
                <a:solidFill>
                  <a:srgbClr val="005C00"/>
                </a:solidFill>
                <a:latin typeface="Arial" pitchFamily="34" charset="0"/>
              </a:rPr>
              <a:t> </a:t>
            </a:r>
            <a:r>
              <a:rPr lang="ar-SA" sz="4400" dirty="0" smtClean="0">
                <a:solidFill>
                  <a:srgbClr val="005C00"/>
                </a:solidFill>
                <a:latin typeface="Arial" pitchFamily="34" charset="0"/>
                <a:cs typeface="+mn-cs"/>
              </a:rPr>
              <a:t>السعر</a:t>
            </a:r>
            <a:endParaRPr lang="fr-FR" sz="4000" dirty="0">
              <a:solidFill>
                <a:srgbClr val="005C00"/>
              </a:solidFill>
              <a:latin typeface="Arial" pitchFamily="34" charset="0"/>
              <a:cs typeface="+mn-cs"/>
            </a:endParaRPr>
          </a:p>
        </p:txBody>
      </p:sp>
      <p:sp>
        <p:nvSpPr>
          <p:cNvPr id="81927" name="Text Box 7"/>
          <p:cNvSpPr txBox="1">
            <a:spLocks noChangeArrowheads="1"/>
          </p:cNvSpPr>
          <p:nvPr/>
        </p:nvSpPr>
        <p:spPr bwMode="auto">
          <a:xfrm>
            <a:off x="395288" y="4149080"/>
            <a:ext cx="82804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b="0" dirty="0" smtClean="0">
                <a:solidFill>
                  <a:srgbClr val="000000"/>
                </a:solidFill>
                <a:latin typeface="Arial" pitchFamily="34" charset="0"/>
              </a:rPr>
              <a:t>   </a:t>
            </a:r>
            <a:r>
              <a:rPr lang="ar-SA" sz="3200" dirty="0" smtClean="0">
                <a:solidFill>
                  <a:srgbClr val="000000"/>
                </a:solidFill>
                <a:latin typeface="Arial" pitchFamily="34" charset="0"/>
                <a:cs typeface="+mn-cs"/>
              </a:rPr>
              <a:t>وهو </a:t>
            </a:r>
            <a:r>
              <a:rPr lang="ar-SA" sz="3200" dirty="0">
                <a:solidFill>
                  <a:srgbClr val="000000"/>
                </a:solidFill>
                <a:latin typeface="Arial" pitchFamily="34" charset="0"/>
                <a:cs typeface="+mn-cs"/>
              </a:rPr>
              <a:t>السعر الذي تباع به </a:t>
            </a:r>
            <a:r>
              <a:rPr lang="ar-SA" sz="3200" dirty="0" smtClean="0">
                <a:solidFill>
                  <a:srgbClr val="000000"/>
                </a:solidFill>
                <a:latin typeface="Arial" pitchFamily="34" charset="0"/>
                <a:cs typeface="+mn-cs"/>
              </a:rPr>
              <a:t>السلعة</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a:t>
            </a:r>
            <a:r>
              <a:rPr lang="ar-SA" sz="3200" dirty="0">
                <a:solidFill>
                  <a:srgbClr val="000000"/>
                </a:solidFill>
                <a:latin typeface="Arial" pitchFamily="34" charset="0"/>
                <a:cs typeface="+mn-cs"/>
              </a:rPr>
              <a:t>فكلما ارتفع ثمن السلعة تنخفض الكمية التي يرغب المستهلك في شرائها منها ، وكلما انخفض الثمن تزيد الكمية المطلوبة </a:t>
            </a:r>
            <a:r>
              <a:rPr lang="ar-SA" sz="3200" dirty="0" smtClean="0">
                <a:solidFill>
                  <a:srgbClr val="000000"/>
                </a:solidFill>
                <a:latin typeface="Arial" pitchFamily="34" charset="0"/>
                <a:cs typeface="+mn-cs"/>
              </a:rPr>
              <a:t>منها</a:t>
            </a:r>
            <a:r>
              <a:rPr lang="ar-DZ" sz="3200" dirty="0" smtClean="0">
                <a:solidFill>
                  <a:srgbClr val="000000"/>
                </a:solidFill>
                <a:latin typeface="Arial" pitchFamily="34" charset="0"/>
                <a:cs typeface="+mn-cs"/>
              </a:rPr>
              <a:t>, </a:t>
            </a:r>
            <a:r>
              <a:rPr lang="ar-SA" sz="3200" dirty="0" smtClean="0">
                <a:solidFill>
                  <a:srgbClr val="000000"/>
                </a:solidFill>
                <a:latin typeface="Arial" pitchFamily="34" charset="0"/>
                <a:cs typeface="+mn-cs"/>
              </a:rPr>
              <a:t>وبذلك </a:t>
            </a:r>
            <a:r>
              <a:rPr lang="ar-SA" sz="3200" dirty="0">
                <a:solidFill>
                  <a:srgbClr val="000000"/>
                </a:solidFill>
                <a:latin typeface="Arial" pitchFamily="34" charset="0"/>
                <a:cs typeface="+mn-cs"/>
              </a:rPr>
              <a:t>تكون العلاقة بين ثمن السلعة والكمية المطلوبة منها علاقة عكسية </a:t>
            </a:r>
            <a:r>
              <a:rPr lang="ar-SA" sz="2800" dirty="0">
                <a:solidFill>
                  <a:srgbClr val="000000"/>
                </a:solidFill>
                <a:latin typeface="Arial" pitchFamily="34" charset="0"/>
              </a:rPr>
              <a:t>.</a:t>
            </a:r>
            <a:endParaRPr lang="fr-FR" sz="2800" dirty="0">
              <a:solidFill>
                <a:srgbClr val="000000"/>
              </a:solidFill>
              <a:latin typeface="Arial" pitchFamily="34" charset="0"/>
            </a:endParaRPr>
          </a:p>
        </p:txBody>
      </p:sp>
      <p:sp>
        <p:nvSpPr>
          <p:cNvPr id="6" name="Rectangle 4"/>
          <p:cNvSpPr txBox="1">
            <a:spLocks noChangeArrowheads="1"/>
          </p:cNvSpPr>
          <p:nvPr/>
        </p:nvSpPr>
        <p:spPr bwMode="auto">
          <a:xfrm>
            <a:off x="683568" y="188640"/>
            <a:ext cx="8218488"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a:lstStyle>
          <a:p>
            <a:pPr algn="r" eaLnBrk="1" hangingPunct="1"/>
            <a:r>
              <a:rPr lang="ar-DZ" b="1" dirty="0" smtClean="0">
                <a:solidFill>
                  <a:srgbClr val="005C00"/>
                </a:solidFill>
              </a:rPr>
              <a:t> ثانيا :</a:t>
            </a:r>
            <a:r>
              <a:rPr lang="ar-SA" b="1" dirty="0" smtClean="0">
                <a:solidFill>
                  <a:srgbClr val="005C00"/>
                </a:solidFill>
              </a:rPr>
              <a:t>محددات ال</a:t>
            </a:r>
            <a:r>
              <a:rPr lang="ar-DZ" b="1" dirty="0" smtClean="0">
                <a:solidFill>
                  <a:srgbClr val="005C00"/>
                </a:solidFill>
              </a:rPr>
              <a:t>طلب</a:t>
            </a:r>
            <a:endParaRPr lang="fr-FR" b="1" dirty="0" smtClean="0">
              <a:solidFill>
                <a:srgbClr val="005C00"/>
              </a:solidFill>
            </a:endParaRPr>
          </a:p>
        </p:txBody>
      </p:sp>
    </p:spTree>
    <p:extLst>
      <p:ext uri="{BB962C8B-B14F-4D97-AF65-F5344CB8AC3E}">
        <p14:creationId xmlns:p14="http://schemas.microsoft.com/office/powerpoint/2010/main" val="1963688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250"/>
                                        <p:tgtEl>
                                          <p:spTgt spid="6"/>
                                        </p:tgtEl>
                                      </p:cBhvr>
                                    </p:animEffect>
                                  </p:childTnLst>
                                </p:cTn>
                              </p:par>
                            </p:childTnLst>
                          </p:cTn>
                        </p:par>
                        <p:par>
                          <p:cTn id="8" fill="hold">
                            <p:stCondLst>
                              <p:cond delay="250"/>
                            </p:stCondLst>
                            <p:childTnLst>
                              <p:par>
                                <p:cTn id="9" presetID="3" presetClass="entr" presetSubtype="5" fill="hold" grpId="0" nodeType="afterEffect">
                                  <p:stCondLst>
                                    <p:cond delay="0"/>
                                  </p:stCondLst>
                                  <p:childTnLst>
                                    <p:set>
                                      <p:cBhvr>
                                        <p:cTn id="10" dur="1" fill="hold">
                                          <p:stCondLst>
                                            <p:cond delay="0"/>
                                          </p:stCondLst>
                                        </p:cTn>
                                        <p:tgtEl>
                                          <p:spTgt spid="81924"/>
                                        </p:tgtEl>
                                        <p:attrNameLst>
                                          <p:attrName>style.visibility</p:attrName>
                                        </p:attrNameLst>
                                      </p:cBhvr>
                                      <p:to>
                                        <p:strVal val="visible"/>
                                      </p:to>
                                    </p:set>
                                    <p:animEffect transition="in" filter="blinds(vertical)">
                                      <p:cBhvr>
                                        <p:cTn id="11" dur="250"/>
                                        <p:tgtEl>
                                          <p:spTgt spid="81924"/>
                                        </p:tgtEl>
                                      </p:cBhvr>
                                    </p:animEffect>
                                  </p:childTnLst>
                                </p:cTn>
                              </p:par>
                            </p:childTnLst>
                          </p:cTn>
                        </p:par>
                        <p:par>
                          <p:cTn id="12" fill="hold" nodeType="withGroup">
                            <p:stCondLst>
                              <p:cond delay="500"/>
                            </p:stCondLst>
                            <p:childTnLst>
                              <p:par>
                                <p:cTn id="13" presetID="9" presetClass="entr" presetSubtype="0" fill="hold" grpId="0" nodeType="afterEffect">
                                  <p:stCondLst>
                                    <p:cond delay="0"/>
                                  </p:stCondLst>
                                  <p:childTnLst>
                                    <p:set>
                                      <p:cBhvr>
                                        <p:cTn id="14" dur="1" fill="hold">
                                          <p:stCondLst>
                                            <p:cond delay="0"/>
                                          </p:stCondLst>
                                        </p:cTn>
                                        <p:tgtEl>
                                          <p:spTgt spid="81925"/>
                                        </p:tgtEl>
                                        <p:attrNameLst>
                                          <p:attrName>style.visibility</p:attrName>
                                        </p:attrNameLst>
                                      </p:cBhvr>
                                      <p:to>
                                        <p:strVal val="visible"/>
                                      </p:to>
                                    </p:set>
                                    <p:animEffect transition="in" filter="dissolve">
                                      <p:cBhvr>
                                        <p:cTn id="15" dur="250"/>
                                        <p:tgtEl>
                                          <p:spTgt spid="81925"/>
                                        </p:tgtEl>
                                      </p:cBhvr>
                                    </p:animEffect>
                                  </p:childTnLst>
                                </p:cTn>
                              </p:par>
                            </p:childTnLst>
                          </p:cTn>
                        </p:par>
                        <p:par>
                          <p:cTn id="16" fill="hold" nodeType="withGroup">
                            <p:stCondLst>
                              <p:cond delay="750"/>
                            </p:stCondLst>
                            <p:childTnLst>
                              <p:par>
                                <p:cTn id="17" presetID="2" presetClass="entr" presetSubtype="12" fill="hold" grpId="0" nodeType="afterEffect">
                                  <p:stCondLst>
                                    <p:cond delay="0"/>
                                  </p:stCondLst>
                                  <p:childTnLst>
                                    <p:set>
                                      <p:cBhvr>
                                        <p:cTn id="18" dur="1" fill="hold">
                                          <p:stCondLst>
                                            <p:cond delay="0"/>
                                          </p:stCondLst>
                                        </p:cTn>
                                        <p:tgtEl>
                                          <p:spTgt spid="81926"/>
                                        </p:tgtEl>
                                        <p:attrNameLst>
                                          <p:attrName>style.visibility</p:attrName>
                                        </p:attrNameLst>
                                      </p:cBhvr>
                                      <p:to>
                                        <p:strVal val="visible"/>
                                      </p:to>
                                    </p:set>
                                    <p:anim calcmode="lin" valueType="num">
                                      <p:cBhvr additive="base">
                                        <p:cTn id="19" dur="250" fill="hold"/>
                                        <p:tgtEl>
                                          <p:spTgt spid="81926"/>
                                        </p:tgtEl>
                                        <p:attrNameLst>
                                          <p:attrName>ppt_x</p:attrName>
                                        </p:attrNameLst>
                                      </p:cBhvr>
                                      <p:tavLst>
                                        <p:tav tm="0">
                                          <p:val>
                                            <p:strVal val="0-#ppt_w/2"/>
                                          </p:val>
                                        </p:tav>
                                        <p:tav tm="100000">
                                          <p:val>
                                            <p:strVal val="#ppt_x"/>
                                          </p:val>
                                        </p:tav>
                                      </p:tavLst>
                                    </p:anim>
                                    <p:anim calcmode="lin" valueType="num">
                                      <p:cBhvr additive="base">
                                        <p:cTn id="20" dur="250" fill="hold"/>
                                        <p:tgtEl>
                                          <p:spTgt spid="81926"/>
                                        </p:tgtEl>
                                        <p:attrNameLst>
                                          <p:attrName>ppt_y</p:attrName>
                                        </p:attrNameLst>
                                      </p:cBhvr>
                                      <p:tavLst>
                                        <p:tav tm="0">
                                          <p:val>
                                            <p:strVal val="1+#ppt_h/2"/>
                                          </p:val>
                                        </p:tav>
                                        <p:tav tm="100000">
                                          <p:val>
                                            <p:strVal val="#ppt_y"/>
                                          </p:val>
                                        </p:tav>
                                      </p:tavLst>
                                    </p:anim>
                                  </p:childTnLst>
                                </p:cTn>
                              </p:par>
                            </p:childTnLst>
                          </p:cTn>
                        </p:par>
                        <p:par>
                          <p:cTn id="21" fill="hold" nodeType="withGroup">
                            <p:stCondLst>
                              <p:cond delay="1000"/>
                            </p:stCondLst>
                            <p:childTnLst>
                              <p:par>
                                <p:cTn id="22" presetID="12" presetClass="entr" presetSubtype="4" fill="hold" grpId="0" nodeType="afterEffect">
                                  <p:stCondLst>
                                    <p:cond delay="0"/>
                                  </p:stCondLst>
                                  <p:childTnLst>
                                    <p:set>
                                      <p:cBhvr>
                                        <p:cTn id="23" dur="1" fill="hold">
                                          <p:stCondLst>
                                            <p:cond delay="0"/>
                                          </p:stCondLst>
                                        </p:cTn>
                                        <p:tgtEl>
                                          <p:spTgt spid="81927"/>
                                        </p:tgtEl>
                                        <p:attrNameLst>
                                          <p:attrName>style.visibility</p:attrName>
                                        </p:attrNameLst>
                                      </p:cBhvr>
                                      <p:to>
                                        <p:strVal val="visible"/>
                                      </p:to>
                                    </p:set>
                                    <p:animEffect transition="in" filter="slide(fromBottom)">
                                      <p:cBhvr>
                                        <p:cTn id="24" dur="250"/>
                                        <p:tgtEl>
                                          <p:spTgt spid="819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4" grpId="0" autoUpdateAnimBg="0"/>
      <p:bldP spid="81925" grpId="0" autoUpdateAnimBg="0"/>
      <p:bldP spid="81926" grpId="0" autoUpdateAnimBg="0"/>
      <p:bldP spid="81927" grpId="0" autoUpdateAnimBg="0"/>
      <p:bldP spid="6"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Text Box 4"/>
          <p:cNvSpPr txBox="1">
            <a:spLocks noChangeArrowheads="1"/>
          </p:cNvSpPr>
          <p:nvPr/>
        </p:nvSpPr>
        <p:spPr bwMode="auto">
          <a:xfrm>
            <a:off x="611188" y="260648"/>
            <a:ext cx="813752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800" dirty="0">
                <a:solidFill>
                  <a:srgbClr val="005C00"/>
                </a:solidFill>
                <a:latin typeface="Arial" pitchFamily="34" charset="0"/>
              </a:rPr>
              <a:t>2 – </a:t>
            </a:r>
            <a:r>
              <a:rPr lang="ar-SA" sz="4000" dirty="0">
                <a:solidFill>
                  <a:srgbClr val="005C00"/>
                </a:solidFill>
                <a:latin typeface="Arial" pitchFamily="34" charset="0"/>
                <a:cs typeface="+mn-cs"/>
              </a:rPr>
              <a:t>دخل </a:t>
            </a:r>
            <a:r>
              <a:rPr lang="ar-SA" sz="4000" dirty="0" smtClean="0">
                <a:solidFill>
                  <a:srgbClr val="005C00"/>
                </a:solidFill>
                <a:latin typeface="Arial" pitchFamily="34" charset="0"/>
                <a:cs typeface="+mn-cs"/>
              </a:rPr>
              <a:t>المستهلك</a:t>
            </a:r>
            <a:endParaRPr lang="fr-FR" sz="4000" dirty="0">
              <a:solidFill>
                <a:srgbClr val="005C00"/>
              </a:solidFill>
              <a:latin typeface="Arial" pitchFamily="34" charset="0"/>
              <a:cs typeface="+mn-cs"/>
            </a:endParaRPr>
          </a:p>
        </p:txBody>
      </p:sp>
      <p:sp>
        <p:nvSpPr>
          <p:cNvPr id="83974" name="Text Box 6"/>
          <p:cNvSpPr txBox="1">
            <a:spLocks noChangeArrowheads="1"/>
          </p:cNvSpPr>
          <p:nvPr/>
        </p:nvSpPr>
        <p:spPr bwMode="auto">
          <a:xfrm>
            <a:off x="323850" y="908720"/>
            <a:ext cx="8424863"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b="0" dirty="0">
                <a:solidFill>
                  <a:srgbClr val="000000"/>
                </a:solidFill>
                <a:latin typeface="Arial" pitchFamily="34" charset="0"/>
                <a:cs typeface="+mn-cs"/>
              </a:rPr>
              <a:t> </a:t>
            </a:r>
            <a:r>
              <a:rPr lang="ar-SA" sz="3200" b="0" dirty="0" smtClean="0">
                <a:solidFill>
                  <a:srgbClr val="000000"/>
                </a:solidFill>
                <a:latin typeface="Arial" pitchFamily="34" charset="0"/>
                <a:cs typeface="+mn-cs"/>
              </a:rPr>
              <a:t> </a:t>
            </a:r>
            <a:r>
              <a:rPr lang="ar-SA" sz="3200" dirty="0">
                <a:solidFill>
                  <a:srgbClr val="000000"/>
                </a:solidFill>
                <a:latin typeface="Arial" pitchFamily="34" charset="0"/>
                <a:cs typeface="+mn-cs"/>
              </a:rPr>
              <a:t>زيادة دخل المستهلك تعني زيادة مقدرته الشرائية وبالتالي تزيد الكمية التي يطلبها من السلعة أو الخدمة ، العلاقة هنا طردية  والعكس إذا انخفض الدخل تقل قدرة المستهلك الشرائية فيقلل من الكمية التي يطلبها من السلعة أو الخدمة </a:t>
            </a:r>
            <a:r>
              <a:rPr lang="ar-SA" sz="3200" dirty="0">
                <a:solidFill>
                  <a:srgbClr val="000000"/>
                </a:solidFill>
                <a:latin typeface="Arial" pitchFamily="34" charset="0"/>
              </a:rPr>
              <a:t>.</a:t>
            </a:r>
            <a:endParaRPr lang="fr-FR" sz="3200" dirty="0">
              <a:solidFill>
                <a:srgbClr val="000000"/>
              </a:solidFill>
              <a:latin typeface="Arial" pitchFamily="34" charset="0"/>
            </a:endParaRPr>
          </a:p>
        </p:txBody>
      </p:sp>
      <p:sp>
        <p:nvSpPr>
          <p:cNvPr id="83975" name="Text Box 7"/>
          <p:cNvSpPr txBox="1">
            <a:spLocks noChangeArrowheads="1"/>
          </p:cNvSpPr>
          <p:nvPr/>
        </p:nvSpPr>
        <p:spPr bwMode="auto">
          <a:xfrm>
            <a:off x="250825" y="2924944"/>
            <a:ext cx="864235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800" dirty="0">
                <a:solidFill>
                  <a:srgbClr val="005C00"/>
                </a:solidFill>
                <a:latin typeface="Arial" pitchFamily="34" charset="0"/>
              </a:rPr>
              <a:t>3 – </a:t>
            </a:r>
            <a:r>
              <a:rPr lang="ar-SA" sz="4000" dirty="0">
                <a:solidFill>
                  <a:srgbClr val="005C00"/>
                </a:solidFill>
                <a:latin typeface="Arial" pitchFamily="34" charset="0"/>
                <a:cs typeface="+mn-cs"/>
              </a:rPr>
              <a:t>أثمان السلع الأخرى المرتبطة </a:t>
            </a:r>
            <a:r>
              <a:rPr lang="ar-SA" sz="4000" dirty="0" smtClean="0">
                <a:solidFill>
                  <a:srgbClr val="005C00"/>
                </a:solidFill>
                <a:latin typeface="Arial" pitchFamily="34" charset="0"/>
                <a:cs typeface="+mn-cs"/>
              </a:rPr>
              <a:t>بالسلعة</a:t>
            </a:r>
            <a:endParaRPr lang="fr-FR" sz="3200" dirty="0">
              <a:solidFill>
                <a:srgbClr val="005C00"/>
              </a:solidFill>
              <a:latin typeface="Arial" pitchFamily="34" charset="0"/>
              <a:cs typeface="+mn-cs"/>
            </a:endParaRPr>
          </a:p>
        </p:txBody>
      </p:sp>
      <p:sp>
        <p:nvSpPr>
          <p:cNvPr id="83976" name="Text Box 8"/>
          <p:cNvSpPr txBox="1">
            <a:spLocks noChangeArrowheads="1"/>
          </p:cNvSpPr>
          <p:nvPr/>
        </p:nvSpPr>
        <p:spPr bwMode="auto">
          <a:xfrm>
            <a:off x="250826" y="3717032"/>
            <a:ext cx="864235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b="0" dirty="0" smtClean="0">
                <a:solidFill>
                  <a:srgbClr val="000000"/>
                </a:solidFill>
                <a:latin typeface="Arial" pitchFamily="34" charset="0"/>
                <a:cs typeface="+mn-cs"/>
              </a:rPr>
              <a:t>   </a:t>
            </a:r>
            <a:r>
              <a:rPr lang="ar-SA" sz="3200" dirty="0" smtClean="0">
                <a:solidFill>
                  <a:srgbClr val="000000"/>
                </a:solidFill>
                <a:latin typeface="Arial" pitchFamily="34" charset="0"/>
                <a:cs typeface="+mn-cs"/>
              </a:rPr>
              <a:t>السلع </a:t>
            </a:r>
            <a:r>
              <a:rPr lang="ar-SA" sz="3200" dirty="0">
                <a:solidFill>
                  <a:srgbClr val="000000"/>
                </a:solidFill>
                <a:latin typeface="Arial" pitchFamily="34" charset="0"/>
                <a:cs typeface="+mn-cs"/>
              </a:rPr>
              <a:t>المكملة وهي التي تكمل بعضها البعض في الاستهلاك </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a:t>
            </a:r>
            <a:r>
              <a:rPr lang="ar-SA" sz="3200" dirty="0">
                <a:solidFill>
                  <a:srgbClr val="000000"/>
                </a:solidFill>
                <a:latin typeface="Arial" pitchFamily="34" charset="0"/>
                <a:cs typeface="+mn-cs"/>
              </a:rPr>
              <a:t>فالعلاقة بين الكمية المطلوبة من السلعة وثمن السلعة المكملة لها علاقة عكسية سالبة </a:t>
            </a:r>
            <a:r>
              <a:rPr lang="ar-SA" sz="2800" dirty="0">
                <a:solidFill>
                  <a:srgbClr val="000000"/>
                </a:solidFill>
                <a:latin typeface="Arial" pitchFamily="34" charset="0"/>
              </a:rPr>
              <a:t>.</a:t>
            </a:r>
            <a:endParaRPr lang="fr-FR" sz="2800" dirty="0">
              <a:solidFill>
                <a:srgbClr val="000000"/>
              </a:solidFill>
              <a:latin typeface="Arial" pitchFamily="34" charset="0"/>
            </a:endParaRPr>
          </a:p>
        </p:txBody>
      </p:sp>
      <p:sp>
        <p:nvSpPr>
          <p:cNvPr id="83977" name="Text Box 9"/>
          <p:cNvSpPr txBox="1">
            <a:spLocks noChangeArrowheads="1"/>
          </p:cNvSpPr>
          <p:nvPr/>
        </p:nvSpPr>
        <p:spPr bwMode="auto">
          <a:xfrm>
            <a:off x="250826" y="5276874"/>
            <a:ext cx="864235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b="0" dirty="0" smtClean="0">
                <a:solidFill>
                  <a:srgbClr val="000000"/>
                </a:solidFill>
                <a:latin typeface="Arial" pitchFamily="34" charset="0"/>
              </a:rPr>
              <a:t>  </a:t>
            </a:r>
            <a:r>
              <a:rPr lang="ar-SA" sz="3200" dirty="0" smtClean="0">
                <a:solidFill>
                  <a:srgbClr val="000000"/>
                </a:solidFill>
                <a:latin typeface="Arial" pitchFamily="34" charset="0"/>
                <a:cs typeface="+mn-cs"/>
              </a:rPr>
              <a:t>السلع </a:t>
            </a:r>
            <a:r>
              <a:rPr lang="ar-SA" sz="3200" dirty="0">
                <a:solidFill>
                  <a:srgbClr val="000000"/>
                </a:solidFill>
                <a:latin typeface="Arial" pitchFamily="34" charset="0"/>
                <a:cs typeface="+mn-cs"/>
              </a:rPr>
              <a:t>البديلة وهي تلك التي يمكن إحلال إحداها محل الأخرى . فثمن أحدها والكمية المطلوبة من الأخرى على علاقة طردية موجبة </a:t>
            </a:r>
            <a:r>
              <a:rPr lang="ar-SA" sz="3200" dirty="0">
                <a:solidFill>
                  <a:srgbClr val="000000"/>
                </a:solidFill>
                <a:latin typeface="Arial" pitchFamily="34" charset="0"/>
              </a:rPr>
              <a:t>.</a:t>
            </a:r>
            <a:endParaRPr lang="fr-FR" sz="3200" dirty="0">
              <a:solidFill>
                <a:srgbClr val="000000"/>
              </a:solidFill>
              <a:latin typeface="Arial" pitchFamily="34" charset="0"/>
            </a:endParaRPr>
          </a:p>
        </p:txBody>
      </p:sp>
    </p:spTree>
    <p:extLst>
      <p:ext uri="{BB962C8B-B14F-4D97-AF65-F5344CB8AC3E}">
        <p14:creationId xmlns:p14="http://schemas.microsoft.com/office/powerpoint/2010/main" val="21078599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withEffect">
                                  <p:stCondLst>
                                    <p:cond delay="0"/>
                                  </p:stCondLst>
                                  <p:childTnLst>
                                    <p:set>
                                      <p:cBhvr>
                                        <p:cTn id="6" dur="1" fill="hold">
                                          <p:stCondLst>
                                            <p:cond delay="0"/>
                                          </p:stCondLst>
                                        </p:cTn>
                                        <p:tgtEl>
                                          <p:spTgt spid="83972"/>
                                        </p:tgtEl>
                                        <p:attrNameLst>
                                          <p:attrName>style.visibility</p:attrName>
                                        </p:attrNameLst>
                                      </p:cBhvr>
                                      <p:to>
                                        <p:strVal val="visible"/>
                                      </p:to>
                                    </p:set>
                                    <p:anim calcmode="lin" valueType="num">
                                      <p:cBhvr additive="base">
                                        <p:cTn id="7" dur="250" fill="hold"/>
                                        <p:tgtEl>
                                          <p:spTgt spid="83972"/>
                                        </p:tgtEl>
                                        <p:attrNameLst>
                                          <p:attrName>ppt_x</p:attrName>
                                        </p:attrNameLst>
                                      </p:cBhvr>
                                      <p:tavLst>
                                        <p:tav tm="0">
                                          <p:val>
                                            <p:strVal val="0-#ppt_w/2"/>
                                          </p:val>
                                        </p:tav>
                                        <p:tav tm="100000">
                                          <p:val>
                                            <p:strVal val="#ppt_x"/>
                                          </p:val>
                                        </p:tav>
                                      </p:tavLst>
                                    </p:anim>
                                    <p:anim calcmode="lin" valueType="num">
                                      <p:cBhvr additive="base">
                                        <p:cTn id="8" dur="250" fill="hold"/>
                                        <p:tgtEl>
                                          <p:spTgt spid="83972"/>
                                        </p:tgtEl>
                                        <p:attrNameLst>
                                          <p:attrName>ppt_y</p:attrName>
                                        </p:attrNameLst>
                                      </p:cBhvr>
                                      <p:tavLst>
                                        <p:tav tm="0">
                                          <p:val>
                                            <p:strVal val="1+#ppt_h/2"/>
                                          </p:val>
                                        </p:tav>
                                        <p:tav tm="100000">
                                          <p:val>
                                            <p:strVal val="#ppt_y"/>
                                          </p:val>
                                        </p:tav>
                                      </p:tavLst>
                                    </p:anim>
                                  </p:childTnLst>
                                </p:cTn>
                              </p:par>
                            </p:childTnLst>
                          </p:cTn>
                        </p:par>
                        <p:par>
                          <p:cTn id="9" fill="hold" nodeType="withGroup">
                            <p:stCondLst>
                              <p:cond delay="250"/>
                            </p:stCondLst>
                            <p:childTnLst>
                              <p:par>
                                <p:cTn id="10" presetID="12" presetClass="entr" presetSubtype="4" fill="hold" grpId="0" nodeType="afterEffect">
                                  <p:stCondLst>
                                    <p:cond delay="0"/>
                                  </p:stCondLst>
                                  <p:childTnLst>
                                    <p:set>
                                      <p:cBhvr>
                                        <p:cTn id="11" dur="1" fill="hold">
                                          <p:stCondLst>
                                            <p:cond delay="0"/>
                                          </p:stCondLst>
                                        </p:cTn>
                                        <p:tgtEl>
                                          <p:spTgt spid="83974"/>
                                        </p:tgtEl>
                                        <p:attrNameLst>
                                          <p:attrName>style.visibility</p:attrName>
                                        </p:attrNameLst>
                                      </p:cBhvr>
                                      <p:to>
                                        <p:strVal val="visible"/>
                                      </p:to>
                                    </p:set>
                                    <p:animEffect transition="in" filter="slide(fromBottom)">
                                      <p:cBhvr>
                                        <p:cTn id="12" dur="250"/>
                                        <p:tgtEl>
                                          <p:spTgt spid="83974"/>
                                        </p:tgtEl>
                                      </p:cBhvr>
                                    </p:animEffect>
                                  </p:childTnLst>
                                </p:cTn>
                              </p:par>
                            </p:childTnLst>
                          </p:cTn>
                        </p:par>
                        <p:par>
                          <p:cTn id="13" fill="hold" nodeType="withGroup">
                            <p:stCondLst>
                              <p:cond delay="500"/>
                            </p:stCondLst>
                            <p:childTnLst>
                              <p:par>
                                <p:cTn id="14" presetID="2" presetClass="entr" presetSubtype="12" fill="hold" grpId="0" nodeType="afterEffect">
                                  <p:stCondLst>
                                    <p:cond delay="0"/>
                                  </p:stCondLst>
                                  <p:childTnLst>
                                    <p:set>
                                      <p:cBhvr>
                                        <p:cTn id="15" dur="1" fill="hold">
                                          <p:stCondLst>
                                            <p:cond delay="0"/>
                                          </p:stCondLst>
                                        </p:cTn>
                                        <p:tgtEl>
                                          <p:spTgt spid="83975"/>
                                        </p:tgtEl>
                                        <p:attrNameLst>
                                          <p:attrName>style.visibility</p:attrName>
                                        </p:attrNameLst>
                                      </p:cBhvr>
                                      <p:to>
                                        <p:strVal val="visible"/>
                                      </p:to>
                                    </p:set>
                                    <p:anim calcmode="lin" valueType="num">
                                      <p:cBhvr additive="base">
                                        <p:cTn id="16" dur="250" fill="hold"/>
                                        <p:tgtEl>
                                          <p:spTgt spid="83975"/>
                                        </p:tgtEl>
                                        <p:attrNameLst>
                                          <p:attrName>ppt_x</p:attrName>
                                        </p:attrNameLst>
                                      </p:cBhvr>
                                      <p:tavLst>
                                        <p:tav tm="0">
                                          <p:val>
                                            <p:strVal val="0-#ppt_w/2"/>
                                          </p:val>
                                        </p:tav>
                                        <p:tav tm="100000">
                                          <p:val>
                                            <p:strVal val="#ppt_x"/>
                                          </p:val>
                                        </p:tav>
                                      </p:tavLst>
                                    </p:anim>
                                    <p:anim calcmode="lin" valueType="num">
                                      <p:cBhvr additive="base">
                                        <p:cTn id="17" dur="250" fill="hold"/>
                                        <p:tgtEl>
                                          <p:spTgt spid="83975"/>
                                        </p:tgtEl>
                                        <p:attrNameLst>
                                          <p:attrName>ppt_y</p:attrName>
                                        </p:attrNameLst>
                                      </p:cBhvr>
                                      <p:tavLst>
                                        <p:tav tm="0">
                                          <p:val>
                                            <p:strVal val="1+#ppt_h/2"/>
                                          </p:val>
                                        </p:tav>
                                        <p:tav tm="100000">
                                          <p:val>
                                            <p:strVal val="#ppt_y"/>
                                          </p:val>
                                        </p:tav>
                                      </p:tavLst>
                                    </p:anim>
                                  </p:childTnLst>
                                </p:cTn>
                              </p:par>
                            </p:childTnLst>
                          </p:cTn>
                        </p:par>
                        <p:par>
                          <p:cTn id="18" fill="hold" nodeType="withGroup">
                            <p:stCondLst>
                              <p:cond delay="750"/>
                            </p:stCondLst>
                            <p:childTnLst>
                              <p:par>
                                <p:cTn id="19" presetID="12" presetClass="entr" presetSubtype="4" fill="hold" grpId="0" nodeType="afterEffect">
                                  <p:stCondLst>
                                    <p:cond delay="0"/>
                                  </p:stCondLst>
                                  <p:childTnLst>
                                    <p:set>
                                      <p:cBhvr>
                                        <p:cTn id="20" dur="1" fill="hold">
                                          <p:stCondLst>
                                            <p:cond delay="0"/>
                                          </p:stCondLst>
                                        </p:cTn>
                                        <p:tgtEl>
                                          <p:spTgt spid="83976"/>
                                        </p:tgtEl>
                                        <p:attrNameLst>
                                          <p:attrName>style.visibility</p:attrName>
                                        </p:attrNameLst>
                                      </p:cBhvr>
                                      <p:to>
                                        <p:strVal val="visible"/>
                                      </p:to>
                                    </p:set>
                                    <p:animEffect transition="in" filter="slide(fromBottom)">
                                      <p:cBhvr>
                                        <p:cTn id="21" dur="250"/>
                                        <p:tgtEl>
                                          <p:spTgt spid="83976"/>
                                        </p:tgtEl>
                                      </p:cBhvr>
                                    </p:animEffect>
                                  </p:childTnLst>
                                </p:cTn>
                              </p:par>
                            </p:childTnLst>
                          </p:cTn>
                        </p:par>
                        <p:par>
                          <p:cTn id="22" fill="hold" nodeType="withGroup">
                            <p:stCondLst>
                              <p:cond delay="1000"/>
                            </p:stCondLst>
                            <p:childTnLst>
                              <p:par>
                                <p:cTn id="23" presetID="12" presetClass="entr" presetSubtype="1" fill="hold" grpId="0" nodeType="afterEffect">
                                  <p:stCondLst>
                                    <p:cond delay="0"/>
                                  </p:stCondLst>
                                  <p:childTnLst>
                                    <p:set>
                                      <p:cBhvr>
                                        <p:cTn id="24" dur="1" fill="hold">
                                          <p:stCondLst>
                                            <p:cond delay="0"/>
                                          </p:stCondLst>
                                        </p:cTn>
                                        <p:tgtEl>
                                          <p:spTgt spid="83977"/>
                                        </p:tgtEl>
                                        <p:attrNameLst>
                                          <p:attrName>style.visibility</p:attrName>
                                        </p:attrNameLst>
                                      </p:cBhvr>
                                      <p:to>
                                        <p:strVal val="visible"/>
                                      </p:to>
                                    </p:set>
                                    <p:animEffect transition="in" filter="slide(fromTop)">
                                      <p:cBhvr>
                                        <p:cTn id="25" dur="250"/>
                                        <p:tgtEl>
                                          <p:spTgt spid="839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2" grpId="0" autoUpdateAnimBg="0"/>
      <p:bldP spid="83974" grpId="0" autoUpdateAnimBg="0"/>
      <p:bldP spid="83975" grpId="0" autoUpdateAnimBg="0"/>
      <p:bldP spid="83976" grpId="0" autoUpdateAnimBg="0"/>
      <p:bldP spid="83977"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457200" y="851049"/>
            <a:ext cx="8229600" cy="99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ar-DZ" sz="4400" b="1" dirty="0" smtClean="0">
                <a:solidFill>
                  <a:srgbClr val="005C00"/>
                </a:solidFill>
              </a:rPr>
              <a:t>ب</a:t>
            </a:r>
            <a:r>
              <a:rPr lang="ar-SA" sz="4400" b="1" dirty="0" smtClean="0">
                <a:solidFill>
                  <a:srgbClr val="005C00"/>
                </a:solidFill>
              </a:rPr>
              <a:t>: المحددات النوعية</a:t>
            </a:r>
            <a:endParaRPr lang="fr-FR" sz="4400" b="1" dirty="0">
              <a:solidFill>
                <a:srgbClr val="005C00"/>
              </a:solidFill>
            </a:endParaRPr>
          </a:p>
        </p:txBody>
      </p:sp>
      <p:sp>
        <p:nvSpPr>
          <p:cNvPr id="126979" name="Text Box 3"/>
          <p:cNvSpPr txBox="1">
            <a:spLocks noChangeArrowheads="1"/>
          </p:cNvSpPr>
          <p:nvPr/>
        </p:nvSpPr>
        <p:spPr bwMode="auto">
          <a:xfrm>
            <a:off x="899343" y="2704852"/>
            <a:ext cx="7417073"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b="0" dirty="0" smtClean="0">
                <a:solidFill>
                  <a:srgbClr val="000000"/>
                </a:solidFill>
                <a:latin typeface="Arial" pitchFamily="34" charset="0"/>
                <a:cs typeface="+mn-cs"/>
              </a:rPr>
              <a:t>  </a:t>
            </a:r>
            <a:r>
              <a:rPr lang="ar-SA" sz="3200" dirty="0" smtClean="0">
                <a:solidFill>
                  <a:srgbClr val="000000"/>
                </a:solidFill>
                <a:latin typeface="Arial" pitchFamily="34" charset="0"/>
                <a:cs typeface="+mn-cs"/>
              </a:rPr>
              <a:t>وهي </a:t>
            </a:r>
            <a:r>
              <a:rPr lang="ar-SA" sz="3200" dirty="0">
                <a:solidFill>
                  <a:srgbClr val="000000"/>
                </a:solidFill>
                <a:latin typeface="Arial" pitchFamily="34" charset="0"/>
                <a:cs typeface="+mn-cs"/>
              </a:rPr>
              <a:t>المتغيرات أو العوامل التي لا يمكن قياسها سواء بوحدات عينية معينة أو نقدية ، إنما يمكن توصيفها فقط ، كالعادات والتقاليد ، والتفضيلات المختلفة للمستهلك . </a:t>
            </a:r>
          </a:p>
          <a:p>
            <a:pPr algn="just" eaLnBrk="1" fontAlgn="base" hangingPunct="1">
              <a:spcBef>
                <a:spcPct val="50000"/>
              </a:spcBef>
              <a:spcAft>
                <a:spcPct val="0"/>
              </a:spcAft>
            </a:pPr>
            <a:r>
              <a:rPr lang="ar-DZ" sz="3200" dirty="0" smtClean="0">
                <a:solidFill>
                  <a:srgbClr val="000000"/>
                </a:solidFill>
                <a:latin typeface="Arial" pitchFamily="34" charset="0"/>
                <a:cs typeface="+mn-cs"/>
              </a:rPr>
              <a:t>  </a:t>
            </a:r>
            <a:r>
              <a:rPr lang="ar-SA" sz="3200" dirty="0" smtClean="0">
                <a:solidFill>
                  <a:srgbClr val="000000"/>
                </a:solidFill>
                <a:latin typeface="Arial" pitchFamily="34" charset="0"/>
                <a:cs typeface="+mn-cs"/>
              </a:rPr>
              <a:t>وتحصر </a:t>
            </a:r>
            <a:r>
              <a:rPr lang="ar-SA" sz="3200" dirty="0">
                <a:solidFill>
                  <a:srgbClr val="000000"/>
                </a:solidFill>
                <a:latin typeface="Arial" pitchFamily="34" charset="0"/>
                <a:cs typeface="+mn-cs"/>
              </a:rPr>
              <a:t>كل هذه العوامل تحت ما </a:t>
            </a:r>
            <a:r>
              <a:rPr lang="ar-DZ" sz="3200" dirty="0">
                <a:solidFill>
                  <a:srgbClr val="000000"/>
                </a:solidFill>
                <a:latin typeface="Arial" pitchFamily="34" charset="0"/>
                <a:cs typeface="+mn-cs"/>
              </a:rPr>
              <a:t>ي</a:t>
            </a:r>
            <a:r>
              <a:rPr lang="ar-SA" sz="3200" dirty="0" smtClean="0">
                <a:solidFill>
                  <a:srgbClr val="000000"/>
                </a:solidFill>
                <a:latin typeface="Arial" pitchFamily="34" charset="0"/>
                <a:cs typeface="+mn-cs"/>
              </a:rPr>
              <a:t>طلق </a:t>
            </a:r>
            <a:r>
              <a:rPr lang="ar-SA" sz="3200" dirty="0">
                <a:solidFill>
                  <a:srgbClr val="000000"/>
                </a:solidFill>
                <a:latin typeface="Arial" pitchFamily="34" charset="0"/>
                <a:cs typeface="+mn-cs"/>
              </a:rPr>
              <a:t>عليه ” ذوق المستهلك </a:t>
            </a:r>
            <a:r>
              <a:rPr lang="ar-SA" sz="3200" dirty="0">
                <a:solidFill>
                  <a:srgbClr val="000000"/>
                </a:solidFill>
                <a:latin typeface="Arial" pitchFamily="34" charset="0"/>
              </a:rPr>
              <a:t>” </a:t>
            </a:r>
            <a:endParaRPr lang="fr-FR" sz="3200" dirty="0">
              <a:solidFill>
                <a:srgbClr val="000000"/>
              </a:solidFill>
              <a:latin typeface="Arial" pitchFamily="34" charset="0"/>
            </a:endParaRPr>
          </a:p>
        </p:txBody>
      </p:sp>
    </p:spTree>
    <p:extLst>
      <p:ext uri="{BB962C8B-B14F-4D97-AF65-F5344CB8AC3E}">
        <p14:creationId xmlns:p14="http://schemas.microsoft.com/office/powerpoint/2010/main" val="2857712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26978"/>
                                        </p:tgtEl>
                                        <p:attrNameLst>
                                          <p:attrName>style.visibility</p:attrName>
                                        </p:attrNameLst>
                                      </p:cBhvr>
                                      <p:to>
                                        <p:strVal val="visible"/>
                                      </p:to>
                                    </p:set>
                                    <p:anim calcmode="lin" valueType="num">
                                      <p:cBhvr>
                                        <p:cTn id="7" dur="250" fill="hold"/>
                                        <p:tgtEl>
                                          <p:spTgt spid="126978"/>
                                        </p:tgtEl>
                                        <p:attrNameLst>
                                          <p:attrName>ppt_w</p:attrName>
                                        </p:attrNameLst>
                                      </p:cBhvr>
                                      <p:tavLst>
                                        <p:tav tm="0">
                                          <p:val>
                                            <p:fltVal val="0"/>
                                          </p:val>
                                        </p:tav>
                                        <p:tav tm="100000">
                                          <p:val>
                                            <p:strVal val="#ppt_w"/>
                                          </p:val>
                                        </p:tav>
                                      </p:tavLst>
                                    </p:anim>
                                    <p:anim calcmode="lin" valueType="num">
                                      <p:cBhvr>
                                        <p:cTn id="8" dur="250" fill="hold"/>
                                        <p:tgtEl>
                                          <p:spTgt spid="126978"/>
                                        </p:tgtEl>
                                        <p:attrNameLst>
                                          <p:attrName>ppt_h</p:attrName>
                                        </p:attrNameLst>
                                      </p:cBhvr>
                                      <p:tavLst>
                                        <p:tav tm="0">
                                          <p:val>
                                            <p:fltVal val="0"/>
                                          </p:val>
                                        </p:tav>
                                        <p:tav tm="100000">
                                          <p:val>
                                            <p:strVal val="#ppt_h"/>
                                          </p:val>
                                        </p:tav>
                                      </p:tavLst>
                                    </p:anim>
                                  </p:childTnLst>
                                </p:cTn>
                              </p:par>
                            </p:childTnLst>
                          </p:cTn>
                        </p:par>
                        <p:par>
                          <p:cTn id="9" fill="hold" nodeType="withGroup">
                            <p:stCondLst>
                              <p:cond delay="250"/>
                            </p:stCondLst>
                            <p:childTnLst>
                              <p:par>
                                <p:cTn id="10" presetID="9" presetClass="entr" presetSubtype="0" fill="hold" grpId="0" nodeType="afterEffect">
                                  <p:stCondLst>
                                    <p:cond delay="0"/>
                                  </p:stCondLst>
                                  <p:childTnLst>
                                    <p:set>
                                      <p:cBhvr>
                                        <p:cTn id="11" dur="1" fill="hold">
                                          <p:stCondLst>
                                            <p:cond delay="0"/>
                                          </p:stCondLst>
                                        </p:cTn>
                                        <p:tgtEl>
                                          <p:spTgt spid="126979"/>
                                        </p:tgtEl>
                                        <p:attrNameLst>
                                          <p:attrName>style.visibility</p:attrName>
                                        </p:attrNameLst>
                                      </p:cBhvr>
                                      <p:to>
                                        <p:strVal val="visible"/>
                                      </p:to>
                                    </p:set>
                                    <p:animEffect transition="in" filter="dissolve">
                                      <p:cBhvr>
                                        <p:cTn id="12" dur="250"/>
                                        <p:tgtEl>
                                          <p:spTgt spid="1269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autoUpdateAnimBg="0"/>
      <p:bldP spid="126979"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عنوان 1"/>
          <p:cNvSpPr>
            <a:spLocks noGrp="1"/>
          </p:cNvSpPr>
          <p:nvPr>
            <p:ph type="ctrTitle"/>
          </p:nvPr>
        </p:nvSpPr>
        <p:spPr>
          <a:xfrm>
            <a:off x="685800" y="446088"/>
            <a:ext cx="7772400" cy="1470025"/>
          </a:xfrm>
        </p:spPr>
        <p:txBody>
          <a:bodyPr/>
          <a:lstStyle/>
          <a:p>
            <a:pPr eaLnBrk="1" hangingPunct="1"/>
            <a:r>
              <a:rPr lang="ar-DZ" b="1" dirty="0" smtClean="0"/>
              <a:t>فهرس الدروس</a:t>
            </a:r>
          </a:p>
        </p:txBody>
      </p:sp>
      <p:sp>
        <p:nvSpPr>
          <p:cNvPr id="3" name="عنوان فرعي 2"/>
          <p:cNvSpPr>
            <a:spLocks noGrp="1"/>
          </p:cNvSpPr>
          <p:nvPr>
            <p:ph type="subTitle" idx="1"/>
          </p:nvPr>
        </p:nvSpPr>
        <p:spPr>
          <a:xfrm>
            <a:off x="323850" y="2276475"/>
            <a:ext cx="8135938" cy="3384550"/>
          </a:xfrm>
        </p:spPr>
        <p:txBody>
          <a:bodyPr/>
          <a:lstStyle/>
          <a:p>
            <a:pPr marL="457200" indent="-457200" algn="r" eaLnBrk="1" hangingPunct="1">
              <a:buFont typeface="Courier New" pitchFamily="49" charset="0"/>
              <a:buChar char="o"/>
              <a:defRPr/>
            </a:pPr>
            <a:r>
              <a:rPr lang="ar-DZ" b="1" dirty="0" smtClean="0"/>
              <a:t>المحور الاول : علم الاقتصاد والمشكلة الاقتصادية</a:t>
            </a:r>
          </a:p>
          <a:p>
            <a:pPr marL="457200" indent="-457200" algn="r" eaLnBrk="1" hangingPunct="1">
              <a:buFont typeface="Courier New" pitchFamily="49" charset="0"/>
              <a:buChar char="o"/>
              <a:defRPr/>
            </a:pPr>
            <a:r>
              <a:rPr lang="ar-DZ" b="1" dirty="0" smtClean="0"/>
              <a:t>المحور الثاني : دراسة </a:t>
            </a:r>
            <a:r>
              <a:rPr lang="ar-DZ" b="1" dirty="0"/>
              <a:t>السوق  </a:t>
            </a:r>
            <a:endParaRPr lang="ar-DZ" b="1" dirty="0" smtClean="0"/>
          </a:p>
          <a:p>
            <a:pPr marL="457200" indent="-457200" algn="r" eaLnBrk="1" hangingPunct="1">
              <a:buFont typeface="Courier New" pitchFamily="49" charset="0"/>
              <a:buChar char="o"/>
              <a:defRPr/>
            </a:pPr>
            <a:r>
              <a:rPr lang="ar-DZ" b="1" dirty="0" smtClean="0"/>
              <a:t>المحور الثالث : نظرية </a:t>
            </a:r>
            <a:r>
              <a:rPr lang="ar-DZ" b="1" dirty="0"/>
              <a:t>الطلب و العرض</a:t>
            </a:r>
            <a:endParaRPr lang="ar-DZ" b="1" dirty="0" smtClean="0"/>
          </a:p>
          <a:p>
            <a:pPr marL="457200" indent="-457200" algn="r" eaLnBrk="1" hangingPunct="1">
              <a:buFont typeface="Courier New" pitchFamily="49" charset="0"/>
              <a:buChar char="o"/>
              <a:defRPr/>
            </a:pPr>
            <a:r>
              <a:rPr lang="ar-DZ" b="1" dirty="0" smtClean="0"/>
              <a:t>المحور الرابع :</a:t>
            </a:r>
            <a:r>
              <a:rPr lang="ar-DZ" b="1" dirty="0" err="1" smtClean="0"/>
              <a:t>المرونات</a:t>
            </a:r>
            <a:endParaRPr lang="ar-DZ" b="1" dirty="0" smtClean="0"/>
          </a:p>
          <a:p>
            <a:pPr marL="457200" indent="-457200" algn="r" eaLnBrk="1" hangingPunct="1">
              <a:buFont typeface="Courier New" pitchFamily="49" charset="0"/>
              <a:buChar char="o"/>
              <a:defRPr/>
            </a:pPr>
            <a:r>
              <a:rPr lang="ar-DZ" b="1" dirty="0" smtClean="0"/>
              <a:t>المحور الخامس : نظرية سلوك المستهلك </a:t>
            </a:r>
          </a:p>
          <a:p>
            <a:pPr algn="r" eaLnBrk="1" hangingPunct="1">
              <a:defRPr/>
            </a:pPr>
            <a:endParaRPr lang="ar-DZ" dirty="0" smtClean="0"/>
          </a:p>
        </p:txBody>
      </p:sp>
    </p:spTree>
    <p:extLst>
      <p:ext uri="{BB962C8B-B14F-4D97-AF65-F5344CB8AC3E}">
        <p14:creationId xmlns:p14="http://schemas.microsoft.com/office/powerpoint/2010/main" val="8647800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250" fill="hold"/>
                                        <p:tgtEl>
                                          <p:spTgt spid="4098"/>
                                        </p:tgtEl>
                                        <p:attrNameLst>
                                          <p:attrName>ppt_x</p:attrName>
                                        </p:attrNameLst>
                                      </p:cBhvr>
                                      <p:tavLst>
                                        <p:tav tm="0">
                                          <p:val>
                                            <p:strVal val="#ppt_x"/>
                                          </p:val>
                                        </p:tav>
                                        <p:tav tm="100000">
                                          <p:val>
                                            <p:strVal val="#ppt_x"/>
                                          </p:val>
                                        </p:tav>
                                      </p:tavLst>
                                    </p:anim>
                                    <p:anim calcmode="lin" valueType="num">
                                      <p:cBhvr additive="base">
                                        <p:cTn id="8" dur="250" fill="hold"/>
                                        <p:tgtEl>
                                          <p:spTgt spid="4098"/>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
                            </p:stCondLst>
                            <p:childTnLst>
                              <p:par>
                                <p:cTn id="20" presetID="2" presetClass="entr" presetSubtype="4"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2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000"/>
                            </p:stCondLst>
                            <p:childTnLst>
                              <p:par>
                                <p:cTn id="25" presetID="2" presetClass="entr" presetSubtype="4"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2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250"/>
                            </p:stCondLst>
                            <p:childTnLst>
                              <p:par>
                                <p:cTn id="30" presetID="2" presetClass="entr" presetSubtype="4"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2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2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34888" y="548680"/>
            <a:ext cx="8229600" cy="720080"/>
          </a:xfrm>
        </p:spPr>
        <p:txBody>
          <a:bodyPr/>
          <a:lstStyle/>
          <a:p>
            <a:pPr lvl="0" algn="r"/>
            <a:r>
              <a:rPr kumimoji="0" lang="ar-DZ" b="1" i="0" u="none" strike="noStrike" kern="0" cap="none" spc="0" normalizeH="0" baseline="0" noProof="0" dirty="0" smtClean="0">
                <a:ln>
                  <a:noFill/>
                </a:ln>
                <a:solidFill>
                  <a:srgbClr val="7030A0"/>
                </a:solidFill>
                <a:effectLst/>
                <a:uLnTx/>
                <a:uFillTx/>
              </a:rPr>
              <a:t>ثالثا : </a:t>
            </a:r>
            <a:r>
              <a:rPr kumimoji="0" lang="ar-SA" b="1" i="0" u="none" strike="noStrike" kern="0" cap="none" spc="0" normalizeH="0" baseline="0" noProof="0" dirty="0" smtClean="0">
                <a:ln>
                  <a:noFill/>
                </a:ln>
                <a:solidFill>
                  <a:srgbClr val="7030A0"/>
                </a:solidFill>
                <a:effectLst/>
                <a:uLnTx/>
                <a:uFillTx/>
              </a:rPr>
              <a:t>قانون الطلب </a:t>
            </a:r>
            <a:br>
              <a:rPr kumimoji="0" lang="ar-SA" b="1" i="0" u="none" strike="noStrike" kern="0" cap="none" spc="0" normalizeH="0" baseline="0" noProof="0" dirty="0" smtClean="0">
                <a:ln>
                  <a:noFill/>
                </a:ln>
                <a:solidFill>
                  <a:srgbClr val="7030A0"/>
                </a:solidFill>
                <a:effectLst/>
                <a:uLnTx/>
                <a:uFillTx/>
              </a:rPr>
            </a:br>
            <a:endParaRPr lang="ar-DZ" dirty="0"/>
          </a:p>
        </p:txBody>
      </p:sp>
      <mc:AlternateContent xmlns:mc="http://schemas.openxmlformats.org/markup-compatibility/2006" xmlns:a14="http://schemas.microsoft.com/office/drawing/2010/main">
        <mc:Choice Requires="a14">
          <p:sp>
            <p:nvSpPr>
              <p:cNvPr id="6" name="عنصر نائب للمحتوى 2"/>
              <p:cNvSpPr>
                <a:spLocks noGrp="1"/>
              </p:cNvSpPr>
              <p:nvPr>
                <p:ph idx="1"/>
              </p:nvPr>
            </p:nvSpPr>
            <p:spPr bwMode="auto">
              <a:xfrm>
                <a:off x="395536" y="980728"/>
                <a:ext cx="8424936" cy="633670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p>
                <a:pPr marL="114300" marR="0" lvl="0" indent="0" algn="just" defTabSz="914400" eaLnBrk="1" fontAlgn="auto" latinLnBrk="0" hangingPunct="1">
                  <a:lnSpc>
                    <a:spcPct val="100000"/>
                  </a:lnSpc>
                  <a:spcBef>
                    <a:spcPts val="0"/>
                  </a:spcBef>
                  <a:spcAft>
                    <a:spcPts val="0"/>
                  </a:spcAft>
                  <a:buClrTx/>
                  <a:buSzTx/>
                  <a:buFontTx/>
                  <a:buNone/>
                  <a:tabLst/>
                  <a:defRPr/>
                </a:pPr>
                <a:r>
                  <a:rPr lang="ar-DZ" dirty="0">
                    <a:solidFill>
                      <a:sysClr val="windowText" lastClr="FFFF00"/>
                    </a:solidFill>
                  </a:rPr>
                  <a:t> </a:t>
                </a:r>
                <a:r>
                  <a:rPr kumimoji="0" lang="ar-SA" b="1" i="0" u="none" strike="noStrike" kern="0" cap="none" spc="0" normalizeH="0" baseline="0" noProof="0" dirty="0" smtClean="0">
                    <a:ln>
                      <a:noFill/>
                    </a:ln>
                    <a:solidFill>
                      <a:sysClr val="windowText" lastClr="FFFF00"/>
                    </a:solidFill>
                    <a:effectLst/>
                    <a:uLnTx/>
                    <a:uFillTx/>
                  </a:rPr>
                  <a:t>إن العلاقة التي تربط سعر السلعة والكمية المطلوبة منها هي علاقة عكسية،</a:t>
                </a:r>
                <a:r>
                  <a:rPr kumimoji="0" lang="ar-DZ" b="1" i="0" u="none" strike="noStrike" kern="0" cap="none" spc="0" normalizeH="0" baseline="0" noProof="0" dirty="0" smtClean="0">
                    <a:ln>
                      <a:noFill/>
                    </a:ln>
                    <a:solidFill>
                      <a:sysClr val="windowText" lastClr="FFFF00"/>
                    </a:solidFill>
                    <a:effectLst/>
                    <a:uLnTx/>
                    <a:uFillTx/>
                  </a:rPr>
                  <a:t> </a:t>
                </a:r>
                <a:r>
                  <a:rPr kumimoji="0" lang="ar-SA" b="1" i="0" u="none" strike="noStrike" kern="0" cap="none" spc="0" normalizeH="0" baseline="0" noProof="0" dirty="0" smtClean="0">
                    <a:ln>
                      <a:noFill/>
                    </a:ln>
                    <a:solidFill>
                      <a:sysClr val="windowText" lastClr="FFFF00"/>
                    </a:solidFill>
                    <a:effectLst/>
                    <a:uLnTx/>
                    <a:uFillTx/>
                  </a:rPr>
                  <a:t>بافتراض بقاء الأشياء الأخرى على حالها</a:t>
                </a:r>
                <a:r>
                  <a:rPr lang="ar-DZ" b="1" dirty="0">
                    <a:solidFill>
                      <a:sysClr val="windowText" lastClr="FFFF00"/>
                    </a:solidFill>
                  </a:rPr>
                  <a:t>,</a:t>
                </a:r>
                <a:r>
                  <a:rPr kumimoji="0" lang="ar-SA" b="1" i="0" u="none" strike="noStrike" kern="0" cap="none" spc="0" normalizeH="0" baseline="0" noProof="0" dirty="0" smtClean="0">
                    <a:ln>
                      <a:noFill/>
                    </a:ln>
                    <a:solidFill>
                      <a:sysClr val="windowText" lastClr="FFFF00"/>
                    </a:solidFill>
                    <a:effectLst/>
                    <a:uLnTx/>
                    <a:uFillTx/>
                  </a:rPr>
                  <a:t> بمعنى أن الكمية المطلوبة ستزداد عندما ينخفض السعر وتقل عندما يرتفع السعر.</a:t>
                </a:r>
              </a:p>
              <a:p>
                <a:pPr marL="114300" marR="0" lvl="0" indent="0" algn="just" defTabSz="914400" eaLnBrk="1" fontAlgn="auto" latinLnBrk="0" hangingPunct="1">
                  <a:lnSpc>
                    <a:spcPct val="100000"/>
                  </a:lnSpc>
                  <a:spcBef>
                    <a:spcPts val="0"/>
                  </a:spcBef>
                  <a:spcAft>
                    <a:spcPts val="0"/>
                  </a:spcAft>
                  <a:buClrTx/>
                  <a:buSzTx/>
                  <a:buFontTx/>
                  <a:buNone/>
                  <a:tabLst/>
                  <a:defRPr/>
                </a:pPr>
                <a:r>
                  <a:rPr kumimoji="0" lang="ar-DZ" b="1" i="0" u="none" strike="noStrike" kern="0" cap="none" spc="0" normalizeH="0" noProof="0" dirty="0" smtClean="0">
                    <a:ln>
                      <a:noFill/>
                    </a:ln>
                    <a:solidFill>
                      <a:sysClr val="windowText" lastClr="FFFF00"/>
                    </a:solidFill>
                    <a:effectLst/>
                    <a:uLnTx/>
                    <a:uFillTx/>
                  </a:rPr>
                  <a:t>   لان </a:t>
                </a:r>
                <a:r>
                  <a:rPr kumimoji="0" lang="ar-SA" b="1" i="0" u="none" strike="noStrike" kern="0" cap="none" spc="0" normalizeH="0" baseline="0" noProof="0" dirty="0" smtClean="0">
                    <a:ln>
                      <a:noFill/>
                    </a:ln>
                    <a:solidFill>
                      <a:sysClr val="windowText" lastClr="FFFF00"/>
                    </a:solidFill>
                    <a:effectLst/>
                    <a:uLnTx/>
                    <a:uFillTx/>
                  </a:rPr>
                  <a:t>هناك عدد من العوامل التي تؤثر في الطلب أو الكميات التي يرغب الأفراد في شرائها من السلعة أو الخدمة</a:t>
                </a:r>
                <a:r>
                  <a:rPr lang="ar-DZ" b="1" dirty="0" smtClean="0">
                    <a:solidFill>
                      <a:sysClr val="windowText" lastClr="FFFF00"/>
                    </a:solidFill>
                  </a:rPr>
                  <a:t>, </a:t>
                </a:r>
                <a:r>
                  <a:rPr kumimoji="0" lang="ar-SA" b="1" i="0" u="none" strike="noStrike" kern="0" cap="none" spc="0" normalizeH="0" baseline="0" noProof="0" dirty="0" smtClean="0">
                    <a:ln>
                      <a:noFill/>
                    </a:ln>
                    <a:solidFill>
                      <a:sysClr val="windowText" lastClr="FFFF00"/>
                    </a:solidFill>
                    <a:effectLst/>
                    <a:uLnTx/>
                    <a:uFillTx/>
                  </a:rPr>
                  <a:t>ويمكن التعبير عنها بالصيغة الدالية التالية:</a:t>
                </a:r>
              </a:p>
              <a:p>
                <a:pPr marL="114300" marR="0" lvl="0" indent="0" algn="just"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b="1" i="1" u="none" strike="noStrike" kern="0" cap="none" spc="0" normalizeH="0" baseline="0" noProof="0">
                          <a:ln>
                            <a:noFill/>
                          </a:ln>
                          <a:solidFill>
                            <a:srgbClr val="7030A0"/>
                          </a:solidFill>
                          <a:effectLst/>
                          <a:uLnTx/>
                          <a:uFillTx/>
                          <a:latin typeface="Cambria Math"/>
                        </a:rPr>
                        <m:t>𝑸𝒅</m:t>
                      </m:r>
                      <m:r>
                        <a:rPr kumimoji="0" lang="en-US" b="1" i="1" u="none" strike="noStrike" kern="0" cap="none" spc="0" normalizeH="0" baseline="0" noProof="0">
                          <a:ln>
                            <a:noFill/>
                          </a:ln>
                          <a:solidFill>
                            <a:srgbClr val="7030A0"/>
                          </a:solidFill>
                          <a:effectLst/>
                          <a:uLnTx/>
                          <a:uFillTx/>
                          <a:latin typeface="Cambria Math"/>
                        </a:rPr>
                        <m:t>=</m:t>
                      </m:r>
                      <m:r>
                        <a:rPr kumimoji="0" lang="en-US" b="1" i="1" u="none" strike="noStrike" kern="0" cap="none" spc="0" normalizeH="0" baseline="0" noProof="0">
                          <a:ln>
                            <a:noFill/>
                          </a:ln>
                          <a:solidFill>
                            <a:srgbClr val="7030A0"/>
                          </a:solidFill>
                          <a:effectLst/>
                          <a:uLnTx/>
                          <a:uFillTx/>
                          <a:latin typeface="Cambria Math"/>
                        </a:rPr>
                        <m:t>𝒇</m:t>
                      </m:r>
                      <m:r>
                        <a:rPr kumimoji="0" lang="en-US" b="1" i="1" u="none" strike="noStrike" kern="0" cap="none" spc="0" normalizeH="0" baseline="0" noProof="0">
                          <a:ln>
                            <a:noFill/>
                          </a:ln>
                          <a:solidFill>
                            <a:srgbClr val="7030A0"/>
                          </a:solidFill>
                          <a:effectLst/>
                          <a:uLnTx/>
                          <a:uFillTx/>
                          <a:latin typeface="Cambria Math"/>
                        </a:rPr>
                        <m:t>(</m:t>
                      </m:r>
                      <m:r>
                        <a:rPr kumimoji="0" lang="en-US" b="1" i="1" u="none" strike="noStrike" kern="0" cap="none" spc="0" normalizeH="0" baseline="0" noProof="0">
                          <a:ln>
                            <a:noFill/>
                          </a:ln>
                          <a:solidFill>
                            <a:srgbClr val="7030A0"/>
                          </a:solidFill>
                          <a:effectLst/>
                          <a:uLnTx/>
                          <a:uFillTx/>
                          <a:latin typeface="Cambria Math"/>
                        </a:rPr>
                        <m:t>𝑷</m:t>
                      </m:r>
                      <m:r>
                        <a:rPr kumimoji="0" lang="en-US" b="1" i="1" u="none" strike="noStrike" kern="0" cap="none" spc="0" normalizeH="0" baseline="0" noProof="0">
                          <a:ln>
                            <a:noFill/>
                          </a:ln>
                          <a:solidFill>
                            <a:srgbClr val="7030A0"/>
                          </a:solidFill>
                          <a:effectLst/>
                          <a:uLnTx/>
                          <a:uFillTx/>
                          <a:latin typeface="Cambria Math"/>
                        </a:rPr>
                        <m:t>,</m:t>
                      </m:r>
                      <m:r>
                        <a:rPr kumimoji="0" lang="en-US" b="1" i="1" u="none" strike="noStrike" kern="0" cap="none" spc="0" normalizeH="0" baseline="0" noProof="0">
                          <a:ln>
                            <a:noFill/>
                          </a:ln>
                          <a:solidFill>
                            <a:srgbClr val="7030A0"/>
                          </a:solidFill>
                          <a:effectLst/>
                          <a:uLnTx/>
                          <a:uFillTx/>
                          <a:latin typeface="Cambria Math"/>
                        </a:rPr>
                        <m:t>𝑷𝒏</m:t>
                      </m:r>
                      <m:r>
                        <a:rPr kumimoji="0" lang="en-US" b="1" i="1" u="none" strike="noStrike" kern="0" cap="none" spc="0" normalizeH="0" baseline="0" noProof="0">
                          <a:ln>
                            <a:noFill/>
                          </a:ln>
                          <a:solidFill>
                            <a:srgbClr val="7030A0"/>
                          </a:solidFill>
                          <a:effectLst/>
                          <a:uLnTx/>
                          <a:uFillTx/>
                          <a:latin typeface="Cambria Math"/>
                        </a:rPr>
                        <m:t>,</m:t>
                      </m:r>
                      <m:r>
                        <a:rPr kumimoji="0" lang="en-US" b="1" i="1" u="none" strike="noStrike" kern="0" cap="none" spc="0" normalizeH="0" baseline="0" noProof="0">
                          <a:ln>
                            <a:noFill/>
                          </a:ln>
                          <a:solidFill>
                            <a:srgbClr val="7030A0"/>
                          </a:solidFill>
                          <a:effectLst/>
                          <a:uLnTx/>
                          <a:uFillTx/>
                          <a:latin typeface="Cambria Math"/>
                        </a:rPr>
                        <m:t>𝑰</m:t>
                      </m:r>
                      <m:r>
                        <a:rPr kumimoji="0" lang="en-US" b="1" i="1" u="none" strike="noStrike" kern="0" cap="none" spc="0" normalizeH="0" baseline="0" noProof="0">
                          <a:ln>
                            <a:noFill/>
                          </a:ln>
                          <a:solidFill>
                            <a:srgbClr val="7030A0"/>
                          </a:solidFill>
                          <a:effectLst/>
                          <a:uLnTx/>
                          <a:uFillTx/>
                          <a:latin typeface="Cambria Math"/>
                        </a:rPr>
                        <m:t>,</m:t>
                      </m:r>
                      <m:r>
                        <a:rPr kumimoji="0" lang="en-US" b="1" i="1" u="none" strike="noStrike" kern="0" cap="none" spc="0" normalizeH="0" baseline="0" noProof="0">
                          <a:ln>
                            <a:noFill/>
                          </a:ln>
                          <a:solidFill>
                            <a:srgbClr val="7030A0"/>
                          </a:solidFill>
                          <a:effectLst/>
                          <a:uLnTx/>
                          <a:uFillTx/>
                          <a:latin typeface="Cambria Math"/>
                        </a:rPr>
                        <m:t>𝑵</m:t>
                      </m:r>
                      <m:r>
                        <a:rPr kumimoji="0" lang="en-US" b="1" i="1" u="none" strike="noStrike" kern="0" cap="none" spc="0" normalizeH="0" baseline="0" noProof="0">
                          <a:ln>
                            <a:noFill/>
                          </a:ln>
                          <a:solidFill>
                            <a:srgbClr val="7030A0"/>
                          </a:solidFill>
                          <a:effectLst/>
                          <a:uLnTx/>
                          <a:uFillTx/>
                          <a:latin typeface="Cambria Math"/>
                        </a:rPr>
                        <m:t>,…)</m:t>
                      </m:r>
                    </m:oMath>
                  </m:oMathPara>
                </a14:m>
                <a:endParaRPr kumimoji="0" lang="ar-SA" b="1" i="0" u="none" strike="noStrike" kern="0" cap="none" spc="0" normalizeH="0" baseline="0" noProof="0" dirty="0" smtClean="0">
                  <a:ln>
                    <a:noFill/>
                  </a:ln>
                  <a:solidFill>
                    <a:sysClr val="windowText" lastClr="FFFF00"/>
                  </a:solidFill>
                  <a:effectLst/>
                  <a:uLnTx/>
                  <a:uFillTx/>
                </a:endParaRPr>
              </a:p>
              <a:p>
                <a:pPr marL="114300" marR="0" lvl="0" indent="0" algn="just" defTabSz="914400" eaLnBrk="1" fontAlgn="auto" latinLnBrk="0" hangingPunct="1">
                  <a:lnSpc>
                    <a:spcPct val="100000"/>
                  </a:lnSpc>
                  <a:spcBef>
                    <a:spcPts val="0"/>
                  </a:spcBef>
                  <a:spcAft>
                    <a:spcPts val="0"/>
                  </a:spcAft>
                  <a:buClrTx/>
                  <a:buSzTx/>
                  <a:buFontTx/>
                  <a:buNone/>
                  <a:tabLst/>
                  <a:defRPr/>
                </a:pPr>
                <a:r>
                  <a:rPr kumimoji="0" lang="ar-DZ" b="1" i="0" u="none" strike="noStrike" kern="0" cap="none" spc="0" normalizeH="0" noProof="0" dirty="0" smtClean="0">
                    <a:ln>
                      <a:noFill/>
                    </a:ln>
                    <a:solidFill>
                      <a:sysClr val="windowText" lastClr="FFFF00"/>
                    </a:solidFill>
                    <a:effectLst/>
                    <a:uLnTx/>
                    <a:uFillTx/>
                  </a:rPr>
                  <a:t>  </a:t>
                </a:r>
                <a:r>
                  <a:rPr kumimoji="0" lang="ar-SA" b="1" i="0" u="none" strike="noStrike" kern="0" cap="none" spc="0" normalizeH="0" baseline="0" noProof="0" dirty="0" smtClean="0">
                    <a:ln>
                      <a:noFill/>
                    </a:ln>
                    <a:solidFill>
                      <a:sysClr val="windowText" lastClr="FFFF00"/>
                    </a:solidFill>
                    <a:effectLst/>
                    <a:uLnTx/>
                    <a:uFillTx/>
                  </a:rPr>
                  <a:t>العلاقة عكسية بين سعر السلعة نفسها والكمية المطلوبة منها (قانون الطلب)، وهو </a:t>
                </a:r>
                <a:r>
                  <a:rPr kumimoji="0" lang="ar-SA" b="1" i="0" strike="noStrike" kern="0" cap="none" spc="0" normalizeH="0" baseline="0" noProof="0" dirty="0" smtClean="0">
                    <a:ln>
                      <a:noFill/>
                    </a:ln>
                    <a:solidFill>
                      <a:sysClr val="windowText" lastClr="FFFF00"/>
                    </a:solidFill>
                    <a:effectLst/>
                    <a:uLnTx/>
                    <a:uFillTx/>
                  </a:rPr>
                  <a:t>متغير حركي </a:t>
                </a:r>
                <a:r>
                  <a:rPr kumimoji="0" lang="ar-SA" b="1" i="0" u="none" strike="noStrike" kern="0" cap="none" spc="0" normalizeH="0" baseline="0" noProof="0" dirty="0" smtClean="0">
                    <a:ln>
                      <a:noFill/>
                    </a:ln>
                    <a:solidFill>
                      <a:sysClr val="windowText" lastClr="FFFF00"/>
                    </a:solidFill>
                    <a:effectLst/>
                    <a:uLnTx/>
                    <a:uFillTx/>
                  </a:rPr>
                  <a:t>أي يتحرك من نقطة لأخرى على نفس المنحنى.</a:t>
                </a:r>
                <a:endParaRPr kumimoji="0" lang="ar-SA" b="1" i="0" u="none" strike="noStrike" kern="0" cap="none" spc="0" normalizeH="0" baseline="0" noProof="0" dirty="0">
                  <a:ln>
                    <a:noFill/>
                  </a:ln>
                  <a:solidFill>
                    <a:sysClr val="windowText" lastClr="FFFF00"/>
                  </a:solidFill>
                  <a:effectLst/>
                  <a:uLnTx/>
                  <a:uFillTx/>
                </a:endParaRPr>
              </a:p>
            </p:txBody>
          </p:sp>
        </mc:Choice>
        <mc:Fallback xmlns="">
          <p:sp>
            <p:nvSpPr>
              <p:cNvPr id="6" name="عنصر نائب للمحتوى 2"/>
              <p:cNvSpPr>
                <a:spLocks noGrp="1" noRot="1" noChangeAspect="1" noMove="1" noResize="1" noEditPoints="1" noAdjustHandles="1" noChangeArrowheads="1" noChangeShapeType="1" noTextEdit="1"/>
              </p:cNvSpPr>
              <p:nvPr>
                <p:ph idx="1"/>
              </p:nvPr>
            </p:nvSpPr>
            <p:spPr bwMode="auto">
              <a:xfrm>
                <a:off x="395536" y="980728"/>
                <a:ext cx="8424936" cy="6336704"/>
              </a:xfrm>
              <a:prstGeom prst="rect">
                <a:avLst/>
              </a:prstGeom>
              <a:blipFill rotWithShape="1">
                <a:blip r:embed="rId2"/>
                <a:stretch>
                  <a:fillRect l="-3184" t="-1251" r="-43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ar-DZ">
                    <a:noFill/>
                  </a:rPr>
                  <a:t> </a:t>
                </a:r>
              </a:p>
            </p:txBody>
          </p:sp>
        </mc:Fallback>
      </mc:AlternateContent>
    </p:spTree>
    <p:extLst>
      <p:ext uri="{BB962C8B-B14F-4D97-AF65-F5344CB8AC3E}">
        <p14:creationId xmlns:p14="http://schemas.microsoft.com/office/powerpoint/2010/main" val="259821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25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calcmode="lin" valueType="num">
                                      <p:cBhvr additive="base">
                                        <p:cTn id="17" dur="25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
                            </p:stCondLst>
                            <p:childTnLst>
                              <p:par>
                                <p:cTn id="20" presetID="2" presetClass="entr" presetSubtype="4" fill="hold" grpId="0" nodeType="after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 calcmode="lin" valueType="num">
                                      <p:cBhvr additive="base">
                                        <p:cTn id="22" dur="25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3" dur="25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000"/>
                            </p:stCondLst>
                            <p:childTnLst>
                              <p:par>
                                <p:cTn id="25" presetID="2" presetClass="entr" presetSubtype="4" fill="hold" grpId="0" nodeType="after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 calcmode="lin" valueType="num">
                                      <p:cBhvr additive="base">
                                        <p:cTn id="27" dur="25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8" dur="25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7620000" cy="4800600"/>
          </a:xfrm>
        </p:spPr>
        <p:txBody>
          <a:bodyPr/>
          <a:lstStyle/>
          <a:p>
            <a:pPr marL="114300" indent="0">
              <a:buNone/>
            </a:pPr>
            <a:r>
              <a:rPr lang="ar-DZ" sz="3200" b="1" dirty="0" smtClean="0"/>
              <a:t>مثال : </a:t>
            </a:r>
            <a:r>
              <a:rPr lang="ar-SA" sz="3200" b="1" dirty="0" smtClean="0"/>
              <a:t>التعبير عن العلاقة بين المتغيرين في الجدول التالي</a:t>
            </a:r>
            <a:r>
              <a:rPr lang="ar-DZ" sz="3200" b="1" dirty="0" smtClean="0"/>
              <a:t>:</a:t>
            </a:r>
            <a:endParaRPr lang="ar-SA" dirty="0"/>
          </a:p>
        </p:txBody>
      </p:sp>
      <p:graphicFrame>
        <p:nvGraphicFramePr>
          <p:cNvPr id="9" name="جدول 8"/>
          <p:cNvGraphicFramePr>
            <a:graphicFrameLocks noGrp="1"/>
          </p:cNvGraphicFramePr>
          <p:nvPr>
            <p:extLst>
              <p:ext uri="{D42A27DB-BD31-4B8C-83A1-F6EECF244321}">
                <p14:modId xmlns:p14="http://schemas.microsoft.com/office/powerpoint/2010/main" val="3745766346"/>
              </p:ext>
            </p:extLst>
          </p:nvPr>
        </p:nvGraphicFramePr>
        <p:xfrm>
          <a:off x="5316760" y="1484784"/>
          <a:ext cx="3359696" cy="2634285"/>
        </p:xfrm>
        <a:graphic>
          <a:graphicData uri="http://schemas.openxmlformats.org/drawingml/2006/table">
            <a:tbl>
              <a:tblPr rtl="1" firstRow="1" bandRow="1">
                <a:tableStyleId>{5C22544A-7EE6-4342-B048-85BDC9FD1C3A}</a:tableStyleId>
              </a:tblPr>
              <a:tblGrid>
                <a:gridCol w="1679848"/>
                <a:gridCol w="1679848"/>
              </a:tblGrid>
              <a:tr h="526857">
                <a:tc>
                  <a:txBody>
                    <a:bodyPr/>
                    <a:lstStyle/>
                    <a:p>
                      <a:pPr algn="ctr" rtl="1"/>
                      <a:r>
                        <a:rPr lang="ar-SA" dirty="0" smtClean="0"/>
                        <a:t>السعر (</a:t>
                      </a:r>
                      <a:r>
                        <a:rPr lang="en-US" dirty="0" smtClean="0"/>
                        <a:t>P</a:t>
                      </a:r>
                      <a:r>
                        <a:rPr lang="ar-SA" dirty="0" smtClean="0"/>
                        <a:t>)</a:t>
                      </a:r>
                      <a:endParaRPr lang="ar-SA" dirty="0"/>
                    </a:p>
                  </a:txBody>
                  <a:tcPr anchor="ctr">
                    <a:solidFill>
                      <a:srgbClr val="EA8FFF"/>
                    </a:solidFill>
                  </a:tcPr>
                </a:tc>
                <a:tc>
                  <a:txBody>
                    <a:bodyPr/>
                    <a:lstStyle/>
                    <a:p>
                      <a:pPr algn="ctr" rtl="1"/>
                      <a:r>
                        <a:rPr lang="ar-SA" dirty="0" smtClean="0"/>
                        <a:t>الكمية (</a:t>
                      </a:r>
                      <a:r>
                        <a:rPr lang="en-US" dirty="0" smtClean="0"/>
                        <a:t>Q</a:t>
                      </a:r>
                      <a:r>
                        <a:rPr lang="ar-SA" dirty="0" smtClean="0"/>
                        <a:t>)</a:t>
                      </a:r>
                      <a:endParaRPr lang="ar-SA" dirty="0"/>
                    </a:p>
                  </a:txBody>
                  <a:tcPr anchor="ctr">
                    <a:solidFill>
                      <a:srgbClr val="EA8FFF"/>
                    </a:solidFill>
                  </a:tcPr>
                </a:tc>
              </a:tr>
              <a:tr h="526857">
                <a:tc>
                  <a:txBody>
                    <a:bodyPr/>
                    <a:lstStyle/>
                    <a:p>
                      <a:pPr algn="ctr" rtl="1"/>
                      <a:r>
                        <a:rPr lang="ar-SA" dirty="0" smtClean="0"/>
                        <a:t>1</a:t>
                      </a:r>
                      <a:endParaRPr lang="ar-SA" dirty="0"/>
                    </a:p>
                  </a:txBody>
                  <a:tcPr anchor="ctr">
                    <a:solidFill>
                      <a:srgbClr val="F5CDFF"/>
                    </a:solidFill>
                  </a:tcPr>
                </a:tc>
                <a:tc>
                  <a:txBody>
                    <a:bodyPr/>
                    <a:lstStyle/>
                    <a:p>
                      <a:pPr algn="ctr" rtl="1"/>
                      <a:r>
                        <a:rPr lang="ar-SA" dirty="0" smtClean="0"/>
                        <a:t>25</a:t>
                      </a:r>
                      <a:endParaRPr lang="ar-SA" dirty="0"/>
                    </a:p>
                  </a:txBody>
                  <a:tcPr anchor="ctr">
                    <a:solidFill>
                      <a:srgbClr val="F5CDFF"/>
                    </a:solidFill>
                  </a:tcPr>
                </a:tc>
              </a:tr>
              <a:tr h="526857">
                <a:tc>
                  <a:txBody>
                    <a:bodyPr/>
                    <a:lstStyle/>
                    <a:p>
                      <a:pPr algn="ctr" rtl="1"/>
                      <a:r>
                        <a:rPr lang="ar-SA" dirty="0" smtClean="0"/>
                        <a:t>2</a:t>
                      </a:r>
                      <a:endParaRPr lang="ar-SA" dirty="0"/>
                    </a:p>
                  </a:txBody>
                  <a:tcPr anchor="ctr">
                    <a:solidFill>
                      <a:srgbClr val="F5CDFF"/>
                    </a:solidFill>
                  </a:tcPr>
                </a:tc>
                <a:tc>
                  <a:txBody>
                    <a:bodyPr/>
                    <a:lstStyle/>
                    <a:p>
                      <a:pPr algn="ctr" rtl="1"/>
                      <a:r>
                        <a:rPr lang="ar-SA" dirty="0" smtClean="0"/>
                        <a:t>20</a:t>
                      </a:r>
                      <a:endParaRPr lang="ar-SA" dirty="0"/>
                    </a:p>
                  </a:txBody>
                  <a:tcPr anchor="ctr">
                    <a:solidFill>
                      <a:srgbClr val="F5CDFF"/>
                    </a:solidFill>
                  </a:tcPr>
                </a:tc>
              </a:tr>
              <a:tr h="526857">
                <a:tc>
                  <a:txBody>
                    <a:bodyPr/>
                    <a:lstStyle/>
                    <a:p>
                      <a:pPr algn="ctr" rtl="1"/>
                      <a:r>
                        <a:rPr lang="ar-SA" dirty="0" smtClean="0"/>
                        <a:t>3</a:t>
                      </a:r>
                      <a:endParaRPr lang="ar-SA" dirty="0"/>
                    </a:p>
                  </a:txBody>
                  <a:tcPr anchor="ctr">
                    <a:solidFill>
                      <a:srgbClr val="F5CDFF"/>
                    </a:solidFill>
                  </a:tcPr>
                </a:tc>
                <a:tc>
                  <a:txBody>
                    <a:bodyPr/>
                    <a:lstStyle/>
                    <a:p>
                      <a:pPr algn="ctr" rtl="1"/>
                      <a:r>
                        <a:rPr lang="ar-SA" dirty="0" smtClean="0"/>
                        <a:t>15</a:t>
                      </a:r>
                      <a:endParaRPr lang="ar-SA" dirty="0"/>
                    </a:p>
                  </a:txBody>
                  <a:tcPr anchor="ctr">
                    <a:solidFill>
                      <a:srgbClr val="F5CDFF"/>
                    </a:solidFill>
                  </a:tcPr>
                </a:tc>
              </a:tr>
              <a:tr h="526857">
                <a:tc>
                  <a:txBody>
                    <a:bodyPr/>
                    <a:lstStyle/>
                    <a:p>
                      <a:pPr algn="ctr" rtl="1"/>
                      <a:r>
                        <a:rPr lang="ar-SA" dirty="0" smtClean="0"/>
                        <a:t>4</a:t>
                      </a:r>
                      <a:endParaRPr lang="ar-SA" dirty="0"/>
                    </a:p>
                  </a:txBody>
                  <a:tcPr anchor="ctr">
                    <a:solidFill>
                      <a:srgbClr val="F5CDFF"/>
                    </a:solidFill>
                  </a:tcPr>
                </a:tc>
                <a:tc>
                  <a:txBody>
                    <a:bodyPr/>
                    <a:lstStyle/>
                    <a:p>
                      <a:pPr algn="ctr" rtl="1"/>
                      <a:r>
                        <a:rPr lang="ar-SA" dirty="0" smtClean="0"/>
                        <a:t>10</a:t>
                      </a:r>
                      <a:endParaRPr lang="ar-SA" dirty="0"/>
                    </a:p>
                  </a:txBody>
                  <a:tcPr anchor="ctr">
                    <a:solidFill>
                      <a:srgbClr val="F5CDFF"/>
                    </a:solidFill>
                  </a:tcPr>
                </a:tc>
              </a:tr>
            </a:tbl>
          </a:graphicData>
        </a:graphic>
      </p:graphicFrame>
      <p:pic>
        <p:nvPicPr>
          <p:cNvPr id="11" name="صورة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1268760"/>
            <a:ext cx="3312368" cy="3240359"/>
          </a:xfrm>
          <a:prstGeom prst="rect">
            <a:avLst/>
          </a:prstGeom>
        </p:spPr>
      </p:pic>
      <p:sp>
        <p:nvSpPr>
          <p:cNvPr id="12" name="مربع نص 11"/>
          <p:cNvSpPr txBox="1"/>
          <p:nvPr/>
        </p:nvSpPr>
        <p:spPr>
          <a:xfrm>
            <a:off x="539552" y="5157192"/>
            <a:ext cx="8136904" cy="1384995"/>
          </a:xfrm>
          <a:prstGeom prst="rect">
            <a:avLst/>
          </a:prstGeom>
          <a:solidFill>
            <a:srgbClr val="ABCFD5"/>
          </a:solidFill>
        </p:spPr>
        <p:style>
          <a:lnRef idx="2">
            <a:schemeClr val="accent5">
              <a:shade val="50000"/>
            </a:schemeClr>
          </a:lnRef>
          <a:fillRef idx="1">
            <a:schemeClr val="accent5"/>
          </a:fillRef>
          <a:effectRef idx="0">
            <a:schemeClr val="accent5"/>
          </a:effectRef>
          <a:fontRef idx="minor">
            <a:schemeClr val="lt1"/>
          </a:fontRef>
        </p:style>
        <p:txBody>
          <a:bodyPr wrap="square" rtlCol="1">
            <a:spAutoFit/>
          </a:bodyPr>
          <a:lstStyle/>
          <a:p>
            <a:r>
              <a:rPr lang="ar-SA" sz="2800" b="1" dirty="0">
                <a:solidFill>
                  <a:prstClr val="black"/>
                </a:solidFill>
              </a:rPr>
              <a:t>منحنى الطلب ينحدر من أعلى الى أسفل و يوضح العلاقة العكسية، حيث ينقص المتغير التابع </a:t>
            </a:r>
            <a:r>
              <a:rPr lang="en-US" sz="2800" b="1" dirty="0">
                <a:solidFill>
                  <a:prstClr val="black"/>
                </a:solidFill>
              </a:rPr>
              <a:t>Q</a:t>
            </a:r>
            <a:r>
              <a:rPr lang="ar-SA" sz="2800" b="1" dirty="0">
                <a:solidFill>
                  <a:prstClr val="black"/>
                </a:solidFill>
              </a:rPr>
              <a:t> ويزداد المتغير المستقل </a:t>
            </a:r>
            <a:r>
              <a:rPr lang="en-US" sz="2800" b="1" dirty="0">
                <a:solidFill>
                  <a:prstClr val="black"/>
                </a:solidFill>
              </a:rPr>
              <a:t>P</a:t>
            </a:r>
            <a:r>
              <a:rPr lang="ar-SA" sz="2800" b="1" dirty="0">
                <a:solidFill>
                  <a:prstClr val="black"/>
                </a:solidFill>
              </a:rPr>
              <a:t> والعكس صحيح </a:t>
            </a:r>
          </a:p>
        </p:txBody>
      </p:sp>
    </p:spTree>
    <p:extLst>
      <p:ext uri="{BB962C8B-B14F-4D97-AF65-F5344CB8AC3E}">
        <p14:creationId xmlns:p14="http://schemas.microsoft.com/office/powerpoint/2010/main" val="30164057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6" presetClass="entr" presetSubtype="0"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145">
                                          <p:stCondLst>
                                            <p:cond delay="0"/>
                                          </p:stCondLst>
                                        </p:cTn>
                                        <p:tgtEl>
                                          <p:spTgt spid="9"/>
                                        </p:tgtEl>
                                      </p:cBhvr>
                                    </p:animEffect>
                                    <p:anim calcmode="lin" valueType="num">
                                      <p:cBhvr>
                                        <p:cTn id="13" dur="456"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4" dur="166"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5" dur="166" tmFilter="0, 0; 0.125,0.2665; 0.25,0.4; 0.375,0.465; 0.5,0.5;  0.625,0.535; 0.75,0.6; 0.875,0.7335; 1,1">
                                          <p:stCondLst>
                                            <p:cond delay="166"/>
                                          </p:stCondLst>
                                        </p:cTn>
                                        <p:tgtEl>
                                          <p:spTgt spid="9"/>
                                        </p:tgtEl>
                                        <p:attrNameLst>
                                          <p:attrName>ppt_y</p:attrName>
                                        </p:attrNameLst>
                                      </p:cBhvr>
                                      <p:tavLst>
                                        <p:tav tm="0" fmla="#ppt_y-sin(pi*$)/9">
                                          <p:val>
                                            <p:fltVal val="0"/>
                                          </p:val>
                                        </p:tav>
                                        <p:tav tm="100000">
                                          <p:val>
                                            <p:fltVal val="1"/>
                                          </p:val>
                                        </p:tav>
                                      </p:tavLst>
                                    </p:anim>
                                    <p:anim calcmode="lin" valueType="num">
                                      <p:cBhvr>
                                        <p:cTn id="16" dur="83" tmFilter="0, 0; 0.125,0.2665; 0.25,0.4; 0.375,0.465; 0.5,0.5;  0.625,0.535; 0.75,0.6; 0.875,0.7335; 1,1">
                                          <p:stCondLst>
                                            <p:cond delay="331"/>
                                          </p:stCondLst>
                                        </p:cTn>
                                        <p:tgtEl>
                                          <p:spTgt spid="9"/>
                                        </p:tgtEl>
                                        <p:attrNameLst>
                                          <p:attrName>ppt_y</p:attrName>
                                        </p:attrNameLst>
                                      </p:cBhvr>
                                      <p:tavLst>
                                        <p:tav tm="0" fmla="#ppt_y-sin(pi*$)/27">
                                          <p:val>
                                            <p:fltVal val="0"/>
                                          </p:val>
                                        </p:tav>
                                        <p:tav tm="100000">
                                          <p:val>
                                            <p:fltVal val="1"/>
                                          </p:val>
                                        </p:tav>
                                      </p:tavLst>
                                    </p:anim>
                                    <p:anim calcmode="lin" valueType="num">
                                      <p:cBhvr>
                                        <p:cTn id="17" dur="41" tmFilter="0, 0; 0.125,0.2665; 0.25,0.4; 0.375,0.465; 0.5,0.5;  0.625,0.535; 0.75,0.6; 0.875,0.7335; 1,1">
                                          <p:stCondLst>
                                            <p:cond delay="414"/>
                                          </p:stCondLst>
                                        </p:cTn>
                                        <p:tgtEl>
                                          <p:spTgt spid="9"/>
                                        </p:tgtEl>
                                        <p:attrNameLst>
                                          <p:attrName>ppt_y</p:attrName>
                                        </p:attrNameLst>
                                      </p:cBhvr>
                                      <p:tavLst>
                                        <p:tav tm="0" fmla="#ppt_y-sin(pi*$)/81">
                                          <p:val>
                                            <p:fltVal val="0"/>
                                          </p:val>
                                        </p:tav>
                                        <p:tav tm="100000">
                                          <p:val>
                                            <p:fltVal val="1"/>
                                          </p:val>
                                        </p:tav>
                                      </p:tavLst>
                                    </p:anim>
                                    <p:animScale>
                                      <p:cBhvr>
                                        <p:cTn id="18" dur="7">
                                          <p:stCondLst>
                                            <p:cond delay="162"/>
                                          </p:stCondLst>
                                        </p:cTn>
                                        <p:tgtEl>
                                          <p:spTgt spid="9"/>
                                        </p:tgtEl>
                                      </p:cBhvr>
                                      <p:to x="100000" y="60000"/>
                                    </p:animScale>
                                    <p:animScale>
                                      <p:cBhvr>
                                        <p:cTn id="19" dur="41" decel="50000">
                                          <p:stCondLst>
                                            <p:cond delay="169"/>
                                          </p:stCondLst>
                                        </p:cTn>
                                        <p:tgtEl>
                                          <p:spTgt spid="9"/>
                                        </p:tgtEl>
                                      </p:cBhvr>
                                      <p:to x="100000" y="100000"/>
                                    </p:animScale>
                                    <p:animScale>
                                      <p:cBhvr>
                                        <p:cTn id="20" dur="7">
                                          <p:stCondLst>
                                            <p:cond delay="328"/>
                                          </p:stCondLst>
                                        </p:cTn>
                                        <p:tgtEl>
                                          <p:spTgt spid="9"/>
                                        </p:tgtEl>
                                      </p:cBhvr>
                                      <p:to x="100000" y="80000"/>
                                    </p:animScale>
                                    <p:animScale>
                                      <p:cBhvr>
                                        <p:cTn id="21" dur="41" decel="50000">
                                          <p:stCondLst>
                                            <p:cond delay="335"/>
                                          </p:stCondLst>
                                        </p:cTn>
                                        <p:tgtEl>
                                          <p:spTgt spid="9"/>
                                        </p:tgtEl>
                                      </p:cBhvr>
                                      <p:to x="100000" y="100000"/>
                                    </p:animScale>
                                    <p:animScale>
                                      <p:cBhvr>
                                        <p:cTn id="22" dur="7">
                                          <p:stCondLst>
                                            <p:cond delay="410"/>
                                          </p:stCondLst>
                                        </p:cTn>
                                        <p:tgtEl>
                                          <p:spTgt spid="9"/>
                                        </p:tgtEl>
                                      </p:cBhvr>
                                      <p:to x="100000" y="90000"/>
                                    </p:animScale>
                                    <p:animScale>
                                      <p:cBhvr>
                                        <p:cTn id="23" dur="41" decel="50000">
                                          <p:stCondLst>
                                            <p:cond delay="417"/>
                                          </p:stCondLst>
                                        </p:cTn>
                                        <p:tgtEl>
                                          <p:spTgt spid="9"/>
                                        </p:tgtEl>
                                      </p:cBhvr>
                                      <p:to x="100000" y="100000"/>
                                    </p:animScale>
                                    <p:animScale>
                                      <p:cBhvr>
                                        <p:cTn id="24" dur="7">
                                          <p:stCondLst>
                                            <p:cond delay="452"/>
                                          </p:stCondLst>
                                        </p:cTn>
                                        <p:tgtEl>
                                          <p:spTgt spid="9"/>
                                        </p:tgtEl>
                                      </p:cBhvr>
                                      <p:to x="100000" y="95000"/>
                                    </p:animScale>
                                    <p:animScale>
                                      <p:cBhvr>
                                        <p:cTn id="25" dur="41" decel="50000">
                                          <p:stCondLst>
                                            <p:cond delay="459"/>
                                          </p:stCondLst>
                                        </p:cTn>
                                        <p:tgtEl>
                                          <p:spTgt spid="9"/>
                                        </p:tgtEl>
                                      </p:cBhvr>
                                      <p:to x="100000" y="100000"/>
                                    </p:animScale>
                                  </p:childTnLst>
                                </p:cTn>
                              </p:par>
                            </p:childTnLst>
                          </p:cTn>
                        </p:par>
                        <p:par>
                          <p:cTn id="26" fill="hold">
                            <p:stCondLst>
                              <p:cond delay="750"/>
                            </p:stCondLst>
                            <p:childTnLst>
                              <p:par>
                                <p:cTn id="27" presetID="26" presetClass="entr" presetSubtype="0"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down)">
                                      <p:cBhvr>
                                        <p:cTn id="29" dur="145">
                                          <p:stCondLst>
                                            <p:cond delay="0"/>
                                          </p:stCondLst>
                                        </p:cTn>
                                        <p:tgtEl>
                                          <p:spTgt spid="11"/>
                                        </p:tgtEl>
                                      </p:cBhvr>
                                    </p:animEffect>
                                    <p:anim calcmode="lin" valueType="num">
                                      <p:cBhvr>
                                        <p:cTn id="30" dur="456"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1" dur="166"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2" dur="166" tmFilter="0, 0; 0.125,0.2665; 0.25,0.4; 0.375,0.465; 0.5,0.5;  0.625,0.535; 0.75,0.6; 0.875,0.7335; 1,1">
                                          <p:stCondLst>
                                            <p:cond delay="166"/>
                                          </p:stCondLst>
                                        </p:cTn>
                                        <p:tgtEl>
                                          <p:spTgt spid="11"/>
                                        </p:tgtEl>
                                        <p:attrNameLst>
                                          <p:attrName>ppt_y</p:attrName>
                                        </p:attrNameLst>
                                      </p:cBhvr>
                                      <p:tavLst>
                                        <p:tav tm="0" fmla="#ppt_y-sin(pi*$)/9">
                                          <p:val>
                                            <p:fltVal val="0"/>
                                          </p:val>
                                        </p:tav>
                                        <p:tav tm="100000">
                                          <p:val>
                                            <p:fltVal val="1"/>
                                          </p:val>
                                        </p:tav>
                                      </p:tavLst>
                                    </p:anim>
                                    <p:anim calcmode="lin" valueType="num">
                                      <p:cBhvr>
                                        <p:cTn id="33" dur="83" tmFilter="0, 0; 0.125,0.2665; 0.25,0.4; 0.375,0.465; 0.5,0.5;  0.625,0.535; 0.75,0.6; 0.875,0.7335; 1,1">
                                          <p:stCondLst>
                                            <p:cond delay="331"/>
                                          </p:stCondLst>
                                        </p:cTn>
                                        <p:tgtEl>
                                          <p:spTgt spid="11"/>
                                        </p:tgtEl>
                                        <p:attrNameLst>
                                          <p:attrName>ppt_y</p:attrName>
                                        </p:attrNameLst>
                                      </p:cBhvr>
                                      <p:tavLst>
                                        <p:tav tm="0" fmla="#ppt_y-sin(pi*$)/27">
                                          <p:val>
                                            <p:fltVal val="0"/>
                                          </p:val>
                                        </p:tav>
                                        <p:tav tm="100000">
                                          <p:val>
                                            <p:fltVal val="1"/>
                                          </p:val>
                                        </p:tav>
                                      </p:tavLst>
                                    </p:anim>
                                    <p:anim calcmode="lin" valueType="num">
                                      <p:cBhvr>
                                        <p:cTn id="34" dur="41" tmFilter="0, 0; 0.125,0.2665; 0.25,0.4; 0.375,0.465; 0.5,0.5;  0.625,0.535; 0.75,0.6; 0.875,0.7335; 1,1">
                                          <p:stCondLst>
                                            <p:cond delay="414"/>
                                          </p:stCondLst>
                                        </p:cTn>
                                        <p:tgtEl>
                                          <p:spTgt spid="11"/>
                                        </p:tgtEl>
                                        <p:attrNameLst>
                                          <p:attrName>ppt_y</p:attrName>
                                        </p:attrNameLst>
                                      </p:cBhvr>
                                      <p:tavLst>
                                        <p:tav tm="0" fmla="#ppt_y-sin(pi*$)/81">
                                          <p:val>
                                            <p:fltVal val="0"/>
                                          </p:val>
                                        </p:tav>
                                        <p:tav tm="100000">
                                          <p:val>
                                            <p:fltVal val="1"/>
                                          </p:val>
                                        </p:tav>
                                      </p:tavLst>
                                    </p:anim>
                                    <p:animScale>
                                      <p:cBhvr>
                                        <p:cTn id="35" dur="7">
                                          <p:stCondLst>
                                            <p:cond delay="162"/>
                                          </p:stCondLst>
                                        </p:cTn>
                                        <p:tgtEl>
                                          <p:spTgt spid="11"/>
                                        </p:tgtEl>
                                      </p:cBhvr>
                                      <p:to x="100000" y="60000"/>
                                    </p:animScale>
                                    <p:animScale>
                                      <p:cBhvr>
                                        <p:cTn id="36" dur="41" decel="50000">
                                          <p:stCondLst>
                                            <p:cond delay="169"/>
                                          </p:stCondLst>
                                        </p:cTn>
                                        <p:tgtEl>
                                          <p:spTgt spid="11"/>
                                        </p:tgtEl>
                                      </p:cBhvr>
                                      <p:to x="100000" y="100000"/>
                                    </p:animScale>
                                    <p:animScale>
                                      <p:cBhvr>
                                        <p:cTn id="37" dur="7">
                                          <p:stCondLst>
                                            <p:cond delay="328"/>
                                          </p:stCondLst>
                                        </p:cTn>
                                        <p:tgtEl>
                                          <p:spTgt spid="11"/>
                                        </p:tgtEl>
                                      </p:cBhvr>
                                      <p:to x="100000" y="80000"/>
                                    </p:animScale>
                                    <p:animScale>
                                      <p:cBhvr>
                                        <p:cTn id="38" dur="41" decel="50000">
                                          <p:stCondLst>
                                            <p:cond delay="335"/>
                                          </p:stCondLst>
                                        </p:cTn>
                                        <p:tgtEl>
                                          <p:spTgt spid="11"/>
                                        </p:tgtEl>
                                      </p:cBhvr>
                                      <p:to x="100000" y="100000"/>
                                    </p:animScale>
                                    <p:animScale>
                                      <p:cBhvr>
                                        <p:cTn id="39" dur="7">
                                          <p:stCondLst>
                                            <p:cond delay="410"/>
                                          </p:stCondLst>
                                        </p:cTn>
                                        <p:tgtEl>
                                          <p:spTgt spid="11"/>
                                        </p:tgtEl>
                                      </p:cBhvr>
                                      <p:to x="100000" y="90000"/>
                                    </p:animScale>
                                    <p:animScale>
                                      <p:cBhvr>
                                        <p:cTn id="40" dur="41" decel="50000">
                                          <p:stCondLst>
                                            <p:cond delay="417"/>
                                          </p:stCondLst>
                                        </p:cTn>
                                        <p:tgtEl>
                                          <p:spTgt spid="11"/>
                                        </p:tgtEl>
                                      </p:cBhvr>
                                      <p:to x="100000" y="100000"/>
                                    </p:animScale>
                                    <p:animScale>
                                      <p:cBhvr>
                                        <p:cTn id="41" dur="7">
                                          <p:stCondLst>
                                            <p:cond delay="452"/>
                                          </p:stCondLst>
                                        </p:cTn>
                                        <p:tgtEl>
                                          <p:spTgt spid="11"/>
                                        </p:tgtEl>
                                      </p:cBhvr>
                                      <p:to x="100000" y="95000"/>
                                    </p:animScale>
                                    <p:animScale>
                                      <p:cBhvr>
                                        <p:cTn id="42" dur="41" decel="50000">
                                          <p:stCondLst>
                                            <p:cond delay="459"/>
                                          </p:stCondLst>
                                        </p:cTn>
                                        <p:tgtEl>
                                          <p:spTgt spid="11"/>
                                        </p:tgtEl>
                                      </p:cBhvr>
                                      <p:to x="100000" y="100000"/>
                                    </p:animScale>
                                  </p:childTnLst>
                                </p:cTn>
                              </p:par>
                            </p:childTnLst>
                          </p:cTn>
                        </p:par>
                        <p:par>
                          <p:cTn id="43" fill="hold">
                            <p:stCondLst>
                              <p:cond delay="1250"/>
                            </p:stCondLst>
                            <p:childTnLst>
                              <p:par>
                                <p:cTn id="44" presetID="2" presetClass="entr" presetSubtype="4"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250" fill="hold"/>
                                        <p:tgtEl>
                                          <p:spTgt spid="12"/>
                                        </p:tgtEl>
                                        <p:attrNameLst>
                                          <p:attrName>ppt_x</p:attrName>
                                        </p:attrNameLst>
                                      </p:cBhvr>
                                      <p:tavLst>
                                        <p:tav tm="0">
                                          <p:val>
                                            <p:strVal val="#ppt_x"/>
                                          </p:val>
                                        </p:tav>
                                        <p:tav tm="100000">
                                          <p:val>
                                            <p:strVal val="#ppt_x"/>
                                          </p:val>
                                        </p:tav>
                                      </p:tavLst>
                                    </p:anim>
                                    <p:anim calcmode="lin" valueType="num">
                                      <p:cBhvr additive="base">
                                        <p:cTn id="47" dur="25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6368" y="404664"/>
            <a:ext cx="8394104" cy="6212160"/>
          </a:xfrm>
        </p:spPr>
        <p:txBody>
          <a:bodyPr>
            <a:normAutofit fontScale="92500" lnSpcReduction="10000"/>
          </a:bodyPr>
          <a:lstStyle/>
          <a:p>
            <a:pPr marL="0" lvl="0" indent="0">
              <a:spcBef>
                <a:spcPts val="0"/>
              </a:spcBef>
              <a:buClrTx/>
              <a:buNone/>
            </a:pPr>
            <a:r>
              <a:rPr lang="ar-DZ" sz="4800" dirty="0" smtClean="0">
                <a:solidFill>
                  <a:srgbClr val="0070C0"/>
                </a:solidFill>
              </a:rPr>
              <a:t> </a:t>
            </a:r>
            <a:r>
              <a:rPr lang="ar-DZ" sz="4300" dirty="0" smtClean="0">
                <a:solidFill>
                  <a:srgbClr val="0070C0"/>
                </a:solidFill>
              </a:rPr>
              <a:t>1</a:t>
            </a:r>
            <a:r>
              <a:rPr lang="ar-DZ" sz="4800" dirty="0" smtClean="0">
                <a:solidFill>
                  <a:srgbClr val="0070C0"/>
                </a:solidFill>
              </a:rPr>
              <a:t>. </a:t>
            </a:r>
            <a:r>
              <a:rPr lang="ar-SA" sz="4800" dirty="0" smtClean="0">
                <a:solidFill>
                  <a:srgbClr val="0070C0"/>
                </a:solidFill>
              </a:rPr>
              <a:t>دخل المستهلك</a:t>
            </a:r>
            <a:r>
              <a:rPr lang="ar-DZ" sz="4800" dirty="0" smtClean="0">
                <a:solidFill>
                  <a:srgbClr val="0070C0"/>
                </a:solidFill>
              </a:rPr>
              <a:t> و</a:t>
            </a:r>
            <a:r>
              <a:rPr lang="ar-SA" sz="4300" dirty="0" smtClean="0">
                <a:solidFill>
                  <a:prstClr val="black"/>
                </a:solidFill>
              </a:rPr>
              <a:t>الطلب </a:t>
            </a:r>
            <a:r>
              <a:rPr lang="ar-SA" sz="4300" dirty="0">
                <a:solidFill>
                  <a:prstClr val="black"/>
                </a:solidFill>
              </a:rPr>
              <a:t>على السلعة العادية</a:t>
            </a:r>
            <a:endParaRPr lang="ar-SA" sz="3500" dirty="0">
              <a:solidFill>
                <a:prstClr val="black"/>
              </a:solidFill>
            </a:endParaRPr>
          </a:p>
          <a:p>
            <a:pPr marL="114300" indent="0">
              <a:buNone/>
            </a:pPr>
            <a:r>
              <a:rPr lang="ar-DZ" sz="2800" dirty="0" smtClean="0">
                <a:solidFill>
                  <a:srgbClr val="0070C0"/>
                </a:solidFill>
              </a:rPr>
              <a:t> </a:t>
            </a:r>
            <a:r>
              <a:rPr lang="ar-SA" sz="2800" dirty="0" smtClean="0">
                <a:solidFill>
                  <a:srgbClr val="0070C0"/>
                </a:solidFill>
              </a:rPr>
              <a:t> </a:t>
            </a:r>
            <a:r>
              <a:rPr lang="ar-SA" sz="2800" b="1" dirty="0" smtClean="0"/>
              <a:t>العلاقة بين الدخل والكمية المطلوبة علاقة طردية بالنسبة للسلع العادية</a:t>
            </a:r>
            <a:r>
              <a:rPr lang="ar-DZ" sz="2800" b="1" dirty="0"/>
              <a:t>,</a:t>
            </a:r>
            <a:r>
              <a:rPr lang="ar-SA" sz="2800" b="1" dirty="0" smtClean="0"/>
              <a:t> زيادة دخل المستهلك تعني زيادة مقدرته الشرائية، واذا انخفض دخل الفرد تقل الكمية التي يطلبها من السلعة أو الخدمة</a:t>
            </a:r>
            <a:r>
              <a:rPr lang="ar-SA" sz="2800" dirty="0" smtClean="0"/>
              <a:t>.  </a:t>
            </a:r>
          </a:p>
          <a:p>
            <a:pPr marL="114300" indent="0">
              <a:buNone/>
            </a:pPr>
            <a:endParaRPr lang="ar-SA" dirty="0" smtClean="0"/>
          </a:p>
          <a:p>
            <a:pPr marL="114300" indent="0">
              <a:buNone/>
            </a:pPr>
            <a:endParaRPr lang="ar-SA" dirty="0"/>
          </a:p>
          <a:p>
            <a:pPr marL="114300" indent="0">
              <a:buNone/>
            </a:pPr>
            <a:endParaRPr lang="ar-SA" dirty="0" smtClean="0"/>
          </a:p>
          <a:p>
            <a:pPr marL="114300" indent="0">
              <a:buNone/>
            </a:pPr>
            <a:endParaRPr lang="ar-SA" dirty="0"/>
          </a:p>
          <a:p>
            <a:pPr marL="114300" indent="0">
              <a:buNone/>
            </a:pPr>
            <a:endParaRPr lang="ar-SA" dirty="0" smtClean="0"/>
          </a:p>
          <a:p>
            <a:pPr marL="114300" indent="0">
              <a:buNone/>
            </a:pPr>
            <a:endParaRPr lang="ar-SA" dirty="0"/>
          </a:p>
          <a:p>
            <a:pPr marL="114300" indent="0">
              <a:buNone/>
            </a:pPr>
            <a:endParaRPr lang="ar-DZ" sz="2800" b="1" dirty="0" smtClean="0"/>
          </a:p>
          <a:p>
            <a:pPr marL="114300" indent="0" algn="just">
              <a:buNone/>
            </a:pPr>
            <a:r>
              <a:rPr lang="ar-DZ" sz="2800" b="1" dirty="0" smtClean="0"/>
              <a:t> </a:t>
            </a:r>
            <a:r>
              <a:rPr lang="ar-SA" sz="2800" b="1" dirty="0" smtClean="0"/>
              <a:t>أما بالنسبة للسلع الدُنيا ترتبط بعلاقة عكسية مع الدخل، السلع الدنيا هي السلع التي يتجه الأفراد إلى تقليل مشترياتهم منها</a:t>
            </a:r>
            <a:r>
              <a:rPr lang="ar-DZ" sz="2800" b="1" dirty="0"/>
              <a:t>,</a:t>
            </a:r>
            <a:r>
              <a:rPr lang="ar-SA" sz="2800" b="1" dirty="0" smtClean="0"/>
              <a:t> نتيجة ارتفاع دخولهم وتسمى هذه السلع بـ سلع جيفين وهذا النوع قليل نسبياً ويعتمد تحديدها على كل مجتمع</a:t>
            </a:r>
            <a:r>
              <a:rPr lang="ar-SA" b="1" dirty="0" smtClean="0"/>
              <a:t>.</a:t>
            </a:r>
          </a:p>
        </p:txBody>
      </p:sp>
      <p:sp>
        <p:nvSpPr>
          <p:cNvPr id="27" name="مربع نص 26"/>
          <p:cNvSpPr txBox="1"/>
          <p:nvPr/>
        </p:nvSpPr>
        <p:spPr>
          <a:xfrm>
            <a:off x="3030240" y="3039257"/>
            <a:ext cx="338882" cy="646331"/>
          </a:xfrm>
          <a:prstGeom prst="rect">
            <a:avLst/>
          </a:prstGeom>
          <a:noFill/>
        </p:spPr>
        <p:txBody>
          <a:bodyPr wrap="square" rtlCol="1">
            <a:spAutoFit/>
          </a:bodyPr>
          <a:lstStyle/>
          <a:p>
            <a:endParaRPr lang="ar-SA" dirty="0">
              <a:solidFill>
                <a:prstClr val="black"/>
              </a:solidFill>
            </a:endParaRPr>
          </a:p>
          <a:p>
            <a:endParaRPr lang="ar-SA" dirty="0">
              <a:solidFill>
                <a:prstClr val="black"/>
              </a:solidFill>
            </a:endParaRPr>
          </a:p>
        </p:txBody>
      </p:sp>
      <p:pic>
        <p:nvPicPr>
          <p:cNvPr id="36" name="صورة 3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2380324"/>
            <a:ext cx="2736304" cy="2200804"/>
          </a:xfrm>
          <a:prstGeom prst="rect">
            <a:avLst/>
          </a:prstGeom>
        </p:spPr>
      </p:pic>
    </p:spTree>
    <p:extLst>
      <p:ext uri="{BB962C8B-B14F-4D97-AF65-F5344CB8AC3E}">
        <p14:creationId xmlns:p14="http://schemas.microsoft.com/office/powerpoint/2010/main" val="486166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nodeType="after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 calcmode="lin" valueType="num">
                                      <p:cBhvr additive="base">
                                        <p:cTn id="17" dur="25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
                            </p:stCondLst>
                            <p:childTnLst>
                              <p:par>
                                <p:cTn id="20" presetID="26" presetClass="entr" presetSubtype="0" fill="hold" nodeType="after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wipe(down)">
                                      <p:cBhvr>
                                        <p:cTn id="22" dur="145">
                                          <p:stCondLst>
                                            <p:cond delay="0"/>
                                          </p:stCondLst>
                                        </p:cTn>
                                        <p:tgtEl>
                                          <p:spTgt spid="36"/>
                                        </p:tgtEl>
                                      </p:cBhvr>
                                    </p:animEffect>
                                    <p:anim calcmode="lin" valueType="num">
                                      <p:cBhvr>
                                        <p:cTn id="23" dur="456" tmFilter="0,0; 0.14,0.36; 0.43,0.73; 0.71,0.91; 1.0,1.0">
                                          <p:stCondLst>
                                            <p:cond delay="0"/>
                                          </p:stCondLst>
                                        </p:cTn>
                                        <p:tgtEl>
                                          <p:spTgt spid="36"/>
                                        </p:tgtEl>
                                        <p:attrNameLst>
                                          <p:attrName>ppt_x</p:attrName>
                                        </p:attrNameLst>
                                      </p:cBhvr>
                                      <p:tavLst>
                                        <p:tav tm="0">
                                          <p:val>
                                            <p:strVal val="#ppt_x-0.25"/>
                                          </p:val>
                                        </p:tav>
                                        <p:tav tm="100000">
                                          <p:val>
                                            <p:strVal val="#ppt_x"/>
                                          </p:val>
                                        </p:tav>
                                      </p:tavLst>
                                    </p:anim>
                                    <p:anim calcmode="lin" valueType="num">
                                      <p:cBhvr>
                                        <p:cTn id="24" dur="166" tmFilter="0.0,0.0; 0.25,0.07; 0.50,0.2; 0.75,0.467; 1.0,1.0">
                                          <p:stCondLst>
                                            <p:cond delay="0"/>
                                          </p:stCondLst>
                                        </p:cTn>
                                        <p:tgtEl>
                                          <p:spTgt spid="36"/>
                                        </p:tgtEl>
                                        <p:attrNameLst>
                                          <p:attrName>ppt_y</p:attrName>
                                        </p:attrNameLst>
                                      </p:cBhvr>
                                      <p:tavLst>
                                        <p:tav tm="0" fmla="#ppt_y-sin(pi*$)/3">
                                          <p:val>
                                            <p:fltVal val="0.5"/>
                                          </p:val>
                                        </p:tav>
                                        <p:tav tm="100000">
                                          <p:val>
                                            <p:fltVal val="1"/>
                                          </p:val>
                                        </p:tav>
                                      </p:tavLst>
                                    </p:anim>
                                    <p:anim calcmode="lin" valueType="num">
                                      <p:cBhvr>
                                        <p:cTn id="25" dur="166" tmFilter="0, 0; 0.125,0.2665; 0.25,0.4; 0.375,0.465; 0.5,0.5;  0.625,0.535; 0.75,0.6; 0.875,0.7335; 1,1">
                                          <p:stCondLst>
                                            <p:cond delay="166"/>
                                          </p:stCondLst>
                                        </p:cTn>
                                        <p:tgtEl>
                                          <p:spTgt spid="36"/>
                                        </p:tgtEl>
                                        <p:attrNameLst>
                                          <p:attrName>ppt_y</p:attrName>
                                        </p:attrNameLst>
                                      </p:cBhvr>
                                      <p:tavLst>
                                        <p:tav tm="0" fmla="#ppt_y-sin(pi*$)/9">
                                          <p:val>
                                            <p:fltVal val="0"/>
                                          </p:val>
                                        </p:tav>
                                        <p:tav tm="100000">
                                          <p:val>
                                            <p:fltVal val="1"/>
                                          </p:val>
                                        </p:tav>
                                      </p:tavLst>
                                    </p:anim>
                                    <p:anim calcmode="lin" valueType="num">
                                      <p:cBhvr>
                                        <p:cTn id="26" dur="83" tmFilter="0, 0; 0.125,0.2665; 0.25,0.4; 0.375,0.465; 0.5,0.5;  0.625,0.535; 0.75,0.6; 0.875,0.7335; 1,1">
                                          <p:stCondLst>
                                            <p:cond delay="331"/>
                                          </p:stCondLst>
                                        </p:cTn>
                                        <p:tgtEl>
                                          <p:spTgt spid="36"/>
                                        </p:tgtEl>
                                        <p:attrNameLst>
                                          <p:attrName>ppt_y</p:attrName>
                                        </p:attrNameLst>
                                      </p:cBhvr>
                                      <p:tavLst>
                                        <p:tav tm="0" fmla="#ppt_y-sin(pi*$)/27">
                                          <p:val>
                                            <p:fltVal val="0"/>
                                          </p:val>
                                        </p:tav>
                                        <p:tav tm="100000">
                                          <p:val>
                                            <p:fltVal val="1"/>
                                          </p:val>
                                        </p:tav>
                                      </p:tavLst>
                                    </p:anim>
                                    <p:anim calcmode="lin" valueType="num">
                                      <p:cBhvr>
                                        <p:cTn id="27" dur="41" tmFilter="0, 0; 0.125,0.2665; 0.25,0.4; 0.375,0.465; 0.5,0.5;  0.625,0.535; 0.75,0.6; 0.875,0.7335; 1,1">
                                          <p:stCondLst>
                                            <p:cond delay="414"/>
                                          </p:stCondLst>
                                        </p:cTn>
                                        <p:tgtEl>
                                          <p:spTgt spid="36"/>
                                        </p:tgtEl>
                                        <p:attrNameLst>
                                          <p:attrName>ppt_y</p:attrName>
                                        </p:attrNameLst>
                                      </p:cBhvr>
                                      <p:tavLst>
                                        <p:tav tm="0" fmla="#ppt_y-sin(pi*$)/81">
                                          <p:val>
                                            <p:fltVal val="0"/>
                                          </p:val>
                                        </p:tav>
                                        <p:tav tm="100000">
                                          <p:val>
                                            <p:fltVal val="1"/>
                                          </p:val>
                                        </p:tav>
                                      </p:tavLst>
                                    </p:anim>
                                    <p:animScale>
                                      <p:cBhvr>
                                        <p:cTn id="28" dur="7">
                                          <p:stCondLst>
                                            <p:cond delay="162"/>
                                          </p:stCondLst>
                                        </p:cTn>
                                        <p:tgtEl>
                                          <p:spTgt spid="36"/>
                                        </p:tgtEl>
                                      </p:cBhvr>
                                      <p:to x="100000" y="60000"/>
                                    </p:animScale>
                                    <p:animScale>
                                      <p:cBhvr>
                                        <p:cTn id="29" dur="41" decel="50000">
                                          <p:stCondLst>
                                            <p:cond delay="169"/>
                                          </p:stCondLst>
                                        </p:cTn>
                                        <p:tgtEl>
                                          <p:spTgt spid="36"/>
                                        </p:tgtEl>
                                      </p:cBhvr>
                                      <p:to x="100000" y="100000"/>
                                    </p:animScale>
                                    <p:animScale>
                                      <p:cBhvr>
                                        <p:cTn id="30" dur="7">
                                          <p:stCondLst>
                                            <p:cond delay="328"/>
                                          </p:stCondLst>
                                        </p:cTn>
                                        <p:tgtEl>
                                          <p:spTgt spid="36"/>
                                        </p:tgtEl>
                                      </p:cBhvr>
                                      <p:to x="100000" y="80000"/>
                                    </p:animScale>
                                    <p:animScale>
                                      <p:cBhvr>
                                        <p:cTn id="31" dur="41" decel="50000">
                                          <p:stCondLst>
                                            <p:cond delay="335"/>
                                          </p:stCondLst>
                                        </p:cTn>
                                        <p:tgtEl>
                                          <p:spTgt spid="36"/>
                                        </p:tgtEl>
                                      </p:cBhvr>
                                      <p:to x="100000" y="100000"/>
                                    </p:animScale>
                                    <p:animScale>
                                      <p:cBhvr>
                                        <p:cTn id="32" dur="7">
                                          <p:stCondLst>
                                            <p:cond delay="410"/>
                                          </p:stCondLst>
                                        </p:cTn>
                                        <p:tgtEl>
                                          <p:spTgt spid="36"/>
                                        </p:tgtEl>
                                      </p:cBhvr>
                                      <p:to x="100000" y="90000"/>
                                    </p:animScale>
                                    <p:animScale>
                                      <p:cBhvr>
                                        <p:cTn id="33" dur="41" decel="50000">
                                          <p:stCondLst>
                                            <p:cond delay="417"/>
                                          </p:stCondLst>
                                        </p:cTn>
                                        <p:tgtEl>
                                          <p:spTgt spid="36"/>
                                        </p:tgtEl>
                                      </p:cBhvr>
                                      <p:to x="100000" y="100000"/>
                                    </p:animScale>
                                    <p:animScale>
                                      <p:cBhvr>
                                        <p:cTn id="34" dur="7">
                                          <p:stCondLst>
                                            <p:cond delay="452"/>
                                          </p:stCondLst>
                                        </p:cTn>
                                        <p:tgtEl>
                                          <p:spTgt spid="36"/>
                                        </p:tgtEl>
                                      </p:cBhvr>
                                      <p:to x="100000" y="95000"/>
                                    </p:animScale>
                                    <p:animScale>
                                      <p:cBhvr>
                                        <p:cTn id="35" dur="41" decel="50000">
                                          <p:stCondLst>
                                            <p:cond delay="459"/>
                                          </p:stCondLst>
                                        </p:cTn>
                                        <p:tgtEl>
                                          <p:spTgt spid="3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964488" cy="6212160"/>
          </a:xfrm>
        </p:spPr>
        <p:txBody>
          <a:bodyPr/>
          <a:lstStyle/>
          <a:p>
            <a:pPr marL="114300" indent="0" algn="just">
              <a:buNone/>
            </a:pPr>
            <a:r>
              <a:rPr lang="ar-DZ" sz="3200" b="1" dirty="0" smtClean="0">
                <a:solidFill>
                  <a:srgbClr val="0070C0"/>
                </a:solidFill>
              </a:rPr>
              <a:t> 2. </a:t>
            </a:r>
            <a:r>
              <a:rPr lang="ar-SA" sz="3200" b="1" dirty="0" smtClean="0">
                <a:solidFill>
                  <a:srgbClr val="0070C0"/>
                </a:solidFill>
              </a:rPr>
              <a:t>أثمان </a:t>
            </a:r>
            <a:r>
              <a:rPr lang="ar-SA" sz="3200" b="1" dirty="0">
                <a:solidFill>
                  <a:srgbClr val="0070C0"/>
                </a:solidFill>
              </a:rPr>
              <a:t>السلع الأخرى المرتبطة </a:t>
            </a:r>
            <a:r>
              <a:rPr lang="ar-SA" sz="3200" b="1" dirty="0" smtClean="0">
                <a:solidFill>
                  <a:srgbClr val="0070C0"/>
                </a:solidFill>
              </a:rPr>
              <a:t>بالسلعة </a:t>
            </a:r>
          </a:p>
          <a:p>
            <a:pPr marL="114300" indent="0" algn="just">
              <a:buNone/>
            </a:pPr>
            <a:r>
              <a:rPr lang="ar-SA" sz="2800" b="1" dirty="0" smtClean="0">
                <a:solidFill>
                  <a:srgbClr val="0070C0"/>
                </a:solidFill>
              </a:rPr>
              <a:t> </a:t>
            </a:r>
            <a:r>
              <a:rPr lang="ar-SA" sz="2800" b="1" dirty="0" smtClean="0">
                <a:solidFill>
                  <a:srgbClr val="00B050"/>
                </a:solidFill>
              </a:rPr>
              <a:t>أ</a:t>
            </a:r>
            <a:r>
              <a:rPr lang="ar-DZ" sz="2800" b="1" dirty="0" smtClean="0">
                <a:solidFill>
                  <a:srgbClr val="00B050"/>
                </a:solidFill>
              </a:rPr>
              <a:t>-</a:t>
            </a:r>
            <a:r>
              <a:rPr lang="ar-SA" sz="2800" b="1" dirty="0" smtClean="0">
                <a:solidFill>
                  <a:srgbClr val="00B050"/>
                </a:solidFill>
              </a:rPr>
              <a:t> </a:t>
            </a:r>
            <a:r>
              <a:rPr lang="ar-SA" sz="2800" b="1" dirty="0">
                <a:solidFill>
                  <a:srgbClr val="00B050"/>
                </a:solidFill>
              </a:rPr>
              <a:t>سعر السلعة </a:t>
            </a:r>
            <a:r>
              <a:rPr lang="ar-SA" sz="2800" b="1" dirty="0" smtClean="0">
                <a:solidFill>
                  <a:srgbClr val="00B050"/>
                </a:solidFill>
              </a:rPr>
              <a:t>البديلة (+)</a:t>
            </a:r>
          </a:p>
          <a:p>
            <a:pPr marL="114300" indent="0" algn="just">
              <a:buNone/>
            </a:pPr>
            <a:r>
              <a:rPr lang="ar-DZ" sz="2800" b="1" dirty="0" smtClean="0">
                <a:solidFill>
                  <a:srgbClr val="00B050"/>
                </a:solidFill>
              </a:rPr>
              <a:t> </a:t>
            </a:r>
            <a:r>
              <a:rPr lang="ar-SA" sz="2800" b="1" dirty="0" smtClean="0">
                <a:solidFill>
                  <a:srgbClr val="00B050"/>
                </a:solidFill>
              </a:rPr>
              <a:t> </a:t>
            </a:r>
            <a:r>
              <a:rPr lang="ar-SA" sz="2800" b="1" dirty="0" smtClean="0"/>
              <a:t>وهي السلعة التي تعطي للمستهلك نفس الاشباع، وبالتالي يمكن  </a:t>
            </a:r>
            <a:r>
              <a:rPr lang="ar-SA" sz="2800" b="1" dirty="0"/>
              <a:t>استبدالها محل السلعة </a:t>
            </a:r>
            <a:r>
              <a:rPr lang="ar-SA" sz="2800" b="1" dirty="0" smtClean="0"/>
              <a:t>الأصلية</a:t>
            </a:r>
            <a:r>
              <a:rPr lang="ar-DZ" sz="2800" b="1" dirty="0" smtClean="0"/>
              <a:t> ف</a:t>
            </a:r>
            <a:r>
              <a:rPr lang="ar-SA" sz="2800" b="1" dirty="0" smtClean="0"/>
              <a:t>العلاقة </a:t>
            </a:r>
            <a:r>
              <a:rPr lang="ar-SA" sz="2800" b="1" dirty="0"/>
              <a:t>طردية بين سعر السلعة البديلة </a:t>
            </a:r>
            <a:r>
              <a:rPr lang="ar-SA" sz="2800" b="1" dirty="0" smtClean="0"/>
              <a:t>والطلب على </a:t>
            </a:r>
            <a:r>
              <a:rPr lang="ar-SA" sz="2800" b="1" dirty="0"/>
              <a:t>السلعة الأصلية</a:t>
            </a:r>
            <a:r>
              <a:rPr lang="ar-SA" sz="2800" b="1" dirty="0" smtClean="0"/>
              <a:t>. </a:t>
            </a:r>
          </a:p>
          <a:p>
            <a:pPr marL="114300" indent="0" algn="just">
              <a:buNone/>
            </a:pPr>
            <a:r>
              <a:rPr lang="ar-DZ" sz="2800" b="1" dirty="0" smtClean="0">
                <a:solidFill>
                  <a:srgbClr val="00B0F0"/>
                </a:solidFill>
              </a:rPr>
              <a:t> </a:t>
            </a:r>
            <a:r>
              <a:rPr lang="ar-DZ" sz="2800" b="1" dirty="0" smtClean="0">
                <a:solidFill>
                  <a:schemeClr val="tx2">
                    <a:lumMod val="50000"/>
                  </a:schemeClr>
                </a:solidFill>
              </a:rPr>
              <a:t>- ف</a:t>
            </a:r>
            <a:r>
              <a:rPr lang="ar-SA" sz="2800" b="1" dirty="0" smtClean="0">
                <a:solidFill>
                  <a:schemeClr val="tx2">
                    <a:lumMod val="50000"/>
                  </a:schemeClr>
                </a:solidFill>
              </a:rPr>
              <a:t>ماذا يحدث للطلب على </a:t>
            </a:r>
            <a:r>
              <a:rPr lang="ar-DZ" sz="2800" b="1" dirty="0" smtClean="0">
                <a:solidFill>
                  <a:schemeClr val="tx2">
                    <a:lumMod val="50000"/>
                  </a:schemeClr>
                </a:solidFill>
              </a:rPr>
              <a:t>السلعة الاصلية </a:t>
            </a:r>
            <a:r>
              <a:rPr lang="ar-SA" sz="2800" b="1" dirty="0" smtClean="0">
                <a:solidFill>
                  <a:schemeClr val="tx2">
                    <a:lumMod val="50000"/>
                  </a:schemeClr>
                </a:solidFill>
              </a:rPr>
              <a:t>لو انخفض سعر </a:t>
            </a:r>
            <a:r>
              <a:rPr lang="ar-DZ" sz="2800" b="1" dirty="0" smtClean="0">
                <a:solidFill>
                  <a:schemeClr val="tx2">
                    <a:lumMod val="50000"/>
                  </a:schemeClr>
                </a:solidFill>
              </a:rPr>
              <a:t>السلعة البديلة</a:t>
            </a:r>
            <a:r>
              <a:rPr lang="ar-SA" sz="2800" b="1" dirty="0" smtClean="0">
                <a:solidFill>
                  <a:schemeClr val="tx2">
                    <a:lumMod val="50000"/>
                  </a:schemeClr>
                </a:solidFill>
              </a:rPr>
              <a:t>؟ </a:t>
            </a:r>
          </a:p>
          <a:p>
            <a:pPr marL="114300" indent="0">
              <a:buNone/>
            </a:pPr>
            <a:endParaRPr lang="ar-SA" dirty="0" smtClean="0">
              <a:solidFill>
                <a:srgbClr val="00B0F0"/>
              </a:solidFill>
            </a:endParaRPr>
          </a:p>
          <a:p>
            <a:pPr marL="114300" indent="0">
              <a:buNone/>
            </a:pPr>
            <a:endParaRPr lang="en-US" dirty="0" smtClean="0">
              <a:solidFill>
                <a:srgbClr val="00B0F0"/>
              </a:solidFill>
            </a:endParaRPr>
          </a:p>
          <a:p>
            <a:pPr marL="114300" indent="0">
              <a:buNone/>
            </a:pPr>
            <a:endParaRPr lang="ar-SA" dirty="0" smtClean="0"/>
          </a:p>
          <a:p>
            <a:pPr marL="114300" indent="0">
              <a:buNone/>
            </a:pPr>
            <a:endParaRPr lang="ar-SA" dirty="0"/>
          </a:p>
          <a:p>
            <a:pPr marL="114300" indent="0">
              <a:buNone/>
            </a:pPr>
            <a:endParaRPr lang="ar-SA" b="1" dirty="0">
              <a:solidFill>
                <a:srgbClr val="0070C0"/>
              </a:solidFill>
            </a:endParaRPr>
          </a:p>
          <a:p>
            <a:pPr marL="114300" indent="0">
              <a:buNone/>
            </a:pPr>
            <a:endParaRPr lang="ar-SA" dirty="0"/>
          </a:p>
        </p:txBody>
      </p:sp>
      <p:grpSp>
        <p:nvGrpSpPr>
          <p:cNvPr id="10" name="مجموعة 9"/>
          <p:cNvGrpSpPr/>
          <p:nvPr/>
        </p:nvGrpSpPr>
        <p:grpSpPr>
          <a:xfrm>
            <a:off x="1288172" y="3609020"/>
            <a:ext cx="6974492" cy="3096344"/>
            <a:chOff x="1288172" y="3609020"/>
            <a:chExt cx="6974492" cy="3096344"/>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8172" y="3609020"/>
              <a:ext cx="6974492" cy="3096344"/>
            </a:xfrm>
            <a:prstGeom prst="rect">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cxnSp>
          <p:nvCxnSpPr>
            <p:cNvPr id="7" name="رابط كسهم مستقيم 6"/>
            <p:cNvCxnSpPr/>
            <p:nvPr/>
          </p:nvCxnSpPr>
          <p:spPr>
            <a:xfrm>
              <a:off x="5004048" y="3933056"/>
              <a:ext cx="0" cy="36004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رابط كسهم مستقيم 8"/>
            <p:cNvCxnSpPr/>
            <p:nvPr/>
          </p:nvCxnSpPr>
          <p:spPr>
            <a:xfrm>
              <a:off x="6012160" y="5157192"/>
              <a:ext cx="57606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رابط كسهم مستقيم 10"/>
            <p:cNvCxnSpPr/>
            <p:nvPr/>
          </p:nvCxnSpPr>
          <p:spPr>
            <a:xfrm flipH="1">
              <a:off x="2123728" y="5157192"/>
              <a:ext cx="57606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 name="مستطيل 3"/>
            <p:cNvSpPr/>
            <p:nvPr/>
          </p:nvSpPr>
          <p:spPr>
            <a:xfrm>
              <a:off x="5796136" y="5877272"/>
              <a:ext cx="1512168" cy="3600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dirty="0" smtClean="0">
                  <a:solidFill>
                    <a:srgbClr val="FF0000"/>
                  </a:solidFill>
                </a:rPr>
                <a:t>بديلة</a:t>
              </a:r>
              <a:endParaRPr lang="ar-DZ" dirty="0">
                <a:solidFill>
                  <a:srgbClr val="FF0000"/>
                </a:solidFill>
              </a:endParaRPr>
            </a:p>
          </p:txBody>
        </p:sp>
        <p:sp>
          <p:nvSpPr>
            <p:cNvPr id="8" name="مستطيل 7"/>
            <p:cNvSpPr/>
            <p:nvPr/>
          </p:nvSpPr>
          <p:spPr>
            <a:xfrm>
              <a:off x="1907704" y="5877272"/>
              <a:ext cx="151216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dirty="0" smtClean="0"/>
                <a:t>اصلية</a:t>
              </a:r>
              <a:endParaRPr lang="ar-DZ" dirty="0"/>
            </a:p>
          </p:txBody>
        </p:sp>
      </p:grpSp>
    </p:spTree>
    <p:extLst>
      <p:ext uri="{BB962C8B-B14F-4D97-AF65-F5344CB8AC3E}">
        <p14:creationId xmlns:p14="http://schemas.microsoft.com/office/powerpoint/2010/main" val="714592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
                            </p:stCondLst>
                            <p:childTnLst>
                              <p:par>
                                <p:cTn id="20" presetID="2" presetClass="entr" presetSubtype="4"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2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000"/>
                            </p:stCondLst>
                            <p:childTnLst>
                              <p:par>
                                <p:cTn id="25" presetID="26" presetClass="entr" presetSubtype="0" fill="hold"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145">
                                          <p:stCondLst>
                                            <p:cond delay="0"/>
                                          </p:stCondLst>
                                        </p:cTn>
                                        <p:tgtEl>
                                          <p:spTgt spid="10"/>
                                        </p:tgtEl>
                                      </p:cBhvr>
                                    </p:animEffect>
                                    <p:anim calcmode="lin" valueType="num">
                                      <p:cBhvr>
                                        <p:cTn id="28" dur="456"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9" dur="166"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0" dur="166" tmFilter="0, 0; 0.125,0.2665; 0.25,0.4; 0.375,0.465; 0.5,0.5;  0.625,0.535; 0.75,0.6; 0.875,0.7335; 1,1">
                                          <p:stCondLst>
                                            <p:cond delay="166"/>
                                          </p:stCondLst>
                                        </p:cTn>
                                        <p:tgtEl>
                                          <p:spTgt spid="10"/>
                                        </p:tgtEl>
                                        <p:attrNameLst>
                                          <p:attrName>ppt_y</p:attrName>
                                        </p:attrNameLst>
                                      </p:cBhvr>
                                      <p:tavLst>
                                        <p:tav tm="0" fmla="#ppt_y-sin(pi*$)/9">
                                          <p:val>
                                            <p:fltVal val="0"/>
                                          </p:val>
                                        </p:tav>
                                        <p:tav tm="100000">
                                          <p:val>
                                            <p:fltVal val="1"/>
                                          </p:val>
                                        </p:tav>
                                      </p:tavLst>
                                    </p:anim>
                                    <p:anim calcmode="lin" valueType="num">
                                      <p:cBhvr>
                                        <p:cTn id="31" dur="83" tmFilter="0, 0; 0.125,0.2665; 0.25,0.4; 0.375,0.465; 0.5,0.5;  0.625,0.535; 0.75,0.6; 0.875,0.7335; 1,1">
                                          <p:stCondLst>
                                            <p:cond delay="331"/>
                                          </p:stCondLst>
                                        </p:cTn>
                                        <p:tgtEl>
                                          <p:spTgt spid="10"/>
                                        </p:tgtEl>
                                        <p:attrNameLst>
                                          <p:attrName>ppt_y</p:attrName>
                                        </p:attrNameLst>
                                      </p:cBhvr>
                                      <p:tavLst>
                                        <p:tav tm="0" fmla="#ppt_y-sin(pi*$)/27">
                                          <p:val>
                                            <p:fltVal val="0"/>
                                          </p:val>
                                        </p:tav>
                                        <p:tav tm="100000">
                                          <p:val>
                                            <p:fltVal val="1"/>
                                          </p:val>
                                        </p:tav>
                                      </p:tavLst>
                                    </p:anim>
                                    <p:anim calcmode="lin" valueType="num">
                                      <p:cBhvr>
                                        <p:cTn id="32" dur="41" tmFilter="0, 0; 0.125,0.2665; 0.25,0.4; 0.375,0.465; 0.5,0.5;  0.625,0.535; 0.75,0.6; 0.875,0.7335; 1,1">
                                          <p:stCondLst>
                                            <p:cond delay="414"/>
                                          </p:stCondLst>
                                        </p:cTn>
                                        <p:tgtEl>
                                          <p:spTgt spid="10"/>
                                        </p:tgtEl>
                                        <p:attrNameLst>
                                          <p:attrName>ppt_y</p:attrName>
                                        </p:attrNameLst>
                                      </p:cBhvr>
                                      <p:tavLst>
                                        <p:tav tm="0" fmla="#ppt_y-sin(pi*$)/81">
                                          <p:val>
                                            <p:fltVal val="0"/>
                                          </p:val>
                                        </p:tav>
                                        <p:tav tm="100000">
                                          <p:val>
                                            <p:fltVal val="1"/>
                                          </p:val>
                                        </p:tav>
                                      </p:tavLst>
                                    </p:anim>
                                    <p:animScale>
                                      <p:cBhvr>
                                        <p:cTn id="33" dur="7">
                                          <p:stCondLst>
                                            <p:cond delay="162"/>
                                          </p:stCondLst>
                                        </p:cTn>
                                        <p:tgtEl>
                                          <p:spTgt spid="10"/>
                                        </p:tgtEl>
                                      </p:cBhvr>
                                      <p:to x="100000" y="60000"/>
                                    </p:animScale>
                                    <p:animScale>
                                      <p:cBhvr>
                                        <p:cTn id="34" dur="41" decel="50000">
                                          <p:stCondLst>
                                            <p:cond delay="169"/>
                                          </p:stCondLst>
                                        </p:cTn>
                                        <p:tgtEl>
                                          <p:spTgt spid="10"/>
                                        </p:tgtEl>
                                      </p:cBhvr>
                                      <p:to x="100000" y="100000"/>
                                    </p:animScale>
                                    <p:animScale>
                                      <p:cBhvr>
                                        <p:cTn id="35" dur="7">
                                          <p:stCondLst>
                                            <p:cond delay="328"/>
                                          </p:stCondLst>
                                        </p:cTn>
                                        <p:tgtEl>
                                          <p:spTgt spid="10"/>
                                        </p:tgtEl>
                                      </p:cBhvr>
                                      <p:to x="100000" y="80000"/>
                                    </p:animScale>
                                    <p:animScale>
                                      <p:cBhvr>
                                        <p:cTn id="36" dur="41" decel="50000">
                                          <p:stCondLst>
                                            <p:cond delay="335"/>
                                          </p:stCondLst>
                                        </p:cTn>
                                        <p:tgtEl>
                                          <p:spTgt spid="10"/>
                                        </p:tgtEl>
                                      </p:cBhvr>
                                      <p:to x="100000" y="100000"/>
                                    </p:animScale>
                                    <p:animScale>
                                      <p:cBhvr>
                                        <p:cTn id="37" dur="7">
                                          <p:stCondLst>
                                            <p:cond delay="410"/>
                                          </p:stCondLst>
                                        </p:cTn>
                                        <p:tgtEl>
                                          <p:spTgt spid="10"/>
                                        </p:tgtEl>
                                      </p:cBhvr>
                                      <p:to x="100000" y="90000"/>
                                    </p:animScale>
                                    <p:animScale>
                                      <p:cBhvr>
                                        <p:cTn id="38" dur="41" decel="50000">
                                          <p:stCondLst>
                                            <p:cond delay="417"/>
                                          </p:stCondLst>
                                        </p:cTn>
                                        <p:tgtEl>
                                          <p:spTgt spid="10"/>
                                        </p:tgtEl>
                                      </p:cBhvr>
                                      <p:to x="100000" y="100000"/>
                                    </p:animScale>
                                    <p:animScale>
                                      <p:cBhvr>
                                        <p:cTn id="39" dur="7">
                                          <p:stCondLst>
                                            <p:cond delay="452"/>
                                          </p:stCondLst>
                                        </p:cTn>
                                        <p:tgtEl>
                                          <p:spTgt spid="10"/>
                                        </p:tgtEl>
                                      </p:cBhvr>
                                      <p:to x="100000" y="95000"/>
                                    </p:animScale>
                                    <p:animScale>
                                      <p:cBhvr>
                                        <p:cTn id="40" dur="41" decel="50000">
                                          <p:stCondLst>
                                            <p:cond delay="459"/>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404664"/>
            <a:ext cx="9036496" cy="5996136"/>
          </a:xfrm>
        </p:spPr>
        <p:txBody>
          <a:bodyPr/>
          <a:lstStyle/>
          <a:p>
            <a:pPr marL="114300" indent="0">
              <a:buNone/>
            </a:pPr>
            <a:r>
              <a:rPr lang="ar-SA" sz="2800" b="1" dirty="0" smtClean="0">
                <a:solidFill>
                  <a:schemeClr val="accent3">
                    <a:lumMod val="75000"/>
                  </a:schemeClr>
                </a:solidFill>
              </a:rPr>
              <a:t>ب</a:t>
            </a:r>
            <a:r>
              <a:rPr lang="ar-DZ" sz="2800" b="1" dirty="0" smtClean="0">
                <a:solidFill>
                  <a:schemeClr val="accent3">
                    <a:lumMod val="75000"/>
                  </a:schemeClr>
                </a:solidFill>
              </a:rPr>
              <a:t> -</a:t>
            </a:r>
            <a:r>
              <a:rPr lang="ar-SA" sz="2800" b="1" dirty="0" smtClean="0">
                <a:solidFill>
                  <a:schemeClr val="accent3">
                    <a:lumMod val="75000"/>
                  </a:schemeClr>
                </a:solidFill>
              </a:rPr>
              <a:t> </a:t>
            </a:r>
            <a:r>
              <a:rPr lang="ar-SA" sz="2800" b="1" dirty="0">
                <a:solidFill>
                  <a:schemeClr val="accent3">
                    <a:lumMod val="75000"/>
                  </a:schemeClr>
                </a:solidFill>
              </a:rPr>
              <a:t>سعر السلعة </a:t>
            </a:r>
            <a:r>
              <a:rPr lang="ar-SA" sz="2800" b="1" dirty="0" smtClean="0">
                <a:solidFill>
                  <a:schemeClr val="accent3">
                    <a:lumMod val="75000"/>
                  </a:schemeClr>
                </a:solidFill>
              </a:rPr>
              <a:t>المكملة (-) </a:t>
            </a:r>
          </a:p>
          <a:p>
            <a:pPr marL="114300" indent="0">
              <a:buNone/>
            </a:pPr>
            <a:r>
              <a:rPr lang="ar-SA" sz="2800" b="1" dirty="0" smtClean="0">
                <a:solidFill>
                  <a:srgbClr val="00B050"/>
                </a:solidFill>
              </a:rPr>
              <a:t> </a:t>
            </a:r>
            <a:r>
              <a:rPr lang="ar-DZ" sz="2800" b="1" dirty="0" smtClean="0">
                <a:solidFill>
                  <a:srgbClr val="00B050"/>
                </a:solidFill>
              </a:rPr>
              <a:t> </a:t>
            </a:r>
            <a:r>
              <a:rPr lang="ar-SA" sz="2800" b="1" dirty="0" smtClean="0">
                <a:solidFill>
                  <a:schemeClr val="tx2">
                    <a:lumMod val="50000"/>
                  </a:schemeClr>
                </a:solidFill>
              </a:rPr>
              <a:t>يُقصد </a:t>
            </a:r>
            <a:r>
              <a:rPr lang="ar-SA" sz="2800" b="1" dirty="0">
                <a:solidFill>
                  <a:schemeClr val="tx2">
                    <a:lumMod val="50000"/>
                  </a:schemeClr>
                </a:solidFill>
              </a:rPr>
              <a:t>بسلعة مكملة هي السلعة التي لا يمكن استهلاكها </a:t>
            </a:r>
            <a:r>
              <a:rPr lang="ar-SA" sz="2800" b="1" dirty="0" smtClean="0">
                <a:solidFill>
                  <a:schemeClr val="tx2">
                    <a:lumMod val="50000"/>
                  </a:schemeClr>
                </a:solidFill>
              </a:rPr>
              <a:t>بمفردها</a:t>
            </a:r>
            <a:r>
              <a:rPr lang="ar-DZ" sz="2800" b="1" dirty="0" smtClean="0">
                <a:solidFill>
                  <a:schemeClr val="tx2">
                    <a:lumMod val="50000"/>
                  </a:schemeClr>
                </a:solidFill>
              </a:rPr>
              <a:t> و </a:t>
            </a:r>
            <a:r>
              <a:rPr lang="ar-SA" sz="2800" b="1" dirty="0" smtClean="0">
                <a:solidFill>
                  <a:schemeClr val="tx2">
                    <a:lumMod val="50000"/>
                  </a:schemeClr>
                </a:solidFill>
              </a:rPr>
              <a:t>العلاقة </a:t>
            </a:r>
            <a:r>
              <a:rPr lang="ar-SA" sz="2800" b="1" dirty="0">
                <a:solidFill>
                  <a:schemeClr val="tx2">
                    <a:lumMod val="50000"/>
                  </a:schemeClr>
                </a:solidFill>
              </a:rPr>
              <a:t>عكسية بين أسعار السلع المكملة </a:t>
            </a:r>
            <a:r>
              <a:rPr lang="ar-SA" sz="2800" b="1" dirty="0" smtClean="0">
                <a:solidFill>
                  <a:schemeClr val="tx2">
                    <a:lumMod val="50000"/>
                  </a:schemeClr>
                </a:solidFill>
              </a:rPr>
              <a:t>والطلب على </a:t>
            </a:r>
            <a:r>
              <a:rPr lang="ar-SA" sz="2800" b="1" dirty="0">
                <a:solidFill>
                  <a:schemeClr val="tx2">
                    <a:lumMod val="50000"/>
                  </a:schemeClr>
                </a:solidFill>
              </a:rPr>
              <a:t>السلعة </a:t>
            </a:r>
            <a:r>
              <a:rPr lang="ar-SA" sz="2800" b="1" dirty="0" smtClean="0">
                <a:solidFill>
                  <a:schemeClr val="tx2">
                    <a:lumMod val="50000"/>
                  </a:schemeClr>
                </a:solidFill>
              </a:rPr>
              <a:t>الأصلية.</a:t>
            </a:r>
          </a:p>
          <a:p>
            <a:pPr marL="114300" indent="0">
              <a:buNone/>
            </a:pPr>
            <a:r>
              <a:rPr lang="ar-DZ" sz="2800" b="1" dirty="0" smtClean="0">
                <a:solidFill>
                  <a:schemeClr val="tx2">
                    <a:lumMod val="50000"/>
                  </a:schemeClr>
                </a:solidFill>
              </a:rPr>
              <a:t> - ف</a:t>
            </a:r>
            <a:r>
              <a:rPr lang="ar-SA" sz="2800" b="1" dirty="0" smtClean="0">
                <a:solidFill>
                  <a:schemeClr val="tx2">
                    <a:lumMod val="50000"/>
                  </a:schemeClr>
                </a:solidFill>
              </a:rPr>
              <a:t>ماذا يحدث للطلب على أشرطة </a:t>
            </a:r>
            <a:r>
              <a:rPr lang="ar-SA" sz="2800" b="1" dirty="0">
                <a:solidFill>
                  <a:schemeClr val="tx2">
                    <a:lumMod val="50000"/>
                  </a:schemeClr>
                </a:solidFill>
              </a:rPr>
              <a:t>الفيديو </a:t>
            </a:r>
            <a:r>
              <a:rPr lang="ar-SA" sz="2800" b="1" dirty="0" smtClean="0">
                <a:solidFill>
                  <a:schemeClr val="tx2">
                    <a:lumMod val="50000"/>
                  </a:schemeClr>
                </a:solidFill>
              </a:rPr>
              <a:t>لو انخفض سعر </a:t>
            </a:r>
            <a:r>
              <a:rPr lang="ar-SA" sz="2800" b="1" dirty="0">
                <a:solidFill>
                  <a:schemeClr val="tx2">
                    <a:lumMod val="50000"/>
                  </a:schemeClr>
                </a:solidFill>
              </a:rPr>
              <a:t>أجهزة الفيديو؟</a:t>
            </a:r>
            <a:endParaRPr lang="en-US" sz="2800" b="1" dirty="0">
              <a:solidFill>
                <a:schemeClr val="tx2">
                  <a:lumMod val="50000"/>
                </a:schemeClr>
              </a:solidFill>
            </a:endParaRPr>
          </a:p>
          <a:p>
            <a:pPr marL="114300" indent="0" algn="justLow">
              <a:buNone/>
            </a:pPr>
            <a:r>
              <a:rPr lang="ar-DZ" sz="2800" b="1" dirty="0" smtClean="0">
                <a:solidFill>
                  <a:schemeClr val="tx2">
                    <a:lumMod val="50000"/>
                  </a:schemeClr>
                </a:solidFill>
              </a:rPr>
              <a:t>  </a:t>
            </a:r>
            <a:r>
              <a:rPr lang="ar-SA" sz="2800" b="1" dirty="0" smtClean="0">
                <a:solidFill>
                  <a:schemeClr val="tx2">
                    <a:lumMod val="50000"/>
                  </a:schemeClr>
                </a:solidFill>
              </a:rPr>
              <a:t>أدى انخفاض </a:t>
            </a:r>
            <a:r>
              <a:rPr lang="ar-SA" sz="2800" b="1" dirty="0">
                <a:solidFill>
                  <a:schemeClr val="tx2">
                    <a:lumMod val="50000"/>
                  </a:schemeClr>
                </a:solidFill>
              </a:rPr>
              <a:t>سعر أجهزة الفيديو </a:t>
            </a:r>
            <a:r>
              <a:rPr lang="ar-SA" sz="2800" b="1" dirty="0" smtClean="0">
                <a:solidFill>
                  <a:schemeClr val="tx2">
                    <a:lumMod val="50000"/>
                  </a:schemeClr>
                </a:solidFill>
              </a:rPr>
              <a:t>الى ارتفاع </a:t>
            </a:r>
            <a:r>
              <a:rPr lang="ar-SA" sz="2800" b="1" dirty="0">
                <a:solidFill>
                  <a:schemeClr val="tx2">
                    <a:lumMod val="50000"/>
                  </a:schemeClr>
                </a:solidFill>
              </a:rPr>
              <a:t>الكمية المطلوبة منها </a:t>
            </a:r>
            <a:r>
              <a:rPr lang="ar-SA" sz="2800" b="1" dirty="0" smtClean="0">
                <a:solidFill>
                  <a:schemeClr val="tx2">
                    <a:lumMod val="50000"/>
                  </a:schemeClr>
                </a:solidFill>
              </a:rPr>
              <a:t>(حركة على نفس منحنى الطلب)، يؤدي </a:t>
            </a:r>
            <a:r>
              <a:rPr lang="ar-SA" sz="2800" b="1" dirty="0">
                <a:solidFill>
                  <a:schemeClr val="tx2">
                    <a:lumMod val="50000"/>
                  </a:schemeClr>
                </a:solidFill>
              </a:rPr>
              <a:t>ذلك إلى </a:t>
            </a:r>
            <a:r>
              <a:rPr lang="ar-SA" sz="2800" b="1" u="sng" dirty="0">
                <a:solidFill>
                  <a:schemeClr val="tx2">
                    <a:lumMod val="50000"/>
                  </a:schemeClr>
                </a:solidFill>
              </a:rPr>
              <a:t>ا</a:t>
            </a:r>
            <a:r>
              <a:rPr lang="ar-SA" sz="2800" b="1" dirty="0">
                <a:solidFill>
                  <a:schemeClr val="tx2">
                    <a:lumMod val="50000"/>
                  </a:schemeClr>
                </a:solidFill>
              </a:rPr>
              <a:t>رتفاع الطلب على أشرطة الفيديو نتيجة لانخفاض سعر السلعة المكملة لها, </a:t>
            </a:r>
            <a:r>
              <a:rPr lang="ar-SA" sz="2800" b="1" dirty="0" smtClean="0">
                <a:solidFill>
                  <a:schemeClr val="tx2">
                    <a:lumMod val="50000"/>
                  </a:schemeClr>
                </a:solidFill>
              </a:rPr>
              <a:t>ويزحف منحنى </a:t>
            </a:r>
            <a:r>
              <a:rPr lang="ar-SA" sz="2800" b="1" dirty="0">
                <a:solidFill>
                  <a:schemeClr val="tx2">
                    <a:lumMod val="50000"/>
                  </a:schemeClr>
                </a:solidFill>
              </a:rPr>
              <a:t>الطلب بالكامل إلى </a:t>
            </a:r>
            <a:r>
              <a:rPr lang="ar-SA" sz="2800" b="1" dirty="0" smtClean="0">
                <a:solidFill>
                  <a:schemeClr val="tx2">
                    <a:lumMod val="50000"/>
                  </a:schemeClr>
                </a:solidFill>
              </a:rPr>
              <a:t>اليمين، وزادت الكمية المطلوبة</a:t>
            </a:r>
            <a:r>
              <a:rPr lang="ar-DZ" sz="2800" b="1" dirty="0" smtClean="0">
                <a:solidFill>
                  <a:schemeClr val="tx2">
                    <a:lumMod val="50000"/>
                  </a:schemeClr>
                </a:solidFill>
              </a:rPr>
              <a:t>.</a:t>
            </a:r>
            <a:endParaRPr lang="ar-SA" sz="2400" b="1" dirty="0">
              <a:solidFill>
                <a:schemeClr val="tx2">
                  <a:lumMod val="50000"/>
                </a:schemeClr>
              </a:solidFill>
            </a:endParaRPr>
          </a:p>
        </p:txBody>
      </p:sp>
      <p:grpSp>
        <p:nvGrpSpPr>
          <p:cNvPr id="2" name="مجموعة 1"/>
          <p:cNvGrpSpPr/>
          <p:nvPr/>
        </p:nvGrpSpPr>
        <p:grpSpPr>
          <a:xfrm>
            <a:off x="1043608" y="4077072"/>
            <a:ext cx="6912768" cy="2743865"/>
            <a:chOff x="1043608" y="4077072"/>
            <a:chExt cx="6912768" cy="2743865"/>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077072"/>
              <a:ext cx="6912768" cy="2743865"/>
            </a:xfrm>
            <a:prstGeom prst="rect">
              <a:avLst/>
            </a:prstGeom>
          </p:spPr>
        </p:pic>
        <p:cxnSp>
          <p:nvCxnSpPr>
            <p:cNvPr id="9" name="رابط كسهم مستقيم 8"/>
            <p:cNvCxnSpPr/>
            <p:nvPr/>
          </p:nvCxnSpPr>
          <p:spPr>
            <a:xfrm>
              <a:off x="4932040" y="4581128"/>
              <a:ext cx="0" cy="43204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رابط كسهم مستقيم 10"/>
            <p:cNvCxnSpPr/>
            <p:nvPr/>
          </p:nvCxnSpPr>
          <p:spPr>
            <a:xfrm>
              <a:off x="6012160" y="5733256"/>
              <a:ext cx="50405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2" name="شكل بيضاوي 11"/>
            <p:cNvSpPr/>
            <p:nvPr/>
          </p:nvSpPr>
          <p:spPr>
            <a:xfrm>
              <a:off x="5868144" y="4581128"/>
              <a:ext cx="144016" cy="144016"/>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prstClr val="white"/>
                </a:solidFill>
              </a:endParaRPr>
            </a:p>
          </p:txBody>
        </p:sp>
        <p:sp>
          <p:nvSpPr>
            <p:cNvPr id="13" name="شكل بيضاوي 12"/>
            <p:cNvSpPr/>
            <p:nvPr/>
          </p:nvSpPr>
          <p:spPr>
            <a:xfrm>
              <a:off x="6264188" y="488812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prstClr val="white"/>
                </a:solidFill>
              </a:endParaRPr>
            </a:p>
          </p:txBody>
        </p:sp>
        <p:cxnSp>
          <p:nvCxnSpPr>
            <p:cNvPr id="15" name="رابط كسهم مستقيم 14"/>
            <p:cNvCxnSpPr/>
            <p:nvPr/>
          </p:nvCxnSpPr>
          <p:spPr>
            <a:xfrm>
              <a:off x="1979712" y="5733256"/>
              <a:ext cx="57606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رابط كسهم مستقيم 17"/>
            <p:cNvCxnSpPr/>
            <p:nvPr/>
          </p:nvCxnSpPr>
          <p:spPr>
            <a:xfrm>
              <a:off x="6369119" y="6404858"/>
              <a:ext cx="0" cy="400110"/>
            </a:xfrm>
            <a:prstGeom prst="straightConnector1">
              <a:avLst/>
            </a:prstGeom>
            <a:ln>
              <a:solidFill>
                <a:srgbClr val="C00000"/>
              </a:solidFill>
              <a:tailEnd type="arrow"/>
            </a:ln>
          </p:spPr>
          <p:style>
            <a:lnRef idx="2">
              <a:schemeClr val="dk1"/>
            </a:lnRef>
            <a:fillRef idx="0">
              <a:schemeClr val="dk1"/>
            </a:fillRef>
            <a:effectRef idx="1">
              <a:schemeClr val="dk1"/>
            </a:effectRef>
            <a:fontRef idx="minor">
              <a:schemeClr val="tx1"/>
            </a:fontRef>
          </p:style>
        </p:cxnSp>
        <p:cxnSp>
          <p:nvCxnSpPr>
            <p:cNvPr id="23" name="رابط كسهم مستقيم 22"/>
            <p:cNvCxnSpPr/>
            <p:nvPr/>
          </p:nvCxnSpPr>
          <p:spPr>
            <a:xfrm flipH="1">
              <a:off x="4355387" y="6604913"/>
              <a:ext cx="432048"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 name="رابط كسهم مستقيم 26"/>
            <p:cNvCxnSpPr/>
            <p:nvPr/>
          </p:nvCxnSpPr>
          <p:spPr>
            <a:xfrm flipV="1">
              <a:off x="4211960" y="6404858"/>
              <a:ext cx="0" cy="400110"/>
            </a:xfrm>
            <a:prstGeom prst="straightConnector1">
              <a:avLst/>
            </a:prstGeom>
            <a:ln>
              <a:solidFill>
                <a:srgbClr val="C00000"/>
              </a:solidFill>
              <a:tailEnd type="arrow"/>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3711054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5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2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50"/>
                            </p:stCondLst>
                            <p:childTnLst>
                              <p:par>
                                <p:cTn id="25" presetID="26" presetClass="entr" presetSubtype="0"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down)">
                                      <p:cBhvr>
                                        <p:cTn id="27" dur="145">
                                          <p:stCondLst>
                                            <p:cond delay="0"/>
                                          </p:stCondLst>
                                        </p:cTn>
                                        <p:tgtEl>
                                          <p:spTgt spid="2"/>
                                        </p:tgtEl>
                                      </p:cBhvr>
                                    </p:animEffect>
                                    <p:anim calcmode="lin" valueType="num">
                                      <p:cBhvr>
                                        <p:cTn id="28" dur="456"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9" dur="166"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30" dur="166" tmFilter="0, 0; 0.125,0.2665; 0.25,0.4; 0.375,0.465; 0.5,0.5;  0.625,0.535; 0.75,0.6; 0.875,0.7335; 1,1">
                                          <p:stCondLst>
                                            <p:cond delay="166"/>
                                          </p:stCondLst>
                                        </p:cTn>
                                        <p:tgtEl>
                                          <p:spTgt spid="2"/>
                                        </p:tgtEl>
                                        <p:attrNameLst>
                                          <p:attrName>ppt_y</p:attrName>
                                        </p:attrNameLst>
                                      </p:cBhvr>
                                      <p:tavLst>
                                        <p:tav tm="0" fmla="#ppt_y-sin(pi*$)/9">
                                          <p:val>
                                            <p:fltVal val="0"/>
                                          </p:val>
                                        </p:tav>
                                        <p:tav tm="100000">
                                          <p:val>
                                            <p:fltVal val="1"/>
                                          </p:val>
                                        </p:tav>
                                      </p:tavLst>
                                    </p:anim>
                                    <p:anim calcmode="lin" valueType="num">
                                      <p:cBhvr>
                                        <p:cTn id="31" dur="83" tmFilter="0, 0; 0.125,0.2665; 0.25,0.4; 0.375,0.465; 0.5,0.5;  0.625,0.535; 0.75,0.6; 0.875,0.7335; 1,1">
                                          <p:stCondLst>
                                            <p:cond delay="331"/>
                                          </p:stCondLst>
                                        </p:cTn>
                                        <p:tgtEl>
                                          <p:spTgt spid="2"/>
                                        </p:tgtEl>
                                        <p:attrNameLst>
                                          <p:attrName>ppt_y</p:attrName>
                                        </p:attrNameLst>
                                      </p:cBhvr>
                                      <p:tavLst>
                                        <p:tav tm="0" fmla="#ppt_y-sin(pi*$)/27">
                                          <p:val>
                                            <p:fltVal val="0"/>
                                          </p:val>
                                        </p:tav>
                                        <p:tav tm="100000">
                                          <p:val>
                                            <p:fltVal val="1"/>
                                          </p:val>
                                        </p:tav>
                                      </p:tavLst>
                                    </p:anim>
                                    <p:anim calcmode="lin" valueType="num">
                                      <p:cBhvr>
                                        <p:cTn id="32" dur="41" tmFilter="0, 0; 0.125,0.2665; 0.25,0.4; 0.375,0.465; 0.5,0.5;  0.625,0.535; 0.75,0.6; 0.875,0.7335; 1,1">
                                          <p:stCondLst>
                                            <p:cond delay="414"/>
                                          </p:stCondLst>
                                        </p:cTn>
                                        <p:tgtEl>
                                          <p:spTgt spid="2"/>
                                        </p:tgtEl>
                                        <p:attrNameLst>
                                          <p:attrName>ppt_y</p:attrName>
                                        </p:attrNameLst>
                                      </p:cBhvr>
                                      <p:tavLst>
                                        <p:tav tm="0" fmla="#ppt_y-sin(pi*$)/81">
                                          <p:val>
                                            <p:fltVal val="0"/>
                                          </p:val>
                                        </p:tav>
                                        <p:tav tm="100000">
                                          <p:val>
                                            <p:fltVal val="1"/>
                                          </p:val>
                                        </p:tav>
                                      </p:tavLst>
                                    </p:anim>
                                    <p:animScale>
                                      <p:cBhvr>
                                        <p:cTn id="33" dur="7">
                                          <p:stCondLst>
                                            <p:cond delay="162"/>
                                          </p:stCondLst>
                                        </p:cTn>
                                        <p:tgtEl>
                                          <p:spTgt spid="2"/>
                                        </p:tgtEl>
                                      </p:cBhvr>
                                      <p:to x="100000" y="60000"/>
                                    </p:animScale>
                                    <p:animScale>
                                      <p:cBhvr>
                                        <p:cTn id="34" dur="41" decel="50000">
                                          <p:stCondLst>
                                            <p:cond delay="169"/>
                                          </p:stCondLst>
                                        </p:cTn>
                                        <p:tgtEl>
                                          <p:spTgt spid="2"/>
                                        </p:tgtEl>
                                      </p:cBhvr>
                                      <p:to x="100000" y="100000"/>
                                    </p:animScale>
                                    <p:animScale>
                                      <p:cBhvr>
                                        <p:cTn id="35" dur="7">
                                          <p:stCondLst>
                                            <p:cond delay="328"/>
                                          </p:stCondLst>
                                        </p:cTn>
                                        <p:tgtEl>
                                          <p:spTgt spid="2"/>
                                        </p:tgtEl>
                                      </p:cBhvr>
                                      <p:to x="100000" y="80000"/>
                                    </p:animScale>
                                    <p:animScale>
                                      <p:cBhvr>
                                        <p:cTn id="36" dur="41" decel="50000">
                                          <p:stCondLst>
                                            <p:cond delay="335"/>
                                          </p:stCondLst>
                                        </p:cTn>
                                        <p:tgtEl>
                                          <p:spTgt spid="2"/>
                                        </p:tgtEl>
                                      </p:cBhvr>
                                      <p:to x="100000" y="100000"/>
                                    </p:animScale>
                                    <p:animScale>
                                      <p:cBhvr>
                                        <p:cTn id="37" dur="7">
                                          <p:stCondLst>
                                            <p:cond delay="410"/>
                                          </p:stCondLst>
                                        </p:cTn>
                                        <p:tgtEl>
                                          <p:spTgt spid="2"/>
                                        </p:tgtEl>
                                      </p:cBhvr>
                                      <p:to x="100000" y="90000"/>
                                    </p:animScale>
                                    <p:animScale>
                                      <p:cBhvr>
                                        <p:cTn id="38" dur="41" decel="50000">
                                          <p:stCondLst>
                                            <p:cond delay="417"/>
                                          </p:stCondLst>
                                        </p:cTn>
                                        <p:tgtEl>
                                          <p:spTgt spid="2"/>
                                        </p:tgtEl>
                                      </p:cBhvr>
                                      <p:to x="100000" y="100000"/>
                                    </p:animScale>
                                    <p:animScale>
                                      <p:cBhvr>
                                        <p:cTn id="39" dur="7">
                                          <p:stCondLst>
                                            <p:cond delay="452"/>
                                          </p:stCondLst>
                                        </p:cTn>
                                        <p:tgtEl>
                                          <p:spTgt spid="2"/>
                                        </p:tgtEl>
                                      </p:cBhvr>
                                      <p:to x="100000" y="95000"/>
                                    </p:animScale>
                                    <p:animScale>
                                      <p:cBhvr>
                                        <p:cTn id="40" dur="41" decel="50000">
                                          <p:stCondLst>
                                            <p:cond delay="459"/>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476672"/>
            <a:ext cx="8784976" cy="6624736"/>
          </a:xfrm>
        </p:spPr>
        <p:txBody>
          <a:bodyPr>
            <a:noAutofit/>
          </a:bodyPr>
          <a:lstStyle/>
          <a:p>
            <a:pPr marL="571500" indent="-457200" algn="just">
              <a:buFont typeface="+mj-lt"/>
              <a:buAutoNum type="arabicPeriod" startAt="4"/>
            </a:pPr>
            <a:r>
              <a:rPr lang="ar-SA" sz="3200" b="1" u="sng" dirty="0" smtClean="0">
                <a:solidFill>
                  <a:srgbClr val="0070C0"/>
                </a:solidFill>
              </a:rPr>
              <a:t>أذواق المستهلكين</a:t>
            </a:r>
            <a:r>
              <a:rPr lang="ar-DZ" sz="3200" b="1" u="sng" dirty="0" smtClean="0">
                <a:solidFill>
                  <a:srgbClr val="0070C0"/>
                </a:solidFill>
              </a:rPr>
              <a:t>: </a:t>
            </a:r>
            <a:r>
              <a:rPr lang="ar-SA" sz="3200" b="1" dirty="0" smtClean="0"/>
              <a:t>العلاقة طردية بين التفضيل والكمية المطلوبة تشمل العادات الاستهلاكية والمواسم. </a:t>
            </a:r>
          </a:p>
          <a:p>
            <a:pPr marL="571500" indent="-457200" algn="just">
              <a:buFont typeface="+mj-lt"/>
              <a:buAutoNum type="arabicPeriod" startAt="4"/>
            </a:pPr>
            <a:r>
              <a:rPr lang="ar-SA" sz="3200" b="1" i="1" dirty="0" smtClean="0">
                <a:solidFill>
                  <a:srgbClr val="0070C0"/>
                </a:solidFill>
              </a:rPr>
              <a:t>توقعات المستهلكين</a:t>
            </a:r>
            <a:r>
              <a:rPr lang="ar-SA" sz="3200" b="1" dirty="0" smtClean="0">
                <a:solidFill>
                  <a:srgbClr val="0070C0"/>
                </a:solidFill>
              </a:rPr>
              <a:t>: </a:t>
            </a:r>
            <a:r>
              <a:rPr lang="ar-SA" sz="3200" b="1" dirty="0" smtClean="0"/>
              <a:t>اذا كانت التوقعات تشير الى ارتفاع سعر سلعة معينة أو اذا توقع المستهلك فقدان السلعة، فإن الطلب عليها سيزيد في الوقت الحالي. </a:t>
            </a:r>
            <a:endParaRPr lang="ar-DZ" sz="3200" b="1" dirty="0" smtClean="0"/>
          </a:p>
          <a:p>
            <a:pPr marL="571500" indent="-457200" algn="just">
              <a:buFont typeface="+mj-lt"/>
              <a:buAutoNum type="arabicPeriod" startAt="4"/>
            </a:pPr>
            <a:r>
              <a:rPr lang="ar-SA" sz="3200" b="1" u="sng" dirty="0" smtClean="0">
                <a:solidFill>
                  <a:srgbClr val="0070C0"/>
                </a:solidFill>
              </a:rPr>
              <a:t>عدد السكان</a:t>
            </a:r>
            <a:r>
              <a:rPr lang="ar-SA" sz="3200" b="1" dirty="0" smtClean="0">
                <a:solidFill>
                  <a:srgbClr val="0070C0"/>
                </a:solidFill>
              </a:rPr>
              <a:t>: </a:t>
            </a:r>
            <a:r>
              <a:rPr lang="ar-SA" sz="3200" b="1" dirty="0"/>
              <a:t>تكون زيادة عدد السكان إما بالهجرة أو المواليد الجدد حيث ان زيادة عدد السكان تؤدي إلى زيادة الطلب على سلعة </a:t>
            </a:r>
            <a:r>
              <a:rPr lang="ar-SA" sz="3200" b="1" dirty="0" smtClean="0"/>
              <a:t>معينة. </a:t>
            </a:r>
          </a:p>
          <a:p>
            <a:pPr marL="571500" indent="-457200" algn="just">
              <a:buFont typeface="+mj-lt"/>
              <a:buAutoNum type="arabicPeriod" startAt="4"/>
            </a:pPr>
            <a:r>
              <a:rPr lang="ar-SA" sz="3200" b="1" u="sng" dirty="0" smtClean="0">
                <a:solidFill>
                  <a:srgbClr val="0070C0"/>
                </a:solidFill>
              </a:rPr>
              <a:t>السياسات الحكومية</a:t>
            </a:r>
            <a:r>
              <a:rPr lang="ar-SA" sz="3200" b="1" dirty="0" smtClean="0">
                <a:solidFill>
                  <a:srgbClr val="0070C0"/>
                </a:solidFill>
              </a:rPr>
              <a:t>.</a:t>
            </a:r>
          </a:p>
          <a:p>
            <a:pPr marL="114300" indent="0" algn="just">
              <a:buNone/>
            </a:pPr>
            <a:r>
              <a:rPr lang="ar-SA" sz="3200" b="1" dirty="0" smtClean="0">
                <a:solidFill>
                  <a:schemeClr val="tx1">
                    <a:lumMod val="95000"/>
                    <a:lumOff val="5000"/>
                  </a:schemeClr>
                </a:solidFill>
              </a:rPr>
              <a:t>جميع المتغيرات السابقة متغيرات انتقالية (أي أن المنحنى يزحف لليمين أو لليسار)، ماعدا سعر السلعة نفسها فهو متغير حركي</a:t>
            </a:r>
            <a:r>
              <a:rPr lang="ar-SA" sz="3200" dirty="0" smtClean="0">
                <a:solidFill>
                  <a:schemeClr val="tx1">
                    <a:lumMod val="95000"/>
                    <a:lumOff val="5000"/>
                  </a:schemeClr>
                </a:solidFill>
              </a:rPr>
              <a:t>.</a:t>
            </a:r>
          </a:p>
        </p:txBody>
      </p:sp>
    </p:spTree>
    <p:extLst>
      <p:ext uri="{BB962C8B-B14F-4D97-AF65-F5344CB8AC3E}">
        <p14:creationId xmlns:p14="http://schemas.microsoft.com/office/powerpoint/2010/main" val="389971343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25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25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5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2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2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84448" y="274638"/>
            <a:ext cx="7620000" cy="1143000"/>
          </a:xfrm>
        </p:spPr>
        <p:txBody>
          <a:bodyPr anchor="t"/>
          <a:lstStyle/>
          <a:p>
            <a:pPr algn="r"/>
            <a:r>
              <a:rPr lang="ar-SA" sz="4400" dirty="0">
                <a:cs typeface="+mn-cs"/>
              </a:rPr>
              <a:t>الفرق بين تغير الكمية المطلوبة وتغير الطلب</a:t>
            </a:r>
            <a:r>
              <a:rPr lang="ar-SA" sz="3600" dirty="0"/>
              <a:t/>
            </a:r>
            <a:br>
              <a:rPr lang="ar-SA" sz="3600" dirty="0"/>
            </a:br>
            <a:endParaRPr lang="ar-SA" sz="3600" dirty="0"/>
          </a:p>
        </p:txBody>
      </p:sp>
      <p:graphicFrame>
        <p:nvGraphicFramePr>
          <p:cNvPr id="6" name="جدول 5"/>
          <p:cNvGraphicFramePr>
            <a:graphicFrameLocks noGrp="1"/>
          </p:cNvGraphicFramePr>
          <p:nvPr>
            <p:extLst>
              <p:ext uri="{D42A27DB-BD31-4B8C-83A1-F6EECF244321}">
                <p14:modId xmlns:p14="http://schemas.microsoft.com/office/powerpoint/2010/main" val="3856718"/>
              </p:ext>
            </p:extLst>
          </p:nvPr>
        </p:nvGraphicFramePr>
        <p:xfrm>
          <a:off x="827584" y="1700808"/>
          <a:ext cx="7992888" cy="4464496"/>
        </p:xfrm>
        <a:graphic>
          <a:graphicData uri="http://schemas.openxmlformats.org/drawingml/2006/table">
            <a:tbl>
              <a:tblPr rtl="1" firstRow="1" bandRow="1">
                <a:tableStyleId>{93296810-A885-4BE3-A3E7-6D5BEEA58F35}</a:tableStyleId>
              </a:tblPr>
              <a:tblGrid>
                <a:gridCol w="3996444"/>
                <a:gridCol w="3996444"/>
              </a:tblGrid>
              <a:tr h="870406">
                <a:tc>
                  <a:txBody>
                    <a:bodyPr/>
                    <a:lstStyle/>
                    <a:p>
                      <a:pPr algn="ctr" rtl="1"/>
                      <a:r>
                        <a:rPr lang="ar-SA" sz="3200" b="1" dirty="0" smtClean="0"/>
                        <a:t>التغير في الكمية المطلوبة</a:t>
                      </a:r>
                      <a:endParaRPr lang="ar-SA" sz="3200" b="1" dirty="0">
                        <a:solidFill>
                          <a:srgbClr val="000000"/>
                        </a:solidFill>
                      </a:endParaRPr>
                    </a:p>
                  </a:txBody>
                  <a:tcPr anchor="ctr"/>
                </a:tc>
                <a:tc>
                  <a:txBody>
                    <a:bodyPr/>
                    <a:lstStyle/>
                    <a:p>
                      <a:pPr algn="ctr" rtl="1"/>
                      <a:r>
                        <a:rPr lang="ar-SA" sz="3200" b="1" dirty="0" smtClean="0"/>
                        <a:t>التغير في الطلب</a:t>
                      </a:r>
                      <a:endParaRPr lang="ar-SA" sz="3200" b="1" dirty="0">
                        <a:solidFill>
                          <a:schemeClr val="tx1"/>
                        </a:solidFill>
                      </a:endParaRPr>
                    </a:p>
                  </a:txBody>
                  <a:tcPr anchor="ctr"/>
                </a:tc>
              </a:tr>
              <a:tr h="3594090">
                <a:tc>
                  <a:txBody>
                    <a:bodyPr/>
                    <a:lstStyle/>
                    <a:p>
                      <a:pPr algn="just" rtl="1"/>
                      <a:r>
                        <a:rPr lang="ar-SA" sz="2800" b="1" dirty="0" smtClean="0"/>
                        <a:t>يحدث نتيجة تغير سعر السلعة</a:t>
                      </a:r>
                      <a:r>
                        <a:rPr lang="ar-SA" sz="2800" b="1" baseline="0" dirty="0" smtClean="0"/>
                        <a:t> نفسها مع بقاء العوامل الأخرى ثابتة، فينتقل من نقطة لأخرى على نفس المنحنى</a:t>
                      </a:r>
                      <a:endParaRPr lang="ar-SA" sz="2800" b="1" dirty="0"/>
                    </a:p>
                  </a:txBody>
                  <a:tcPr anchor="ctr"/>
                </a:tc>
                <a:tc>
                  <a:txBody>
                    <a:bodyPr/>
                    <a:lstStyle/>
                    <a:p>
                      <a:pPr algn="just" rtl="1"/>
                      <a:r>
                        <a:rPr lang="ar-SA" sz="2800" b="1" dirty="0" smtClean="0"/>
                        <a:t>يحدث نتيجة تغير أحد العوامل الأخرى (سعر السلعة البديلة</a:t>
                      </a:r>
                      <a:r>
                        <a:rPr lang="ar-SA" sz="2800" b="1" baseline="0" dirty="0" smtClean="0"/>
                        <a:t> والمكملة، دخل المستهلك، وعدد الأفراد) مع بقاء سعر السلعة نفسها ثابت، فيزحف منحنى الطلب لليمين أو اليسار حسب نوع التغير</a:t>
                      </a:r>
                      <a:r>
                        <a:rPr lang="ar-SA" sz="3200" b="1" baseline="0" dirty="0" smtClean="0"/>
                        <a:t>.</a:t>
                      </a:r>
                      <a:endParaRPr lang="ar-SA" sz="3200" b="1" dirty="0"/>
                    </a:p>
                  </a:txBody>
                  <a:tcPr anchor="ctr"/>
                </a:tc>
              </a:tr>
            </a:tbl>
          </a:graphicData>
        </a:graphic>
      </p:graphicFrame>
    </p:spTree>
    <p:extLst>
      <p:ext uri="{BB962C8B-B14F-4D97-AF65-F5344CB8AC3E}">
        <p14:creationId xmlns:p14="http://schemas.microsoft.com/office/powerpoint/2010/main" val="35115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6" presetClass="entr" presetSubtype="0"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145">
                                          <p:stCondLst>
                                            <p:cond delay="0"/>
                                          </p:stCondLst>
                                        </p:cTn>
                                        <p:tgtEl>
                                          <p:spTgt spid="6"/>
                                        </p:tgtEl>
                                      </p:cBhvr>
                                    </p:animEffect>
                                    <p:anim calcmode="lin" valueType="num">
                                      <p:cBhvr>
                                        <p:cTn id="13" dur="456"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166"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166" tmFilter="0, 0; 0.125,0.2665; 0.25,0.4; 0.375,0.465; 0.5,0.5;  0.625,0.535; 0.75,0.6; 0.875,0.7335; 1,1">
                                          <p:stCondLst>
                                            <p:cond delay="166"/>
                                          </p:stCondLst>
                                        </p:cTn>
                                        <p:tgtEl>
                                          <p:spTgt spid="6"/>
                                        </p:tgtEl>
                                        <p:attrNameLst>
                                          <p:attrName>ppt_y</p:attrName>
                                        </p:attrNameLst>
                                      </p:cBhvr>
                                      <p:tavLst>
                                        <p:tav tm="0" fmla="#ppt_y-sin(pi*$)/9">
                                          <p:val>
                                            <p:fltVal val="0"/>
                                          </p:val>
                                        </p:tav>
                                        <p:tav tm="100000">
                                          <p:val>
                                            <p:fltVal val="1"/>
                                          </p:val>
                                        </p:tav>
                                      </p:tavLst>
                                    </p:anim>
                                    <p:anim calcmode="lin" valueType="num">
                                      <p:cBhvr>
                                        <p:cTn id="16" dur="83" tmFilter="0, 0; 0.125,0.2665; 0.25,0.4; 0.375,0.465; 0.5,0.5;  0.625,0.535; 0.75,0.6; 0.875,0.7335; 1,1">
                                          <p:stCondLst>
                                            <p:cond delay="331"/>
                                          </p:stCondLst>
                                        </p:cTn>
                                        <p:tgtEl>
                                          <p:spTgt spid="6"/>
                                        </p:tgtEl>
                                        <p:attrNameLst>
                                          <p:attrName>ppt_y</p:attrName>
                                        </p:attrNameLst>
                                      </p:cBhvr>
                                      <p:tavLst>
                                        <p:tav tm="0" fmla="#ppt_y-sin(pi*$)/27">
                                          <p:val>
                                            <p:fltVal val="0"/>
                                          </p:val>
                                        </p:tav>
                                        <p:tav tm="100000">
                                          <p:val>
                                            <p:fltVal val="1"/>
                                          </p:val>
                                        </p:tav>
                                      </p:tavLst>
                                    </p:anim>
                                    <p:anim calcmode="lin" valueType="num">
                                      <p:cBhvr>
                                        <p:cTn id="17" dur="41" tmFilter="0, 0; 0.125,0.2665; 0.25,0.4; 0.375,0.465; 0.5,0.5;  0.625,0.535; 0.75,0.6; 0.875,0.7335; 1,1">
                                          <p:stCondLst>
                                            <p:cond delay="414"/>
                                          </p:stCondLst>
                                        </p:cTn>
                                        <p:tgtEl>
                                          <p:spTgt spid="6"/>
                                        </p:tgtEl>
                                        <p:attrNameLst>
                                          <p:attrName>ppt_y</p:attrName>
                                        </p:attrNameLst>
                                      </p:cBhvr>
                                      <p:tavLst>
                                        <p:tav tm="0" fmla="#ppt_y-sin(pi*$)/81">
                                          <p:val>
                                            <p:fltVal val="0"/>
                                          </p:val>
                                        </p:tav>
                                        <p:tav tm="100000">
                                          <p:val>
                                            <p:fltVal val="1"/>
                                          </p:val>
                                        </p:tav>
                                      </p:tavLst>
                                    </p:anim>
                                    <p:animScale>
                                      <p:cBhvr>
                                        <p:cTn id="18" dur="7">
                                          <p:stCondLst>
                                            <p:cond delay="162"/>
                                          </p:stCondLst>
                                        </p:cTn>
                                        <p:tgtEl>
                                          <p:spTgt spid="6"/>
                                        </p:tgtEl>
                                      </p:cBhvr>
                                      <p:to x="100000" y="60000"/>
                                    </p:animScale>
                                    <p:animScale>
                                      <p:cBhvr>
                                        <p:cTn id="19" dur="41" decel="50000">
                                          <p:stCondLst>
                                            <p:cond delay="169"/>
                                          </p:stCondLst>
                                        </p:cTn>
                                        <p:tgtEl>
                                          <p:spTgt spid="6"/>
                                        </p:tgtEl>
                                      </p:cBhvr>
                                      <p:to x="100000" y="100000"/>
                                    </p:animScale>
                                    <p:animScale>
                                      <p:cBhvr>
                                        <p:cTn id="20" dur="7">
                                          <p:stCondLst>
                                            <p:cond delay="328"/>
                                          </p:stCondLst>
                                        </p:cTn>
                                        <p:tgtEl>
                                          <p:spTgt spid="6"/>
                                        </p:tgtEl>
                                      </p:cBhvr>
                                      <p:to x="100000" y="80000"/>
                                    </p:animScale>
                                    <p:animScale>
                                      <p:cBhvr>
                                        <p:cTn id="21" dur="41" decel="50000">
                                          <p:stCondLst>
                                            <p:cond delay="335"/>
                                          </p:stCondLst>
                                        </p:cTn>
                                        <p:tgtEl>
                                          <p:spTgt spid="6"/>
                                        </p:tgtEl>
                                      </p:cBhvr>
                                      <p:to x="100000" y="100000"/>
                                    </p:animScale>
                                    <p:animScale>
                                      <p:cBhvr>
                                        <p:cTn id="22" dur="7">
                                          <p:stCondLst>
                                            <p:cond delay="410"/>
                                          </p:stCondLst>
                                        </p:cTn>
                                        <p:tgtEl>
                                          <p:spTgt spid="6"/>
                                        </p:tgtEl>
                                      </p:cBhvr>
                                      <p:to x="100000" y="90000"/>
                                    </p:animScale>
                                    <p:animScale>
                                      <p:cBhvr>
                                        <p:cTn id="23" dur="41" decel="50000">
                                          <p:stCondLst>
                                            <p:cond delay="417"/>
                                          </p:stCondLst>
                                        </p:cTn>
                                        <p:tgtEl>
                                          <p:spTgt spid="6"/>
                                        </p:tgtEl>
                                      </p:cBhvr>
                                      <p:to x="100000" y="100000"/>
                                    </p:animScale>
                                    <p:animScale>
                                      <p:cBhvr>
                                        <p:cTn id="24" dur="7">
                                          <p:stCondLst>
                                            <p:cond delay="452"/>
                                          </p:stCondLst>
                                        </p:cTn>
                                        <p:tgtEl>
                                          <p:spTgt spid="6"/>
                                        </p:tgtEl>
                                      </p:cBhvr>
                                      <p:to x="100000" y="95000"/>
                                    </p:animScale>
                                    <p:animScale>
                                      <p:cBhvr>
                                        <p:cTn id="25" dur="41" decel="50000">
                                          <p:stCondLst>
                                            <p:cond delay="459"/>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9512" y="332656"/>
            <a:ext cx="8208912" cy="5309146"/>
          </a:xfrm>
          <a:prstGeom prst="rect">
            <a:avLst/>
          </a:prstGeom>
          <a:noFill/>
        </p:spPr>
        <p:txBody>
          <a:bodyPr wrap="square" rtlCol="0">
            <a:spAutoFit/>
          </a:bodyPr>
          <a:lstStyle/>
          <a:p>
            <a:pPr algn="ctr">
              <a:lnSpc>
                <a:spcPct val="150000"/>
              </a:lnSpc>
              <a:defRPr/>
            </a:pPr>
            <a:r>
              <a:rPr lang="ar-SA" sz="4400" b="1" dirty="0">
                <a:solidFill>
                  <a:srgbClr val="0070C0"/>
                </a:solidFill>
              </a:rPr>
              <a:t> </a:t>
            </a:r>
            <a:r>
              <a:rPr lang="ar-DZ" sz="4400" b="1" dirty="0" smtClean="0">
                <a:solidFill>
                  <a:srgbClr val="0070C0"/>
                </a:solidFill>
              </a:rPr>
              <a:t>تمرين</a:t>
            </a:r>
            <a:r>
              <a:rPr lang="ar-SA" sz="4400" b="1" dirty="0" smtClean="0">
                <a:solidFill>
                  <a:srgbClr val="0070C0"/>
                </a:solidFill>
              </a:rPr>
              <a:t>1</a:t>
            </a:r>
            <a:endParaRPr lang="ar-SA" sz="4400" b="1" dirty="0">
              <a:solidFill>
                <a:srgbClr val="0070C0"/>
              </a:solidFill>
            </a:endParaRPr>
          </a:p>
          <a:p>
            <a:pPr>
              <a:lnSpc>
                <a:spcPct val="150000"/>
              </a:lnSpc>
              <a:defRPr/>
            </a:pPr>
            <a:r>
              <a:rPr lang="ar-SA" sz="3200" dirty="0">
                <a:solidFill>
                  <a:prstClr val="black"/>
                </a:solidFill>
              </a:rPr>
              <a:t>فيما يلي جدول الطلب على سلعة ما </a:t>
            </a:r>
          </a:p>
          <a:p>
            <a:pPr>
              <a:lnSpc>
                <a:spcPct val="150000"/>
              </a:lnSpc>
              <a:defRPr/>
            </a:pPr>
            <a:endParaRPr lang="ar-SA" sz="3200" dirty="0">
              <a:solidFill>
                <a:prstClr val="black"/>
              </a:solidFill>
            </a:endParaRPr>
          </a:p>
          <a:p>
            <a:pPr>
              <a:lnSpc>
                <a:spcPct val="150000"/>
              </a:lnSpc>
              <a:defRPr/>
            </a:pPr>
            <a:r>
              <a:rPr lang="ar-SA" sz="3200" dirty="0">
                <a:solidFill>
                  <a:prstClr val="black"/>
                </a:solidFill>
              </a:rPr>
              <a:t> </a:t>
            </a:r>
          </a:p>
          <a:p>
            <a:pPr>
              <a:lnSpc>
                <a:spcPct val="150000"/>
              </a:lnSpc>
            </a:pPr>
            <a:endParaRPr lang="ar-SA" dirty="0">
              <a:solidFill>
                <a:prstClr val="black"/>
              </a:solidFill>
            </a:endParaRPr>
          </a:p>
          <a:p>
            <a:pPr>
              <a:lnSpc>
                <a:spcPct val="150000"/>
              </a:lnSpc>
            </a:pPr>
            <a:endParaRPr lang="ar-SA" dirty="0">
              <a:solidFill>
                <a:prstClr val="black"/>
              </a:solidFill>
            </a:endParaRPr>
          </a:p>
          <a:p>
            <a:pPr>
              <a:lnSpc>
                <a:spcPct val="150000"/>
              </a:lnSpc>
            </a:pPr>
            <a:endParaRPr lang="ar-SA" dirty="0">
              <a:solidFill>
                <a:prstClr val="black"/>
              </a:solidFill>
            </a:endParaRPr>
          </a:p>
          <a:p>
            <a:pPr>
              <a:lnSpc>
                <a:spcPct val="150000"/>
              </a:lnSpc>
            </a:pPr>
            <a:r>
              <a:rPr lang="ar-SA" sz="3200" dirty="0" smtClean="0">
                <a:solidFill>
                  <a:prstClr val="black"/>
                </a:solidFill>
              </a:rPr>
              <a:t>وضح </a:t>
            </a:r>
            <a:r>
              <a:rPr lang="ar-SA" sz="3200" dirty="0">
                <a:solidFill>
                  <a:prstClr val="black"/>
                </a:solidFill>
              </a:rPr>
              <a:t>بيانيا العلاقة بين السعر والكمية </a:t>
            </a:r>
            <a:r>
              <a:rPr lang="ar-SA" sz="3200" dirty="0" smtClean="0">
                <a:solidFill>
                  <a:prstClr val="black"/>
                </a:solidFill>
              </a:rPr>
              <a:t>المطلوبة</a:t>
            </a:r>
            <a:r>
              <a:rPr lang="ar-DZ" sz="3200" dirty="0" smtClean="0">
                <a:solidFill>
                  <a:prstClr val="black"/>
                </a:solidFill>
              </a:rPr>
              <a:t>؟</a:t>
            </a:r>
            <a:r>
              <a:rPr lang="ar-SA" sz="3200" dirty="0" smtClean="0">
                <a:solidFill>
                  <a:prstClr val="black"/>
                </a:solidFill>
              </a:rPr>
              <a:t> </a:t>
            </a:r>
            <a:endParaRPr lang="en-US" sz="3200" dirty="0">
              <a:solidFill>
                <a:prstClr val="black"/>
              </a:solidFill>
              <a:cs typeface="Traditional Arabic" pitchFamily="18" charset="-78"/>
            </a:endParaRPr>
          </a:p>
        </p:txBody>
      </p:sp>
      <p:graphicFrame>
        <p:nvGraphicFramePr>
          <p:cNvPr id="5" name="Table 4"/>
          <p:cNvGraphicFramePr>
            <a:graphicFrameLocks noGrp="1"/>
          </p:cNvGraphicFramePr>
          <p:nvPr/>
        </p:nvGraphicFramePr>
        <p:xfrm>
          <a:off x="2267744" y="2132856"/>
          <a:ext cx="3960440" cy="2176013"/>
        </p:xfrm>
        <a:graphic>
          <a:graphicData uri="http://schemas.openxmlformats.org/drawingml/2006/table">
            <a:tbl>
              <a:tblPr firstRow="1" bandRow="1">
                <a:tableStyleId>{5C22544A-7EE6-4342-B048-85BDC9FD1C3A}</a:tableStyleId>
              </a:tblPr>
              <a:tblGrid>
                <a:gridCol w="1980220"/>
                <a:gridCol w="1980220"/>
              </a:tblGrid>
              <a:tr h="310859">
                <a:tc>
                  <a:txBody>
                    <a:bodyPr/>
                    <a:lstStyle/>
                    <a:p>
                      <a:pPr marL="0" marR="0" algn="ctr">
                        <a:spcBef>
                          <a:spcPts val="600"/>
                        </a:spcBef>
                        <a:spcAft>
                          <a:spcPts val="0"/>
                        </a:spcAft>
                      </a:pPr>
                      <a:r>
                        <a:rPr lang="en-US" sz="1800" b="1" dirty="0" err="1">
                          <a:latin typeface="Times New Roman"/>
                          <a:ea typeface="Times New Roman"/>
                          <a:cs typeface="Times New Roman"/>
                        </a:rPr>
                        <a:t>Q</a:t>
                      </a:r>
                      <a:r>
                        <a:rPr lang="en-US" sz="1800" b="1" baseline="-25000" dirty="0" err="1">
                          <a:latin typeface="Times New Roman"/>
                          <a:ea typeface="Times New Roman"/>
                          <a:cs typeface="Times New Roman"/>
                        </a:rPr>
                        <a:t>d</a:t>
                      </a:r>
                      <a:r>
                        <a:rPr lang="en-US" sz="1800" b="1" dirty="0">
                          <a:latin typeface="Times New Roman"/>
                          <a:ea typeface="Times New Roman"/>
                          <a:cs typeface="Times New Roman"/>
                        </a:rPr>
                        <a:t>   </a:t>
                      </a:r>
                      <a:r>
                        <a:rPr lang="ar-SA" sz="1800" b="1" dirty="0">
                          <a:latin typeface="Times New Roman"/>
                          <a:ea typeface="Times New Roman"/>
                          <a:cs typeface="Times New Roman"/>
                        </a:rPr>
                        <a:t>الكمية المطلوبة</a:t>
                      </a:r>
                      <a:endParaRPr lang="en-US" sz="1800" dirty="0">
                        <a:latin typeface="Times New Roman"/>
                        <a:ea typeface="Times New Roman"/>
                      </a:endParaRPr>
                    </a:p>
                  </a:txBody>
                  <a:tcPr marL="68580" marR="68580" marT="0" marB="0"/>
                </a:tc>
                <a:tc>
                  <a:txBody>
                    <a:bodyPr/>
                    <a:lstStyle/>
                    <a:p>
                      <a:pPr marL="0" marR="0" algn="ctr">
                        <a:spcBef>
                          <a:spcPts val="600"/>
                        </a:spcBef>
                        <a:spcAft>
                          <a:spcPts val="0"/>
                        </a:spcAft>
                      </a:pPr>
                      <a:r>
                        <a:rPr lang="en-US" sz="1800" b="1" dirty="0">
                          <a:latin typeface="Times New Roman"/>
                          <a:ea typeface="Times New Roman"/>
                          <a:cs typeface="Times New Roman"/>
                        </a:rPr>
                        <a:t>P   </a:t>
                      </a:r>
                      <a:r>
                        <a:rPr lang="ar-SA" sz="1800" b="1" dirty="0">
                          <a:latin typeface="Times New Roman"/>
                          <a:ea typeface="Times New Roman"/>
                          <a:cs typeface="Times New Roman"/>
                        </a:rPr>
                        <a:t>السعر</a:t>
                      </a:r>
                      <a:endParaRPr lang="en-US" sz="1800" dirty="0">
                        <a:latin typeface="Times New Roman"/>
                        <a:ea typeface="Times New Roman"/>
                      </a:endParaRPr>
                    </a:p>
                  </a:txBody>
                  <a:tcPr marL="68580" marR="68580" marT="0" marB="0"/>
                </a:tc>
              </a:tr>
              <a:tr h="310859">
                <a:tc>
                  <a:txBody>
                    <a:bodyPr/>
                    <a:lstStyle/>
                    <a:p>
                      <a:pPr marL="0" marR="0" algn="ctr" rtl="0">
                        <a:spcBef>
                          <a:spcPts val="200"/>
                        </a:spcBef>
                        <a:spcAft>
                          <a:spcPts val="0"/>
                        </a:spcAft>
                      </a:pPr>
                      <a:r>
                        <a:rPr lang="en-US" sz="1800" b="1">
                          <a:latin typeface="Times New Roman"/>
                          <a:ea typeface="Times New Roman"/>
                          <a:cs typeface="Times New Roman"/>
                        </a:rPr>
                        <a:t>50</a:t>
                      </a:r>
                      <a:endParaRPr lang="en-US" sz="1800">
                        <a:latin typeface="Times New Roman"/>
                        <a:ea typeface="Times New Roman"/>
                      </a:endParaRPr>
                    </a:p>
                  </a:txBody>
                  <a:tcPr marL="68580" marR="68580" marT="0" marB="0"/>
                </a:tc>
                <a:tc>
                  <a:txBody>
                    <a:bodyPr/>
                    <a:lstStyle/>
                    <a:p>
                      <a:pPr marL="0" marR="0" algn="ctr">
                        <a:spcBef>
                          <a:spcPts val="200"/>
                        </a:spcBef>
                        <a:spcAft>
                          <a:spcPts val="0"/>
                        </a:spcAft>
                      </a:pPr>
                      <a:r>
                        <a:rPr lang="en-US" sz="1800" b="1">
                          <a:latin typeface="Times New Roman"/>
                          <a:ea typeface="Times New Roman"/>
                          <a:cs typeface="Times New Roman"/>
                        </a:rPr>
                        <a:t>5</a:t>
                      </a:r>
                      <a:endParaRPr lang="en-US" sz="1800">
                        <a:latin typeface="Times New Roman"/>
                        <a:ea typeface="Times New Roman"/>
                      </a:endParaRPr>
                    </a:p>
                  </a:txBody>
                  <a:tcPr marL="68580" marR="68580" marT="0" marB="0"/>
                </a:tc>
              </a:tr>
              <a:tr h="310859">
                <a:tc>
                  <a:txBody>
                    <a:bodyPr/>
                    <a:lstStyle/>
                    <a:p>
                      <a:pPr marL="0" marR="0" algn="ctr">
                        <a:spcBef>
                          <a:spcPts val="200"/>
                        </a:spcBef>
                        <a:spcAft>
                          <a:spcPts val="0"/>
                        </a:spcAft>
                      </a:pPr>
                      <a:r>
                        <a:rPr lang="en-US" sz="1800" b="1">
                          <a:latin typeface="Times New Roman"/>
                          <a:ea typeface="Times New Roman"/>
                          <a:cs typeface="Times New Roman"/>
                        </a:rPr>
                        <a:t>45</a:t>
                      </a:r>
                      <a:endParaRPr lang="en-US" sz="1800">
                        <a:latin typeface="Times New Roman"/>
                        <a:ea typeface="Times New Roman"/>
                      </a:endParaRPr>
                    </a:p>
                  </a:txBody>
                  <a:tcPr marL="68580" marR="68580" marT="0" marB="0"/>
                </a:tc>
                <a:tc>
                  <a:txBody>
                    <a:bodyPr/>
                    <a:lstStyle/>
                    <a:p>
                      <a:pPr marL="0" marR="0" algn="ctr">
                        <a:spcBef>
                          <a:spcPts val="200"/>
                        </a:spcBef>
                        <a:spcAft>
                          <a:spcPts val="0"/>
                        </a:spcAft>
                      </a:pPr>
                      <a:r>
                        <a:rPr lang="en-US" sz="1800" b="1" dirty="0">
                          <a:latin typeface="Times New Roman"/>
                          <a:ea typeface="Times New Roman"/>
                          <a:cs typeface="Times New Roman"/>
                        </a:rPr>
                        <a:t>10</a:t>
                      </a:r>
                      <a:endParaRPr lang="en-US" sz="1800" dirty="0">
                        <a:latin typeface="Times New Roman"/>
                        <a:ea typeface="Times New Roman"/>
                      </a:endParaRPr>
                    </a:p>
                  </a:txBody>
                  <a:tcPr marL="68580" marR="68580" marT="0" marB="0"/>
                </a:tc>
              </a:tr>
              <a:tr h="310859">
                <a:tc>
                  <a:txBody>
                    <a:bodyPr/>
                    <a:lstStyle/>
                    <a:p>
                      <a:pPr marL="0" marR="0" algn="ctr">
                        <a:spcBef>
                          <a:spcPts val="200"/>
                        </a:spcBef>
                        <a:spcAft>
                          <a:spcPts val="0"/>
                        </a:spcAft>
                      </a:pPr>
                      <a:r>
                        <a:rPr lang="en-US" sz="1800" b="1" dirty="0">
                          <a:latin typeface="Times New Roman"/>
                          <a:ea typeface="Times New Roman"/>
                          <a:cs typeface="Times New Roman"/>
                        </a:rPr>
                        <a:t>40</a:t>
                      </a:r>
                      <a:endParaRPr lang="en-US" sz="1800" dirty="0">
                        <a:latin typeface="Times New Roman"/>
                        <a:ea typeface="Times New Roman"/>
                      </a:endParaRPr>
                    </a:p>
                  </a:txBody>
                  <a:tcPr marL="68580" marR="68580" marT="0" marB="0"/>
                </a:tc>
                <a:tc>
                  <a:txBody>
                    <a:bodyPr/>
                    <a:lstStyle/>
                    <a:p>
                      <a:pPr marL="0" marR="0" algn="ctr">
                        <a:spcBef>
                          <a:spcPts val="200"/>
                        </a:spcBef>
                        <a:spcAft>
                          <a:spcPts val="0"/>
                        </a:spcAft>
                      </a:pPr>
                      <a:r>
                        <a:rPr lang="en-US" sz="1800" b="1" dirty="0">
                          <a:latin typeface="Times New Roman"/>
                          <a:ea typeface="Times New Roman"/>
                          <a:cs typeface="Times New Roman"/>
                        </a:rPr>
                        <a:t>15</a:t>
                      </a:r>
                      <a:endParaRPr lang="en-US" sz="1800" dirty="0">
                        <a:latin typeface="Times New Roman"/>
                        <a:ea typeface="Times New Roman"/>
                      </a:endParaRPr>
                    </a:p>
                  </a:txBody>
                  <a:tcPr marL="68580" marR="68580" marT="0" marB="0"/>
                </a:tc>
              </a:tr>
              <a:tr h="310859">
                <a:tc>
                  <a:txBody>
                    <a:bodyPr/>
                    <a:lstStyle/>
                    <a:p>
                      <a:pPr marL="0" marR="0" algn="ctr">
                        <a:spcBef>
                          <a:spcPts val="200"/>
                        </a:spcBef>
                        <a:spcAft>
                          <a:spcPts val="0"/>
                        </a:spcAft>
                      </a:pPr>
                      <a:r>
                        <a:rPr lang="en-US" sz="1800" b="1" dirty="0">
                          <a:latin typeface="Times New Roman"/>
                          <a:ea typeface="Times New Roman"/>
                          <a:cs typeface="Times New Roman"/>
                        </a:rPr>
                        <a:t>35</a:t>
                      </a:r>
                      <a:endParaRPr lang="en-US" sz="1800" dirty="0">
                        <a:latin typeface="Times New Roman"/>
                        <a:ea typeface="Times New Roman"/>
                      </a:endParaRPr>
                    </a:p>
                  </a:txBody>
                  <a:tcPr marL="68580" marR="68580" marT="0" marB="0"/>
                </a:tc>
                <a:tc>
                  <a:txBody>
                    <a:bodyPr/>
                    <a:lstStyle/>
                    <a:p>
                      <a:pPr marL="0" marR="0" algn="ctr">
                        <a:spcBef>
                          <a:spcPts val="200"/>
                        </a:spcBef>
                        <a:spcAft>
                          <a:spcPts val="0"/>
                        </a:spcAft>
                      </a:pPr>
                      <a:r>
                        <a:rPr lang="en-US" sz="1800" b="1">
                          <a:latin typeface="Times New Roman"/>
                          <a:ea typeface="Times New Roman"/>
                          <a:cs typeface="Times New Roman"/>
                        </a:rPr>
                        <a:t>20</a:t>
                      </a:r>
                      <a:endParaRPr lang="en-US" sz="1800">
                        <a:latin typeface="Times New Roman"/>
                        <a:ea typeface="Times New Roman"/>
                      </a:endParaRPr>
                    </a:p>
                  </a:txBody>
                  <a:tcPr marL="68580" marR="68580" marT="0" marB="0"/>
                </a:tc>
              </a:tr>
              <a:tr h="310859">
                <a:tc>
                  <a:txBody>
                    <a:bodyPr/>
                    <a:lstStyle/>
                    <a:p>
                      <a:pPr marL="0" marR="0" algn="ctr">
                        <a:spcBef>
                          <a:spcPts val="200"/>
                        </a:spcBef>
                        <a:spcAft>
                          <a:spcPts val="0"/>
                        </a:spcAft>
                      </a:pPr>
                      <a:r>
                        <a:rPr lang="en-US" sz="1800" b="1">
                          <a:latin typeface="Times New Roman"/>
                          <a:ea typeface="Times New Roman"/>
                          <a:cs typeface="Times New Roman"/>
                        </a:rPr>
                        <a:t>30</a:t>
                      </a:r>
                      <a:endParaRPr lang="en-US" sz="1800">
                        <a:latin typeface="Times New Roman"/>
                        <a:ea typeface="Times New Roman"/>
                      </a:endParaRPr>
                    </a:p>
                  </a:txBody>
                  <a:tcPr marL="68580" marR="68580" marT="0" marB="0"/>
                </a:tc>
                <a:tc>
                  <a:txBody>
                    <a:bodyPr/>
                    <a:lstStyle/>
                    <a:p>
                      <a:pPr marL="0" marR="0" algn="ctr">
                        <a:spcBef>
                          <a:spcPts val="200"/>
                        </a:spcBef>
                        <a:spcAft>
                          <a:spcPts val="0"/>
                        </a:spcAft>
                      </a:pPr>
                      <a:r>
                        <a:rPr lang="en-US" sz="1800" b="1" dirty="0">
                          <a:latin typeface="Times New Roman"/>
                          <a:ea typeface="Times New Roman"/>
                          <a:cs typeface="Times New Roman"/>
                        </a:rPr>
                        <a:t>25</a:t>
                      </a:r>
                      <a:endParaRPr lang="en-US" sz="1800" dirty="0">
                        <a:latin typeface="Times New Roman"/>
                        <a:ea typeface="Times New Roman"/>
                      </a:endParaRPr>
                    </a:p>
                  </a:txBody>
                  <a:tcPr marL="68580" marR="68580" marT="0" marB="0"/>
                </a:tc>
              </a:tr>
              <a:tr h="310859">
                <a:tc>
                  <a:txBody>
                    <a:bodyPr/>
                    <a:lstStyle/>
                    <a:p>
                      <a:pPr marL="0" marR="0" algn="ctr">
                        <a:spcBef>
                          <a:spcPts val="200"/>
                        </a:spcBef>
                        <a:spcAft>
                          <a:spcPts val="0"/>
                        </a:spcAft>
                      </a:pPr>
                      <a:r>
                        <a:rPr lang="en-US" sz="1800" b="1" dirty="0">
                          <a:latin typeface="Times New Roman"/>
                          <a:ea typeface="Times New Roman"/>
                          <a:cs typeface="Times New Roman"/>
                        </a:rPr>
                        <a:t>25</a:t>
                      </a:r>
                      <a:endParaRPr lang="en-US" sz="1800" dirty="0">
                        <a:latin typeface="Times New Roman"/>
                        <a:ea typeface="Times New Roman"/>
                      </a:endParaRPr>
                    </a:p>
                  </a:txBody>
                  <a:tcPr marL="68580" marR="68580" marT="0" marB="0"/>
                </a:tc>
                <a:tc>
                  <a:txBody>
                    <a:bodyPr/>
                    <a:lstStyle/>
                    <a:p>
                      <a:pPr marL="0" marR="0" algn="ctr">
                        <a:spcBef>
                          <a:spcPts val="200"/>
                        </a:spcBef>
                        <a:spcAft>
                          <a:spcPts val="0"/>
                        </a:spcAft>
                      </a:pPr>
                      <a:r>
                        <a:rPr lang="en-US" sz="1800" b="1" dirty="0">
                          <a:latin typeface="Times New Roman"/>
                          <a:ea typeface="Times New Roman"/>
                          <a:cs typeface="Times New Roman"/>
                        </a:rPr>
                        <a:t>30</a:t>
                      </a:r>
                      <a:endParaRPr lang="en-US" sz="1800" dirty="0">
                        <a:latin typeface="Times New Roman"/>
                        <a:ea typeface="Times New Roman"/>
                      </a:endParaRPr>
                    </a:p>
                  </a:txBody>
                  <a:tcPr marL="68580" marR="68580" marT="0" marB="0"/>
                </a:tc>
              </a:tr>
            </a:tbl>
          </a:graphicData>
        </a:graphic>
      </p:graphicFrame>
    </p:spTree>
    <p:custDataLst>
      <p:tags r:id="rId1"/>
    </p:custDataLst>
    <p:extLst>
      <p:ext uri="{BB962C8B-B14F-4D97-AF65-F5344CB8AC3E}">
        <p14:creationId xmlns:p14="http://schemas.microsoft.com/office/powerpoint/2010/main" val="179365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50" fill="hold"/>
                                        <p:tgtEl>
                                          <p:spTgt spid="6"/>
                                        </p:tgtEl>
                                        <p:attrNameLst>
                                          <p:attrName>ppt_x</p:attrName>
                                        </p:attrNameLst>
                                      </p:cBhvr>
                                      <p:tavLst>
                                        <p:tav tm="0">
                                          <p:val>
                                            <p:strVal val="#ppt_x"/>
                                          </p:val>
                                        </p:tav>
                                        <p:tav tm="100000">
                                          <p:val>
                                            <p:strVal val="#ppt_x"/>
                                          </p:val>
                                        </p:tav>
                                      </p:tavLst>
                                    </p:anim>
                                    <p:anim calcmode="lin" valueType="num">
                                      <p:cBhvr additive="base">
                                        <p:cTn id="8" dur="25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685800" y="838200"/>
            <a:ext cx="8229600" cy="1143000"/>
          </a:xfrm>
        </p:spPr>
        <p:txBody>
          <a:bodyPr/>
          <a:lstStyle/>
          <a:p>
            <a:pPr algn="r" eaLnBrk="1" hangingPunct="1"/>
            <a:r>
              <a:rPr lang="ar-SA" sz="2600" b="1" dirty="0" smtClean="0">
                <a:cs typeface="+mn-cs"/>
              </a:rPr>
              <a:t>إذا كانت دالة الطلب هي : </a:t>
            </a:r>
            <a:r>
              <a:rPr lang="fr-FR" sz="2600" b="1" dirty="0" err="1" smtClean="0">
                <a:cs typeface="+mn-cs"/>
              </a:rPr>
              <a:t>Qd</a:t>
            </a:r>
            <a:r>
              <a:rPr lang="ar-SA" sz="2600" b="1" dirty="0" smtClean="0">
                <a:cs typeface="+mn-cs"/>
              </a:rPr>
              <a:t> = 175 – 5 </a:t>
            </a:r>
            <a:r>
              <a:rPr lang="fr-FR" sz="2600" b="1" dirty="0" smtClean="0">
                <a:cs typeface="+mn-cs"/>
              </a:rPr>
              <a:t>P</a:t>
            </a:r>
            <a:r>
              <a:rPr lang="ar-SA" sz="2600" b="1" dirty="0" smtClean="0">
                <a:cs typeface="+mn-cs"/>
              </a:rPr>
              <a:t>، فأكمل الجدول التالي ، ثم ارسم منحنى الطلب الذي يمثل هذه العلاقة </a:t>
            </a:r>
            <a:r>
              <a:rPr lang="ar-SA" sz="2600" b="1" dirty="0" smtClean="0">
                <a:cs typeface="Traditional Arabic" pitchFamily="18" charset="-78"/>
              </a:rPr>
              <a:t>.</a:t>
            </a:r>
            <a:endParaRPr lang="fr-FR" sz="2600" b="1" u="sng" dirty="0" smtClean="0">
              <a:cs typeface="Traditional Arabic" pitchFamily="18" charset="-78"/>
            </a:endParaRPr>
          </a:p>
        </p:txBody>
      </p:sp>
      <p:graphicFrame>
        <p:nvGraphicFramePr>
          <p:cNvPr id="137297" name="Group 81"/>
          <p:cNvGraphicFramePr>
            <a:graphicFrameLocks noGrp="1"/>
          </p:cNvGraphicFramePr>
          <p:nvPr>
            <p:ph sz="half" idx="2"/>
            <p:extLst>
              <p:ext uri="{D42A27DB-BD31-4B8C-83A1-F6EECF244321}">
                <p14:modId xmlns:p14="http://schemas.microsoft.com/office/powerpoint/2010/main" val="4188445007"/>
              </p:ext>
            </p:extLst>
          </p:nvPr>
        </p:nvGraphicFramePr>
        <p:xfrm>
          <a:off x="2743200" y="1951038"/>
          <a:ext cx="4038600" cy="4525964"/>
        </p:xfrm>
        <a:graphic>
          <a:graphicData uri="http://schemas.openxmlformats.org/drawingml/2006/table">
            <a:tbl>
              <a:tblPr rtl="1"/>
              <a:tblGrid>
                <a:gridCol w="2019300"/>
                <a:gridCol w="2019300"/>
              </a:tblGrid>
              <a:tr h="5651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800" b="1" i="0" u="none" strike="noStrike" cap="none" normalizeH="0" baseline="0" dirty="0" smtClean="0">
                          <a:ln>
                            <a:noFill/>
                          </a:ln>
                          <a:solidFill>
                            <a:srgbClr val="990000"/>
                          </a:solidFill>
                          <a:effectLst/>
                          <a:latin typeface="Arial" pitchFamily="34" charset="0"/>
                          <a:cs typeface="Traditional Arabic" pitchFamily="18" charset="-78"/>
                        </a:rPr>
                        <a:t>P </a:t>
                      </a:r>
                    </a:p>
                  </a:txBody>
                  <a:tcPr anchor="ctr" horzOverflow="overflow">
                    <a:lnL w="28575" cap="flat" cmpd="sng" algn="ctr">
                      <a:solidFill>
                        <a:srgbClr val="663300"/>
                      </a:solidFill>
                      <a:prstDash val="solid"/>
                      <a:round/>
                      <a:headEnd type="none" w="med" len="med"/>
                      <a:tailEnd type="none" w="med" len="med"/>
                    </a:lnL>
                    <a:lnR w="28575" cap="flat" cmpd="sng" algn="ctr">
                      <a:solidFill>
                        <a:srgbClr val="663300"/>
                      </a:solidFill>
                      <a:prstDash val="solid"/>
                      <a:round/>
                      <a:headEnd type="none" w="med" len="med"/>
                      <a:tailEnd type="none" w="med" len="med"/>
                    </a:lnR>
                    <a:lnT w="28575" cap="flat" cmpd="sng" algn="ctr">
                      <a:solidFill>
                        <a:srgbClr val="663300"/>
                      </a:solidFill>
                      <a:prstDash val="solid"/>
                      <a:round/>
                      <a:headEnd type="none" w="med" len="med"/>
                      <a:tailEnd type="none" w="med" len="med"/>
                    </a:lnT>
                    <a:lnB w="28575" cap="flat" cmpd="sng" algn="ctr">
                      <a:solidFill>
                        <a:srgbClr val="6633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r-FR" sz="2800" b="1" i="0" u="none" strike="noStrike" cap="none" normalizeH="0" baseline="0" dirty="0" err="1" smtClean="0">
                          <a:ln>
                            <a:noFill/>
                          </a:ln>
                          <a:solidFill>
                            <a:srgbClr val="990000"/>
                          </a:solidFill>
                          <a:effectLst/>
                          <a:latin typeface="Arial" pitchFamily="34" charset="0"/>
                          <a:cs typeface="Traditional Arabic" pitchFamily="18" charset="-78"/>
                        </a:rPr>
                        <a:t>Qd</a:t>
                      </a:r>
                      <a:endParaRPr kumimoji="0" lang="fr-FR" sz="2800" b="1" i="0" u="none" strike="noStrike" cap="none" normalizeH="0" baseline="0" dirty="0" smtClean="0">
                        <a:ln>
                          <a:noFill/>
                        </a:ln>
                        <a:solidFill>
                          <a:srgbClr val="990000"/>
                        </a:solidFill>
                        <a:effectLst/>
                        <a:latin typeface="Arial" pitchFamily="34" charset="0"/>
                        <a:cs typeface="Traditional Arabic" pitchFamily="18" charset="-78"/>
                      </a:endParaRPr>
                    </a:p>
                  </a:txBody>
                  <a:tcPr anchor="ctr" horzOverflow="overflow">
                    <a:lnL w="28575" cap="flat" cmpd="sng" algn="ctr">
                      <a:solidFill>
                        <a:srgbClr val="663300"/>
                      </a:solidFill>
                      <a:prstDash val="solid"/>
                      <a:round/>
                      <a:headEnd type="none" w="med" len="med"/>
                      <a:tailEnd type="none" w="med" len="med"/>
                    </a:lnL>
                    <a:lnR w="28575" cap="flat" cmpd="sng" algn="ctr">
                      <a:solidFill>
                        <a:srgbClr val="663300"/>
                      </a:solidFill>
                      <a:prstDash val="solid"/>
                      <a:round/>
                      <a:headEnd type="none" w="med" len="med"/>
                      <a:tailEnd type="none" w="med" len="med"/>
                    </a:lnR>
                    <a:lnT w="28575" cap="flat" cmpd="sng" algn="ctr">
                      <a:solidFill>
                        <a:srgbClr val="663300"/>
                      </a:solidFill>
                      <a:prstDash val="solid"/>
                      <a:round/>
                      <a:headEnd type="none" w="med" len="med"/>
                      <a:tailEnd type="none" w="med" len="med"/>
                    </a:lnT>
                    <a:lnB w="28575" cap="flat" cmpd="sng" algn="ctr">
                      <a:solidFill>
                        <a:srgbClr val="663300"/>
                      </a:solidFill>
                      <a:prstDash val="solid"/>
                      <a:round/>
                      <a:headEnd type="none" w="med" len="med"/>
                      <a:tailEnd type="none" w="med" len="med"/>
                    </a:lnB>
                    <a:lnTlToBr>
                      <a:noFill/>
                    </a:lnTlToBr>
                    <a:lnBlToTr>
                      <a:noFill/>
                    </a:lnBlToTr>
                    <a:noFill/>
                  </a:tcPr>
                </a:tc>
              </a:tr>
              <a:tr h="5667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DZ" sz="2200" b="1" i="0" u="none" strike="noStrike" cap="none" normalizeH="0" baseline="0" dirty="0" smtClean="0">
                          <a:ln>
                            <a:noFill/>
                          </a:ln>
                          <a:solidFill>
                            <a:schemeClr val="tx1"/>
                          </a:solidFill>
                          <a:effectLst/>
                          <a:latin typeface="Arial" pitchFamily="34" charset="0"/>
                          <a:cs typeface="Traditional Arabic" pitchFamily="18" charset="-78"/>
                        </a:rPr>
                        <a:t>0</a:t>
                      </a:r>
                      <a:endParaRPr kumimoji="0" lang="fr-FR" sz="2200" b="1" i="0" u="none" strike="noStrike" cap="none" normalizeH="0" baseline="0" dirty="0" smtClean="0">
                        <a:ln>
                          <a:noFill/>
                        </a:ln>
                        <a:solidFill>
                          <a:schemeClr val="tx1"/>
                        </a:solidFill>
                        <a:effectLst/>
                        <a:latin typeface="Arial" pitchFamily="34" charset="0"/>
                        <a:cs typeface="Traditional Arabic" pitchFamily="18" charset="-78"/>
                      </a:endParaRPr>
                    </a:p>
                  </a:txBody>
                  <a:tcPr anchor="ctr" horzOverflow="overflow">
                    <a:lnL w="28575" cap="flat" cmpd="sng" algn="ctr">
                      <a:solidFill>
                        <a:srgbClr val="663300"/>
                      </a:solidFill>
                      <a:prstDash val="solid"/>
                      <a:round/>
                      <a:headEnd type="none" w="med" len="med"/>
                      <a:tailEnd type="none" w="med" len="med"/>
                    </a:lnL>
                    <a:lnR w="19050" cap="flat" cmpd="sng" algn="ctr">
                      <a:solidFill>
                        <a:srgbClr val="663300"/>
                      </a:solidFill>
                      <a:prstDash val="sysDashDot"/>
                      <a:round/>
                      <a:headEnd type="none" w="med" len="med"/>
                      <a:tailEnd type="none" w="med" len="med"/>
                    </a:lnR>
                    <a:lnT w="28575" cap="flat" cmpd="sng" algn="ctr">
                      <a:solidFill>
                        <a:srgbClr val="663300"/>
                      </a:solidFill>
                      <a:prstDash val="solid"/>
                      <a:round/>
                      <a:headEnd type="none" w="med" len="med"/>
                      <a:tailEnd type="none" w="med" len="med"/>
                    </a:lnT>
                    <a:lnB w="19050" cap="flat" cmpd="sng" algn="ctr">
                      <a:solidFill>
                        <a:srgbClr val="663300"/>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19050" cap="flat" cmpd="sng" algn="ctr">
                      <a:solidFill>
                        <a:srgbClr val="663300"/>
                      </a:solidFill>
                      <a:prstDash val="sysDashDot"/>
                      <a:round/>
                      <a:headEnd type="none" w="med" len="med"/>
                      <a:tailEnd type="none" w="med" len="med"/>
                    </a:lnL>
                    <a:lnR w="28575" cap="flat" cmpd="sng" algn="ctr">
                      <a:solidFill>
                        <a:srgbClr val="663300"/>
                      </a:solidFill>
                      <a:prstDash val="solid"/>
                      <a:round/>
                      <a:headEnd type="none" w="med" len="med"/>
                      <a:tailEnd type="none" w="med" len="med"/>
                    </a:lnR>
                    <a:lnT w="28575" cap="flat" cmpd="sng" algn="ctr">
                      <a:solidFill>
                        <a:srgbClr val="663300"/>
                      </a:solidFill>
                      <a:prstDash val="solid"/>
                      <a:round/>
                      <a:headEnd type="none" w="med" len="med"/>
                      <a:tailEnd type="none" w="med" len="med"/>
                    </a:lnT>
                    <a:lnB w="19050" cap="flat" cmpd="sng" algn="ctr">
                      <a:solidFill>
                        <a:srgbClr val="663300"/>
                      </a:solidFill>
                      <a:prstDash val="sysDashDot"/>
                      <a:round/>
                      <a:headEnd type="none" w="med" len="med"/>
                      <a:tailEnd type="none" w="med" len="med"/>
                    </a:lnB>
                    <a:lnTlToBr>
                      <a:noFill/>
                    </a:lnTlToBr>
                    <a:lnBlToTr>
                      <a:noFill/>
                    </a:lnBlToTr>
                    <a:noFill/>
                  </a:tcPr>
                </a:tc>
              </a:tr>
              <a:tr h="5651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200" b="1" i="0" u="none" strike="noStrike" cap="none" normalizeH="0" baseline="0" smtClean="0">
                          <a:ln>
                            <a:noFill/>
                          </a:ln>
                          <a:solidFill>
                            <a:schemeClr val="tx1"/>
                          </a:solidFill>
                          <a:effectLst/>
                          <a:latin typeface="Arial" pitchFamily="34" charset="0"/>
                          <a:cs typeface="Traditional Arabic" pitchFamily="18" charset="-78"/>
                        </a:rPr>
                        <a:t>5</a:t>
                      </a:r>
                      <a:endParaRPr kumimoji="0" lang="fr-FR"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28575" cap="flat" cmpd="sng" algn="ctr">
                      <a:solidFill>
                        <a:srgbClr val="663300"/>
                      </a:solidFill>
                      <a:prstDash val="solid"/>
                      <a:round/>
                      <a:headEnd type="none" w="med" len="med"/>
                      <a:tailEnd type="none" w="med" len="med"/>
                    </a:lnL>
                    <a:lnR w="19050" cap="flat" cmpd="sng" algn="ctr">
                      <a:solidFill>
                        <a:srgbClr val="663300"/>
                      </a:solidFill>
                      <a:prstDash val="sysDashDot"/>
                      <a:round/>
                      <a:headEnd type="none" w="med" len="med"/>
                      <a:tailEnd type="none" w="med" len="med"/>
                    </a:lnR>
                    <a:lnT w="19050" cap="flat" cmpd="sng" algn="ctr">
                      <a:solidFill>
                        <a:srgbClr val="663300"/>
                      </a:solidFill>
                      <a:prstDash val="sysDashDot"/>
                      <a:round/>
                      <a:headEnd type="none" w="med" len="med"/>
                      <a:tailEnd type="none" w="med" len="med"/>
                    </a:lnT>
                    <a:lnB w="19050" cap="flat" cmpd="sng" algn="ctr">
                      <a:solidFill>
                        <a:srgbClr val="663300"/>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19050" cap="flat" cmpd="sng" algn="ctr">
                      <a:solidFill>
                        <a:srgbClr val="663300"/>
                      </a:solidFill>
                      <a:prstDash val="sysDashDot"/>
                      <a:round/>
                      <a:headEnd type="none" w="med" len="med"/>
                      <a:tailEnd type="none" w="med" len="med"/>
                    </a:lnL>
                    <a:lnR w="28575" cap="flat" cmpd="sng" algn="ctr">
                      <a:solidFill>
                        <a:srgbClr val="663300"/>
                      </a:solidFill>
                      <a:prstDash val="solid"/>
                      <a:round/>
                      <a:headEnd type="none" w="med" len="med"/>
                      <a:tailEnd type="none" w="med" len="med"/>
                    </a:lnR>
                    <a:lnT w="19050" cap="flat" cmpd="sng" algn="ctr">
                      <a:solidFill>
                        <a:srgbClr val="663300"/>
                      </a:solidFill>
                      <a:prstDash val="sysDashDot"/>
                      <a:round/>
                      <a:headEnd type="none" w="med" len="med"/>
                      <a:tailEnd type="none" w="med" len="med"/>
                    </a:lnT>
                    <a:lnB w="19050" cap="flat" cmpd="sng" algn="ctr">
                      <a:solidFill>
                        <a:srgbClr val="663300"/>
                      </a:solidFill>
                      <a:prstDash val="sysDashDot"/>
                      <a:round/>
                      <a:headEnd type="none" w="med" len="med"/>
                      <a:tailEnd type="none" w="med" len="med"/>
                    </a:lnB>
                    <a:lnTlToBr>
                      <a:noFill/>
                    </a:lnTlToBr>
                    <a:lnBlToTr>
                      <a:noFill/>
                    </a:lnBlToTr>
                    <a:noFill/>
                  </a:tcPr>
                </a:tc>
              </a:tr>
              <a:tr h="5667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200" b="1" i="0" u="none" strike="noStrike" cap="none" normalizeH="0" baseline="0" smtClean="0">
                          <a:ln>
                            <a:noFill/>
                          </a:ln>
                          <a:solidFill>
                            <a:schemeClr val="tx1"/>
                          </a:solidFill>
                          <a:effectLst/>
                          <a:latin typeface="Arial" pitchFamily="34" charset="0"/>
                          <a:cs typeface="Traditional Arabic" pitchFamily="18" charset="-78"/>
                        </a:rPr>
                        <a:t>10</a:t>
                      </a:r>
                      <a:endParaRPr kumimoji="0" lang="fr-FR"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28575" cap="flat" cmpd="sng" algn="ctr">
                      <a:solidFill>
                        <a:srgbClr val="663300"/>
                      </a:solidFill>
                      <a:prstDash val="solid"/>
                      <a:round/>
                      <a:headEnd type="none" w="med" len="med"/>
                      <a:tailEnd type="none" w="med" len="med"/>
                    </a:lnL>
                    <a:lnR w="19050" cap="flat" cmpd="sng" algn="ctr">
                      <a:solidFill>
                        <a:srgbClr val="663300"/>
                      </a:solidFill>
                      <a:prstDash val="sysDashDot"/>
                      <a:round/>
                      <a:headEnd type="none" w="med" len="med"/>
                      <a:tailEnd type="none" w="med" len="med"/>
                    </a:lnR>
                    <a:lnT w="19050" cap="flat" cmpd="sng" algn="ctr">
                      <a:solidFill>
                        <a:srgbClr val="663300"/>
                      </a:solidFill>
                      <a:prstDash val="sysDashDot"/>
                      <a:round/>
                      <a:headEnd type="none" w="med" len="med"/>
                      <a:tailEnd type="none" w="med" len="med"/>
                    </a:lnT>
                    <a:lnB w="19050" cap="flat" cmpd="sng" algn="ctr">
                      <a:solidFill>
                        <a:srgbClr val="663300"/>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19050" cap="flat" cmpd="sng" algn="ctr">
                      <a:solidFill>
                        <a:srgbClr val="663300"/>
                      </a:solidFill>
                      <a:prstDash val="sysDashDot"/>
                      <a:round/>
                      <a:headEnd type="none" w="med" len="med"/>
                      <a:tailEnd type="none" w="med" len="med"/>
                    </a:lnL>
                    <a:lnR w="28575" cap="flat" cmpd="sng" algn="ctr">
                      <a:solidFill>
                        <a:srgbClr val="663300"/>
                      </a:solidFill>
                      <a:prstDash val="solid"/>
                      <a:round/>
                      <a:headEnd type="none" w="med" len="med"/>
                      <a:tailEnd type="none" w="med" len="med"/>
                    </a:lnR>
                    <a:lnT w="19050" cap="flat" cmpd="sng" algn="ctr">
                      <a:solidFill>
                        <a:srgbClr val="663300"/>
                      </a:solidFill>
                      <a:prstDash val="sysDashDot"/>
                      <a:round/>
                      <a:headEnd type="none" w="med" len="med"/>
                      <a:tailEnd type="none" w="med" len="med"/>
                    </a:lnT>
                    <a:lnB w="19050" cap="flat" cmpd="sng" algn="ctr">
                      <a:solidFill>
                        <a:srgbClr val="663300"/>
                      </a:solidFill>
                      <a:prstDash val="sysDashDot"/>
                      <a:round/>
                      <a:headEnd type="none" w="med" len="med"/>
                      <a:tailEnd type="none" w="med" len="med"/>
                    </a:lnB>
                    <a:lnTlToBr>
                      <a:noFill/>
                    </a:lnTlToBr>
                    <a:lnBlToTr>
                      <a:noFill/>
                    </a:lnBlToTr>
                    <a:noFill/>
                  </a:tcPr>
                </a:tc>
              </a:tr>
              <a:tr h="5651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200" b="1" i="0" u="none" strike="noStrike" cap="none" normalizeH="0" baseline="0" smtClean="0">
                          <a:ln>
                            <a:noFill/>
                          </a:ln>
                          <a:solidFill>
                            <a:schemeClr val="tx1"/>
                          </a:solidFill>
                          <a:effectLst/>
                          <a:latin typeface="Arial" pitchFamily="34" charset="0"/>
                          <a:cs typeface="Traditional Arabic" pitchFamily="18" charset="-78"/>
                        </a:rPr>
                        <a:t>15</a:t>
                      </a:r>
                      <a:endParaRPr kumimoji="0" lang="fr-FR"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28575" cap="flat" cmpd="sng" algn="ctr">
                      <a:solidFill>
                        <a:srgbClr val="663300"/>
                      </a:solidFill>
                      <a:prstDash val="solid"/>
                      <a:round/>
                      <a:headEnd type="none" w="med" len="med"/>
                      <a:tailEnd type="none" w="med" len="med"/>
                    </a:lnL>
                    <a:lnR w="19050" cap="flat" cmpd="sng" algn="ctr">
                      <a:solidFill>
                        <a:srgbClr val="663300"/>
                      </a:solidFill>
                      <a:prstDash val="sysDashDot"/>
                      <a:round/>
                      <a:headEnd type="none" w="med" len="med"/>
                      <a:tailEnd type="none" w="med" len="med"/>
                    </a:lnR>
                    <a:lnT w="19050" cap="flat" cmpd="sng" algn="ctr">
                      <a:solidFill>
                        <a:srgbClr val="663300"/>
                      </a:solidFill>
                      <a:prstDash val="sysDashDot"/>
                      <a:round/>
                      <a:headEnd type="none" w="med" len="med"/>
                      <a:tailEnd type="none" w="med" len="med"/>
                    </a:lnT>
                    <a:lnB w="19050" cap="flat" cmpd="sng" algn="ctr">
                      <a:solidFill>
                        <a:srgbClr val="663300"/>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19050" cap="flat" cmpd="sng" algn="ctr">
                      <a:solidFill>
                        <a:srgbClr val="663300"/>
                      </a:solidFill>
                      <a:prstDash val="sysDashDot"/>
                      <a:round/>
                      <a:headEnd type="none" w="med" len="med"/>
                      <a:tailEnd type="none" w="med" len="med"/>
                    </a:lnL>
                    <a:lnR w="28575" cap="flat" cmpd="sng" algn="ctr">
                      <a:solidFill>
                        <a:srgbClr val="663300"/>
                      </a:solidFill>
                      <a:prstDash val="solid"/>
                      <a:round/>
                      <a:headEnd type="none" w="med" len="med"/>
                      <a:tailEnd type="none" w="med" len="med"/>
                    </a:lnR>
                    <a:lnT w="19050" cap="flat" cmpd="sng" algn="ctr">
                      <a:solidFill>
                        <a:srgbClr val="663300"/>
                      </a:solidFill>
                      <a:prstDash val="sysDashDot"/>
                      <a:round/>
                      <a:headEnd type="none" w="med" len="med"/>
                      <a:tailEnd type="none" w="med" len="med"/>
                    </a:lnT>
                    <a:lnB w="19050" cap="flat" cmpd="sng" algn="ctr">
                      <a:solidFill>
                        <a:srgbClr val="663300"/>
                      </a:solidFill>
                      <a:prstDash val="sysDashDot"/>
                      <a:round/>
                      <a:headEnd type="none" w="med" len="med"/>
                      <a:tailEnd type="none" w="med" len="med"/>
                    </a:lnB>
                    <a:lnTlToBr>
                      <a:noFill/>
                    </a:lnTlToBr>
                    <a:lnBlToTr>
                      <a:noFill/>
                    </a:lnBlToTr>
                    <a:noFill/>
                  </a:tcPr>
                </a:tc>
              </a:tr>
              <a:tr h="5651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200" b="1" i="0" u="none" strike="noStrike" cap="none" normalizeH="0" baseline="0" smtClean="0">
                          <a:ln>
                            <a:noFill/>
                          </a:ln>
                          <a:solidFill>
                            <a:schemeClr val="tx1"/>
                          </a:solidFill>
                          <a:effectLst/>
                          <a:latin typeface="Arial" pitchFamily="34" charset="0"/>
                          <a:cs typeface="Traditional Arabic" pitchFamily="18" charset="-78"/>
                        </a:rPr>
                        <a:t>20</a:t>
                      </a:r>
                      <a:endParaRPr kumimoji="0" lang="fr-FR"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28575" cap="flat" cmpd="sng" algn="ctr">
                      <a:solidFill>
                        <a:srgbClr val="663300"/>
                      </a:solidFill>
                      <a:prstDash val="solid"/>
                      <a:round/>
                      <a:headEnd type="none" w="med" len="med"/>
                      <a:tailEnd type="none" w="med" len="med"/>
                    </a:lnL>
                    <a:lnR w="19050" cap="flat" cmpd="sng" algn="ctr">
                      <a:solidFill>
                        <a:srgbClr val="663300"/>
                      </a:solidFill>
                      <a:prstDash val="sysDashDot"/>
                      <a:round/>
                      <a:headEnd type="none" w="med" len="med"/>
                      <a:tailEnd type="none" w="med" len="med"/>
                    </a:lnR>
                    <a:lnT w="19050" cap="flat" cmpd="sng" algn="ctr">
                      <a:solidFill>
                        <a:srgbClr val="663300"/>
                      </a:solidFill>
                      <a:prstDash val="sysDashDot"/>
                      <a:round/>
                      <a:headEnd type="none" w="med" len="med"/>
                      <a:tailEnd type="none" w="med" len="med"/>
                    </a:lnT>
                    <a:lnB w="19050" cap="flat" cmpd="sng" algn="ctr">
                      <a:solidFill>
                        <a:srgbClr val="663300"/>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19050" cap="flat" cmpd="sng" algn="ctr">
                      <a:solidFill>
                        <a:srgbClr val="663300"/>
                      </a:solidFill>
                      <a:prstDash val="sysDashDot"/>
                      <a:round/>
                      <a:headEnd type="none" w="med" len="med"/>
                      <a:tailEnd type="none" w="med" len="med"/>
                    </a:lnL>
                    <a:lnR w="28575" cap="flat" cmpd="sng" algn="ctr">
                      <a:solidFill>
                        <a:srgbClr val="663300"/>
                      </a:solidFill>
                      <a:prstDash val="solid"/>
                      <a:round/>
                      <a:headEnd type="none" w="med" len="med"/>
                      <a:tailEnd type="none" w="med" len="med"/>
                    </a:lnR>
                    <a:lnT w="19050" cap="flat" cmpd="sng" algn="ctr">
                      <a:solidFill>
                        <a:srgbClr val="663300"/>
                      </a:solidFill>
                      <a:prstDash val="sysDashDot"/>
                      <a:round/>
                      <a:headEnd type="none" w="med" len="med"/>
                      <a:tailEnd type="none" w="med" len="med"/>
                    </a:lnT>
                    <a:lnB w="19050" cap="flat" cmpd="sng" algn="ctr">
                      <a:solidFill>
                        <a:srgbClr val="663300"/>
                      </a:solidFill>
                      <a:prstDash val="sysDashDot"/>
                      <a:round/>
                      <a:headEnd type="none" w="med" len="med"/>
                      <a:tailEnd type="none" w="med" len="med"/>
                    </a:lnB>
                    <a:lnTlToBr>
                      <a:noFill/>
                    </a:lnTlToBr>
                    <a:lnBlToTr>
                      <a:noFill/>
                    </a:lnBlToTr>
                    <a:noFill/>
                  </a:tcPr>
                </a:tc>
              </a:tr>
              <a:tr h="5667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200" b="1" i="0" u="none" strike="noStrike" cap="none" normalizeH="0" baseline="0" smtClean="0">
                          <a:ln>
                            <a:noFill/>
                          </a:ln>
                          <a:solidFill>
                            <a:schemeClr val="tx1"/>
                          </a:solidFill>
                          <a:effectLst/>
                          <a:latin typeface="Arial" pitchFamily="34" charset="0"/>
                          <a:cs typeface="Traditional Arabic" pitchFamily="18" charset="-78"/>
                        </a:rPr>
                        <a:t>25</a:t>
                      </a:r>
                      <a:endParaRPr kumimoji="0" lang="fr-FR"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28575" cap="flat" cmpd="sng" algn="ctr">
                      <a:solidFill>
                        <a:srgbClr val="663300"/>
                      </a:solidFill>
                      <a:prstDash val="solid"/>
                      <a:round/>
                      <a:headEnd type="none" w="med" len="med"/>
                      <a:tailEnd type="none" w="med" len="med"/>
                    </a:lnL>
                    <a:lnR w="19050" cap="flat" cmpd="sng" algn="ctr">
                      <a:solidFill>
                        <a:srgbClr val="663300"/>
                      </a:solidFill>
                      <a:prstDash val="sysDashDot"/>
                      <a:round/>
                      <a:headEnd type="none" w="med" len="med"/>
                      <a:tailEnd type="none" w="med" len="med"/>
                    </a:lnR>
                    <a:lnT w="19050" cap="flat" cmpd="sng" algn="ctr">
                      <a:solidFill>
                        <a:srgbClr val="663300"/>
                      </a:solidFill>
                      <a:prstDash val="sysDashDot"/>
                      <a:round/>
                      <a:headEnd type="none" w="med" len="med"/>
                      <a:tailEnd type="none" w="med" len="med"/>
                    </a:lnT>
                    <a:lnB w="19050" cap="flat" cmpd="sng" algn="ctr">
                      <a:solidFill>
                        <a:srgbClr val="663300"/>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19050" cap="flat" cmpd="sng" algn="ctr">
                      <a:solidFill>
                        <a:srgbClr val="663300"/>
                      </a:solidFill>
                      <a:prstDash val="sysDashDot"/>
                      <a:round/>
                      <a:headEnd type="none" w="med" len="med"/>
                      <a:tailEnd type="none" w="med" len="med"/>
                    </a:lnL>
                    <a:lnR w="28575" cap="flat" cmpd="sng" algn="ctr">
                      <a:solidFill>
                        <a:srgbClr val="663300"/>
                      </a:solidFill>
                      <a:prstDash val="solid"/>
                      <a:round/>
                      <a:headEnd type="none" w="med" len="med"/>
                      <a:tailEnd type="none" w="med" len="med"/>
                    </a:lnR>
                    <a:lnT w="19050" cap="flat" cmpd="sng" algn="ctr">
                      <a:solidFill>
                        <a:srgbClr val="663300"/>
                      </a:solidFill>
                      <a:prstDash val="sysDashDot"/>
                      <a:round/>
                      <a:headEnd type="none" w="med" len="med"/>
                      <a:tailEnd type="none" w="med" len="med"/>
                    </a:lnT>
                    <a:lnB w="19050" cap="flat" cmpd="sng" algn="ctr">
                      <a:solidFill>
                        <a:srgbClr val="663300"/>
                      </a:solidFill>
                      <a:prstDash val="sysDashDot"/>
                      <a:round/>
                      <a:headEnd type="none" w="med" len="med"/>
                      <a:tailEnd type="none" w="med" len="med"/>
                    </a:lnB>
                    <a:lnTlToBr>
                      <a:noFill/>
                    </a:lnTlToBr>
                    <a:lnBlToTr>
                      <a:noFill/>
                    </a:lnBlToTr>
                    <a:noFill/>
                  </a:tcPr>
                </a:tc>
              </a:tr>
              <a:tr h="5651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200" b="1" i="0" u="none" strike="noStrike" cap="none" normalizeH="0" baseline="0" smtClean="0">
                          <a:ln>
                            <a:noFill/>
                          </a:ln>
                          <a:solidFill>
                            <a:schemeClr val="tx1"/>
                          </a:solidFill>
                          <a:effectLst/>
                          <a:latin typeface="Arial" pitchFamily="34" charset="0"/>
                          <a:cs typeface="Traditional Arabic" pitchFamily="18" charset="-78"/>
                        </a:rPr>
                        <a:t>30</a:t>
                      </a:r>
                      <a:endParaRPr kumimoji="0" lang="fr-FR"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28575" cap="flat" cmpd="sng" algn="ctr">
                      <a:solidFill>
                        <a:srgbClr val="663300"/>
                      </a:solidFill>
                      <a:prstDash val="solid"/>
                      <a:round/>
                      <a:headEnd type="none" w="med" len="med"/>
                      <a:tailEnd type="none" w="med" len="med"/>
                    </a:lnL>
                    <a:lnR w="19050" cap="flat" cmpd="sng" algn="ctr">
                      <a:solidFill>
                        <a:srgbClr val="663300"/>
                      </a:solidFill>
                      <a:prstDash val="sysDashDot"/>
                      <a:round/>
                      <a:headEnd type="none" w="med" len="med"/>
                      <a:tailEnd type="none" w="med" len="med"/>
                    </a:lnR>
                    <a:lnT w="19050" cap="flat" cmpd="sng" algn="ctr">
                      <a:solidFill>
                        <a:srgbClr val="663300"/>
                      </a:solidFill>
                      <a:prstDash val="sysDashDot"/>
                      <a:round/>
                      <a:headEnd type="none" w="med" len="med"/>
                      <a:tailEnd type="none" w="med" len="med"/>
                    </a:lnT>
                    <a:lnB w="28575" cap="flat" cmpd="sng" algn="ctr">
                      <a:solidFill>
                        <a:srgbClr val="6633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200" b="1" i="0" u="none" strike="noStrike" cap="none" normalizeH="0" baseline="0" smtClean="0">
                        <a:ln>
                          <a:noFill/>
                        </a:ln>
                        <a:solidFill>
                          <a:schemeClr val="tx1"/>
                        </a:solidFill>
                        <a:effectLst/>
                        <a:latin typeface="Arial" pitchFamily="34" charset="0"/>
                        <a:cs typeface="Traditional Arabic" pitchFamily="18" charset="-78"/>
                      </a:endParaRPr>
                    </a:p>
                  </a:txBody>
                  <a:tcPr anchor="ctr" horzOverflow="overflow">
                    <a:lnL w="19050" cap="flat" cmpd="sng" algn="ctr">
                      <a:solidFill>
                        <a:srgbClr val="663300"/>
                      </a:solidFill>
                      <a:prstDash val="sysDashDot"/>
                      <a:round/>
                      <a:headEnd type="none" w="med" len="med"/>
                      <a:tailEnd type="none" w="med" len="med"/>
                    </a:lnL>
                    <a:lnR w="28575" cap="flat" cmpd="sng" algn="ctr">
                      <a:solidFill>
                        <a:srgbClr val="663300"/>
                      </a:solidFill>
                      <a:prstDash val="solid"/>
                      <a:round/>
                      <a:headEnd type="none" w="med" len="med"/>
                      <a:tailEnd type="none" w="med" len="med"/>
                    </a:lnR>
                    <a:lnT w="19050" cap="flat" cmpd="sng" algn="ctr">
                      <a:solidFill>
                        <a:srgbClr val="663300"/>
                      </a:solidFill>
                      <a:prstDash val="sysDashDot"/>
                      <a:round/>
                      <a:headEnd type="none" w="med" len="med"/>
                      <a:tailEnd type="none" w="med" len="med"/>
                    </a:lnT>
                    <a:lnB w="28575" cap="flat" cmpd="sng" algn="ctr">
                      <a:solidFill>
                        <a:srgbClr val="663300"/>
                      </a:solidFill>
                      <a:prstDash val="solid"/>
                      <a:round/>
                      <a:headEnd type="none" w="med" len="med"/>
                      <a:tailEnd type="none" w="med" len="med"/>
                    </a:lnB>
                    <a:lnTlToBr>
                      <a:noFill/>
                    </a:lnTlToBr>
                    <a:lnBlToTr>
                      <a:noFill/>
                    </a:lnBlToTr>
                    <a:noFill/>
                  </a:tcPr>
                </a:tc>
              </a:tr>
            </a:tbl>
          </a:graphicData>
        </a:graphic>
      </p:graphicFrame>
      <p:sp>
        <p:nvSpPr>
          <p:cNvPr id="137249" name="Text Box 33"/>
          <p:cNvSpPr txBox="1">
            <a:spLocks noChangeArrowheads="1"/>
          </p:cNvSpPr>
          <p:nvPr/>
        </p:nvSpPr>
        <p:spPr bwMode="auto">
          <a:xfrm>
            <a:off x="3387725" y="2560638"/>
            <a:ext cx="1008063"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ctr" eaLnBrk="1" fontAlgn="base" hangingPunct="1">
              <a:spcBef>
                <a:spcPct val="0"/>
              </a:spcBef>
              <a:spcAft>
                <a:spcPct val="0"/>
              </a:spcAft>
            </a:pPr>
            <a:r>
              <a:rPr lang="ar-SA" sz="2200">
                <a:solidFill>
                  <a:srgbClr val="000000"/>
                </a:solidFill>
                <a:latin typeface="Arial" pitchFamily="34" charset="0"/>
              </a:rPr>
              <a:t>175</a:t>
            </a:r>
            <a:endParaRPr lang="fr-FR" sz="2200">
              <a:solidFill>
                <a:srgbClr val="000000"/>
              </a:solidFill>
              <a:latin typeface="Arial" pitchFamily="34" charset="0"/>
            </a:endParaRPr>
          </a:p>
        </p:txBody>
      </p:sp>
      <p:sp>
        <p:nvSpPr>
          <p:cNvPr id="137250" name="Text Box 34"/>
          <p:cNvSpPr txBox="1">
            <a:spLocks noChangeArrowheads="1"/>
          </p:cNvSpPr>
          <p:nvPr/>
        </p:nvSpPr>
        <p:spPr bwMode="auto">
          <a:xfrm>
            <a:off x="3387725" y="3152775"/>
            <a:ext cx="1008063"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ctr" eaLnBrk="1" fontAlgn="base" hangingPunct="1">
              <a:spcBef>
                <a:spcPct val="0"/>
              </a:spcBef>
              <a:spcAft>
                <a:spcPct val="0"/>
              </a:spcAft>
            </a:pPr>
            <a:r>
              <a:rPr lang="ar-SA" sz="2200">
                <a:solidFill>
                  <a:srgbClr val="000000"/>
                </a:solidFill>
                <a:latin typeface="Arial" pitchFamily="34" charset="0"/>
              </a:rPr>
              <a:t>150</a:t>
            </a:r>
            <a:endParaRPr lang="fr-FR" sz="2200">
              <a:solidFill>
                <a:srgbClr val="000000"/>
              </a:solidFill>
              <a:latin typeface="Arial" pitchFamily="34" charset="0"/>
            </a:endParaRPr>
          </a:p>
        </p:txBody>
      </p:sp>
      <p:sp>
        <p:nvSpPr>
          <p:cNvPr id="137251" name="Text Box 35"/>
          <p:cNvSpPr txBox="1">
            <a:spLocks noChangeArrowheads="1"/>
          </p:cNvSpPr>
          <p:nvPr/>
        </p:nvSpPr>
        <p:spPr bwMode="auto">
          <a:xfrm>
            <a:off x="3387725" y="3729038"/>
            <a:ext cx="1008063"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ctr" eaLnBrk="1" fontAlgn="base" hangingPunct="1">
              <a:spcBef>
                <a:spcPct val="0"/>
              </a:spcBef>
              <a:spcAft>
                <a:spcPct val="0"/>
              </a:spcAft>
            </a:pPr>
            <a:r>
              <a:rPr lang="ar-SA" sz="2200">
                <a:solidFill>
                  <a:srgbClr val="000000"/>
                </a:solidFill>
                <a:latin typeface="Arial" pitchFamily="34" charset="0"/>
              </a:rPr>
              <a:t>125</a:t>
            </a:r>
            <a:endParaRPr lang="fr-FR" sz="2200">
              <a:solidFill>
                <a:srgbClr val="000000"/>
              </a:solidFill>
              <a:latin typeface="Arial" pitchFamily="34" charset="0"/>
            </a:endParaRPr>
          </a:p>
        </p:txBody>
      </p:sp>
      <p:sp>
        <p:nvSpPr>
          <p:cNvPr id="137252" name="Text Box 36"/>
          <p:cNvSpPr txBox="1">
            <a:spLocks noChangeArrowheads="1"/>
          </p:cNvSpPr>
          <p:nvPr/>
        </p:nvSpPr>
        <p:spPr bwMode="auto">
          <a:xfrm>
            <a:off x="3387725" y="4233863"/>
            <a:ext cx="1008063"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ctr" eaLnBrk="1" fontAlgn="base" hangingPunct="1">
              <a:spcBef>
                <a:spcPct val="0"/>
              </a:spcBef>
              <a:spcAft>
                <a:spcPct val="0"/>
              </a:spcAft>
            </a:pPr>
            <a:r>
              <a:rPr lang="ar-SA" sz="2200">
                <a:solidFill>
                  <a:srgbClr val="000000"/>
                </a:solidFill>
                <a:latin typeface="Arial" pitchFamily="34" charset="0"/>
              </a:rPr>
              <a:t>100</a:t>
            </a:r>
            <a:endParaRPr lang="fr-FR" sz="2200">
              <a:solidFill>
                <a:srgbClr val="000000"/>
              </a:solidFill>
              <a:latin typeface="Arial" pitchFamily="34" charset="0"/>
            </a:endParaRPr>
          </a:p>
        </p:txBody>
      </p:sp>
      <p:sp>
        <p:nvSpPr>
          <p:cNvPr id="137253" name="Text Box 37"/>
          <p:cNvSpPr txBox="1">
            <a:spLocks noChangeArrowheads="1"/>
          </p:cNvSpPr>
          <p:nvPr/>
        </p:nvSpPr>
        <p:spPr bwMode="auto">
          <a:xfrm>
            <a:off x="3387725" y="4810125"/>
            <a:ext cx="1008063"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ctr" eaLnBrk="1" fontAlgn="base" hangingPunct="1">
              <a:spcBef>
                <a:spcPct val="0"/>
              </a:spcBef>
              <a:spcAft>
                <a:spcPct val="0"/>
              </a:spcAft>
            </a:pPr>
            <a:r>
              <a:rPr lang="ar-SA" sz="2200">
                <a:solidFill>
                  <a:srgbClr val="000000"/>
                </a:solidFill>
                <a:latin typeface="Arial" pitchFamily="34" charset="0"/>
              </a:rPr>
              <a:t>75</a:t>
            </a:r>
            <a:endParaRPr lang="fr-FR" sz="2200">
              <a:solidFill>
                <a:srgbClr val="000000"/>
              </a:solidFill>
              <a:latin typeface="Arial" pitchFamily="34" charset="0"/>
            </a:endParaRPr>
          </a:p>
        </p:txBody>
      </p:sp>
      <p:sp>
        <p:nvSpPr>
          <p:cNvPr id="137254" name="Text Box 38"/>
          <p:cNvSpPr txBox="1">
            <a:spLocks noChangeArrowheads="1"/>
          </p:cNvSpPr>
          <p:nvPr/>
        </p:nvSpPr>
        <p:spPr bwMode="auto">
          <a:xfrm>
            <a:off x="3387725" y="5386388"/>
            <a:ext cx="1008063"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ctr" eaLnBrk="1" fontAlgn="base" hangingPunct="1">
              <a:spcBef>
                <a:spcPct val="0"/>
              </a:spcBef>
              <a:spcAft>
                <a:spcPct val="0"/>
              </a:spcAft>
            </a:pPr>
            <a:r>
              <a:rPr lang="ar-SA" sz="2200">
                <a:solidFill>
                  <a:srgbClr val="000000"/>
                </a:solidFill>
                <a:latin typeface="Arial" pitchFamily="34" charset="0"/>
              </a:rPr>
              <a:t>50</a:t>
            </a:r>
            <a:endParaRPr lang="fr-FR" sz="2200">
              <a:solidFill>
                <a:srgbClr val="000000"/>
              </a:solidFill>
              <a:latin typeface="Arial" pitchFamily="34" charset="0"/>
            </a:endParaRPr>
          </a:p>
        </p:txBody>
      </p:sp>
      <p:sp>
        <p:nvSpPr>
          <p:cNvPr id="137255" name="Text Box 39"/>
          <p:cNvSpPr txBox="1">
            <a:spLocks noChangeArrowheads="1"/>
          </p:cNvSpPr>
          <p:nvPr/>
        </p:nvSpPr>
        <p:spPr bwMode="auto">
          <a:xfrm>
            <a:off x="3387725" y="5961063"/>
            <a:ext cx="1008063"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ctr" eaLnBrk="1" fontAlgn="base" hangingPunct="1">
              <a:spcBef>
                <a:spcPct val="0"/>
              </a:spcBef>
              <a:spcAft>
                <a:spcPct val="0"/>
              </a:spcAft>
            </a:pPr>
            <a:r>
              <a:rPr lang="ar-SA" sz="2200">
                <a:solidFill>
                  <a:srgbClr val="000000"/>
                </a:solidFill>
                <a:latin typeface="Arial" pitchFamily="34" charset="0"/>
              </a:rPr>
              <a:t>25</a:t>
            </a:r>
            <a:endParaRPr lang="fr-FR" sz="2200">
              <a:solidFill>
                <a:srgbClr val="000000"/>
              </a:solidFill>
              <a:latin typeface="Arial" pitchFamily="34" charset="0"/>
            </a:endParaRPr>
          </a:p>
        </p:txBody>
      </p:sp>
      <p:sp>
        <p:nvSpPr>
          <p:cNvPr id="137258" name="Rectangle 42"/>
          <p:cNvSpPr>
            <a:spLocks noChangeArrowheads="1"/>
          </p:cNvSpPr>
          <p:nvPr/>
        </p:nvSpPr>
        <p:spPr bwMode="auto">
          <a:xfrm>
            <a:off x="533400"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pPr>
            <a:r>
              <a:rPr lang="ar-DZ" sz="4400" b="1" dirty="0" smtClean="0">
                <a:solidFill>
                  <a:srgbClr val="0070C0"/>
                </a:solidFill>
                <a:latin typeface="Calibri"/>
              </a:rPr>
              <a:t>تمرين</a:t>
            </a:r>
            <a:r>
              <a:rPr lang="ar-DZ" sz="4000" b="1" dirty="0" smtClean="0">
                <a:solidFill>
                  <a:srgbClr val="0070C0"/>
                </a:solidFill>
                <a:latin typeface="Calibri"/>
                <a:cs typeface="Times New Roman"/>
              </a:rPr>
              <a:t>2</a:t>
            </a:r>
            <a:endParaRPr lang="fr-FR" sz="4800" dirty="0">
              <a:solidFill>
                <a:srgbClr val="663300"/>
              </a:solidFill>
              <a:cs typeface="PT Bold Heading" pitchFamily="2" charset="-78"/>
            </a:endParaRPr>
          </a:p>
        </p:txBody>
      </p:sp>
    </p:spTree>
    <p:extLst>
      <p:ext uri="{BB962C8B-B14F-4D97-AF65-F5344CB8AC3E}">
        <p14:creationId xmlns:p14="http://schemas.microsoft.com/office/powerpoint/2010/main" val="39434934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37218"/>
                                        </p:tgtEl>
                                        <p:attrNameLst>
                                          <p:attrName>style.visibility</p:attrName>
                                        </p:attrNameLst>
                                      </p:cBhvr>
                                      <p:to>
                                        <p:strVal val="visible"/>
                                      </p:to>
                                    </p:set>
                                    <p:anim calcmode="lin" valueType="num">
                                      <p:cBhvr additive="base">
                                        <p:cTn id="7" dur="250" fill="hold"/>
                                        <p:tgtEl>
                                          <p:spTgt spid="137218"/>
                                        </p:tgtEl>
                                        <p:attrNameLst>
                                          <p:attrName>ppt_x</p:attrName>
                                        </p:attrNameLst>
                                      </p:cBhvr>
                                      <p:tavLst>
                                        <p:tav tm="0">
                                          <p:val>
                                            <p:strVal val="#ppt_x"/>
                                          </p:val>
                                        </p:tav>
                                        <p:tav tm="100000">
                                          <p:val>
                                            <p:strVal val="#ppt_x"/>
                                          </p:val>
                                        </p:tav>
                                      </p:tavLst>
                                    </p:anim>
                                    <p:anim calcmode="lin" valueType="num">
                                      <p:cBhvr additive="base">
                                        <p:cTn id="8" dur="250" fill="hold"/>
                                        <p:tgtEl>
                                          <p:spTgt spid="13721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7297"/>
                                        </p:tgtEl>
                                        <p:attrNameLst>
                                          <p:attrName>style.visibility</p:attrName>
                                        </p:attrNameLst>
                                      </p:cBhvr>
                                      <p:to>
                                        <p:strVal val="visible"/>
                                      </p:to>
                                    </p:set>
                                    <p:anim calcmode="lin" valueType="num">
                                      <p:cBhvr additive="base">
                                        <p:cTn id="11" dur="250" fill="hold"/>
                                        <p:tgtEl>
                                          <p:spTgt spid="137297"/>
                                        </p:tgtEl>
                                        <p:attrNameLst>
                                          <p:attrName>ppt_x</p:attrName>
                                        </p:attrNameLst>
                                      </p:cBhvr>
                                      <p:tavLst>
                                        <p:tav tm="0">
                                          <p:val>
                                            <p:strVal val="#ppt_x"/>
                                          </p:val>
                                        </p:tav>
                                        <p:tav tm="100000">
                                          <p:val>
                                            <p:strVal val="#ppt_x"/>
                                          </p:val>
                                        </p:tav>
                                      </p:tavLst>
                                    </p:anim>
                                    <p:anim calcmode="lin" valueType="num">
                                      <p:cBhvr additive="base">
                                        <p:cTn id="12" dur="250" fill="hold"/>
                                        <p:tgtEl>
                                          <p:spTgt spid="13729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7249"/>
                                        </p:tgtEl>
                                        <p:attrNameLst>
                                          <p:attrName>style.visibility</p:attrName>
                                        </p:attrNameLst>
                                      </p:cBhvr>
                                      <p:to>
                                        <p:strVal val="visible"/>
                                      </p:to>
                                    </p:set>
                                    <p:anim calcmode="lin" valueType="num">
                                      <p:cBhvr additive="base">
                                        <p:cTn id="15" dur="250" fill="hold"/>
                                        <p:tgtEl>
                                          <p:spTgt spid="137249"/>
                                        </p:tgtEl>
                                        <p:attrNameLst>
                                          <p:attrName>ppt_x</p:attrName>
                                        </p:attrNameLst>
                                      </p:cBhvr>
                                      <p:tavLst>
                                        <p:tav tm="0">
                                          <p:val>
                                            <p:strVal val="#ppt_x"/>
                                          </p:val>
                                        </p:tav>
                                        <p:tav tm="100000">
                                          <p:val>
                                            <p:strVal val="#ppt_x"/>
                                          </p:val>
                                        </p:tav>
                                      </p:tavLst>
                                    </p:anim>
                                    <p:anim calcmode="lin" valueType="num">
                                      <p:cBhvr additive="base">
                                        <p:cTn id="16" dur="250" fill="hold"/>
                                        <p:tgtEl>
                                          <p:spTgt spid="13724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7250"/>
                                        </p:tgtEl>
                                        <p:attrNameLst>
                                          <p:attrName>style.visibility</p:attrName>
                                        </p:attrNameLst>
                                      </p:cBhvr>
                                      <p:to>
                                        <p:strVal val="visible"/>
                                      </p:to>
                                    </p:set>
                                    <p:anim calcmode="lin" valueType="num">
                                      <p:cBhvr additive="base">
                                        <p:cTn id="19" dur="250" fill="hold"/>
                                        <p:tgtEl>
                                          <p:spTgt spid="137250"/>
                                        </p:tgtEl>
                                        <p:attrNameLst>
                                          <p:attrName>ppt_x</p:attrName>
                                        </p:attrNameLst>
                                      </p:cBhvr>
                                      <p:tavLst>
                                        <p:tav tm="0">
                                          <p:val>
                                            <p:strVal val="#ppt_x"/>
                                          </p:val>
                                        </p:tav>
                                        <p:tav tm="100000">
                                          <p:val>
                                            <p:strVal val="#ppt_x"/>
                                          </p:val>
                                        </p:tav>
                                      </p:tavLst>
                                    </p:anim>
                                    <p:anim calcmode="lin" valueType="num">
                                      <p:cBhvr additive="base">
                                        <p:cTn id="20" dur="250" fill="hold"/>
                                        <p:tgtEl>
                                          <p:spTgt spid="13725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7251"/>
                                        </p:tgtEl>
                                        <p:attrNameLst>
                                          <p:attrName>style.visibility</p:attrName>
                                        </p:attrNameLst>
                                      </p:cBhvr>
                                      <p:to>
                                        <p:strVal val="visible"/>
                                      </p:to>
                                    </p:set>
                                    <p:anim calcmode="lin" valueType="num">
                                      <p:cBhvr additive="base">
                                        <p:cTn id="23" dur="250" fill="hold"/>
                                        <p:tgtEl>
                                          <p:spTgt spid="137251"/>
                                        </p:tgtEl>
                                        <p:attrNameLst>
                                          <p:attrName>ppt_x</p:attrName>
                                        </p:attrNameLst>
                                      </p:cBhvr>
                                      <p:tavLst>
                                        <p:tav tm="0">
                                          <p:val>
                                            <p:strVal val="#ppt_x"/>
                                          </p:val>
                                        </p:tav>
                                        <p:tav tm="100000">
                                          <p:val>
                                            <p:strVal val="#ppt_x"/>
                                          </p:val>
                                        </p:tav>
                                      </p:tavLst>
                                    </p:anim>
                                    <p:anim calcmode="lin" valueType="num">
                                      <p:cBhvr additive="base">
                                        <p:cTn id="24" dur="250" fill="hold"/>
                                        <p:tgtEl>
                                          <p:spTgt spid="13725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7252"/>
                                        </p:tgtEl>
                                        <p:attrNameLst>
                                          <p:attrName>style.visibility</p:attrName>
                                        </p:attrNameLst>
                                      </p:cBhvr>
                                      <p:to>
                                        <p:strVal val="visible"/>
                                      </p:to>
                                    </p:set>
                                    <p:anim calcmode="lin" valueType="num">
                                      <p:cBhvr additive="base">
                                        <p:cTn id="27" dur="250" fill="hold"/>
                                        <p:tgtEl>
                                          <p:spTgt spid="137252"/>
                                        </p:tgtEl>
                                        <p:attrNameLst>
                                          <p:attrName>ppt_x</p:attrName>
                                        </p:attrNameLst>
                                      </p:cBhvr>
                                      <p:tavLst>
                                        <p:tav tm="0">
                                          <p:val>
                                            <p:strVal val="#ppt_x"/>
                                          </p:val>
                                        </p:tav>
                                        <p:tav tm="100000">
                                          <p:val>
                                            <p:strVal val="#ppt_x"/>
                                          </p:val>
                                        </p:tav>
                                      </p:tavLst>
                                    </p:anim>
                                    <p:anim calcmode="lin" valueType="num">
                                      <p:cBhvr additive="base">
                                        <p:cTn id="28" dur="250" fill="hold"/>
                                        <p:tgtEl>
                                          <p:spTgt spid="13725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7253"/>
                                        </p:tgtEl>
                                        <p:attrNameLst>
                                          <p:attrName>style.visibility</p:attrName>
                                        </p:attrNameLst>
                                      </p:cBhvr>
                                      <p:to>
                                        <p:strVal val="visible"/>
                                      </p:to>
                                    </p:set>
                                    <p:anim calcmode="lin" valueType="num">
                                      <p:cBhvr additive="base">
                                        <p:cTn id="31" dur="250" fill="hold"/>
                                        <p:tgtEl>
                                          <p:spTgt spid="137253"/>
                                        </p:tgtEl>
                                        <p:attrNameLst>
                                          <p:attrName>ppt_x</p:attrName>
                                        </p:attrNameLst>
                                      </p:cBhvr>
                                      <p:tavLst>
                                        <p:tav tm="0">
                                          <p:val>
                                            <p:strVal val="#ppt_x"/>
                                          </p:val>
                                        </p:tav>
                                        <p:tav tm="100000">
                                          <p:val>
                                            <p:strVal val="#ppt_x"/>
                                          </p:val>
                                        </p:tav>
                                      </p:tavLst>
                                    </p:anim>
                                    <p:anim calcmode="lin" valueType="num">
                                      <p:cBhvr additive="base">
                                        <p:cTn id="32" dur="250" fill="hold"/>
                                        <p:tgtEl>
                                          <p:spTgt spid="13725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7254"/>
                                        </p:tgtEl>
                                        <p:attrNameLst>
                                          <p:attrName>style.visibility</p:attrName>
                                        </p:attrNameLst>
                                      </p:cBhvr>
                                      <p:to>
                                        <p:strVal val="visible"/>
                                      </p:to>
                                    </p:set>
                                    <p:anim calcmode="lin" valueType="num">
                                      <p:cBhvr additive="base">
                                        <p:cTn id="35" dur="250" fill="hold"/>
                                        <p:tgtEl>
                                          <p:spTgt spid="137254"/>
                                        </p:tgtEl>
                                        <p:attrNameLst>
                                          <p:attrName>ppt_x</p:attrName>
                                        </p:attrNameLst>
                                      </p:cBhvr>
                                      <p:tavLst>
                                        <p:tav tm="0">
                                          <p:val>
                                            <p:strVal val="#ppt_x"/>
                                          </p:val>
                                        </p:tav>
                                        <p:tav tm="100000">
                                          <p:val>
                                            <p:strVal val="#ppt_x"/>
                                          </p:val>
                                        </p:tav>
                                      </p:tavLst>
                                    </p:anim>
                                    <p:anim calcmode="lin" valueType="num">
                                      <p:cBhvr additive="base">
                                        <p:cTn id="36" dur="250" fill="hold"/>
                                        <p:tgtEl>
                                          <p:spTgt spid="13725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7255"/>
                                        </p:tgtEl>
                                        <p:attrNameLst>
                                          <p:attrName>style.visibility</p:attrName>
                                        </p:attrNameLst>
                                      </p:cBhvr>
                                      <p:to>
                                        <p:strVal val="visible"/>
                                      </p:to>
                                    </p:set>
                                    <p:anim calcmode="lin" valueType="num">
                                      <p:cBhvr additive="base">
                                        <p:cTn id="39" dur="250" fill="hold"/>
                                        <p:tgtEl>
                                          <p:spTgt spid="137255"/>
                                        </p:tgtEl>
                                        <p:attrNameLst>
                                          <p:attrName>ppt_x</p:attrName>
                                        </p:attrNameLst>
                                      </p:cBhvr>
                                      <p:tavLst>
                                        <p:tav tm="0">
                                          <p:val>
                                            <p:strVal val="#ppt_x"/>
                                          </p:val>
                                        </p:tav>
                                        <p:tav tm="100000">
                                          <p:val>
                                            <p:strVal val="#ppt_x"/>
                                          </p:val>
                                        </p:tav>
                                      </p:tavLst>
                                    </p:anim>
                                    <p:anim calcmode="lin" valueType="num">
                                      <p:cBhvr additive="base">
                                        <p:cTn id="40" dur="250" fill="hold"/>
                                        <p:tgtEl>
                                          <p:spTgt spid="13725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7258"/>
                                        </p:tgtEl>
                                        <p:attrNameLst>
                                          <p:attrName>style.visibility</p:attrName>
                                        </p:attrNameLst>
                                      </p:cBhvr>
                                      <p:to>
                                        <p:strVal val="visible"/>
                                      </p:to>
                                    </p:set>
                                    <p:anim calcmode="lin" valueType="num">
                                      <p:cBhvr additive="base">
                                        <p:cTn id="43" dur="250" fill="hold"/>
                                        <p:tgtEl>
                                          <p:spTgt spid="137258"/>
                                        </p:tgtEl>
                                        <p:attrNameLst>
                                          <p:attrName>ppt_x</p:attrName>
                                        </p:attrNameLst>
                                      </p:cBhvr>
                                      <p:tavLst>
                                        <p:tav tm="0">
                                          <p:val>
                                            <p:strVal val="#ppt_x"/>
                                          </p:val>
                                        </p:tav>
                                        <p:tav tm="100000">
                                          <p:val>
                                            <p:strVal val="#ppt_x"/>
                                          </p:val>
                                        </p:tav>
                                      </p:tavLst>
                                    </p:anim>
                                    <p:anim calcmode="lin" valueType="num">
                                      <p:cBhvr additive="base">
                                        <p:cTn id="44" dur="250" fill="hold"/>
                                        <p:tgtEl>
                                          <p:spTgt spid="1372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p:bldP spid="137249" grpId="0"/>
      <p:bldP spid="137250" grpId="0"/>
      <p:bldP spid="137251" grpId="0"/>
      <p:bldP spid="137252" grpId="0"/>
      <p:bldP spid="137253" grpId="0"/>
      <p:bldP spid="137254" grpId="0"/>
      <p:bldP spid="137255" grpId="0"/>
      <p:bldP spid="13725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DZ" sz="8000" b="1" dirty="0" smtClean="0"/>
              <a:t>العرض</a:t>
            </a:r>
            <a:r>
              <a:rPr lang="ar-DZ" dirty="0" smtClean="0"/>
              <a:t> </a:t>
            </a:r>
            <a:endParaRPr lang="ar-DZ" dirty="0"/>
          </a:p>
        </p:txBody>
      </p:sp>
      <p:sp>
        <p:nvSpPr>
          <p:cNvPr id="3" name="عنوان فرعي 2"/>
          <p:cNvSpPr>
            <a:spLocks noGrp="1"/>
          </p:cNvSpPr>
          <p:nvPr>
            <p:ph type="subTitle" idx="1"/>
          </p:nvPr>
        </p:nvSpPr>
        <p:spPr/>
        <p:txBody>
          <a:bodyPr/>
          <a:lstStyle/>
          <a:p>
            <a:endParaRPr lang="ar-DZ"/>
          </a:p>
        </p:txBody>
      </p:sp>
    </p:spTree>
    <p:extLst>
      <p:ext uri="{BB962C8B-B14F-4D97-AF65-F5344CB8AC3E}">
        <p14:creationId xmlns:p14="http://schemas.microsoft.com/office/powerpoint/2010/main" val="22326667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772816"/>
            <a:ext cx="7772400" cy="1470025"/>
          </a:xfrm>
        </p:spPr>
        <p:txBody>
          <a:bodyPr/>
          <a:lstStyle/>
          <a:p>
            <a:r>
              <a:rPr lang="ar-DZ" sz="5400" b="1" dirty="0" smtClean="0"/>
              <a:t>المحور الاول </a:t>
            </a:r>
            <a:endParaRPr lang="ar-DZ" sz="5400" b="1" dirty="0"/>
          </a:p>
        </p:txBody>
      </p:sp>
      <p:sp>
        <p:nvSpPr>
          <p:cNvPr id="3" name="عنوان فرعي 2"/>
          <p:cNvSpPr>
            <a:spLocks noGrp="1"/>
          </p:cNvSpPr>
          <p:nvPr>
            <p:ph type="subTitle" idx="1"/>
          </p:nvPr>
        </p:nvSpPr>
        <p:spPr>
          <a:xfrm>
            <a:off x="1011560" y="3429000"/>
            <a:ext cx="6944816" cy="1752600"/>
          </a:xfrm>
        </p:spPr>
        <p:txBody>
          <a:bodyPr/>
          <a:lstStyle/>
          <a:p>
            <a:r>
              <a:rPr lang="ar-DZ" sz="4800" b="1" dirty="0"/>
              <a:t>علم الاقتصاد والمشكلة الاقتصادية</a:t>
            </a:r>
          </a:p>
          <a:p>
            <a:endParaRPr lang="ar-DZ" dirty="0"/>
          </a:p>
        </p:txBody>
      </p:sp>
    </p:spTree>
    <p:extLst>
      <p:ext uri="{BB962C8B-B14F-4D97-AF65-F5344CB8AC3E}">
        <p14:creationId xmlns:p14="http://schemas.microsoft.com/office/powerpoint/2010/main" val="26547361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63888" y="836712"/>
            <a:ext cx="6408712" cy="1080120"/>
          </a:xfrm>
        </p:spPr>
        <p:txBody>
          <a:bodyPr/>
          <a:lstStyle/>
          <a:p>
            <a:r>
              <a:rPr lang="ar-DZ" sz="5400" b="1" dirty="0" smtClean="0"/>
              <a:t> اولا : مفهوم العرض</a:t>
            </a:r>
            <a:endParaRPr lang="ar-DZ" sz="5400" b="1" dirty="0"/>
          </a:p>
        </p:txBody>
      </p:sp>
      <p:sp>
        <p:nvSpPr>
          <p:cNvPr id="3" name="عنوان فرعي 2"/>
          <p:cNvSpPr>
            <a:spLocks noGrp="1"/>
          </p:cNvSpPr>
          <p:nvPr>
            <p:ph type="subTitle" idx="1"/>
          </p:nvPr>
        </p:nvSpPr>
        <p:spPr>
          <a:xfrm>
            <a:off x="1331640" y="2420888"/>
            <a:ext cx="6624736" cy="5040560"/>
          </a:xfrm>
        </p:spPr>
        <p:txBody>
          <a:bodyPr/>
          <a:lstStyle/>
          <a:p>
            <a:pPr algn="just"/>
            <a:r>
              <a:rPr lang="ar-DZ" b="1" dirty="0" smtClean="0"/>
              <a:t>هو الكميات </a:t>
            </a:r>
            <a:r>
              <a:rPr lang="ar-DZ" b="1" dirty="0"/>
              <a:t>المختلفة من السلعة أو الخدمة التي تكون الوحدة الاقتصادية (البائعون والمنتجون) مستعدة وقادرة على بيعها عند الأسعار المختلفة بافتراض ثبات العوامل الأخرى</a:t>
            </a:r>
          </a:p>
        </p:txBody>
      </p:sp>
    </p:spTree>
    <p:extLst>
      <p:ext uri="{BB962C8B-B14F-4D97-AF65-F5344CB8AC3E}">
        <p14:creationId xmlns:p14="http://schemas.microsoft.com/office/powerpoint/2010/main" val="137331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0" y="980728"/>
            <a:ext cx="8686800" cy="2376264"/>
          </a:xfrm>
        </p:spPr>
        <p:txBody>
          <a:bodyPr/>
          <a:lstStyle/>
          <a:p>
            <a:pPr algn="r" eaLnBrk="1" hangingPunct="1"/>
            <a:r>
              <a:rPr lang="ar-SA" sz="3600" b="1" dirty="0" smtClean="0">
                <a:solidFill>
                  <a:srgbClr val="800000"/>
                </a:solidFill>
                <a:cs typeface="+mn-cs"/>
              </a:rPr>
              <a:t>1 </a:t>
            </a:r>
            <a:r>
              <a:rPr lang="ar-SA" sz="3600" b="1" u="sng" dirty="0" smtClean="0">
                <a:solidFill>
                  <a:srgbClr val="800000"/>
                </a:solidFill>
                <a:cs typeface="+mn-cs"/>
              </a:rPr>
              <a:t>- ثمن السلعة</a:t>
            </a:r>
            <a:br>
              <a:rPr lang="ar-SA" sz="3600" b="1" u="sng" dirty="0" smtClean="0">
                <a:solidFill>
                  <a:srgbClr val="800000"/>
                </a:solidFill>
                <a:cs typeface="+mn-cs"/>
              </a:rPr>
            </a:br>
            <a:r>
              <a:rPr lang="ar-DZ" sz="3600" b="1" dirty="0" smtClean="0">
                <a:solidFill>
                  <a:srgbClr val="800000"/>
                </a:solidFill>
                <a:cs typeface="+mn-cs"/>
              </a:rPr>
              <a:t>  </a:t>
            </a:r>
            <a:r>
              <a:rPr lang="ar-SA" sz="3200" b="1" dirty="0" smtClean="0">
                <a:cs typeface="+mn-cs"/>
              </a:rPr>
              <a:t>ترتبط الكمية المعروضة بعلاقة طردية مع ثمنها </a:t>
            </a:r>
            <a:r>
              <a:rPr lang="ar-DZ" sz="3200" b="1" dirty="0" smtClean="0">
                <a:cs typeface="+mn-cs"/>
              </a:rPr>
              <a:t>,</a:t>
            </a:r>
            <a:r>
              <a:rPr lang="ar-SA" sz="3200" b="1" dirty="0" smtClean="0">
                <a:cs typeface="+mn-cs"/>
              </a:rPr>
              <a:t> فكلما ارتفع</a:t>
            </a:r>
            <a:r>
              <a:rPr lang="ar-DZ" sz="3200" b="1" dirty="0" smtClean="0">
                <a:cs typeface="+mn-cs"/>
              </a:rPr>
              <a:t> </a:t>
            </a:r>
            <a:r>
              <a:rPr lang="ar-SA" sz="3200" b="1" dirty="0" smtClean="0">
                <a:cs typeface="+mn-cs"/>
              </a:rPr>
              <a:t>ثمن السلعة أو الخدمة ، زادت الكمية التي يرغب المنتج في عرضها منها</a:t>
            </a:r>
            <a:r>
              <a:rPr lang="ar-DZ" sz="3200" b="1" dirty="0" smtClean="0">
                <a:cs typeface="+mn-cs"/>
              </a:rPr>
              <a:t>,</a:t>
            </a:r>
            <a:r>
              <a:rPr lang="ar-SA" sz="3200" b="1" dirty="0" smtClean="0">
                <a:cs typeface="+mn-cs"/>
              </a:rPr>
              <a:t> والعكس بالعكس </a:t>
            </a:r>
            <a:r>
              <a:rPr lang="ar-DZ" sz="3200" dirty="0" smtClean="0">
                <a:cs typeface="+mn-cs"/>
              </a:rPr>
              <a:t>.</a:t>
            </a:r>
            <a:endParaRPr lang="fr-FR" sz="3200" dirty="0" smtClean="0">
              <a:cs typeface="+mn-cs"/>
            </a:endParaRPr>
          </a:p>
        </p:txBody>
      </p:sp>
      <p:sp>
        <p:nvSpPr>
          <p:cNvPr id="162819" name="Rectangle 3"/>
          <p:cNvSpPr>
            <a:spLocks noChangeArrowheads="1"/>
          </p:cNvSpPr>
          <p:nvPr/>
        </p:nvSpPr>
        <p:spPr bwMode="auto">
          <a:xfrm>
            <a:off x="122559" y="3645024"/>
            <a:ext cx="8697913"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ar-SA" sz="3600" dirty="0">
                <a:solidFill>
                  <a:srgbClr val="800000"/>
                </a:solidFill>
              </a:rPr>
              <a:t>2 </a:t>
            </a:r>
            <a:r>
              <a:rPr lang="ar-DZ" sz="3600" dirty="0" smtClean="0">
                <a:solidFill>
                  <a:srgbClr val="800000"/>
                </a:solidFill>
              </a:rPr>
              <a:t>- </a:t>
            </a:r>
            <a:r>
              <a:rPr lang="ar-SA" sz="3600" b="1" u="sng" dirty="0" smtClean="0">
                <a:solidFill>
                  <a:srgbClr val="800000"/>
                </a:solidFill>
              </a:rPr>
              <a:t>أثمان عناصر الإنتاج</a:t>
            </a:r>
            <a:r>
              <a:rPr lang="ar-SA" sz="3600" dirty="0">
                <a:solidFill>
                  <a:srgbClr val="000000"/>
                </a:solidFill>
              </a:rPr>
              <a:t/>
            </a:r>
            <a:br>
              <a:rPr lang="ar-SA" sz="3600" dirty="0">
                <a:solidFill>
                  <a:srgbClr val="000000"/>
                </a:solidFill>
              </a:rPr>
            </a:br>
            <a:r>
              <a:rPr lang="ar-DZ" sz="3600" dirty="0" smtClean="0">
                <a:solidFill>
                  <a:srgbClr val="000000"/>
                </a:solidFill>
              </a:rPr>
              <a:t>   </a:t>
            </a:r>
            <a:r>
              <a:rPr lang="ar-SA" sz="3200" b="1" dirty="0" smtClean="0">
                <a:solidFill>
                  <a:srgbClr val="000000"/>
                </a:solidFill>
              </a:rPr>
              <a:t>كلما </a:t>
            </a:r>
            <a:r>
              <a:rPr lang="ar-SA" sz="3200" b="1" dirty="0">
                <a:solidFill>
                  <a:srgbClr val="000000"/>
                </a:solidFill>
              </a:rPr>
              <a:t>زادت أثمان عناصر الإنتاج ( العمل ، الأرض ، رأس المال ، التنظيم ) التي تستخدم في إنتاج السلعة ، كلما أدى ذلك إلى زيادة تكاليف </a:t>
            </a:r>
            <a:r>
              <a:rPr lang="ar-SA" sz="3200" b="1" dirty="0" smtClean="0">
                <a:solidFill>
                  <a:srgbClr val="000000"/>
                </a:solidFill>
              </a:rPr>
              <a:t>إنتاج</a:t>
            </a:r>
            <a:r>
              <a:rPr lang="ar-DZ" sz="3200" b="1" dirty="0" smtClean="0">
                <a:solidFill>
                  <a:srgbClr val="000000"/>
                </a:solidFill>
              </a:rPr>
              <a:t> </a:t>
            </a:r>
            <a:r>
              <a:rPr lang="ar-SA" sz="3200" b="1" dirty="0" smtClean="0">
                <a:solidFill>
                  <a:srgbClr val="000000"/>
                </a:solidFill>
              </a:rPr>
              <a:t>السلعة</a:t>
            </a:r>
            <a:r>
              <a:rPr lang="ar-DZ" sz="3200" b="1" dirty="0" smtClean="0">
                <a:solidFill>
                  <a:srgbClr val="000000"/>
                </a:solidFill>
              </a:rPr>
              <a:t>,</a:t>
            </a:r>
            <a:r>
              <a:rPr lang="ar-SA" sz="3200" b="1" dirty="0" smtClean="0">
                <a:solidFill>
                  <a:srgbClr val="000000"/>
                </a:solidFill>
              </a:rPr>
              <a:t> </a:t>
            </a:r>
            <a:r>
              <a:rPr lang="ar-SA" sz="3200" b="1" dirty="0">
                <a:solidFill>
                  <a:srgbClr val="000000"/>
                </a:solidFill>
              </a:rPr>
              <a:t>وبالتالي انخفضت الكميـة المعروضة من </a:t>
            </a:r>
            <a:r>
              <a:rPr lang="ar-SA" sz="3200" b="1" dirty="0" smtClean="0">
                <a:solidFill>
                  <a:srgbClr val="000000"/>
                </a:solidFill>
              </a:rPr>
              <a:t>السلعة</a:t>
            </a:r>
            <a:r>
              <a:rPr lang="ar-DZ" sz="3200" b="1" dirty="0" smtClean="0">
                <a:solidFill>
                  <a:srgbClr val="000000"/>
                </a:solidFill>
              </a:rPr>
              <a:t>,</a:t>
            </a:r>
            <a:r>
              <a:rPr lang="ar-SA" sz="3200" b="1" dirty="0" smtClean="0">
                <a:solidFill>
                  <a:srgbClr val="000000"/>
                </a:solidFill>
              </a:rPr>
              <a:t> </a:t>
            </a:r>
            <a:r>
              <a:rPr lang="ar-SA" sz="3200" b="1" dirty="0">
                <a:solidFill>
                  <a:srgbClr val="000000"/>
                </a:solidFill>
              </a:rPr>
              <a:t>وعلى ذلك تكون العلاقة بين أثمان عناصر الإنتاج المستخدمـة في إنتاج </a:t>
            </a:r>
            <a:r>
              <a:rPr lang="ar-SA" sz="3200" b="1" dirty="0" smtClean="0">
                <a:solidFill>
                  <a:srgbClr val="000000"/>
                </a:solidFill>
              </a:rPr>
              <a:t>السلعة</a:t>
            </a:r>
            <a:r>
              <a:rPr lang="ar-DZ" sz="3200" b="1" dirty="0" smtClean="0">
                <a:solidFill>
                  <a:srgbClr val="000000"/>
                </a:solidFill>
              </a:rPr>
              <a:t>,</a:t>
            </a:r>
            <a:r>
              <a:rPr lang="ar-SA" sz="3200" b="1" dirty="0" smtClean="0">
                <a:solidFill>
                  <a:srgbClr val="000000"/>
                </a:solidFill>
              </a:rPr>
              <a:t> </a:t>
            </a:r>
            <a:r>
              <a:rPr lang="ar-SA" sz="3200" b="1" dirty="0">
                <a:solidFill>
                  <a:srgbClr val="000000"/>
                </a:solidFill>
              </a:rPr>
              <a:t>والكمية المعروضة منها </a:t>
            </a:r>
            <a:r>
              <a:rPr lang="ar-SA" sz="3200" b="1" dirty="0" smtClean="0">
                <a:solidFill>
                  <a:srgbClr val="000000"/>
                </a:solidFill>
                <a:cs typeface="Traditional Arabic" pitchFamily="18" charset="-78"/>
              </a:rPr>
              <a:t>.</a:t>
            </a:r>
            <a:endParaRPr lang="fr-FR" sz="3200" b="1" dirty="0">
              <a:solidFill>
                <a:srgbClr val="000000"/>
              </a:solidFill>
              <a:cs typeface="Traditional Arabic" pitchFamily="18" charset="-78"/>
            </a:endParaRPr>
          </a:p>
        </p:txBody>
      </p:sp>
      <p:sp>
        <p:nvSpPr>
          <p:cNvPr id="4" name="Text Box 4"/>
          <p:cNvSpPr txBox="1">
            <a:spLocks noChangeArrowheads="1"/>
          </p:cNvSpPr>
          <p:nvPr/>
        </p:nvSpPr>
        <p:spPr bwMode="auto">
          <a:xfrm>
            <a:off x="4283968" y="260648"/>
            <a:ext cx="4463778"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sz="4400" dirty="0" smtClean="0">
                <a:solidFill>
                  <a:srgbClr val="800000"/>
                </a:solidFill>
                <a:latin typeface="Arial" pitchFamily="34" charset="0"/>
                <a:cs typeface="+mj-cs"/>
              </a:rPr>
              <a:t> ثانيا : </a:t>
            </a:r>
            <a:r>
              <a:rPr lang="ar-SA" sz="4400" dirty="0" smtClean="0">
                <a:solidFill>
                  <a:srgbClr val="800000"/>
                </a:solidFill>
                <a:latin typeface="Arial" pitchFamily="34" charset="0"/>
                <a:cs typeface="+mj-cs"/>
              </a:rPr>
              <a:t>محددات العرض</a:t>
            </a:r>
            <a:endParaRPr lang="fr-FR" dirty="0">
              <a:solidFill>
                <a:srgbClr val="000000"/>
              </a:solidFill>
              <a:latin typeface="Arial" pitchFamily="34" charset="0"/>
            </a:endParaRPr>
          </a:p>
        </p:txBody>
      </p:sp>
    </p:spTree>
    <p:extLst>
      <p:ext uri="{BB962C8B-B14F-4D97-AF65-F5344CB8AC3E}">
        <p14:creationId xmlns:p14="http://schemas.microsoft.com/office/powerpoint/2010/main" val="16125105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1"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50" fill="hold"/>
                                        <p:tgtEl>
                                          <p:spTgt spid="4"/>
                                        </p:tgtEl>
                                        <p:attrNameLst>
                                          <p:attrName>ppt_x</p:attrName>
                                        </p:attrNameLst>
                                      </p:cBhvr>
                                      <p:tavLst>
                                        <p:tav tm="0">
                                          <p:val>
                                            <p:strVal val="#ppt_x"/>
                                          </p:val>
                                        </p:tav>
                                        <p:tav tm="100000">
                                          <p:val>
                                            <p:strVal val="#ppt_x"/>
                                          </p:val>
                                        </p:tav>
                                      </p:tavLst>
                                    </p:anim>
                                    <p:anim calcmode="lin" valueType="num">
                                      <p:cBhvr additive="base">
                                        <p:cTn id="8" dur="25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162818"/>
                                        </p:tgtEl>
                                        <p:attrNameLst>
                                          <p:attrName>style.visibility</p:attrName>
                                        </p:attrNameLst>
                                      </p:cBhvr>
                                      <p:to>
                                        <p:strVal val="visible"/>
                                      </p:to>
                                    </p:set>
                                    <p:anim calcmode="lin" valueType="num">
                                      <p:cBhvr additive="base">
                                        <p:cTn id="12" dur="250" fill="hold"/>
                                        <p:tgtEl>
                                          <p:spTgt spid="162818"/>
                                        </p:tgtEl>
                                        <p:attrNameLst>
                                          <p:attrName>ppt_x</p:attrName>
                                        </p:attrNameLst>
                                      </p:cBhvr>
                                      <p:tavLst>
                                        <p:tav tm="0">
                                          <p:val>
                                            <p:strVal val="#ppt_x"/>
                                          </p:val>
                                        </p:tav>
                                        <p:tav tm="100000">
                                          <p:val>
                                            <p:strVal val="#ppt_x"/>
                                          </p:val>
                                        </p:tav>
                                      </p:tavLst>
                                    </p:anim>
                                    <p:anim calcmode="lin" valueType="num">
                                      <p:cBhvr additive="base">
                                        <p:cTn id="13" dur="250" fill="hold"/>
                                        <p:tgtEl>
                                          <p:spTgt spid="162818"/>
                                        </p:tgtEl>
                                        <p:attrNameLst>
                                          <p:attrName>ppt_y</p:attrName>
                                        </p:attrNameLst>
                                      </p:cBhvr>
                                      <p:tavLst>
                                        <p:tav tm="0">
                                          <p:val>
                                            <p:strVal val="1+#ppt_h/2"/>
                                          </p:val>
                                        </p:tav>
                                        <p:tav tm="100000">
                                          <p:val>
                                            <p:strVal val="#ppt_y"/>
                                          </p:val>
                                        </p:tav>
                                      </p:tavLst>
                                    </p:anim>
                                  </p:childTnLst>
                                </p:cTn>
                              </p:par>
                            </p:childTnLst>
                          </p:cTn>
                        </p:par>
                        <p:par>
                          <p:cTn id="14" fill="hold" nodeType="withGroup">
                            <p:stCondLst>
                              <p:cond delay="500"/>
                            </p:stCondLst>
                            <p:childTnLst>
                              <p:par>
                                <p:cTn id="15" presetID="2" presetClass="entr" presetSubtype="1" fill="hold" grpId="0" nodeType="afterEffect">
                                  <p:stCondLst>
                                    <p:cond delay="0"/>
                                  </p:stCondLst>
                                  <p:childTnLst>
                                    <p:set>
                                      <p:cBhvr>
                                        <p:cTn id="16" dur="1" fill="hold">
                                          <p:stCondLst>
                                            <p:cond delay="0"/>
                                          </p:stCondLst>
                                        </p:cTn>
                                        <p:tgtEl>
                                          <p:spTgt spid="162819"/>
                                        </p:tgtEl>
                                        <p:attrNameLst>
                                          <p:attrName>style.visibility</p:attrName>
                                        </p:attrNameLst>
                                      </p:cBhvr>
                                      <p:to>
                                        <p:strVal val="visible"/>
                                      </p:to>
                                    </p:set>
                                    <p:anim calcmode="lin" valueType="num">
                                      <p:cBhvr additive="base">
                                        <p:cTn id="17" dur="250" fill="hold"/>
                                        <p:tgtEl>
                                          <p:spTgt spid="162819"/>
                                        </p:tgtEl>
                                        <p:attrNameLst>
                                          <p:attrName>ppt_x</p:attrName>
                                        </p:attrNameLst>
                                      </p:cBhvr>
                                      <p:tavLst>
                                        <p:tav tm="0">
                                          <p:val>
                                            <p:strVal val="#ppt_x"/>
                                          </p:val>
                                        </p:tav>
                                        <p:tav tm="100000">
                                          <p:val>
                                            <p:strVal val="#ppt_x"/>
                                          </p:val>
                                        </p:tav>
                                      </p:tavLst>
                                    </p:anim>
                                    <p:anim calcmode="lin" valueType="num">
                                      <p:cBhvr additive="base">
                                        <p:cTn id="18" dur="250" fill="hold"/>
                                        <p:tgtEl>
                                          <p:spTgt spid="16281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autoUpdateAnimBg="0"/>
      <p:bldP spid="162819" grpId="0" autoUpdateAnimBg="0"/>
      <p:bldP spid="4" grpId="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ChangeArrowheads="1"/>
          </p:cNvSpPr>
          <p:nvPr/>
        </p:nvSpPr>
        <p:spPr bwMode="auto">
          <a:xfrm>
            <a:off x="205680" y="404664"/>
            <a:ext cx="8686800" cy="301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ar-SA" sz="2800" u="sng" dirty="0">
                <a:solidFill>
                  <a:srgbClr val="800000"/>
                </a:solidFill>
              </a:rPr>
              <a:t>3 </a:t>
            </a:r>
            <a:r>
              <a:rPr lang="ar-SA" sz="3600" u="sng" dirty="0">
                <a:solidFill>
                  <a:srgbClr val="800000"/>
                </a:solidFill>
              </a:rPr>
              <a:t>– </a:t>
            </a:r>
            <a:r>
              <a:rPr lang="ar-SA" sz="3600" b="1" u="sng" dirty="0">
                <a:solidFill>
                  <a:srgbClr val="800000"/>
                </a:solidFill>
              </a:rPr>
              <a:t>أثمان السلع الأخرى </a:t>
            </a:r>
            <a:r>
              <a:rPr lang="ar-SA" sz="3600" u="sng" dirty="0">
                <a:solidFill>
                  <a:srgbClr val="800000"/>
                </a:solidFill>
              </a:rPr>
              <a:t>:</a:t>
            </a:r>
            <a:r>
              <a:rPr lang="ar-SA" sz="3600" u="sng" dirty="0">
                <a:solidFill>
                  <a:srgbClr val="000000"/>
                </a:solidFill>
              </a:rPr>
              <a:t/>
            </a:r>
            <a:br>
              <a:rPr lang="ar-SA" sz="3600" u="sng" dirty="0">
                <a:solidFill>
                  <a:srgbClr val="000000"/>
                </a:solidFill>
              </a:rPr>
            </a:br>
            <a:r>
              <a:rPr lang="ar-DZ" sz="3600" dirty="0" smtClean="0">
                <a:solidFill>
                  <a:srgbClr val="000000"/>
                </a:solidFill>
              </a:rPr>
              <a:t>  </a:t>
            </a:r>
            <a:r>
              <a:rPr lang="ar-SA" sz="3200" b="1" dirty="0" smtClean="0">
                <a:solidFill>
                  <a:srgbClr val="000000"/>
                </a:solidFill>
              </a:rPr>
              <a:t>ترتبط </a:t>
            </a:r>
            <a:r>
              <a:rPr lang="ar-SA" sz="3200" b="1" dirty="0">
                <a:solidFill>
                  <a:srgbClr val="000000"/>
                </a:solidFill>
              </a:rPr>
              <a:t>الكمية المعروضة من السلعة بعلاقة عكسية مع ثمن السلعة البديلة لها في الإنتـاج ، وعلاقة طردية مع السلعة المكملة لها في </a:t>
            </a:r>
            <a:r>
              <a:rPr lang="ar-SA" sz="3200" b="1" dirty="0" smtClean="0">
                <a:solidFill>
                  <a:srgbClr val="000000"/>
                </a:solidFill>
              </a:rPr>
              <a:t>الإنتاج</a:t>
            </a:r>
            <a:r>
              <a:rPr lang="ar-DZ" sz="3200" b="1" dirty="0" smtClean="0">
                <a:solidFill>
                  <a:srgbClr val="000000"/>
                </a:solidFill>
              </a:rPr>
              <a:t>,</a:t>
            </a:r>
            <a:r>
              <a:rPr lang="ar-SA" sz="3200" b="1" dirty="0" smtClean="0">
                <a:solidFill>
                  <a:srgbClr val="000000"/>
                </a:solidFill>
              </a:rPr>
              <a:t> </a:t>
            </a:r>
            <a:r>
              <a:rPr lang="ar-DZ" sz="3200" b="1" dirty="0" smtClean="0">
                <a:solidFill>
                  <a:srgbClr val="000000"/>
                </a:solidFill>
              </a:rPr>
              <a:t> </a:t>
            </a:r>
            <a:r>
              <a:rPr lang="ar-SA" sz="3200" b="1" dirty="0" smtClean="0">
                <a:solidFill>
                  <a:srgbClr val="000000"/>
                </a:solidFill>
              </a:rPr>
              <a:t>فمثلاً </a:t>
            </a:r>
            <a:r>
              <a:rPr lang="ar-SA" sz="3200" b="1" dirty="0">
                <a:solidFill>
                  <a:srgbClr val="000000"/>
                </a:solidFill>
              </a:rPr>
              <a:t>لو ارتفع ثمن اللبن الرائب فإن الكمية المعروضة من الحليب ستنخفض ، لكون اللبن الرائب بديل للحليب في </a:t>
            </a:r>
            <a:r>
              <a:rPr lang="ar-SA" sz="3200" b="1" dirty="0" smtClean="0">
                <a:solidFill>
                  <a:srgbClr val="000000"/>
                </a:solidFill>
              </a:rPr>
              <a:t>الإنتاج</a:t>
            </a:r>
            <a:r>
              <a:rPr lang="ar-DZ" sz="3200" b="1" dirty="0" smtClean="0">
                <a:solidFill>
                  <a:srgbClr val="000000"/>
                </a:solidFill>
              </a:rPr>
              <a:t>,</a:t>
            </a:r>
            <a:r>
              <a:rPr lang="ar-SA" sz="3200" b="1" dirty="0" smtClean="0">
                <a:solidFill>
                  <a:srgbClr val="000000"/>
                </a:solidFill>
              </a:rPr>
              <a:t> أما </a:t>
            </a:r>
            <a:r>
              <a:rPr lang="ar-SA" sz="3200" b="1" dirty="0">
                <a:solidFill>
                  <a:srgbClr val="000000"/>
                </a:solidFill>
              </a:rPr>
              <a:t>لو ارتفع ثمن الزبدة فإن الكمية المعروضة من الحليب ستزيد لأن الزبدة مكملة في الإنتاج للحليب .</a:t>
            </a:r>
            <a:endParaRPr lang="fr-FR" sz="3200" b="1" dirty="0">
              <a:solidFill>
                <a:srgbClr val="000000"/>
              </a:solidFill>
            </a:endParaRPr>
          </a:p>
        </p:txBody>
      </p:sp>
      <p:sp>
        <p:nvSpPr>
          <p:cNvPr id="163843" name="Rectangle 3"/>
          <p:cNvSpPr>
            <a:spLocks noChangeArrowheads="1"/>
          </p:cNvSpPr>
          <p:nvPr/>
        </p:nvSpPr>
        <p:spPr bwMode="auto">
          <a:xfrm>
            <a:off x="339352" y="4091136"/>
            <a:ext cx="848112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ar-SA" sz="2800" b="1" u="sng" dirty="0">
                <a:solidFill>
                  <a:srgbClr val="800000"/>
                </a:solidFill>
                <a:cs typeface="Traditional Arabic" pitchFamily="18" charset="-78"/>
              </a:rPr>
              <a:t>4 </a:t>
            </a:r>
            <a:r>
              <a:rPr lang="ar-SA" sz="3600" b="1" u="sng" dirty="0">
                <a:solidFill>
                  <a:srgbClr val="800000"/>
                </a:solidFill>
                <a:cs typeface="Traditional Arabic" pitchFamily="18" charset="-78"/>
              </a:rPr>
              <a:t>– </a:t>
            </a:r>
            <a:r>
              <a:rPr lang="ar-SA" sz="4000" b="1" u="sng" dirty="0">
                <a:solidFill>
                  <a:srgbClr val="800000"/>
                </a:solidFill>
                <a:cs typeface="+mj-cs"/>
              </a:rPr>
              <a:t>حالة الفن الإنتاجي :</a:t>
            </a:r>
            <a:r>
              <a:rPr lang="ar-SA" sz="3600" b="1" dirty="0">
                <a:solidFill>
                  <a:srgbClr val="800000"/>
                </a:solidFill>
                <a:cs typeface="Traditional Arabic" pitchFamily="18" charset="-78"/>
              </a:rPr>
              <a:t/>
            </a:r>
            <a:br>
              <a:rPr lang="ar-SA" sz="3600" b="1" dirty="0">
                <a:solidFill>
                  <a:srgbClr val="800000"/>
                </a:solidFill>
                <a:cs typeface="Traditional Arabic" pitchFamily="18" charset="-78"/>
              </a:rPr>
            </a:br>
            <a:r>
              <a:rPr lang="ar-DZ" sz="3600" b="1" dirty="0" smtClean="0">
                <a:solidFill>
                  <a:srgbClr val="800000"/>
                </a:solidFill>
                <a:cs typeface="Traditional Arabic" pitchFamily="18" charset="-78"/>
              </a:rPr>
              <a:t>  </a:t>
            </a:r>
            <a:r>
              <a:rPr lang="ar-SA" sz="3200" b="1" dirty="0" smtClean="0">
                <a:solidFill>
                  <a:srgbClr val="000000"/>
                </a:solidFill>
              </a:rPr>
              <a:t>يؤثر </a:t>
            </a:r>
            <a:r>
              <a:rPr lang="ar-SA" sz="3200" b="1" dirty="0">
                <a:solidFill>
                  <a:srgbClr val="000000"/>
                </a:solidFill>
              </a:rPr>
              <a:t>المستوى الفني والتقني </a:t>
            </a:r>
            <a:r>
              <a:rPr lang="ar-SA" sz="3200" b="1" dirty="0" smtClean="0">
                <a:solidFill>
                  <a:srgbClr val="000000"/>
                </a:solidFill>
              </a:rPr>
              <a:t>للإنتاج</a:t>
            </a:r>
            <a:r>
              <a:rPr lang="ar-DZ" sz="3200" b="1" dirty="0" smtClean="0">
                <a:solidFill>
                  <a:srgbClr val="000000"/>
                </a:solidFill>
              </a:rPr>
              <a:t>,</a:t>
            </a:r>
            <a:r>
              <a:rPr lang="ar-SA" sz="3200" b="1" dirty="0" smtClean="0">
                <a:solidFill>
                  <a:srgbClr val="000000"/>
                </a:solidFill>
              </a:rPr>
              <a:t> </a:t>
            </a:r>
            <a:r>
              <a:rPr lang="ar-SA" sz="3200" b="1" dirty="0">
                <a:solidFill>
                  <a:srgbClr val="000000"/>
                </a:solidFill>
              </a:rPr>
              <a:t>على كمية ونوعية السلع المنتجة ، وكذلـك علـى تكاليف الإنتاج </a:t>
            </a:r>
            <a:r>
              <a:rPr lang="ar-SA" sz="3200" b="1" dirty="0" smtClean="0">
                <a:solidFill>
                  <a:srgbClr val="000000"/>
                </a:solidFill>
              </a:rPr>
              <a:t>لذلك </a:t>
            </a:r>
            <a:r>
              <a:rPr lang="ar-SA" sz="3200" b="1" dirty="0">
                <a:solidFill>
                  <a:srgbClr val="000000"/>
                </a:solidFill>
              </a:rPr>
              <a:t>فكلما تحسن الأسلوب </a:t>
            </a:r>
            <a:r>
              <a:rPr lang="ar-SA" sz="3200" b="1" dirty="0" smtClean="0">
                <a:solidFill>
                  <a:srgbClr val="000000"/>
                </a:solidFill>
              </a:rPr>
              <a:t>الفني</a:t>
            </a:r>
            <a:r>
              <a:rPr lang="ar-DZ" sz="3200" b="1" dirty="0" smtClean="0">
                <a:solidFill>
                  <a:srgbClr val="000000"/>
                </a:solidFill>
              </a:rPr>
              <a:t> </a:t>
            </a:r>
            <a:r>
              <a:rPr lang="ar-SA" sz="3200" b="1" dirty="0" smtClean="0">
                <a:solidFill>
                  <a:srgbClr val="000000"/>
                </a:solidFill>
              </a:rPr>
              <a:t>والإنتاجي المستخدم</a:t>
            </a:r>
            <a:r>
              <a:rPr lang="ar-DZ" sz="3200" b="1" dirty="0" smtClean="0">
                <a:solidFill>
                  <a:srgbClr val="000000"/>
                </a:solidFill>
              </a:rPr>
              <a:t>,</a:t>
            </a:r>
            <a:r>
              <a:rPr lang="ar-SA" sz="3200" b="1" dirty="0" smtClean="0">
                <a:solidFill>
                  <a:srgbClr val="000000"/>
                </a:solidFill>
              </a:rPr>
              <a:t> </a:t>
            </a:r>
            <a:r>
              <a:rPr lang="ar-SA" sz="3200" b="1" dirty="0">
                <a:solidFill>
                  <a:srgbClr val="000000"/>
                </a:solidFill>
              </a:rPr>
              <a:t>كلمـا زادت الكمية المعروضة من السلعة والعكس بالعكس </a:t>
            </a:r>
            <a:r>
              <a:rPr lang="ar-SA" sz="3200" b="1" dirty="0">
                <a:solidFill>
                  <a:srgbClr val="000000"/>
                </a:solidFill>
                <a:cs typeface="Traditional Arabic" pitchFamily="18" charset="-78"/>
              </a:rPr>
              <a:t>.</a:t>
            </a:r>
            <a:endParaRPr lang="fr-FR" sz="3200" b="1" dirty="0">
              <a:solidFill>
                <a:srgbClr val="000000"/>
              </a:solidFill>
              <a:cs typeface="Traditional Arabic" pitchFamily="18" charset="-78"/>
            </a:endParaRPr>
          </a:p>
        </p:txBody>
      </p:sp>
    </p:spTree>
    <p:extLst>
      <p:ext uri="{BB962C8B-B14F-4D97-AF65-F5344CB8AC3E}">
        <p14:creationId xmlns:p14="http://schemas.microsoft.com/office/powerpoint/2010/main" val="37612219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63842"/>
                                        </p:tgtEl>
                                        <p:attrNameLst>
                                          <p:attrName>style.visibility</p:attrName>
                                        </p:attrNameLst>
                                      </p:cBhvr>
                                      <p:to>
                                        <p:strVal val="visible"/>
                                      </p:to>
                                    </p:set>
                                    <p:anim calcmode="lin" valueType="num">
                                      <p:cBhvr additive="base">
                                        <p:cTn id="7" dur="250" fill="hold"/>
                                        <p:tgtEl>
                                          <p:spTgt spid="163842"/>
                                        </p:tgtEl>
                                        <p:attrNameLst>
                                          <p:attrName>ppt_x</p:attrName>
                                        </p:attrNameLst>
                                      </p:cBhvr>
                                      <p:tavLst>
                                        <p:tav tm="0">
                                          <p:val>
                                            <p:strVal val="#ppt_x"/>
                                          </p:val>
                                        </p:tav>
                                        <p:tav tm="100000">
                                          <p:val>
                                            <p:strVal val="#ppt_x"/>
                                          </p:val>
                                        </p:tav>
                                      </p:tavLst>
                                    </p:anim>
                                    <p:anim calcmode="lin" valueType="num">
                                      <p:cBhvr additive="base">
                                        <p:cTn id="8" dur="250" fill="hold"/>
                                        <p:tgtEl>
                                          <p:spTgt spid="163842"/>
                                        </p:tgtEl>
                                        <p:attrNameLst>
                                          <p:attrName>ppt_y</p:attrName>
                                        </p:attrNameLst>
                                      </p:cBhvr>
                                      <p:tavLst>
                                        <p:tav tm="0">
                                          <p:val>
                                            <p:strVal val="1+#ppt_h/2"/>
                                          </p:val>
                                        </p:tav>
                                        <p:tav tm="100000">
                                          <p:val>
                                            <p:strVal val="#ppt_y"/>
                                          </p:val>
                                        </p:tav>
                                      </p:tavLst>
                                    </p:anim>
                                  </p:childTnLst>
                                </p:cTn>
                              </p:par>
                            </p:childTnLst>
                          </p:cTn>
                        </p:par>
                        <p:par>
                          <p:cTn id="9" fill="hold" nodeType="withGroup">
                            <p:stCondLst>
                              <p:cond delay="250"/>
                            </p:stCondLst>
                            <p:childTnLst>
                              <p:par>
                                <p:cTn id="10" presetID="2" presetClass="entr" presetSubtype="1" fill="hold" grpId="0" nodeType="afterEffect">
                                  <p:stCondLst>
                                    <p:cond delay="0"/>
                                  </p:stCondLst>
                                  <p:childTnLst>
                                    <p:set>
                                      <p:cBhvr>
                                        <p:cTn id="11" dur="1" fill="hold">
                                          <p:stCondLst>
                                            <p:cond delay="0"/>
                                          </p:stCondLst>
                                        </p:cTn>
                                        <p:tgtEl>
                                          <p:spTgt spid="163843"/>
                                        </p:tgtEl>
                                        <p:attrNameLst>
                                          <p:attrName>style.visibility</p:attrName>
                                        </p:attrNameLst>
                                      </p:cBhvr>
                                      <p:to>
                                        <p:strVal val="visible"/>
                                      </p:to>
                                    </p:set>
                                    <p:anim calcmode="lin" valueType="num">
                                      <p:cBhvr additive="base">
                                        <p:cTn id="12" dur="250" fill="hold"/>
                                        <p:tgtEl>
                                          <p:spTgt spid="163843"/>
                                        </p:tgtEl>
                                        <p:attrNameLst>
                                          <p:attrName>ppt_x</p:attrName>
                                        </p:attrNameLst>
                                      </p:cBhvr>
                                      <p:tavLst>
                                        <p:tav tm="0">
                                          <p:val>
                                            <p:strVal val="#ppt_x"/>
                                          </p:val>
                                        </p:tav>
                                        <p:tav tm="100000">
                                          <p:val>
                                            <p:strVal val="#ppt_x"/>
                                          </p:val>
                                        </p:tav>
                                      </p:tavLst>
                                    </p:anim>
                                    <p:anim calcmode="lin" valueType="num">
                                      <p:cBhvr additive="base">
                                        <p:cTn id="13" dur="250" fill="hold"/>
                                        <p:tgtEl>
                                          <p:spTgt spid="16384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2" grpId="0" autoUpdateAnimBg="0"/>
      <p:bldP spid="163843"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Text Box 3"/>
          <p:cNvSpPr txBox="1">
            <a:spLocks noChangeArrowheads="1"/>
          </p:cNvSpPr>
          <p:nvPr/>
        </p:nvSpPr>
        <p:spPr bwMode="auto">
          <a:xfrm>
            <a:off x="609600" y="692696"/>
            <a:ext cx="79248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800" u="sng" dirty="0">
                <a:solidFill>
                  <a:srgbClr val="800000"/>
                </a:solidFill>
                <a:latin typeface="Arial" pitchFamily="34" charset="0"/>
              </a:rPr>
              <a:t>5</a:t>
            </a:r>
            <a:r>
              <a:rPr lang="ar-SA" sz="3600" u="sng" dirty="0">
                <a:solidFill>
                  <a:srgbClr val="800000"/>
                </a:solidFill>
                <a:latin typeface="Arial" pitchFamily="34" charset="0"/>
                <a:cs typeface="+mn-cs"/>
              </a:rPr>
              <a:t>- أهداف المنتجين :</a:t>
            </a:r>
          </a:p>
          <a:p>
            <a:pPr algn="just" eaLnBrk="1" fontAlgn="base" hangingPunct="1">
              <a:spcBef>
                <a:spcPct val="50000"/>
              </a:spcBef>
              <a:spcAft>
                <a:spcPct val="0"/>
              </a:spcAft>
            </a:pPr>
            <a:r>
              <a:rPr lang="ar-DZ" sz="3200" dirty="0" smtClean="0">
                <a:solidFill>
                  <a:srgbClr val="000000"/>
                </a:solidFill>
                <a:latin typeface="Arial" pitchFamily="34" charset="0"/>
                <a:cs typeface="+mn-cs"/>
              </a:rPr>
              <a:t>  </a:t>
            </a:r>
            <a:r>
              <a:rPr lang="ar-SA" sz="4000" b="0" dirty="0" smtClean="0">
                <a:solidFill>
                  <a:srgbClr val="000000"/>
                </a:solidFill>
                <a:latin typeface="Arial" pitchFamily="34" charset="0"/>
                <a:cs typeface="+mn-cs"/>
              </a:rPr>
              <a:t>تختلف </a:t>
            </a:r>
            <a:r>
              <a:rPr lang="ar-SA" sz="4000" b="0" dirty="0">
                <a:solidFill>
                  <a:srgbClr val="000000"/>
                </a:solidFill>
                <a:latin typeface="Arial" pitchFamily="34" charset="0"/>
                <a:cs typeface="+mn-cs"/>
              </a:rPr>
              <a:t>أهداف المنتجين من أحدهم إلى الآخر، فقد يهدف المنتج إلى تعظيم </a:t>
            </a:r>
            <a:r>
              <a:rPr lang="ar-SA" sz="4000" b="0" dirty="0" smtClean="0">
                <a:solidFill>
                  <a:srgbClr val="000000"/>
                </a:solidFill>
                <a:latin typeface="Arial" pitchFamily="34" charset="0"/>
                <a:cs typeface="+mn-cs"/>
              </a:rPr>
              <a:t>الأرباح</a:t>
            </a:r>
            <a:r>
              <a:rPr lang="ar-DZ" sz="4000" b="0" dirty="0" smtClean="0">
                <a:solidFill>
                  <a:srgbClr val="000000"/>
                </a:solidFill>
                <a:latin typeface="Arial" pitchFamily="34" charset="0"/>
                <a:cs typeface="+mn-cs"/>
              </a:rPr>
              <a:t>,</a:t>
            </a:r>
            <a:r>
              <a:rPr lang="ar-SA" sz="4000" b="0" dirty="0" smtClean="0">
                <a:solidFill>
                  <a:srgbClr val="000000"/>
                </a:solidFill>
                <a:latin typeface="Arial" pitchFamily="34" charset="0"/>
                <a:cs typeface="+mn-cs"/>
              </a:rPr>
              <a:t> </a:t>
            </a:r>
            <a:r>
              <a:rPr lang="ar-SA" sz="4000" b="0" dirty="0">
                <a:solidFill>
                  <a:srgbClr val="000000"/>
                </a:solidFill>
                <a:latin typeface="Arial" pitchFamily="34" charset="0"/>
                <a:cs typeface="+mn-cs"/>
              </a:rPr>
              <a:t>أو إلى تقليل الخسائر، أو لمجرد انتاج سلعة أو تقديم خدمة تعود بالنفع على المجتمع </a:t>
            </a:r>
            <a:r>
              <a:rPr lang="ar-DZ" sz="4000" b="0" dirty="0" smtClean="0">
                <a:solidFill>
                  <a:srgbClr val="000000"/>
                </a:solidFill>
                <a:latin typeface="Arial" pitchFamily="34" charset="0"/>
                <a:cs typeface="+mn-cs"/>
              </a:rPr>
              <a:t>, </a:t>
            </a:r>
            <a:r>
              <a:rPr lang="ar-SA" sz="4000" b="0" dirty="0" smtClean="0">
                <a:solidFill>
                  <a:srgbClr val="000000"/>
                </a:solidFill>
                <a:latin typeface="Arial" pitchFamily="34" charset="0"/>
                <a:cs typeface="+mn-cs"/>
              </a:rPr>
              <a:t>فإذا </a:t>
            </a:r>
            <a:r>
              <a:rPr lang="ar-SA" sz="4000" b="0" dirty="0">
                <a:solidFill>
                  <a:srgbClr val="000000"/>
                </a:solidFill>
                <a:latin typeface="Arial" pitchFamily="34" charset="0"/>
                <a:cs typeface="+mn-cs"/>
              </a:rPr>
              <a:t>كان الهدف يتطلب التوسع في </a:t>
            </a:r>
            <a:r>
              <a:rPr lang="ar-SA" sz="4000" b="0" dirty="0" smtClean="0">
                <a:solidFill>
                  <a:srgbClr val="000000"/>
                </a:solidFill>
                <a:latin typeface="Arial" pitchFamily="34" charset="0"/>
                <a:cs typeface="+mn-cs"/>
              </a:rPr>
              <a:t>الانتاج</a:t>
            </a:r>
            <a:r>
              <a:rPr lang="ar-DZ" sz="4000" b="0" dirty="0" smtClean="0">
                <a:solidFill>
                  <a:srgbClr val="000000"/>
                </a:solidFill>
                <a:latin typeface="Arial" pitchFamily="34" charset="0"/>
                <a:cs typeface="+mn-cs"/>
              </a:rPr>
              <a:t>,</a:t>
            </a:r>
            <a:r>
              <a:rPr lang="ar-SA" sz="4000" b="0" dirty="0" smtClean="0">
                <a:solidFill>
                  <a:srgbClr val="000000"/>
                </a:solidFill>
                <a:latin typeface="Arial" pitchFamily="34" charset="0"/>
                <a:cs typeface="+mn-cs"/>
              </a:rPr>
              <a:t> </a:t>
            </a:r>
            <a:r>
              <a:rPr lang="ar-SA" sz="4000" b="0" dirty="0">
                <a:solidFill>
                  <a:srgbClr val="000000"/>
                </a:solidFill>
                <a:latin typeface="Arial" pitchFamily="34" charset="0"/>
                <a:cs typeface="+mn-cs"/>
              </a:rPr>
              <a:t>فإن الكمية المعروضة من السلعة بدون شك ستزيد أو </a:t>
            </a:r>
            <a:r>
              <a:rPr lang="ar-SA" sz="4000" b="0" dirty="0" smtClean="0">
                <a:solidFill>
                  <a:srgbClr val="000000"/>
                </a:solidFill>
                <a:latin typeface="Arial" pitchFamily="34" charset="0"/>
                <a:cs typeface="+mn-cs"/>
              </a:rPr>
              <a:t>العكس</a:t>
            </a:r>
            <a:r>
              <a:rPr lang="ar-DZ" sz="4000" b="0" dirty="0" smtClean="0">
                <a:solidFill>
                  <a:srgbClr val="000000"/>
                </a:solidFill>
                <a:latin typeface="Arial" pitchFamily="34" charset="0"/>
                <a:cs typeface="+mn-cs"/>
              </a:rPr>
              <a:t>,</a:t>
            </a:r>
            <a:r>
              <a:rPr lang="ar-SA" sz="4000" b="0" dirty="0" smtClean="0">
                <a:solidFill>
                  <a:srgbClr val="000000"/>
                </a:solidFill>
                <a:latin typeface="Arial" pitchFamily="34" charset="0"/>
                <a:cs typeface="+mn-cs"/>
              </a:rPr>
              <a:t> </a:t>
            </a:r>
            <a:r>
              <a:rPr lang="ar-SA" sz="4000" b="0" dirty="0">
                <a:solidFill>
                  <a:srgbClr val="000000"/>
                </a:solidFill>
                <a:latin typeface="Arial" pitchFamily="34" charset="0"/>
                <a:cs typeface="+mn-cs"/>
              </a:rPr>
              <a:t>إذا هدف المنتج إلى تقليص نشاطه </a:t>
            </a:r>
            <a:r>
              <a:rPr lang="ar-SA" sz="3200" b="0" dirty="0">
                <a:solidFill>
                  <a:srgbClr val="000000"/>
                </a:solidFill>
                <a:latin typeface="Arial" pitchFamily="34" charset="0"/>
                <a:cs typeface="+mn-cs"/>
              </a:rPr>
              <a:t>.</a:t>
            </a:r>
            <a:endParaRPr lang="en-US" sz="3200" b="0" dirty="0">
              <a:solidFill>
                <a:srgbClr val="000000"/>
              </a:solidFill>
              <a:latin typeface="Arial" pitchFamily="34" charset="0"/>
              <a:cs typeface="+mn-cs"/>
            </a:endParaRPr>
          </a:p>
        </p:txBody>
      </p:sp>
    </p:spTree>
    <p:extLst>
      <p:ext uri="{BB962C8B-B14F-4D97-AF65-F5344CB8AC3E}">
        <p14:creationId xmlns:p14="http://schemas.microsoft.com/office/powerpoint/2010/main" val="42806808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89091"/>
                                        </p:tgtEl>
                                        <p:attrNameLst>
                                          <p:attrName>style.visibility</p:attrName>
                                        </p:attrNameLst>
                                      </p:cBhvr>
                                      <p:to>
                                        <p:strVal val="visible"/>
                                      </p:to>
                                    </p:set>
                                    <p:anim calcmode="lin" valueType="num">
                                      <p:cBhvr additive="base">
                                        <p:cTn id="7" dur="250" fill="hold"/>
                                        <p:tgtEl>
                                          <p:spTgt spid="89091"/>
                                        </p:tgtEl>
                                        <p:attrNameLst>
                                          <p:attrName>ppt_x</p:attrName>
                                        </p:attrNameLst>
                                      </p:cBhvr>
                                      <p:tavLst>
                                        <p:tav tm="0">
                                          <p:val>
                                            <p:strVal val="#ppt_x"/>
                                          </p:val>
                                        </p:tav>
                                        <p:tav tm="100000">
                                          <p:val>
                                            <p:strVal val="#ppt_x"/>
                                          </p:val>
                                        </p:tav>
                                      </p:tavLst>
                                    </p:anim>
                                    <p:anim calcmode="lin" valueType="num">
                                      <p:cBhvr additive="base">
                                        <p:cTn id="8" dur="250" fill="hold"/>
                                        <p:tgtEl>
                                          <p:spTgt spid="890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0" y="562670"/>
            <a:ext cx="4690864" cy="634082"/>
          </a:xfrm>
        </p:spPr>
        <p:txBody>
          <a:bodyPr/>
          <a:lstStyle/>
          <a:p>
            <a:r>
              <a:rPr lang="ar-DZ" b="1" dirty="0" smtClean="0"/>
              <a:t>ثالثا :قانون العرض</a:t>
            </a:r>
            <a:r>
              <a:rPr lang="ar-DZ" dirty="0" smtClean="0"/>
              <a:t/>
            </a:r>
            <a:br>
              <a:rPr lang="ar-DZ" dirty="0" smtClean="0"/>
            </a:br>
            <a:endParaRPr lang="ar-DZ" dirty="0"/>
          </a:p>
        </p:txBody>
      </p:sp>
      <p:sp>
        <p:nvSpPr>
          <p:cNvPr id="3" name="عنصر نائب للمحتوى 2"/>
          <p:cNvSpPr>
            <a:spLocks noGrp="1"/>
          </p:cNvSpPr>
          <p:nvPr>
            <p:ph idx="1"/>
          </p:nvPr>
        </p:nvSpPr>
        <p:spPr>
          <a:xfrm>
            <a:off x="395536" y="908720"/>
            <a:ext cx="8496944" cy="5760640"/>
          </a:xfrm>
        </p:spPr>
        <p:txBody>
          <a:bodyPr/>
          <a:lstStyle/>
          <a:p>
            <a:pPr marL="0" indent="0" algn="just">
              <a:buNone/>
            </a:pPr>
            <a:r>
              <a:rPr lang="ar-DZ" b="1" dirty="0" smtClean="0"/>
              <a:t>   بافتراض بقاء الأشياء الأخرى على حالها, فإن العلاقة التي تربط سعر السلعة والكمية المعروضة منها علاقة طردية بمعنى أن الكمية المعروضة ستزداد عندما يزداد السعر، وتقل عندما ينخفض السعر.</a:t>
            </a:r>
          </a:p>
          <a:p>
            <a:endParaRPr lang="ar-DZ" dirty="0"/>
          </a:p>
        </p:txBody>
      </p:sp>
      <p:graphicFrame>
        <p:nvGraphicFramePr>
          <p:cNvPr id="4" name="جدول 3"/>
          <p:cNvGraphicFramePr>
            <a:graphicFrameLocks noGrp="1"/>
          </p:cNvGraphicFramePr>
          <p:nvPr>
            <p:extLst>
              <p:ext uri="{D42A27DB-BD31-4B8C-83A1-F6EECF244321}">
                <p14:modId xmlns:p14="http://schemas.microsoft.com/office/powerpoint/2010/main" val="655812998"/>
              </p:ext>
            </p:extLst>
          </p:nvPr>
        </p:nvGraphicFramePr>
        <p:xfrm>
          <a:off x="1115616" y="3250666"/>
          <a:ext cx="6840759" cy="3130662"/>
        </p:xfrm>
        <a:graphic>
          <a:graphicData uri="http://schemas.openxmlformats.org/drawingml/2006/table">
            <a:tbl>
              <a:tblPr rtl="1" firstRow="1" bandRow="1"/>
              <a:tblGrid>
                <a:gridCol w="2280253"/>
                <a:gridCol w="2280253"/>
                <a:gridCol w="2280253"/>
              </a:tblGrid>
              <a:tr h="521777">
                <a:tc>
                  <a:txBody>
                    <a:bodyPr/>
                    <a:lstStyle>
                      <a:lvl1pPr marL="0" algn="r" defTabSz="914400" rtl="1" eaLnBrk="1" latinLnBrk="0" hangingPunct="1">
                        <a:defRPr sz="1800" b="1" kern="1200">
                          <a:solidFill>
                            <a:schemeClr val="lt1"/>
                          </a:solidFill>
                          <a:latin typeface="Calibri"/>
                        </a:defRPr>
                      </a:lvl1pPr>
                      <a:lvl2pPr marL="457200" algn="r" defTabSz="914400" rtl="1" eaLnBrk="1" latinLnBrk="0" hangingPunct="1">
                        <a:defRPr sz="1800" b="1" kern="1200">
                          <a:solidFill>
                            <a:schemeClr val="lt1"/>
                          </a:solidFill>
                          <a:latin typeface="Calibri"/>
                        </a:defRPr>
                      </a:lvl2pPr>
                      <a:lvl3pPr marL="914400" algn="r" defTabSz="914400" rtl="1" eaLnBrk="1" latinLnBrk="0" hangingPunct="1">
                        <a:defRPr sz="1800" b="1" kern="1200">
                          <a:solidFill>
                            <a:schemeClr val="lt1"/>
                          </a:solidFill>
                          <a:latin typeface="Calibri"/>
                        </a:defRPr>
                      </a:lvl3pPr>
                      <a:lvl4pPr marL="1371600" algn="r" defTabSz="914400" rtl="1" eaLnBrk="1" latinLnBrk="0" hangingPunct="1">
                        <a:defRPr sz="1800" b="1" kern="1200">
                          <a:solidFill>
                            <a:schemeClr val="lt1"/>
                          </a:solidFill>
                          <a:latin typeface="Calibri"/>
                        </a:defRPr>
                      </a:lvl4pPr>
                      <a:lvl5pPr marL="1828800" algn="r" defTabSz="914400" rtl="1" eaLnBrk="1" latinLnBrk="0" hangingPunct="1">
                        <a:defRPr sz="1800" b="1" kern="1200">
                          <a:solidFill>
                            <a:schemeClr val="lt1"/>
                          </a:solidFill>
                          <a:latin typeface="Calibri"/>
                        </a:defRPr>
                      </a:lvl5pPr>
                      <a:lvl6pPr marL="2286000" algn="r" defTabSz="914400" rtl="1" eaLnBrk="1" latinLnBrk="0" hangingPunct="1">
                        <a:defRPr sz="1800" b="1" kern="1200">
                          <a:solidFill>
                            <a:schemeClr val="lt1"/>
                          </a:solidFill>
                          <a:latin typeface="Calibri"/>
                        </a:defRPr>
                      </a:lvl6pPr>
                      <a:lvl7pPr marL="2743200" algn="r" defTabSz="914400" rtl="1" eaLnBrk="1" latinLnBrk="0" hangingPunct="1">
                        <a:defRPr sz="1800" b="1" kern="1200">
                          <a:solidFill>
                            <a:schemeClr val="lt1"/>
                          </a:solidFill>
                          <a:latin typeface="Calibri"/>
                        </a:defRPr>
                      </a:lvl7pPr>
                      <a:lvl8pPr marL="3200400" algn="r" defTabSz="914400" rtl="1" eaLnBrk="1" latinLnBrk="0" hangingPunct="1">
                        <a:defRPr sz="1800" b="1" kern="1200">
                          <a:solidFill>
                            <a:schemeClr val="lt1"/>
                          </a:solidFill>
                          <a:latin typeface="Calibri"/>
                        </a:defRPr>
                      </a:lvl8pPr>
                      <a:lvl9pPr marL="3657600" algn="r" defTabSz="914400" rtl="1" eaLnBrk="1" latinLnBrk="0" hangingPunct="1">
                        <a:defRPr sz="1800" b="1" kern="1200">
                          <a:solidFill>
                            <a:schemeClr val="lt1"/>
                          </a:solidFill>
                          <a:latin typeface="Calibri"/>
                        </a:defRPr>
                      </a:lvl9pPr>
                    </a:lstStyle>
                    <a:p>
                      <a:pPr algn="ctr" rtl="1"/>
                      <a:endParaRPr lang="ar-SA" dirty="0"/>
                    </a:p>
                  </a:txBody>
                  <a:tcPr anchor="ctr">
                    <a:lnL w="12700" cmpd="sng">
                      <a:solidFill>
                        <a:prstClr val="white"/>
                      </a:solidFill>
                    </a:lnL>
                    <a:lnR w="12700" cmpd="sng">
                      <a:solidFill>
                        <a:prstClr val="white"/>
                      </a:solidFill>
                    </a:lnR>
                    <a:lnT w="12700" cmpd="sng">
                      <a:solidFill>
                        <a:prstClr val="white"/>
                      </a:solidFill>
                    </a:lnT>
                    <a:lnB w="38100" cmpd="sng">
                      <a:solidFill>
                        <a:prstClr val="white"/>
                      </a:solidFill>
                    </a:lnB>
                    <a:lnTlToBr w="12700" cmpd="sng">
                      <a:noFill/>
                      <a:prstDash val="solid"/>
                    </a:lnTlToBr>
                    <a:lnBlToTr w="12700" cmpd="sng">
                      <a:noFill/>
                      <a:prstDash val="solid"/>
                    </a:lnBlToTr>
                    <a:solidFill>
                      <a:srgbClr val="9D90A0"/>
                    </a:solidFill>
                  </a:tcPr>
                </a:tc>
                <a:tc>
                  <a:txBody>
                    <a:bodyPr/>
                    <a:lstStyle>
                      <a:lvl1pPr marL="0" algn="r" defTabSz="914400" rtl="1" eaLnBrk="1" latinLnBrk="0" hangingPunct="1">
                        <a:defRPr sz="1800" b="1" kern="1200">
                          <a:solidFill>
                            <a:schemeClr val="lt1"/>
                          </a:solidFill>
                          <a:latin typeface="Calibri"/>
                        </a:defRPr>
                      </a:lvl1pPr>
                      <a:lvl2pPr marL="457200" algn="r" defTabSz="914400" rtl="1" eaLnBrk="1" latinLnBrk="0" hangingPunct="1">
                        <a:defRPr sz="1800" b="1" kern="1200">
                          <a:solidFill>
                            <a:schemeClr val="lt1"/>
                          </a:solidFill>
                          <a:latin typeface="Calibri"/>
                        </a:defRPr>
                      </a:lvl2pPr>
                      <a:lvl3pPr marL="914400" algn="r" defTabSz="914400" rtl="1" eaLnBrk="1" latinLnBrk="0" hangingPunct="1">
                        <a:defRPr sz="1800" b="1" kern="1200">
                          <a:solidFill>
                            <a:schemeClr val="lt1"/>
                          </a:solidFill>
                          <a:latin typeface="Calibri"/>
                        </a:defRPr>
                      </a:lvl3pPr>
                      <a:lvl4pPr marL="1371600" algn="r" defTabSz="914400" rtl="1" eaLnBrk="1" latinLnBrk="0" hangingPunct="1">
                        <a:defRPr sz="1800" b="1" kern="1200">
                          <a:solidFill>
                            <a:schemeClr val="lt1"/>
                          </a:solidFill>
                          <a:latin typeface="Calibri"/>
                        </a:defRPr>
                      </a:lvl4pPr>
                      <a:lvl5pPr marL="1828800" algn="r" defTabSz="914400" rtl="1" eaLnBrk="1" latinLnBrk="0" hangingPunct="1">
                        <a:defRPr sz="1800" b="1" kern="1200">
                          <a:solidFill>
                            <a:schemeClr val="lt1"/>
                          </a:solidFill>
                          <a:latin typeface="Calibri"/>
                        </a:defRPr>
                      </a:lvl5pPr>
                      <a:lvl6pPr marL="2286000" algn="r" defTabSz="914400" rtl="1" eaLnBrk="1" latinLnBrk="0" hangingPunct="1">
                        <a:defRPr sz="1800" b="1" kern="1200">
                          <a:solidFill>
                            <a:schemeClr val="lt1"/>
                          </a:solidFill>
                          <a:latin typeface="Calibri"/>
                        </a:defRPr>
                      </a:lvl6pPr>
                      <a:lvl7pPr marL="2743200" algn="r" defTabSz="914400" rtl="1" eaLnBrk="1" latinLnBrk="0" hangingPunct="1">
                        <a:defRPr sz="1800" b="1" kern="1200">
                          <a:solidFill>
                            <a:schemeClr val="lt1"/>
                          </a:solidFill>
                          <a:latin typeface="Calibri"/>
                        </a:defRPr>
                      </a:lvl7pPr>
                      <a:lvl8pPr marL="3200400" algn="r" defTabSz="914400" rtl="1" eaLnBrk="1" latinLnBrk="0" hangingPunct="1">
                        <a:defRPr sz="1800" b="1" kern="1200">
                          <a:solidFill>
                            <a:schemeClr val="lt1"/>
                          </a:solidFill>
                          <a:latin typeface="Calibri"/>
                        </a:defRPr>
                      </a:lvl8pPr>
                      <a:lvl9pPr marL="3657600" algn="r" defTabSz="914400" rtl="1" eaLnBrk="1" latinLnBrk="0" hangingPunct="1">
                        <a:defRPr sz="1800" b="1" kern="1200">
                          <a:solidFill>
                            <a:schemeClr val="lt1"/>
                          </a:solidFill>
                          <a:latin typeface="Calibri"/>
                        </a:defRPr>
                      </a:lvl9pPr>
                    </a:lstStyle>
                    <a:p>
                      <a:pPr algn="ctr" rtl="1"/>
                      <a:r>
                        <a:rPr lang="ar-SA" dirty="0" smtClean="0"/>
                        <a:t>سعر الكيلو (</a:t>
                      </a:r>
                      <a:r>
                        <a:rPr lang="en-US" dirty="0" smtClean="0"/>
                        <a:t>P</a:t>
                      </a:r>
                      <a:r>
                        <a:rPr lang="ar-SA" dirty="0" smtClean="0"/>
                        <a:t>)</a:t>
                      </a:r>
                      <a:endParaRPr lang="ar-SA" dirty="0"/>
                    </a:p>
                  </a:txBody>
                  <a:tcPr anchor="ctr">
                    <a:lnL w="12700" cmpd="sng">
                      <a:solidFill>
                        <a:prstClr val="white"/>
                      </a:solidFill>
                    </a:lnL>
                    <a:lnR w="12700" cmpd="sng">
                      <a:solidFill>
                        <a:prstClr val="white"/>
                      </a:solidFill>
                    </a:lnR>
                    <a:lnT w="12700" cmpd="sng">
                      <a:solidFill>
                        <a:prstClr val="white"/>
                      </a:solidFill>
                    </a:lnT>
                    <a:lnB w="38100" cmpd="sng">
                      <a:solidFill>
                        <a:prstClr val="white"/>
                      </a:solidFill>
                    </a:lnB>
                    <a:lnTlToBr w="12700" cmpd="sng">
                      <a:noFill/>
                      <a:prstDash val="solid"/>
                    </a:lnTlToBr>
                    <a:lnBlToTr w="12700" cmpd="sng">
                      <a:noFill/>
                      <a:prstDash val="solid"/>
                    </a:lnBlToTr>
                    <a:solidFill>
                      <a:srgbClr val="9D90A0"/>
                    </a:solidFill>
                  </a:tcPr>
                </a:tc>
                <a:tc>
                  <a:txBody>
                    <a:bodyPr/>
                    <a:lstStyle>
                      <a:lvl1pPr marL="0" algn="r" defTabSz="914400" rtl="1" eaLnBrk="1" latinLnBrk="0" hangingPunct="1">
                        <a:defRPr sz="1800" b="1" kern="1200">
                          <a:solidFill>
                            <a:schemeClr val="lt1"/>
                          </a:solidFill>
                          <a:latin typeface="Calibri"/>
                        </a:defRPr>
                      </a:lvl1pPr>
                      <a:lvl2pPr marL="457200" algn="r" defTabSz="914400" rtl="1" eaLnBrk="1" latinLnBrk="0" hangingPunct="1">
                        <a:defRPr sz="1800" b="1" kern="1200">
                          <a:solidFill>
                            <a:schemeClr val="lt1"/>
                          </a:solidFill>
                          <a:latin typeface="Calibri"/>
                        </a:defRPr>
                      </a:lvl2pPr>
                      <a:lvl3pPr marL="914400" algn="r" defTabSz="914400" rtl="1" eaLnBrk="1" latinLnBrk="0" hangingPunct="1">
                        <a:defRPr sz="1800" b="1" kern="1200">
                          <a:solidFill>
                            <a:schemeClr val="lt1"/>
                          </a:solidFill>
                          <a:latin typeface="Calibri"/>
                        </a:defRPr>
                      </a:lvl3pPr>
                      <a:lvl4pPr marL="1371600" algn="r" defTabSz="914400" rtl="1" eaLnBrk="1" latinLnBrk="0" hangingPunct="1">
                        <a:defRPr sz="1800" b="1" kern="1200">
                          <a:solidFill>
                            <a:schemeClr val="lt1"/>
                          </a:solidFill>
                          <a:latin typeface="Calibri"/>
                        </a:defRPr>
                      </a:lvl4pPr>
                      <a:lvl5pPr marL="1828800" algn="r" defTabSz="914400" rtl="1" eaLnBrk="1" latinLnBrk="0" hangingPunct="1">
                        <a:defRPr sz="1800" b="1" kern="1200">
                          <a:solidFill>
                            <a:schemeClr val="lt1"/>
                          </a:solidFill>
                          <a:latin typeface="Calibri"/>
                        </a:defRPr>
                      </a:lvl5pPr>
                      <a:lvl6pPr marL="2286000" algn="r" defTabSz="914400" rtl="1" eaLnBrk="1" latinLnBrk="0" hangingPunct="1">
                        <a:defRPr sz="1800" b="1" kern="1200">
                          <a:solidFill>
                            <a:schemeClr val="lt1"/>
                          </a:solidFill>
                          <a:latin typeface="Calibri"/>
                        </a:defRPr>
                      </a:lvl6pPr>
                      <a:lvl7pPr marL="2743200" algn="r" defTabSz="914400" rtl="1" eaLnBrk="1" latinLnBrk="0" hangingPunct="1">
                        <a:defRPr sz="1800" b="1" kern="1200">
                          <a:solidFill>
                            <a:schemeClr val="lt1"/>
                          </a:solidFill>
                          <a:latin typeface="Calibri"/>
                        </a:defRPr>
                      </a:lvl7pPr>
                      <a:lvl8pPr marL="3200400" algn="r" defTabSz="914400" rtl="1" eaLnBrk="1" latinLnBrk="0" hangingPunct="1">
                        <a:defRPr sz="1800" b="1" kern="1200">
                          <a:solidFill>
                            <a:schemeClr val="lt1"/>
                          </a:solidFill>
                          <a:latin typeface="Calibri"/>
                        </a:defRPr>
                      </a:lvl8pPr>
                      <a:lvl9pPr marL="3657600" algn="r" defTabSz="914400" rtl="1" eaLnBrk="1" latinLnBrk="0" hangingPunct="1">
                        <a:defRPr sz="1800" b="1" kern="1200">
                          <a:solidFill>
                            <a:schemeClr val="lt1"/>
                          </a:solidFill>
                          <a:latin typeface="Calibri"/>
                        </a:defRPr>
                      </a:lvl9pPr>
                    </a:lstStyle>
                    <a:p>
                      <a:pPr algn="ctr" rtl="1"/>
                      <a:r>
                        <a:rPr lang="ar-SA" dirty="0" smtClean="0"/>
                        <a:t>الكمية المعروضة (</a:t>
                      </a:r>
                      <a:r>
                        <a:rPr lang="en-US" dirty="0" smtClean="0"/>
                        <a:t>Qs</a:t>
                      </a:r>
                      <a:r>
                        <a:rPr lang="ar-SA" dirty="0" smtClean="0"/>
                        <a:t>)</a:t>
                      </a:r>
                      <a:endParaRPr lang="ar-SA" dirty="0"/>
                    </a:p>
                  </a:txBody>
                  <a:tcPr anchor="ctr">
                    <a:lnL w="12700" cmpd="sng">
                      <a:solidFill>
                        <a:prstClr val="white"/>
                      </a:solidFill>
                    </a:lnL>
                    <a:lnR w="12700" cmpd="sng">
                      <a:solidFill>
                        <a:prstClr val="white"/>
                      </a:solidFill>
                    </a:lnR>
                    <a:lnT w="12700" cmpd="sng">
                      <a:solidFill>
                        <a:prstClr val="white"/>
                      </a:solidFill>
                    </a:lnT>
                    <a:lnB w="38100" cmpd="sng">
                      <a:solidFill>
                        <a:prstClr val="white"/>
                      </a:solidFill>
                    </a:lnB>
                    <a:lnTlToBr w="12700" cmpd="sng">
                      <a:noFill/>
                      <a:prstDash val="solid"/>
                    </a:lnTlToBr>
                    <a:lnBlToTr w="12700" cmpd="sng">
                      <a:noFill/>
                      <a:prstDash val="solid"/>
                    </a:lnBlToTr>
                    <a:solidFill>
                      <a:srgbClr val="9D90A0"/>
                    </a:solidFill>
                  </a:tcPr>
                </a:tc>
              </a:tr>
              <a:tr h="521777">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a</a:t>
                      </a:r>
                      <a:endParaRPr lang="ar-SA" dirty="0"/>
                    </a:p>
                  </a:txBody>
                  <a:tcPr anchor="ctr">
                    <a:lnL w="12700" cmpd="sng">
                      <a:solidFill>
                        <a:prstClr val="white"/>
                      </a:solidFill>
                    </a:lnL>
                    <a:lnR w="12700" cmpd="sng">
                      <a:solidFill>
                        <a:prstClr val="white"/>
                      </a:solidFill>
                    </a:lnR>
                    <a:lnT w="381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40000"/>
                      </a:srgbClr>
                    </a:solidFill>
                  </a:tcPr>
                </a:tc>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2</a:t>
                      </a:r>
                      <a:endParaRPr lang="ar-SA" dirty="0"/>
                    </a:p>
                  </a:txBody>
                  <a:tcPr anchor="ctr">
                    <a:lnL w="12700" cmpd="sng">
                      <a:solidFill>
                        <a:prstClr val="white"/>
                      </a:solidFill>
                    </a:lnL>
                    <a:lnR w="12700" cmpd="sng">
                      <a:solidFill>
                        <a:prstClr val="white"/>
                      </a:solidFill>
                    </a:lnR>
                    <a:lnT w="381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40000"/>
                      </a:srgbClr>
                    </a:solidFill>
                  </a:tcPr>
                </a:tc>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7</a:t>
                      </a:r>
                      <a:endParaRPr lang="ar-SA" dirty="0"/>
                    </a:p>
                  </a:txBody>
                  <a:tcPr anchor="ctr">
                    <a:lnL w="12700" cmpd="sng">
                      <a:solidFill>
                        <a:prstClr val="white"/>
                      </a:solidFill>
                    </a:lnL>
                    <a:lnR w="12700" cmpd="sng">
                      <a:solidFill>
                        <a:prstClr val="white"/>
                      </a:solidFill>
                    </a:lnR>
                    <a:lnT w="381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40000"/>
                      </a:srgbClr>
                    </a:solidFill>
                  </a:tcPr>
                </a:tc>
              </a:tr>
              <a:tr h="521777">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b</a:t>
                      </a:r>
                      <a:endParaRPr lang="ar-SA" dirty="0"/>
                    </a:p>
                  </a:txBody>
                  <a:tcPr anchor="ctr">
                    <a:lnL w="12700" cmpd="sng">
                      <a:solidFill>
                        <a:prstClr val="white"/>
                      </a:solidFill>
                    </a:lnL>
                    <a:lnR w="12700" cmpd="sng">
                      <a:solidFill>
                        <a:prstClr val="white"/>
                      </a:solidFill>
                    </a:lnR>
                    <a:lnT w="127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20000"/>
                      </a:srgbClr>
                    </a:solidFill>
                  </a:tcPr>
                </a:tc>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4</a:t>
                      </a:r>
                      <a:endParaRPr lang="ar-SA" dirty="0"/>
                    </a:p>
                  </a:txBody>
                  <a:tcPr anchor="ctr">
                    <a:lnL w="12700" cmpd="sng">
                      <a:solidFill>
                        <a:prstClr val="white"/>
                      </a:solidFill>
                    </a:lnL>
                    <a:lnR w="12700" cmpd="sng">
                      <a:solidFill>
                        <a:prstClr val="white"/>
                      </a:solidFill>
                    </a:lnR>
                    <a:lnT w="127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20000"/>
                      </a:srgbClr>
                    </a:solidFill>
                  </a:tcPr>
                </a:tc>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8</a:t>
                      </a:r>
                      <a:endParaRPr lang="ar-SA" dirty="0"/>
                    </a:p>
                  </a:txBody>
                  <a:tcPr anchor="ctr">
                    <a:lnL w="12700" cmpd="sng">
                      <a:solidFill>
                        <a:prstClr val="white"/>
                      </a:solidFill>
                    </a:lnL>
                    <a:lnR w="12700" cmpd="sng">
                      <a:solidFill>
                        <a:prstClr val="white"/>
                      </a:solidFill>
                    </a:lnR>
                    <a:lnT w="127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20000"/>
                      </a:srgbClr>
                    </a:solidFill>
                  </a:tcPr>
                </a:tc>
              </a:tr>
              <a:tr h="521777">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c</a:t>
                      </a:r>
                      <a:endParaRPr lang="ar-SA" dirty="0"/>
                    </a:p>
                  </a:txBody>
                  <a:tcPr anchor="ctr">
                    <a:lnL w="12700" cmpd="sng">
                      <a:solidFill>
                        <a:prstClr val="white"/>
                      </a:solidFill>
                    </a:lnL>
                    <a:lnR w="12700" cmpd="sng">
                      <a:solidFill>
                        <a:prstClr val="white"/>
                      </a:solidFill>
                    </a:lnR>
                    <a:lnT w="127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40000"/>
                      </a:srgbClr>
                    </a:solidFill>
                  </a:tcPr>
                </a:tc>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6</a:t>
                      </a:r>
                      <a:endParaRPr lang="ar-SA" dirty="0"/>
                    </a:p>
                  </a:txBody>
                  <a:tcPr anchor="ctr">
                    <a:lnL w="12700" cmpd="sng">
                      <a:solidFill>
                        <a:prstClr val="white"/>
                      </a:solidFill>
                    </a:lnL>
                    <a:lnR w="12700" cmpd="sng">
                      <a:solidFill>
                        <a:prstClr val="white"/>
                      </a:solidFill>
                    </a:lnR>
                    <a:lnT w="127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40000"/>
                      </a:srgbClr>
                    </a:solidFill>
                  </a:tcPr>
                </a:tc>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9</a:t>
                      </a:r>
                      <a:endParaRPr lang="ar-SA" dirty="0"/>
                    </a:p>
                  </a:txBody>
                  <a:tcPr anchor="ctr">
                    <a:lnL w="12700" cmpd="sng">
                      <a:solidFill>
                        <a:prstClr val="white"/>
                      </a:solidFill>
                    </a:lnL>
                    <a:lnR w="12700" cmpd="sng">
                      <a:solidFill>
                        <a:prstClr val="white"/>
                      </a:solidFill>
                    </a:lnR>
                    <a:lnT w="127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40000"/>
                      </a:srgbClr>
                    </a:solidFill>
                  </a:tcPr>
                </a:tc>
              </a:tr>
              <a:tr h="521777">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d</a:t>
                      </a:r>
                      <a:endParaRPr lang="ar-SA" dirty="0"/>
                    </a:p>
                  </a:txBody>
                  <a:tcPr anchor="ctr">
                    <a:lnL w="12700" cmpd="sng">
                      <a:solidFill>
                        <a:prstClr val="white"/>
                      </a:solidFill>
                    </a:lnL>
                    <a:lnR w="12700" cmpd="sng">
                      <a:solidFill>
                        <a:prstClr val="white"/>
                      </a:solidFill>
                    </a:lnR>
                    <a:lnT w="127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20000"/>
                      </a:srgbClr>
                    </a:solidFill>
                  </a:tcPr>
                </a:tc>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8</a:t>
                      </a:r>
                      <a:endParaRPr lang="ar-SA" dirty="0"/>
                    </a:p>
                  </a:txBody>
                  <a:tcPr anchor="ctr">
                    <a:lnL w="12700" cmpd="sng">
                      <a:solidFill>
                        <a:prstClr val="white"/>
                      </a:solidFill>
                    </a:lnL>
                    <a:lnR w="12700" cmpd="sng">
                      <a:solidFill>
                        <a:prstClr val="white"/>
                      </a:solidFill>
                    </a:lnR>
                    <a:lnT w="127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20000"/>
                      </a:srgbClr>
                    </a:solidFill>
                  </a:tcPr>
                </a:tc>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10</a:t>
                      </a:r>
                      <a:endParaRPr lang="ar-SA" dirty="0"/>
                    </a:p>
                  </a:txBody>
                  <a:tcPr anchor="ctr">
                    <a:lnL w="12700" cmpd="sng">
                      <a:solidFill>
                        <a:prstClr val="white"/>
                      </a:solidFill>
                    </a:lnL>
                    <a:lnR w="12700" cmpd="sng">
                      <a:solidFill>
                        <a:prstClr val="white"/>
                      </a:solidFill>
                    </a:lnR>
                    <a:lnT w="127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20000"/>
                      </a:srgbClr>
                    </a:solidFill>
                  </a:tcPr>
                </a:tc>
              </a:tr>
              <a:tr h="521777">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e</a:t>
                      </a:r>
                      <a:endParaRPr lang="ar-SA" dirty="0"/>
                    </a:p>
                  </a:txBody>
                  <a:tcPr anchor="ctr">
                    <a:lnL w="12700" cmpd="sng">
                      <a:solidFill>
                        <a:prstClr val="white"/>
                      </a:solidFill>
                    </a:lnL>
                    <a:lnR w="12700" cmpd="sng">
                      <a:solidFill>
                        <a:prstClr val="white"/>
                      </a:solidFill>
                    </a:lnR>
                    <a:lnT w="127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40000"/>
                      </a:srgbClr>
                    </a:solidFill>
                  </a:tcPr>
                </a:tc>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10</a:t>
                      </a:r>
                      <a:endParaRPr lang="ar-SA" dirty="0"/>
                    </a:p>
                  </a:txBody>
                  <a:tcPr anchor="ctr">
                    <a:lnL w="12700" cmpd="sng">
                      <a:solidFill>
                        <a:prstClr val="white"/>
                      </a:solidFill>
                    </a:lnL>
                    <a:lnR w="12700" cmpd="sng">
                      <a:solidFill>
                        <a:prstClr val="white"/>
                      </a:solidFill>
                    </a:lnR>
                    <a:lnT w="127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40000"/>
                      </a:srgbClr>
                    </a:solidFill>
                  </a:tcPr>
                </a:tc>
                <a:tc>
                  <a:txBody>
                    <a:bodyPr/>
                    <a:lstStyle>
                      <a:lvl1pPr marL="0" algn="r" defTabSz="914400" rtl="1" eaLnBrk="1" latinLnBrk="0" hangingPunct="1">
                        <a:defRPr sz="1800" kern="1200">
                          <a:solidFill>
                            <a:schemeClr val="dk1"/>
                          </a:solidFill>
                          <a:latin typeface="Calibri"/>
                        </a:defRPr>
                      </a:lvl1pPr>
                      <a:lvl2pPr marL="457200" algn="r" defTabSz="914400" rtl="1" eaLnBrk="1" latinLnBrk="0" hangingPunct="1">
                        <a:defRPr sz="1800" kern="1200">
                          <a:solidFill>
                            <a:schemeClr val="dk1"/>
                          </a:solidFill>
                          <a:latin typeface="Calibri"/>
                        </a:defRPr>
                      </a:lvl2pPr>
                      <a:lvl3pPr marL="914400" algn="r" defTabSz="914400" rtl="1" eaLnBrk="1" latinLnBrk="0" hangingPunct="1">
                        <a:defRPr sz="1800" kern="1200">
                          <a:solidFill>
                            <a:schemeClr val="dk1"/>
                          </a:solidFill>
                          <a:latin typeface="Calibri"/>
                        </a:defRPr>
                      </a:lvl3pPr>
                      <a:lvl4pPr marL="1371600" algn="r" defTabSz="914400" rtl="1" eaLnBrk="1" latinLnBrk="0" hangingPunct="1">
                        <a:defRPr sz="1800" kern="1200">
                          <a:solidFill>
                            <a:schemeClr val="dk1"/>
                          </a:solidFill>
                          <a:latin typeface="Calibri"/>
                        </a:defRPr>
                      </a:lvl4pPr>
                      <a:lvl5pPr marL="1828800" algn="r" defTabSz="914400" rtl="1" eaLnBrk="1" latinLnBrk="0" hangingPunct="1">
                        <a:defRPr sz="1800" kern="1200">
                          <a:solidFill>
                            <a:schemeClr val="dk1"/>
                          </a:solidFill>
                          <a:latin typeface="Calibri"/>
                        </a:defRPr>
                      </a:lvl5pPr>
                      <a:lvl6pPr marL="2286000" algn="r" defTabSz="914400" rtl="1" eaLnBrk="1" latinLnBrk="0" hangingPunct="1">
                        <a:defRPr sz="1800" kern="1200">
                          <a:solidFill>
                            <a:schemeClr val="dk1"/>
                          </a:solidFill>
                          <a:latin typeface="Calibri"/>
                        </a:defRPr>
                      </a:lvl6pPr>
                      <a:lvl7pPr marL="2743200" algn="r" defTabSz="914400" rtl="1" eaLnBrk="1" latinLnBrk="0" hangingPunct="1">
                        <a:defRPr sz="1800" kern="1200">
                          <a:solidFill>
                            <a:schemeClr val="dk1"/>
                          </a:solidFill>
                          <a:latin typeface="Calibri"/>
                        </a:defRPr>
                      </a:lvl7pPr>
                      <a:lvl8pPr marL="3200400" algn="r" defTabSz="914400" rtl="1" eaLnBrk="1" latinLnBrk="0" hangingPunct="1">
                        <a:defRPr sz="1800" kern="1200">
                          <a:solidFill>
                            <a:schemeClr val="dk1"/>
                          </a:solidFill>
                          <a:latin typeface="Calibri"/>
                        </a:defRPr>
                      </a:lvl8pPr>
                      <a:lvl9pPr marL="3657600" algn="r" defTabSz="914400" rtl="1" eaLnBrk="1" latinLnBrk="0" hangingPunct="1">
                        <a:defRPr sz="1800" kern="1200">
                          <a:solidFill>
                            <a:schemeClr val="dk1"/>
                          </a:solidFill>
                          <a:latin typeface="Calibri"/>
                        </a:defRPr>
                      </a:lvl9pPr>
                    </a:lstStyle>
                    <a:p>
                      <a:pPr algn="ctr" rtl="1"/>
                      <a:r>
                        <a:rPr lang="en-US" dirty="0" smtClean="0"/>
                        <a:t>11</a:t>
                      </a:r>
                      <a:endParaRPr lang="ar-SA" dirty="0"/>
                    </a:p>
                  </a:txBody>
                  <a:tcPr anchor="ctr">
                    <a:lnL w="12700" cmpd="sng">
                      <a:solidFill>
                        <a:prstClr val="white"/>
                      </a:solidFill>
                    </a:lnL>
                    <a:lnR w="12700" cmpd="sng">
                      <a:solidFill>
                        <a:prstClr val="white"/>
                      </a:solidFill>
                    </a:lnR>
                    <a:lnT w="12700" cmpd="sng">
                      <a:solidFill>
                        <a:prstClr val="white"/>
                      </a:solidFill>
                    </a:lnT>
                    <a:lnB w="12700" cmpd="sng">
                      <a:solidFill>
                        <a:prstClr val="white"/>
                      </a:solidFill>
                    </a:lnB>
                    <a:lnTlToBr w="12700" cmpd="sng">
                      <a:noFill/>
                      <a:prstDash val="solid"/>
                    </a:lnTlToBr>
                    <a:lnBlToTr w="12700" cmpd="sng">
                      <a:noFill/>
                      <a:prstDash val="solid"/>
                    </a:lnBlToTr>
                    <a:solidFill>
                      <a:srgbClr val="9D90A0">
                        <a:tint val="40000"/>
                      </a:srgbClr>
                    </a:solidFill>
                  </a:tcPr>
                </a:tc>
              </a:tr>
            </a:tbl>
          </a:graphicData>
        </a:graphic>
      </p:graphicFrame>
    </p:spTree>
    <p:extLst>
      <p:ext uri="{BB962C8B-B14F-4D97-AF65-F5344CB8AC3E}">
        <p14:creationId xmlns:p14="http://schemas.microsoft.com/office/powerpoint/2010/main" val="28076677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6"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145">
                                          <p:stCondLst>
                                            <p:cond delay="0"/>
                                          </p:stCondLst>
                                        </p:cTn>
                                        <p:tgtEl>
                                          <p:spTgt spid="4"/>
                                        </p:tgtEl>
                                      </p:cBhvr>
                                    </p:animEffect>
                                    <p:anim calcmode="lin" valueType="num">
                                      <p:cBhvr>
                                        <p:cTn id="18" dur="456"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9" dur="166"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0" dur="166" tmFilter="0, 0; 0.125,0.2665; 0.25,0.4; 0.375,0.465; 0.5,0.5;  0.625,0.535; 0.75,0.6; 0.875,0.7335; 1,1">
                                          <p:stCondLst>
                                            <p:cond delay="166"/>
                                          </p:stCondLst>
                                        </p:cTn>
                                        <p:tgtEl>
                                          <p:spTgt spid="4"/>
                                        </p:tgtEl>
                                        <p:attrNameLst>
                                          <p:attrName>ppt_y</p:attrName>
                                        </p:attrNameLst>
                                      </p:cBhvr>
                                      <p:tavLst>
                                        <p:tav tm="0" fmla="#ppt_y-sin(pi*$)/9">
                                          <p:val>
                                            <p:fltVal val="0"/>
                                          </p:val>
                                        </p:tav>
                                        <p:tav tm="100000">
                                          <p:val>
                                            <p:fltVal val="1"/>
                                          </p:val>
                                        </p:tav>
                                      </p:tavLst>
                                    </p:anim>
                                    <p:anim calcmode="lin" valueType="num">
                                      <p:cBhvr>
                                        <p:cTn id="21" dur="83" tmFilter="0, 0; 0.125,0.2665; 0.25,0.4; 0.375,0.465; 0.5,0.5;  0.625,0.535; 0.75,0.6; 0.875,0.7335; 1,1">
                                          <p:stCondLst>
                                            <p:cond delay="331"/>
                                          </p:stCondLst>
                                        </p:cTn>
                                        <p:tgtEl>
                                          <p:spTgt spid="4"/>
                                        </p:tgtEl>
                                        <p:attrNameLst>
                                          <p:attrName>ppt_y</p:attrName>
                                        </p:attrNameLst>
                                      </p:cBhvr>
                                      <p:tavLst>
                                        <p:tav tm="0" fmla="#ppt_y-sin(pi*$)/27">
                                          <p:val>
                                            <p:fltVal val="0"/>
                                          </p:val>
                                        </p:tav>
                                        <p:tav tm="100000">
                                          <p:val>
                                            <p:fltVal val="1"/>
                                          </p:val>
                                        </p:tav>
                                      </p:tavLst>
                                    </p:anim>
                                    <p:anim calcmode="lin" valueType="num">
                                      <p:cBhvr>
                                        <p:cTn id="22" dur="41" tmFilter="0, 0; 0.125,0.2665; 0.25,0.4; 0.375,0.465; 0.5,0.5;  0.625,0.535; 0.75,0.6; 0.875,0.7335; 1,1">
                                          <p:stCondLst>
                                            <p:cond delay="414"/>
                                          </p:stCondLst>
                                        </p:cTn>
                                        <p:tgtEl>
                                          <p:spTgt spid="4"/>
                                        </p:tgtEl>
                                        <p:attrNameLst>
                                          <p:attrName>ppt_y</p:attrName>
                                        </p:attrNameLst>
                                      </p:cBhvr>
                                      <p:tavLst>
                                        <p:tav tm="0" fmla="#ppt_y-sin(pi*$)/81">
                                          <p:val>
                                            <p:fltVal val="0"/>
                                          </p:val>
                                        </p:tav>
                                        <p:tav tm="100000">
                                          <p:val>
                                            <p:fltVal val="1"/>
                                          </p:val>
                                        </p:tav>
                                      </p:tavLst>
                                    </p:anim>
                                    <p:animScale>
                                      <p:cBhvr>
                                        <p:cTn id="23" dur="7">
                                          <p:stCondLst>
                                            <p:cond delay="162"/>
                                          </p:stCondLst>
                                        </p:cTn>
                                        <p:tgtEl>
                                          <p:spTgt spid="4"/>
                                        </p:tgtEl>
                                      </p:cBhvr>
                                      <p:to x="100000" y="60000"/>
                                    </p:animScale>
                                    <p:animScale>
                                      <p:cBhvr>
                                        <p:cTn id="24" dur="41" decel="50000">
                                          <p:stCondLst>
                                            <p:cond delay="169"/>
                                          </p:stCondLst>
                                        </p:cTn>
                                        <p:tgtEl>
                                          <p:spTgt spid="4"/>
                                        </p:tgtEl>
                                      </p:cBhvr>
                                      <p:to x="100000" y="100000"/>
                                    </p:animScale>
                                    <p:animScale>
                                      <p:cBhvr>
                                        <p:cTn id="25" dur="7">
                                          <p:stCondLst>
                                            <p:cond delay="328"/>
                                          </p:stCondLst>
                                        </p:cTn>
                                        <p:tgtEl>
                                          <p:spTgt spid="4"/>
                                        </p:tgtEl>
                                      </p:cBhvr>
                                      <p:to x="100000" y="80000"/>
                                    </p:animScale>
                                    <p:animScale>
                                      <p:cBhvr>
                                        <p:cTn id="26" dur="41" decel="50000">
                                          <p:stCondLst>
                                            <p:cond delay="335"/>
                                          </p:stCondLst>
                                        </p:cTn>
                                        <p:tgtEl>
                                          <p:spTgt spid="4"/>
                                        </p:tgtEl>
                                      </p:cBhvr>
                                      <p:to x="100000" y="100000"/>
                                    </p:animScale>
                                    <p:animScale>
                                      <p:cBhvr>
                                        <p:cTn id="27" dur="7">
                                          <p:stCondLst>
                                            <p:cond delay="410"/>
                                          </p:stCondLst>
                                        </p:cTn>
                                        <p:tgtEl>
                                          <p:spTgt spid="4"/>
                                        </p:tgtEl>
                                      </p:cBhvr>
                                      <p:to x="100000" y="90000"/>
                                    </p:animScale>
                                    <p:animScale>
                                      <p:cBhvr>
                                        <p:cTn id="28" dur="41" decel="50000">
                                          <p:stCondLst>
                                            <p:cond delay="417"/>
                                          </p:stCondLst>
                                        </p:cTn>
                                        <p:tgtEl>
                                          <p:spTgt spid="4"/>
                                        </p:tgtEl>
                                      </p:cBhvr>
                                      <p:to x="100000" y="100000"/>
                                    </p:animScale>
                                    <p:animScale>
                                      <p:cBhvr>
                                        <p:cTn id="29" dur="7">
                                          <p:stCondLst>
                                            <p:cond delay="452"/>
                                          </p:stCondLst>
                                        </p:cTn>
                                        <p:tgtEl>
                                          <p:spTgt spid="4"/>
                                        </p:tgtEl>
                                      </p:cBhvr>
                                      <p:to x="100000" y="95000"/>
                                    </p:animScale>
                                    <p:animScale>
                                      <p:cBhvr>
                                        <p:cTn id="30" dur="41" decel="50000">
                                          <p:stCondLst>
                                            <p:cond delay="459"/>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8507288" cy="6069288"/>
          </a:xfrm>
        </p:spPr>
        <p:txBody>
          <a:bodyPr/>
          <a:lstStyle/>
          <a:p>
            <a:pPr marL="114300" indent="0" algn="r" rtl="1">
              <a:buNone/>
            </a:pPr>
            <a:r>
              <a:rPr lang="ar-DZ" sz="4400" b="1" dirty="0" smtClean="0">
                <a:solidFill>
                  <a:schemeClr val="accent6">
                    <a:lumMod val="50000"/>
                  </a:schemeClr>
                </a:solidFill>
              </a:rPr>
              <a:t>رابعا : </a:t>
            </a:r>
            <a:r>
              <a:rPr lang="ar-SA" sz="4400" b="1" dirty="0" smtClean="0">
                <a:solidFill>
                  <a:schemeClr val="accent6">
                    <a:lumMod val="50000"/>
                  </a:schemeClr>
                </a:solidFill>
              </a:rPr>
              <a:t>منحنى العرض</a:t>
            </a:r>
            <a:endParaRPr lang="ar-SA" sz="4400" b="1" dirty="0">
              <a:solidFill>
                <a:schemeClr val="accent6">
                  <a:lumMod val="50000"/>
                </a:schemeClr>
              </a:solidFill>
            </a:endParaRPr>
          </a:p>
          <a:p>
            <a:pPr marL="0" indent="0" algn="just">
              <a:buNone/>
            </a:pPr>
            <a:r>
              <a:rPr lang="ar-DZ" dirty="0"/>
              <a:t> </a:t>
            </a:r>
            <a:r>
              <a:rPr lang="ar-DZ" dirty="0" smtClean="0"/>
              <a:t>     </a:t>
            </a:r>
            <a:r>
              <a:rPr lang="ar-SA" sz="3200" b="1" dirty="0" smtClean="0"/>
              <a:t>يوضح</a:t>
            </a:r>
            <a:r>
              <a:rPr lang="ar-DZ" sz="3200" b="1" dirty="0" smtClean="0"/>
              <a:t> المنحنى </a:t>
            </a:r>
            <a:r>
              <a:rPr lang="ar-SA" sz="3200" b="1" dirty="0" smtClean="0"/>
              <a:t> </a:t>
            </a:r>
            <a:r>
              <a:rPr lang="ar-SA" sz="3200" b="1" dirty="0"/>
              <a:t>الكميات المختلفة من السلعة أو </a:t>
            </a:r>
            <a:r>
              <a:rPr lang="ar-SA" sz="3200" b="1" dirty="0" smtClean="0"/>
              <a:t>الخدمة</a:t>
            </a:r>
            <a:r>
              <a:rPr lang="ar-DZ" sz="3200" b="1" dirty="0" smtClean="0"/>
              <a:t>, </a:t>
            </a:r>
            <a:r>
              <a:rPr lang="ar-SA" sz="3200" b="1" dirty="0" smtClean="0"/>
              <a:t>التي </a:t>
            </a:r>
            <a:r>
              <a:rPr lang="ar-SA" sz="3200" b="1" dirty="0"/>
              <a:t>يرغب </a:t>
            </a:r>
            <a:r>
              <a:rPr lang="ar-SA" sz="3200" b="1" dirty="0" smtClean="0"/>
              <a:t>ويستطيع البائعون بيعها</a:t>
            </a:r>
            <a:r>
              <a:rPr lang="ar-DZ" sz="3200" b="1" dirty="0" smtClean="0"/>
              <a:t>,</a:t>
            </a:r>
            <a:r>
              <a:rPr lang="ar-SA" sz="3200" b="1" dirty="0" smtClean="0"/>
              <a:t> </a:t>
            </a:r>
            <a:r>
              <a:rPr lang="ar-SA" sz="3200" b="1" dirty="0"/>
              <a:t>عند </a:t>
            </a:r>
            <a:r>
              <a:rPr lang="ar-SA" sz="3200" b="1" dirty="0" smtClean="0"/>
              <a:t>الأسعار المختلفة. </a:t>
            </a:r>
            <a:endParaRPr lang="en-US" sz="3200" b="1" dirty="0"/>
          </a:p>
          <a:p>
            <a:pPr marL="0" indent="0">
              <a:buNone/>
            </a:pPr>
            <a:endParaRPr lang="en-US" dirty="0"/>
          </a:p>
          <a:p>
            <a:pPr marL="0" indent="0">
              <a:buNone/>
            </a:pPr>
            <a:endParaRPr lang="en-US" dirty="0"/>
          </a:p>
          <a:p>
            <a:pPr marL="0" indent="0">
              <a:buNone/>
            </a:pPr>
            <a:r>
              <a:rPr lang="en-US" dirty="0" smtClean="0"/>
              <a:t>            </a:t>
            </a:r>
            <a:r>
              <a:rPr lang="ar-SA" dirty="0" smtClean="0"/>
              <a:t>                              </a:t>
            </a:r>
            <a:endParaRPr lang="en-US" dirty="0"/>
          </a:p>
        </p:txBody>
      </p:sp>
      <p:cxnSp>
        <p:nvCxnSpPr>
          <p:cNvPr id="4" name="Straight Connector 3"/>
          <p:cNvCxnSpPr/>
          <p:nvPr/>
        </p:nvCxnSpPr>
        <p:spPr>
          <a:xfrm>
            <a:off x="2207635" y="2852936"/>
            <a:ext cx="0" cy="27363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2195736" y="5589240"/>
            <a:ext cx="2736304" cy="0"/>
          </a:xfrm>
          <a:prstGeom prst="line">
            <a:avLst/>
          </a:prstGeom>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1739583" y="3136176"/>
            <a:ext cx="468052" cy="2169825"/>
          </a:xfrm>
          <a:prstGeom prst="rect">
            <a:avLst/>
          </a:prstGeom>
          <a:noFill/>
        </p:spPr>
        <p:txBody>
          <a:bodyPr wrap="square" rtlCol="0">
            <a:spAutoFit/>
          </a:bodyPr>
          <a:lstStyle/>
          <a:p>
            <a:endParaRPr lang="en-US" sz="900" dirty="0">
              <a:solidFill>
                <a:prstClr val="black"/>
              </a:solidFill>
              <a:cs typeface="Traditional Arabic" pitchFamily="18" charset="-78"/>
            </a:endParaRPr>
          </a:p>
          <a:p>
            <a:r>
              <a:rPr lang="en-US" sz="1400" dirty="0">
                <a:solidFill>
                  <a:prstClr val="black"/>
                </a:solidFill>
                <a:cs typeface="Traditional Arabic" pitchFamily="18" charset="-78"/>
              </a:rPr>
              <a:t>10</a:t>
            </a:r>
          </a:p>
          <a:p>
            <a:endParaRPr lang="en-US" sz="1400" dirty="0">
              <a:solidFill>
                <a:prstClr val="black"/>
              </a:solidFill>
              <a:cs typeface="Traditional Arabic" pitchFamily="18" charset="-78"/>
            </a:endParaRPr>
          </a:p>
          <a:p>
            <a:r>
              <a:rPr lang="en-US" sz="1400" dirty="0">
                <a:solidFill>
                  <a:prstClr val="black"/>
                </a:solidFill>
                <a:cs typeface="Traditional Arabic" pitchFamily="18" charset="-78"/>
              </a:rPr>
              <a:t>8</a:t>
            </a:r>
          </a:p>
          <a:p>
            <a:endParaRPr lang="en-US" sz="1200" dirty="0">
              <a:solidFill>
                <a:prstClr val="black"/>
              </a:solidFill>
              <a:cs typeface="Traditional Arabic" pitchFamily="18" charset="-78"/>
            </a:endParaRPr>
          </a:p>
          <a:p>
            <a:r>
              <a:rPr lang="en-US" sz="1400" dirty="0">
                <a:solidFill>
                  <a:prstClr val="black"/>
                </a:solidFill>
                <a:cs typeface="Traditional Arabic" pitchFamily="18" charset="-78"/>
              </a:rPr>
              <a:t>6</a:t>
            </a:r>
          </a:p>
          <a:p>
            <a:endParaRPr lang="en-US" sz="1600" dirty="0">
              <a:solidFill>
                <a:prstClr val="black"/>
              </a:solidFill>
              <a:cs typeface="Traditional Arabic" pitchFamily="18" charset="-78"/>
            </a:endParaRPr>
          </a:p>
          <a:p>
            <a:r>
              <a:rPr lang="en-US" sz="1400" dirty="0">
                <a:solidFill>
                  <a:prstClr val="black"/>
                </a:solidFill>
                <a:cs typeface="Traditional Arabic" pitchFamily="18" charset="-78"/>
              </a:rPr>
              <a:t>4</a:t>
            </a:r>
          </a:p>
          <a:p>
            <a:endParaRPr lang="en-US" sz="1400" dirty="0">
              <a:solidFill>
                <a:prstClr val="black"/>
              </a:solidFill>
              <a:cs typeface="Traditional Arabic" pitchFamily="18" charset="-78"/>
            </a:endParaRPr>
          </a:p>
          <a:p>
            <a:r>
              <a:rPr lang="en-US" sz="1400" dirty="0">
                <a:solidFill>
                  <a:prstClr val="black"/>
                </a:solidFill>
                <a:cs typeface="Traditional Arabic" pitchFamily="18" charset="-78"/>
              </a:rPr>
              <a:t>2</a:t>
            </a:r>
          </a:p>
        </p:txBody>
      </p:sp>
      <p:cxnSp>
        <p:nvCxnSpPr>
          <p:cNvPr id="8" name="Straight Connector 7"/>
          <p:cNvCxnSpPr/>
          <p:nvPr/>
        </p:nvCxnSpPr>
        <p:spPr>
          <a:xfrm>
            <a:off x="2195736" y="5085184"/>
            <a:ext cx="136815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207635" y="4653136"/>
            <a:ext cx="155307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159732" y="4221089"/>
            <a:ext cx="180192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207635" y="3789040"/>
            <a:ext cx="196835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195736" y="3356992"/>
            <a:ext cx="220797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907704" y="2400273"/>
            <a:ext cx="504056" cy="369332"/>
          </a:xfrm>
          <a:prstGeom prst="rect">
            <a:avLst/>
          </a:prstGeom>
          <a:noFill/>
        </p:spPr>
        <p:txBody>
          <a:bodyPr wrap="square" rtlCol="0">
            <a:spAutoFit/>
          </a:bodyPr>
          <a:lstStyle/>
          <a:p>
            <a:r>
              <a:rPr lang="en-US" dirty="0">
                <a:solidFill>
                  <a:prstClr val="black"/>
                </a:solidFill>
                <a:cs typeface="Traditional Arabic" pitchFamily="18" charset="-78"/>
              </a:rPr>
              <a:t>P</a:t>
            </a:r>
          </a:p>
        </p:txBody>
      </p:sp>
      <p:sp>
        <p:nvSpPr>
          <p:cNvPr id="14" name="TextBox 13"/>
          <p:cNvSpPr txBox="1"/>
          <p:nvPr/>
        </p:nvSpPr>
        <p:spPr>
          <a:xfrm>
            <a:off x="4998842" y="5589240"/>
            <a:ext cx="576064" cy="369332"/>
          </a:xfrm>
          <a:prstGeom prst="rect">
            <a:avLst/>
          </a:prstGeom>
          <a:noFill/>
        </p:spPr>
        <p:txBody>
          <a:bodyPr wrap="square" rtlCol="0">
            <a:spAutoFit/>
          </a:bodyPr>
          <a:lstStyle/>
          <a:p>
            <a:r>
              <a:rPr lang="en-US" dirty="0">
                <a:solidFill>
                  <a:prstClr val="black"/>
                </a:solidFill>
                <a:cs typeface="Traditional Arabic" pitchFamily="18" charset="-78"/>
              </a:rPr>
              <a:t>Qs</a:t>
            </a:r>
          </a:p>
        </p:txBody>
      </p:sp>
      <p:cxnSp>
        <p:nvCxnSpPr>
          <p:cNvPr id="18" name="Straight Connector 17"/>
          <p:cNvCxnSpPr/>
          <p:nvPr/>
        </p:nvCxnSpPr>
        <p:spPr>
          <a:xfrm>
            <a:off x="2207635" y="5589240"/>
            <a:ext cx="2364365" cy="0"/>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flipV="1">
            <a:off x="3563888" y="5085184"/>
            <a:ext cx="0" cy="50824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3760710" y="4653136"/>
            <a:ext cx="0" cy="94029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flipV="1">
            <a:off x="3951514" y="4221089"/>
            <a:ext cx="10142" cy="1372343"/>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4175990" y="3789040"/>
            <a:ext cx="0" cy="180439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4403711" y="3356992"/>
            <a:ext cx="0" cy="223644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871700" y="5656966"/>
            <a:ext cx="2844316" cy="307777"/>
          </a:xfrm>
          <a:prstGeom prst="rect">
            <a:avLst/>
          </a:prstGeom>
          <a:noFill/>
        </p:spPr>
        <p:txBody>
          <a:bodyPr wrap="square" rtlCol="0">
            <a:spAutoFit/>
          </a:bodyPr>
          <a:lstStyle/>
          <a:p>
            <a:r>
              <a:rPr lang="en-US" sz="1400" dirty="0">
                <a:solidFill>
                  <a:prstClr val="black"/>
                </a:solidFill>
                <a:cs typeface="Traditional Arabic" pitchFamily="18" charset="-78"/>
              </a:rPr>
              <a:t>  0    1  2  3  4  5  6  7  8  9 10  11</a:t>
            </a:r>
          </a:p>
        </p:txBody>
      </p:sp>
      <p:cxnSp>
        <p:nvCxnSpPr>
          <p:cNvPr id="52" name="Straight Connector 51"/>
          <p:cNvCxnSpPr/>
          <p:nvPr/>
        </p:nvCxnSpPr>
        <p:spPr>
          <a:xfrm flipV="1">
            <a:off x="3389817" y="3068960"/>
            <a:ext cx="1182183" cy="237626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258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2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0528" y="44624"/>
            <a:ext cx="9073008" cy="1143000"/>
          </a:xfrm>
        </p:spPr>
        <p:txBody>
          <a:bodyPr/>
          <a:lstStyle/>
          <a:p>
            <a:pPr algn="r"/>
            <a:r>
              <a:rPr lang="ar-DZ" sz="4000" b="1" dirty="0" smtClean="0">
                <a:solidFill>
                  <a:schemeClr val="accent6">
                    <a:lumMod val="50000"/>
                  </a:schemeClr>
                </a:solidFill>
              </a:rPr>
              <a:t>رابعا : </a:t>
            </a:r>
            <a:r>
              <a:rPr lang="ar-SA" sz="4000" b="1" dirty="0" smtClean="0">
                <a:solidFill>
                  <a:schemeClr val="accent6">
                    <a:lumMod val="50000"/>
                  </a:schemeClr>
                </a:solidFill>
              </a:rPr>
              <a:t>التغير </a:t>
            </a:r>
            <a:r>
              <a:rPr lang="ar-SA" sz="4000" b="1" dirty="0">
                <a:solidFill>
                  <a:schemeClr val="accent6">
                    <a:lumMod val="50000"/>
                  </a:schemeClr>
                </a:solidFill>
              </a:rPr>
              <a:t>في العرض والتغير في الكمية </a:t>
            </a:r>
            <a:r>
              <a:rPr lang="ar-SA" sz="4000" b="1" dirty="0" smtClean="0">
                <a:solidFill>
                  <a:schemeClr val="accent6">
                    <a:lumMod val="50000"/>
                  </a:schemeClr>
                </a:solidFill>
              </a:rPr>
              <a:t>المعروضة</a:t>
            </a:r>
            <a:endParaRPr lang="ar-SA" sz="4000" dirty="0">
              <a:solidFill>
                <a:schemeClr val="accent6">
                  <a:lumMod val="50000"/>
                </a:schemeClr>
              </a:solidFill>
            </a:endParaRPr>
          </a:p>
        </p:txBody>
      </p:sp>
      <p:graphicFrame>
        <p:nvGraphicFramePr>
          <p:cNvPr id="8" name="جدول 7"/>
          <p:cNvGraphicFramePr>
            <a:graphicFrameLocks noGrp="1"/>
          </p:cNvGraphicFramePr>
          <p:nvPr>
            <p:extLst>
              <p:ext uri="{D42A27DB-BD31-4B8C-83A1-F6EECF244321}">
                <p14:modId xmlns:p14="http://schemas.microsoft.com/office/powerpoint/2010/main" val="3101903767"/>
              </p:ext>
            </p:extLst>
          </p:nvPr>
        </p:nvGraphicFramePr>
        <p:xfrm>
          <a:off x="395536" y="1556792"/>
          <a:ext cx="8280920" cy="4752528"/>
        </p:xfrm>
        <a:graphic>
          <a:graphicData uri="http://schemas.openxmlformats.org/drawingml/2006/table">
            <a:tbl>
              <a:tblPr rtl="1" firstRow="1" bandRow="1">
                <a:tableStyleId>{93296810-A885-4BE3-A3E7-6D5BEEA58F35}</a:tableStyleId>
              </a:tblPr>
              <a:tblGrid>
                <a:gridCol w="4140460"/>
                <a:gridCol w="4140460"/>
              </a:tblGrid>
              <a:tr h="1103266">
                <a:tc>
                  <a:txBody>
                    <a:bodyPr/>
                    <a:lstStyle/>
                    <a:p>
                      <a:pPr algn="ctr" rtl="1"/>
                      <a:r>
                        <a:rPr lang="ar-SA" sz="3200" b="1" dirty="0" smtClean="0"/>
                        <a:t>التغير في الكمية المعروضة</a:t>
                      </a:r>
                      <a:endParaRPr lang="ar-SA" sz="3200" b="1" dirty="0"/>
                    </a:p>
                  </a:txBody>
                  <a:tcPr anchor="ctr"/>
                </a:tc>
                <a:tc>
                  <a:txBody>
                    <a:bodyPr/>
                    <a:lstStyle/>
                    <a:p>
                      <a:pPr algn="ctr" rtl="1"/>
                      <a:r>
                        <a:rPr lang="ar-SA" sz="3200" b="1" dirty="0" smtClean="0"/>
                        <a:t>التغير في العرض</a:t>
                      </a:r>
                      <a:endParaRPr lang="ar-SA" sz="3200" b="1" dirty="0"/>
                    </a:p>
                  </a:txBody>
                  <a:tcPr anchor="ctr"/>
                </a:tc>
              </a:tr>
              <a:tr h="3649262">
                <a:tc>
                  <a:txBody>
                    <a:bodyPr/>
                    <a:lstStyle/>
                    <a:p>
                      <a:pPr lvl="0" algn="ctr"/>
                      <a:r>
                        <a:rPr lang="ar-SA" sz="3200" b="1" dirty="0" smtClean="0"/>
                        <a:t>يحدث التغير</a:t>
                      </a:r>
                      <a:r>
                        <a:rPr lang="ar-SA" sz="3200" b="1" baseline="0" dirty="0" smtClean="0"/>
                        <a:t> في الكمية المعروضة </a:t>
                      </a:r>
                      <a:r>
                        <a:rPr lang="en-US" sz="3200" b="1" baseline="0" dirty="0" smtClean="0"/>
                        <a:t>(Qs)</a:t>
                      </a:r>
                      <a:r>
                        <a:rPr lang="ar-SA" sz="3200" b="1" baseline="0" dirty="0" smtClean="0"/>
                        <a:t> بسبب </a:t>
                      </a:r>
                      <a:r>
                        <a:rPr lang="ar-SA" sz="3200" b="1" dirty="0" smtClean="0"/>
                        <a:t>تغير سعر السلعة نفسها</a:t>
                      </a:r>
                      <a:r>
                        <a:rPr lang="ar-DZ" sz="3200" b="1" dirty="0" smtClean="0"/>
                        <a:t>,</a:t>
                      </a:r>
                      <a:endParaRPr lang="ar-SA" sz="3200" b="1" dirty="0" smtClean="0"/>
                    </a:p>
                    <a:p>
                      <a:pPr lvl="0" algn="ctr"/>
                      <a:r>
                        <a:rPr lang="en-US" sz="3200" b="1" dirty="0" smtClean="0"/>
                        <a:t>P)</a:t>
                      </a:r>
                      <a:r>
                        <a:rPr lang="ar-SA" sz="3200" b="1" dirty="0" smtClean="0"/>
                        <a:t>) ويتمثل في</a:t>
                      </a:r>
                      <a:r>
                        <a:rPr lang="ar-SA" sz="3200" b="1" baseline="0" dirty="0" smtClean="0"/>
                        <a:t> </a:t>
                      </a:r>
                      <a:r>
                        <a:rPr lang="ar-SA" sz="3200" b="1" dirty="0" smtClean="0"/>
                        <a:t>حركة على نفس منحنى العرض.</a:t>
                      </a:r>
                      <a:endParaRPr lang="en-US" sz="3200" b="1" dirty="0" smtClean="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3200" b="1" dirty="0" smtClean="0"/>
                        <a:t>يحدث عند تغير أحد العوامل الأخرى التي يفترض ثباتها،</a:t>
                      </a:r>
                      <a:r>
                        <a:rPr lang="ar-SA" sz="3200" b="1" baseline="0" dirty="0" smtClean="0"/>
                        <a:t> ويتمثل في </a:t>
                      </a:r>
                      <a:r>
                        <a:rPr lang="ar-SA" sz="3200" b="1" dirty="0" smtClean="0"/>
                        <a:t>إنزحاف كامل لمنحنى العرض.</a:t>
                      </a:r>
                      <a:endParaRPr lang="en-US" sz="3200" b="1" dirty="0" smtClean="0"/>
                    </a:p>
                  </a:txBody>
                  <a:tcPr anchor="ctr"/>
                </a:tc>
              </a:tr>
            </a:tbl>
          </a:graphicData>
        </a:graphic>
      </p:graphicFrame>
    </p:spTree>
    <p:extLst>
      <p:ext uri="{BB962C8B-B14F-4D97-AF65-F5344CB8AC3E}">
        <p14:creationId xmlns:p14="http://schemas.microsoft.com/office/powerpoint/2010/main" val="3584423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6" presetClass="entr" presetSubtype="0"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143">
                                          <p:stCondLst>
                                            <p:cond delay="0"/>
                                          </p:stCondLst>
                                        </p:cTn>
                                        <p:tgtEl>
                                          <p:spTgt spid="8"/>
                                        </p:tgtEl>
                                      </p:cBhvr>
                                    </p:animEffect>
                                    <p:anim calcmode="lin" valueType="num">
                                      <p:cBhvr>
                                        <p:cTn id="13" dur="448"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14" dur="163"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5" dur="163" tmFilter="0, 0; 0.125,0.2665; 0.25,0.4; 0.375,0.465; 0.5,0.5;  0.625,0.535; 0.75,0.6; 0.875,0.7335; 1,1">
                                          <p:stCondLst>
                                            <p:cond delay="163"/>
                                          </p:stCondLst>
                                        </p:cTn>
                                        <p:tgtEl>
                                          <p:spTgt spid="8"/>
                                        </p:tgtEl>
                                        <p:attrNameLst>
                                          <p:attrName>ppt_y</p:attrName>
                                        </p:attrNameLst>
                                      </p:cBhvr>
                                      <p:tavLst>
                                        <p:tav tm="0" fmla="#ppt_y-sin(pi*$)/9">
                                          <p:val>
                                            <p:fltVal val="0"/>
                                          </p:val>
                                        </p:tav>
                                        <p:tav tm="100000">
                                          <p:val>
                                            <p:fltVal val="1"/>
                                          </p:val>
                                        </p:tav>
                                      </p:tavLst>
                                    </p:anim>
                                    <p:anim calcmode="lin" valueType="num">
                                      <p:cBhvr>
                                        <p:cTn id="16" dur="2" tmFilter="0, 0; 0.125,0.2665; 0.25,0.4; 0.375,0.465; 0.5,0.5;  0.625,0.535; 0.75,0.6; 0.875,0.7335; 1,1">
                                          <p:stCondLst>
                                            <p:cond delay="325"/>
                                          </p:stCondLst>
                                        </p:cTn>
                                        <p:tgtEl>
                                          <p:spTgt spid="8"/>
                                        </p:tgtEl>
                                        <p:attrNameLst>
                                          <p:attrName>ppt_y</p:attrName>
                                        </p:attrNameLst>
                                      </p:cBhvr>
                                      <p:tavLst>
                                        <p:tav tm="0" fmla="#ppt_y-sin(pi*$)/27">
                                          <p:val>
                                            <p:fltVal val="0"/>
                                          </p:val>
                                        </p:tav>
                                        <p:tav tm="100000">
                                          <p:val>
                                            <p:fltVal val="1"/>
                                          </p:val>
                                        </p:tav>
                                      </p:tavLst>
                                    </p:anim>
                                    <p:anim calcmode="lin" valueType="num">
                                      <p:cBhvr>
                                        <p:cTn id="17" dur="1" tmFilter="0, 0; 0.125,0.2665; 0.25,0.4; 0.375,0.465; 0.5,0.5;  0.625,0.535; 0.75,0.6; 0.875,0.7335; 1,1">
                                          <p:stCondLst>
                                            <p:cond delay="499"/>
                                          </p:stCondLst>
                                        </p:cTn>
                                        <p:tgtEl>
                                          <p:spTgt spid="8"/>
                                        </p:tgtEl>
                                        <p:attrNameLst>
                                          <p:attrName>ppt_y</p:attrName>
                                        </p:attrNameLst>
                                      </p:cBhvr>
                                      <p:tavLst>
                                        <p:tav tm="0" fmla="#ppt_y-sin(pi*$)/81">
                                          <p:val>
                                            <p:fltVal val="0"/>
                                          </p:val>
                                        </p:tav>
                                        <p:tav tm="100000">
                                          <p:val>
                                            <p:fltVal val="1"/>
                                          </p:val>
                                        </p:tav>
                                      </p:tavLst>
                                    </p:anim>
                                    <p:animScale>
                                      <p:cBhvr>
                                        <p:cTn id="18" dur="1">
                                          <p:stCondLst>
                                            <p:cond delay="160"/>
                                          </p:stCondLst>
                                        </p:cTn>
                                        <p:tgtEl>
                                          <p:spTgt spid="8"/>
                                        </p:tgtEl>
                                      </p:cBhvr>
                                      <p:to x="100000" y="60000"/>
                                    </p:animScale>
                                    <p:animScale>
                                      <p:cBhvr>
                                        <p:cTn id="19" dur="1" decel="50000">
                                          <p:stCondLst>
                                            <p:cond delay="166"/>
                                          </p:stCondLst>
                                        </p:cTn>
                                        <p:tgtEl>
                                          <p:spTgt spid="8"/>
                                        </p:tgtEl>
                                      </p:cBhvr>
                                      <p:to x="100000" y="100000"/>
                                    </p:animScale>
                                    <p:animScale>
                                      <p:cBhvr>
                                        <p:cTn id="20" dur="1">
                                          <p:stCondLst>
                                            <p:cond delay="323"/>
                                          </p:stCondLst>
                                        </p:cTn>
                                        <p:tgtEl>
                                          <p:spTgt spid="8"/>
                                        </p:tgtEl>
                                      </p:cBhvr>
                                      <p:to x="100000" y="80000"/>
                                    </p:animScale>
                                    <p:animScale>
                                      <p:cBhvr>
                                        <p:cTn id="21" dur="1" decel="50000">
                                          <p:stCondLst>
                                            <p:cond delay="329"/>
                                          </p:stCondLst>
                                        </p:cTn>
                                        <p:tgtEl>
                                          <p:spTgt spid="8"/>
                                        </p:tgtEl>
                                      </p:cBhvr>
                                      <p:to x="100000" y="100000"/>
                                    </p:animScale>
                                    <p:animScale>
                                      <p:cBhvr>
                                        <p:cTn id="22" dur="1">
                                          <p:stCondLst>
                                            <p:cond delay="499"/>
                                          </p:stCondLst>
                                        </p:cTn>
                                        <p:tgtEl>
                                          <p:spTgt spid="8"/>
                                        </p:tgtEl>
                                      </p:cBhvr>
                                      <p:to x="100000" y="90000"/>
                                    </p:animScale>
                                    <p:animScale>
                                      <p:cBhvr>
                                        <p:cTn id="23" dur="1" decel="50000">
                                          <p:stCondLst>
                                            <p:cond delay="499"/>
                                          </p:stCondLst>
                                        </p:cTn>
                                        <p:tgtEl>
                                          <p:spTgt spid="8"/>
                                        </p:tgtEl>
                                      </p:cBhvr>
                                      <p:to x="100000" y="100000"/>
                                    </p:animScale>
                                    <p:animScale>
                                      <p:cBhvr>
                                        <p:cTn id="24" dur="1">
                                          <p:stCondLst>
                                            <p:cond delay="499"/>
                                          </p:stCondLst>
                                        </p:cTn>
                                        <p:tgtEl>
                                          <p:spTgt spid="8"/>
                                        </p:tgtEl>
                                      </p:cBhvr>
                                      <p:to x="100000" y="95000"/>
                                    </p:animScale>
                                    <p:animScale>
                                      <p:cBhvr>
                                        <p:cTn id="25" dur="1" decel="50000">
                                          <p:stCondLst>
                                            <p:cond delay="499"/>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9512" y="260648"/>
            <a:ext cx="8136904" cy="5909310"/>
          </a:xfrm>
          <a:prstGeom prst="rect">
            <a:avLst/>
          </a:prstGeom>
          <a:noFill/>
        </p:spPr>
        <p:txBody>
          <a:bodyPr wrap="square" rtlCol="0">
            <a:spAutoFit/>
          </a:bodyPr>
          <a:lstStyle/>
          <a:p>
            <a:pPr algn="ctr">
              <a:lnSpc>
                <a:spcPct val="150000"/>
              </a:lnSpc>
            </a:pPr>
            <a:r>
              <a:rPr lang="ar-DZ" sz="4400" b="1" dirty="0" smtClean="0">
                <a:solidFill>
                  <a:srgbClr val="0070C0"/>
                </a:solidFill>
              </a:rPr>
              <a:t>تمرين1</a:t>
            </a:r>
            <a:endParaRPr lang="ar-SA" sz="4400" b="1" dirty="0">
              <a:solidFill>
                <a:srgbClr val="0070C0"/>
              </a:solidFill>
            </a:endParaRPr>
          </a:p>
          <a:p>
            <a:pPr>
              <a:lnSpc>
                <a:spcPct val="150000"/>
              </a:lnSpc>
            </a:pPr>
            <a:r>
              <a:rPr lang="ar-SA" sz="2800" dirty="0" smtClean="0">
                <a:solidFill>
                  <a:prstClr val="black"/>
                </a:solidFill>
              </a:rPr>
              <a:t>في</a:t>
            </a:r>
            <a:r>
              <a:rPr lang="ar-DZ" sz="2800" dirty="0" smtClean="0">
                <a:solidFill>
                  <a:prstClr val="black"/>
                </a:solidFill>
              </a:rPr>
              <a:t> ال</a:t>
            </a:r>
            <a:r>
              <a:rPr lang="ar-SA" sz="2800" dirty="0" smtClean="0">
                <a:solidFill>
                  <a:prstClr val="black"/>
                </a:solidFill>
              </a:rPr>
              <a:t>جدول</a:t>
            </a:r>
            <a:r>
              <a:rPr lang="ar-DZ" sz="2800" dirty="0" smtClean="0">
                <a:solidFill>
                  <a:prstClr val="black"/>
                </a:solidFill>
              </a:rPr>
              <a:t> التالي :</a:t>
            </a:r>
            <a:r>
              <a:rPr lang="ar-SA" sz="2800" dirty="0" smtClean="0">
                <a:solidFill>
                  <a:prstClr val="black"/>
                </a:solidFill>
              </a:rPr>
              <a:t> </a:t>
            </a:r>
            <a:r>
              <a:rPr lang="ar-SA" sz="2800" dirty="0">
                <a:solidFill>
                  <a:prstClr val="black"/>
                </a:solidFill>
              </a:rPr>
              <a:t>العرض على  سلعة </a:t>
            </a:r>
            <a:r>
              <a:rPr lang="ar-SA" sz="2800" dirty="0" smtClean="0">
                <a:solidFill>
                  <a:prstClr val="black"/>
                </a:solidFill>
              </a:rPr>
              <a:t>ما</a:t>
            </a:r>
            <a:r>
              <a:rPr lang="ar-DZ" sz="2800" dirty="0" smtClean="0">
                <a:solidFill>
                  <a:prstClr val="black"/>
                </a:solidFill>
              </a:rPr>
              <a:t> وسعرها .</a:t>
            </a:r>
            <a:endParaRPr lang="en-GB" sz="4400" dirty="0">
              <a:solidFill>
                <a:prstClr val="black"/>
              </a:solidFill>
              <a:cs typeface="Traditional Arabic" pitchFamily="18" charset="-78"/>
            </a:endParaRPr>
          </a:p>
          <a:p>
            <a:pPr algn="ctr">
              <a:lnSpc>
                <a:spcPct val="150000"/>
              </a:lnSpc>
            </a:pPr>
            <a:endParaRPr lang="en-GB" sz="4400" b="1" dirty="0">
              <a:solidFill>
                <a:srgbClr val="0070C0"/>
              </a:solidFill>
              <a:cs typeface="Traditional Arabic" pitchFamily="18" charset="-78"/>
            </a:endParaRPr>
          </a:p>
          <a:p>
            <a:pPr>
              <a:lnSpc>
                <a:spcPct val="150000"/>
              </a:lnSpc>
            </a:pPr>
            <a:endParaRPr lang="en-US" sz="3200" dirty="0">
              <a:solidFill>
                <a:prstClr val="black"/>
              </a:solidFill>
              <a:cs typeface="Traditional Arabic" pitchFamily="18" charset="-78"/>
            </a:endParaRPr>
          </a:p>
          <a:p>
            <a:pPr>
              <a:lnSpc>
                <a:spcPct val="150000"/>
              </a:lnSpc>
            </a:pPr>
            <a:endParaRPr lang="ar-SA" dirty="0">
              <a:solidFill>
                <a:prstClr val="black"/>
              </a:solidFill>
            </a:endParaRPr>
          </a:p>
          <a:p>
            <a:pPr>
              <a:lnSpc>
                <a:spcPct val="150000"/>
              </a:lnSpc>
            </a:pPr>
            <a:endParaRPr lang="ar-SA" dirty="0">
              <a:solidFill>
                <a:prstClr val="black"/>
              </a:solidFill>
            </a:endParaRPr>
          </a:p>
          <a:p>
            <a:pPr>
              <a:lnSpc>
                <a:spcPct val="150000"/>
              </a:lnSpc>
            </a:pPr>
            <a:endParaRPr lang="ar-SA" dirty="0">
              <a:solidFill>
                <a:prstClr val="black"/>
              </a:solidFill>
            </a:endParaRPr>
          </a:p>
          <a:p>
            <a:pPr>
              <a:lnSpc>
                <a:spcPct val="150000"/>
              </a:lnSpc>
            </a:pPr>
            <a:r>
              <a:rPr lang="ar-DZ" sz="2800" dirty="0" smtClean="0">
                <a:solidFill>
                  <a:prstClr val="black"/>
                </a:solidFill>
              </a:rPr>
              <a:t>- </a:t>
            </a:r>
            <a:r>
              <a:rPr lang="ar-SA" sz="2800" dirty="0" smtClean="0">
                <a:solidFill>
                  <a:prstClr val="black"/>
                </a:solidFill>
              </a:rPr>
              <a:t>وضح </a:t>
            </a:r>
            <a:r>
              <a:rPr lang="ar-SA" sz="2800" dirty="0">
                <a:solidFill>
                  <a:prstClr val="black"/>
                </a:solidFill>
              </a:rPr>
              <a:t>بيانيا العلاقة بين السعر و الكمية </a:t>
            </a:r>
            <a:r>
              <a:rPr lang="ar-SA" sz="2800" dirty="0" err="1" smtClean="0">
                <a:solidFill>
                  <a:prstClr val="black"/>
                </a:solidFill>
              </a:rPr>
              <a:t>العروضة</a:t>
            </a:r>
            <a:r>
              <a:rPr lang="ar-DZ" sz="2800" dirty="0" smtClean="0">
                <a:solidFill>
                  <a:prstClr val="black"/>
                </a:solidFill>
              </a:rPr>
              <a:t>؟</a:t>
            </a:r>
            <a:r>
              <a:rPr lang="ar-SA" sz="2800" dirty="0" smtClean="0">
                <a:solidFill>
                  <a:prstClr val="black"/>
                </a:solidFill>
              </a:rPr>
              <a:t>.</a:t>
            </a:r>
            <a:r>
              <a:rPr lang="ar-SA" dirty="0" smtClean="0">
                <a:solidFill>
                  <a:prstClr val="black"/>
                </a:solidFill>
              </a:rPr>
              <a:t> </a:t>
            </a:r>
            <a:endParaRPr lang="ar-SA" dirty="0">
              <a:solidFill>
                <a:prstClr val="black"/>
              </a:solidFill>
            </a:endParaRPr>
          </a:p>
          <a:p>
            <a:pPr>
              <a:lnSpc>
                <a:spcPct val="150000"/>
              </a:lnSpc>
            </a:pPr>
            <a:endParaRPr lang="en-US" dirty="0">
              <a:solidFill>
                <a:prstClr val="black"/>
              </a:solidFill>
              <a:cs typeface="Traditional Arabic" pitchFamily="18" charset="-78"/>
            </a:endParaRPr>
          </a:p>
        </p:txBody>
      </p:sp>
      <p:graphicFrame>
        <p:nvGraphicFramePr>
          <p:cNvPr id="12" name="Tableau 11"/>
          <p:cNvGraphicFramePr>
            <a:graphicFrameLocks noGrp="1"/>
          </p:cNvGraphicFramePr>
          <p:nvPr/>
        </p:nvGraphicFramePr>
        <p:xfrm>
          <a:off x="3059832" y="2060848"/>
          <a:ext cx="3816424" cy="2376269"/>
        </p:xfrm>
        <a:graphic>
          <a:graphicData uri="http://schemas.openxmlformats.org/drawingml/2006/table">
            <a:tbl>
              <a:tblPr firstRow="1" bandRow="1">
                <a:tableStyleId>{5C22544A-7EE6-4342-B048-85BDC9FD1C3A}</a:tableStyleId>
              </a:tblPr>
              <a:tblGrid>
                <a:gridCol w="1908212"/>
                <a:gridCol w="1908212"/>
              </a:tblGrid>
              <a:tr h="339467">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Qs   </a:t>
                      </a:r>
                      <a:r>
                        <a:rPr lang="ar-SA" sz="1800" b="1" kern="1200" dirty="0">
                          <a:solidFill>
                            <a:schemeClr val="dk1"/>
                          </a:solidFill>
                          <a:latin typeface="Times New Roman"/>
                          <a:ea typeface="Times New Roman"/>
                          <a:cs typeface="Times New Roman"/>
                        </a:rPr>
                        <a:t>الكمية المعروضة</a:t>
                      </a:r>
                      <a:endParaRPr lang="en-GB" sz="1800" b="1" kern="1200" dirty="0">
                        <a:solidFill>
                          <a:schemeClr val="dk1"/>
                        </a:solidFill>
                        <a:latin typeface="Times New Roman"/>
                        <a:ea typeface="Times New Roman"/>
                        <a:cs typeface="Times New Roman"/>
                      </a:endParaRPr>
                    </a:p>
                  </a:txBody>
                  <a:tcPr marL="68580" marR="68580" marT="0" marB="0"/>
                </a:tc>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P   </a:t>
                      </a:r>
                      <a:r>
                        <a:rPr lang="ar-SA" sz="1800" b="1" kern="1200" dirty="0">
                          <a:solidFill>
                            <a:schemeClr val="dk1"/>
                          </a:solidFill>
                          <a:latin typeface="Times New Roman"/>
                          <a:ea typeface="Times New Roman"/>
                          <a:cs typeface="Times New Roman"/>
                        </a:rPr>
                        <a:t>السعر</a:t>
                      </a:r>
                      <a:endParaRPr lang="en-GB" sz="1800" b="1" kern="1200" dirty="0">
                        <a:solidFill>
                          <a:schemeClr val="dk1"/>
                        </a:solidFill>
                        <a:latin typeface="Times New Roman"/>
                        <a:ea typeface="Times New Roman"/>
                        <a:cs typeface="Times New Roman"/>
                      </a:endParaRPr>
                    </a:p>
                  </a:txBody>
                  <a:tcPr marL="68580" marR="68580" marT="0" marB="0"/>
                </a:tc>
              </a:tr>
              <a:tr h="339467">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10</a:t>
                      </a:r>
                      <a:endParaRPr lang="en-GB" sz="1800" b="1" kern="1200" dirty="0">
                        <a:solidFill>
                          <a:schemeClr val="dk1"/>
                        </a:solidFill>
                        <a:latin typeface="Times New Roman"/>
                        <a:ea typeface="Times New Roman"/>
                        <a:cs typeface="Times New Roman"/>
                      </a:endParaRPr>
                    </a:p>
                  </a:txBody>
                  <a:tcPr marL="68580" marR="68580" marT="0" marB="0"/>
                </a:tc>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5</a:t>
                      </a:r>
                      <a:endParaRPr lang="en-GB" sz="1800" b="1" kern="1200" dirty="0">
                        <a:solidFill>
                          <a:schemeClr val="dk1"/>
                        </a:solidFill>
                        <a:latin typeface="Times New Roman"/>
                        <a:ea typeface="Times New Roman"/>
                        <a:cs typeface="Times New Roman"/>
                      </a:endParaRPr>
                    </a:p>
                  </a:txBody>
                  <a:tcPr marL="68580" marR="68580" marT="0" marB="0"/>
                </a:tc>
              </a:tr>
              <a:tr h="339467">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20</a:t>
                      </a:r>
                      <a:endParaRPr lang="en-GB" sz="1800" b="1" kern="1200" dirty="0">
                        <a:solidFill>
                          <a:schemeClr val="dk1"/>
                        </a:solidFill>
                        <a:latin typeface="Times New Roman"/>
                        <a:ea typeface="Times New Roman"/>
                        <a:cs typeface="Times New Roman"/>
                      </a:endParaRPr>
                    </a:p>
                  </a:txBody>
                  <a:tcPr marL="68580" marR="68580" marT="0" marB="0"/>
                </a:tc>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10</a:t>
                      </a:r>
                      <a:endParaRPr lang="en-GB" sz="1800" b="1" kern="1200" dirty="0">
                        <a:solidFill>
                          <a:schemeClr val="dk1"/>
                        </a:solidFill>
                        <a:latin typeface="Times New Roman"/>
                        <a:ea typeface="Times New Roman"/>
                        <a:cs typeface="Times New Roman"/>
                      </a:endParaRPr>
                    </a:p>
                  </a:txBody>
                  <a:tcPr marL="68580" marR="68580" marT="0" marB="0"/>
                </a:tc>
              </a:tr>
              <a:tr h="339467">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30</a:t>
                      </a:r>
                      <a:endParaRPr lang="en-GB" sz="1800" b="1" kern="1200" dirty="0">
                        <a:solidFill>
                          <a:schemeClr val="dk1"/>
                        </a:solidFill>
                        <a:latin typeface="Times New Roman"/>
                        <a:ea typeface="Times New Roman"/>
                        <a:cs typeface="Times New Roman"/>
                      </a:endParaRPr>
                    </a:p>
                  </a:txBody>
                  <a:tcPr marL="68580" marR="68580" marT="0" marB="0"/>
                </a:tc>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15</a:t>
                      </a:r>
                      <a:endParaRPr lang="en-GB" sz="1800" b="1" kern="1200" dirty="0">
                        <a:solidFill>
                          <a:schemeClr val="dk1"/>
                        </a:solidFill>
                        <a:latin typeface="Times New Roman"/>
                        <a:ea typeface="Times New Roman"/>
                        <a:cs typeface="Times New Roman"/>
                      </a:endParaRPr>
                    </a:p>
                  </a:txBody>
                  <a:tcPr marL="68580" marR="68580" marT="0" marB="0"/>
                </a:tc>
              </a:tr>
              <a:tr h="339467">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40</a:t>
                      </a:r>
                      <a:endParaRPr lang="en-GB" sz="1800" b="1" kern="1200" dirty="0">
                        <a:solidFill>
                          <a:schemeClr val="dk1"/>
                        </a:solidFill>
                        <a:latin typeface="Times New Roman"/>
                        <a:ea typeface="Times New Roman"/>
                        <a:cs typeface="Times New Roman"/>
                      </a:endParaRPr>
                    </a:p>
                  </a:txBody>
                  <a:tcPr marL="68580" marR="68580" marT="0" marB="0"/>
                </a:tc>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20</a:t>
                      </a:r>
                      <a:endParaRPr lang="en-GB" sz="1800" b="1" kern="1200" dirty="0">
                        <a:solidFill>
                          <a:schemeClr val="dk1"/>
                        </a:solidFill>
                        <a:latin typeface="Times New Roman"/>
                        <a:ea typeface="Times New Roman"/>
                        <a:cs typeface="Times New Roman"/>
                      </a:endParaRPr>
                    </a:p>
                  </a:txBody>
                  <a:tcPr marL="68580" marR="68580" marT="0" marB="0"/>
                </a:tc>
              </a:tr>
              <a:tr h="339467">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50</a:t>
                      </a:r>
                      <a:endParaRPr lang="en-GB" sz="1800" b="1" kern="1200" dirty="0">
                        <a:solidFill>
                          <a:schemeClr val="dk1"/>
                        </a:solidFill>
                        <a:latin typeface="Times New Roman"/>
                        <a:ea typeface="Times New Roman"/>
                        <a:cs typeface="Times New Roman"/>
                      </a:endParaRPr>
                    </a:p>
                  </a:txBody>
                  <a:tcPr marL="68580" marR="68580" marT="0" marB="0"/>
                </a:tc>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25</a:t>
                      </a:r>
                      <a:endParaRPr lang="en-GB" sz="1800" b="1" kern="1200" dirty="0">
                        <a:solidFill>
                          <a:schemeClr val="dk1"/>
                        </a:solidFill>
                        <a:latin typeface="Times New Roman"/>
                        <a:ea typeface="Times New Roman"/>
                        <a:cs typeface="Times New Roman"/>
                      </a:endParaRPr>
                    </a:p>
                  </a:txBody>
                  <a:tcPr marL="68580" marR="68580" marT="0" marB="0"/>
                </a:tc>
              </a:tr>
              <a:tr h="339467">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60</a:t>
                      </a:r>
                      <a:endParaRPr lang="en-GB" sz="1800" b="1" kern="1200" dirty="0">
                        <a:solidFill>
                          <a:schemeClr val="dk1"/>
                        </a:solidFill>
                        <a:latin typeface="Times New Roman"/>
                        <a:ea typeface="Times New Roman"/>
                        <a:cs typeface="Times New Roman"/>
                      </a:endParaRPr>
                    </a:p>
                  </a:txBody>
                  <a:tcPr marL="68580" marR="68580" marT="0" marB="0"/>
                </a:tc>
                <a:tc>
                  <a:txBody>
                    <a:bodyPr/>
                    <a:lstStyle/>
                    <a:p>
                      <a:pPr marL="0" marR="0" algn="ctr" defTabSz="914400" rtl="0" eaLnBrk="1" latinLnBrk="0" hangingPunct="1">
                        <a:spcBef>
                          <a:spcPts val="200"/>
                        </a:spcBef>
                        <a:spcAft>
                          <a:spcPts val="0"/>
                        </a:spcAft>
                      </a:pPr>
                      <a:r>
                        <a:rPr lang="en-US" sz="1800" b="1" kern="1200" dirty="0">
                          <a:solidFill>
                            <a:schemeClr val="dk1"/>
                          </a:solidFill>
                          <a:latin typeface="Times New Roman"/>
                          <a:ea typeface="Times New Roman"/>
                          <a:cs typeface="Times New Roman"/>
                        </a:rPr>
                        <a:t>30</a:t>
                      </a:r>
                      <a:endParaRPr lang="en-GB" sz="1800" b="1" kern="1200" dirty="0">
                        <a:solidFill>
                          <a:schemeClr val="dk1"/>
                        </a:solidFill>
                        <a:latin typeface="Times New Roman"/>
                        <a:ea typeface="Times New Roman"/>
                        <a:cs typeface="Times New Roman"/>
                      </a:endParaRPr>
                    </a:p>
                  </a:txBody>
                  <a:tcPr marL="68580" marR="68580" marT="0" marB="0"/>
                </a:tc>
              </a:tr>
            </a:tbl>
          </a:graphicData>
        </a:graphic>
      </p:graphicFrame>
    </p:spTree>
    <p:custDataLst>
      <p:tags r:id="rId1"/>
    </p:custDataLst>
    <p:extLst>
      <p:ext uri="{BB962C8B-B14F-4D97-AF65-F5344CB8AC3E}">
        <p14:creationId xmlns:p14="http://schemas.microsoft.com/office/powerpoint/2010/main" val="290106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50" fill="hold"/>
                                        <p:tgtEl>
                                          <p:spTgt spid="6"/>
                                        </p:tgtEl>
                                        <p:attrNameLst>
                                          <p:attrName>ppt_x</p:attrName>
                                        </p:attrNameLst>
                                      </p:cBhvr>
                                      <p:tavLst>
                                        <p:tav tm="0">
                                          <p:val>
                                            <p:strVal val="#ppt_x"/>
                                          </p:val>
                                        </p:tav>
                                        <p:tav tm="100000">
                                          <p:val>
                                            <p:strVal val="#ppt_x"/>
                                          </p:val>
                                        </p:tav>
                                      </p:tavLst>
                                    </p:anim>
                                    <p:anim calcmode="lin" valueType="num">
                                      <p:cBhvr additive="base">
                                        <p:cTn id="8" dur="25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204664" y="1339081"/>
            <a:ext cx="7543800" cy="2593975"/>
          </a:xfrm>
        </p:spPr>
        <p:txBody>
          <a:bodyPr/>
          <a:lstStyle/>
          <a:p>
            <a:pPr algn="ctr"/>
            <a:r>
              <a:rPr lang="ar-DZ" sz="8000" b="1" dirty="0" smtClean="0"/>
              <a:t>السوق</a:t>
            </a:r>
            <a:r>
              <a:rPr lang="ar-DZ" dirty="0" smtClean="0"/>
              <a:t> </a:t>
            </a:r>
            <a:endParaRPr lang="ar-DZ" dirty="0"/>
          </a:p>
        </p:txBody>
      </p:sp>
    </p:spTree>
    <p:extLst>
      <p:ext uri="{BB962C8B-B14F-4D97-AF65-F5344CB8AC3E}">
        <p14:creationId xmlns:p14="http://schemas.microsoft.com/office/powerpoint/2010/main" val="22713163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3635896" y="993502"/>
            <a:ext cx="532859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ctr" eaLnBrk="1" fontAlgn="base" hangingPunct="1">
              <a:spcBef>
                <a:spcPct val="50000"/>
              </a:spcBef>
              <a:spcAft>
                <a:spcPct val="0"/>
              </a:spcAft>
            </a:pPr>
            <a:r>
              <a:rPr lang="ar-DZ" sz="5400" dirty="0" smtClean="0">
                <a:solidFill>
                  <a:srgbClr val="00008A"/>
                </a:solidFill>
                <a:latin typeface="Arial" pitchFamily="34" charset="0"/>
              </a:rPr>
              <a:t> </a:t>
            </a:r>
            <a:r>
              <a:rPr lang="ar-DZ" sz="5400" dirty="0" smtClean="0">
                <a:solidFill>
                  <a:srgbClr val="00008A"/>
                </a:solidFill>
                <a:latin typeface="Arial" pitchFamily="34" charset="0"/>
                <a:cs typeface="+mn-cs"/>
              </a:rPr>
              <a:t>اولا : </a:t>
            </a:r>
            <a:r>
              <a:rPr lang="ar-SA" sz="5400" dirty="0" smtClean="0">
                <a:solidFill>
                  <a:srgbClr val="00008A"/>
                </a:solidFill>
                <a:latin typeface="Arial" pitchFamily="34" charset="0"/>
                <a:cs typeface="+mn-cs"/>
              </a:rPr>
              <a:t>توازن السوق</a:t>
            </a:r>
            <a:endParaRPr lang="en-US" sz="5400" dirty="0">
              <a:solidFill>
                <a:srgbClr val="00008A"/>
              </a:solidFill>
              <a:latin typeface="Arial" pitchFamily="34" charset="0"/>
              <a:cs typeface="+mn-cs"/>
            </a:endParaRPr>
          </a:p>
        </p:txBody>
      </p:sp>
      <p:sp>
        <p:nvSpPr>
          <p:cNvPr id="100355" name="Text Box 3"/>
          <p:cNvSpPr txBox="1">
            <a:spLocks noChangeArrowheads="1"/>
          </p:cNvSpPr>
          <p:nvPr/>
        </p:nvSpPr>
        <p:spPr bwMode="auto">
          <a:xfrm>
            <a:off x="817240" y="2386623"/>
            <a:ext cx="785921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dirty="0">
                <a:solidFill>
                  <a:srgbClr val="000000"/>
                </a:solidFill>
                <a:latin typeface="Arial" pitchFamily="34" charset="0"/>
              </a:rPr>
              <a:t> </a:t>
            </a:r>
            <a:r>
              <a:rPr lang="ar-DZ" sz="3200" dirty="0" smtClean="0">
                <a:solidFill>
                  <a:srgbClr val="000000"/>
                </a:solidFill>
                <a:latin typeface="Arial" pitchFamily="34" charset="0"/>
              </a:rPr>
              <a:t>  </a:t>
            </a:r>
            <a:r>
              <a:rPr lang="ar-DZ" sz="3200" dirty="0" smtClean="0">
                <a:solidFill>
                  <a:srgbClr val="000000"/>
                </a:solidFill>
                <a:latin typeface="Arial" pitchFamily="34" charset="0"/>
                <a:cs typeface="+mn-cs"/>
              </a:rPr>
              <a:t>الوضع</a:t>
            </a:r>
            <a:r>
              <a:rPr lang="ar-DZ" sz="3200" dirty="0" smtClean="0">
                <a:solidFill>
                  <a:srgbClr val="000000"/>
                </a:solidFill>
                <a:latin typeface="Arial" pitchFamily="34" charset="0"/>
              </a:rPr>
              <a:t> </a:t>
            </a:r>
            <a:r>
              <a:rPr lang="ar-SA" sz="3200" dirty="0" smtClean="0">
                <a:solidFill>
                  <a:srgbClr val="000000"/>
                </a:solidFill>
                <a:latin typeface="Arial" pitchFamily="34" charset="0"/>
                <a:cs typeface="+mn-cs"/>
              </a:rPr>
              <a:t>التوازن</a:t>
            </a:r>
            <a:r>
              <a:rPr lang="ar-DZ" sz="3200" dirty="0" smtClean="0">
                <a:solidFill>
                  <a:srgbClr val="000000"/>
                </a:solidFill>
                <a:latin typeface="Arial" pitchFamily="34" charset="0"/>
                <a:cs typeface="+mn-cs"/>
              </a:rPr>
              <a:t>ي</a:t>
            </a:r>
            <a:r>
              <a:rPr lang="ar-SA" sz="3200" dirty="0" smtClean="0">
                <a:solidFill>
                  <a:srgbClr val="000000"/>
                </a:solidFill>
                <a:latin typeface="Arial" pitchFamily="34" charset="0"/>
                <a:cs typeface="+mn-cs"/>
              </a:rPr>
              <a:t> </a:t>
            </a:r>
            <a:r>
              <a:rPr lang="ar-SA" sz="3200" dirty="0">
                <a:solidFill>
                  <a:srgbClr val="000000"/>
                </a:solidFill>
                <a:latin typeface="Arial" pitchFamily="34" charset="0"/>
                <a:cs typeface="+mn-cs"/>
              </a:rPr>
              <a:t>هو </a:t>
            </a:r>
            <a:r>
              <a:rPr lang="ar-SA" sz="3200" dirty="0" smtClean="0">
                <a:solidFill>
                  <a:srgbClr val="000000"/>
                </a:solidFill>
                <a:latin typeface="Arial" pitchFamily="34" charset="0"/>
                <a:cs typeface="+mn-cs"/>
              </a:rPr>
              <a:t>الوضع </a:t>
            </a:r>
            <a:r>
              <a:rPr lang="ar-SA" sz="3200" dirty="0">
                <a:solidFill>
                  <a:srgbClr val="000000"/>
                </a:solidFill>
                <a:latin typeface="Arial" pitchFamily="34" charset="0"/>
                <a:cs typeface="+mn-cs"/>
              </a:rPr>
              <a:t>الذي تم التوصل </a:t>
            </a:r>
            <a:r>
              <a:rPr lang="ar-SA" sz="3200" dirty="0" smtClean="0">
                <a:solidFill>
                  <a:srgbClr val="000000"/>
                </a:solidFill>
                <a:latin typeface="Arial" pitchFamily="34" charset="0"/>
                <a:cs typeface="+mn-cs"/>
              </a:rPr>
              <a:t>إليه</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a:t>
            </a:r>
            <a:r>
              <a:rPr lang="ar-SA" sz="3200" dirty="0">
                <a:solidFill>
                  <a:srgbClr val="000000"/>
                </a:solidFill>
                <a:latin typeface="Arial" pitchFamily="34" charset="0"/>
                <a:cs typeface="+mn-cs"/>
              </a:rPr>
              <a:t>فلا يوجد ما يدعو إلى تغييره ما لم تحدث تغيرات خارجية تؤدي إلى </a:t>
            </a:r>
            <a:r>
              <a:rPr lang="ar-SA" sz="3200" dirty="0" smtClean="0">
                <a:solidFill>
                  <a:srgbClr val="000000"/>
                </a:solidFill>
                <a:latin typeface="Arial" pitchFamily="34" charset="0"/>
                <a:cs typeface="+mn-cs"/>
              </a:rPr>
              <a:t>ذلك</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وثمن </a:t>
            </a:r>
            <a:r>
              <a:rPr lang="ar-SA" sz="3200" dirty="0">
                <a:solidFill>
                  <a:srgbClr val="000000"/>
                </a:solidFill>
                <a:latin typeface="Arial" pitchFamily="34" charset="0"/>
                <a:cs typeface="+mn-cs"/>
              </a:rPr>
              <a:t>التوازن هو </a:t>
            </a:r>
            <a:r>
              <a:rPr lang="ar-SA" sz="3200" dirty="0" smtClean="0">
                <a:solidFill>
                  <a:srgbClr val="000000"/>
                </a:solidFill>
                <a:latin typeface="Arial" pitchFamily="34" charset="0"/>
                <a:cs typeface="+mn-cs"/>
              </a:rPr>
              <a:t>الثمن </a:t>
            </a:r>
            <a:r>
              <a:rPr lang="ar-SA" sz="3200" dirty="0">
                <a:solidFill>
                  <a:srgbClr val="000000"/>
                </a:solidFill>
                <a:latin typeface="Arial" pitchFamily="34" charset="0"/>
                <a:cs typeface="+mn-cs"/>
              </a:rPr>
              <a:t>المتحقق فعلاً في السـوق ، بتسـاوي الكمية التي يكون المستهلكون مستعدين لشرائها من السلعة أو الخدمة ، مع الكميـة التي يكون المنتجون مستعدين لعرضها منها </a:t>
            </a:r>
            <a:r>
              <a:rPr lang="ar-SA" dirty="0" smtClean="0">
                <a:solidFill>
                  <a:srgbClr val="000000"/>
                </a:solidFill>
                <a:latin typeface="Arial" pitchFamily="34" charset="0"/>
                <a:cs typeface="+mn-cs"/>
              </a:rPr>
              <a:t>. </a:t>
            </a:r>
            <a:endParaRPr lang="en-US" dirty="0">
              <a:solidFill>
                <a:srgbClr val="000000"/>
              </a:solidFill>
              <a:latin typeface="Arial" pitchFamily="34" charset="0"/>
              <a:cs typeface="+mn-cs"/>
            </a:endParaRPr>
          </a:p>
        </p:txBody>
      </p:sp>
    </p:spTree>
    <p:extLst>
      <p:ext uri="{BB962C8B-B14F-4D97-AF65-F5344CB8AC3E}">
        <p14:creationId xmlns:p14="http://schemas.microsoft.com/office/powerpoint/2010/main" val="18863017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 calcmode="lin" valueType="num">
                                      <p:cBhvr>
                                        <p:cTn id="7" dur="250" fill="hold"/>
                                        <p:tgtEl>
                                          <p:spTgt spid="100354"/>
                                        </p:tgtEl>
                                        <p:attrNameLst>
                                          <p:attrName>ppt_w</p:attrName>
                                        </p:attrNameLst>
                                      </p:cBhvr>
                                      <p:tavLst>
                                        <p:tav tm="0">
                                          <p:val>
                                            <p:fltVal val="0"/>
                                          </p:val>
                                        </p:tav>
                                        <p:tav tm="100000">
                                          <p:val>
                                            <p:strVal val="#ppt_w"/>
                                          </p:val>
                                        </p:tav>
                                      </p:tavLst>
                                    </p:anim>
                                    <p:anim calcmode="lin" valueType="num">
                                      <p:cBhvr>
                                        <p:cTn id="8" dur="250" fill="hold"/>
                                        <p:tgtEl>
                                          <p:spTgt spid="100354"/>
                                        </p:tgtEl>
                                        <p:attrNameLst>
                                          <p:attrName>ppt_h</p:attrName>
                                        </p:attrNameLst>
                                      </p:cBhvr>
                                      <p:tavLst>
                                        <p:tav tm="0">
                                          <p:val>
                                            <p:strVal val="#ppt_h"/>
                                          </p:val>
                                        </p:tav>
                                        <p:tav tm="100000">
                                          <p:val>
                                            <p:strVal val="#ppt_h"/>
                                          </p:val>
                                        </p:tav>
                                      </p:tavLst>
                                    </p:anim>
                                  </p:childTnLst>
                                </p:cTn>
                              </p:par>
                            </p:childTnLst>
                          </p:cTn>
                        </p:par>
                        <p:par>
                          <p:cTn id="9" fill="hold" nodeType="withGroup">
                            <p:stCondLst>
                              <p:cond delay="250"/>
                            </p:stCondLst>
                            <p:childTnLst>
                              <p:par>
                                <p:cTn id="10" presetID="5" presetClass="entr" presetSubtype="10" fill="hold" grpId="0" nodeType="afterEffect">
                                  <p:stCondLst>
                                    <p:cond delay="0"/>
                                  </p:stCondLst>
                                  <p:childTnLst>
                                    <p:set>
                                      <p:cBhvr>
                                        <p:cTn id="11" dur="1" fill="hold">
                                          <p:stCondLst>
                                            <p:cond delay="0"/>
                                          </p:stCondLst>
                                        </p:cTn>
                                        <p:tgtEl>
                                          <p:spTgt spid="100355"/>
                                        </p:tgtEl>
                                        <p:attrNameLst>
                                          <p:attrName>style.visibility</p:attrName>
                                        </p:attrNameLst>
                                      </p:cBhvr>
                                      <p:to>
                                        <p:strVal val="visible"/>
                                      </p:to>
                                    </p:set>
                                    <p:animEffect transition="in" filter="checkerboard(across)">
                                      <p:cBhvr>
                                        <p:cTn id="12" dur="250"/>
                                        <p:tgtEl>
                                          <p:spTgt spid="100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autoUpdateAnimBg="0"/>
      <p:bldP spid="100355"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51520" y="-27384"/>
            <a:ext cx="8229600" cy="1143000"/>
          </a:xfrm>
        </p:spPr>
        <p:txBody>
          <a:bodyPr/>
          <a:lstStyle/>
          <a:p>
            <a:pPr algn="r" eaLnBrk="1" hangingPunct="1"/>
            <a:r>
              <a:rPr lang="ar-DZ" b="1" dirty="0" smtClean="0">
                <a:solidFill>
                  <a:schemeClr val="tx1">
                    <a:lumMod val="95000"/>
                    <a:lumOff val="5000"/>
                  </a:schemeClr>
                </a:solidFill>
                <a:latin typeface="TraditionalArabic"/>
                <a:cs typeface="+mn-cs"/>
              </a:rPr>
              <a:t>اولا: تعريف علم الا</a:t>
            </a:r>
            <a:r>
              <a:rPr lang="ar-SA" b="1" dirty="0" err="1" smtClean="0">
                <a:solidFill>
                  <a:schemeClr val="tx1">
                    <a:lumMod val="95000"/>
                    <a:lumOff val="5000"/>
                  </a:schemeClr>
                </a:solidFill>
                <a:latin typeface="TraditionalArabic"/>
                <a:cs typeface="+mn-cs"/>
              </a:rPr>
              <a:t>قتصاد</a:t>
            </a:r>
            <a:endParaRPr lang="fr-FR" b="1" dirty="0" smtClean="0">
              <a:solidFill>
                <a:schemeClr val="tx1">
                  <a:lumMod val="95000"/>
                  <a:lumOff val="5000"/>
                </a:schemeClr>
              </a:solidFill>
              <a:latin typeface="TraditionalArabic"/>
              <a:cs typeface="+mn-cs"/>
            </a:endParaRPr>
          </a:p>
        </p:txBody>
      </p:sp>
      <p:sp>
        <p:nvSpPr>
          <p:cNvPr id="5123" name="Rectangle 3"/>
          <p:cNvSpPr>
            <a:spLocks noGrp="1" noChangeArrowheads="1"/>
          </p:cNvSpPr>
          <p:nvPr>
            <p:ph type="body" idx="1"/>
          </p:nvPr>
        </p:nvSpPr>
        <p:spPr>
          <a:xfrm>
            <a:off x="304800" y="1124744"/>
            <a:ext cx="9019728" cy="5400600"/>
          </a:xfrm>
        </p:spPr>
        <p:txBody>
          <a:bodyPr/>
          <a:lstStyle/>
          <a:p>
            <a:pPr algn="just" eaLnBrk="1" hangingPunct="1">
              <a:buFontTx/>
              <a:buNone/>
            </a:pPr>
            <a:r>
              <a:rPr lang="ar-DZ" sz="2800" b="1" dirty="0" smtClean="0">
                <a:solidFill>
                  <a:srgbClr val="4A4800"/>
                </a:solidFill>
              </a:rPr>
              <a:t>      </a:t>
            </a:r>
            <a:r>
              <a:rPr lang="ar-SA" b="1" dirty="0" smtClean="0">
                <a:solidFill>
                  <a:schemeClr val="tx1">
                    <a:lumMod val="65000"/>
                    <a:lumOff val="35000"/>
                  </a:schemeClr>
                </a:solidFill>
              </a:rPr>
              <a:t>عرّف الإغريق القدامى كلمة ” اقتصاد ” </a:t>
            </a:r>
            <a:r>
              <a:rPr lang="ar-DZ" b="1" dirty="0">
                <a:solidFill>
                  <a:schemeClr val="tx1">
                    <a:lumMod val="65000"/>
                    <a:lumOff val="35000"/>
                  </a:schemeClr>
                </a:solidFill>
              </a:rPr>
              <a:t>ا</a:t>
            </a:r>
            <a:r>
              <a:rPr lang="ar-SA" b="1" dirty="0" smtClean="0">
                <a:solidFill>
                  <a:schemeClr val="tx1">
                    <a:lumMod val="65000"/>
                    <a:lumOff val="35000"/>
                  </a:schemeClr>
                </a:solidFill>
              </a:rPr>
              <a:t>نه الإدارة الرشيدة </a:t>
            </a:r>
            <a:r>
              <a:rPr lang="ar-DZ" b="1" dirty="0" smtClean="0">
                <a:solidFill>
                  <a:schemeClr val="tx1">
                    <a:lumMod val="65000"/>
                    <a:lumOff val="35000"/>
                  </a:schemeClr>
                </a:solidFill>
              </a:rPr>
              <a:t>و </a:t>
            </a:r>
            <a:r>
              <a:rPr lang="ar-SA" b="1" dirty="0" smtClean="0">
                <a:solidFill>
                  <a:schemeClr val="tx1">
                    <a:lumMod val="65000"/>
                    <a:lumOff val="35000"/>
                  </a:schemeClr>
                </a:solidFill>
              </a:rPr>
              <a:t>الواعية المنظمة للبيت والأسرة ، و هو عبارة عن القواعد والقوانين التي يتمكن من خلالها رب الأسرة من إدارة شئون بيته وأسرته . </a:t>
            </a:r>
          </a:p>
          <a:p>
            <a:pPr algn="just" eaLnBrk="1" hangingPunct="1">
              <a:buFontTx/>
              <a:buNone/>
            </a:pPr>
            <a:r>
              <a:rPr lang="ar-SA" b="1" dirty="0" smtClean="0">
                <a:solidFill>
                  <a:schemeClr val="tx1">
                    <a:lumMod val="65000"/>
                    <a:lumOff val="35000"/>
                  </a:schemeClr>
                </a:solidFill>
              </a:rPr>
              <a:t>      ولم يقتصر استخدام الإغريق لكلمة اقتصاد على تدبير شئون البيت ف</a:t>
            </a:r>
            <a:r>
              <a:rPr lang="ar-DZ" b="1" dirty="0" smtClean="0">
                <a:solidFill>
                  <a:schemeClr val="tx1">
                    <a:lumMod val="65000"/>
                    <a:lumOff val="35000"/>
                  </a:schemeClr>
                </a:solidFill>
              </a:rPr>
              <a:t>قط</a:t>
            </a:r>
            <a:r>
              <a:rPr lang="ar-SA" b="1" dirty="0" smtClean="0">
                <a:solidFill>
                  <a:schemeClr val="tx1">
                    <a:lumMod val="65000"/>
                    <a:lumOff val="35000"/>
                  </a:schemeClr>
                </a:solidFill>
              </a:rPr>
              <a:t> ، بل اتسع المفهوم ليشمل تدبير شئون الدولة أو وضع القواعد والقوانين المنظمة لشئون الدولة</a:t>
            </a:r>
            <a:r>
              <a:rPr lang="ar-DZ" b="1" dirty="0" smtClean="0">
                <a:solidFill>
                  <a:schemeClr val="tx1">
                    <a:lumMod val="65000"/>
                    <a:lumOff val="35000"/>
                  </a:schemeClr>
                </a:solidFill>
              </a:rPr>
              <a:t>, </a:t>
            </a:r>
            <a:r>
              <a:rPr lang="ar-SA" b="1" dirty="0" smtClean="0">
                <a:solidFill>
                  <a:schemeClr val="tx1">
                    <a:lumMod val="65000"/>
                    <a:lumOff val="35000"/>
                  </a:schemeClr>
                </a:solidFill>
              </a:rPr>
              <a:t>على اعتبار أن الدولة بيتاً جميع المواطنين أفراد أسرة واحدة . و عندما قام آدم سميث  بتقديم كتابه ” ثروة الأمم ” قائلاً : بأن الاقتصاد هو ذلك العلم الذي يسعى إلى تحقيق الثراء</a:t>
            </a:r>
            <a:r>
              <a:rPr lang="ar-DZ" b="1" dirty="0" smtClean="0">
                <a:solidFill>
                  <a:schemeClr val="tx1">
                    <a:lumMod val="65000"/>
                    <a:lumOff val="35000"/>
                  </a:schemeClr>
                </a:solidFill>
              </a:rPr>
              <a:t> ل</a:t>
            </a:r>
            <a:r>
              <a:rPr lang="ar-SA" b="1" dirty="0" smtClean="0">
                <a:solidFill>
                  <a:schemeClr val="tx1">
                    <a:lumMod val="65000"/>
                    <a:lumOff val="35000"/>
                  </a:schemeClr>
                </a:solidFill>
              </a:rPr>
              <a:t>لدولة </a:t>
            </a:r>
            <a:r>
              <a:rPr lang="ar-DZ" b="1" dirty="0" smtClean="0">
                <a:solidFill>
                  <a:schemeClr val="tx1">
                    <a:lumMod val="65000"/>
                    <a:lumOff val="35000"/>
                  </a:schemeClr>
                </a:solidFill>
              </a:rPr>
              <a:t>وبالتالي فهو العلم الذي يهتم بكل الوسائل والاسباب التي تزيد من ثراء واغتناء الامم</a:t>
            </a:r>
            <a:r>
              <a:rPr lang="ar-SA" b="1" dirty="0" smtClean="0">
                <a:solidFill>
                  <a:srgbClr val="4A4800"/>
                </a:solidFill>
              </a:rPr>
              <a:t>.</a:t>
            </a:r>
            <a:endParaRPr lang="fr-FR" b="1" dirty="0" smtClean="0">
              <a:solidFill>
                <a:srgbClr val="4A4800"/>
              </a:solidFill>
            </a:endParaRPr>
          </a:p>
        </p:txBody>
      </p:sp>
    </p:spTree>
    <p:extLst>
      <p:ext uri="{BB962C8B-B14F-4D97-AF65-F5344CB8AC3E}">
        <p14:creationId xmlns:p14="http://schemas.microsoft.com/office/powerpoint/2010/main" val="24561837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slide(fromBottom)">
                                      <p:cBhvr>
                                        <p:cTn id="7" dur="250"/>
                                        <p:tgtEl>
                                          <p:spTgt spid="5122"/>
                                        </p:tgtEl>
                                      </p:cBhvr>
                                    </p:animEffect>
                                  </p:childTnLst>
                                </p:cTn>
                              </p:par>
                            </p:childTnLst>
                          </p:cTn>
                        </p:par>
                        <p:par>
                          <p:cTn id="8" fill="hold" nodeType="withGroup">
                            <p:stCondLst>
                              <p:cond delay="250"/>
                            </p:stCondLst>
                            <p:childTnLst>
                              <p:par>
                                <p:cTn id="9" presetID="5" presetClass="entr" presetSubtype="10" fill="hold" grpId="0" nodeType="afterEffect">
                                  <p:stCondLst>
                                    <p:cond delay="0"/>
                                  </p:stCondLst>
                                  <p:childTnLst>
                                    <p:set>
                                      <p:cBhvr>
                                        <p:cTn id="10" dur="1" fill="hold">
                                          <p:stCondLst>
                                            <p:cond delay="0"/>
                                          </p:stCondLst>
                                        </p:cTn>
                                        <p:tgtEl>
                                          <p:spTgt spid="5123">
                                            <p:txEl>
                                              <p:pRg st="0" end="0"/>
                                            </p:txEl>
                                          </p:spTgt>
                                        </p:tgtEl>
                                        <p:attrNameLst>
                                          <p:attrName>style.visibility</p:attrName>
                                        </p:attrNameLst>
                                      </p:cBhvr>
                                      <p:to>
                                        <p:strVal val="visible"/>
                                      </p:to>
                                    </p:set>
                                    <p:animEffect transition="in" filter="checkerboard(across)">
                                      <p:cBhvr>
                                        <p:cTn id="11" dur="250"/>
                                        <p:tgtEl>
                                          <p:spTgt spid="5123">
                                            <p:txEl>
                                              <p:pRg st="0" end="0"/>
                                            </p:txEl>
                                          </p:spTgt>
                                        </p:tgtEl>
                                      </p:cBhvr>
                                    </p:animEffect>
                                  </p:childTnLst>
                                </p:cTn>
                              </p:par>
                            </p:childTnLst>
                          </p:cTn>
                        </p:par>
                        <p:par>
                          <p:cTn id="12" fill="hold" nodeType="withGroup">
                            <p:stCondLst>
                              <p:cond delay="500"/>
                            </p:stCondLst>
                            <p:childTnLst>
                              <p:par>
                                <p:cTn id="13" presetID="5" presetClass="entr" presetSubtype="10" fill="hold" grpId="0" nodeType="afterEffect">
                                  <p:stCondLst>
                                    <p:cond delay="0"/>
                                  </p:stCondLst>
                                  <p:childTnLst>
                                    <p:set>
                                      <p:cBhvr>
                                        <p:cTn id="14" dur="1" fill="hold">
                                          <p:stCondLst>
                                            <p:cond delay="0"/>
                                          </p:stCondLst>
                                        </p:cTn>
                                        <p:tgtEl>
                                          <p:spTgt spid="5123">
                                            <p:txEl>
                                              <p:pRg st="1" end="1"/>
                                            </p:txEl>
                                          </p:spTgt>
                                        </p:tgtEl>
                                        <p:attrNameLst>
                                          <p:attrName>style.visibility</p:attrName>
                                        </p:attrNameLst>
                                      </p:cBhvr>
                                      <p:to>
                                        <p:strVal val="visible"/>
                                      </p:to>
                                    </p:set>
                                    <p:animEffect transition="in" filter="checkerboard(across)">
                                      <p:cBhvr>
                                        <p:cTn id="15" dur="25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6632"/>
            <a:ext cx="8568952" cy="6572200"/>
          </a:xfrm>
        </p:spPr>
        <p:txBody>
          <a:bodyPr>
            <a:normAutofit/>
          </a:bodyPr>
          <a:lstStyle/>
          <a:p>
            <a:pPr marL="114300" indent="0" algn="just">
              <a:buNone/>
            </a:pPr>
            <a:r>
              <a:rPr lang="ar-DZ" sz="2800" b="1" dirty="0" smtClean="0">
                <a:solidFill>
                  <a:srgbClr val="002060"/>
                </a:solidFill>
              </a:rPr>
              <a:t>    </a:t>
            </a:r>
            <a:r>
              <a:rPr lang="ar-SA" sz="3200" b="1" dirty="0" smtClean="0">
                <a:solidFill>
                  <a:srgbClr val="002060"/>
                </a:solidFill>
              </a:rPr>
              <a:t>لفهم كيف يتحقق التوازن في السوق، يوضح الجدول التالي الكميات من الدجاج التي يرغب ويستطيع الأفراد شراءها، والكميات التي يرغب المنتجون أو البائعون في بيعها </a:t>
            </a:r>
            <a:r>
              <a:rPr lang="ar-DZ" sz="3200" b="1" dirty="0" smtClean="0">
                <a:solidFill>
                  <a:srgbClr val="002060"/>
                </a:solidFill>
              </a:rPr>
              <a:t>,</a:t>
            </a:r>
            <a:r>
              <a:rPr lang="ar-SA" sz="3200" b="1" dirty="0" smtClean="0">
                <a:solidFill>
                  <a:srgbClr val="002060"/>
                </a:solidFill>
              </a:rPr>
              <a:t>في السوق بالأسعار المختلفة</a:t>
            </a:r>
            <a:r>
              <a:rPr lang="ar-SA" sz="2800" b="1" dirty="0" smtClean="0">
                <a:solidFill>
                  <a:srgbClr val="002060"/>
                </a:solidFill>
              </a:rPr>
              <a:t>. </a:t>
            </a:r>
            <a:endParaRPr lang="ar-SA" sz="2800" b="1" dirty="0">
              <a:solidFill>
                <a:srgbClr val="002060"/>
              </a:solidFill>
            </a:endParaRPr>
          </a:p>
        </p:txBody>
      </p:sp>
      <p:graphicFrame>
        <p:nvGraphicFramePr>
          <p:cNvPr id="7" name="جدول 6"/>
          <p:cNvGraphicFramePr>
            <a:graphicFrameLocks noGrp="1"/>
          </p:cNvGraphicFramePr>
          <p:nvPr>
            <p:extLst>
              <p:ext uri="{D42A27DB-BD31-4B8C-83A1-F6EECF244321}">
                <p14:modId xmlns:p14="http://schemas.microsoft.com/office/powerpoint/2010/main" val="3179926306"/>
              </p:ext>
            </p:extLst>
          </p:nvPr>
        </p:nvGraphicFramePr>
        <p:xfrm>
          <a:off x="467544" y="2276872"/>
          <a:ext cx="7461470" cy="3056630"/>
        </p:xfrm>
        <a:graphic>
          <a:graphicData uri="http://schemas.openxmlformats.org/drawingml/2006/table">
            <a:tbl>
              <a:tblPr rtl="1" firstRow="1" bandRow="1">
                <a:tableStyleId>{93296810-A885-4BE3-A3E7-6D5BEEA58F35}</a:tableStyleId>
              </a:tblPr>
              <a:tblGrid>
                <a:gridCol w="705625"/>
                <a:gridCol w="1141072"/>
                <a:gridCol w="1415161"/>
                <a:gridCol w="1581629"/>
                <a:gridCol w="1852730"/>
                <a:gridCol w="765253"/>
              </a:tblGrid>
              <a:tr h="1009530">
                <a:tc>
                  <a:txBody>
                    <a:bodyPr/>
                    <a:lstStyle/>
                    <a:p>
                      <a:pPr algn="ctr" rtl="1"/>
                      <a:endParaRPr lang="ar-SA" b="1" dirty="0"/>
                    </a:p>
                  </a:txBody>
                  <a:tcPr anchor="ctr"/>
                </a:tc>
                <a:tc>
                  <a:txBody>
                    <a:bodyPr/>
                    <a:lstStyle/>
                    <a:p>
                      <a:pPr algn="ctr" rtl="1"/>
                      <a:r>
                        <a:rPr lang="ar-SA" b="1" dirty="0" smtClean="0"/>
                        <a:t>سعر الكيلو بال</a:t>
                      </a:r>
                      <a:r>
                        <a:rPr lang="ar-DZ" b="1" dirty="0" smtClean="0"/>
                        <a:t>دينار</a:t>
                      </a:r>
                      <a:r>
                        <a:rPr lang="ar-SA" b="1" dirty="0" smtClean="0"/>
                        <a:t> </a:t>
                      </a:r>
                      <a:endParaRPr lang="en-US" b="1" dirty="0" smtClean="0"/>
                    </a:p>
                    <a:p>
                      <a:pPr algn="ctr" rtl="1"/>
                      <a:r>
                        <a:rPr lang="en-US" b="1" dirty="0" smtClean="0"/>
                        <a:t>P</a:t>
                      </a:r>
                    </a:p>
                  </a:txBody>
                  <a:tcPr anchor="ctr"/>
                </a:tc>
                <a:tc>
                  <a:txBody>
                    <a:bodyPr/>
                    <a:lstStyle/>
                    <a:p>
                      <a:pPr algn="ctr" rtl="1"/>
                      <a:r>
                        <a:rPr lang="ar-SA" b="1" dirty="0" smtClean="0"/>
                        <a:t>الكمية المطلوبة </a:t>
                      </a:r>
                    </a:p>
                    <a:p>
                      <a:pPr algn="ctr" rtl="1"/>
                      <a:r>
                        <a:rPr lang="en-US" b="1" dirty="0" err="1" smtClean="0"/>
                        <a:t>Qd</a:t>
                      </a:r>
                      <a:endParaRPr lang="ar-SA" b="1" dirty="0"/>
                    </a:p>
                  </a:txBody>
                  <a:tcPr anchor="ctr"/>
                </a:tc>
                <a:tc>
                  <a:txBody>
                    <a:bodyPr/>
                    <a:lstStyle/>
                    <a:p>
                      <a:pPr algn="ctr" rtl="1"/>
                      <a:r>
                        <a:rPr lang="ar-SA" b="1" dirty="0" smtClean="0"/>
                        <a:t>الكمية المعروضة </a:t>
                      </a:r>
                    </a:p>
                    <a:p>
                      <a:pPr algn="ctr" rtl="1"/>
                      <a:r>
                        <a:rPr lang="en-US" b="1" dirty="0" smtClean="0"/>
                        <a:t>Qs</a:t>
                      </a:r>
                      <a:endParaRPr lang="ar-SA" b="1" dirty="0"/>
                    </a:p>
                  </a:txBody>
                  <a:tcPr anchor="ctr"/>
                </a:tc>
                <a:tc>
                  <a:txBody>
                    <a:bodyPr/>
                    <a:lstStyle/>
                    <a:p>
                      <a:pPr algn="ctr" rtl="1"/>
                      <a:r>
                        <a:rPr lang="ar-SA" b="1" dirty="0" smtClean="0"/>
                        <a:t>(فائض</a:t>
                      </a:r>
                      <a:r>
                        <a:rPr lang="ar-SA" b="1" baseline="0" dirty="0" smtClean="0"/>
                        <a:t> عرض +)</a:t>
                      </a:r>
                    </a:p>
                    <a:p>
                      <a:pPr algn="ctr" rtl="1"/>
                      <a:r>
                        <a:rPr lang="ar-SA" b="1" baseline="0" dirty="0" smtClean="0"/>
                        <a:t>(فائض طلب -) </a:t>
                      </a:r>
                    </a:p>
                    <a:p>
                      <a:pPr algn="ctr" rtl="1"/>
                      <a:r>
                        <a:rPr lang="en-US" b="1" baseline="0" dirty="0" smtClean="0"/>
                        <a:t>(Qs – </a:t>
                      </a:r>
                      <a:r>
                        <a:rPr lang="en-US" b="1" baseline="0" dirty="0" err="1" smtClean="0"/>
                        <a:t>Qd</a:t>
                      </a:r>
                      <a:r>
                        <a:rPr lang="en-US" b="1" baseline="0" dirty="0" smtClean="0"/>
                        <a:t>)</a:t>
                      </a:r>
                      <a:endParaRPr lang="ar-SA" b="1" dirty="0"/>
                    </a:p>
                  </a:txBody>
                  <a:tcPr anchor="ctr"/>
                </a:tc>
                <a:tc>
                  <a:txBody>
                    <a:bodyPr/>
                    <a:lstStyle/>
                    <a:p>
                      <a:pPr algn="ctr" rtl="1"/>
                      <a:r>
                        <a:rPr lang="ar-SA" b="1" dirty="0" smtClean="0"/>
                        <a:t>اتجاه السعر</a:t>
                      </a:r>
                      <a:endParaRPr lang="ar-SA" b="1" dirty="0"/>
                    </a:p>
                  </a:txBody>
                  <a:tcPr anchor="ctr"/>
                </a:tc>
              </a:tr>
              <a:tr h="409420">
                <a:tc>
                  <a:txBody>
                    <a:bodyPr/>
                    <a:lstStyle/>
                    <a:p>
                      <a:pPr algn="ctr" rtl="1"/>
                      <a:r>
                        <a:rPr lang="en-US" b="1" dirty="0" smtClean="0"/>
                        <a:t>a</a:t>
                      </a:r>
                      <a:endParaRPr lang="ar-SA" b="1" dirty="0"/>
                    </a:p>
                  </a:txBody>
                  <a:tcPr anchor="ctr"/>
                </a:tc>
                <a:tc>
                  <a:txBody>
                    <a:bodyPr/>
                    <a:lstStyle/>
                    <a:p>
                      <a:pPr algn="ctr" rtl="1"/>
                      <a:r>
                        <a:rPr lang="en-US" b="1" dirty="0" smtClean="0"/>
                        <a:t>2</a:t>
                      </a:r>
                      <a:endParaRPr lang="ar-SA" b="1" dirty="0"/>
                    </a:p>
                  </a:txBody>
                  <a:tcPr anchor="ctr"/>
                </a:tc>
                <a:tc>
                  <a:txBody>
                    <a:bodyPr/>
                    <a:lstStyle/>
                    <a:p>
                      <a:pPr algn="ctr" rtl="1"/>
                      <a:r>
                        <a:rPr lang="en-US" b="1" dirty="0" smtClean="0"/>
                        <a:t>15</a:t>
                      </a:r>
                      <a:endParaRPr lang="ar-SA" b="1" dirty="0"/>
                    </a:p>
                  </a:txBody>
                  <a:tcPr anchor="ctr"/>
                </a:tc>
                <a:tc>
                  <a:txBody>
                    <a:bodyPr/>
                    <a:lstStyle/>
                    <a:p>
                      <a:pPr algn="ctr" rtl="1"/>
                      <a:r>
                        <a:rPr lang="en-US" b="1" dirty="0" smtClean="0"/>
                        <a:t>7</a:t>
                      </a:r>
                      <a:endParaRPr lang="ar-SA" b="1" dirty="0"/>
                    </a:p>
                  </a:txBody>
                  <a:tcPr anchor="ctr"/>
                </a:tc>
                <a:tc>
                  <a:txBody>
                    <a:bodyPr/>
                    <a:lstStyle/>
                    <a:p>
                      <a:pPr algn="ctr" rtl="1"/>
                      <a:r>
                        <a:rPr lang="en-US" b="1" dirty="0" smtClean="0"/>
                        <a:t>-8</a:t>
                      </a:r>
                      <a:endParaRPr lang="ar-SA" b="1" dirty="0"/>
                    </a:p>
                  </a:txBody>
                  <a:tcPr anchor="ctr"/>
                </a:tc>
                <a:tc>
                  <a:txBody>
                    <a:bodyPr/>
                    <a:lstStyle/>
                    <a:p>
                      <a:pPr algn="ctr" rtl="1"/>
                      <a:r>
                        <a:rPr lang="ar-SA" b="1" dirty="0" smtClean="0"/>
                        <a:t>يرتفع</a:t>
                      </a:r>
                      <a:endParaRPr lang="ar-SA" b="1" dirty="0"/>
                    </a:p>
                  </a:txBody>
                  <a:tcPr anchor="ctr"/>
                </a:tc>
              </a:tr>
              <a:tr h="409420">
                <a:tc>
                  <a:txBody>
                    <a:bodyPr/>
                    <a:lstStyle/>
                    <a:p>
                      <a:pPr algn="ctr" rtl="1"/>
                      <a:r>
                        <a:rPr lang="en-US" b="1" dirty="0" smtClean="0"/>
                        <a:t>b</a:t>
                      </a:r>
                      <a:endParaRPr lang="ar-SA" b="1" dirty="0"/>
                    </a:p>
                  </a:txBody>
                  <a:tcPr anchor="ctr"/>
                </a:tc>
                <a:tc>
                  <a:txBody>
                    <a:bodyPr/>
                    <a:lstStyle/>
                    <a:p>
                      <a:pPr algn="ctr" rtl="1"/>
                      <a:r>
                        <a:rPr lang="en-US" b="1" dirty="0" smtClean="0"/>
                        <a:t>4</a:t>
                      </a:r>
                      <a:endParaRPr lang="ar-SA" b="1" dirty="0"/>
                    </a:p>
                  </a:txBody>
                  <a:tcPr anchor="ctr"/>
                </a:tc>
                <a:tc>
                  <a:txBody>
                    <a:bodyPr/>
                    <a:lstStyle/>
                    <a:p>
                      <a:pPr algn="ctr" rtl="1"/>
                      <a:r>
                        <a:rPr lang="en-US" b="1" dirty="0" smtClean="0"/>
                        <a:t>12</a:t>
                      </a:r>
                      <a:endParaRPr lang="ar-SA" b="1" dirty="0"/>
                    </a:p>
                  </a:txBody>
                  <a:tcPr anchor="ctr"/>
                </a:tc>
                <a:tc>
                  <a:txBody>
                    <a:bodyPr/>
                    <a:lstStyle/>
                    <a:p>
                      <a:pPr algn="ctr" rtl="1"/>
                      <a:r>
                        <a:rPr lang="en-US" b="1" dirty="0" smtClean="0"/>
                        <a:t>8</a:t>
                      </a:r>
                      <a:endParaRPr lang="ar-SA" b="1" dirty="0"/>
                    </a:p>
                  </a:txBody>
                  <a:tcPr anchor="ctr"/>
                </a:tc>
                <a:tc>
                  <a:txBody>
                    <a:bodyPr/>
                    <a:lstStyle/>
                    <a:p>
                      <a:pPr algn="ctr" rtl="1"/>
                      <a:r>
                        <a:rPr lang="en-US" b="1" dirty="0" smtClean="0"/>
                        <a:t>-4</a:t>
                      </a:r>
                      <a:endParaRPr lang="ar-SA" b="1" dirty="0"/>
                    </a:p>
                  </a:txBody>
                  <a:tcPr anchor="ctr"/>
                </a:tc>
                <a:tc>
                  <a:txBody>
                    <a:bodyPr/>
                    <a:lstStyle/>
                    <a:p>
                      <a:pPr algn="ctr" rtl="1"/>
                      <a:r>
                        <a:rPr lang="ar-SA" b="1" dirty="0" smtClean="0"/>
                        <a:t>يرتفع</a:t>
                      </a:r>
                      <a:endParaRPr lang="ar-SA" b="1" dirty="0"/>
                    </a:p>
                  </a:txBody>
                  <a:tcPr anchor="ctr"/>
                </a:tc>
              </a:tr>
              <a:tr h="409420">
                <a:tc>
                  <a:txBody>
                    <a:bodyPr/>
                    <a:lstStyle/>
                    <a:p>
                      <a:pPr algn="ctr" rtl="1"/>
                      <a:r>
                        <a:rPr lang="en-US" b="1" dirty="0" smtClean="0"/>
                        <a:t>c</a:t>
                      </a:r>
                      <a:endParaRPr lang="ar-SA" b="1" dirty="0"/>
                    </a:p>
                  </a:txBody>
                  <a:tcPr anchor="ctr"/>
                </a:tc>
                <a:tc>
                  <a:txBody>
                    <a:bodyPr/>
                    <a:lstStyle/>
                    <a:p>
                      <a:pPr algn="ctr" rtl="1"/>
                      <a:r>
                        <a:rPr lang="en-US" b="1" dirty="0" smtClean="0"/>
                        <a:t>6</a:t>
                      </a:r>
                      <a:endParaRPr lang="ar-SA" b="1" dirty="0"/>
                    </a:p>
                  </a:txBody>
                  <a:tcPr anchor="ctr"/>
                </a:tc>
                <a:tc>
                  <a:txBody>
                    <a:bodyPr/>
                    <a:lstStyle/>
                    <a:p>
                      <a:pPr algn="ctr" rtl="1"/>
                      <a:r>
                        <a:rPr lang="en-US" b="1" dirty="0" smtClean="0"/>
                        <a:t>9</a:t>
                      </a:r>
                      <a:endParaRPr lang="ar-SA" b="1" dirty="0"/>
                    </a:p>
                  </a:txBody>
                  <a:tcPr anchor="ctr"/>
                </a:tc>
                <a:tc>
                  <a:txBody>
                    <a:bodyPr/>
                    <a:lstStyle/>
                    <a:p>
                      <a:pPr algn="ctr" rtl="1"/>
                      <a:r>
                        <a:rPr lang="en-US" b="1" dirty="0" smtClean="0"/>
                        <a:t>9</a:t>
                      </a:r>
                      <a:endParaRPr lang="ar-SA" b="1" dirty="0"/>
                    </a:p>
                  </a:txBody>
                  <a:tcPr anchor="ctr"/>
                </a:tc>
                <a:tc>
                  <a:txBody>
                    <a:bodyPr/>
                    <a:lstStyle/>
                    <a:p>
                      <a:pPr algn="ctr" rtl="1"/>
                      <a:r>
                        <a:rPr lang="en-US" b="1" dirty="0" smtClean="0"/>
                        <a:t>0</a:t>
                      </a:r>
                      <a:endParaRPr lang="ar-SA" b="1" dirty="0"/>
                    </a:p>
                  </a:txBody>
                  <a:tcPr anchor="ctr"/>
                </a:tc>
                <a:tc>
                  <a:txBody>
                    <a:bodyPr/>
                    <a:lstStyle/>
                    <a:p>
                      <a:pPr algn="ctr" rtl="1"/>
                      <a:r>
                        <a:rPr lang="ar-SA" b="1" dirty="0" smtClean="0"/>
                        <a:t>توازن</a:t>
                      </a:r>
                      <a:endParaRPr lang="ar-SA" b="1" dirty="0"/>
                    </a:p>
                  </a:txBody>
                  <a:tcPr anchor="ctr"/>
                </a:tc>
              </a:tr>
              <a:tr h="409420">
                <a:tc>
                  <a:txBody>
                    <a:bodyPr/>
                    <a:lstStyle/>
                    <a:p>
                      <a:pPr algn="ctr" rtl="1"/>
                      <a:r>
                        <a:rPr lang="en-US" b="1" dirty="0" smtClean="0"/>
                        <a:t>d</a:t>
                      </a:r>
                      <a:endParaRPr lang="ar-SA" b="1" dirty="0"/>
                    </a:p>
                  </a:txBody>
                  <a:tcPr anchor="ctr"/>
                </a:tc>
                <a:tc>
                  <a:txBody>
                    <a:bodyPr/>
                    <a:lstStyle/>
                    <a:p>
                      <a:pPr algn="ctr" rtl="1"/>
                      <a:r>
                        <a:rPr lang="en-US" b="1" dirty="0" smtClean="0"/>
                        <a:t>8</a:t>
                      </a:r>
                      <a:endParaRPr lang="ar-SA" b="1" dirty="0"/>
                    </a:p>
                  </a:txBody>
                  <a:tcPr anchor="ctr"/>
                </a:tc>
                <a:tc>
                  <a:txBody>
                    <a:bodyPr/>
                    <a:lstStyle/>
                    <a:p>
                      <a:pPr algn="ctr" rtl="1"/>
                      <a:r>
                        <a:rPr lang="en-US" b="1" dirty="0" smtClean="0"/>
                        <a:t>6</a:t>
                      </a:r>
                      <a:endParaRPr lang="ar-SA" b="1" dirty="0"/>
                    </a:p>
                  </a:txBody>
                  <a:tcPr anchor="ctr"/>
                </a:tc>
                <a:tc>
                  <a:txBody>
                    <a:bodyPr/>
                    <a:lstStyle/>
                    <a:p>
                      <a:pPr algn="ctr" rtl="1"/>
                      <a:r>
                        <a:rPr lang="en-US" b="1" dirty="0" smtClean="0"/>
                        <a:t>10</a:t>
                      </a:r>
                      <a:endParaRPr lang="ar-SA" b="1" dirty="0"/>
                    </a:p>
                  </a:txBody>
                  <a:tcPr anchor="ctr"/>
                </a:tc>
                <a:tc>
                  <a:txBody>
                    <a:bodyPr/>
                    <a:lstStyle/>
                    <a:p>
                      <a:pPr algn="ctr" rtl="1"/>
                      <a:r>
                        <a:rPr lang="en-US" b="1" dirty="0" smtClean="0"/>
                        <a:t>+4</a:t>
                      </a:r>
                      <a:endParaRPr lang="ar-SA" b="1" dirty="0"/>
                    </a:p>
                  </a:txBody>
                  <a:tcPr anchor="ctr"/>
                </a:tc>
                <a:tc>
                  <a:txBody>
                    <a:bodyPr/>
                    <a:lstStyle/>
                    <a:p>
                      <a:pPr algn="ctr" rtl="1"/>
                      <a:r>
                        <a:rPr lang="ar-SA" b="1" dirty="0" smtClean="0"/>
                        <a:t>ينخفض</a:t>
                      </a:r>
                      <a:endParaRPr lang="ar-SA" b="1" dirty="0"/>
                    </a:p>
                  </a:txBody>
                  <a:tcPr anchor="ctr"/>
                </a:tc>
              </a:tr>
              <a:tr h="409420">
                <a:tc>
                  <a:txBody>
                    <a:bodyPr/>
                    <a:lstStyle/>
                    <a:p>
                      <a:pPr algn="ctr" rtl="1"/>
                      <a:r>
                        <a:rPr lang="en-US" b="1" dirty="0" smtClean="0"/>
                        <a:t>e</a:t>
                      </a:r>
                      <a:endParaRPr lang="ar-SA" b="1" dirty="0"/>
                    </a:p>
                  </a:txBody>
                  <a:tcPr anchor="ctr"/>
                </a:tc>
                <a:tc>
                  <a:txBody>
                    <a:bodyPr/>
                    <a:lstStyle/>
                    <a:p>
                      <a:pPr algn="ctr" rtl="1"/>
                      <a:r>
                        <a:rPr lang="en-US" b="1" dirty="0" smtClean="0"/>
                        <a:t>10</a:t>
                      </a:r>
                      <a:endParaRPr lang="ar-SA" b="1" dirty="0"/>
                    </a:p>
                  </a:txBody>
                  <a:tcPr anchor="ctr"/>
                </a:tc>
                <a:tc>
                  <a:txBody>
                    <a:bodyPr/>
                    <a:lstStyle/>
                    <a:p>
                      <a:pPr algn="ctr" rtl="1"/>
                      <a:r>
                        <a:rPr lang="en-US" b="1" dirty="0" smtClean="0"/>
                        <a:t>3</a:t>
                      </a:r>
                      <a:endParaRPr lang="ar-SA" b="1" dirty="0"/>
                    </a:p>
                  </a:txBody>
                  <a:tcPr anchor="ctr"/>
                </a:tc>
                <a:tc>
                  <a:txBody>
                    <a:bodyPr/>
                    <a:lstStyle/>
                    <a:p>
                      <a:pPr algn="ctr" rtl="1"/>
                      <a:r>
                        <a:rPr lang="en-US" b="1" dirty="0" smtClean="0"/>
                        <a:t>11</a:t>
                      </a:r>
                      <a:endParaRPr lang="ar-SA" b="1" dirty="0"/>
                    </a:p>
                  </a:txBody>
                  <a:tcPr anchor="ctr"/>
                </a:tc>
                <a:tc>
                  <a:txBody>
                    <a:bodyPr/>
                    <a:lstStyle/>
                    <a:p>
                      <a:pPr algn="ctr" rtl="1"/>
                      <a:r>
                        <a:rPr lang="en-US" b="1" dirty="0" smtClean="0"/>
                        <a:t>+8</a:t>
                      </a:r>
                      <a:endParaRPr lang="ar-SA" b="1" dirty="0"/>
                    </a:p>
                  </a:txBody>
                  <a:tcPr anchor="ctr"/>
                </a:tc>
                <a:tc>
                  <a:txBody>
                    <a:bodyPr/>
                    <a:lstStyle/>
                    <a:p>
                      <a:pPr algn="ctr" rtl="1"/>
                      <a:r>
                        <a:rPr lang="ar-SA" b="1" dirty="0" smtClean="0"/>
                        <a:t>ينخفض</a:t>
                      </a:r>
                      <a:endParaRPr lang="ar-SA" b="1" dirty="0"/>
                    </a:p>
                  </a:txBody>
                  <a:tcPr anchor="ctr"/>
                </a:tc>
              </a:tr>
            </a:tbl>
          </a:graphicData>
        </a:graphic>
      </p:graphicFrame>
      <p:sp>
        <p:nvSpPr>
          <p:cNvPr id="2" name="قوس كبير أيمن 1"/>
          <p:cNvSpPr/>
          <p:nvPr/>
        </p:nvSpPr>
        <p:spPr>
          <a:xfrm>
            <a:off x="6950597" y="3645022"/>
            <a:ext cx="108012" cy="1584176"/>
          </a:xfrm>
          <a:prstGeom prst="rightBrace">
            <a:avLst/>
          </a:prstGeom>
          <a:ln>
            <a:solidFill>
              <a:srgbClr val="00B0F0"/>
            </a:solidFill>
          </a:ln>
        </p:spPr>
        <p:style>
          <a:lnRef idx="1">
            <a:schemeClr val="accent2"/>
          </a:lnRef>
          <a:fillRef idx="0">
            <a:schemeClr val="accent2"/>
          </a:fillRef>
          <a:effectRef idx="0">
            <a:schemeClr val="accent2"/>
          </a:effectRef>
          <a:fontRef idx="minor">
            <a:schemeClr val="tx1"/>
          </a:fontRef>
        </p:style>
        <p:txBody>
          <a:bodyPr rtlCol="1" anchor="ctr"/>
          <a:lstStyle/>
          <a:p>
            <a:pPr algn="ctr"/>
            <a:endParaRPr lang="ar-SA" b="1" dirty="0">
              <a:solidFill>
                <a:prstClr val="black"/>
              </a:solidFill>
            </a:endParaRPr>
          </a:p>
        </p:txBody>
      </p:sp>
      <p:sp>
        <p:nvSpPr>
          <p:cNvPr id="8" name="مربع نص 7"/>
          <p:cNvSpPr txBox="1"/>
          <p:nvPr/>
        </p:nvSpPr>
        <p:spPr>
          <a:xfrm>
            <a:off x="7015775" y="3868207"/>
            <a:ext cx="319319" cy="369332"/>
          </a:xfrm>
          <a:prstGeom prst="rect">
            <a:avLst/>
          </a:prstGeom>
          <a:noFill/>
        </p:spPr>
        <p:txBody>
          <a:bodyPr wrap="none" rtlCol="1">
            <a:spAutoFit/>
          </a:bodyPr>
          <a:lstStyle/>
          <a:p>
            <a:r>
              <a:rPr lang="ar-SA" b="1" dirty="0">
                <a:solidFill>
                  <a:srgbClr val="FF0000"/>
                </a:solidFill>
              </a:rPr>
              <a:t>+</a:t>
            </a:r>
          </a:p>
        </p:txBody>
      </p:sp>
      <p:sp>
        <p:nvSpPr>
          <p:cNvPr id="9" name="قوس كبير أيمن 8"/>
          <p:cNvSpPr/>
          <p:nvPr/>
        </p:nvSpPr>
        <p:spPr>
          <a:xfrm>
            <a:off x="4211960" y="3645022"/>
            <a:ext cx="144016" cy="1584176"/>
          </a:xfrm>
          <a:prstGeom prst="rightBrace">
            <a:avLst/>
          </a:prstGeom>
          <a:ln>
            <a:solidFill>
              <a:srgbClr val="00B0F0"/>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solidFill>
                <a:prstClr val="black"/>
              </a:solidFill>
            </a:endParaRPr>
          </a:p>
        </p:txBody>
      </p:sp>
      <p:sp>
        <p:nvSpPr>
          <p:cNvPr id="10" name="مربع نص 9"/>
          <p:cNvSpPr txBox="1"/>
          <p:nvPr/>
        </p:nvSpPr>
        <p:spPr>
          <a:xfrm>
            <a:off x="4499429" y="3868207"/>
            <a:ext cx="288032" cy="369332"/>
          </a:xfrm>
          <a:prstGeom prst="rect">
            <a:avLst/>
          </a:prstGeom>
          <a:noFill/>
        </p:spPr>
        <p:txBody>
          <a:bodyPr wrap="square" rtlCol="1">
            <a:spAutoFit/>
          </a:bodyPr>
          <a:lstStyle/>
          <a:p>
            <a:r>
              <a:rPr lang="ar-SA" b="1" dirty="0">
                <a:solidFill>
                  <a:srgbClr val="FF0000"/>
                </a:solidFill>
              </a:rPr>
              <a:t>+</a:t>
            </a:r>
          </a:p>
        </p:txBody>
      </p:sp>
      <p:sp>
        <p:nvSpPr>
          <p:cNvPr id="11" name="قوس كبير أيمن 10"/>
          <p:cNvSpPr/>
          <p:nvPr/>
        </p:nvSpPr>
        <p:spPr>
          <a:xfrm>
            <a:off x="5724128" y="3645022"/>
            <a:ext cx="72008" cy="1584176"/>
          </a:xfrm>
          <a:prstGeom prst="rightBrace">
            <a:avLst/>
          </a:prstGeom>
          <a:ln>
            <a:solidFill>
              <a:srgbClr val="00B0F0"/>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solidFill>
                <a:prstClr val="black"/>
              </a:solidFill>
            </a:endParaRPr>
          </a:p>
        </p:txBody>
      </p:sp>
      <p:sp>
        <p:nvSpPr>
          <p:cNvPr id="12" name="مربع نص 11"/>
          <p:cNvSpPr txBox="1"/>
          <p:nvPr/>
        </p:nvSpPr>
        <p:spPr>
          <a:xfrm>
            <a:off x="5856874" y="3868207"/>
            <a:ext cx="293667" cy="369332"/>
          </a:xfrm>
          <a:prstGeom prst="rect">
            <a:avLst/>
          </a:prstGeom>
          <a:noFill/>
        </p:spPr>
        <p:txBody>
          <a:bodyPr wrap="square" rtlCol="1">
            <a:spAutoFit/>
          </a:bodyPr>
          <a:lstStyle/>
          <a:p>
            <a:r>
              <a:rPr lang="ar-SA" b="1" dirty="0">
                <a:solidFill>
                  <a:srgbClr val="FF0000"/>
                </a:solidFill>
              </a:rPr>
              <a:t>ــ</a:t>
            </a:r>
          </a:p>
        </p:txBody>
      </p:sp>
      <p:sp>
        <p:nvSpPr>
          <p:cNvPr id="14" name="مخطط انسيابي: رابط 13"/>
          <p:cNvSpPr/>
          <p:nvPr/>
        </p:nvSpPr>
        <p:spPr>
          <a:xfrm>
            <a:off x="1979713" y="3297343"/>
            <a:ext cx="396096" cy="360040"/>
          </a:xfrm>
          <a:prstGeom prst="flowChartConnector">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prstClr val="white"/>
              </a:solidFill>
            </a:endParaRPr>
          </a:p>
        </p:txBody>
      </p:sp>
      <p:sp>
        <p:nvSpPr>
          <p:cNvPr id="18" name="وسيلة شرح خطية 2 (بلا حدود)‏ 17"/>
          <p:cNvSpPr/>
          <p:nvPr/>
        </p:nvSpPr>
        <p:spPr>
          <a:xfrm>
            <a:off x="1619592" y="5589238"/>
            <a:ext cx="2664376" cy="1296144"/>
          </a:xfrm>
          <a:prstGeom prst="callout2">
            <a:avLst>
              <a:gd name="adj1" fmla="val -3366"/>
              <a:gd name="adj2" fmla="val 23041"/>
              <a:gd name="adj3" fmla="val -51518"/>
              <a:gd name="adj4" fmla="val -990"/>
              <a:gd name="adj5" fmla="val -155692"/>
              <a:gd name="adj6" fmla="val 15067"/>
            </a:avLst>
          </a:prstGeom>
          <a:solidFill>
            <a:srgbClr val="D1B2E8"/>
          </a:solidFill>
          <a:ln>
            <a:solidFill>
              <a:srgbClr val="990099"/>
            </a:solidFill>
            <a:prstDash val="sysDash"/>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solidFill>
                  <a:prstClr val="black"/>
                </a:solidFill>
              </a:rPr>
              <a:t>هي الفرق بين الكمية المطلوبة و الكمية المعروضة، يوجد </a:t>
            </a:r>
            <a:r>
              <a:rPr lang="en-US" b="1" dirty="0">
                <a:solidFill>
                  <a:prstClr val="black"/>
                </a:solidFill>
              </a:rPr>
              <a:t>8</a:t>
            </a:r>
            <a:r>
              <a:rPr lang="ar-SA" b="1" dirty="0">
                <a:solidFill>
                  <a:prstClr val="black"/>
                </a:solidFill>
              </a:rPr>
              <a:t> ملايين كيلو يرغب الأفراد في شرائها ولا يجدونها. (فائض طلب)</a:t>
            </a:r>
          </a:p>
        </p:txBody>
      </p:sp>
    </p:spTree>
    <p:extLst>
      <p:ext uri="{BB962C8B-B14F-4D97-AF65-F5344CB8AC3E}">
        <p14:creationId xmlns:p14="http://schemas.microsoft.com/office/powerpoint/2010/main" val="3432009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6" presetClass="entr" presetSubtype="0"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145">
                                          <p:stCondLst>
                                            <p:cond delay="0"/>
                                          </p:stCondLst>
                                        </p:cTn>
                                        <p:tgtEl>
                                          <p:spTgt spid="7"/>
                                        </p:tgtEl>
                                      </p:cBhvr>
                                    </p:animEffect>
                                    <p:anim calcmode="lin" valueType="num">
                                      <p:cBhvr>
                                        <p:cTn id="13" dur="456"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4" dur="166"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5" dur="166" tmFilter="0, 0; 0.125,0.2665; 0.25,0.4; 0.375,0.465; 0.5,0.5;  0.625,0.535; 0.75,0.6; 0.875,0.7335; 1,1">
                                          <p:stCondLst>
                                            <p:cond delay="166"/>
                                          </p:stCondLst>
                                        </p:cTn>
                                        <p:tgtEl>
                                          <p:spTgt spid="7"/>
                                        </p:tgtEl>
                                        <p:attrNameLst>
                                          <p:attrName>ppt_y</p:attrName>
                                        </p:attrNameLst>
                                      </p:cBhvr>
                                      <p:tavLst>
                                        <p:tav tm="0" fmla="#ppt_y-sin(pi*$)/9">
                                          <p:val>
                                            <p:fltVal val="0"/>
                                          </p:val>
                                        </p:tav>
                                        <p:tav tm="100000">
                                          <p:val>
                                            <p:fltVal val="1"/>
                                          </p:val>
                                        </p:tav>
                                      </p:tavLst>
                                    </p:anim>
                                    <p:anim calcmode="lin" valueType="num">
                                      <p:cBhvr>
                                        <p:cTn id="16" dur="83" tmFilter="0, 0; 0.125,0.2665; 0.25,0.4; 0.375,0.465; 0.5,0.5;  0.625,0.535; 0.75,0.6; 0.875,0.7335; 1,1">
                                          <p:stCondLst>
                                            <p:cond delay="331"/>
                                          </p:stCondLst>
                                        </p:cTn>
                                        <p:tgtEl>
                                          <p:spTgt spid="7"/>
                                        </p:tgtEl>
                                        <p:attrNameLst>
                                          <p:attrName>ppt_y</p:attrName>
                                        </p:attrNameLst>
                                      </p:cBhvr>
                                      <p:tavLst>
                                        <p:tav tm="0" fmla="#ppt_y-sin(pi*$)/27">
                                          <p:val>
                                            <p:fltVal val="0"/>
                                          </p:val>
                                        </p:tav>
                                        <p:tav tm="100000">
                                          <p:val>
                                            <p:fltVal val="1"/>
                                          </p:val>
                                        </p:tav>
                                      </p:tavLst>
                                    </p:anim>
                                    <p:anim calcmode="lin" valueType="num">
                                      <p:cBhvr>
                                        <p:cTn id="17" dur="41" tmFilter="0, 0; 0.125,0.2665; 0.25,0.4; 0.375,0.465; 0.5,0.5;  0.625,0.535; 0.75,0.6; 0.875,0.7335; 1,1">
                                          <p:stCondLst>
                                            <p:cond delay="414"/>
                                          </p:stCondLst>
                                        </p:cTn>
                                        <p:tgtEl>
                                          <p:spTgt spid="7"/>
                                        </p:tgtEl>
                                        <p:attrNameLst>
                                          <p:attrName>ppt_y</p:attrName>
                                        </p:attrNameLst>
                                      </p:cBhvr>
                                      <p:tavLst>
                                        <p:tav tm="0" fmla="#ppt_y-sin(pi*$)/81">
                                          <p:val>
                                            <p:fltVal val="0"/>
                                          </p:val>
                                        </p:tav>
                                        <p:tav tm="100000">
                                          <p:val>
                                            <p:fltVal val="1"/>
                                          </p:val>
                                        </p:tav>
                                      </p:tavLst>
                                    </p:anim>
                                    <p:animScale>
                                      <p:cBhvr>
                                        <p:cTn id="18" dur="7">
                                          <p:stCondLst>
                                            <p:cond delay="162"/>
                                          </p:stCondLst>
                                        </p:cTn>
                                        <p:tgtEl>
                                          <p:spTgt spid="7"/>
                                        </p:tgtEl>
                                      </p:cBhvr>
                                      <p:to x="100000" y="60000"/>
                                    </p:animScale>
                                    <p:animScale>
                                      <p:cBhvr>
                                        <p:cTn id="19" dur="41" decel="50000">
                                          <p:stCondLst>
                                            <p:cond delay="169"/>
                                          </p:stCondLst>
                                        </p:cTn>
                                        <p:tgtEl>
                                          <p:spTgt spid="7"/>
                                        </p:tgtEl>
                                      </p:cBhvr>
                                      <p:to x="100000" y="100000"/>
                                    </p:animScale>
                                    <p:animScale>
                                      <p:cBhvr>
                                        <p:cTn id="20" dur="7">
                                          <p:stCondLst>
                                            <p:cond delay="328"/>
                                          </p:stCondLst>
                                        </p:cTn>
                                        <p:tgtEl>
                                          <p:spTgt spid="7"/>
                                        </p:tgtEl>
                                      </p:cBhvr>
                                      <p:to x="100000" y="80000"/>
                                    </p:animScale>
                                    <p:animScale>
                                      <p:cBhvr>
                                        <p:cTn id="21" dur="41" decel="50000">
                                          <p:stCondLst>
                                            <p:cond delay="335"/>
                                          </p:stCondLst>
                                        </p:cTn>
                                        <p:tgtEl>
                                          <p:spTgt spid="7"/>
                                        </p:tgtEl>
                                      </p:cBhvr>
                                      <p:to x="100000" y="100000"/>
                                    </p:animScale>
                                    <p:animScale>
                                      <p:cBhvr>
                                        <p:cTn id="22" dur="7">
                                          <p:stCondLst>
                                            <p:cond delay="410"/>
                                          </p:stCondLst>
                                        </p:cTn>
                                        <p:tgtEl>
                                          <p:spTgt spid="7"/>
                                        </p:tgtEl>
                                      </p:cBhvr>
                                      <p:to x="100000" y="90000"/>
                                    </p:animScale>
                                    <p:animScale>
                                      <p:cBhvr>
                                        <p:cTn id="23" dur="41" decel="50000">
                                          <p:stCondLst>
                                            <p:cond delay="417"/>
                                          </p:stCondLst>
                                        </p:cTn>
                                        <p:tgtEl>
                                          <p:spTgt spid="7"/>
                                        </p:tgtEl>
                                      </p:cBhvr>
                                      <p:to x="100000" y="100000"/>
                                    </p:animScale>
                                    <p:animScale>
                                      <p:cBhvr>
                                        <p:cTn id="24" dur="7">
                                          <p:stCondLst>
                                            <p:cond delay="452"/>
                                          </p:stCondLst>
                                        </p:cTn>
                                        <p:tgtEl>
                                          <p:spTgt spid="7"/>
                                        </p:tgtEl>
                                      </p:cBhvr>
                                      <p:to x="100000" y="95000"/>
                                    </p:animScale>
                                    <p:animScale>
                                      <p:cBhvr>
                                        <p:cTn id="25" dur="41" decel="50000">
                                          <p:stCondLst>
                                            <p:cond delay="459"/>
                                          </p:stCondLst>
                                        </p:cTn>
                                        <p:tgtEl>
                                          <p:spTgt spid="7"/>
                                        </p:tgtEl>
                                      </p:cBhvr>
                                      <p:to x="100000" y="100000"/>
                                    </p:animScale>
                                  </p:childTnLst>
                                </p:cTn>
                              </p:par>
                            </p:childTnLst>
                          </p:cTn>
                        </p:par>
                        <p:par>
                          <p:cTn id="26" fill="hold">
                            <p:stCondLst>
                              <p:cond delay="750"/>
                            </p:stCondLst>
                            <p:childTnLst>
                              <p:par>
                                <p:cTn id="27" presetID="2" presetClass="entr" presetSubtype="4"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250" fill="hold"/>
                                        <p:tgtEl>
                                          <p:spTgt spid="14"/>
                                        </p:tgtEl>
                                        <p:attrNameLst>
                                          <p:attrName>ppt_x</p:attrName>
                                        </p:attrNameLst>
                                      </p:cBhvr>
                                      <p:tavLst>
                                        <p:tav tm="0">
                                          <p:val>
                                            <p:strVal val="#ppt_x"/>
                                          </p:val>
                                        </p:tav>
                                        <p:tav tm="100000">
                                          <p:val>
                                            <p:strVal val="#ppt_x"/>
                                          </p:val>
                                        </p:tav>
                                      </p:tavLst>
                                    </p:anim>
                                    <p:anim calcmode="lin" valueType="num">
                                      <p:cBhvr additive="base">
                                        <p:cTn id="30" dur="250" fill="hold"/>
                                        <p:tgtEl>
                                          <p:spTgt spid="14"/>
                                        </p:tgtEl>
                                        <p:attrNameLst>
                                          <p:attrName>ppt_y</p:attrName>
                                        </p:attrNameLst>
                                      </p:cBhvr>
                                      <p:tavLst>
                                        <p:tav tm="0">
                                          <p:val>
                                            <p:strVal val="1+#ppt_h/2"/>
                                          </p:val>
                                        </p:tav>
                                        <p:tav tm="100000">
                                          <p:val>
                                            <p:strVal val="#ppt_y"/>
                                          </p:val>
                                        </p:tav>
                                      </p:tavLst>
                                    </p:anim>
                                  </p:childTnLst>
                                </p:cTn>
                              </p:par>
                            </p:childTnLst>
                          </p:cTn>
                        </p:par>
                        <p:par>
                          <p:cTn id="31" fill="hold">
                            <p:stCondLst>
                              <p:cond delay="1000"/>
                            </p:stCondLst>
                            <p:childTnLst>
                              <p:par>
                                <p:cTn id="32" presetID="2" presetClass="entr" presetSubtype="4"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250" fill="hold"/>
                                        <p:tgtEl>
                                          <p:spTgt spid="18"/>
                                        </p:tgtEl>
                                        <p:attrNameLst>
                                          <p:attrName>ppt_x</p:attrName>
                                        </p:attrNameLst>
                                      </p:cBhvr>
                                      <p:tavLst>
                                        <p:tav tm="0">
                                          <p:val>
                                            <p:strVal val="#ppt_x"/>
                                          </p:val>
                                        </p:tav>
                                        <p:tav tm="100000">
                                          <p:val>
                                            <p:strVal val="#ppt_x"/>
                                          </p:val>
                                        </p:tav>
                                      </p:tavLst>
                                    </p:anim>
                                    <p:anim calcmode="lin" valueType="num">
                                      <p:cBhvr additive="base">
                                        <p:cTn id="35" dur="25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4" grpId="0" animBg="1"/>
      <p:bldP spid="18"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260648"/>
            <a:ext cx="8712968" cy="6552728"/>
          </a:xfrm>
        </p:spPr>
        <p:txBody>
          <a:bodyPr/>
          <a:lstStyle/>
          <a:p>
            <a:pPr marL="114300" indent="0">
              <a:buNone/>
            </a:pPr>
            <a:r>
              <a:rPr lang="ar-SA" sz="2800" b="1" dirty="0" smtClean="0"/>
              <a:t>يلاحظ من الجدول التالي: </a:t>
            </a:r>
          </a:p>
          <a:p>
            <a:pPr marL="114300" indent="0" algn="just">
              <a:buNone/>
            </a:pPr>
            <a:r>
              <a:rPr lang="ar-DZ" sz="2800" b="1" dirty="0" smtClean="0"/>
              <a:t> </a:t>
            </a:r>
            <a:r>
              <a:rPr lang="ar-SA" sz="2800" b="1" dirty="0" smtClean="0"/>
              <a:t>السعر التوازني هو (</a:t>
            </a:r>
            <a:r>
              <a:rPr lang="en-US" sz="2800" b="1" dirty="0" smtClean="0"/>
              <a:t>6</a:t>
            </a:r>
            <a:r>
              <a:rPr lang="ar-SA" sz="2800" b="1" dirty="0" smtClean="0"/>
              <a:t>) </a:t>
            </a:r>
            <a:r>
              <a:rPr lang="ar-DZ" sz="2800" b="1" dirty="0" smtClean="0"/>
              <a:t>دينار</a:t>
            </a:r>
            <a:r>
              <a:rPr lang="ar-SA" sz="2800" b="1" dirty="0" smtClean="0"/>
              <a:t>، والكمية التوازنية هي (</a:t>
            </a:r>
            <a:r>
              <a:rPr lang="en-US" sz="2800" b="1" dirty="0" smtClean="0"/>
              <a:t>9</a:t>
            </a:r>
            <a:r>
              <a:rPr lang="ar-SA" sz="2800" b="1" dirty="0" smtClean="0"/>
              <a:t>)</a:t>
            </a:r>
            <a:r>
              <a:rPr lang="ar-DZ" sz="2800" b="1" dirty="0" smtClean="0"/>
              <a:t>,</a:t>
            </a:r>
            <a:r>
              <a:rPr lang="ar-SA" sz="2800" b="1" dirty="0" smtClean="0"/>
              <a:t> </a:t>
            </a:r>
            <a:r>
              <a:rPr lang="ar-DZ" sz="2800" b="1" dirty="0" smtClean="0"/>
              <a:t>ف</a:t>
            </a:r>
            <a:r>
              <a:rPr lang="ar-SA" sz="2800" b="1" dirty="0" smtClean="0"/>
              <a:t>عند أي سعر </a:t>
            </a:r>
            <a:r>
              <a:rPr lang="ar-SA" sz="2800" b="1" dirty="0" smtClean="0">
                <a:solidFill>
                  <a:srgbClr val="C00000"/>
                </a:solidFill>
              </a:rPr>
              <a:t>أعلى </a:t>
            </a:r>
            <a:r>
              <a:rPr lang="ar-SA" sz="2800" b="1" dirty="0" smtClean="0"/>
              <a:t>من السعر التوازني يوجد </a:t>
            </a:r>
            <a:r>
              <a:rPr lang="ar-SA" sz="2800" b="1" dirty="0" smtClean="0">
                <a:solidFill>
                  <a:srgbClr val="C00000"/>
                </a:solidFill>
              </a:rPr>
              <a:t>فائض عرض</a:t>
            </a:r>
            <a:r>
              <a:rPr lang="ar-DZ" sz="2800" b="1" dirty="0" smtClean="0">
                <a:solidFill>
                  <a:srgbClr val="C00000"/>
                </a:solidFill>
              </a:rPr>
              <a:t>,</a:t>
            </a:r>
            <a:r>
              <a:rPr lang="ar-SA" sz="2800" b="1" dirty="0" smtClean="0">
                <a:solidFill>
                  <a:srgbClr val="7030A0"/>
                </a:solidFill>
              </a:rPr>
              <a:t> </a:t>
            </a:r>
            <a:r>
              <a:rPr lang="ar-SA" sz="2800" b="1" dirty="0" smtClean="0"/>
              <a:t>وبالتالي </a:t>
            </a:r>
            <a:r>
              <a:rPr lang="ar-SA" sz="2800" b="1" dirty="0" smtClean="0">
                <a:solidFill>
                  <a:srgbClr val="C00000"/>
                </a:solidFill>
              </a:rPr>
              <a:t>ينخفض </a:t>
            </a:r>
            <a:r>
              <a:rPr lang="ar-SA" sz="2800" b="1" dirty="0" smtClean="0"/>
              <a:t>السعر حتى يصل إلى السعر التوازني</a:t>
            </a:r>
            <a:r>
              <a:rPr lang="ar-DZ" sz="2800" b="1" dirty="0" smtClean="0"/>
              <a:t>, </a:t>
            </a:r>
            <a:r>
              <a:rPr lang="ar-SA" sz="2800" b="1" dirty="0" smtClean="0"/>
              <a:t>أما في حالة ما إذا كان السعر السائد في السوق</a:t>
            </a:r>
            <a:r>
              <a:rPr lang="ar-DZ" sz="2800" b="1" dirty="0" smtClean="0"/>
              <a:t>,</a:t>
            </a:r>
            <a:r>
              <a:rPr lang="ar-SA" sz="2800" b="1" dirty="0" smtClean="0"/>
              <a:t> </a:t>
            </a:r>
            <a:r>
              <a:rPr lang="ar-SA" sz="2800" b="1" dirty="0" smtClean="0">
                <a:solidFill>
                  <a:srgbClr val="C00000"/>
                </a:solidFill>
              </a:rPr>
              <a:t>أدنى </a:t>
            </a:r>
            <a:r>
              <a:rPr lang="ar-SA" sz="2800" b="1" dirty="0" smtClean="0"/>
              <a:t>من السعر التوازني سيؤدي إلى </a:t>
            </a:r>
            <a:r>
              <a:rPr lang="ar-SA" sz="2800" b="1" dirty="0" smtClean="0">
                <a:solidFill>
                  <a:srgbClr val="CC0000"/>
                </a:solidFill>
              </a:rPr>
              <a:t>فائض طلب</a:t>
            </a:r>
            <a:r>
              <a:rPr lang="ar-DZ" sz="2800" b="1" dirty="0" smtClean="0">
                <a:solidFill>
                  <a:srgbClr val="CC0000"/>
                </a:solidFill>
              </a:rPr>
              <a:t>,</a:t>
            </a:r>
            <a:r>
              <a:rPr lang="ar-SA" sz="2800" b="1" dirty="0" smtClean="0"/>
              <a:t> مما يؤدي إلى </a:t>
            </a:r>
            <a:r>
              <a:rPr lang="ar-SA" sz="2800" b="1" dirty="0" smtClean="0">
                <a:solidFill>
                  <a:srgbClr val="C00000"/>
                </a:solidFill>
              </a:rPr>
              <a:t>ارتفاع</a:t>
            </a:r>
            <a:r>
              <a:rPr lang="ar-SA" sz="2800" b="1" dirty="0" smtClean="0"/>
              <a:t> السعر حتى يصل إلى السعر التوازني</a:t>
            </a:r>
            <a:r>
              <a:rPr lang="ar-SA" sz="3600" b="1" dirty="0" smtClean="0"/>
              <a:t>.</a:t>
            </a:r>
          </a:p>
          <a:p>
            <a:pPr marL="114300" indent="0">
              <a:buNone/>
            </a:pPr>
            <a:endParaRPr lang="ar-SA" dirty="0"/>
          </a:p>
        </p:txBody>
      </p:sp>
      <p:sp>
        <p:nvSpPr>
          <p:cNvPr id="2" name="مستطيل مستدير الزوايا 1"/>
          <p:cNvSpPr/>
          <p:nvPr/>
        </p:nvSpPr>
        <p:spPr>
          <a:xfrm>
            <a:off x="4716016" y="3501008"/>
            <a:ext cx="3456384" cy="3024336"/>
          </a:xfrm>
          <a:prstGeom prst="roundRect">
            <a:avLst/>
          </a:prstGeom>
          <a:ln w="38100">
            <a:solidFill>
              <a:srgbClr val="990099"/>
            </a:solidFill>
            <a:prstDash val="dash"/>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400" b="1" u="sng" dirty="0">
                <a:solidFill>
                  <a:prstClr val="black"/>
                </a:solidFill>
              </a:rPr>
              <a:t>فائض الطلب </a:t>
            </a:r>
            <a:r>
              <a:rPr lang="ar-SA" sz="2400" b="1" dirty="0">
                <a:solidFill>
                  <a:prstClr val="black"/>
                </a:solidFill>
              </a:rPr>
              <a:t>(العجز) </a:t>
            </a:r>
          </a:p>
          <a:p>
            <a:pPr algn="ctr"/>
            <a:r>
              <a:rPr lang="ar-SA" sz="2400" b="1" dirty="0">
                <a:solidFill>
                  <a:srgbClr val="002060"/>
                </a:solidFill>
              </a:rPr>
              <a:t>يحدث عندما تكون الكميات المطلوبة أكبر من الكميات المعروضة.</a:t>
            </a:r>
          </a:p>
          <a:p>
            <a:pPr algn="ctr"/>
            <a:r>
              <a:rPr lang="en-US" sz="2400" b="1" dirty="0" err="1">
                <a:solidFill>
                  <a:srgbClr val="FF0066"/>
                </a:solidFill>
              </a:rPr>
              <a:t>Qd</a:t>
            </a:r>
            <a:r>
              <a:rPr lang="en-US" sz="2400" b="1" dirty="0">
                <a:solidFill>
                  <a:srgbClr val="FF0066"/>
                </a:solidFill>
              </a:rPr>
              <a:t> &gt; Qs</a:t>
            </a:r>
            <a:r>
              <a:rPr lang="ar-SA" sz="2400" b="1" dirty="0">
                <a:solidFill>
                  <a:srgbClr val="FF0066"/>
                </a:solidFill>
              </a:rPr>
              <a:t> </a:t>
            </a:r>
          </a:p>
          <a:p>
            <a:pPr algn="ctr"/>
            <a:r>
              <a:rPr lang="ar-SA" sz="2400" b="1" dirty="0">
                <a:solidFill>
                  <a:srgbClr val="002060"/>
                </a:solidFill>
              </a:rPr>
              <a:t>يتنافس المستهلكين على الشراء ويؤدي ذلك الى الضغط على الأسعار بالارتفاع.</a:t>
            </a:r>
          </a:p>
        </p:txBody>
      </p:sp>
      <p:sp>
        <p:nvSpPr>
          <p:cNvPr id="9" name="مستطيل مستدير الزوايا 8"/>
          <p:cNvSpPr/>
          <p:nvPr/>
        </p:nvSpPr>
        <p:spPr>
          <a:xfrm>
            <a:off x="539553" y="3501008"/>
            <a:ext cx="3888432" cy="3024336"/>
          </a:xfrm>
          <a:prstGeom prst="roundRect">
            <a:avLst/>
          </a:prstGeom>
          <a:ln w="38100">
            <a:solidFill>
              <a:srgbClr val="990099"/>
            </a:solidFill>
            <a:prstDash val="dash"/>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u="sng" dirty="0">
                <a:solidFill>
                  <a:prstClr val="black"/>
                </a:solidFill>
              </a:rPr>
              <a:t>فائض العرض </a:t>
            </a:r>
          </a:p>
          <a:p>
            <a:pPr algn="ctr"/>
            <a:r>
              <a:rPr lang="ar-SA" sz="2000" b="1" dirty="0">
                <a:solidFill>
                  <a:srgbClr val="002060"/>
                </a:solidFill>
              </a:rPr>
              <a:t>يحدث عندما تصبح الكميات المطلوبة أقل من الكميات المعروضة. </a:t>
            </a:r>
          </a:p>
          <a:p>
            <a:pPr algn="ctr"/>
            <a:r>
              <a:rPr lang="en-US" sz="2000" b="1" dirty="0" err="1">
                <a:solidFill>
                  <a:srgbClr val="FF0066"/>
                </a:solidFill>
              </a:rPr>
              <a:t>Qd</a:t>
            </a:r>
            <a:r>
              <a:rPr lang="en-US" sz="2000" b="1" dirty="0">
                <a:solidFill>
                  <a:srgbClr val="FF0066"/>
                </a:solidFill>
              </a:rPr>
              <a:t>&lt;Qs</a:t>
            </a:r>
            <a:r>
              <a:rPr lang="ar-SA" sz="2000" b="1" dirty="0">
                <a:solidFill>
                  <a:srgbClr val="FF0066"/>
                </a:solidFill>
              </a:rPr>
              <a:t> </a:t>
            </a:r>
          </a:p>
          <a:p>
            <a:pPr algn="ctr"/>
            <a:r>
              <a:rPr lang="ar-SA" sz="2000" b="1" dirty="0">
                <a:solidFill>
                  <a:srgbClr val="002060"/>
                </a:solidFill>
              </a:rPr>
              <a:t>يتنافس المنتجين على البيع ويؤدي ذلك الى انخفاض السعر ، وبالتالي تقل الكمية المعروضة وتزيد الكمية المطلوبة، حتى نعود </a:t>
            </a:r>
            <a:r>
              <a:rPr lang="ar-SA" sz="2000" b="1" dirty="0" smtClean="0">
                <a:solidFill>
                  <a:srgbClr val="002060"/>
                </a:solidFill>
              </a:rPr>
              <a:t>للتوازن</a:t>
            </a:r>
            <a:endParaRPr lang="ar-SA" sz="2000" b="1" dirty="0">
              <a:solidFill>
                <a:srgbClr val="002060"/>
              </a:solidFill>
            </a:endParaRPr>
          </a:p>
        </p:txBody>
      </p:sp>
    </p:spTree>
    <p:extLst>
      <p:ext uri="{BB962C8B-B14F-4D97-AF65-F5344CB8AC3E}">
        <p14:creationId xmlns:p14="http://schemas.microsoft.com/office/powerpoint/2010/main" val="402574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3" fill="hold">
                            <p:stCondLst>
                              <p:cond delay="250"/>
                            </p:stCondLst>
                            <p:childTnLst>
                              <p:par>
                                <p:cTn id="14" presetID="21" presetClass="entr" presetSubtype="1"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heel(1)">
                                      <p:cBhvr>
                                        <p:cTn id="16" dur="500"/>
                                        <p:tgtEl>
                                          <p:spTgt spid="2"/>
                                        </p:tgtEl>
                                      </p:cBhvr>
                                    </p:animEffect>
                                  </p:childTnLst>
                                </p:cTn>
                              </p:par>
                            </p:childTnLst>
                          </p:cTn>
                        </p:par>
                        <p:par>
                          <p:cTn id="17" fill="hold">
                            <p:stCondLst>
                              <p:cond delay="750"/>
                            </p:stCondLst>
                            <p:childTnLst>
                              <p:par>
                                <p:cTn id="18" presetID="21" presetClass="entr" presetSubtype="1"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heel(1)">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P spid="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عنصر نائب للمحتوى 1"/>
          <p:cNvPicPr>
            <a:picLocks noGrp="1" noChangeAspect="1"/>
          </p:cNvPicPr>
          <p:nvPr>
            <p:ph idx="1"/>
          </p:nvPr>
        </p:nvPicPr>
        <p:blipFill rotWithShape="1">
          <a:blip r:embed="rId2">
            <a:extLst>
              <a:ext uri="{28A0092B-C50C-407E-A947-70E740481C1C}">
                <a14:useLocalDpi xmlns:a14="http://schemas.microsoft.com/office/drawing/2010/main" val="0"/>
              </a:ext>
            </a:extLst>
          </a:blip>
          <a:srcRect l="4324" t="7630" r="2141" b="2747"/>
          <a:stretch/>
        </p:blipFill>
        <p:spPr>
          <a:xfrm>
            <a:off x="2195736" y="2636912"/>
            <a:ext cx="4861441" cy="3456384"/>
          </a:xfrm>
        </p:spPr>
      </p:pic>
      <p:sp>
        <p:nvSpPr>
          <p:cNvPr id="6" name="مستطيل 5"/>
          <p:cNvSpPr/>
          <p:nvPr/>
        </p:nvSpPr>
        <p:spPr>
          <a:xfrm>
            <a:off x="467544" y="476672"/>
            <a:ext cx="8136903" cy="1944216"/>
          </a:xfrm>
          <a:prstGeom prst="rect">
            <a:avLst/>
          </a:prstGeom>
          <a:solidFill>
            <a:srgbClr val="CFC9D1"/>
          </a:solidFill>
          <a:effectLst>
            <a:innerShdw blurRad="114300">
              <a:prstClr val="black"/>
            </a:inn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SA" sz="3600" b="1" dirty="0">
                <a:solidFill>
                  <a:prstClr val="black"/>
                </a:solidFill>
              </a:rPr>
              <a:t>كيف يتحقق التوازن بيانيا؟ </a:t>
            </a:r>
          </a:p>
          <a:p>
            <a:pPr algn="ctr"/>
            <a:r>
              <a:rPr lang="ar-DZ" sz="3200" dirty="0" smtClean="0">
                <a:solidFill>
                  <a:prstClr val="black"/>
                </a:solidFill>
              </a:rPr>
              <a:t>  </a:t>
            </a:r>
            <a:r>
              <a:rPr lang="ar-SA" sz="3200" dirty="0" smtClean="0">
                <a:solidFill>
                  <a:prstClr val="black"/>
                </a:solidFill>
              </a:rPr>
              <a:t>توازن </a:t>
            </a:r>
            <a:r>
              <a:rPr lang="ar-SA" sz="3200" dirty="0">
                <a:solidFill>
                  <a:prstClr val="black"/>
                </a:solidFill>
              </a:rPr>
              <a:t>العرض والطلب من سلعة الدجاج في السوق يتحقق عند نقطة تقاطع </a:t>
            </a:r>
            <a:r>
              <a:rPr lang="ar-SA" sz="3200" dirty="0" smtClean="0">
                <a:solidFill>
                  <a:prstClr val="black"/>
                </a:solidFill>
              </a:rPr>
              <a:t>منحنى </a:t>
            </a:r>
            <a:r>
              <a:rPr lang="ar-SA" sz="3200" dirty="0">
                <a:solidFill>
                  <a:prstClr val="black"/>
                </a:solidFill>
              </a:rPr>
              <a:t>العرض مع منحنى الطلب عند النقطة  </a:t>
            </a:r>
            <a:r>
              <a:rPr lang="en-US" sz="2400" b="1" dirty="0">
                <a:solidFill>
                  <a:prstClr val="black"/>
                </a:solidFill>
              </a:rPr>
              <a:t>C</a:t>
            </a:r>
            <a:endParaRPr lang="ar-SA" sz="2400" b="1" dirty="0">
              <a:solidFill>
                <a:prstClr val="black"/>
              </a:solidFill>
            </a:endParaRPr>
          </a:p>
        </p:txBody>
      </p:sp>
      <p:cxnSp>
        <p:nvCxnSpPr>
          <p:cNvPr id="11" name="رابط مستقيم 10"/>
          <p:cNvCxnSpPr/>
          <p:nvPr/>
        </p:nvCxnSpPr>
        <p:spPr>
          <a:xfrm flipH="1">
            <a:off x="3419872" y="2924944"/>
            <a:ext cx="1656184" cy="2448272"/>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flipH="1">
            <a:off x="3203848" y="3789040"/>
            <a:ext cx="1309036" cy="144016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رابط مستقيم 30"/>
          <p:cNvCxnSpPr/>
          <p:nvPr/>
        </p:nvCxnSpPr>
        <p:spPr>
          <a:xfrm flipH="1">
            <a:off x="4580983" y="3228287"/>
            <a:ext cx="381460" cy="4572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4" name="رابط مستقيم 43"/>
          <p:cNvCxnSpPr/>
          <p:nvPr/>
        </p:nvCxnSpPr>
        <p:spPr>
          <a:xfrm flipH="1">
            <a:off x="4247964" y="3685487"/>
            <a:ext cx="333019" cy="463593"/>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رابط مستقيم 46"/>
          <p:cNvCxnSpPr/>
          <p:nvPr/>
        </p:nvCxnSpPr>
        <p:spPr>
          <a:xfrm>
            <a:off x="4139952" y="3917283"/>
            <a:ext cx="274521" cy="231797"/>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5" name="رابط مستقيم 54"/>
          <p:cNvCxnSpPr/>
          <p:nvPr/>
        </p:nvCxnSpPr>
        <p:spPr>
          <a:xfrm>
            <a:off x="3498326" y="4619453"/>
            <a:ext cx="360040" cy="0"/>
          </a:xfrm>
          <a:prstGeom prst="line">
            <a:avLst/>
          </a:prstGeom>
          <a:ln w="25400">
            <a:solidFill>
              <a:srgbClr val="E8A41C"/>
            </a:solidFill>
          </a:ln>
        </p:spPr>
        <p:style>
          <a:lnRef idx="1">
            <a:schemeClr val="accent1"/>
          </a:lnRef>
          <a:fillRef idx="0">
            <a:schemeClr val="accent1"/>
          </a:fillRef>
          <a:effectRef idx="0">
            <a:schemeClr val="accent1"/>
          </a:effectRef>
          <a:fontRef idx="minor">
            <a:schemeClr val="tx1"/>
          </a:fontRef>
        </p:style>
      </p:cxnSp>
      <p:pic>
        <p:nvPicPr>
          <p:cNvPr id="56" name="صورة 5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7664" y="2636912"/>
            <a:ext cx="5976664" cy="3888431"/>
          </a:xfrm>
          <a:prstGeom prst="rect">
            <a:avLst/>
          </a:prstGeom>
        </p:spPr>
      </p:pic>
      <p:sp>
        <p:nvSpPr>
          <p:cNvPr id="57" name="مربع نص 56"/>
          <p:cNvSpPr txBox="1"/>
          <p:nvPr/>
        </p:nvSpPr>
        <p:spPr>
          <a:xfrm>
            <a:off x="1259632" y="4074350"/>
            <a:ext cx="1296145" cy="369332"/>
          </a:xfrm>
          <a:prstGeom prst="rect">
            <a:avLst/>
          </a:prstGeom>
          <a:noFill/>
        </p:spPr>
        <p:txBody>
          <a:bodyPr wrap="square" rtlCol="1">
            <a:spAutoFit/>
          </a:bodyPr>
          <a:lstStyle/>
          <a:p>
            <a:r>
              <a:rPr lang="en-US" b="1" dirty="0">
                <a:solidFill>
                  <a:srgbClr val="00B050"/>
                </a:solidFill>
                <a:cs typeface="Traditional Arabic" pitchFamily="18" charset="-78"/>
              </a:rPr>
              <a:t>P*</a:t>
            </a:r>
            <a:endParaRPr lang="ar-SA" b="1" dirty="0">
              <a:solidFill>
                <a:srgbClr val="00B050"/>
              </a:solidFill>
            </a:endParaRPr>
          </a:p>
        </p:txBody>
      </p:sp>
      <p:sp>
        <p:nvSpPr>
          <p:cNvPr id="58" name="مربع نص 57"/>
          <p:cNvSpPr txBox="1"/>
          <p:nvPr/>
        </p:nvSpPr>
        <p:spPr>
          <a:xfrm>
            <a:off x="4194707" y="6088626"/>
            <a:ext cx="494501" cy="369332"/>
          </a:xfrm>
          <a:prstGeom prst="rect">
            <a:avLst/>
          </a:prstGeom>
          <a:noFill/>
        </p:spPr>
        <p:txBody>
          <a:bodyPr wrap="square" rtlCol="1">
            <a:spAutoFit/>
          </a:bodyPr>
          <a:lstStyle/>
          <a:p>
            <a:r>
              <a:rPr lang="en-US" b="1" dirty="0">
                <a:solidFill>
                  <a:srgbClr val="00B050"/>
                </a:solidFill>
                <a:cs typeface="Traditional Arabic" pitchFamily="18" charset="-78"/>
              </a:rPr>
              <a:t>Q*</a:t>
            </a:r>
            <a:endParaRPr lang="ar-SA" b="1" dirty="0">
              <a:solidFill>
                <a:srgbClr val="00B050"/>
              </a:solidFill>
            </a:endParaRPr>
          </a:p>
        </p:txBody>
      </p:sp>
      <p:sp>
        <p:nvSpPr>
          <p:cNvPr id="59" name="مربع نص 58"/>
          <p:cNvSpPr txBox="1"/>
          <p:nvPr/>
        </p:nvSpPr>
        <p:spPr>
          <a:xfrm>
            <a:off x="2339752" y="6011117"/>
            <a:ext cx="1518614" cy="369332"/>
          </a:xfrm>
          <a:prstGeom prst="rect">
            <a:avLst/>
          </a:prstGeom>
          <a:noFill/>
        </p:spPr>
        <p:txBody>
          <a:bodyPr wrap="square" rtlCol="1">
            <a:spAutoFit/>
          </a:bodyPr>
          <a:lstStyle/>
          <a:p>
            <a:r>
              <a:rPr lang="en-US" b="1" dirty="0" err="1">
                <a:solidFill>
                  <a:srgbClr val="7030A0"/>
                </a:solidFill>
                <a:cs typeface="Traditional Arabic" pitchFamily="18" charset="-78"/>
              </a:rPr>
              <a:t>Qd</a:t>
            </a:r>
            <a:r>
              <a:rPr lang="ar-SA" b="1" dirty="0">
                <a:solidFill>
                  <a:srgbClr val="7030A0"/>
                </a:solidFill>
              </a:rPr>
              <a:t> عند السعر </a:t>
            </a:r>
            <a:r>
              <a:rPr lang="en-US" b="1" dirty="0">
                <a:solidFill>
                  <a:srgbClr val="7030A0"/>
                </a:solidFill>
                <a:cs typeface="Traditional Arabic" pitchFamily="18" charset="-78"/>
              </a:rPr>
              <a:t>8</a:t>
            </a:r>
            <a:endParaRPr lang="ar-SA" b="1" dirty="0">
              <a:solidFill>
                <a:srgbClr val="7030A0"/>
              </a:solidFill>
            </a:endParaRPr>
          </a:p>
        </p:txBody>
      </p:sp>
      <p:sp>
        <p:nvSpPr>
          <p:cNvPr id="60" name="مربع نص 59"/>
          <p:cNvSpPr txBox="1"/>
          <p:nvPr/>
        </p:nvSpPr>
        <p:spPr>
          <a:xfrm>
            <a:off x="4638917" y="6088626"/>
            <a:ext cx="528637" cy="369332"/>
          </a:xfrm>
          <a:prstGeom prst="rect">
            <a:avLst/>
          </a:prstGeom>
          <a:noFill/>
        </p:spPr>
        <p:txBody>
          <a:bodyPr wrap="square" rtlCol="1">
            <a:spAutoFit/>
          </a:bodyPr>
          <a:lstStyle/>
          <a:p>
            <a:r>
              <a:rPr lang="en-US" b="1" dirty="0">
                <a:solidFill>
                  <a:srgbClr val="7030A0"/>
                </a:solidFill>
                <a:cs typeface="Traditional Arabic" pitchFamily="18" charset="-78"/>
              </a:rPr>
              <a:t>Qs</a:t>
            </a:r>
            <a:endParaRPr lang="ar-SA" b="1" dirty="0">
              <a:solidFill>
                <a:srgbClr val="7030A0"/>
              </a:solidFill>
            </a:endParaRPr>
          </a:p>
        </p:txBody>
      </p:sp>
    </p:spTree>
    <p:extLst>
      <p:ext uri="{BB962C8B-B14F-4D97-AF65-F5344CB8AC3E}">
        <p14:creationId xmlns:p14="http://schemas.microsoft.com/office/powerpoint/2010/main" val="3149857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50" fill="hold"/>
                                        <p:tgtEl>
                                          <p:spTgt spid="6"/>
                                        </p:tgtEl>
                                        <p:attrNameLst>
                                          <p:attrName>ppt_x</p:attrName>
                                        </p:attrNameLst>
                                      </p:cBhvr>
                                      <p:tavLst>
                                        <p:tav tm="0">
                                          <p:val>
                                            <p:strVal val="#ppt_x"/>
                                          </p:val>
                                        </p:tav>
                                        <p:tav tm="100000">
                                          <p:val>
                                            <p:strVal val="#ppt_x"/>
                                          </p:val>
                                        </p:tav>
                                      </p:tavLst>
                                    </p:anim>
                                    <p:anim calcmode="lin" valueType="num">
                                      <p:cBhvr additive="base">
                                        <p:cTn id="8" dur="25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6" presetClass="entr" presetSubtype="0" fill="hold" nodeType="after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wipe(down)">
                                      <p:cBhvr>
                                        <p:cTn id="12" dur="145">
                                          <p:stCondLst>
                                            <p:cond delay="0"/>
                                          </p:stCondLst>
                                        </p:cTn>
                                        <p:tgtEl>
                                          <p:spTgt spid="56"/>
                                        </p:tgtEl>
                                      </p:cBhvr>
                                    </p:animEffect>
                                    <p:anim calcmode="lin" valueType="num">
                                      <p:cBhvr>
                                        <p:cTn id="13" dur="456" tmFilter="0,0; 0.14,0.36; 0.43,0.73; 0.71,0.91; 1.0,1.0">
                                          <p:stCondLst>
                                            <p:cond delay="0"/>
                                          </p:stCondLst>
                                        </p:cTn>
                                        <p:tgtEl>
                                          <p:spTgt spid="56"/>
                                        </p:tgtEl>
                                        <p:attrNameLst>
                                          <p:attrName>ppt_x</p:attrName>
                                        </p:attrNameLst>
                                      </p:cBhvr>
                                      <p:tavLst>
                                        <p:tav tm="0">
                                          <p:val>
                                            <p:strVal val="#ppt_x-0.25"/>
                                          </p:val>
                                        </p:tav>
                                        <p:tav tm="100000">
                                          <p:val>
                                            <p:strVal val="#ppt_x"/>
                                          </p:val>
                                        </p:tav>
                                      </p:tavLst>
                                    </p:anim>
                                    <p:anim calcmode="lin" valueType="num">
                                      <p:cBhvr>
                                        <p:cTn id="14" dur="166" tmFilter="0.0,0.0; 0.25,0.07; 0.50,0.2; 0.75,0.467; 1.0,1.0">
                                          <p:stCondLst>
                                            <p:cond delay="0"/>
                                          </p:stCondLst>
                                        </p:cTn>
                                        <p:tgtEl>
                                          <p:spTgt spid="56"/>
                                        </p:tgtEl>
                                        <p:attrNameLst>
                                          <p:attrName>ppt_y</p:attrName>
                                        </p:attrNameLst>
                                      </p:cBhvr>
                                      <p:tavLst>
                                        <p:tav tm="0" fmla="#ppt_y-sin(pi*$)/3">
                                          <p:val>
                                            <p:fltVal val="0.5"/>
                                          </p:val>
                                        </p:tav>
                                        <p:tav tm="100000">
                                          <p:val>
                                            <p:fltVal val="1"/>
                                          </p:val>
                                        </p:tav>
                                      </p:tavLst>
                                    </p:anim>
                                    <p:anim calcmode="lin" valueType="num">
                                      <p:cBhvr>
                                        <p:cTn id="15" dur="166" tmFilter="0, 0; 0.125,0.2665; 0.25,0.4; 0.375,0.465; 0.5,0.5;  0.625,0.535; 0.75,0.6; 0.875,0.7335; 1,1">
                                          <p:stCondLst>
                                            <p:cond delay="166"/>
                                          </p:stCondLst>
                                        </p:cTn>
                                        <p:tgtEl>
                                          <p:spTgt spid="56"/>
                                        </p:tgtEl>
                                        <p:attrNameLst>
                                          <p:attrName>ppt_y</p:attrName>
                                        </p:attrNameLst>
                                      </p:cBhvr>
                                      <p:tavLst>
                                        <p:tav tm="0" fmla="#ppt_y-sin(pi*$)/9">
                                          <p:val>
                                            <p:fltVal val="0"/>
                                          </p:val>
                                        </p:tav>
                                        <p:tav tm="100000">
                                          <p:val>
                                            <p:fltVal val="1"/>
                                          </p:val>
                                        </p:tav>
                                      </p:tavLst>
                                    </p:anim>
                                    <p:anim calcmode="lin" valueType="num">
                                      <p:cBhvr>
                                        <p:cTn id="16" dur="83" tmFilter="0, 0; 0.125,0.2665; 0.25,0.4; 0.375,0.465; 0.5,0.5;  0.625,0.535; 0.75,0.6; 0.875,0.7335; 1,1">
                                          <p:stCondLst>
                                            <p:cond delay="331"/>
                                          </p:stCondLst>
                                        </p:cTn>
                                        <p:tgtEl>
                                          <p:spTgt spid="56"/>
                                        </p:tgtEl>
                                        <p:attrNameLst>
                                          <p:attrName>ppt_y</p:attrName>
                                        </p:attrNameLst>
                                      </p:cBhvr>
                                      <p:tavLst>
                                        <p:tav tm="0" fmla="#ppt_y-sin(pi*$)/27">
                                          <p:val>
                                            <p:fltVal val="0"/>
                                          </p:val>
                                        </p:tav>
                                        <p:tav tm="100000">
                                          <p:val>
                                            <p:fltVal val="1"/>
                                          </p:val>
                                        </p:tav>
                                      </p:tavLst>
                                    </p:anim>
                                    <p:anim calcmode="lin" valueType="num">
                                      <p:cBhvr>
                                        <p:cTn id="17" dur="41" tmFilter="0, 0; 0.125,0.2665; 0.25,0.4; 0.375,0.465; 0.5,0.5;  0.625,0.535; 0.75,0.6; 0.875,0.7335; 1,1">
                                          <p:stCondLst>
                                            <p:cond delay="414"/>
                                          </p:stCondLst>
                                        </p:cTn>
                                        <p:tgtEl>
                                          <p:spTgt spid="56"/>
                                        </p:tgtEl>
                                        <p:attrNameLst>
                                          <p:attrName>ppt_y</p:attrName>
                                        </p:attrNameLst>
                                      </p:cBhvr>
                                      <p:tavLst>
                                        <p:tav tm="0" fmla="#ppt_y-sin(pi*$)/81">
                                          <p:val>
                                            <p:fltVal val="0"/>
                                          </p:val>
                                        </p:tav>
                                        <p:tav tm="100000">
                                          <p:val>
                                            <p:fltVal val="1"/>
                                          </p:val>
                                        </p:tav>
                                      </p:tavLst>
                                    </p:anim>
                                    <p:animScale>
                                      <p:cBhvr>
                                        <p:cTn id="18" dur="7">
                                          <p:stCondLst>
                                            <p:cond delay="162"/>
                                          </p:stCondLst>
                                        </p:cTn>
                                        <p:tgtEl>
                                          <p:spTgt spid="56"/>
                                        </p:tgtEl>
                                      </p:cBhvr>
                                      <p:to x="100000" y="60000"/>
                                    </p:animScale>
                                    <p:animScale>
                                      <p:cBhvr>
                                        <p:cTn id="19" dur="41" decel="50000">
                                          <p:stCondLst>
                                            <p:cond delay="169"/>
                                          </p:stCondLst>
                                        </p:cTn>
                                        <p:tgtEl>
                                          <p:spTgt spid="56"/>
                                        </p:tgtEl>
                                      </p:cBhvr>
                                      <p:to x="100000" y="100000"/>
                                    </p:animScale>
                                    <p:animScale>
                                      <p:cBhvr>
                                        <p:cTn id="20" dur="7">
                                          <p:stCondLst>
                                            <p:cond delay="328"/>
                                          </p:stCondLst>
                                        </p:cTn>
                                        <p:tgtEl>
                                          <p:spTgt spid="56"/>
                                        </p:tgtEl>
                                      </p:cBhvr>
                                      <p:to x="100000" y="80000"/>
                                    </p:animScale>
                                    <p:animScale>
                                      <p:cBhvr>
                                        <p:cTn id="21" dur="41" decel="50000">
                                          <p:stCondLst>
                                            <p:cond delay="335"/>
                                          </p:stCondLst>
                                        </p:cTn>
                                        <p:tgtEl>
                                          <p:spTgt spid="56"/>
                                        </p:tgtEl>
                                      </p:cBhvr>
                                      <p:to x="100000" y="100000"/>
                                    </p:animScale>
                                    <p:animScale>
                                      <p:cBhvr>
                                        <p:cTn id="22" dur="7">
                                          <p:stCondLst>
                                            <p:cond delay="410"/>
                                          </p:stCondLst>
                                        </p:cTn>
                                        <p:tgtEl>
                                          <p:spTgt spid="56"/>
                                        </p:tgtEl>
                                      </p:cBhvr>
                                      <p:to x="100000" y="90000"/>
                                    </p:animScale>
                                    <p:animScale>
                                      <p:cBhvr>
                                        <p:cTn id="23" dur="41" decel="50000">
                                          <p:stCondLst>
                                            <p:cond delay="417"/>
                                          </p:stCondLst>
                                        </p:cTn>
                                        <p:tgtEl>
                                          <p:spTgt spid="56"/>
                                        </p:tgtEl>
                                      </p:cBhvr>
                                      <p:to x="100000" y="100000"/>
                                    </p:animScale>
                                    <p:animScale>
                                      <p:cBhvr>
                                        <p:cTn id="24" dur="7">
                                          <p:stCondLst>
                                            <p:cond delay="452"/>
                                          </p:stCondLst>
                                        </p:cTn>
                                        <p:tgtEl>
                                          <p:spTgt spid="56"/>
                                        </p:tgtEl>
                                      </p:cBhvr>
                                      <p:to x="100000" y="95000"/>
                                    </p:animScale>
                                    <p:animScale>
                                      <p:cBhvr>
                                        <p:cTn id="25" dur="41" decel="50000">
                                          <p:stCondLst>
                                            <p:cond delay="459"/>
                                          </p:stCondLst>
                                        </p:cTn>
                                        <p:tgtEl>
                                          <p:spTgt spid="5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67744" y="197768"/>
            <a:ext cx="7620000" cy="1143000"/>
          </a:xfrm>
        </p:spPr>
        <p:txBody>
          <a:bodyPr/>
          <a:lstStyle/>
          <a:p>
            <a:pPr algn="ctr"/>
            <a:r>
              <a:rPr lang="ar-DZ" sz="4400" b="1" dirty="0" smtClean="0">
                <a:cs typeface="+mn-cs"/>
              </a:rPr>
              <a:t>ثانيا : </a:t>
            </a:r>
            <a:r>
              <a:rPr lang="ar-SA" sz="4400" b="1" dirty="0" smtClean="0">
                <a:cs typeface="+mn-cs"/>
              </a:rPr>
              <a:t>التغير في السعر التوازني</a:t>
            </a:r>
            <a:endParaRPr lang="ar-SA" sz="4400" b="1" dirty="0">
              <a:cs typeface="+mn-cs"/>
            </a:endParaRPr>
          </a:p>
        </p:txBody>
      </p:sp>
      <p:sp>
        <p:nvSpPr>
          <p:cNvPr id="3" name="عنصر نائب للمحتوى 2"/>
          <p:cNvSpPr>
            <a:spLocks noGrp="1"/>
          </p:cNvSpPr>
          <p:nvPr>
            <p:ph idx="1"/>
          </p:nvPr>
        </p:nvSpPr>
        <p:spPr>
          <a:xfrm>
            <a:off x="457200" y="1052736"/>
            <a:ext cx="8363272" cy="5348064"/>
          </a:xfrm>
        </p:spPr>
        <p:txBody>
          <a:bodyPr>
            <a:normAutofit/>
          </a:bodyPr>
          <a:lstStyle/>
          <a:p>
            <a:pPr marL="114300" indent="0" algn="just">
              <a:buNone/>
            </a:pPr>
            <a:endParaRPr lang="ar-DZ" sz="3200" b="1" dirty="0" smtClean="0"/>
          </a:p>
          <a:p>
            <a:pPr marL="114300" indent="0" algn="just">
              <a:buNone/>
            </a:pPr>
            <a:r>
              <a:rPr lang="ar-DZ" sz="3200" b="1" dirty="0"/>
              <a:t> </a:t>
            </a:r>
            <a:r>
              <a:rPr lang="ar-DZ" sz="3200" b="1" dirty="0" smtClean="0"/>
              <a:t>  </a:t>
            </a:r>
            <a:r>
              <a:rPr lang="ar-SA" sz="3200" b="1" dirty="0" smtClean="0"/>
              <a:t>يكون </a:t>
            </a:r>
            <a:r>
              <a:rPr lang="ar-DZ" sz="3200" b="1" dirty="0" smtClean="0"/>
              <a:t>ال</a:t>
            </a:r>
            <a:r>
              <a:rPr lang="ar-SA" sz="3200" b="1" dirty="0" smtClean="0"/>
              <a:t>اختلال </a:t>
            </a:r>
            <a:r>
              <a:rPr lang="ar-DZ" sz="3200" b="1" dirty="0" smtClean="0"/>
              <a:t>في </a:t>
            </a:r>
            <a:r>
              <a:rPr lang="ar-SA" sz="3200" b="1" dirty="0" smtClean="0"/>
              <a:t>التوازن</a:t>
            </a:r>
            <a:r>
              <a:rPr lang="ar-DZ" sz="3200" b="1" dirty="0" smtClean="0"/>
              <a:t>,</a:t>
            </a:r>
            <a:r>
              <a:rPr lang="ar-SA" sz="3200" b="1" dirty="0" smtClean="0"/>
              <a:t> بسبب التغير في العوامل الأخرى، ماعدا سعر السلعة نفسها (يكون السعر ثابت).</a:t>
            </a:r>
          </a:p>
          <a:p>
            <a:pPr marL="114300" indent="0" algn="just">
              <a:buNone/>
            </a:pPr>
            <a:r>
              <a:rPr lang="ar-DZ" sz="3200" b="1" dirty="0" smtClean="0"/>
              <a:t>  </a:t>
            </a:r>
            <a:r>
              <a:rPr lang="ar-SA" sz="3200" b="1" dirty="0" smtClean="0"/>
              <a:t>ينتقل منحنى الطلب أو منحنى العرض</a:t>
            </a:r>
            <a:r>
              <a:rPr lang="ar-DZ" sz="3200" b="1" dirty="0" smtClean="0"/>
              <a:t>,</a:t>
            </a:r>
            <a:r>
              <a:rPr lang="ar-SA" sz="3200" b="1" dirty="0" smtClean="0"/>
              <a:t> بالكامل</a:t>
            </a:r>
            <a:r>
              <a:rPr lang="ar-DZ" sz="3200" b="1" dirty="0" smtClean="0"/>
              <a:t> </a:t>
            </a:r>
            <a:r>
              <a:rPr lang="ar-DZ" sz="3200" b="1" dirty="0"/>
              <a:t> </a:t>
            </a:r>
            <a:r>
              <a:rPr lang="ar-DZ" sz="3200" b="1" dirty="0" smtClean="0"/>
              <a:t>وتنشا</a:t>
            </a:r>
            <a:r>
              <a:rPr lang="ar-SA" sz="3200" b="1" dirty="0" smtClean="0"/>
              <a:t>  نقطة توازن جديدة (سعر توازني جديد وكمية </a:t>
            </a:r>
            <a:r>
              <a:rPr lang="ar-SA" sz="3200" b="1" dirty="0" err="1" smtClean="0"/>
              <a:t>توازنية</a:t>
            </a:r>
            <a:r>
              <a:rPr lang="ar-SA" sz="3200" b="1" dirty="0" smtClean="0"/>
              <a:t> جديدة).</a:t>
            </a:r>
            <a:endParaRPr lang="ar-DZ" sz="2400" b="1" dirty="0" smtClean="0"/>
          </a:p>
          <a:p>
            <a:pPr marL="114300" indent="0">
              <a:buNone/>
            </a:pPr>
            <a:r>
              <a:rPr lang="ar-DZ" sz="2400" dirty="0" smtClean="0"/>
              <a:t>                              </a:t>
            </a:r>
          </a:p>
          <a:p>
            <a:pPr marL="114300" indent="0">
              <a:buNone/>
            </a:pPr>
            <a:endParaRPr lang="ar-DZ" sz="2400" b="1" u="sng" dirty="0"/>
          </a:p>
          <a:p>
            <a:pPr marL="114300" indent="0">
              <a:buNone/>
            </a:pPr>
            <a:r>
              <a:rPr lang="ar-DZ" sz="2400" b="1" dirty="0" smtClean="0"/>
              <a:t>                                       </a:t>
            </a:r>
            <a:r>
              <a:rPr lang="ar-SA" sz="2400" b="1" dirty="0" smtClean="0"/>
              <a:t>اختلال التوازن</a:t>
            </a:r>
            <a:r>
              <a:rPr lang="ar-DZ" sz="2400" b="1" dirty="0" smtClean="0"/>
              <a:t> </a:t>
            </a:r>
          </a:p>
          <a:p>
            <a:pPr marL="114300" indent="0" algn="ctr">
              <a:buNone/>
            </a:pPr>
            <a:endParaRPr lang="ar-SA" sz="2400" dirty="0"/>
          </a:p>
        </p:txBody>
      </p:sp>
      <p:sp>
        <p:nvSpPr>
          <p:cNvPr id="6" name="قوس كبير أيمن 5"/>
          <p:cNvSpPr/>
          <p:nvPr/>
        </p:nvSpPr>
        <p:spPr>
          <a:xfrm rot="16200000">
            <a:off x="4348048" y="3213966"/>
            <a:ext cx="648072" cy="4320480"/>
          </a:xfrm>
          <a:prstGeom prst="rightBrace">
            <a:avLst/>
          </a:prstGeom>
        </p:spPr>
        <p:style>
          <a:lnRef idx="2">
            <a:schemeClr val="accent1"/>
          </a:lnRef>
          <a:fillRef idx="0">
            <a:schemeClr val="accent1"/>
          </a:fillRef>
          <a:effectRef idx="1">
            <a:schemeClr val="accent1"/>
          </a:effectRef>
          <a:fontRef idx="minor">
            <a:schemeClr val="tx1"/>
          </a:fontRef>
        </p:style>
        <p:txBody>
          <a:bodyPr rtlCol="1" anchor="ctr"/>
          <a:lstStyle/>
          <a:p>
            <a:pPr algn="ctr"/>
            <a:endParaRPr lang="ar-SA">
              <a:solidFill>
                <a:prstClr val="black"/>
              </a:solidFill>
            </a:endParaRPr>
          </a:p>
        </p:txBody>
      </p:sp>
      <p:cxnSp>
        <p:nvCxnSpPr>
          <p:cNvPr id="10" name="رابط مستقيم 9"/>
          <p:cNvCxnSpPr/>
          <p:nvPr/>
        </p:nvCxnSpPr>
        <p:spPr>
          <a:xfrm>
            <a:off x="4651257" y="5309804"/>
            <a:ext cx="0" cy="324037"/>
          </a:xfrm>
          <a:prstGeom prst="line">
            <a:avLst/>
          </a:prstGeom>
        </p:spPr>
        <p:style>
          <a:lnRef idx="2">
            <a:schemeClr val="accent1"/>
          </a:lnRef>
          <a:fillRef idx="0">
            <a:schemeClr val="accent1"/>
          </a:fillRef>
          <a:effectRef idx="1">
            <a:schemeClr val="accent1"/>
          </a:effectRef>
          <a:fontRef idx="minor">
            <a:schemeClr val="tx1"/>
          </a:fontRef>
        </p:style>
      </p:cxnSp>
      <p:sp>
        <p:nvSpPr>
          <p:cNvPr id="11" name="مستطيل 10"/>
          <p:cNvSpPr/>
          <p:nvPr/>
        </p:nvSpPr>
        <p:spPr>
          <a:xfrm>
            <a:off x="6112244" y="5680484"/>
            <a:ext cx="144016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smtClean="0">
                <a:solidFill>
                  <a:srgbClr val="002060"/>
                </a:solidFill>
              </a:rPr>
              <a:t>انتقال</a:t>
            </a:r>
            <a:r>
              <a:rPr lang="ar-SA" b="1" dirty="0" smtClean="0">
                <a:solidFill>
                  <a:srgbClr val="002060"/>
                </a:solidFill>
              </a:rPr>
              <a:t> </a:t>
            </a:r>
            <a:r>
              <a:rPr lang="ar-SA" b="1" dirty="0">
                <a:solidFill>
                  <a:srgbClr val="002060"/>
                </a:solidFill>
              </a:rPr>
              <a:t>الطلب</a:t>
            </a:r>
          </a:p>
        </p:txBody>
      </p:sp>
      <p:sp>
        <p:nvSpPr>
          <p:cNvPr id="12" name="مستطيل 11"/>
          <p:cNvSpPr/>
          <p:nvPr/>
        </p:nvSpPr>
        <p:spPr>
          <a:xfrm>
            <a:off x="3952004" y="5675465"/>
            <a:ext cx="144016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smtClean="0">
                <a:solidFill>
                  <a:srgbClr val="002060"/>
                </a:solidFill>
              </a:rPr>
              <a:t>انتقال</a:t>
            </a:r>
            <a:r>
              <a:rPr lang="ar-SA" b="1" dirty="0" smtClean="0">
                <a:solidFill>
                  <a:srgbClr val="002060"/>
                </a:solidFill>
              </a:rPr>
              <a:t> </a:t>
            </a:r>
            <a:r>
              <a:rPr lang="ar-SA" b="1" dirty="0">
                <a:solidFill>
                  <a:srgbClr val="002060"/>
                </a:solidFill>
              </a:rPr>
              <a:t>العرض</a:t>
            </a:r>
          </a:p>
        </p:txBody>
      </p:sp>
      <p:sp>
        <p:nvSpPr>
          <p:cNvPr id="13" name="مستطيل 12"/>
          <p:cNvSpPr/>
          <p:nvPr/>
        </p:nvSpPr>
        <p:spPr>
          <a:xfrm>
            <a:off x="1647748" y="5733256"/>
            <a:ext cx="1584176"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smtClean="0">
                <a:solidFill>
                  <a:srgbClr val="002060"/>
                </a:solidFill>
              </a:rPr>
              <a:t>انتقال</a:t>
            </a:r>
            <a:r>
              <a:rPr lang="ar-SA" b="1" dirty="0" smtClean="0">
                <a:solidFill>
                  <a:srgbClr val="002060"/>
                </a:solidFill>
              </a:rPr>
              <a:t> </a:t>
            </a:r>
            <a:r>
              <a:rPr lang="ar-SA" b="1" dirty="0">
                <a:solidFill>
                  <a:srgbClr val="002060"/>
                </a:solidFill>
              </a:rPr>
              <a:t>الاثنين معا</a:t>
            </a:r>
          </a:p>
        </p:txBody>
      </p:sp>
    </p:spTree>
    <p:extLst>
      <p:ext uri="{BB962C8B-B14F-4D97-AF65-F5344CB8AC3E}">
        <p14:creationId xmlns:p14="http://schemas.microsoft.com/office/powerpoint/2010/main" val="41164514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2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000"/>
                            </p:stCondLst>
                            <p:childTnLst>
                              <p:par>
                                <p:cTn id="25" presetID="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5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25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250"/>
                            </p:stCondLst>
                            <p:childTnLst>
                              <p:par>
                                <p:cTn id="30" presetID="2" presetClass="entr" presetSubtype="4"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250" fill="hold"/>
                                        <p:tgtEl>
                                          <p:spTgt spid="6"/>
                                        </p:tgtEl>
                                        <p:attrNameLst>
                                          <p:attrName>ppt_x</p:attrName>
                                        </p:attrNameLst>
                                      </p:cBhvr>
                                      <p:tavLst>
                                        <p:tav tm="0">
                                          <p:val>
                                            <p:strVal val="#ppt_x"/>
                                          </p:val>
                                        </p:tav>
                                        <p:tav tm="100000">
                                          <p:val>
                                            <p:strVal val="#ppt_x"/>
                                          </p:val>
                                        </p:tav>
                                      </p:tavLst>
                                    </p:anim>
                                    <p:anim calcmode="lin" valueType="num">
                                      <p:cBhvr additive="base">
                                        <p:cTn id="33" dur="250" fill="hold"/>
                                        <p:tgtEl>
                                          <p:spTgt spid="6"/>
                                        </p:tgtEl>
                                        <p:attrNameLst>
                                          <p:attrName>ppt_y</p:attrName>
                                        </p:attrNameLst>
                                      </p:cBhvr>
                                      <p:tavLst>
                                        <p:tav tm="0">
                                          <p:val>
                                            <p:strVal val="1+#ppt_h/2"/>
                                          </p:val>
                                        </p:tav>
                                        <p:tav tm="100000">
                                          <p:val>
                                            <p:strVal val="#ppt_y"/>
                                          </p:val>
                                        </p:tav>
                                      </p:tavLst>
                                    </p:anim>
                                  </p:childTnLst>
                                </p:cTn>
                              </p:par>
                            </p:childTnLst>
                          </p:cTn>
                        </p:par>
                        <p:par>
                          <p:cTn id="34" fill="hold">
                            <p:stCondLst>
                              <p:cond delay="1500"/>
                            </p:stCondLst>
                            <p:childTnLst>
                              <p:par>
                                <p:cTn id="35" presetID="2" presetClass="entr" presetSubtype="4"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250" fill="hold"/>
                                        <p:tgtEl>
                                          <p:spTgt spid="10"/>
                                        </p:tgtEl>
                                        <p:attrNameLst>
                                          <p:attrName>ppt_x</p:attrName>
                                        </p:attrNameLst>
                                      </p:cBhvr>
                                      <p:tavLst>
                                        <p:tav tm="0">
                                          <p:val>
                                            <p:strVal val="#ppt_x"/>
                                          </p:val>
                                        </p:tav>
                                        <p:tav tm="100000">
                                          <p:val>
                                            <p:strVal val="#ppt_x"/>
                                          </p:val>
                                        </p:tav>
                                      </p:tavLst>
                                    </p:anim>
                                    <p:anim calcmode="lin" valueType="num">
                                      <p:cBhvr additive="base">
                                        <p:cTn id="38" dur="250" fill="hold"/>
                                        <p:tgtEl>
                                          <p:spTgt spid="10"/>
                                        </p:tgtEl>
                                        <p:attrNameLst>
                                          <p:attrName>ppt_y</p:attrName>
                                        </p:attrNameLst>
                                      </p:cBhvr>
                                      <p:tavLst>
                                        <p:tav tm="0">
                                          <p:val>
                                            <p:strVal val="1+#ppt_h/2"/>
                                          </p:val>
                                        </p:tav>
                                        <p:tav tm="100000">
                                          <p:val>
                                            <p:strVal val="#ppt_y"/>
                                          </p:val>
                                        </p:tav>
                                      </p:tavLst>
                                    </p:anim>
                                  </p:childTnLst>
                                </p:cTn>
                              </p:par>
                            </p:childTnLst>
                          </p:cTn>
                        </p:par>
                        <p:par>
                          <p:cTn id="39" fill="hold">
                            <p:stCondLst>
                              <p:cond delay="1750"/>
                            </p:stCondLst>
                            <p:childTnLst>
                              <p:par>
                                <p:cTn id="40" presetID="2" presetClass="entr" presetSubtype="4"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additive="base">
                                        <p:cTn id="42" dur="250" fill="hold"/>
                                        <p:tgtEl>
                                          <p:spTgt spid="11"/>
                                        </p:tgtEl>
                                        <p:attrNameLst>
                                          <p:attrName>ppt_x</p:attrName>
                                        </p:attrNameLst>
                                      </p:cBhvr>
                                      <p:tavLst>
                                        <p:tav tm="0">
                                          <p:val>
                                            <p:strVal val="#ppt_x"/>
                                          </p:val>
                                        </p:tav>
                                        <p:tav tm="100000">
                                          <p:val>
                                            <p:strVal val="#ppt_x"/>
                                          </p:val>
                                        </p:tav>
                                      </p:tavLst>
                                    </p:anim>
                                    <p:anim calcmode="lin" valueType="num">
                                      <p:cBhvr additive="base">
                                        <p:cTn id="43" dur="250" fill="hold"/>
                                        <p:tgtEl>
                                          <p:spTgt spid="11"/>
                                        </p:tgtEl>
                                        <p:attrNameLst>
                                          <p:attrName>ppt_y</p:attrName>
                                        </p:attrNameLst>
                                      </p:cBhvr>
                                      <p:tavLst>
                                        <p:tav tm="0">
                                          <p:val>
                                            <p:strVal val="1+#ppt_h/2"/>
                                          </p:val>
                                        </p:tav>
                                        <p:tav tm="100000">
                                          <p:val>
                                            <p:strVal val="#ppt_y"/>
                                          </p:val>
                                        </p:tav>
                                      </p:tavLst>
                                    </p:anim>
                                  </p:childTnLst>
                                </p:cTn>
                              </p:par>
                            </p:childTnLst>
                          </p:cTn>
                        </p:par>
                        <p:par>
                          <p:cTn id="44" fill="hold">
                            <p:stCondLst>
                              <p:cond delay="2000"/>
                            </p:stCondLst>
                            <p:childTnLst>
                              <p:par>
                                <p:cTn id="45" presetID="2" presetClass="entr" presetSubtype="4"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250" fill="hold"/>
                                        <p:tgtEl>
                                          <p:spTgt spid="12"/>
                                        </p:tgtEl>
                                        <p:attrNameLst>
                                          <p:attrName>ppt_x</p:attrName>
                                        </p:attrNameLst>
                                      </p:cBhvr>
                                      <p:tavLst>
                                        <p:tav tm="0">
                                          <p:val>
                                            <p:strVal val="#ppt_x"/>
                                          </p:val>
                                        </p:tav>
                                        <p:tav tm="100000">
                                          <p:val>
                                            <p:strVal val="#ppt_x"/>
                                          </p:val>
                                        </p:tav>
                                      </p:tavLst>
                                    </p:anim>
                                    <p:anim calcmode="lin" valueType="num">
                                      <p:cBhvr additive="base">
                                        <p:cTn id="48" dur="250" fill="hold"/>
                                        <p:tgtEl>
                                          <p:spTgt spid="12"/>
                                        </p:tgtEl>
                                        <p:attrNameLst>
                                          <p:attrName>ppt_y</p:attrName>
                                        </p:attrNameLst>
                                      </p:cBhvr>
                                      <p:tavLst>
                                        <p:tav tm="0">
                                          <p:val>
                                            <p:strVal val="1+#ppt_h/2"/>
                                          </p:val>
                                        </p:tav>
                                        <p:tav tm="100000">
                                          <p:val>
                                            <p:strVal val="#ppt_y"/>
                                          </p:val>
                                        </p:tav>
                                      </p:tavLst>
                                    </p:anim>
                                  </p:childTnLst>
                                </p:cTn>
                              </p:par>
                            </p:childTnLst>
                          </p:cTn>
                        </p:par>
                        <p:par>
                          <p:cTn id="49" fill="hold">
                            <p:stCondLst>
                              <p:cond delay="2250"/>
                            </p:stCondLst>
                            <p:childTnLst>
                              <p:par>
                                <p:cTn id="50" presetID="2" presetClass="entr" presetSubtype="4"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additive="base">
                                        <p:cTn id="52" dur="250" fill="hold"/>
                                        <p:tgtEl>
                                          <p:spTgt spid="13"/>
                                        </p:tgtEl>
                                        <p:attrNameLst>
                                          <p:attrName>ppt_x</p:attrName>
                                        </p:attrNameLst>
                                      </p:cBhvr>
                                      <p:tavLst>
                                        <p:tav tm="0">
                                          <p:val>
                                            <p:strVal val="#ppt_x"/>
                                          </p:val>
                                        </p:tav>
                                        <p:tav tm="100000">
                                          <p:val>
                                            <p:strVal val="#ppt_x"/>
                                          </p:val>
                                        </p:tav>
                                      </p:tavLst>
                                    </p:anim>
                                    <p:anim calcmode="lin" valueType="num">
                                      <p:cBhvr additive="base">
                                        <p:cTn id="53" dur="25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P spid="11" grpId="0" animBg="1"/>
      <p:bldP spid="12" grpId="0" animBg="1"/>
      <p:bldP spid="1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8032" y="1772816"/>
            <a:ext cx="7772400" cy="1470025"/>
          </a:xfrm>
        </p:spPr>
        <p:txBody>
          <a:bodyPr/>
          <a:lstStyle/>
          <a:p>
            <a:r>
              <a:rPr lang="ar-DZ" sz="5400" b="1" dirty="0" smtClean="0"/>
              <a:t>المحور الرابع </a:t>
            </a:r>
            <a:endParaRPr lang="ar-DZ" sz="5400" b="1" dirty="0"/>
          </a:p>
        </p:txBody>
      </p:sp>
      <p:sp>
        <p:nvSpPr>
          <p:cNvPr id="3" name="عنوان فرعي 2"/>
          <p:cNvSpPr>
            <a:spLocks noGrp="1"/>
          </p:cNvSpPr>
          <p:nvPr>
            <p:ph type="subTitle" idx="1"/>
          </p:nvPr>
        </p:nvSpPr>
        <p:spPr>
          <a:xfrm>
            <a:off x="1155576" y="3429000"/>
            <a:ext cx="6944816" cy="1752600"/>
          </a:xfrm>
        </p:spPr>
        <p:txBody>
          <a:bodyPr/>
          <a:lstStyle/>
          <a:p>
            <a:r>
              <a:rPr lang="ar-DZ" sz="6600" dirty="0" err="1" smtClean="0"/>
              <a:t>المرونات</a:t>
            </a:r>
            <a:endParaRPr lang="ar-DZ" sz="6600" dirty="0"/>
          </a:p>
          <a:p>
            <a:endParaRPr lang="ar-DZ" dirty="0"/>
          </a:p>
        </p:txBody>
      </p:sp>
    </p:spTree>
    <p:extLst>
      <p:ext uri="{BB962C8B-B14F-4D97-AF65-F5344CB8AC3E}">
        <p14:creationId xmlns:p14="http://schemas.microsoft.com/office/powerpoint/2010/main" val="174186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771800" y="374799"/>
            <a:ext cx="7772400" cy="1470025"/>
          </a:xfrm>
        </p:spPr>
        <p:txBody>
          <a:bodyPr/>
          <a:lstStyle/>
          <a:p>
            <a:r>
              <a:rPr lang="ar-DZ" b="1" dirty="0" smtClean="0"/>
              <a:t>اولا : مرونة الطلب</a:t>
            </a:r>
            <a:endParaRPr lang="ar-DZ" b="1" dirty="0"/>
          </a:p>
        </p:txBody>
      </p:sp>
      <p:sp>
        <p:nvSpPr>
          <p:cNvPr id="3" name="عنوان فرعي 2"/>
          <p:cNvSpPr>
            <a:spLocks noGrp="1"/>
          </p:cNvSpPr>
          <p:nvPr>
            <p:ph type="subTitle" idx="1"/>
          </p:nvPr>
        </p:nvSpPr>
        <p:spPr>
          <a:xfrm>
            <a:off x="1403648" y="2276872"/>
            <a:ext cx="6768752" cy="5400600"/>
          </a:xfrm>
        </p:spPr>
        <p:txBody>
          <a:bodyPr/>
          <a:lstStyle/>
          <a:p>
            <a:pPr algn="just"/>
            <a:r>
              <a:rPr lang="ar-DZ" dirty="0" smtClean="0">
                <a:solidFill>
                  <a:srgbClr val="000000"/>
                </a:solidFill>
                <a:latin typeface="TraditionalArabic"/>
              </a:rPr>
              <a:t>  </a:t>
            </a:r>
            <a:r>
              <a:rPr lang="ar-DZ" b="1" dirty="0" smtClean="0">
                <a:solidFill>
                  <a:srgbClr val="000000"/>
                </a:solidFill>
                <a:latin typeface="TraditionalArabic"/>
              </a:rPr>
              <a:t>المرونة هي التغيير </a:t>
            </a:r>
            <a:r>
              <a:rPr lang="ar-DZ" b="1" dirty="0">
                <a:solidFill>
                  <a:srgbClr val="000000"/>
                </a:solidFill>
                <a:latin typeface="TraditionalArabic"/>
              </a:rPr>
              <a:t>النسبي في عامل تابع </a:t>
            </a:r>
            <a:r>
              <a:rPr lang="ar-DZ" b="1" dirty="0" smtClean="0">
                <a:solidFill>
                  <a:srgbClr val="000000"/>
                </a:solidFill>
                <a:latin typeface="TraditionalArabic"/>
              </a:rPr>
              <a:t>, مقسوما </a:t>
            </a:r>
            <a:r>
              <a:rPr lang="ar-DZ" b="1" dirty="0">
                <a:solidFill>
                  <a:srgbClr val="000000"/>
                </a:solidFill>
                <a:latin typeface="TraditionalArabic"/>
              </a:rPr>
              <a:t>على التغيير النسبي في عامل </a:t>
            </a:r>
            <a:r>
              <a:rPr lang="ar-DZ" b="1" dirty="0" smtClean="0">
                <a:solidFill>
                  <a:srgbClr val="000000"/>
                </a:solidFill>
                <a:latin typeface="TraditionalArabic"/>
              </a:rPr>
              <a:t>مستقل </a:t>
            </a:r>
            <a:r>
              <a:rPr lang="ar-DZ" b="1" dirty="0">
                <a:solidFill>
                  <a:srgbClr val="000000"/>
                </a:solidFill>
                <a:latin typeface="TraditionalArabic"/>
              </a:rPr>
              <a:t>تسبب </a:t>
            </a:r>
            <a:r>
              <a:rPr lang="ar-DZ" b="1" dirty="0" smtClean="0">
                <a:solidFill>
                  <a:srgbClr val="000000"/>
                </a:solidFill>
                <a:latin typeface="TraditionalArabic"/>
              </a:rPr>
              <a:t>في هذا التغيير، ولاحظنا </a:t>
            </a:r>
            <a:r>
              <a:rPr lang="ar-DZ" b="1" dirty="0">
                <a:solidFill>
                  <a:srgbClr val="000000"/>
                </a:solidFill>
                <a:latin typeface="TraditionalArabic"/>
              </a:rPr>
              <a:t>سابقا حجم المتغير التابع لهذه المتغيرات المستقلة في دالة </a:t>
            </a:r>
            <a:r>
              <a:rPr lang="ar-DZ" b="1" dirty="0" smtClean="0">
                <a:solidFill>
                  <a:srgbClr val="000000"/>
                </a:solidFill>
                <a:latin typeface="TraditionalArabic"/>
              </a:rPr>
              <a:t>الطلب, </a:t>
            </a:r>
            <a:r>
              <a:rPr lang="ar-DZ" b="1" dirty="0">
                <a:solidFill>
                  <a:srgbClr val="000000"/>
                </a:solidFill>
                <a:latin typeface="TraditionalArabic"/>
              </a:rPr>
              <a:t>وبالتالي تعد مرونة </a:t>
            </a:r>
            <a:r>
              <a:rPr lang="ar-DZ" b="1" dirty="0" smtClean="0">
                <a:solidFill>
                  <a:srgbClr val="000000"/>
                </a:solidFill>
                <a:latin typeface="TraditionalArabic"/>
              </a:rPr>
              <a:t>الطلب درجة </a:t>
            </a:r>
            <a:r>
              <a:rPr lang="ar-DZ" b="1" dirty="0">
                <a:solidFill>
                  <a:srgbClr val="000000"/>
                </a:solidFill>
                <a:latin typeface="TraditionalArabic"/>
              </a:rPr>
              <a:t>استجابة بين المتغير </a:t>
            </a:r>
            <a:r>
              <a:rPr lang="ar-DZ" b="1" dirty="0" smtClean="0">
                <a:solidFill>
                  <a:srgbClr val="000000"/>
                </a:solidFill>
                <a:latin typeface="TraditionalArabic"/>
              </a:rPr>
              <a:t>التابع والمتغير المستقل, </a:t>
            </a:r>
            <a:r>
              <a:rPr lang="ar-DZ" b="1" dirty="0">
                <a:solidFill>
                  <a:srgbClr val="000000"/>
                </a:solidFill>
                <a:latin typeface="TraditionalArabic"/>
              </a:rPr>
              <a:t>وهو أحد العوامل </a:t>
            </a:r>
            <a:r>
              <a:rPr lang="ar-DZ" b="1" dirty="0" err="1" smtClean="0">
                <a:solidFill>
                  <a:srgbClr val="000000"/>
                </a:solidFill>
                <a:latin typeface="TraditionalArabic"/>
              </a:rPr>
              <a:t>المحددةللطلب</a:t>
            </a:r>
            <a:r>
              <a:rPr lang="ar-DZ" b="1" dirty="0" smtClean="0">
                <a:solidFill>
                  <a:srgbClr val="000000"/>
                </a:solidFill>
                <a:latin typeface="TraditionalArabic"/>
              </a:rPr>
              <a:t> </a:t>
            </a:r>
            <a:r>
              <a:rPr lang="ar-DZ" dirty="0">
                <a:solidFill>
                  <a:srgbClr val="000000"/>
                </a:solidFill>
                <a:latin typeface="TraditionalArabic"/>
              </a:rPr>
              <a:t/>
            </a:r>
            <a:br>
              <a:rPr lang="ar-DZ" dirty="0">
                <a:solidFill>
                  <a:srgbClr val="000000"/>
                </a:solidFill>
                <a:latin typeface="TraditionalArabic"/>
              </a:rPr>
            </a:br>
            <a:r>
              <a:rPr lang="ar-DZ" dirty="0">
                <a:solidFill>
                  <a:srgbClr val="000000"/>
                </a:solidFill>
                <a:latin typeface="TraditionalArabic"/>
              </a:rPr>
              <a:t/>
            </a:r>
            <a:br>
              <a:rPr lang="ar-DZ" dirty="0">
                <a:solidFill>
                  <a:srgbClr val="000000"/>
                </a:solidFill>
                <a:latin typeface="TraditionalArabic"/>
              </a:rPr>
            </a:br>
            <a:endParaRPr lang="ar-DZ" dirty="0"/>
          </a:p>
        </p:txBody>
      </p:sp>
    </p:spTree>
    <p:extLst>
      <p:ext uri="{BB962C8B-B14F-4D97-AF65-F5344CB8AC3E}">
        <p14:creationId xmlns:p14="http://schemas.microsoft.com/office/powerpoint/2010/main" val="2947548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776264" y="44624"/>
            <a:ext cx="7772400" cy="1470025"/>
          </a:xfrm>
        </p:spPr>
        <p:txBody>
          <a:bodyPr/>
          <a:lstStyle/>
          <a:p>
            <a:r>
              <a:rPr lang="ar-DZ" b="1" u="sng" dirty="0" smtClean="0"/>
              <a:t>1- مرونة الطلب السعرية</a:t>
            </a:r>
            <a:endParaRPr lang="ar-DZ" b="1" u="sng" dirty="0"/>
          </a:p>
        </p:txBody>
      </p:sp>
      <p:sp>
        <p:nvSpPr>
          <p:cNvPr id="3" name="عنوان فرعي 2"/>
          <p:cNvSpPr>
            <a:spLocks noGrp="1"/>
          </p:cNvSpPr>
          <p:nvPr>
            <p:ph type="subTitle" idx="1"/>
          </p:nvPr>
        </p:nvSpPr>
        <p:spPr>
          <a:xfrm>
            <a:off x="323528" y="1556792"/>
            <a:ext cx="8496944" cy="5544616"/>
          </a:xfrm>
        </p:spPr>
        <p:txBody>
          <a:bodyPr/>
          <a:lstStyle/>
          <a:p>
            <a:pPr algn="just"/>
            <a:r>
              <a:rPr lang="ar-DZ" b="1" dirty="0" smtClean="0"/>
              <a:t>  مرونة </a:t>
            </a:r>
            <a:r>
              <a:rPr lang="ar-DZ" b="1" dirty="0"/>
              <a:t>الطلب السعرية </a:t>
            </a:r>
            <a:r>
              <a:rPr lang="ar-DZ" b="1" dirty="0" smtClean="0"/>
              <a:t>هي </a:t>
            </a:r>
            <a:r>
              <a:rPr lang="ar-DZ" b="1" dirty="0"/>
              <a:t>درجة استجابة الكمية المطلوبة من </a:t>
            </a:r>
            <a:r>
              <a:rPr lang="ar-DZ" b="1" dirty="0" smtClean="0"/>
              <a:t>السلعة, </a:t>
            </a:r>
            <a:r>
              <a:rPr lang="ar-DZ" b="1" dirty="0"/>
              <a:t>للتغيرات التي تحدث في ثمن </a:t>
            </a:r>
            <a:r>
              <a:rPr lang="ar-DZ" b="1" dirty="0" smtClean="0"/>
              <a:t>السلعة, </a:t>
            </a:r>
            <a:r>
              <a:rPr lang="ar-DZ" b="1" dirty="0"/>
              <a:t>إذن مرونة الطلب السعرية هي عبارة </a:t>
            </a:r>
            <a:r>
              <a:rPr lang="ar-DZ" b="1" dirty="0" smtClean="0"/>
              <a:t>عن التغير </a:t>
            </a:r>
            <a:r>
              <a:rPr lang="ar-DZ" b="1" dirty="0"/>
              <a:t>النسبي في الكمية المطلوبة من </a:t>
            </a:r>
            <a:r>
              <a:rPr lang="ar-DZ" b="1" dirty="0" smtClean="0"/>
              <a:t>سلعة, </a:t>
            </a:r>
            <a:r>
              <a:rPr lang="ar-DZ" b="1" dirty="0"/>
              <a:t>ما نتيجة التغير النسبي في سعرها ويمكن قياسها بالصيغة </a:t>
            </a:r>
            <a:r>
              <a:rPr lang="ar-DZ" b="1" dirty="0" smtClean="0"/>
              <a:t>التالية :</a:t>
            </a:r>
            <a:endParaRPr lang="ar-DZ" b="1" dirty="0"/>
          </a:p>
          <a:p>
            <a:endParaRPr lang="ar-D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 y="5098504"/>
            <a:ext cx="71818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63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6" presetClass="entr" presetSubtype="0" fill="hold" nodeType="after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ipe(down)">
                                      <p:cBhvr>
                                        <p:cTn id="17" dur="145">
                                          <p:stCondLst>
                                            <p:cond delay="0"/>
                                          </p:stCondLst>
                                        </p:cTn>
                                        <p:tgtEl>
                                          <p:spTgt spid="1026"/>
                                        </p:tgtEl>
                                      </p:cBhvr>
                                    </p:animEffect>
                                    <p:anim calcmode="lin" valueType="num">
                                      <p:cBhvr>
                                        <p:cTn id="18" dur="456"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19" dur="166"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20" dur="166" tmFilter="0, 0; 0.125,0.2665; 0.25,0.4; 0.375,0.465; 0.5,0.5;  0.625,0.535; 0.75,0.6; 0.875,0.7335; 1,1">
                                          <p:stCondLst>
                                            <p:cond delay="166"/>
                                          </p:stCondLst>
                                        </p:cTn>
                                        <p:tgtEl>
                                          <p:spTgt spid="1026"/>
                                        </p:tgtEl>
                                        <p:attrNameLst>
                                          <p:attrName>ppt_y</p:attrName>
                                        </p:attrNameLst>
                                      </p:cBhvr>
                                      <p:tavLst>
                                        <p:tav tm="0" fmla="#ppt_y-sin(pi*$)/9">
                                          <p:val>
                                            <p:fltVal val="0"/>
                                          </p:val>
                                        </p:tav>
                                        <p:tav tm="100000">
                                          <p:val>
                                            <p:fltVal val="1"/>
                                          </p:val>
                                        </p:tav>
                                      </p:tavLst>
                                    </p:anim>
                                    <p:anim calcmode="lin" valueType="num">
                                      <p:cBhvr>
                                        <p:cTn id="21" dur="83" tmFilter="0, 0; 0.125,0.2665; 0.25,0.4; 0.375,0.465; 0.5,0.5;  0.625,0.535; 0.75,0.6; 0.875,0.7335; 1,1">
                                          <p:stCondLst>
                                            <p:cond delay="331"/>
                                          </p:stCondLst>
                                        </p:cTn>
                                        <p:tgtEl>
                                          <p:spTgt spid="1026"/>
                                        </p:tgtEl>
                                        <p:attrNameLst>
                                          <p:attrName>ppt_y</p:attrName>
                                        </p:attrNameLst>
                                      </p:cBhvr>
                                      <p:tavLst>
                                        <p:tav tm="0" fmla="#ppt_y-sin(pi*$)/27">
                                          <p:val>
                                            <p:fltVal val="0"/>
                                          </p:val>
                                        </p:tav>
                                        <p:tav tm="100000">
                                          <p:val>
                                            <p:fltVal val="1"/>
                                          </p:val>
                                        </p:tav>
                                      </p:tavLst>
                                    </p:anim>
                                    <p:anim calcmode="lin" valueType="num">
                                      <p:cBhvr>
                                        <p:cTn id="22" dur="41" tmFilter="0, 0; 0.125,0.2665; 0.25,0.4; 0.375,0.465; 0.5,0.5;  0.625,0.535; 0.75,0.6; 0.875,0.7335; 1,1">
                                          <p:stCondLst>
                                            <p:cond delay="414"/>
                                          </p:stCondLst>
                                        </p:cTn>
                                        <p:tgtEl>
                                          <p:spTgt spid="1026"/>
                                        </p:tgtEl>
                                        <p:attrNameLst>
                                          <p:attrName>ppt_y</p:attrName>
                                        </p:attrNameLst>
                                      </p:cBhvr>
                                      <p:tavLst>
                                        <p:tav tm="0" fmla="#ppt_y-sin(pi*$)/81">
                                          <p:val>
                                            <p:fltVal val="0"/>
                                          </p:val>
                                        </p:tav>
                                        <p:tav tm="100000">
                                          <p:val>
                                            <p:fltVal val="1"/>
                                          </p:val>
                                        </p:tav>
                                      </p:tavLst>
                                    </p:anim>
                                    <p:animScale>
                                      <p:cBhvr>
                                        <p:cTn id="23" dur="7">
                                          <p:stCondLst>
                                            <p:cond delay="162"/>
                                          </p:stCondLst>
                                        </p:cTn>
                                        <p:tgtEl>
                                          <p:spTgt spid="1026"/>
                                        </p:tgtEl>
                                      </p:cBhvr>
                                      <p:to x="100000" y="60000"/>
                                    </p:animScale>
                                    <p:animScale>
                                      <p:cBhvr>
                                        <p:cTn id="24" dur="41" decel="50000">
                                          <p:stCondLst>
                                            <p:cond delay="169"/>
                                          </p:stCondLst>
                                        </p:cTn>
                                        <p:tgtEl>
                                          <p:spTgt spid="1026"/>
                                        </p:tgtEl>
                                      </p:cBhvr>
                                      <p:to x="100000" y="100000"/>
                                    </p:animScale>
                                    <p:animScale>
                                      <p:cBhvr>
                                        <p:cTn id="25" dur="7">
                                          <p:stCondLst>
                                            <p:cond delay="328"/>
                                          </p:stCondLst>
                                        </p:cTn>
                                        <p:tgtEl>
                                          <p:spTgt spid="1026"/>
                                        </p:tgtEl>
                                      </p:cBhvr>
                                      <p:to x="100000" y="80000"/>
                                    </p:animScale>
                                    <p:animScale>
                                      <p:cBhvr>
                                        <p:cTn id="26" dur="41" decel="50000">
                                          <p:stCondLst>
                                            <p:cond delay="335"/>
                                          </p:stCondLst>
                                        </p:cTn>
                                        <p:tgtEl>
                                          <p:spTgt spid="1026"/>
                                        </p:tgtEl>
                                      </p:cBhvr>
                                      <p:to x="100000" y="100000"/>
                                    </p:animScale>
                                    <p:animScale>
                                      <p:cBhvr>
                                        <p:cTn id="27" dur="7">
                                          <p:stCondLst>
                                            <p:cond delay="410"/>
                                          </p:stCondLst>
                                        </p:cTn>
                                        <p:tgtEl>
                                          <p:spTgt spid="1026"/>
                                        </p:tgtEl>
                                      </p:cBhvr>
                                      <p:to x="100000" y="90000"/>
                                    </p:animScale>
                                    <p:animScale>
                                      <p:cBhvr>
                                        <p:cTn id="28" dur="41" decel="50000">
                                          <p:stCondLst>
                                            <p:cond delay="417"/>
                                          </p:stCondLst>
                                        </p:cTn>
                                        <p:tgtEl>
                                          <p:spTgt spid="1026"/>
                                        </p:tgtEl>
                                      </p:cBhvr>
                                      <p:to x="100000" y="100000"/>
                                    </p:animScale>
                                    <p:animScale>
                                      <p:cBhvr>
                                        <p:cTn id="29" dur="7">
                                          <p:stCondLst>
                                            <p:cond delay="452"/>
                                          </p:stCondLst>
                                        </p:cTn>
                                        <p:tgtEl>
                                          <p:spTgt spid="1026"/>
                                        </p:tgtEl>
                                      </p:cBhvr>
                                      <p:to x="100000" y="95000"/>
                                    </p:animScale>
                                    <p:animScale>
                                      <p:cBhvr>
                                        <p:cTn id="30" dur="41" decel="50000">
                                          <p:stCondLst>
                                            <p:cond delay="459"/>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302840" y="-99392"/>
            <a:ext cx="8805664" cy="1143000"/>
          </a:xfrm>
        </p:spPr>
        <p:txBody>
          <a:bodyPr/>
          <a:lstStyle/>
          <a:p>
            <a:pPr algn="r" eaLnBrk="1" hangingPunct="1"/>
            <a:r>
              <a:rPr lang="ar-DZ" b="1" dirty="0" smtClean="0">
                <a:solidFill>
                  <a:srgbClr val="993366"/>
                </a:solidFill>
              </a:rPr>
              <a:t>2- </a:t>
            </a:r>
            <a:r>
              <a:rPr lang="ar-SA" b="1" dirty="0" smtClean="0">
                <a:solidFill>
                  <a:srgbClr val="993366"/>
                </a:solidFill>
              </a:rPr>
              <a:t>العوامل المؤثرة في مرونة الطلب السعرية </a:t>
            </a:r>
            <a:endParaRPr lang="fr-FR" b="1" dirty="0" smtClean="0">
              <a:solidFill>
                <a:srgbClr val="993366"/>
              </a:solidFill>
            </a:endParaRPr>
          </a:p>
        </p:txBody>
      </p:sp>
      <p:sp>
        <p:nvSpPr>
          <p:cNvPr id="146436" name="Rectangle 4"/>
          <p:cNvSpPr>
            <a:spLocks noChangeArrowheads="1"/>
          </p:cNvSpPr>
          <p:nvPr/>
        </p:nvSpPr>
        <p:spPr bwMode="auto">
          <a:xfrm>
            <a:off x="457200" y="908720"/>
            <a:ext cx="82296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ar-DZ" sz="3600" b="1" dirty="0" smtClean="0">
                <a:solidFill>
                  <a:srgbClr val="BE005F"/>
                </a:solidFill>
                <a:cs typeface="Traditional Arabic" pitchFamily="18" charset="-78"/>
              </a:rPr>
              <a:t>ا </a:t>
            </a:r>
            <a:r>
              <a:rPr lang="ar-SA" sz="3600" b="1" u="sng" dirty="0" smtClean="0">
                <a:solidFill>
                  <a:srgbClr val="BE005F"/>
                </a:solidFill>
                <a:cs typeface="Traditional Arabic" pitchFamily="18" charset="-78"/>
              </a:rPr>
              <a:t>– </a:t>
            </a:r>
            <a:r>
              <a:rPr lang="ar-SA" sz="3600" b="1" u="sng" dirty="0">
                <a:solidFill>
                  <a:srgbClr val="BE005F"/>
                </a:solidFill>
                <a:cs typeface="+mj-cs"/>
              </a:rPr>
              <a:t>أهمية السلعة </a:t>
            </a:r>
            <a:r>
              <a:rPr lang="ar-SA" sz="3600" b="1" u="sng" dirty="0" smtClean="0">
                <a:solidFill>
                  <a:srgbClr val="BE005F"/>
                </a:solidFill>
                <a:cs typeface="+mj-cs"/>
              </a:rPr>
              <a:t>للمستهلك </a:t>
            </a:r>
            <a:endParaRPr lang="fr-FR" sz="3600" b="1" u="sng" dirty="0">
              <a:solidFill>
                <a:srgbClr val="BE005F"/>
              </a:solidFill>
              <a:cs typeface="+mj-cs"/>
            </a:endParaRPr>
          </a:p>
        </p:txBody>
      </p:sp>
      <p:sp>
        <p:nvSpPr>
          <p:cNvPr id="146437" name="Rectangle 5"/>
          <p:cNvSpPr>
            <a:spLocks noChangeArrowheads="1"/>
          </p:cNvSpPr>
          <p:nvPr/>
        </p:nvSpPr>
        <p:spPr bwMode="auto">
          <a:xfrm>
            <a:off x="539750" y="1484784"/>
            <a:ext cx="8229600" cy="144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fontAlgn="base">
              <a:spcBef>
                <a:spcPct val="20000"/>
              </a:spcBef>
              <a:spcAft>
                <a:spcPct val="0"/>
              </a:spcAft>
            </a:pPr>
            <a:r>
              <a:rPr lang="ar-SA" sz="3200" dirty="0">
                <a:solidFill>
                  <a:srgbClr val="000000"/>
                </a:solidFill>
              </a:rPr>
              <a:t>     </a:t>
            </a:r>
            <a:r>
              <a:rPr lang="ar-SA" sz="3200" b="1" dirty="0">
                <a:solidFill>
                  <a:srgbClr val="000000"/>
                </a:solidFill>
              </a:rPr>
              <a:t>فكلمـا كانت السلعة ضرورية ، وتشبع حاجة أساسية للمستهلك كلما كان الطلب عليها أقل </a:t>
            </a:r>
            <a:r>
              <a:rPr lang="ar-SA" sz="3200" b="1" dirty="0" smtClean="0">
                <a:solidFill>
                  <a:srgbClr val="000000"/>
                </a:solidFill>
              </a:rPr>
              <a:t>مرونة</a:t>
            </a:r>
            <a:r>
              <a:rPr lang="ar-DZ" sz="3200" b="1" dirty="0" smtClean="0">
                <a:solidFill>
                  <a:srgbClr val="000000"/>
                </a:solidFill>
              </a:rPr>
              <a:t>,</a:t>
            </a:r>
            <a:r>
              <a:rPr lang="ar-SA" sz="3200" b="1" dirty="0" smtClean="0">
                <a:solidFill>
                  <a:srgbClr val="000000"/>
                </a:solidFill>
              </a:rPr>
              <a:t> </a:t>
            </a:r>
            <a:r>
              <a:rPr lang="ar-DZ" sz="3200" b="1" dirty="0" smtClean="0">
                <a:solidFill>
                  <a:srgbClr val="000000"/>
                </a:solidFill>
              </a:rPr>
              <a:t>وعليه </a:t>
            </a:r>
            <a:r>
              <a:rPr lang="ar-SA" sz="3200" b="1" dirty="0" smtClean="0">
                <a:solidFill>
                  <a:srgbClr val="000000"/>
                </a:solidFill>
              </a:rPr>
              <a:t>يكون </a:t>
            </a:r>
            <a:r>
              <a:rPr lang="ar-SA" sz="3200" b="1" dirty="0">
                <a:solidFill>
                  <a:srgbClr val="000000"/>
                </a:solidFill>
              </a:rPr>
              <a:t>الطلب غير مرن في حالة السلع الضرورية ، ومرناً في حالة السلع الكمالية </a:t>
            </a:r>
            <a:r>
              <a:rPr lang="ar-SA" sz="2800" b="1" dirty="0">
                <a:solidFill>
                  <a:srgbClr val="000000"/>
                </a:solidFill>
              </a:rPr>
              <a:t>.</a:t>
            </a:r>
            <a:endParaRPr lang="fr-FR" sz="2800" b="1" dirty="0">
              <a:solidFill>
                <a:srgbClr val="000000"/>
              </a:solidFill>
            </a:endParaRPr>
          </a:p>
        </p:txBody>
      </p:sp>
      <p:sp>
        <p:nvSpPr>
          <p:cNvPr id="7" name="Rectangle 2"/>
          <p:cNvSpPr txBox="1">
            <a:spLocks noChangeArrowheads="1"/>
          </p:cNvSpPr>
          <p:nvPr/>
        </p:nvSpPr>
        <p:spPr bwMode="auto">
          <a:xfrm>
            <a:off x="467544" y="3294112"/>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a:lstStyle>
          <a:p>
            <a:pPr algn="r" eaLnBrk="1" hangingPunct="1"/>
            <a:r>
              <a:rPr lang="ar-DZ" sz="3200" b="1" u="sng" dirty="0" smtClean="0">
                <a:solidFill>
                  <a:srgbClr val="BE005F"/>
                </a:solidFill>
              </a:rPr>
              <a:t>ب</a:t>
            </a:r>
            <a:r>
              <a:rPr lang="ar-SA" sz="3200" b="1" u="sng" dirty="0" smtClean="0">
                <a:solidFill>
                  <a:srgbClr val="BE005F"/>
                </a:solidFill>
              </a:rPr>
              <a:t> – </a:t>
            </a:r>
            <a:r>
              <a:rPr lang="ar-SA" sz="3600" b="1" u="sng" dirty="0" smtClean="0">
                <a:solidFill>
                  <a:srgbClr val="BE005F"/>
                </a:solidFill>
              </a:rPr>
              <a:t>مدى توافر بدائل للسلعة </a:t>
            </a:r>
            <a:endParaRPr lang="fr-FR" sz="2800" b="1" u="sng" dirty="0" smtClean="0">
              <a:solidFill>
                <a:srgbClr val="BE005F"/>
              </a:solidFill>
              <a:cs typeface="Traditional Arabic" pitchFamily="18" charset="-78"/>
            </a:endParaRPr>
          </a:p>
        </p:txBody>
      </p:sp>
      <p:sp>
        <p:nvSpPr>
          <p:cNvPr id="8" name="Rectangle 3"/>
          <p:cNvSpPr txBox="1">
            <a:spLocks noChangeArrowheads="1"/>
          </p:cNvSpPr>
          <p:nvPr/>
        </p:nvSpPr>
        <p:spPr bwMode="auto">
          <a:xfrm>
            <a:off x="457200" y="4472136"/>
            <a:ext cx="8229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algn="just" eaLnBrk="1" hangingPunct="1">
              <a:buFontTx/>
              <a:buNone/>
            </a:pPr>
            <a:r>
              <a:rPr lang="ar-SA" sz="2600" b="1" dirty="0" smtClean="0">
                <a:cs typeface="Traditional Arabic" pitchFamily="18" charset="-78"/>
              </a:rPr>
              <a:t>    </a:t>
            </a:r>
            <a:r>
              <a:rPr lang="ar-DZ" sz="2600" b="1" dirty="0" smtClean="0">
                <a:cs typeface="Traditional Arabic" pitchFamily="18" charset="-78"/>
              </a:rPr>
              <a:t>   </a:t>
            </a:r>
            <a:r>
              <a:rPr lang="ar-SA" b="1" dirty="0" smtClean="0"/>
              <a:t>كلما كان هناك بدائل أكثر للسلعة تمكن المستهلك من الاستغناء عن كمية أكبر منهـا عند ارتفاع ثمنها ، والاستعاضة  بسلعة أخرى بديلة</a:t>
            </a:r>
            <a:r>
              <a:rPr lang="ar-DZ" b="1" dirty="0" smtClean="0"/>
              <a:t>,</a:t>
            </a:r>
            <a:r>
              <a:rPr lang="ar-SA" b="1" dirty="0" smtClean="0"/>
              <a:t> إذ يكون الطلب غير مرن في حالة السلع التي ليس لها بديل </a:t>
            </a:r>
            <a:r>
              <a:rPr lang="ar-SA" sz="2600" b="1" dirty="0" smtClean="0"/>
              <a:t>.</a:t>
            </a:r>
            <a:endParaRPr lang="fr-FR" sz="2600" b="1" dirty="0" smtClean="0"/>
          </a:p>
        </p:txBody>
      </p:sp>
    </p:spTree>
    <p:extLst>
      <p:ext uri="{BB962C8B-B14F-4D97-AF65-F5344CB8AC3E}">
        <p14:creationId xmlns:p14="http://schemas.microsoft.com/office/powerpoint/2010/main" val="31720154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 calcmode="lin" valueType="num">
                                      <p:cBhvr additive="base">
                                        <p:cTn id="7" dur="250" fill="hold"/>
                                        <p:tgtEl>
                                          <p:spTgt spid="146434"/>
                                        </p:tgtEl>
                                        <p:attrNameLst>
                                          <p:attrName>ppt_x</p:attrName>
                                        </p:attrNameLst>
                                      </p:cBhvr>
                                      <p:tavLst>
                                        <p:tav tm="0">
                                          <p:val>
                                            <p:strVal val="#ppt_x"/>
                                          </p:val>
                                        </p:tav>
                                        <p:tav tm="100000">
                                          <p:val>
                                            <p:strVal val="#ppt_x"/>
                                          </p:val>
                                        </p:tav>
                                      </p:tavLst>
                                    </p:anim>
                                    <p:anim calcmode="lin" valueType="num">
                                      <p:cBhvr additive="base">
                                        <p:cTn id="8" dur="250" fill="hold"/>
                                        <p:tgtEl>
                                          <p:spTgt spid="146434"/>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4" presetClass="entr" presetSubtype="16" fill="hold" grpId="0" nodeType="afterEffect">
                                  <p:stCondLst>
                                    <p:cond delay="0"/>
                                  </p:stCondLst>
                                  <p:childTnLst>
                                    <p:set>
                                      <p:cBhvr>
                                        <p:cTn id="11" dur="1" fill="hold">
                                          <p:stCondLst>
                                            <p:cond delay="0"/>
                                          </p:stCondLst>
                                        </p:cTn>
                                        <p:tgtEl>
                                          <p:spTgt spid="146436"/>
                                        </p:tgtEl>
                                        <p:attrNameLst>
                                          <p:attrName>style.visibility</p:attrName>
                                        </p:attrNameLst>
                                      </p:cBhvr>
                                      <p:to>
                                        <p:strVal val="visible"/>
                                      </p:to>
                                    </p:set>
                                    <p:animEffect transition="in" filter="box(in)">
                                      <p:cBhvr>
                                        <p:cTn id="12" dur="250"/>
                                        <p:tgtEl>
                                          <p:spTgt spid="146436"/>
                                        </p:tgtEl>
                                      </p:cBhvr>
                                    </p:animEffect>
                                  </p:childTnLst>
                                </p:cTn>
                              </p:par>
                            </p:childTnLst>
                          </p:cTn>
                        </p:par>
                        <p:par>
                          <p:cTn id="13" fill="hold" nodeType="withGroup">
                            <p:stCondLst>
                              <p:cond delay="500"/>
                            </p:stCondLst>
                            <p:childTnLst>
                              <p:par>
                                <p:cTn id="14" presetID="14" presetClass="entr" presetSubtype="10" fill="hold" grpId="0" nodeType="afterEffect">
                                  <p:stCondLst>
                                    <p:cond delay="0"/>
                                  </p:stCondLst>
                                  <p:childTnLst>
                                    <p:set>
                                      <p:cBhvr>
                                        <p:cTn id="15" dur="1" fill="hold">
                                          <p:stCondLst>
                                            <p:cond delay="0"/>
                                          </p:stCondLst>
                                        </p:cTn>
                                        <p:tgtEl>
                                          <p:spTgt spid="146437"/>
                                        </p:tgtEl>
                                        <p:attrNameLst>
                                          <p:attrName>style.visibility</p:attrName>
                                        </p:attrNameLst>
                                      </p:cBhvr>
                                      <p:to>
                                        <p:strVal val="visible"/>
                                      </p:to>
                                    </p:set>
                                    <p:animEffect transition="in" filter="randombar(horizontal)">
                                      <p:cBhvr>
                                        <p:cTn id="16" dur="250"/>
                                        <p:tgtEl>
                                          <p:spTgt spid="146437"/>
                                        </p:tgtEl>
                                      </p:cBhvr>
                                    </p:animEffect>
                                  </p:childTnLst>
                                </p:cTn>
                              </p:par>
                            </p:childTnLst>
                          </p:cTn>
                        </p:par>
                        <p:par>
                          <p:cTn id="17" fill="hold">
                            <p:stCondLst>
                              <p:cond delay="750"/>
                            </p:stCondLst>
                            <p:childTnLst>
                              <p:par>
                                <p:cTn id="18" presetID="4" presetClass="entr" presetSubtype="16"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ox(in)">
                                      <p:cBhvr>
                                        <p:cTn id="20" dur="250"/>
                                        <p:tgtEl>
                                          <p:spTgt spid="7"/>
                                        </p:tgtEl>
                                      </p:cBhvr>
                                    </p:animEffect>
                                  </p:childTnLst>
                                </p:cTn>
                              </p:par>
                            </p:childTnLst>
                          </p:cTn>
                        </p:par>
                        <p:par>
                          <p:cTn id="21" fill="hold">
                            <p:stCondLst>
                              <p:cond delay="1000"/>
                            </p:stCondLst>
                            <p:childTnLst>
                              <p:par>
                                <p:cTn id="22" presetID="14" presetClass="entr" presetSubtype="10" fill="hold" grpId="0" nodeType="after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randombar(horizontal)">
                                      <p:cBhvr>
                                        <p:cTn id="24" dur="25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P spid="146436" grpId="0" autoUpdateAnimBg="0"/>
      <p:bldP spid="146437" grpId="0" autoUpdateAnimBg="0"/>
      <p:bldP spid="7" grpId="0" autoUpdateAnimBg="0"/>
      <p:bldP spid="8"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755576" y="-18256"/>
            <a:ext cx="8229600" cy="1143000"/>
          </a:xfrm>
        </p:spPr>
        <p:txBody>
          <a:bodyPr/>
          <a:lstStyle/>
          <a:p>
            <a:pPr algn="r" eaLnBrk="1" hangingPunct="1"/>
            <a:r>
              <a:rPr lang="ar-DZ" sz="3200" b="1" dirty="0" smtClean="0">
                <a:solidFill>
                  <a:srgbClr val="BE005F"/>
                </a:solidFill>
              </a:rPr>
              <a:t>ج</a:t>
            </a:r>
            <a:r>
              <a:rPr lang="ar-SA" sz="3200" b="1" dirty="0" smtClean="0">
                <a:solidFill>
                  <a:srgbClr val="BE005F"/>
                </a:solidFill>
              </a:rPr>
              <a:t> – </a:t>
            </a:r>
            <a:r>
              <a:rPr lang="ar-SA" sz="3600" b="1" u="sng" dirty="0" smtClean="0">
                <a:solidFill>
                  <a:srgbClr val="BE005F"/>
                </a:solidFill>
              </a:rPr>
              <a:t>تعدد استعمالات السلعة </a:t>
            </a:r>
            <a:endParaRPr lang="fr-FR" sz="3600" b="1" u="sng" dirty="0" smtClean="0">
              <a:solidFill>
                <a:srgbClr val="BE005F"/>
              </a:solidFill>
            </a:endParaRPr>
          </a:p>
        </p:txBody>
      </p:sp>
      <p:sp>
        <p:nvSpPr>
          <p:cNvPr id="148483" name="Rectangle 3"/>
          <p:cNvSpPr>
            <a:spLocks noGrp="1" noChangeArrowheads="1"/>
          </p:cNvSpPr>
          <p:nvPr>
            <p:ph type="body" idx="1"/>
          </p:nvPr>
        </p:nvSpPr>
        <p:spPr>
          <a:xfrm>
            <a:off x="457200" y="892696"/>
            <a:ext cx="8229600" cy="1600200"/>
          </a:xfrm>
        </p:spPr>
        <p:txBody>
          <a:bodyPr/>
          <a:lstStyle/>
          <a:p>
            <a:pPr algn="just" eaLnBrk="1" hangingPunct="1">
              <a:buFontTx/>
              <a:buNone/>
            </a:pPr>
            <a:r>
              <a:rPr lang="ar-SA" sz="2600" dirty="0" smtClean="0"/>
              <a:t>    </a:t>
            </a:r>
            <a:r>
              <a:rPr lang="ar-DZ" sz="2600" dirty="0" smtClean="0"/>
              <a:t>  </a:t>
            </a:r>
            <a:r>
              <a:rPr lang="ar-SA" b="1" dirty="0" smtClean="0"/>
              <a:t>كلما تعددت استعمالات السلعة كانت أكثر أهمية للمستهلك</a:t>
            </a:r>
            <a:r>
              <a:rPr lang="ar-DZ" b="1" dirty="0" smtClean="0"/>
              <a:t>,</a:t>
            </a:r>
            <a:r>
              <a:rPr lang="ar-SA" b="1" dirty="0" smtClean="0"/>
              <a:t> وبالتالي كانت أقل مرونة للتغيرات التي تحدث في ثمنها ، </a:t>
            </a:r>
            <a:r>
              <a:rPr lang="ar-DZ" b="1" dirty="0" smtClean="0"/>
              <a:t>اي </a:t>
            </a:r>
            <a:r>
              <a:rPr lang="ar-SA" b="1" dirty="0" smtClean="0"/>
              <a:t>يمكن القول بأن السلعة كلمـا كـانت ذات استعمالات متعددة كلما كانت مرونتها منخفضة </a:t>
            </a:r>
            <a:r>
              <a:rPr lang="ar-SA" b="1" dirty="0" smtClean="0">
                <a:cs typeface="Traditional Arabic" pitchFamily="18" charset="-78"/>
              </a:rPr>
              <a:t>.</a:t>
            </a:r>
            <a:endParaRPr lang="fr-FR" b="1" dirty="0" smtClean="0">
              <a:cs typeface="Traditional Arabic" pitchFamily="18" charset="-78"/>
            </a:endParaRPr>
          </a:p>
        </p:txBody>
      </p:sp>
      <p:sp>
        <p:nvSpPr>
          <p:cNvPr id="4" name="Rectangle 2"/>
          <p:cNvSpPr txBox="1">
            <a:spLocks noChangeArrowheads="1"/>
          </p:cNvSpPr>
          <p:nvPr/>
        </p:nvSpPr>
        <p:spPr bwMode="auto">
          <a:xfrm>
            <a:off x="611560" y="264604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a:lstStyle>
          <a:p>
            <a:pPr algn="r" eaLnBrk="1" hangingPunct="1"/>
            <a:r>
              <a:rPr lang="ar-DZ" sz="3200" b="1" dirty="0" smtClean="0">
                <a:solidFill>
                  <a:srgbClr val="BE005F"/>
                </a:solidFill>
              </a:rPr>
              <a:t>د</a:t>
            </a:r>
            <a:r>
              <a:rPr lang="ar-SA" sz="3600" b="1" dirty="0" smtClean="0">
                <a:solidFill>
                  <a:srgbClr val="BE005F"/>
                </a:solidFill>
              </a:rPr>
              <a:t> </a:t>
            </a:r>
            <a:r>
              <a:rPr lang="ar-SA" sz="3600" b="1" u="sng" dirty="0" smtClean="0">
                <a:solidFill>
                  <a:srgbClr val="BE005F"/>
                </a:solidFill>
              </a:rPr>
              <a:t>– </a:t>
            </a:r>
            <a:r>
              <a:rPr lang="ar-SA" b="1" u="sng" dirty="0" smtClean="0">
                <a:solidFill>
                  <a:srgbClr val="BE005F"/>
                </a:solidFill>
              </a:rPr>
              <a:t>مستوى الدخل </a:t>
            </a:r>
            <a:r>
              <a:rPr lang="ar-SA" sz="3200" b="1" dirty="0" smtClean="0">
                <a:solidFill>
                  <a:srgbClr val="BE005F"/>
                </a:solidFill>
              </a:rPr>
              <a:t>:</a:t>
            </a:r>
            <a:endParaRPr lang="fr-FR" sz="3200" b="1" dirty="0" smtClean="0">
              <a:solidFill>
                <a:srgbClr val="BE005F"/>
              </a:solidFill>
            </a:endParaRPr>
          </a:p>
        </p:txBody>
      </p:sp>
      <p:sp>
        <p:nvSpPr>
          <p:cNvPr id="5" name="Rectangle 3"/>
          <p:cNvSpPr txBox="1">
            <a:spLocks noChangeArrowheads="1"/>
          </p:cNvSpPr>
          <p:nvPr/>
        </p:nvSpPr>
        <p:spPr bwMode="auto">
          <a:xfrm>
            <a:off x="467544" y="3739480"/>
            <a:ext cx="836295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algn="just" eaLnBrk="1" hangingPunct="1">
              <a:buFontTx/>
              <a:buNone/>
            </a:pPr>
            <a:r>
              <a:rPr lang="ar-SA" sz="2600" b="1" dirty="0" smtClean="0"/>
              <a:t>     </a:t>
            </a:r>
            <a:r>
              <a:rPr lang="ar-SA" b="1" dirty="0" smtClean="0"/>
              <a:t>كلما زاد مستوى الدخل تقل المرونة</a:t>
            </a:r>
            <a:r>
              <a:rPr lang="ar-DZ" b="1" dirty="0" smtClean="0"/>
              <a:t>, </a:t>
            </a:r>
            <a:r>
              <a:rPr lang="ar-SA" b="1" dirty="0" smtClean="0"/>
              <a:t>فمرونة الطلب على السلع المختلفة لدى الأغنياء أقل منها لدى الفقراء ، خاصة وأن ما يعتبره الأغنياء ضرورياً هو كمالياً بالنسبة للفقراء فارتفـاع سعر سلعة </a:t>
            </a:r>
            <a:r>
              <a:rPr lang="ar-DZ" b="1" dirty="0" smtClean="0"/>
              <a:t>بالنسبة ل</a:t>
            </a:r>
            <a:r>
              <a:rPr lang="ar-SA" b="1" dirty="0" smtClean="0"/>
              <a:t>ذوي الدخل المنخفض</a:t>
            </a:r>
            <a:r>
              <a:rPr lang="ar-DZ" b="1" dirty="0" smtClean="0"/>
              <a:t>,</a:t>
            </a:r>
            <a:r>
              <a:rPr lang="ar-SA" b="1" dirty="0" smtClean="0"/>
              <a:t> يؤثر على الكمية التي يطلبونها من السلعة وبشكل واضح </a:t>
            </a:r>
            <a:r>
              <a:rPr lang="ar-SA" sz="2600" b="1" dirty="0" smtClean="0"/>
              <a:t>.</a:t>
            </a:r>
            <a:endParaRPr lang="fr-FR" sz="2600" b="1" dirty="0" smtClean="0"/>
          </a:p>
        </p:txBody>
      </p:sp>
    </p:spTree>
    <p:extLst>
      <p:ext uri="{BB962C8B-B14F-4D97-AF65-F5344CB8AC3E}">
        <p14:creationId xmlns:p14="http://schemas.microsoft.com/office/powerpoint/2010/main" val="10497549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48482"/>
                                        </p:tgtEl>
                                        <p:attrNameLst>
                                          <p:attrName>style.visibility</p:attrName>
                                        </p:attrNameLst>
                                      </p:cBhvr>
                                      <p:to>
                                        <p:strVal val="visible"/>
                                      </p:to>
                                    </p:set>
                                    <p:animEffect transition="in" filter="box(in)">
                                      <p:cBhvr>
                                        <p:cTn id="7" dur="250"/>
                                        <p:tgtEl>
                                          <p:spTgt spid="148482"/>
                                        </p:tgtEl>
                                      </p:cBhvr>
                                    </p:animEffect>
                                  </p:childTnLst>
                                </p:cTn>
                              </p:par>
                            </p:childTnLst>
                          </p:cTn>
                        </p:par>
                        <p:par>
                          <p:cTn id="8" fill="hold" nodeType="withGroup">
                            <p:stCondLst>
                              <p:cond delay="250"/>
                            </p:stCondLst>
                            <p:childTnLst>
                              <p:par>
                                <p:cTn id="9" presetID="14" presetClass="entr" presetSubtype="10" fill="hold" grpId="0" nodeType="afterEffect">
                                  <p:stCondLst>
                                    <p:cond delay="0"/>
                                  </p:stCondLst>
                                  <p:childTnLst>
                                    <p:set>
                                      <p:cBhvr>
                                        <p:cTn id="10" dur="1" fill="hold">
                                          <p:stCondLst>
                                            <p:cond delay="0"/>
                                          </p:stCondLst>
                                        </p:cTn>
                                        <p:tgtEl>
                                          <p:spTgt spid="148483">
                                            <p:txEl>
                                              <p:pRg st="0" end="0"/>
                                            </p:txEl>
                                          </p:spTgt>
                                        </p:tgtEl>
                                        <p:attrNameLst>
                                          <p:attrName>style.visibility</p:attrName>
                                        </p:attrNameLst>
                                      </p:cBhvr>
                                      <p:to>
                                        <p:strVal val="visible"/>
                                      </p:to>
                                    </p:set>
                                    <p:animEffect transition="in" filter="randombar(horizontal)">
                                      <p:cBhvr>
                                        <p:cTn id="11" dur="250"/>
                                        <p:tgtEl>
                                          <p:spTgt spid="148483">
                                            <p:txEl>
                                              <p:pRg st="0" end="0"/>
                                            </p:txEl>
                                          </p:spTgt>
                                        </p:tgtEl>
                                      </p:cBhvr>
                                    </p:animEffect>
                                  </p:childTnLst>
                                </p:cTn>
                              </p:par>
                            </p:childTnLst>
                          </p:cTn>
                        </p:par>
                        <p:par>
                          <p:cTn id="12" fill="hold">
                            <p:stCondLst>
                              <p:cond delay="500"/>
                            </p:stCondLst>
                            <p:childTnLst>
                              <p:par>
                                <p:cTn id="13" presetID="4" presetClass="entr" presetSubtype="1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ox(in)">
                                      <p:cBhvr>
                                        <p:cTn id="15" dur="250"/>
                                        <p:tgtEl>
                                          <p:spTgt spid="4"/>
                                        </p:tgtEl>
                                      </p:cBhvr>
                                    </p:animEffect>
                                  </p:childTnLst>
                                </p:cTn>
                              </p:par>
                            </p:childTnLst>
                          </p:cTn>
                        </p:par>
                        <p:par>
                          <p:cTn id="16" fill="hold">
                            <p:stCondLst>
                              <p:cond delay="750"/>
                            </p:stCondLst>
                            <p:childTnLst>
                              <p:par>
                                <p:cTn id="17" presetID="14" presetClass="entr" presetSubtype="10" fill="hold" grpId="0"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9" dur="25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2" grpId="0" autoUpdateAnimBg="0"/>
      <p:bldP spid="148483" grpId="0" build="p" autoUpdateAnimBg="0"/>
      <p:bldP spid="4" grpId="0" autoUpdateAnimBg="0"/>
      <p:bldP spid="5"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806896" y="-18256"/>
            <a:ext cx="8229600" cy="1143000"/>
          </a:xfrm>
        </p:spPr>
        <p:txBody>
          <a:bodyPr/>
          <a:lstStyle/>
          <a:p>
            <a:pPr algn="r" eaLnBrk="1" hangingPunct="1"/>
            <a:r>
              <a:rPr lang="ar-DZ" sz="3600" b="1" u="sng" dirty="0" smtClean="0">
                <a:solidFill>
                  <a:srgbClr val="BE005F"/>
                </a:solidFill>
                <a:cs typeface="Traditional Arabic" pitchFamily="18" charset="-78"/>
              </a:rPr>
              <a:t>و</a:t>
            </a:r>
            <a:r>
              <a:rPr lang="ar-SA" sz="4000" b="1" u="sng" dirty="0" smtClean="0">
                <a:solidFill>
                  <a:srgbClr val="BE005F"/>
                </a:solidFill>
              </a:rPr>
              <a:t> </a:t>
            </a:r>
            <a:r>
              <a:rPr lang="ar-SA" sz="3200" b="1" u="sng" dirty="0" smtClean="0">
                <a:solidFill>
                  <a:srgbClr val="BE005F"/>
                </a:solidFill>
              </a:rPr>
              <a:t>– </a:t>
            </a:r>
            <a:r>
              <a:rPr lang="ar-SA" sz="3600" b="1" u="sng" dirty="0" smtClean="0">
                <a:solidFill>
                  <a:srgbClr val="BE005F"/>
                </a:solidFill>
              </a:rPr>
              <a:t>نسبة ما ينفق على السلعة من الدخل </a:t>
            </a:r>
            <a:endParaRPr lang="fr-FR" sz="3200" b="1" u="sng" dirty="0" smtClean="0">
              <a:solidFill>
                <a:srgbClr val="BE005F"/>
              </a:solidFill>
            </a:endParaRPr>
          </a:p>
        </p:txBody>
      </p:sp>
      <p:sp>
        <p:nvSpPr>
          <p:cNvPr id="150531" name="Rectangle 3"/>
          <p:cNvSpPr>
            <a:spLocks noGrp="1" noChangeArrowheads="1"/>
          </p:cNvSpPr>
          <p:nvPr>
            <p:ph type="body" idx="1"/>
          </p:nvPr>
        </p:nvSpPr>
        <p:spPr>
          <a:xfrm>
            <a:off x="457200" y="908720"/>
            <a:ext cx="8229600" cy="2514600"/>
          </a:xfrm>
        </p:spPr>
        <p:txBody>
          <a:bodyPr/>
          <a:lstStyle/>
          <a:p>
            <a:pPr algn="just" eaLnBrk="1" hangingPunct="1">
              <a:buFontTx/>
              <a:buNone/>
            </a:pPr>
            <a:r>
              <a:rPr lang="ar-SA" sz="2600" b="1" dirty="0" smtClean="0">
                <a:cs typeface="Traditional Arabic" pitchFamily="18" charset="-78"/>
              </a:rPr>
              <a:t>    </a:t>
            </a:r>
            <a:r>
              <a:rPr lang="ar-DZ" sz="2600" b="1" dirty="0" smtClean="0">
                <a:cs typeface="Traditional Arabic" pitchFamily="18" charset="-78"/>
              </a:rPr>
              <a:t>    </a:t>
            </a:r>
            <a:r>
              <a:rPr lang="ar-SA" sz="2600" b="1" dirty="0" smtClean="0">
                <a:cs typeface="Traditional Arabic" pitchFamily="18" charset="-78"/>
              </a:rPr>
              <a:t> </a:t>
            </a:r>
            <a:r>
              <a:rPr lang="ar-SA" b="1" dirty="0" smtClean="0"/>
              <a:t>إذا كانت السلعة باهظة الثمن، </a:t>
            </a:r>
            <a:r>
              <a:rPr lang="ar-DZ" b="1" dirty="0" smtClean="0"/>
              <a:t>و</a:t>
            </a:r>
            <a:r>
              <a:rPr lang="ar-SA" b="1" dirty="0" smtClean="0"/>
              <a:t> أي تغير في ثمنها سوف يؤثر على الكمية المطلوبة منها بشكل كبير وعليه فـإن مرونـة الطلب تزيد كلما زادت النسبة المنفقة على السلعة من الدخل ، والعكس</a:t>
            </a:r>
            <a:r>
              <a:rPr lang="ar-DZ" b="1" dirty="0" smtClean="0"/>
              <a:t> </a:t>
            </a:r>
            <a:r>
              <a:rPr lang="ar-SA" sz="2600" b="1" dirty="0" smtClean="0"/>
              <a:t>.</a:t>
            </a:r>
            <a:endParaRPr lang="fr-FR" sz="2600" b="1" dirty="0" smtClean="0"/>
          </a:p>
        </p:txBody>
      </p:sp>
      <p:sp>
        <p:nvSpPr>
          <p:cNvPr id="4" name="Rectangle 2"/>
          <p:cNvSpPr txBox="1">
            <a:spLocks noChangeArrowheads="1"/>
          </p:cNvSpPr>
          <p:nvPr/>
        </p:nvSpPr>
        <p:spPr bwMode="auto">
          <a:xfrm>
            <a:off x="806896" y="278092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a:lstStyle>
          <a:p>
            <a:pPr algn="r" eaLnBrk="1" hangingPunct="1"/>
            <a:r>
              <a:rPr lang="ar-DZ" sz="3600" b="1" dirty="0" smtClean="0">
                <a:solidFill>
                  <a:srgbClr val="BE005F"/>
                </a:solidFill>
              </a:rPr>
              <a:t>ه</a:t>
            </a:r>
            <a:r>
              <a:rPr lang="ar-SA" sz="3600" b="1" dirty="0" smtClean="0">
                <a:solidFill>
                  <a:srgbClr val="BE005F"/>
                </a:solidFill>
              </a:rPr>
              <a:t> – </a:t>
            </a:r>
            <a:r>
              <a:rPr lang="ar-SA" sz="3600" b="1" u="sng" dirty="0" smtClean="0">
                <a:solidFill>
                  <a:srgbClr val="BE005F"/>
                </a:solidFill>
              </a:rPr>
              <a:t>الفترة الزمنية </a:t>
            </a:r>
            <a:endParaRPr lang="fr-FR" sz="3600" b="1" u="sng" dirty="0" smtClean="0">
              <a:solidFill>
                <a:srgbClr val="BE005F"/>
              </a:solidFill>
            </a:endParaRPr>
          </a:p>
        </p:txBody>
      </p:sp>
      <p:sp>
        <p:nvSpPr>
          <p:cNvPr id="5" name="Rectangle 3"/>
          <p:cNvSpPr txBox="1">
            <a:spLocks noChangeArrowheads="1"/>
          </p:cNvSpPr>
          <p:nvPr/>
        </p:nvSpPr>
        <p:spPr bwMode="auto">
          <a:xfrm>
            <a:off x="467544" y="3645024"/>
            <a:ext cx="82296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algn="just" eaLnBrk="1" hangingPunct="1">
              <a:buFontTx/>
              <a:buNone/>
            </a:pPr>
            <a:r>
              <a:rPr lang="ar-SA" dirty="0" smtClean="0"/>
              <a:t>    </a:t>
            </a:r>
            <a:r>
              <a:rPr lang="ar-DZ" dirty="0" smtClean="0"/>
              <a:t>  </a:t>
            </a:r>
            <a:r>
              <a:rPr lang="ar-SA" b="1" dirty="0" smtClean="0"/>
              <a:t>كلمـا طالت الفترة الزمنية كلما تمكن المستهلك من تغيير عاداته الاستهلاكية ،</a:t>
            </a:r>
            <a:r>
              <a:rPr lang="ar-DZ" b="1" dirty="0" smtClean="0"/>
              <a:t>و</a:t>
            </a:r>
            <a:r>
              <a:rPr lang="ar-SA" b="1" dirty="0" smtClean="0"/>
              <a:t> أصبـح أكثر قدرة على تغيير الكمية المطلوبة من السلعة التي تغير ثمنها</a:t>
            </a:r>
            <a:r>
              <a:rPr lang="ar-DZ" b="1" dirty="0" smtClean="0"/>
              <a:t>,</a:t>
            </a:r>
            <a:r>
              <a:rPr lang="ar-SA" b="1" dirty="0" smtClean="0"/>
              <a:t> حيث يتطلب تغيير عادات الفرد الاستهلاكية فترة من الزمن يتكيف فيها مع استهلاك كمية أقل من سلعة معينة أو </a:t>
            </a:r>
            <a:r>
              <a:rPr lang="ar-DZ" b="1" dirty="0" smtClean="0"/>
              <a:t>تعويضها</a:t>
            </a:r>
            <a:r>
              <a:rPr lang="ar-SA" b="1" dirty="0" smtClean="0"/>
              <a:t> بسلعة أخرى</a:t>
            </a:r>
            <a:r>
              <a:rPr lang="ar-DZ" b="1" dirty="0" smtClean="0"/>
              <a:t>.</a:t>
            </a:r>
            <a:endParaRPr lang="ar-SA" b="1" dirty="0" smtClean="0"/>
          </a:p>
        </p:txBody>
      </p:sp>
    </p:spTree>
    <p:extLst>
      <p:ext uri="{BB962C8B-B14F-4D97-AF65-F5344CB8AC3E}">
        <p14:creationId xmlns:p14="http://schemas.microsoft.com/office/powerpoint/2010/main" val="25529046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50530"/>
                                        </p:tgtEl>
                                        <p:attrNameLst>
                                          <p:attrName>style.visibility</p:attrName>
                                        </p:attrNameLst>
                                      </p:cBhvr>
                                      <p:to>
                                        <p:strVal val="visible"/>
                                      </p:to>
                                    </p:set>
                                    <p:animEffect transition="in" filter="box(in)">
                                      <p:cBhvr>
                                        <p:cTn id="7" dur="250"/>
                                        <p:tgtEl>
                                          <p:spTgt spid="150530"/>
                                        </p:tgtEl>
                                      </p:cBhvr>
                                    </p:animEffect>
                                  </p:childTnLst>
                                </p:cTn>
                              </p:par>
                            </p:childTnLst>
                          </p:cTn>
                        </p:par>
                        <p:par>
                          <p:cTn id="8" fill="hold" nodeType="withGroup">
                            <p:stCondLst>
                              <p:cond delay="250"/>
                            </p:stCondLst>
                            <p:childTnLst>
                              <p:par>
                                <p:cTn id="9" presetID="14" presetClass="entr" presetSubtype="10" fill="hold" grpId="0" nodeType="afterEffect">
                                  <p:stCondLst>
                                    <p:cond delay="0"/>
                                  </p:stCondLst>
                                  <p:childTnLst>
                                    <p:set>
                                      <p:cBhvr>
                                        <p:cTn id="10" dur="1" fill="hold">
                                          <p:stCondLst>
                                            <p:cond delay="0"/>
                                          </p:stCondLst>
                                        </p:cTn>
                                        <p:tgtEl>
                                          <p:spTgt spid="150531">
                                            <p:txEl>
                                              <p:pRg st="0" end="0"/>
                                            </p:txEl>
                                          </p:spTgt>
                                        </p:tgtEl>
                                        <p:attrNameLst>
                                          <p:attrName>style.visibility</p:attrName>
                                        </p:attrNameLst>
                                      </p:cBhvr>
                                      <p:to>
                                        <p:strVal val="visible"/>
                                      </p:to>
                                    </p:set>
                                    <p:animEffect transition="in" filter="randombar(horizontal)">
                                      <p:cBhvr>
                                        <p:cTn id="11" dur="250"/>
                                        <p:tgtEl>
                                          <p:spTgt spid="150531">
                                            <p:txEl>
                                              <p:pRg st="0" end="0"/>
                                            </p:txEl>
                                          </p:spTgt>
                                        </p:tgtEl>
                                      </p:cBhvr>
                                    </p:animEffect>
                                  </p:childTnLst>
                                </p:cTn>
                              </p:par>
                            </p:childTnLst>
                          </p:cTn>
                        </p:par>
                        <p:par>
                          <p:cTn id="12" fill="hold">
                            <p:stCondLst>
                              <p:cond delay="500"/>
                            </p:stCondLst>
                            <p:childTnLst>
                              <p:par>
                                <p:cTn id="13" presetID="4" presetClass="entr" presetSubtype="1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ox(in)">
                                      <p:cBhvr>
                                        <p:cTn id="15" dur="250"/>
                                        <p:tgtEl>
                                          <p:spTgt spid="4"/>
                                        </p:tgtEl>
                                      </p:cBhvr>
                                    </p:animEffect>
                                  </p:childTnLst>
                                </p:cTn>
                              </p:par>
                            </p:childTnLst>
                          </p:cTn>
                        </p:par>
                        <p:par>
                          <p:cTn id="16" fill="hold">
                            <p:stCondLst>
                              <p:cond delay="750"/>
                            </p:stCondLst>
                            <p:childTnLst>
                              <p:par>
                                <p:cTn id="17" presetID="14" presetClass="entr" presetSubtype="10" fill="hold" grpId="0"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9" dur="25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0" grpId="0" autoUpdateAnimBg="0"/>
      <p:bldP spid="150531" grpId="0" build="p" autoUpdateAnimBg="0"/>
      <p:bldP spid="4" grpId="0" autoUpdateAnimBg="0"/>
      <p:bldP spid="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3400" y="836712"/>
            <a:ext cx="8229600" cy="1143000"/>
          </a:xfrm>
        </p:spPr>
        <p:txBody>
          <a:bodyPr/>
          <a:lstStyle/>
          <a:p>
            <a:pPr eaLnBrk="1" hangingPunct="1"/>
            <a:r>
              <a:rPr lang="ar-DZ" sz="4800" b="1" dirty="0" smtClean="0">
                <a:solidFill>
                  <a:srgbClr val="663300"/>
                </a:solidFill>
                <a:cs typeface="+mn-cs"/>
              </a:rPr>
              <a:t>وبالتالي ف</a:t>
            </a:r>
            <a:r>
              <a:rPr lang="ar-SA" sz="4800" b="1" dirty="0" smtClean="0">
                <a:solidFill>
                  <a:srgbClr val="663300"/>
                </a:solidFill>
                <a:cs typeface="+mn-cs"/>
              </a:rPr>
              <a:t>علم الاقتصاد </a:t>
            </a:r>
            <a:r>
              <a:rPr lang="ar-DZ" sz="4800" b="1" dirty="0" smtClean="0">
                <a:solidFill>
                  <a:srgbClr val="663300"/>
                </a:solidFill>
                <a:cs typeface="+mn-cs"/>
              </a:rPr>
              <a:t>هو</a:t>
            </a:r>
            <a:r>
              <a:rPr lang="ar-SA" sz="4800" b="1" dirty="0" smtClean="0">
                <a:solidFill>
                  <a:srgbClr val="663300"/>
                </a:solidFill>
                <a:cs typeface="+mn-cs"/>
              </a:rPr>
              <a:t> :</a:t>
            </a:r>
            <a:endParaRPr lang="fr-FR" sz="4800" b="1" dirty="0" smtClean="0">
              <a:solidFill>
                <a:srgbClr val="663300"/>
              </a:solidFill>
              <a:cs typeface="+mn-cs"/>
            </a:endParaRPr>
          </a:p>
        </p:txBody>
      </p:sp>
      <p:sp>
        <p:nvSpPr>
          <p:cNvPr id="23555" name="Rectangle 3"/>
          <p:cNvSpPr>
            <a:spLocks noGrp="1" noChangeArrowheads="1"/>
          </p:cNvSpPr>
          <p:nvPr>
            <p:ph type="body" idx="1"/>
          </p:nvPr>
        </p:nvSpPr>
        <p:spPr>
          <a:xfrm>
            <a:off x="745232" y="2232248"/>
            <a:ext cx="8003232" cy="4293096"/>
          </a:xfrm>
        </p:spPr>
        <p:txBody>
          <a:bodyPr/>
          <a:lstStyle/>
          <a:p>
            <a:pPr algn="just" eaLnBrk="1" hangingPunct="1">
              <a:buFontTx/>
              <a:buNone/>
            </a:pPr>
            <a:r>
              <a:rPr lang="ar-DZ" sz="4000" b="1" kern="1200" dirty="0" smtClean="0">
                <a:solidFill>
                  <a:prstClr val="black"/>
                </a:solidFill>
                <a:latin typeface="Calibri"/>
              </a:rPr>
              <a:t>  </a:t>
            </a:r>
            <a:r>
              <a:rPr lang="ar-IQ" sz="4000" b="1" kern="1200" dirty="0" smtClean="0">
                <a:solidFill>
                  <a:prstClr val="black"/>
                </a:solidFill>
                <a:latin typeface="Calibri"/>
              </a:rPr>
              <a:t> </a:t>
            </a:r>
            <a:r>
              <a:rPr lang="ar-IQ" sz="4000" b="1" kern="1200" dirty="0">
                <a:solidFill>
                  <a:prstClr val="black"/>
                </a:solidFill>
                <a:latin typeface="Calibri"/>
              </a:rPr>
              <a:t>علم اجتماعي يعالج تحليل المشاكل المادية ويحدد الوسائل </a:t>
            </a:r>
            <a:r>
              <a:rPr lang="ar-IQ" sz="4000" b="1" kern="1200" dirty="0" smtClean="0">
                <a:solidFill>
                  <a:prstClr val="black"/>
                </a:solidFill>
                <a:latin typeface="Calibri"/>
              </a:rPr>
              <a:t>المختلفة</a:t>
            </a:r>
            <a:r>
              <a:rPr lang="ar-DZ" sz="4000" b="1" kern="1200" dirty="0" smtClean="0">
                <a:solidFill>
                  <a:prstClr val="black"/>
                </a:solidFill>
                <a:latin typeface="Calibri"/>
              </a:rPr>
              <a:t>,</a:t>
            </a:r>
            <a:r>
              <a:rPr lang="ar-IQ" sz="4000" b="1" kern="1200" dirty="0" smtClean="0">
                <a:solidFill>
                  <a:prstClr val="black"/>
                </a:solidFill>
                <a:latin typeface="Calibri"/>
              </a:rPr>
              <a:t> </a:t>
            </a:r>
            <a:r>
              <a:rPr lang="ar-IQ" sz="4000" b="1" kern="1200" dirty="0">
                <a:solidFill>
                  <a:prstClr val="black"/>
                </a:solidFill>
                <a:latin typeface="Calibri"/>
              </a:rPr>
              <a:t>التي يستطيع الافراد عن طريقها اشباع رغباتهم في السلع </a:t>
            </a:r>
            <a:r>
              <a:rPr lang="ar-IQ" sz="4000" b="1" kern="1200" dirty="0" smtClean="0">
                <a:solidFill>
                  <a:prstClr val="black"/>
                </a:solidFill>
                <a:latin typeface="Calibri"/>
              </a:rPr>
              <a:t>والخدمات</a:t>
            </a:r>
            <a:r>
              <a:rPr lang="ar-DZ" sz="4000" b="1" kern="1200" dirty="0" smtClean="0">
                <a:solidFill>
                  <a:prstClr val="black"/>
                </a:solidFill>
                <a:latin typeface="Calibri"/>
              </a:rPr>
              <a:t>,</a:t>
            </a:r>
            <a:r>
              <a:rPr lang="ar-IQ" sz="4000" b="1" kern="1200" dirty="0" smtClean="0">
                <a:solidFill>
                  <a:prstClr val="black"/>
                </a:solidFill>
                <a:latin typeface="Calibri"/>
              </a:rPr>
              <a:t> </a:t>
            </a:r>
            <a:r>
              <a:rPr lang="ar-IQ" sz="4000" b="1" kern="1200" dirty="0">
                <a:solidFill>
                  <a:prstClr val="black"/>
                </a:solidFill>
                <a:latin typeface="Calibri"/>
              </a:rPr>
              <a:t>وذلك باستعمال الموارد المحدودة (النادرة) المتاحة لهم</a:t>
            </a:r>
            <a:r>
              <a:rPr lang="ar-SA" sz="3600" b="1" dirty="0" smtClean="0">
                <a:solidFill>
                  <a:srgbClr val="4A4800"/>
                </a:solidFill>
                <a:cs typeface="Traditional Arabic" pitchFamily="18" charset="-78"/>
              </a:rPr>
              <a:t>.</a:t>
            </a:r>
            <a:endParaRPr lang="fr-FR" sz="3600" b="1" dirty="0" smtClean="0">
              <a:solidFill>
                <a:srgbClr val="4A4800"/>
              </a:solidFill>
              <a:cs typeface="Traditional Arabic" pitchFamily="18" charset="-78"/>
            </a:endParaRPr>
          </a:p>
        </p:txBody>
      </p:sp>
    </p:spTree>
    <p:extLst>
      <p:ext uri="{BB962C8B-B14F-4D97-AF65-F5344CB8AC3E}">
        <p14:creationId xmlns:p14="http://schemas.microsoft.com/office/powerpoint/2010/main" val="38551551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p:cTn id="7" dur="250" fill="hold"/>
                                        <p:tgtEl>
                                          <p:spTgt spid="23554"/>
                                        </p:tgtEl>
                                        <p:attrNameLst>
                                          <p:attrName>ppt_w</p:attrName>
                                        </p:attrNameLst>
                                      </p:cBhvr>
                                      <p:tavLst>
                                        <p:tav tm="0">
                                          <p:val>
                                            <p:fltVal val="0"/>
                                          </p:val>
                                        </p:tav>
                                        <p:tav tm="100000">
                                          <p:val>
                                            <p:strVal val="#ppt_w"/>
                                          </p:val>
                                        </p:tav>
                                      </p:tavLst>
                                    </p:anim>
                                    <p:anim calcmode="lin" valueType="num">
                                      <p:cBhvr>
                                        <p:cTn id="8" dur="250" fill="hold"/>
                                        <p:tgtEl>
                                          <p:spTgt spid="23554"/>
                                        </p:tgtEl>
                                        <p:attrNameLst>
                                          <p:attrName>ppt_h</p:attrName>
                                        </p:attrNameLst>
                                      </p:cBhvr>
                                      <p:tavLst>
                                        <p:tav tm="0">
                                          <p:val>
                                            <p:fltVal val="0"/>
                                          </p:val>
                                        </p:tav>
                                        <p:tav tm="100000">
                                          <p:val>
                                            <p:strVal val="#ppt_h"/>
                                          </p:val>
                                        </p:tav>
                                      </p:tavLst>
                                    </p:anim>
                                    <p:anim calcmode="lin" valueType="num">
                                      <p:cBhvr>
                                        <p:cTn id="9" dur="250" fill="hold"/>
                                        <p:tgtEl>
                                          <p:spTgt spid="23554"/>
                                        </p:tgtEl>
                                        <p:attrNameLst>
                                          <p:attrName>ppt_x</p:attrName>
                                        </p:attrNameLst>
                                      </p:cBhvr>
                                      <p:tavLst>
                                        <p:tav tm="0" fmla="#ppt_x+(cos(-2*pi*(1-$))*-#ppt_x-sin(-2*pi*(1-$))*(1-#ppt_y))*(1-$)">
                                          <p:val>
                                            <p:fltVal val="0"/>
                                          </p:val>
                                        </p:tav>
                                        <p:tav tm="100000">
                                          <p:val>
                                            <p:fltVal val="1"/>
                                          </p:val>
                                        </p:tav>
                                      </p:tavLst>
                                    </p:anim>
                                    <p:anim calcmode="lin" valueType="num">
                                      <p:cBhvr>
                                        <p:cTn id="10" dur="250" fill="hold"/>
                                        <p:tgtEl>
                                          <p:spTgt spid="2355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50"/>
                            </p:stCondLst>
                            <p:childTnLst>
                              <p:par>
                                <p:cTn id="12" presetID="2" presetClass="entr" presetSubtype="4" fill="hold" grpId="0" nodeType="afterEffect">
                                  <p:stCondLst>
                                    <p:cond delay="0"/>
                                  </p:stCondLst>
                                  <p:childTnLst>
                                    <p:set>
                                      <p:cBhvr>
                                        <p:cTn id="13" dur="1" fill="hold">
                                          <p:stCondLst>
                                            <p:cond delay="0"/>
                                          </p:stCondLst>
                                        </p:cTn>
                                        <p:tgtEl>
                                          <p:spTgt spid="23555">
                                            <p:txEl>
                                              <p:pRg st="0" end="0"/>
                                            </p:txEl>
                                          </p:spTgt>
                                        </p:tgtEl>
                                        <p:attrNameLst>
                                          <p:attrName>style.visibility</p:attrName>
                                        </p:attrNameLst>
                                      </p:cBhvr>
                                      <p:to>
                                        <p:strVal val="visible"/>
                                      </p:to>
                                    </p:set>
                                    <p:anim calcmode="lin" valueType="num">
                                      <p:cBhvr additive="base">
                                        <p:cTn id="14" dur="25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15" dur="25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32048" y="1628800"/>
            <a:ext cx="8532440" cy="4824536"/>
          </a:xfrm>
        </p:spPr>
        <p:txBody>
          <a:bodyPr/>
          <a:lstStyle/>
          <a:p>
            <a:pPr marL="342900" lvl="0" indent="-342900" algn="just" eaLnBrk="1" hangingPunct="1"/>
            <a:r>
              <a:rPr lang="ar-DZ" b="1" dirty="0" smtClean="0">
                <a:solidFill>
                  <a:srgbClr val="000000"/>
                </a:solidFill>
              </a:rPr>
              <a:t>     </a:t>
            </a:r>
            <a:r>
              <a:rPr lang="ar-SA" b="1" dirty="0" smtClean="0">
                <a:solidFill>
                  <a:srgbClr val="000000"/>
                </a:solidFill>
              </a:rPr>
              <a:t>هي درجة </a:t>
            </a:r>
            <a:r>
              <a:rPr lang="ar-SA" b="1" dirty="0">
                <a:solidFill>
                  <a:srgbClr val="000000"/>
                </a:solidFill>
              </a:rPr>
              <a:t>استجابة الكمية المطلوبة من </a:t>
            </a:r>
            <a:r>
              <a:rPr lang="ar-SA" b="1" dirty="0" smtClean="0">
                <a:solidFill>
                  <a:srgbClr val="000000"/>
                </a:solidFill>
              </a:rPr>
              <a:t>السلعة</a:t>
            </a:r>
            <a:r>
              <a:rPr lang="ar-DZ" b="1" dirty="0">
                <a:solidFill>
                  <a:srgbClr val="000000"/>
                </a:solidFill>
              </a:rPr>
              <a:t>,</a:t>
            </a:r>
            <a:r>
              <a:rPr lang="ar-SA" b="1" dirty="0" smtClean="0">
                <a:solidFill>
                  <a:srgbClr val="000000"/>
                </a:solidFill>
              </a:rPr>
              <a:t> </a:t>
            </a:r>
            <a:r>
              <a:rPr lang="ar-SA" b="1" dirty="0">
                <a:solidFill>
                  <a:srgbClr val="000000"/>
                </a:solidFill>
              </a:rPr>
              <a:t>للتغيرات التي تحدث في دخل </a:t>
            </a:r>
            <a:r>
              <a:rPr lang="ar-SA" b="1" dirty="0" smtClean="0">
                <a:solidFill>
                  <a:srgbClr val="000000"/>
                </a:solidFill>
              </a:rPr>
              <a:t>المستهلك</a:t>
            </a:r>
            <a:r>
              <a:rPr lang="ar-DZ" b="1" dirty="0" smtClean="0">
                <a:solidFill>
                  <a:srgbClr val="000000"/>
                </a:solidFill>
              </a:rPr>
              <a:t>,</a:t>
            </a:r>
            <a:r>
              <a:rPr lang="ar-SA" b="1" dirty="0" smtClean="0">
                <a:solidFill>
                  <a:srgbClr val="000000"/>
                </a:solidFill>
              </a:rPr>
              <a:t> إذاً</a:t>
            </a:r>
            <a:r>
              <a:rPr lang="ar-SA" sz="3600" b="1" dirty="0" smtClean="0">
                <a:solidFill>
                  <a:srgbClr val="000000"/>
                </a:solidFill>
              </a:rPr>
              <a:t> </a:t>
            </a:r>
            <a:r>
              <a:rPr lang="ar-SA" sz="3600" b="1" dirty="0">
                <a:solidFill>
                  <a:srgbClr val="000000"/>
                </a:solidFill>
              </a:rPr>
              <a:t>مرونة الطلب </a:t>
            </a:r>
            <a:r>
              <a:rPr lang="ar-SA" sz="3600" b="1" dirty="0" err="1">
                <a:solidFill>
                  <a:srgbClr val="000000"/>
                </a:solidFill>
              </a:rPr>
              <a:t>الدخلية</a:t>
            </a:r>
            <a:r>
              <a:rPr lang="ar-SA" sz="3600" b="1" dirty="0">
                <a:solidFill>
                  <a:srgbClr val="000000"/>
                </a:solidFill>
              </a:rPr>
              <a:t> </a:t>
            </a:r>
            <a:r>
              <a:rPr lang="ar-DZ" sz="3600" b="1" dirty="0" smtClean="0">
                <a:solidFill>
                  <a:srgbClr val="000000"/>
                </a:solidFill>
              </a:rPr>
              <a:t>هي</a:t>
            </a:r>
            <a:r>
              <a:rPr lang="ar-SA" sz="3600" b="1" dirty="0" smtClean="0">
                <a:solidFill>
                  <a:srgbClr val="000000"/>
                </a:solidFill>
              </a:rPr>
              <a:t> </a:t>
            </a:r>
            <a:r>
              <a:rPr lang="ar-SA" sz="3600" b="1" dirty="0">
                <a:solidFill>
                  <a:srgbClr val="000000"/>
                </a:solidFill>
              </a:rPr>
              <a:t>نسبة التغير في الكمية </a:t>
            </a:r>
            <a:r>
              <a:rPr lang="ar-SA" sz="3600" b="1" dirty="0" smtClean="0">
                <a:solidFill>
                  <a:srgbClr val="000000"/>
                </a:solidFill>
              </a:rPr>
              <a:t>المطلوبة</a:t>
            </a:r>
            <a:r>
              <a:rPr lang="ar-DZ" sz="3600" b="1" dirty="0" smtClean="0">
                <a:solidFill>
                  <a:srgbClr val="000000"/>
                </a:solidFill>
              </a:rPr>
              <a:t>, على </a:t>
            </a:r>
            <a:r>
              <a:rPr lang="ar-SA" sz="3600" b="1" dirty="0" smtClean="0">
                <a:solidFill>
                  <a:srgbClr val="000000"/>
                </a:solidFill>
              </a:rPr>
              <a:t>نسب </a:t>
            </a:r>
            <a:r>
              <a:rPr lang="ar-SA" sz="3600" b="1" dirty="0">
                <a:solidFill>
                  <a:srgbClr val="000000"/>
                </a:solidFill>
              </a:rPr>
              <a:t>التغير في دخل </a:t>
            </a:r>
            <a:r>
              <a:rPr lang="ar-SA" sz="3600" b="1" dirty="0" smtClean="0">
                <a:solidFill>
                  <a:srgbClr val="000000"/>
                </a:solidFill>
              </a:rPr>
              <a:t>المستهلك</a:t>
            </a:r>
            <a:r>
              <a:rPr lang="ar-DZ" sz="3600" b="1" dirty="0" smtClean="0">
                <a:solidFill>
                  <a:srgbClr val="000000"/>
                </a:solidFill>
              </a:rPr>
              <a:t> .</a:t>
            </a:r>
            <a:endParaRPr lang="en-US" sz="3600" b="1" dirty="0">
              <a:solidFill>
                <a:srgbClr val="000000"/>
              </a:solidFill>
            </a:endParaRPr>
          </a:p>
          <a:p>
            <a:endParaRPr lang="ar-DZ" dirty="0"/>
          </a:p>
        </p:txBody>
      </p:sp>
      <p:sp>
        <p:nvSpPr>
          <p:cNvPr id="4" name="Rectangle 3"/>
          <p:cNvSpPr>
            <a:spLocks noGrp="1" noChangeArrowheads="1"/>
          </p:cNvSpPr>
          <p:nvPr>
            <p:ph type="ctrTitle"/>
          </p:nvPr>
        </p:nvSpPr>
        <p:spPr bwMode="auto">
          <a:xfrm>
            <a:off x="1048072" y="86767"/>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a:lstStyle>
          <a:p>
            <a:pPr algn="r" eaLnBrk="1" hangingPunct="1"/>
            <a:r>
              <a:rPr lang="ar-DZ" dirty="0">
                <a:solidFill>
                  <a:srgbClr val="006666"/>
                </a:solidFill>
              </a:rPr>
              <a:t> </a:t>
            </a:r>
            <a:r>
              <a:rPr lang="ar-DZ" b="1" dirty="0" smtClean="0">
                <a:solidFill>
                  <a:srgbClr val="006666"/>
                </a:solidFill>
              </a:rPr>
              <a:t>2</a:t>
            </a:r>
            <a:r>
              <a:rPr lang="ar-SA" b="1" dirty="0" smtClean="0">
                <a:solidFill>
                  <a:srgbClr val="006666"/>
                </a:solidFill>
              </a:rPr>
              <a:t> </a:t>
            </a:r>
            <a:r>
              <a:rPr lang="ar-DZ" b="1" dirty="0" smtClean="0">
                <a:solidFill>
                  <a:srgbClr val="006666"/>
                </a:solidFill>
              </a:rPr>
              <a:t>- </a:t>
            </a:r>
            <a:r>
              <a:rPr lang="ar-SA" b="1" dirty="0" smtClean="0">
                <a:solidFill>
                  <a:srgbClr val="006666"/>
                </a:solidFill>
              </a:rPr>
              <a:t>مرونة الطلب </a:t>
            </a:r>
            <a:r>
              <a:rPr lang="ar-SA" b="1" dirty="0" err="1" smtClean="0">
                <a:solidFill>
                  <a:srgbClr val="006666"/>
                </a:solidFill>
              </a:rPr>
              <a:t>الدخلية</a:t>
            </a:r>
            <a:r>
              <a:rPr lang="ar-SA" b="1" dirty="0" smtClean="0">
                <a:solidFill>
                  <a:srgbClr val="006666"/>
                </a:solidFill>
              </a:rPr>
              <a:t> </a:t>
            </a:r>
            <a:endParaRPr lang="fr-FR" b="1" dirty="0" smtClean="0">
              <a:solidFill>
                <a:srgbClr val="006666"/>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2575" y="4521299"/>
            <a:ext cx="603885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4127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50" fill="hold"/>
                                        <p:tgtEl>
                                          <p:spTgt spid="4"/>
                                        </p:tgtEl>
                                        <p:attrNameLst>
                                          <p:attrName>ppt_x</p:attrName>
                                        </p:attrNameLst>
                                      </p:cBhvr>
                                      <p:tavLst>
                                        <p:tav tm="0">
                                          <p:val>
                                            <p:strVal val="#ppt_x"/>
                                          </p:val>
                                        </p:tav>
                                        <p:tav tm="100000">
                                          <p:val>
                                            <p:strVal val="#ppt_x"/>
                                          </p:val>
                                        </p:tav>
                                      </p:tavLst>
                                    </p:anim>
                                    <p:anim calcmode="lin" valueType="num">
                                      <p:cBhvr additive="base">
                                        <p:cTn id="8" dur="25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6" presetClass="entr" presetSubtype="0" fill="hold" nodeType="after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wipe(down)">
                                      <p:cBhvr>
                                        <p:cTn id="17" dur="145">
                                          <p:stCondLst>
                                            <p:cond delay="0"/>
                                          </p:stCondLst>
                                        </p:cTn>
                                        <p:tgtEl>
                                          <p:spTgt spid="2050"/>
                                        </p:tgtEl>
                                      </p:cBhvr>
                                    </p:animEffect>
                                    <p:anim calcmode="lin" valueType="num">
                                      <p:cBhvr>
                                        <p:cTn id="18" dur="456" tmFilter="0,0; 0.14,0.36; 0.43,0.73; 0.71,0.91; 1.0,1.0">
                                          <p:stCondLst>
                                            <p:cond delay="0"/>
                                          </p:stCondLst>
                                        </p:cTn>
                                        <p:tgtEl>
                                          <p:spTgt spid="2050"/>
                                        </p:tgtEl>
                                        <p:attrNameLst>
                                          <p:attrName>ppt_x</p:attrName>
                                        </p:attrNameLst>
                                      </p:cBhvr>
                                      <p:tavLst>
                                        <p:tav tm="0">
                                          <p:val>
                                            <p:strVal val="#ppt_x-0.25"/>
                                          </p:val>
                                        </p:tav>
                                        <p:tav tm="100000">
                                          <p:val>
                                            <p:strVal val="#ppt_x"/>
                                          </p:val>
                                        </p:tav>
                                      </p:tavLst>
                                    </p:anim>
                                    <p:anim calcmode="lin" valueType="num">
                                      <p:cBhvr>
                                        <p:cTn id="19" dur="166" tmFilter="0.0,0.0; 0.25,0.07; 0.50,0.2; 0.75,0.467; 1.0,1.0">
                                          <p:stCondLst>
                                            <p:cond delay="0"/>
                                          </p:stCondLst>
                                        </p:cTn>
                                        <p:tgtEl>
                                          <p:spTgt spid="2050"/>
                                        </p:tgtEl>
                                        <p:attrNameLst>
                                          <p:attrName>ppt_y</p:attrName>
                                        </p:attrNameLst>
                                      </p:cBhvr>
                                      <p:tavLst>
                                        <p:tav tm="0" fmla="#ppt_y-sin(pi*$)/3">
                                          <p:val>
                                            <p:fltVal val="0.5"/>
                                          </p:val>
                                        </p:tav>
                                        <p:tav tm="100000">
                                          <p:val>
                                            <p:fltVal val="1"/>
                                          </p:val>
                                        </p:tav>
                                      </p:tavLst>
                                    </p:anim>
                                    <p:anim calcmode="lin" valueType="num">
                                      <p:cBhvr>
                                        <p:cTn id="20" dur="166" tmFilter="0, 0; 0.125,0.2665; 0.25,0.4; 0.375,0.465; 0.5,0.5;  0.625,0.535; 0.75,0.6; 0.875,0.7335; 1,1">
                                          <p:stCondLst>
                                            <p:cond delay="166"/>
                                          </p:stCondLst>
                                        </p:cTn>
                                        <p:tgtEl>
                                          <p:spTgt spid="2050"/>
                                        </p:tgtEl>
                                        <p:attrNameLst>
                                          <p:attrName>ppt_y</p:attrName>
                                        </p:attrNameLst>
                                      </p:cBhvr>
                                      <p:tavLst>
                                        <p:tav tm="0" fmla="#ppt_y-sin(pi*$)/9">
                                          <p:val>
                                            <p:fltVal val="0"/>
                                          </p:val>
                                        </p:tav>
                                        <p:tav tm="100000">
                                          <p:val>
                                            <p:fltVal val="1"/>
                                          </p:val>
                                        </p:tav>
                                      </p:tavLst>
                                    </p:anim>
                                    <p:anim calcmode="lin" valueType="num">
                                      <p:cBhvr>
                                        <p:cTn id="21" dur="83" tmFilter="0, 0; 0.125,0.2665; 0.25,0.4; 0.375,0.465; 0.5,0.5;  0.625,0.535; 0.75,0.6; 0.875,0.7335; 1,1">
                                          <p:stCondLst>
                                            <p:cond delay="331"/>
                                          </p:stCondLst>
                                        </p:cTn>
                                        <p:tgtEl>
                                          <p:spTgt spid="2050"/>
                                        </p:tgtEl>
                                        <p:attrNameLst>
                                          <p:attrName>ppt_y</p:attrName>
                                        </p:attrNameLst>
                                      </p:cBhvr>
                                      <p:tavLst>
                                        <p:tav tm="0" fmla="#ppt_y-sin(pi*$)/27">
                                          <p:val>
                                            <p:fltVal val="0"/>
                                          </p:val>
                                        </p:tav>
                                        <p:tav tm="100000">
                                          <p:val>
                                            <p:fltVal val="1"/>
                                          </p:val>
                                        </p:tav>
                                      </p:tavLst>
                                    </p:anim>
                                    <p:anim calcmode="lin" valueType="num">
                                      <p:cBhvr>
                                        <p:cTn id="22" dur="41" tmFilter="0, 0; 0.125,0.2665; 0.25,0.4; 0.375,0.465; 0.5,0.5;  0.625,0.535; 0.75,0.6; 0.875,0.7335; 1,1">
                                          <p:stCondLst>
                                            <p:cond delay="414"/>
                                          </p:stCondLst>
                                        </p:cTn>
                                        <p:tgtEl>
                                          <p:spTgt spid="2050"/>
                                        </p:tgtEl>
                                        <p:attrNameLst>
                                          <p:attrName>ppt_y</p:attrName>
                                        </p:attrNameLst>
                                      </p:cBhvr>
                                      <p:tavLst>
                                        <p:tav tm="0" fmla="#ppt_y-sin(pi*$)/81">
                                          <p:val>
                                            <p:fltVal val="0"/>
                                          </p:val>
                                        </p:tav>
                                        <p:tav tm="100000">
                                          <p:val>
                                            <p:fltVal val="1"/>
                                          </p:val>
                                        </p:tav>
                                      </p:tavLst>
                                    </p:anim>
                                    <p:animScale>
                                      <p:cBhvr>
                                        <p:cTn id="23" dur="7">
                                          <p:stCondLst>
                                            <p:cond delay="162"/>
                                          </p:stCondLst>
                                        </p:cTn>
                                        <p:tgtEl>
                                          <p:spTgt spid="2050"/>
                                        </p:tgtEl>
                                      </p:cBhvr>
                                      <p:to x="100000" y="60000"/>
                                    </p:animScale>
                                    <p:animScale>
                                      <p:cBhvr>
                                        <p:cTn id="24" dur="41" decel="50000">
                                          <p:stCondLst>
                                            <p:cond delay="169"/>
                                          </p:stCondLst>
                                        </p:cTn>
                                        <p:tgtEl>
                                          <p:spTgt spid="2050"/>
                                        </p:tgtEl>
                                      </p:cBhvr>
                                      <p:to x="100000" y="100000"/>
                                    </p:animScale>
                                    <p:animScale>
                                      <p:cBhvr>
                                        <p:cTn id="25" dur="7">
                                          <p:stCondLst>
                                            <p:cond delay="328"/>
                                          </p:stCondLst>
                                        </p:cTn>
                                        <p:tgtEl>
                                          <p:spTgt spid="2050"/>
                                        </p:tgtEl>
                                      </p:cBhvr>
                                      <p:to x="100000" y="80000"/>
                                    </p:animScale>
                                    <p:animScale>
                                      <p:cBhvr>
                                        <p:cTn id="26" dur="41" decel="50000">
                                          <p:stCondLst>
                                            <p:cond delay="335"/>
                                          </p:stCondLst>
                                        </p:cTn>
                                        <p:tgtEl>
                                          <p:spTgt spid="2050"/>
                                        </p:tgtEl>
                                      </p:cBhvr>
                                      <p:to x="100000" y="100000"/>
                                    </p:animScale>
                                    <p:animScale>
                                      <p:cBhvr>
                                        <p:cTn id="27" dur="7">
                                          <p:stCondLst>
                                            <p:cond delay="410"/>
                                          </p:stCondLst>
                                        </p:cTn>
                                        <p:tgtEl>
                                          <p:spTgt spid="2050"/>
                                        </p:tgtEl>
                                      </p:cBhvr>
                                      <p:to x="100000" y="90000"/>
                                    </p:animScale>
                                    <p:animScale>
                                      <p:cBhvr>
                                        <p:cTn id="28" dur="41" decel="50000">
                                          <p:stCondLst>
                                            <p:cond delay="417"/>
                                          </p:stCondLst>
                                        </p:cTn>
                                        <p:tgtEl>
                                          <p:spTgt spid="2050"/>
                                        </p:tgtEl>
                                      </p:cBhvr>
                                      <p:to x="100000" y="100000"/>
                                    </p:animScale>
                                    <p:animScale>
                                      <p:cBhvr>
                                        <p:cTn id="29" dur="7">
                                          <p:stCondLst>
                                            <p:cond delay="452"/>
                                          </p:stCondLst>
                                        </p:cTn>
                                        <p:tgtEl>
                                          <p:spTgt spid="2050"/>
                                        </p:tgtEl>
                                      </p:cBhvr>
                                      <p:to x="100000" y="95000"/>
                                    </p:animScale>
                                    <p:animScale>
                                      <p:cBhvr>
                                        <p:cTn id="30" dur="41" decel="50000">
                                          <p:stCondLst>
                                            <p:cond delay="459"/>
                                          </p:stCondLst>
                                        </p:cTn>
                                        <p:tgtEl>
                                          <p:spTgt spid="205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704256" y="302791"/>
            <a:ext cx="7772400" cy="1470025"/>
          </a:xfrm>
        </p:spPr>
        <p:txBody>
          <a:bodyPr/>
          <a:lstStyle/>
          <a:p>
            <a:r>
              <a:rPr lang="ar-DZ" b="1" dirty="0" smtClean="0"/>
              <a:t>ثانيا : مرونة العرض </a:t>
            </a:r>
            <a:endParaRPr lang="ar-DZ" b="1" dirty="0"/>
          </a:p>
        </p:txBody>
      </p:sp>
      <p:sp>
        <p:nvSpPr>
          <p:cNvPr id="3" name="عنوان فرعي 2"/>
          <p:cNvSpPr>
            <a:spLocks noGrp="1"/>
          </p:cNvSpPr>
          <p:nvPr>
            <p:ph type="subTitle" idx="1"/>
          </p:nvPr>
        </p:nvSpPr>
        <p:spPr>
          <a:xfrm>
            <a:off x="395536" y="1916832"/>
            <a:ext cx="8352928" cy="5328592"/>
          </a:xfrm>
        </p:spPr>
        <p:txBody>
          <a:bodyPr/>
          <a:lstStyle/>
          <a:p>
            <a:pPr algn="just"/>
            <a:r>
              <a:rPr lang="ar-DZ" dirty="0" smtClean="0"/>
              <a:t>   </a:t>
            </a:r>
            <a:r>
              <a:rPr lang="ar-DZ" b="1" dirty="0" smtClean="0"/>
              <a:t>لا </a:t>
            </a:r>
            <a:r>
              <a:rPr lang="ar-DZ" b="1" dirty="0"/>
              <a:t>تقل مرونة العرض أهمية عن مرونة </a:t>
            </a:r>
            <a:r>
              <a:rPr lang="ar-DZ" b="1" dirty="0" smtClean="0"/>
              <a:t>الطلب، إذ </a:t>
            </a:r>
            <a:r>
              <a:rPr lang="ar-DZ" b="1" dirty="0"/>
              <a:t>تعبر مرونة العرض على درجة استجابة الكمية المعروضة </a:t>
            </a:r>
            <a:r>
              <a:rPr lang="ar-DZ" b="1" dirty="0" smtClean="0"/>
              <a:t>لسلعة ما, </a:t>
            </a:r>
            <a:r>
              <a:rPr lang="ar-DZ" b="1" dirty="0"/>
              <a:t>نتيجة التغير في </a:t>
            </a:r>
            <a:r>
              <a:rPr lang="ar-DZ" b="1" dirty="0" smtClean="0"/>
              <a:t>السعر, ويأخذ </a:t>
            </a:r>
            <a:r>
              <a:rPr lang="ar-DZ" b="1" dirty="0"/>
              <a:t>معامل مرونة العرض الإشارة الموجبة بسبب أن السعر والكمية </a:t>
            </a:r>
            <a:r>
              <a:rPr lang="ar-DZ" b="1" dirty="0" smtClean="0"/>
              <a:t>المعروضة, يتغيران بنفس </a:t>
            </a:r>
            <a:r>
              <a:rPr lang="ar-DZ" b="1" dirty="0"/>
              <a:t>الاتجاه </a:t>
            </a:r>
            <a:r>
              <a:rPr lang="ar-DZ" b="1" dirty="0" smtClean="0"/>
              <a:t>ويمكن </a:t>
            </a:r>
            <a:r>
              <a:rPr lang="ar-DZ" b="1" dirty="0"/>
              <a:t>إيجاد مرونة العرض بالعلاقة </a:t>
            </a:r>
            <a:r>
              <a:rPr lang="ar-DZ" b="1" dirty="0" smtClean="0"/>
              <a:t>التالية :</a:t>
            </a:r>
            <a:endParaRPr lang="ar-DZ"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5229200"/>
            <a:ext cx="4114800"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2275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6" presetClass="entr" presetSubtype="0" fill="hold" nodeType="afterEffect">
                                  <p:stCondLst>
                                    <p:cond delay="0"/>
                                  </p:stCondLst>
                                  <p:childTnLst>
                                    <p:set>
                                      <p:cBhvr>
                                        <p:cTn id="16" dur="1" fill="hold">
                                          <p:stCondLst>
                                            <p:cond delay="0"/>
                                          </p:stCondLst>
                                        </p:cTn>
                                        <p:tgtEl>
                                          <p:spTgt spid="3074"/>
                                        </p:tgtEl>
                                        <p:attrNameLst>
                                          <p:attrName>style.visibility</p:attrName>
                                        </p:attrNameLst>
                                      </p:cBhvr>
                                      <p:to>
                                        <p:strVal val="visible"/>
                                      </p:to>
                                    </p:set>
                                    <p:animEffect transition="in" filter="wipe(down)">
                                      <p:cBhvr>
                                        <p:cTn id="17" dur="145">
                                          <p:stCondLst>
                                            <p:cond delay="0"/>
                                          </p:stCondLst>
                                        </p:cTn>
                                        <p:tgtEl>
                                          <p:spTgt spid="3074"/>
                                        </p:tgtEl>
                                      </p:cBhvr>
                                    </p:animEffect>
                                    <p:anim calcmode="lin" valueType="num">
                                      <p:cBhvr>
                                        <p:cTn id="18" dur="456" tmFilter="0,0; 0.14,0.36; 0.43,0.73; 0.71,0.91; 1.0,1.0">
                                          <p:stCondLst>
                                            <p:cond delay="0"/>
                                          </p:stCondLst>
                                        </p:cTn>
                                        <p:tgtEl>
                                          <p:spTgt spid="3074"/>
                                        </p:tgtEl>
                                        <p:attrNameLst>
                                          <p:attrName>ppt_x</p:attrName>
                                        </p:attrNameLst>
                                      </p:cBhvr>
                                      <p:tavLst>
                                        <p:tav tm="0">
                                          <p:val>
                                            <p:strVal val="#ppt_x-0.25"/>
                                          </p:val>
                                        </p:tav>
                                        <p:tav tm="100000">
                                          <p:val>
                                            <p:strVal val="#ppt_x"/>
                                          </p:val>
                                        </p:tav>
                                      </p:tavLst>
                                    </p:anim>
                                    <p:anim calcmode="lin" valueType="num">
                                      <p:cBhvr>
                                        <p:cTn id="19" dur="166" tmFilter="0.0,0.0; 0.25,0.07; 0.50,0.2; 0.75,0.467; 1.0,1.0">
                                          <p:stCondLst>
                                            <p:cond delay="0"/>
                                          </p:stCondLst>
                                        </p:cTn>
                                        <p:tgtEl>
                                          <p:spTgt spid="3074"/>
                                        </p:tgtEl>
                                        <p:attrNameLst>
                                          <p:attrName>ppt_y</p:attrName>
                                        </p:attrNameLst>
                                      </p:cBhvr>
                                      <p:tavLst>
                                        <p:tav tm="0" fmla="#ppt_y-sin(pi*$)/3">
                                          <p:val>
                                            <p:fltVal val="0.5"/>
                                          </p:val>
                                        </p:tav>
                                        <p:tav tm="100000">
                                          <p:val>
                                            <p:fltVal val="1"/>
                                          </p:val>
                                        </p:tav>
                                      </p:tavLst>
                                    </p:anim>
                                    <p:anim calcmode="lin" valueType="num">
                                      <p:cBhvr>
                                        <p:cTn id="20" dur="166" tmFilter="0, 0; 0.125,0.2665; 0.25,0.4; 0.375,0.465; 0.5,0.5;  0.625,0.535; 0.75,0.6; 0.875,0.7335; 1,1">
                                          <p:stCondLst>
                                            <p:cond delay="166"/>
                                          </p:stCondLst>
                                        </p:cTn>
                                        <p:tgtEl>
                                          <p:spTgt spid="3074"/>
                                        </p:tgtEl>
                                        <p:attrNameLst>
                                          <p:attrName>ppt_y</p:attrName>
                                        </p:attrNameLst>
                                      </p:cBhvr>
                                      <p:tavLst>
                                        <p:tav tm="0" fmla="#ppt_y-sin(pi*$)/9">
                                          <p:val>
                                            <p:fltVal val="0"/>
                                          </p:val>
                                        </p:tav>
                                        <p:tav tm="100000">
                                          <p:val>
                                            <p:fltVal val="1"/>
                                          </p:val>
                                        </p:tav>
                                      </p:tavLst>
                                    </p:anim>
                                    <p:anim calcmode="lin" valueType="num">
                                      <p:cBhvr>
                                        <p:cTn id="21" dur="83" tmFilter="0, 0; 0.125,0.2665; 0.25,0.4; 0.375,0.465; 0.5,0.5;  0.625,0.535; 0.75,0.6; 0.875,0.7335; 1,1">
                                          <p:stCondLst>
                                            <p:cond delay="331"/>
                                          </p:stCondLst>
                                        </p:cTn>
                                        <p:tgtEl>
                                          <p:spTgt spid="3074"/>
                                        </p:tgtEl>
                                        <p:attrNameLst>
                                          <p:attrName>ppt_y</p:attrName>
                                        </p:attrNameLst>
                                      </p:cBhvr>
                                      <p:tavLst>
                                        <p:tav tm="0" fmla="#ppt_y-sin(pi*$)/27">
                                          <p:val>
                                            <p:fltVal val="0"/>
                                          </p:val>
                                        </p:tav>
                                        <p:tav tm="100000">
                                          <p:val>
                                            <p:fltVal val="1"/>
                                          </p:val>
                                        </p:tav>
                                      </p:tavLst>
                                    </p:anim>
                                    <p:anim calcmode="lin" valueType="num">
                                      <p:cBhvr>
                                        <p:cTn id="22" dur="41" tmFilter="0, 0; 0.125,0.2665; 0.25,0.4; 0.375,0.465; 0.5,0.5;  0.625,0.535; 0.75,0.6; 0.875,0.7335; 1,1">
                                          <p:stCondLst>
                                            <p:cond delay="414"/>
                                          </p:stCondLst>
                                        </p:cTn>
                                        <p:tgtEl>
                                          <p:spTgt spid="3074"/>
                                        </p:tgtEl>
                                        <p:attrNameLst>
                                          <p:attrName>ppt_y</p:attrName>
                                        </p:attrNameLst>
                                      </p:cBhvr>
                                      <p:tavLst>
                                        <p:tav tm="0" fmla="#ppt_y-sin(pi*$)/81">
                                          <p:val>
                                            <p:fltVal val="0"/>
                                          </p:val>
                                        </p:tav>
                                        <p:tav tm="100000">
                                          <p:val>
                                            <p:fltVal val="1"/>
                                          </p:val>
                                        </p:tav>
                                      </p:tavLst>
                                    </p:anim>
                                    <p:animScale>
                                      <p:cBhvr>
                                        <p:cTn id="23" dur="7">
                                          <p:stCondLst>
                                            <p:cond delay="162"/>
                                          </p:stCondLst>
                                        </p:cTn>
                                        <p:tgtEl>
                                          <p:spTgt spid="3074"/>
                                        </p:tgtEl>
                                      </p:cBhvr>
                                      <p:to x="100000" y="60000"/>
                                    </p:animScale>
                                    <p:animScale>
                                      <p:cBhvr>
                                        <p:cTn id="24" dur="41" decel="50000">
                                          <p:stCondLst>
                                            <p:cond delay="169"/>
                                          </p:stCondLst>
                                        </p:cTn>
                                        <p:tgtEl>
                                          <p:spTgt spid="3074"/>
                                        </p:tgtEl>
                                      </p:cBhvr>
                                      <p:to x="100000" y="100000"/>
                                    </p:animScale>
                                    <p:animScale>
                                      <p:cBhvr>
                                        <p:cTn id="25" dur="7">
                                          <p:stCondLst>
                                            <p:cond delay="328"/>
                                          </p:stCondLst>
                                        </p:cTn>
                                        <p:tgtEl>
                                          <p:spTgt spid="3074"/>
                                        </p:tgtEl>
                                      </p:cBhvr>
                                      <p:to x="100000" y="80000"/>
                                    </p:animScale>
                                    <p:animScale>
                                      <p:cBhvr>
                                        <p:cTn id="26" dur="41" decel="50000">
                                          <p:stCondLst>
                                            <p:cond delay="335"/>
                                          </p:stCondLst>
                                        </p:cTn>
                                        <p:tgtEl>
                                          <p:spTgt spid="3074"/>
                                        </p:tgtEl>
                                      </p:cBhvr>
                                      <p:to x="100000" y="100000"/>
                                    </p:animScale>
                                    <p:animScale>
                                      <p:cBhvr>
                                        <p:cTn id="27" dur="7">
                                          <p:stCondLst>
                                            <p:cond delay="410"/>
                                          </p:stCondLst>
                                        </p:cTn>
                                        <p:tgtEl>
                                          <p:spTgt spid="3074"/>
                                        </p:tgtEl>
                                      </p:cBhvr>
                                      <p:to x="100000" y="90000"/>
                                    </p:animScale>
                                    <p:animScale>
                                      <p:cBhvr>
                                        <p:cTn id="28" dur="41" decel="50000">
                                          <p:stCondLst>
                                            <p:cond delay="417"/>
                                          </p:stCondLst>
                                        </p:cTn>
                                        <p:tgtEl>
                                          <p:spTgt spid="3074"/>
                                        </p:tgtEl>
                                      </p:cBhvr>
                                      <p:to x="100000" y="100000"/>
                                    </p:animScale>
                                    <p:animScale>
                                      <p:cBhvr>
                                        <p:cTn id="29" dur="7">
                                          <p:stCondLst>
                                            <p:cond delay="452"/>
                                          </p:stCondLst>
                                        </p:cTn>
                                        <p:tgtEl>
                                          <p:spTgt spid="3074"/>
                                        </p:tgtEl>
                                      </p:cBhvr>
                                      <p:to x="100000" y="95000"/>
                                    </p:animScale>
                                    <p:animScale>
                                      <p:cBhvr>
                                        <p:cTn id="30" dur="41" decel="50000">
                                          <p:stCondLst>
                                            <p:cond delay="459"/>
                                          </p:stCondLst>
                                        </p:cTn>
                                        <p:tgtEl>
                                          <p:spTgt spid="307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1691680" y="188640"/>
            <a:ext cx="714752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sz="4400" dirty="0" smtClean="0">
                <a:solidFill>
                  <a:srgbClr val="00008A"/>
                </a:solidFill>
                <a:latin typeface="Arial" pitchFamily="34" charset="0"/>
                <a:cs typeface="+mj-cs"/>
              </a:rPr>
              <a:t>1-</a:t>
            </a:r>
            <a:r>
              <a:rPr lang="ar-SA" sz="4400" dirty="0" smtClean="0">
                <a:solidFill>
                  <a:srgbClr val="00008A"/>
                </a:solidFill>
                <a:latin typeface="Arial" pitchFamily="34" charset="0"/>
                <a:cs typeface="+mj-cs"/>
              </a:rPr>
              <a:t>العوامل المؤثرة في مرونة العرض </a:t>
            </a:r>
            <a:endParaRPr lang="en-US" sz="4400" dirty="0" smtClean="0">
              <a:solidFill>
                <a:srgbClr val="00008A"/>
              </a:solidFill>
              <a:latin typeface="Arial" pitchFamily="34" charset="0"/>
              <a:cs typeface="+mj-cs"/>
            </a:endParaRPr>
          </a:p>
        </p:txBody>
      </p:sp>
      <p:sp>
        <p:nvSpPr>
          <p:cNvPr id="96259" name="Text Box 3"/>
          <p:cNvSpPr txBox="1">
            <a:spLocks noChangeArrowheads="1"/>
          </p:cNvSpPr>
          <p:nvPr/>
        </p:nvSpPr>
        <p:spPr bwMode="auto">
          <a:xfrm>
            <a:off x="5692080" y="1052736"/>
            <a:ext cx="3200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sz="3200" u="sng" dirty="0" smtClean="0">
                <a:solidFill>
                  <a:srgbClr val="0065CA"/>
                </a:solidFill>
                <a:latin typeface="Arial" pitchFamily="34" charset="0"/>
              </a:rPr>
              <a:t>ا- </a:t>
            </a:r>
            <a:r>
              <a:rPr lang="ar-SA" sz="3200" u="sng" dirty="0" smtClean="0">
                <a:solidFill>
                  <a:srgbClr val="0065CA"/>
                </a:solidFill>
                <a:latin typeface="Arial" pitchFamily="34" charset="0"/>
                <a:cs typeface="+mj-cs"/>
              </a:rPr>
              <a:t>القابلية للتخزين  </a:t>
            </a:r>
            <a:endParaRPr lang="en-US" sz="3200" u="sng" dirty="0" smtClean="0">
              <a:solidFill>
                <a:srgbClr val="0065CA"/>
              </a:solidFill>
              <a:latin typeface="Arial" pitchFamily="34" charset="0"/>
              <a:cs typeface="+mj-cs"/>
            </a:endParaRPr>
          </a:p>
        </p:txBody>
      </p:sp>
      <p:sp>
        <p:nvSpPr>
          <p:cNvPr id="96260" name="Text Box 4"/>
          <p:cNvSpPr txBox="1">
            <a:spLocks noChangeArrowheads="1"/>
          </p:cNvSpPr>
          <p:nvPr/>
        </p:nvSpPr>
        <p:spPr bwMode="auto">
          <a:xfrm>
            <a:off x="323528" y="1628800"/>
            <a:ext cx="8515672"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SA" sz="3200" b="0" dirty="0" smtClean="0">
                <a:solidFill>
                  <a:srgbClr val="000000"/>
                </a:solidFill>
                <a:latin typeface="Arial" pitchFamily="34" charset="0"/>
                <a:cs typeface="+mn-cs"/>
              </a:rPr>
              <a:t> </a:t>
            </a:r>
            <a:r>
              <a:rPr lang="ar-DZ" sz="3200" b="0" dirty="0" smtClean="0">
                <a:solidFill>
                  <a:srgbClr val="000000"/>
                </a:solidFill>
                <a:latin typeface="Arial" pitchFamily="34" charset="0"/>
                <a:cs typeface="+mn-cs"/>
              </a:rPr>
              <a:t>  </a:t>
            </a:r>
            <a:r>
              <a:rPr lang="ar-SA" sz="3200" dirty="0" smtClean="0">
                <a:solidFill>
                  <a:srgbClr val="000000"/>
                </a:solidFill>
                <a:latin typeface="Arial" pitchFamily="34" charset="0"/>
                <a:cs typeface="+mn-cs"/>
              </a:rPr>
              <a:t>كلما كانت السلعة قابلة للتخزين وبتكلفة معقولة، كان عرضها أكثر مرونة للتغيرات التي تحدث في الأسعار</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ولكن إذا كانت السلعة سريعة التلف وغير قابلـة للتخزيـن ( كالخضراوات )</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فإن عرضها يكون غير مرن </a:t>
            </a:r>
            <a:endParaRPr lang="en-US" sz="4000" dirty="0" smtClean="0">
              <a:solidFill>
                <a:srgbClr val="000000"/>
              </a:solidFill>
              <a:latin typeface="Arial" pitchFamily="34" charset="0"/>
              <a:cs typeface="+mn-cs"/>
            </a:endParaRPr>
          </a:p>
        </p:txBody>
      </p:sp>
      <p:sp>
        <p:nvSpPr>
          <p:cNvPr id="96261" name="Text Box 5"/>
          <p:cNvSpPr txBox="1">
            <a:spLocks noChangeArrowheads="1"/>
          </p:cNvSpPr>
          <p:nvPr/>
        </p:nvSpPr>
        <p:spPr bwMode="auto">
          <a:xfrm>
            <a:off x="6530280" y="3717032"/>
            <a:ext cx="2362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sz="3200" u="sng" dirty="0" smtClean="0">
                <a:solidFill>
                  <a:srgbClr val="0065CA"/>
                </a:solidFill>
                <a:latin typeface="Arial" pitchFamily="34" charset="0"/>
                <a:cs typeface="+mj-cs"/>
              </a:rPr>
              <a:t>ب- </a:t>
            </a:r>
            <a:r>
              <a:rPr lang="ar-SA" sz="3200" u="sng" dirty="0" smtClean="0">
                <a:solidFill>
                  <a:srgbClr val="0065CA"/>
                </a:solidFill>
                <a:latin typeface="Arial" pitchFamily="34" charset="0"/>
                <a:cs typeface="+mj-cs"/>
              </a:rPr>
              <a:t>قابلية النقل  </a:t>
            </a:r>
            <a:endParaRPr lang="en-US" sz="3200" u="sng" dirty="0" smtClean="0">
              <a:solidFill>
                <a:srgbClr val="0065CA"/>
              </a:solidFill>
              <a:latin typeface="Arial" pitchFamily="34" charset="0"/>
              <a:cs typeface="+mj-cs"/>
            </a:endParaRPr>
          </a:p>
        </p:txBody>
      </p:sp>
      <p:sp>
        <p:nvSpPr>
          <p:cNvPr id="96262" name="Text Box 6"/>
          <p:cNvSpPr txBox="1">
            <a:spLocks noChangeArrowheads="1"/>
          </p:cNvSpPr>
          <p:nvPr/>
        </p:nvSpPr>
        <p:spPr bwMode="auto">
          <a:xfrm>
            <a:off x="609600" y="4221088"/>
            <a:ext cx="82296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b="0" dirty="0" smtClean="0">
                <a:solidFill>
                  <a:srgbClr val="000000"/>
                </a:solidFill>
                <a:latin typeface="Arial" pitchFamily="34" charset="0"/>
                <a:cs typeface="+mn-cs"/>
              </a:rPr>
              <a:t>  </a:t>
            </a:r>
            <a:r>
              <a:rPr lang="ar-SA" sz="3200" dirty="0" smtClean="0">
                <a:solidFill>
                  <a:srgbClr val="000000"/>
                </a:solidFill>
                <a:latin typeface="Arial" pitchFamily="34" charset="0"/>
                <a:cs typeface="+mn-cs"/>
              </a:rPr>
              <a:t>عندما تكون السلعة قابلة للنقل من مكان لآخر</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وبتكاليف مناسبة، فإن هذا يعني أن مرونتها تكون أكبر </a:t>
            </a:r>
            <a:r>
              <a:rPr lang="ar-DZ" sz="3200" dirty="0">
                <a:solidFill>
                  <a:srgbClr val="000000"/>
                </a:solidFill>
                <a:latin typeface="Arial" pitchFamily="34" charset="0"/>
                <a:cs typeface="+mn-cs"/>
              </a:rPr>
              <a:t>,</a:t>
            </a:r>
            <a:r>
              <a:rPr lang="ar-SA" sz="3200" dirty="0" smtClean="0">
                <a:solidFill>
                  <a:srgbClr val="000000"/>
                </a:solidFill>
                <a:latin typeface="Arial" pitchFamily="34" charset="0"/>
                <a:cs typeface="+mn-cs"/>
              </a:rPr>
              <a:t> فإذا انخفض سعر السلعة في المنطقة وكانت السلعة قابلة للانتقال</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تمكن المنتج من نقلها وبيعها في منطقة أخرى</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لم تنخفض فيها الأسعار </a:t>
            </a:r>
            <a:r>
              <a:rPr lang="ar-SA" sz="3200" dirty="0" smtClean="0">
                <a:solidFill>
                  <a:srgbClr val="000000"/>
                </a:solidFill>
                <a:latin typeface="Arial" pitchFamily="34" charset="0"/>
              </a:rPr>
              <a:t>.</a:t>
            </a:r>
            <a:endParaRPr lang="en-US" sz="3200" dirty="0" smtClean="0">
              <a:solidFill>
                <a:srgbClr val="000000"/>
              </a:solidFill>
              <a:latin typeface="Arial" pitchFamily="34" charset="0"/>
            </a:endParaRPr>
          </a:p>
        </p:txBody>
      </p:sp>
    </p:spTree>
    <p:extLst>
      <p:ext uri="{BB962C8B-B14F-4D97-AF65-F5344CB8AC3E}">
        <p14:creationId xmlns:p14="http://schemas.microsoft.com/office/powerpoint/2010/main" val="29192627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6258"/>
                                        </p:tgtEl>
                                        <p:attrNameLst>
                                          <p:attrName>style.visibility</p:attrName>
                                        </p:attrNameLst>
                                      </p:cBhvr>
                                      <p:to>
                                        <p:strVal val="visible"/>
                                      </p:to>
                                    </p:set>
                                    <p:anim calcmode="lin" valueType="num">
                                      <p:cBhvr>
                                        <p:cTn id="7" dur="250" fill="hold"/>
                                        <p:tgtEl>
                                          <p:spTgt spid="96258"/>
                                        </p:tgtEl>
                                        <p:attrNameLst>
                                          <p:attrName>ppt_w</p:attrName>
                                        </p:attrNameLst>
                                      </p:cBhvr>
                                      <p:tavLst>
                                        <p:tav tm="0">
                                          <p:val>
                                            <p:fltVal val="0"/>
                                          </p:val>
                                        </p:tav>
                                        <p:tav tm="100000">
                                          <p:val>
                                            <p:strVal val="#ppt_w"/>
                                          </p:val>
                                        </p:tav>
                                      </p:tavLst>
                                    </p:anim>
                                    <p:anim calcmode="lin" valueType="num">
                                      <p:cBhvr>
                                        <p:cTn id="8" dur="250" fill="hold"/>
                                        <p:tgtEl>
                                          <p:spTgt spid="96258"/>
                                        </p:tgtEl>
                                        <p:attrNameLst>
                                          <p:attrName>ppt_h</p:attrName>
                                        </p:attrNameLst>
                                      </p:cBhvr>
                                      <p:tavLst>
                                        <p:tav tm="0">
                                          <p:val>
                                            <p:fltVal val="0"/>
                                          </p:val>
                                        </p:tav>
                                        <p:tav tm="100000">
                                          <p:val>
                                            <p:strVal val="#ppt_h"/>
                                          </p:val>
                                        </p:tav>
                                      </p:tavLst>
                                    </p:anim>
                                  </p:childTnLst>
                                </p:cTn>
                              </p:par>
                            </p:childTnLst>
                          </p:cTn>
                        </p:par>
                        <p:par>
                          <p:cTn id="9" fill="hold" nodeType="withGroup">
                            <p:stCondLst>
                              <p:cond delay="250"/>
                            </p:stCondLst>
                            <p:childTnLst>
                              <p:par>
                                <p:cTn id="10" presetID="15" presetClass="entr" presetSubtype="0" fill="hold" grpId="0" nodeType="afterEffect">
                                  <p:stCondLst>
                                    <p:cond delay="0"/>
                                  </p:stCondLst>
                                  <p:childTnLst>
                                    <p:set>
                                      <p:cBhvr>
                                        <p:cTn id="11" dur="1" fill="hold">
                                          <p:stCondLst>
                                            <p:cond delay="0"/>
                                          </p:stCondLst>
                                        </p:cTn>
                                        <p:tgtEl>
                                          <p:spTgt spid="96259"/>
                                        </p:tgtEl>
                                        <p:attrNameLst>
                                          <p:attrName>style.visibility</p:attrName>
                                        </p:attrNameLst>
                                      </p:cBhvr>
                                      <p:to>
                                        <p:strVal val="visible"/>
                                      </p:to>
                                    </p:set>
                                    <p:anim calcmode="lin" valueType="num">
                                      <p:cBhvr>
                                        <p:cTn id="12" dur="250" fill="hold"/>
                                        <p:tgtEl>
                                          <p:spTgt spid="96259"/>
                                        </p:tgtEl>
                                        <p:attrNameLst>
                                          <p:attrName>ppt_w</p:attrName>
                                        </p:attrNameLst>
                                      </p:cBhvr>
                                      <p:tavLst>
                                        <p:tav tm="0">
                                          <p:val>
                                            <p:fltVal val="0"/>
                                          </p:val>
                                        </p:tav>
                                        <p:tav tm="100000">
                                          <p:val>
                                            <p:strVal val="#ppt_w"/>
                                          </p:val>
                                        </p:tav>
                                      </p:tavLst>
                                    </p:anim>
                                    <p:anim calcmode="lin" valueType="num">
                                      <p:cBhvr>
                                        <p:cTn id="13" dur="250" fill="hold"/>
                                        <p:tgtEl>
                                          <p:spTgt spid="96259"/>
                                        </p:tgtEl>
                                        <p:attrNameLst>
                                          <p:attrName>ppt_h</p:attrName>
                                        </p:attrNameLst>
                                      </p:cBhvr>
                                      <p:tavLst>
                                        <p:tav tm="0">
                                          <p:val>
                                            <p:fltVal val="0"/>
                                          </p:val>
                                        </p:tav>
                                        <p:tav tm="100000">
                                          <p:val>
                                            <p:strVal val="#ppt_h"/>
                                          </p:val>
                                        </p:tav>
                                      </p:tavLst>
                                    </p:anim>
                                    <p:anim calcmode="lin" valueType="num">
                                      <p:cBhvr>
                                        <p:cTn id="14" dur="250" fill="hold"/>
                                        <p:tgtEl>
                                          <p:spTgt spid="96259"/>
                                        </p:tgtEl>
                                        <p:attrNameLst>
                                          <p:attrName>ppt_x</p:attrName>
                                        </p:attrNameLst>
                                      </p:cBhvr>
                                      <p:tavLst>
                                        <p:tav tm="0" fmla="#ppt_x+(cos(-2*pi*(1-$))*-#ppt_x-sin(-2*pi*(1-$))*(1-#ppt_y))*(1-$)">
                                          <p:val>
                                            <p:fltVal val="0"/>
                                          </p:val>
                                        </p:tav>
                                        <p:tav tm="100000">
                                          <p:val>
                                            <p:fltVal val="1"/>
                                          </p:val>
                                        </p:tav>
                                      </p:tavLst>
                                    </p:anim>
                                    <p:anim calcmode="lin" valueType="num">
                                      <p:cBhvr>
                                        <p:cTn id="15" dur="250" fill="hold"/>
                                        <p:tgtEl>
                                          <p:spTgt spid="96259"/>
                                        </p:tgtEl>
                                        <p:attrNameLst>
                                          <p:attrName>ppt_y</p:attrName>
                                        </p:attrNameLst>
                                      </p:cBhvr>
                                      <p:tavLst>
                                        <p:tav tm="0" fmla="#ppt_y+(sin(-2*pi*(1-$))*-#ppt_x+cos(-2*pi*(1-$))*(1-#ppt_y))*(1-$)">
                                          <p:val>
                                            <p:fltVal val="0"/>
                                          </p:val>
                                        </p:tav>
                                        <p:tav tm="100000">
                                          <p:val>
                                            <p:fltVal val="1"/>
                                          </p:val>
                                        </p:tav>
                                      </p:tavLst>
                                    </p:anim>
                                  </p:childTnLst>
                                </p:cTn>
                              </p:par>
                            </p:childTnLst>
                          </p:cTn>
                        </p:par>
                        <p:par>
                          <p:cTn id="16" fill="hold" nodeType="withGroup">
                            <p:stCondLst>
                              <p:cond delay="500"/>
                            </p:stCondLst>
                            <p:childTnLst>
                              <p:par>
                                <p:cTn id="17" presetID="14" presetClass="entr" presetSubtype="10" fill="hold" grpId="0" nodeType="afterEffect">
                                  <p:stCondLst>
                                    <p:cond delay="0"/>
                                  </p:stCondLst>
                                  <p:childTnLst>
                                    <p:set>
                                      <p:cBhvr>
                                        <p:cTn id="18" dur="1" fill="hold">
                                          <p:stCondLst>
                                            <p:cond delay="0"/>
                                          </p:stCondLst>
                                        </p:cTn>
                                        <p:tgtEl>
                                          <p:spTgt spid="96260"/>
                                        </p:tgtEl>
                                        <p:attrNameLst>
                                          <p:attrName>style.visibility</p:attrName>
                                        </p:attrNameLst>
                                      </p:cBhvr>
                                      <p:to>
                                        <p:strVal val="visible"/>
                                      </p:to>
                                    </p:set>
                                    <p:animEffect transition="in" filter="randombar(horizontal)">
                                      <p:cBhvr>
                                        <p:cTn id="19" dur="250"/>
                                        <p:tgtEl>
                                          <p:spTgt spid="96260"/>
                                        </p:tgtEl>
                                      </p:cBhvr>
                                    </p:animEffect>
                                  </p:childTnLst>
                                </p:cTn>
                              </p:par>
                            </p:childTnLst>
                          </p:cTn>
                        </p:par>
                        <p:par>
                          <p:cTn id="20" fill="hold" nodeType="withGroup">
                            <p:stCondLst>
                              <p:cond delay="750"/>
                            </p:stCondLst>
                            <p:childTnLst>
                              <p:par>
                                <p:cTn id="21" presetID="15" presetClass="entr" presetSubtype="0" fill="hold" grpId="0" nodeType="afterEffect">
                                  <p:stCondLst>
                                    <p:cond delay="0"/>
                                  </p:stCondLst>
                                  <p:childTnLst>
                                    <p:set>
                                      <p:cBhvr>
                                        <p:cTn id="22" dur="1" fill="hold">
                                          <p:stCondLst>
                                            <p:cond delay="0"/>
                                          </p:stCondLst>
                                        </p:cTn>
                                        <p:tgtEl>
                                          <p:spTgt spid="96261"/>
                                        </p:tgtEl>
                                        <p:attrNameLst>
                                          <p:attrName>style.visibility</p:attrName>
                                        </p:attrNameLst>
                                      </p:cBhvr>
                                      <p:to>
                                        <p:strVal val="visible"/>
                                      </p:to>
                                    </p:set>
                                    <p:anim calcmode="lin" valueType="num">
                                      <p:cBhvr>
                                        <p:cTn id="23" dur="250" fill="hold"/>
                                        <p:tgtEl>
                                          <p:spTgt spid="96261"/>
                                        </p:tgtEl>
                                        <p:attrNameLst>
                                          <p:attrName>ppt_w</p:attrName>
                                        </p:attrNameLst>
                                      </p:cBhvr>
                                      <p:tavLst>
                                        <p:tav tm="0">
                                          <p:val>
                                            <p:fltVal val="0"/>
                                          </p:val>
                                        </p:tav>
                                        <p:tav tm="100000">
                                          <p:val>
                                            <p:strVal val="#ppt_w"/>
                                          </p:val>
                                        </p:tav>
                                      </p:tavLst>
                                    </p:anim>
                                    <p:anim calcmode="lin" valueType="num">
                                      <p:cBhvr>
                                        <p:cTn id="24" dur="250" fill="hold"/>
                                        <p:tgtEl>
                                          <p:spTgt spid="96261"/>
                                        </p:tgtEl>
                                        <p:attrNameLst>
                                          <p:attrName>ppt_h</p:attrName>
                                        </p:attrNameLst>
                                      </p:cBhvr>
                                      <p:tavLst>
                                        <p:tav tm="0">
                                          <p:val>
                                            <p:fltVal val="0"/>
                                          </p:val>
                                        </p:tav>
                                        <p:tav tm="100000">
                                          <p:val>
                                            <p:strVal val="#ppt_h"/>
                                          </p:val>
                                        </p:tav>
                                      </p:tavLst>
                                    </p:anim>
                                    <p:anim calcmode="lin" valueType="num">
                                      <p:cBhvr>
                                        <p:cTn id="25" dur="250" fill="hold"/>
                                        <p:tgtEl>
                                          <p:spTgt spid="96261"/>
                                        </p:tgtEl>
                                        <p:attrNameLst>
                                          <p:attrName>ppt_x</p:attrName>
                                        </p:attrNameLst>
                                      </p:cBhvr>
                                      <p:tavLst>
                                        <p:tav tm="0" fmla="#ppt_x+(cos(-2*pi*(1-$))*-#ppt_x-sin(-2*pi*(1-$))*(1-#ppt_y))*(1-$)">
                                          <p:val>
                                            <p:fltVal val="0"/>
                                          </p:val>
                                        </p:tav>
                                        <p:tav tm="100000">
                                          <p:val>
                                            <p:fltVal val="1"/>
                                          </p:val>
                                        </p:tav>
                                      </p:tavLst>
                                    </p:anim>
                                    <p:anim calcmode="lin" valueType="num">
                                      <p:cBhvr>
                                        <p:cTn id="26" dur="250" fill="hold"/>
                                        <p:tgtEl>
                                          <p:spTgt spid="96261"/>
                                        </p:tgtEl>
                                        <p:attrNameLst>
                                          <p:attrName>ppt_y</p:attrName>
                                        </p:attrNameLst>
                                      </p:cBhvr>
                                      <p:tavLst>
                                        <p:tav tm="0" fmla="#ppt_y+(sin(-2*pi*(1-$))*-#ppt_x+cos(-2*pi*(1-$))*(1-#ppt_y))*(1-$)">
                                          <p:val>
                                            <p:fltVal val="0"/>
                                          </p:val>
                                        </p:tav>
                                        <p:tav tm="100000">
                                          <p:val>
                                            <p:fltVal val="1"/>
                                          </p:val>
                                        </p:tav>
                                      </p:tavLst>
                                    </p:anim>
                                  </p:childTnLst>
                                </p:cTn>
                              </p:par>
                            </p:childTnLst>
                          </p:cTn>
                        </p:par>
                        <p:par>
                          <p:cTn id="27" fill="hold" nodeType="withGroup">
                            <p:stCondLst>
                              <p:cond delay="1000"/>
                            </p:stCondLst>
                            <p:childTnLst>
                              <p:par>
                                <p:cTn id="28" presetID="14" presetClass="entr" presetSubtype="10" fill="hold" grpId="0" nodeType="afterEffect">
                                  <p:stCondLst>
                                    <p:cond delay="0"/>
                                  </p:stCondLst>
                                  <p:childTnLst>
                                    <p:set>
                                      <p:cBhvr>
                                        <p:cTn id="29" dur="1" fill="hold">
                                          <p:stCondLst>
                                            <p:cond delay="0"/>
                                          </p:stCondLst>
                                        </p:cTn>
                                        <p:tgtEl>
                                          <p:spTgt spid="96262"/>
                                        </p:tgtEl>
                                        <p:attrNameLst>
                                          <p:attrName>style.visibility</p:attrName>
                                        </p:attrNameLst>
                                      </p:cBhvr>
                                      <p:to>
                                        <p:strVal val="visible"/>
                                      </p:to>
                                    </p:set>
                                    <p:animEffect transition="in" filter="randombar(horizontal)">
                                      <p:cBhvr>
                                        <p:cTn id="30" dur="250"/>
                                        <p:tgtEl>
                                          <p:spTgt spid="962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autoUpdateAnimBg="0"/>
      <p:bldP spid="96259" grpId="0" autoUpdateAnimBg="0"/>
      <p:bldP spid="96260" grpId="0" autoUpdateAnimBg="0"/>
      <p:bldP spid="96261" grpId="0" autoUpdateAnimBg="0"/>
      <p:bldP spid="96262" grpId="0"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p:cNvSpPr txBox="1">
            <a:spLocks noChangeArrowheads="1"/>
          </p:cNvSpPr>
          <p:nvPr/>
        </p:nvSpPr>
        <p:spPr bwMode="auto">
          <a:xfrm>
            <a:off x="3563888" y="344850"/>
            <a:ext cx="512291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4000" dirty="0" smtClean="0">
                <a:solidFill>
                  <a:srgbClr val="0065CA"/>
                </a:solidFill>
                <a:latin typeface="Arial" pitchFamily="34" charset="0"/>
                <a:cs typeface="+mn-cs"/>
              </a:rPr>
              <a:t>ج- </a:t>
            </a:r>
            <a:r>
              <a:rPr lang="ar-SA" sz="3200" u="sng" dirty="0" smtClean="0">
                <a:solidFill>
                  <a:srgbClr val="0065CA"/>
                </a:solidFill>
                <a:latin typeface="Arial" pitchFamily="34" charset="0"/>
                <a:cs typeface="+mn-cs"/>
              </a:rPr>
              <a:t>طبيعة العملية الإنتاجية </a:t>
            </a:r>
            <a:endParaRPr lang="en-US" sz="4000" u="sng" dirty="0" smtClean="0">
              <a:solidFill>
                <a:srgbClr val="0065CA"/>
              </a:solidFill>
              <a:latin typeface="Arial" pitchFamily="34" charset="0"/>
              <a:cs typeface="+mn-cs"/>
            </a:endParaRPr>
          </a:p>
        </p:txBody>
      </p:sp>
      <p:sp>
        <p:nvSpPr>
          <p:cNvPr id="97283" name="Text Box 3"/>
          <p:cNvSpPr txBox="1">
            <a:spLocks noChangeArrowheads="1"/>
          </p:cNvSpPr>
          <p:nvPr/>
        </p:nvSpPr>
        <p:spPr bwMode="auto">
          <a:xfrm>
            <a:off x="461392" y="1124744"/>
            <a:ext cx="828707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dirty="0" smtClean="0">
                <a:solidFill>
                  <a:srgbClr val="000000"/>
                </a:solidFill>
                <a:latin typeface="Arial" pitchFamily="34" charset="0"/>
              </a:rPr>
              <a:t>  </a:t>
            </a:r>
            <a:r>
              <a:rPr lang="ar-SA" sz="3200" dirty="0" smtClean="0">
                <a:solidFill>
                  <a:srgbClr val="000000"/>
                </a:solidFill>
                <a:latin typeface="Arial" pitchFamily="34" charset="0"/>
                <a:cs typeface="+mn-cs"/>
              </a:rPr>
              <a:t>كلما كان هناك إمكانية لتغيير حجم الإنتاج بنفقات أقل وبطريقة أسهل ، كلما كان عرض السلعة أكثر مرونة</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كما أن سهولة تغيير عوامل الإنتاج المستخدمة</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وسهولة إحلالها</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ببعضها البعض وتعدد أوجه استخدامها ، يزيد من مرونة السلعة ، والعكس بالعكس . </a:t>
            </a:r>
            <a:endParaRPr lang="en-US" sz="3200" dirty="0" smtClean="0">
              <a:solidFill>
                <a:srgbClr val="000000"/>
              </a:solidFill>
              <a:latin typeface="Arial" pitchFamily="34" charset="0"/>
              <a:cs typeface="+mn-cs"/>
            </a:endParaRPr>
          </a:p>
        </p:txBody>
      </p:sp>
      <p:sp>
        <p:nvSpPr>
          <p:cNvPr id="97284" name="Text Box 4"/>
          <p:cNvSpPr txBox="1">
            <a:spLocks noChangeArrowheads="1"/>
          </p:cNvSpPr>
          <p:nvPr/>
        </p:nvSpPr>
        <p:spPr bwMode="auto">
          <a:xfrm>
            <a:off x="3851920" y="3641650"/>
            <a:ext cx="468248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sz="3200" u="sng" dirty="0" smtClean="0">
                <a:solidFill>
                  <a:srgbClr val="0065CA"/>
                </a:solidFill>
                <a:latin typeface="Arial" pitchFamily="34" charset="0"/>
                <a:cs typeface="+mn-cs"/>
              </a:rPr>
              <a:t>د -</a:t>
            </a:r>
            <a:r>
              <a:rPr lang="ar-SA" sz="3200" u="sng" dirty="0" smtClean="0">
                <a:solidFill>
                  <a:srgbClr val="0065CA"/>
                </a:solidFill>
                <a:latin typeface="Arial" pitchFamily="34" charset="0"/>
                <a:cs typeface="+mn-cs"/>
              </a:rPr>
              <a:t> التوقعات المستقبلية للأسعار </a:t>
            </a:r>
            <a:endParaRPr lang="en-US" sz="3200" u="sng" dirty="0" smtClean="0">
              <a:solidFill>
                <a:srgbClr val="0065CA"/>
              </a:solidFill>
              <a:latin typeface="Arial" pitchFamily="34" charset="0"/>
              <a:cs typeface="+mn-cs"/>
            </a:endParaRPr>
          </a:p>
        </p:txBody>
      </p:sp>
      <p:sp>
        <p:nvSpPr>
          <p:cNvPr id="97285" name="Text Box 5"/>
          <p:cNvSpPr txBox="1">
            <a:spLocks noChangeArrowheads="1"/>
          </p:cNvSpPr>
          <p:nvPr/>
        </p:nvSpPr>
        <p:spPr bwMode="auto">
          <a:xfrm>
            <a:off x="685800" y="4451628"/>
            <a:ext cx="79248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b="0" dirty="0" smtClean="0">
                <a:solidFill>
                  <a:srgbClr val="000000"/>
                </a:solidFill>
                <a:latin typeface="Arial" pitchFamily="34" charset="0"/>
                <a:cs typeface="+mn-cs"/>
              </a:rPr>
              <a:t>  </a:t>
            </a:r>
            <a:r>
              <a:rPr lang="ar-SA" sz="3200" dirty="0" smtClean="0">
                <a:solidFill>
                  <a:srgbClr val="000000"/>
                </a:solidFill>
                <a:latin typeface="Arial" pitchFamily="34" charset="0"/>
                <a:cs typeface="+mn-cs"/>
              </a:rPr>
              <a:t>إذا كانت التوقعات </a:t>
            </a:r>
            <a:r>
              <a:rPr lang="ar-DZ" sz="3200" dirty="0" smtClean="0">
                <a:solidFill>
                  <a:srgbClr val="000000"/>
                </a:solidFill>
                <a:latin typeface="Arial" pitchFamily="34" charset="0"/>
                <a:cs typeface="+mn-cs"/>
              </a:rPr>
              <a:t>هي</a:t>
            </a:r>
            <a:r>
              <a:rPr lang="ar-SA" sz="3200" dirty="0" smtClean="0">
                <a:solidFill>
                  <a:srgbClr val="000000"/>
                </a:solidFill>
                <a:latin typeface="Arial" pitchFamily="34" charset="0"/>
                <a:cs typeface="+mn-cs"/>
              </a:rPr>
              <a:t> الارتفاع الحالي للأسعار سيستمر ، فإن العرض يكون أكثر مرونة</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مما لو كانت التوقعات تشير إلى أنه ارتفاع مؤقت يتبعه انخفاض في الأسعار </a:t>
            </a:r>
            <a:r>
              <a:rPr lang="ar-SA" dirty="0" smtClean="0">
                <a:solidFill>
                  <a:srgbClr val="000000"/>
                </a:solidFill>
                <a:latin typeface="Arial" pitchFamily="34" charset="0"/>
              </a:rPr>
              <a:t>.</a:t>
            </a:r>
            <a:endParaRPr lang="en-US" dirty="0" smtClean="0">
              <a:solidFill>
                <a:srgbClr val="000000"/>
              </a:solidFill>
              <a:latin typeface="Arial" pitchFamily="34" charset="0"/>
            </a:endParaRPr>
          </a:p>
        </p:txBody>
      </p:sp>
    </p:spTree>
    <p:extLst>
      <p:ext uri="{BB962C8B-B14F-4D97-AF65-F5344CB8AC3E}">
        <p14:creationId xmlns:p14="http://schemas.microsoft.com/office/powerpoint/2010/main" val="25766037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97282"/>
                                        </p:tgtEl>
                                        <p:attrNameLst>
                                          <p:attrName>style.visibility</p:attrName>
                                        </p:attrNameLst>
                                      </p:cBhvr>
                                      <p:to>
                                        <p:strVal val="visible"/>
                                      </p:to>
                                    </p:set>
                                    <p:anim calcmode="lin" valueType="num">
                                      <p:cBhvr>
                                        <p:cTn id="7" dur="250" fill="hold"/>
                                        <p:tgtEl>
                                          <p:spTgt spid="97282"/>
                                        </p:tgtEl>
                                        <p:attrNameLst>
                                          <p:attrName>ppt_w</p:attrName>
                                        </p:attrNameLst>
                                      </p:cBhvr>
                                      <p:tavLst>
                                        <p:tav tm="0">
                                          <p:val>
                                            <p:fltVal val="0"/>
                                          </p:val>
                                        </p:tav>
                                        <p:tav tm="100000">
                                          <p:val>
                                            <p:strVal val="#ppt_w"/>
                                          </p:val>
                                        </p:tav>
                                      </p:tavLst>
                                    </p:anim>
                                    <p:anim calcmode="lin" valueType="num">
                                      <p:cBhvr>
                                        <p:cTn id="8" dur="250" fill="hold"/>
                                        <p:tgtEl>
                                          <p:spTgt spid="97282"/>
                                        </p:tgtEl>
                                        <p:attrNameLst>
                                          <p:attrName>ppt_h</p:attrName>
                                        </p:attrNameLst>
                                      </p:cBhvr>
                                      <p:tavLst>
                                        <p:tav tm="0">
                                          <p:val>
                                            <p:fltVal val="0"/>
                                          </p:val>
                                        </p:tav>
                                        <p:tav tm="100000">
                                          <p:val>
                                            <p:strVal val="#ppt_h"/>
                                          </p:val>
                                        </p:tav>
                                      </p:tavLst>
                                    </p:anim>
                                    <p:anim calcmode="lin" valueType="num">
                                      <p:cBhvr>
                                        <p:cTn id="9" dur="250" fill="hold"/>
                                        <p:tgtEl>
                                          <p:spTgt spid="97282"/>
                                        </p:tgtEl>
                                        <p:attrNameLst>
                                          <p:attrName>ppt_x</p:attrName>
                                        </p:attrNameLst>
                                      </p:cBhvr>
                                      <p:tavLst>
                                        <p:tav tm="0" fmla="#ppt_x+(cos(-2*pi*(1-$))*-#ppt_x-sin(-2*pi*(1-$))*(1-#ppt_y))*(1-$)">
                                          <p:val>
                                            <p:fltVal val="0"/>
                                          </p:val>
                                        </p:tav>
                                        <p:tav tm="100000">
                                          <p:val>
                                            <p:fltVal val="1"/>
                                          </p:val>
                                        </p:tav>
                                      </p:tavLst>
                                    </p:anim>
                                    <p:anim calcmode="lin" valueType="num">
                                      <p:cBhvr>
                                        <p:cTn id="10" dur="250" fill="hold"/>
                                        <p:tgtEl>
                                          <p:spTgt spid="97282"/>
                                        </p:tgtEl>
                                        <p:attrNameLst>
                                          <p:attrName>ppt_y</p:attrName>
                                        </p:attrNameLst>
                                      </p:cBhvr>
                                      <p:tavLst>
                                        <p:tav tm="0" fmla="#ppt_y+(sin(-2*pi*(1-$))*-#ppt_x+cos(-2*pi*(1-$))*(1-#ppt_y))*(1-$)">
                                          <p:val>
                                            <p:fltVal val="0"/>
                                          </p:val>
                                        </p:tav>
                                        <p:tav tm="100000">
                                          <p:val>
                                            <p:fltVal val="1"/>
                                          </p:val>
                                        </p:tav>
                                      </p:tavLst>
                                    </p:anim>
                                  </p:childTnLst>
                                </p:cTn>
                              </p:par>
                            </p:childTnLst>
                          </p:cTn>
                        </p:par>
                        <p:par>
                          <p:cTn id="11" fill="hold" nodeType="withGroup">
                            <p:stCondLst>
                              <p:cond delay="250"/>
                            </p:stCondLst>
                            <p:childTnLst>
                              <p:par>
                                <p:cTn id="12" presetID="14" presetClass="entr" presetSubtype="10" fill="hold" grpId="0" nodeType="afterEffect">
                                  <p:stCondLst>
                                    <p:cond delay="0"/>
                                  </p:stCondLst>
                                  <p:childTnLst>
                                    <p:set>
                                      <p:cBhvr>
                                        <p:cTn id="13" dur="1" fill="hold">
                                          <p:stCondLst>
                                            <p:cond delay="0"/>
                                          </p:stCondLst>
                                        </p:cTn>
                                        <p:tgtEl>
                                          <p:spTgt spid="97283"/>
                                        </p:tgtEl>
                                        <p:attrNameLst>
                                          <p:attrName>style.visibility</p:attrName>
                                        </p:attrNameLst>
                                      </p:cBhvr>
                                      <p:to>
                                        <p:strVal val="visible"/>
                                      </p:to>
                                    </p:set>
                                    <p:animEffect transition="in" filter="randombar(horizontal)">
                                      <p:cBhvr>
                                        <p:cTn id="14" dur="250"/>
                                        <p:tgtEl>
                                          <p:spTgt spid="97283"/>
                                        </p:tgtEl>
                                      </p:cBhvr>
                                    </p:animEffect>
                                  </p:childTnLst>
                                </p:cTn>
                              </p:par>
                            </p:childTnLst>
                          </p:cTn>
                        </p:par>
                        <p:par>
                          <p:cTn id="15" fill="hold" nodeType="withGroup">
                            <p:stCondLst>
                              <p:cond delay="500"/>
                            </p:stCondLst>
                            <p:childTnLst>
                              <p:par>
                                <p:cTn id="16" presetID="15" presetClass="entr" presetSubtype="0" fill="hold" grpId="0" nodeType="afterEffect">
                                  <p:stCondLst>
                                    <p:cond delay="0"/>
                                  </p:stCondLst>
                                  <p:childTnLst>
                                    <p:set>
                                      <p:cBhvr>
                                        <p:cTn id="17" dur="1" fill="hold">
                                          <p:stCondLst>
                                            <p:cond delay="0"/>
                                          </p:stCondLst>
                                        </p:cTn>
                                        <p:tgtEl>
                                          <p:spTgt spid="97284"/>
                                        </p:tgtEl>
                                        <p:attrNameLst>
                                          <p:attrName>style.visibility</p:attrName>
                                        </p:attrNameLst>
                                      </p:cBhvr>
                                      <p:to>
                                        <p:strVal val="visible"/>
                                      </p:to>
                                    </p:set>
                                    <p:anim calcmode="lin" valueType="num">
                                      <p:cBhvr>
                                        <p:cTn id="18" dur="250" fill="hold"/>
                                        <p:tgtEl>
                                          <p:spTgt spid="97284"/>
                                        </p:tgtEl>
                                        <p:attrNameLst>
                                          <p:attrName>ppt_w</p:attrName>
                                        </p:attrNameLst>
                                      </p:cBhvr>
                                      <p:tavLst>
                                        <p:tav tm="0">
                                          <p:val>
                                            <p:fltVal val="0"/>
                                          </p:val>
                                        </p:tav>
                                        <p:tav tm="100000">
                                          <p:val>
                                            <p:strVal val="#ppt_w"/>
                                          </p:val>
                                        </p:tav>
                                      </p:tavLst>
                                    </p:anim>
                                    <p:anim calcmode="lin" valueType="num">
                                      <p:cBhvr>
                                        <p:cTn id="19" dur="250" fill="hold"/>
                                        <p:tgtEl>
                                          <p:spTgt spid="97284"/>
                                        </p:tgtEl>
                                        <p:attrNameLst>
                                          <p:attrName>ppt_h</p:attrName>
                                        </p:attrNameLst>
                                      </p:cBhvr>
                                      <p:tavLst>
                                        <p:tav tm="0">
                                          <p:val>
                                            <p:fltVal val="0"/>
                                          </p:val>
                                        </p:tav>
                                        <p:tav tm="100000">
                                          <p:val>
                                            <p:strVal val="#ppt_h"/>
                                          </p:val>
                                        </p:tav>
                                      </p:tavLst>
                                    </p:anim>
                                    <p:anim calcmode="lin" valueType="num">
                                      <p:cBhvr>
                                        <p:cTn id="20" dur="250" fill="hold"/>
                                        <p:tgtEl>
                                          <p:spTgt spid="97284"/>
                                        </p:tgtEl>
                                        <p:attrNameLst>
                                          <p:attrName>ppt_x</p:attrName>
                                        </p:attrNameLst>
                                      </p:cBhvr>
                                      <p:tavLst>
                                        <p:tav tm="0" fmla="#ppt_x+(cos(-2*pi*(1-$))*-#ppt_x-sin(-2*pi*(1-$))*(1-#ppt_y))*(1-$)">
                                          <p:val>
                                            <p:fltVal val="0"/>
                                          </p:val>
                                        </p:tav>
                                        <p:tav tm="100000">
                                          <p:val>
                                            <p:fltVal val="1"/>
                                          </p:val>
                                        </p:tav>
                                      </p:tavLst>
                                    </p:anim>
                                    <p:anim calcmode="lin" valueType="num">
                                      <p:cBhvr>
                                        <p:cTn id="21" dur="250" fill="hold"/>
                                        <p:tgtEl>
                                          <p:spTgt spid="97284"/>
                                        </p:tgtEl>
                                        <p:attrNameLst>
                                          <p:attrName>ppt_y</p:attrName>
                                        </p:attrNameLst>
                                      </p:cBhvr>
                                      <p:tavLst>
                                        <p:tav tm="0" fmla="#ppt_y+(sin(-2*pi*(1-$))*-#ppt_x+cos(-2*pi*(1-$))*(1-#ppt_y))*(1-$)">
                                          <p:val>
                                            <p:fltVal val="0"/>
                                          </p:val>
                                        </p:tav>
                                        <p:tav tm="100000">
                                          <p:val>
                                            <p:fltVal val="1"/>
                                          </p:val>
                                        </p:tav>
                                      </p:tavLst>
                                    </p:anim>
                                  </p:childTnLst>
                                </p:cTn>
                              </p:par>
                            </p:childTnLst>
                          </p:cTn>
                        </p:par>
                        <p:par>
                          <p:cTn id="22" fill="hold" nodeType="withGroup">
                            <p:stCondLst>
                              <p:cond delay="750"/>
                            </p:stCondLst>
                            <p:childTnLst>
                              <p:par>
                                <p:cTn id="23" presetID="14" presetClass="entr" presetSubtype="10" fill="hold" grpId="0" nodeType="afterEffect">
                                  <p:stCondLst>
                                    <p:cond delay="0"/>
                                  </p:stCondLst>
                                  <p:childTnLst>
                                    <p:set>
                                      <p:cBhvr>
                                        <p:cTn id="24" dur="1" fill="hold">
                                          <p:stCondLst>
                                            <p:cond delay="0"/>
                                          </p:stCondLst>
                                        </p:cTn>
                                        <p:tgtEl>
                                          <p:spTgt spid="97285"/>
                                        </p:tgtEl>
                                        <p:attrNameLst>
                                          <p:attrName>style.visibility</p:attrName>
                                        </p:attrNameLst>
                                      </p:cBhvr>
                                      <p:to>
                                        <p:strVal val="visible"/>
                                      </p:to>
                                    </p:set>
                                    <p:animEffect transition="in" filter="randombar(horizontal)">
                                      <p:cBhvr>
                                        <p:cTn id="25" dur="250"/>
                                        <p:tgtEl>
                                          <p:spTgt spid="972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autoUpdateAnimBg="0"/>
      <p:bldP spid="97283" grpId="0" autoUpdateAnimBg="0"/>
      <p:bldP spid="97284" grpId="0" autoUpdateAnimBg="0"/>
      <p:bldP spid="97285" grpId="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1"/>
          <p:cNvSpPr>
            <a:spLocks noGrp="1"/>
          </p:cNvSpPr>
          <p:nvPr>
            <p:ph type="ctrTitle"/>
          </p:nvPr>
        </p:nvSpPr>
        <p:spPr>
          <a:xfrm>
            <a:off x="685800" y="1844824"/>
            <a:ext cx="7772400" cy="1470025"/>
          </a:xfrm>
        </p:spPr>
        <p:txBody>
          <a:bodyPr/>
          <a:lstStyle/>
          <a:p>
            <a:r>
              <a:rPr lang="ar-DZ" sz="5400" b="1" dirty="0">
                <a:solidFill>
                  <a:srgbClr val="000000"/>
                </a:solidFill>
              </a:rPr>
              <a:t>المحور </a:t>
            </a:r>
            <a:r>
              <a:rPr lang="ar-DZ" sz="5400" b="1" dirty="0" smtClean="0">
                <a:solidFill>
                  <a:srgbClr val="000000"/>
                </a:solidFill>
              </a:rPr>
              <a:t>الخامس</a:t>
            </a:r>
            <a:endParaRPr lang="ar-DZ" sz="5400" b="1" dirty="0"/>
          </a:p>
        </p:txBody>
      </p:sp>
      <p:sp>
        <p:nvSpPr>
          <p:cNvPr id="7" name="عنوان فرعي 2"/>
          <p:cNvSpPr>
            <a:spLocks noGrp="1"/>
          </p:cNvSpPr>
          <p:nvPr>
            <p:ph type="subTitle" idx="1"/>
          </p:nvPr>
        </p:nvSpPr>
        <p:spPr>
          <a:xfrm>
            <a:off x="1483568" y="3356992"/>
            <a:ext cx="6400800" cy="1752600"/>
          </a:xfrm>
        </p:spPr>
        <p:txBody>
          <a:bodyPr/>
          <a:lstStyle/>
          <a:p>
            <a:pPr lvl="0" eaLnBrk="1" hangingPunct="1">
              <a:defRPr/>
            </a:pPr>
            <a:r>
              <a:rPr lang="ar-DZ" sz="6000" b="1" dirty="0">
                <a:solidFill>
                  <a:srgbClr val="000000"/>
                </a:solidFill>
              </a:rPr>
              <a:t>نظرية </a:t>
            </a:r>
            <a:r>
              <a:rPr lang="ar-DZ" sz="6000" b="1" dirty="0" smtClean="0">
                <a:solidFill>
                  <a:srgbClr val="000000"/>
                </a:solidFill>
              </a:rPr>
              <a:t>سلوك المستهلك</a:t>
            </a:r>
            <a:endParaRPr lang="ar-DZ" sz="2000" dirty="0"/>
          </a:p>
        </p:txBody>
      </p:sp>
    </p:spTree>
    <p:extLst>
      <p:ext uri="{BB962C8B-B14F-4D97-AF65-F5344CB8AC3E}">
        <p14:creationId xmlns:p14="http://schemas.microsoft.com/office/powerpoint/2010/main" val="3547522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50" fill="hold"/>
                                        <p:tgtEl>
                                          <p:spTgt spid="6"/>
                                        </p:tgtEl>
                                        <p:attrNameLst>
                                          <p:attrName>ppt_x</p:attrName>
                                        </p:attrNameLst>
                                      </p:cBhvr>
                                      <p:tavLst>
                                        <p:tav tm="0">
                                          <p:val>
                                            <p:strVal val="#ppt_x"/>
                                          </p:val>
                                        </p:tav>
                                        <p:tav tm="100000">
                                          <p:val>
                                            <p:strVal val="#ppt_x"/>
                                          </p:val>
                                        </p:tav>
                                      </p:tavLst>
                                    </p:anim>
                                    <p:anim calcmode="lin" valueType="num">
                                      <p:cBhvr additive="base">
                                        <p:cTn id="8" dur="25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25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67744" y="302791"/>
            <a:ext cx="7772400" cy="1470025"/>
          </a:xfrm>
        </p:spPr>
        <p:txBody>
          <a:bodyPr/>
          <a:lstStyle/>
          <a:p>
            <a:r>
              <a:rPr lang="ar-DZ" b="1" dirty="0" smtClean="0"/>
              <a:t> اولا :تعريف سلوك المستهلك</a:t>
            </a:r>
            <a:endParaRPr lang="ar-DZ" b="1" dirty="0"/>
          </a:p>
        </p:txBody>
      </p:sp>
      <p:sp>
        <p:nvSpPr>
          <p:cNvPr id="3" name="عنوان فرعي 2"/>
          <p:cNvSpPr>
            <a:spLocks noGrp="1"/>
          </p:cNvSpPr>
          <p:nvPr>
            <p:ph type="subTitle" idx="1"/>
          </p:nvPr>
        </p:nvSpPr>
        <p:spPr>
          <a:xfrm>
            <a:off x="1043608" y="1772816"/>
            <a:ext cx="7416824" cy="4824536"/>
          </a:xfrm>
        </p:spPr>
        <p:txBody>
          <a:bodyPr/>
          <a:lstStyle/>
          <a:p>
            <a:pPr algn="just"/>
            <a:r>
              <a:rPr lang="ar-DZ" sz="3600" b="1" dirty="0" smtClean="0">
                <a:solidFill>
                  <a:srgbClr val="000000"/>
                </a:solidFill>
                <a:latin typeface="TraditionalArabic"/>
              </a:rPr>
              <a:t>- تعريف </a:t>
            </a:r>
            <a:r>
              <a:rPr lang="ar-DZ" sz="3600" b="1" dirty="0">
                <a:solidFill>
                  <a:srgbClr val="000000"/>
                </a:solidFill>
                <a:latin typeface="TraditionalArabic"/>
              </a:rPr>
              <a:t>انجل: </a:t>
            </a:r>
            <a:r>
              <a:rPr lang="ar-DZ" b="1" dirty="0" smtClean="0">
                <a:solidFill>
                  <a:srgbClr val="000000"/>
                </a:solidFill>
                <a:latin typeface="TraditionalArabic"/>
              </a:rPr>
              <a:t>سلوك </a:t>
            </a:r>
            <a:r>
              <a:rPr lang="ar-DZ" b="1" dirty="0">
                <a:solidFill>
                  <a:srgbClr val="000000"/>
                </a:solidFill>
                <a:latin typeface="TraditionalArabic"/>
              </a:rPr>
              <a:t>المستهلك </a:t>
            </a:r>
            <a:r>
              <a:rPr lang="ar-DZ" b="1" dirty="0" smtClean="0">
                <a:solidFill>
                  <a:srgbClr val="000000"/>
                </a:solidFill>
                <a:latin typeface="TraditionalArabic"/>
              </a:rPr>
              <a:t>هو التصرفات </a:t>
            </a:r>
            <a:r>
              <a:rPr lang="ar-DZ" b="1" dirty="0">
                <a:solidFill>
                  <a:srgbClr val="000000"/>
                </a:solidFill>
                <a:latin typeface="TraditionalArabic"/>
              </a:rPr>
              <a:t>التي يقومون </a:t>
            </a:r>
            <a:r>
              <a:rPr lang="ar-DZ" b="1" dirty="0" smtClean="0">
                <a:solidFill>
                  <a:srgbClr val="000000"/>
                </a:solidFill>
                <a:latin typeface="TraditionalArabic"/>
              </a:rPr>
              <a:t>بها الأفراد, </a:t>
            </a:r>
            <a:r>
              <a:rPr lang="ar-DZ" b="1" dirty="0">
                <a:solidFill>
                  <a:srgbClr val="000000"/>
                </a:solidFill>
                <a:latin typeface="TraditionalArabic"/>
              </a:rPr>
              <a:t>وبصورة مباشرة </a:t>
            </a:r>
            <a:r>
              <a:rPr lang="ar-DZ" b="1" dirty="0" smtClean="0">
                <a:solidFill>
                  <a:srgbClr val="000000"/>
                </a:solidFill>
                <a:latin typeface="TraditionalArabic"/>
              </a:rPr>
              <a:t>من أجل </a:t>
            </a:r>
            <a:r>
              <a:rPr lang="ar-DZ" b="1" dirty="0">
                <a:solidFill>
                  <a:srgbClr val="000000"/>
                </a:solidFill>
                <a:latin typeface="TraditionalArabic"/>
              </a:rPr>
              <a:t>الحصول واستعمال الخدمات </a:t>
            </a:r>
            <a:r>
              <a:rPr lang="ar-DZ" b="1" dirty="0" smtClean="0">
                <a:solidFill>
                  <a:srgbClr val="000000"/>
                </a:solidFill>
                <a:latin typeface="TraditionalArabic"/>
              </a:rPr>
              <a:t>الاقتصادية, </a:t>
            </a:r>
            <a:r>
              <a:rPr lang="ar-DZ" b="1" dirty="0">
                <a:solidFill>
                  <a:srgbClr val="000000"/>
                </a:solidFill>
                <a:latin typeface="TraditionalArabic"/>
              </a:rPr>
              <a:t>بما في ذلك القرارات التي تحدد هذه التصرفات </a:t>
            </a:r>
            <a:r>
              <a:rPr lang="ar-DZ" b="1" dirty="0" smtClean="0">
                <a:solidFill>
                  <a:srgbClr val="000000"/>
                </a:solidFill>
                <a:latin typeface="TraditionalArabic"/>
              </a:rPr>
              <a:t>.</a:t>
            </a:r>
          </a:p>
          <a:p>
            <a:pPr algn="just"/>
            <a:r>
              <a:rPr lang="ar-DZ" b="1" dirty="0">
                <a:solidFill>
                  <a:srgbClr val="000000"/>
                </a:solidFill>
                <a:latin typeface="TraditionalArabic"/>
              </a:rPr>
              <a:t/>
            </a:r>
            <a:br>
              <a:rPr lang="ar-DZ" b="1" dirty="0">
                <a:solidFill>
                  <a:srgbClr val="000000"/>
                </a:solidFill>
                <a:latin typeface="TraditionalArabic"/>
              </a:rPr>
            </a:br>
            <a:r>
              <a:rPr lang="ar-DZ" b="1" dirty="0">
                <a:solidFill>
                  <a:srgbClr val="000000"/>
                </a:solidFill>
                <a:latin typeface="TraditionalArabic"/>
              </a:rPr>
              <a:t>- تعريف مولينا </a:t>
            </a:r>
            <a:r>
              <a:rPr lang="ar-DZ" b="1" dirty="0" smtClean="0">
                <a:solidFill>
                  <a:srgbClr val="000000"/>
                </a:solidFill>
                <a:latin typeface="TraditionalArabic"/>
              </a:rPr>
              <a:t>:سلوك </a:t>
            </a:r>
            <a:r>
              <a:rPr lang="ar-DZ" b="1" dirty="0">
                <a:solidFill>
                  <a:srgbClr val="000000"/>
                </a:solidFill>
                <a:latin typeface="TraditionalArabic"/>
              </a:rPr>
              <a:t>المستهلك عبارة عن تصرفات وأفعال يسلكها </a:t>
            </a:r>
            <a:r>
              <a:rPr lang="ar-DZ" b="1" dirty="0" smtClean="0">
                <a:solidFill>
                  <a:srgbClr val="000000"/>
                </a:solidFill>
                <a:latin typeface="TraditionalArabic"/>
              </a:rPr>
              <a:t>الأفراد, </a:t>
            </a:r>
            <a:r>
              <a:rPr lang="ar-DZ" b="1" dirty="0">
                <a:solidFill>
                  <a:srgbClr val="000000"/>
                </a:solidFill>
                <a:latin typeface="TraditionalArabic"/>
              </a:rPr>
              <a:t>في تخطيط </a:t>
            </a:r>
            <a:r>
              <a:rPr lang="ar-DZ" b="1" dirty="0" smtClean="0">
                <a:solidFill>
                  <a:srgbClr val="000000"/>
                </a:solidFill>
                <a:latin typeface="TraditionalArabic"/>
              </a:rPr>
              <a:t>وشراء السلعة ثم استهلاكها .</a:t>
            </a:r>
            <a:endParaRPr lang="ar-DZ" b="1" dirty="0"/>
          </a:p>
        </p:txBody>
      </p:sp>
    </p:spTree>
    <p:extLst>
      <p:ext uri="{BB962C8B-B14F-4D97-AF65-F5344CB8AC3E}">
        <p14:creationId xmlns:p14="http://schemas.microsoft.com/office/powerpoint/2010/main" val="380466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756592" y="44624"/>
            <a:ext cx="973980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sz="4000" dirty="0" smtClean="0">
                <a:solidFill>
                  <a:srgbClr val="663300"/>
                </a:solidFill>
                <a:latin typeface="Arial" pitchFamily="34" charset="0"/>
                <a:cs typeface="+mn-cs"/>
              </a:rPr>
              <a:t>ثانيا : </a:t>
            </a:r>
            <a:r>
              <a:rPr lang="ar-SA" sz="4000" dirty="0" smtClean="0">
                <a:solidFill>
                  <a:srgbClr val="663300"/>
                </a:solidFill>
                <a:latin typeface="Arial" pitchFamily="34" charset="0"/>
                <a:cs typeface="+mn-cs"/>
              </a:rPr>
              <a:t>توازن المستهلك</a:t>
            </a:r>
            <a:r>
              <a:rPr lang="ar-DZ" sz="4000" dirty="0" smtClean="0">
                <a:solidFill>
                  <a:srgbClr val="663300"/>
                </a:solidFill>
                <a:latin typeface="Arial" pitchFamily="34" charset="0"/>
                <a:cs typeface="+mn-cs"/>
              </a:rPr>
              <a:t> باستخدام </a:t>
            </a:r>
            <a:r>
              <a:rPr lang="ar-SA" sz="4000" dirty="0" smtClean="0">
                <a:solidFill>
                  <a:srgbClr val="663300"/>
                </a:solidFill>
                <a:latin typeface="Arial" pitchFamily="34" charset="0"/>
                <a:cs typeface="+mn-cs"/>
              </a:rPr>
              <a:t>فكرة المنفعة الحدية  </a:t>
            </a:r>
            <a:endParaRPr lang="en-US" sz="4000" dirty="0" smtClean="0">
              <a:solidFill>
                <a:srgbClr val="663300"/>
              </a:solidFill>
              <a:latin typeface="Arial" pitchFamily="34" charset="0"/>
              <a:cs typeface="+mn-cs"/>
            </a:endParaRPr>
          </a:p>
        </p:txBody>
      </p:sp>
      <p:sp>
        <p:nvSpPr>
          <p:cNvPr id="108547" name="Text Box 3"/>
          <p:cNvSpPr txBox="1">
            <a:spLocks noChangeArrowheads="1"/>
          </p:cNvSpPr>
          <p:nvPr/>
        </p:nvSpPr>
        <p:spPr bwMode="auto">
          <a:xfrm>
            <a:off x="5565576" y="766445"/>
            <a:ext cx="325489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sz="3600" dirty="0" smtClean="0">
                <a:solidFill>
                  <a:srgbClr val="8C5D2E"/>
                </a:solidFill>
                <a:latin typeface="Arial" pitchFamily="34" charset="0"/>
              </a:rPr>
              <a:t> - </a:t>
            </a:r>
            <a:r>
              <a:rPr lang="ar-SA" sz="3600" dirty="0" smtClean="0">
                <a:solidFill>
                  <a:srgbClr val="8C5D2E"/>
                </a:solidFill>
                <a:latin typeface="Arial" pitchFamily="34" charset="0"/>
                <a:cs typeface="+mj-cs"/>
              </a:rPr>
              <a:t>نظرية المنفعة </a:t>
            </a:r>
            <a:endParaRPr lang="en-US" sz="3600" dirty="0" smtClean="0">
              <a:solidFill>
                <a:srgbClr val="8C5D2E"/>
              </a:solidFill>
              <a:latin typeface="Arial" pitchFamily="34" charset="0"/>
            </a:endParaRPr>
          </a:p>
        </p:txBody>
      </p:sp>
      <p:sp>
        <p:nvSpPr>
          <p:cNvPr id="108548" name="Text Box 4"/>
          <p:cNvSpPr txBox="1">
            <a:spLocks noChangeArrowheads="1"/>
          </p:cNvSpPr>
          <p:nvPr/>
        </p:nvSpPr>
        <p:spPr bwMode="auto">
          <a:xfrm>
            <a:off x="251520" y="1382280"/>
            <a:ext cx="8587680" cy="6294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2800" b="0" dirty="0" smtClean="0">
                <a:solidFill>
                  <a:srgbClr val="000000"/>
                </a:solidFill>
                <a:latin typeface="Arial" pitchFamily="34" charset="0"/>
                <a:cs typeface="+mn-cs"/>
              </a:rPr>
              <a:t>   </a:t>
            </a:r>
            <a:r>
              <a:rPr lang="ar-SA" sz="2800" dirty="0" smtClean="0">
                <a:solidFill>
                  <a:srgbClr val="000000"/>
                </a:solidFill>
                <a:latin typeface="Arial" pitchFamily="34" charset="0"/>
                <a:cs typeface="+mn-cs"/>
              </a:rPr>
              <a:t>وبافتراض إمكانية القياس العددي للمنفعة نقول مثلاً ، لو كان المستهلك يحصل على ( 5 ) وحدات منفعة من أول كوب يشربه من القهوة ، وأن حصوله على كوب ثاني يعطيه ( 7 ) وحدات من المنفعة ، فإن منفعة الكوب الأخير أكبر</a:t>
            </a:r>
            <a:r>
              <a:rPr lang="ar-DZ" sz="2800" dirty="0" smtClean="0">
                <a:solidFill>
                  <a:srgbClr val="000000"/>
                </a:solidFill>
                <a:latin typeface="Arial" pitchFamily="34" charset="0"/>
                <a:cs typeface="+mn-cs"/>
              </a:rPr>
              <a:t> </a:t>
            </a:r>
            <a:r>
              <a:rPr lang="ar-SA" sz="2800" dirty="0" smtClean="0">
                <a:solidFill>
                  <a:srgbClr val="000000"/>
                </a:solidFill>
                <a:latin typeface="Arial" pitchFamily="34" charset="0"/>
                <a:cs typeface="+mn-cs"/>
              </a:rPr>
              <a:t>وقد تزيد منفعة الكوب الثالث لتكون ( 9 ) وحدات منفعة  لكن عند استهلاكه لكوب رابع من القهوة ، فإنه قد يحصل على اشباع أقل من ذلك الذي حصل عليه من استهلاكه للكوب السابق ، ويعطيه الكوب الأخير وحدات من </a:t>
            </a:r>
            <a:r>
              <a:rPr lang="ar-SA" sz="2800" dirty="0" err="1" smtClean="0">
                <a:solidFill>
                  <a:srgbClr val="000000"/>
                </a:solidFill>
                <a:latin typeface="Arial" pitchFamily="34" charset="0"/>
                <a:cs typeface="+mn-cs"/>
              </a:rPr>
              <a:t>المنفع</a:t>
            </a:r>
            <a:r>
              <a:rPr lang="ar-DZ" sz="2800" dirty="0" smtClean="0">
                <a:solidFill>
                  <a:srgbClr val="000000"/>
                </a:solidFill>
                <a:latin typeface="Arial" pitchFamily="34" charset="0"/>
                <a:cs typeface="+mn-cs"/>
              </a:rPr>
              <a:t>ة,</a:t>
            </a:r>
            <a:r>
              <a:rPr lang="ar-SA" sz="2800" dirty="0" smtClean="0">
                <a:solidFill>
                  <a:srgbClr val="000000"/>
                </a:solidFill>
                <a:latin typeface="Arial" pitchFamily="34" charset="0"/>
                <a:cs typeface="+mn-cs"/>
              </a:rPr>
              <a:t> وهكذا يقل الاشباع الذي يحصل عليه مع كل كوب إضافي يستهلكه الفرد من القهوة</a:t>
            </a:r>
            <a:r>
              <a:rPr lang="ar-DZ" sz="2800" dirty="0" smtClean="0">
                <a:solidFill>
                  <a:srgbClr val="000000"/>
                </a:solidFill>
                <a:latin typeface="Arial" pitchFamily="34" charset="0"/>
                <a:cs typeface="+mn-cs"/>
              </a:rPr>
              <a:t>,</a:t>
            </a:r>
            <a:r>
              <a:rPr lang="ar-SA" sz="2800" dirty="0" smtClean="0">
                <a:solidFill>
                  <a:srgbClr val="000000"/>
                </a:solidFill>
                <a:latin typeface="Arial" pitchFamily="34" charset="0"/>
                <a:cs typeface="+mn-cs"/>
              </a:rPr>
              <a:t> </a:t>
            </a:r>
            <a:r>
              <a:rPr lang="ar-SA" sz="2800" dirty="0">
                <a:solidFill>
                  <a:srgbClr val="000000"/>
                </a:solidFill>
                <a:latin typeface="Arial" pitchFamily="34" charset="0"/>
                <a:cs typeface="+mn-cs"/>
              </a:rPr>
              <a:t>هذه الظاهرة </a:t>
            </a:r>
            <a:r>
              <a:rPr lang="ar-SA" sz="2800" dirty="0" smtClean="0">
                <a:solidFill>
                  <a:srgbClr val="000000"/>
                </a:solidFill>
                <a:latin typeface="Arial" pitchFamily="34" charset="0"/>
                <a:cs typeface="+mn-cs"/>
              </a:rPr>
              <a:t>تعرف </a:t>
            </a:r>
            <a:r>
              <a:rPr lang="ar-SA" sz="2800" dirty="0">
                <a:solidFill>
                  <a:srgbClr val="000000"/>
                </a:solidFill>
                <a:latin typeface="Arial" pitchFamily="34" charset="0"/>
                <a:cs typeface="+mn-cs"/>
              </a:rPr>
              <a:t>بـ ” قانون تناقص المنفعة الحدية </a:t>
            </a:r>
            <a:r>
              <a:rPr lang="ar-SA" sz="2800" dirty="0" smtClean="0">
                <a:solidFill>
                  <a:srgbClr val="000000"/>
                </a:solidFill>
                <a:latin typeface="Arial" pitchFamily="34" charset="0"/>
                <a:cs typeface="+mn-cs"/>
              </a:rPr>
              <a:t>“</a:t>
            </a:r>
            <a:r>
              <a:rPr lang="ar-SA" sz="2800" dirty="0" smtClean="0">
                <a:solidFill>
                  <a:srgbClr val="000000"/>
                </a:solidFill>
                <a:cs typeface="+mn-cs"/>
              </a:rPr>
              <a:t>، </a:t>
            </a:r>
            <a:r>
              <a:rPr lang="ar-SA" sz="2800" dirty="0">
                <a:solidFill>
                  <a:srgbClr val="000000"/>
                </a:solidFill>
                <a:cs typeface="+mn-cs"/>
              </a:rPr>
              <a:t>الذي ينص على أنه عندما تزداد الكمية المستهلكة من سلعة </a:t>
            </a:r>
            <a:r>
              <a:rPr lang="ar-SA" sz="2800" dirty="0" smtClean="0">
                <a:solidFill>
                  <a:srgbClr val="000000"/>
                </a:solidFill>
                <a:cs typeface="+mn-cs"/>
              </a:rPr>
              <a:t>ما</a:t>
            </a:r>
            <a:r>
              <a:rPr lang="ar-DZ" sz="2800" dirty="0" smtClean="0">
                <a:solidFill>
                  <a:srgbClr val="000000"/>
                </a:solidFill>
                <a:cs typeface="+mn-cs"/>
              </a:rPr>
              <a:t>,</a:t>
            </a:r>
            <a:r>
              <a:rPr lang="ar-SA" sz="2800" dirty="0" smtClean="0">
                <a:solidFill>
                  <a:srgbClr val="000000"/>
                </a:solidFill>
                <a:cs typeface="+mn-cs"/>
              </a:rPr>
              <a:t> </a:t>
            </a:r>
            <a:r>
              <a:rPr lang="ar-SA" sz="2800" dirty="0">
                <a:solidFill>
                  <a:srgbClr val="000000"/>
                </a:solidFill>
                <a:cs typeface="+mn-cs"/>
              </a:rPr>
              <a:t>فإن المنفعة التي تعود على الفرد المستهلك منها تميل إلى </a:t>
            </a:r>
            <a:r>
              <a:rPr lang="ar-SA" sz="2800" dirty="0" smtClean="0">
                <a:solidFill>
                  <a:srgbClr val="000000"/>
                </a:solidFill>
                <a:cs typeface="+mn-cs"/>
              </a:rPr>
              <a:t>التناقص</a:t>
            </a:r>
            <a:r>
              <a:rPr lang="ar-DZ" sz="2800" dirty="0" smtClean="0">
                <a:solidFill>
                  <a:srgbClr val="000000"/>
                </a:solidFill>
                <a:cs typeface="+mn-cs"/>
              </a:rPr>
              <a:t> , </a:t>
            </a:r>
            <a:r>
              <a:rPr lang="ar-SA" sz="2800" dirty="0" smtClean="0">
                <a:solidFill>
                  <a:srgbClr val="000000"/>
                </a:solidFill>
                <a:cs typeface="+mn-cs"/>
              </a:rPr>
              <a:t>وهذا </a:t>
            </a:r>
            <a:r>
              <a:rPr lang="ar-SA" sz="2800" dirty="0">
                <a:solidFill>
                  <a:srgbClr val="000000"/>
                </a:solidFill>
                <a:cs typeface="+mn-cs"/>
              </a:rPr>
              <a:t>يعني أن المنفعة الحدية تتناقص مع زيادة استهلاك وحدات إضافية من السلعة حتى تعادل الصفر ، عند وصول المستهلك </a:t>
            </a:r>
            <a:r>
              <a:rPr lang="ar-SA" sz="2800" dirty="0" smtClean="0">
                <a:solidFill>
                  <a:srgbClr val="000000"/>
                </a:solidFill>
                <a:cs typeface="+mn-cs"/>
              </a:rPr>
              <a:t>إلى</a:t>
            </a:r>
            <a:r>
              <a:rPr lang="ar-DZ" sz="2800" dirty="0" smtClean="0">
                <a:solidFill>
                  <a:srgbClr val="000000"/>
                </a:solidFill>
                <a:cs typeface="+mn-cs"/>
              </a:rPr>
              <a:t> مستوى </a:t>
            </a:r>
            <a:endParaRPr lang="en-US" sz="2800" dirty="0">
              <a:solidFill>
                <a:srgbClr val="000000"/>
              </a:solidFill>
              <a:latin typeface="Arial" pitchFamily="34" charset="0"/>
              <a:cs typeface="+mn-cs"/>
            </a:endParaRPr>
          </a:p>
          <a:p>
            <a:pPr eaLnBrk="1" fontAlgn="base" hangingPunct="1">
              <a:spcBef>
                <a:spcPct val="50000"/>
              </a:spcBef>
              <a:spcAft>
                <a:spcPct val="0"/>
              </a:spcAft>
            </a:pPr>
            <a:endParaRPr lang="en-US" dirty="0" smtClean="0">
              <a:solidFill>
                <a:srgbClr val="000000"/>
              </a:solidFill>
              <a:latin typeface="Arial" pitchFamily="34" charset="0"/>
            </a:endParaRPr>
          </a:p>
        </p:txBody>
      </p:sp>
    </p:spTree>
    <p:extLst>
      <p:ext uri="{BB962C8B-B14F-4D97-AF65-F5344CB8AC3E}">
        <p14:creationId xmlns:p14="http://schemas.microsoft.com/office/powerpoint/2010/main" val="1986164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withEffect">
                                  <p:stCondLst>
                                    <p:cond delay="0"/>
                                  </p:stCondLst>
                                  <p:childTnLst>
                                    <p:set>
                                      <p:cBhvr>
                                        <p:cTn id="6" dur="1" fill="hold">
                                          <p:stCondLst>
                                            <p:cond delay="0"/>
                                          </p:stCondLst>
                                        </p:cTn>
                                        <p:tgtEl>
                                          <p:spTgt spid="108546"/>
                                        </p:tgtEl>
                                        <p:attrNameLst>
                                          <p:attrName>style.visibility</p:attrName>
                                        </p:attrNameLst>
                                      </p:cBhvr>
                                      <p:to>
                                        <p:strVal val="visible"/>
                                      </p:to>
                                    </p:set>
                                    <p:anim calcmode="lin" valueType="num">
                                      <p:cBhvr additive="base">
                                        <p:cTn id="7" dur="250" fill="hold"/>
                                        <p:tgtEl>
                                          <p:spTgt spid="108546"/>
                                        </p:tgtEl>
                                        <p:attrNameLst>
                                          <p:attrName>ppt_x</p:attrName>
                                        </p:attrNameLst>
                                      </p:cBhvr>
                                      <p:tavLst>
                                        <p:tav tm="0">
                                          <p:val>
                                            <p:strVal val="0-#ppt_w/2"/>
                                          </p:val>
                                        </p:tav>
                                        <p:tav tm="100000">
                                          <p:val>
                                            <p:strVal val="#ppt_x"/>
                                          </p:val>
                                        </p:tav>
                                      </p:tavLst>
                                    </p:anim>
                                    <p:anim calcmode="lin" valueType="num">
                                      <p:cBhvr additive="base">
                                        <p:cTn id="8" dur="250" fill="hold"/>
                                        <p:tgtEl>
                                          <p:spTgt spid="108546"/>
                                        </p:tgtEl>
                                        <p:attrNameLst>
                                          <p:attrName>ppt_y</p:attrName>
                                        </p:attrNameLst>
                                      </p:cBhvr>
                                      <p:tavLst>
                                        <p:tav tm="0">
                                          <p:val>
                                            <p:strVal val="1+#ppt_h/2"/>
                                          </p:val>
                                        </p:tav>
                                        <p:tav tm="100000">
                                          <p:val>
                                            <p:strVal val="#ppt_y"/>
                                          </p:val>
                                        </p:tav>
                                      </p:tavLst>
                                    </p:anim>
                                  </p:childTnLst>
                                </p:cTn>
                              </p:par>
                            </p:childTnLst>
                          </p:cTn>
                        </p:par>
                        <p:par>
                          <p:cTn id="9" fill="hold" nodeType="withGroup">
                            <p:stCondLst>
                              <p:cond delay="250"/>
                            </p:stCondLst>
                            <p:childTnLst>
                              <p:par>
                                <p:cTn id="10" presetID="5" presetClass="entr" presetSubtype="10" fill="hold" grpId="0" nodeType="afterEffect">
                                  <p:stCondLst>
                                    <p:cond delay="0"/>
                                  </p:stCondLst>
                                  <p:childTnLst>
                                    <p:set>
                                      <p:cBhvr>
                                        <p:cTn id="11" dur="1" fill="hold">
                                          <p:stCondLst>
                                            <p:cond delay="0"/>
                                          </p:stCondLst>
                                        </p:cTn>
                                        <p:tgtEl>
                                          <p:spTgt spid="108547"/>
                                        </p:tgtEl>
                                        <p:attrNameLst>
                                          <p:attrName>style.visibility</p:attrName>
                                        </p:attrNameLst>
                                      </p:cBhvr>
                                      <p:to>
                                        <p:strVal val="visible"/>
                                      </p:to>
                                    </p:set>
                                    <p:animEffect transition="in" filter="checkerboard(across)">
                                      <p:cBhvr>
                                        <p:cTn id="12" dur="250"/>
                                        <p:tgtEl>
                                          <p:spTgt spid="108547"/>
                                        </p:tgtEl>
                                      </p:cBhvr>
                                    </p:animEffect>
                                  </p:childTnLst>
                                </p:cTn>
                              </p:par>
                            </p:childTnLst>
                          </p:cTn>
                        </p:par>
                        <p:par>
                          <p:cTn id="13" fill="hold" nodeType="withGroup">
                            <p:stCondLst>
                              <p:cond delay="500"/>
                            </p:stCondLst>
                            <p:childTnLst>
                              <p:par>
                                <p:cTn id="14" presetID="4" presetClass="entr" presetSubtype="16" fill="hold" grpId="0" nodeType="afterEffect">
                                  <p:stCondLst>
                                    <p:cond delay="0"/>
                                  </p:stCondLst>
                                  <p:childTnLst>
                                    <p:set>
                                      <p:cBhvr>
                                        <p:cTn id="15" dur="1" fill="hold">
                                          <p:stCondLst>
                                            <p:cond delay="0"/>
                                          </p:stCondLst>
                                        </p:cTn>
                                        <p:tgtEl>
                                          <p:spTgt spid="108548"/>
                                        </p:tgtEl>
                                        <p:attrNameLst>
                                          <p:attrName>style.visibility</p:attrName>
                                        </p:attrNameLst>
                                      </p:cBhvr>
                                      <p:to>
                                        <p:strVal val="visible"/>
                                      </p:to>
                                    </p:set>
                                    <p:animEffect transition="in" filter="box(in)">
                                      <p:cBhvr>
                                        <p:cTn id="16" dur="250"/>
                                        <p:tgtEl>
                                          <p:spTgt spid="108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autoUpdateAnimBg="0"/>
      <p:bldP spid="108547" grpId="0" autoUpdateAnimBg="0"/>
      <p:bldP spid="108548" grpId="0"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 Box 2"/>
          <p:cNvSpPr txBox="1">
            <a:spLocks noChangeArrowheads="1"/>
          </p:cNvSpPr>
          <p:nvPr/>
        </p:nvSpPr>
        <p:spPr bwMode="auto">
          <a:xfrm>
            <a:off x="323528" y="188640"/>
            <a:ext cx="8651304"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SA" sz="3200" dirty="0" smtClean="0">
                <a:solidFill>
                  <a:srgbClr val="000000"/>
                </a:solidFill>
                <a:latin typeface="Arial" pitchFamily="34" charset="0"/>
                <a:cs typeface="+mn-cs"/>
              </a:rPr>
              <a:t>مستوى التشبع ، ثم بعد ذلك تصبح المنفعة الإضافية سالبة ، أي كوب إضافي لن يحقق أي منفعة للمستهلك</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بل يعطيه منفعة سالبة هنا تبدأ المنفعة الكلية</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أو إجمالي وحدات المنفعة التي يحصل عليها المستهلك</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في التناقص مع كل زيادة في الاستهلاك </a:t>
            </a:r>
            <a:r>
              <a:rPr lang="ar-SA" sz="2800" b="0" dirty="0" smtClean="0">
                <a:solidFill>
                  <a:srgbClr val="000000"/>
                </a:solidFill>
                <a:latin typeface="Arial" pitchFamily="34" charset="0"/>
                <a:cs typeface="+mn-cs"/>
              </a:rPr>
              <a:t>.</a:t>
            </a:r>
            <a:endParaRPr lang="en-US" sz="2800" b="0" dirty="0" smtClean="0">
              <a:solidFill>
                <a:srgbClr val="000000"/>
              </a:solidFill>
              <a:latin typeface="Arial" pitchFamily="34" charset="0"/>
              <a:cs typeface="+mn-cs"/>
            </a:endParaRPr>
          </a:p>
        </p:txBody>
      </p:sp>
      <p:sp>
        <p:nvSpPr>
          <p:cNvPr id="109571" name="Text Box 3"/>
          <p:cNvSpPr txBox="1">
            <a:spLocks noChangeArrowheads="1"/>
          </p:cNvSpPr>
          <p:nvPr/>
        </p:nvSpPr>
        <p:spPr bwMode="auto">
          <a:xfrm>
            <a:off x="4427984" y="2204864"/>
            <a:ext cx="441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sz="3200" dirty="0" smtClean="0">
                <a:solidFill>
                  <a:srgbClr val="663300"/>
                </a:solidFill>
                <a:latin typeface="Arial" pitchFamily="34" charset="0"/>
                <a:cs typeface="+mn-cs"/>
              </a:rPr>
              <a:t>- </a:t>
            </a:r>
            <a:r>
              <a:rPr lang="ar-SA" sz="3200" dirty="0" smtClean="0">
                <a:solidFill>
                  <a:srgbClr val="663300"/>
                </a:solidFill>
                <a:latin typeface="Arial" pitchFamily="34" charset="0"/>
                <a:cs typeface="+mn-cs"/>
              </a:rPr>
              <a:t>المنفعة الكلي</a:t>
            </a:r>
            <a:r>
              <a:rPr lang="ar-DZ" sz="3200" dirty="0" smtClean="0">
                <a:solidFill>
                  <a:srgbClr val="663300"/>
                </a:solidFill>
                <a:latin typeface="Arial" pitchFamily="34" charset="0"/>
                <a:cs typeface="+mn-cs"/>
              </a:rPr>
              <a:t>ة</a:t>
            </a:r>
            <a:r>
              <a:rPr lang="ar-SA" sz="3200" dirty="0" smtClean="0">
                <a:solidFill>
                  <a:srgbClr val="663300"/>
                </a:solidFill>
                <a:latin typeface="Arial" pitchFamily="34" charset="0"/>
                <a:cs typeface="+mn-cs"/>
              </a:rPr>
              <a:t> </a:t>
            </a:r>
            <a:endParaRPr lang="en-US" sz="3200" dirty="0" smtClean="0">
              <a:solidFill>
                <a:srgbClr val="663300"/>
              </a:solidFill>
              <a:cs typeface="+mn-cs"/>
            </a:endParaRPr>
          </a:p>
        </p:txBody>
      </p:sp>
      <p:sp>
        <p:nvSpPr>
          <p:cNvPr id="109572" name="Text Box 4"/>
          <p:cNvSpPr txBox="1">
            <a:spLocks noChangeArrowheads="1"/>
          </p:cNvSpPr>
          <p:nvPr/>
        </p:nvSpPr>
        <p:spPr bwMode="auto">
          <a:xfrm>
            <a:off x="457200" y="2708920"/>
            <a:ext cx="83820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SA" sz="2800" dirty="0" smtClean="0">
                <a:solidFill>
                  <a:srgbClr val="000000"/>
                </a:solidFill>
                <a:latin typeface="Arial" pitchFamily="34" charset="0"/>
              </a:rPr>
              <a:t>  </a:t>
            </a:r>
            <a:r>
              <a:rPr lang="ar-SA" sz="3200" dirty="0" smtClean="0">
                <a:solidFill>
                  <a:srgbClr val="000000"/>
                </a:solidFill>
                <a:latin typeface="Arial" pitchFamily="34" charset="0"/>
                <a:cs typeface="+mn-cs"/>
              </a:rPr>
              <a:t>هي إجمالي وحدات المنفعة التي يحصل عليها المستهلك</a:t>
            </a:r>
            <a:r>
              <a:rPr lang="ar-DZ" sz="3200" dirty="0">
                <a:solidFill>
                  <a:srgbClr val="000000"/>
                </a:solidFill>
                <a:latin typeface="Arial" pitchFamily="34" charset="0"/>
                <a:cs typeface="+mn-cs"/>
              </a:rPr>
              <a:t>,</a:t>
            </a:r>
            <a:r>
              <a:rPr lang="ar-SA" sz="3200" dirty="0" smtClean="0">
                <a:solidFill>
                  <a:srgbClr val="000000"/>
                </a:solidFill>
                <a:latin typeface="Arial" pitchFamily="34" charset="0"/>
                <a:cs typeface="+mn-cs"/>
              </a:rPr>
              <a:t> من استهلاكه لوحدات معينة من السلعة </a:t>
            </a:r>
            <a:r>
              <a:rPr lang="ar-SA" sz="2800" dirty="0" smtClean="0">
                <a:solidFill>
                  <a:srgbClr val="000000"/>
                </a:solidFill>
                <a:latin typeface="Arial" pitchFamily="34" charset="0"/>
              </a:rPr>
              <a:t>. </a:t>
            </a:r>
            <a:endParaRPr lang="en-US" sz="2800" dirty="0" smtClean="0">
              <a:solidFill>
                <a:srgbClr val="000000"/>
              </a:solidFill>
              <a:latin typeface="Arial" pitchFamily="34" charset="0"/>
            </a:endParaRPr>
          </a:p>
        </p:txBody>
      </p:sp>
      <p:sp>
        <p:nvSpPr>
          <p:cNvPr id="109573" name="Text Box 5"/>
          <p:cNvSpPr txBox="1">
            <a:spLocks noChangeArrowheads="1"/>
          </p:cNvSpPr>
          <p:nvPr/>
        </p:nvSpPr>
        <p:spPr bwMode="auto">
          <a:xfrm>
            <a:off x="3657600" y="3717032"/>
            <a:ext cx="5181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sz="3200" dirty="0" smtClean="0">
                <a:solidFill>
                  <a:srgbClr val="663300"/>
                </a:solidFill>
                <a:latin typeface="Arial" pitchFamily="34" charset="0"/>
                <a:cs typeface="+mn-cs"/>
              </a:rPr>
              <a:t>- </a:t>
            </a:r>
            <a:r>
              <a:rPr lang="ar-SA" sz="3200" dirty="0" smtClean="0">
                <a:solidFill>
                  <a:srgbClr val="663300"/>
                </a:solidFill>
                <a:latin typeface="Arial" pitchFamily="34" charset="0"/>
                <a:cs typeface="+mn-cs"/>
              </a:rPr>
              <a:t>المنفعة الحدية </a:t>
            </a:r>
            <a:r>
              <a:rPr lang="ar-SA" sz="3200" dirty="0" smtClean="0">
                <a:solidFill>
                  <a:srgbClr val="663300"/>
                </a:solidFill>
                <a:cs typeface="+mn-cs"/>
              </a:rPr>
              <a:t> </a:t>
            </a:r>
            <a:endParaRPr lang="en-US" sz="3200" dirty="0" smtClean="0">
              <a:solidFill>
                <a:srgbClr val="663300"/>
              </a:solidFill>
              <a:cs typeface="+mn-cs"/>
            </a:endParaRPr>
          </a:p>
        </p:txBody>
      </p:sp>
      <p:sp>
        <p:nvSpPr>
          <p:cNvPr id="109574" name="Text Box 6"/>
          <p:cNvSpPr txBox="1">
            <a:spLocks noChangeArrowheads="1"/>
          </p:cNvSpPr>
          <p:nvPr/>
        </p:nvSpPr>
        <p:spPr bwMode="auto">
          <a:xfrm>
            <a:off x="457200" y="4221088"/>
            <a:ext cx="8517632"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SA" sz="2800" dirty="0" smtClean="0">
                <a:solidFill>
                  <a:srgbClr val="000000"/>
                </a:solidFill>
                <a:latin typeface="Arial" pitchFamily="34" charset="0"/>
              </a:rPr>
              <a:t>  </a:t>
            </a:r>
            <a:r>
              <a:rPr lang="ar-SA" sz="3200" dirty="0" smtClean="0">
                <a:solidFill>
                  <a:srgbClr val="000000"/>
                </a:solidFill>
                <a:latin typeface="Arial" pitchFamily="34" charset="0"/>
                <a:cs typeface="Arial" pitchFamily="34" charset="0"/>
              </a:rPr>
              <a:t>هي مقدار المنفعة التي تضيفها الوحدة الأخيرة المستهلكة من سلعة</a:t>
            </a:r>
            <a:r>
              <a:rPr lang="ar-DZ" sz="3200" dirty="0" smtClean="0">
                <a:solidFill>
                  <a:srgbClr val="000000"/>
                </a:solidFill>
                <a:latin typeface="Arial" pitchFamily="34" charset="0"/>
                <a:cs typeface="Arial" pitchFamily="34" charset="0"/>
              </a:rPr>
              <a:t>,</a:t>
            </a:r>
            <a:r>
              <a:rPr lang="ar-SA" sz="3200" dirty="0" smtClean="0">
                <a:solidFill>
                  <a:srgbClr val="000000"/>
                </a:solidFill>
                <a:latin typeface="Arial" pitchFamily="34" charset="0"/>
                <a:cs typeface="Arial" pitchFamily="34" charset="0"/>
              </a:rPr>
              <a:t> أو بعبارة أخرى هي مقدار التغير في المنفعة الكلية</a:t>
            </a:r>
            <a:r>
              <a:rPr lang="ar-DZ" sz="3200" dirty="0" smtClean="0">
                <a:solidFill>
                  <a:srgbClr val="000000"/>
                </a:solidFill>
                <a:latin typeface="Arial" pitchFamily="34" charset="0"/>
                <a:cs typeface="Arial" pitchFamily="34" charset="0"/>
              </a:rPr>
              <a:t>,</a:t>
            </a:r>
            <a:r>
              <a:rPr lang="ar-SA" sz="3200" dirty="0" smtClean="0">
                <a:solidFill>
                  <a:srgbClr val="000000"/>
                </a:solidFill>
                <a:latin typeface="Arial" pitchFamily="34" charset="0"/>
                <a:cs typeface="Arial" pitchFamily="34" charset="0"/>
              </a:rPr>
              <a:t> نتيجة لتغير عدد الوحدات المستهلكة من السلعة بوحدة واحدة</a:t>
            </a:r>
            <a:r>
              <a:rPr lang="ar-DZ" sz="3200" dirty="0" smtClean="0">
                <a:solidFill>
                  <a:srgbClr val="000000"/>
                </a:solidFill>
                <a:latin typeface="Arial" pitchFamily="34" charset="0"/>
                <a:cs typeface="Arial" pitchFamily="34" charset="0"/>
              </a:rPr>
              <a:t>,</a:t>
            </a:r>
            <a:r>
              <a:rPr lang="ar-DZ" sz="3200" dirty="0">
                <a:solidFill>
                  <a:srgbClr val="000000"/>
                </a:solidFill>
                <a:latin typeface="Arial" pitchFamily="34" charset="0"/>
                <a:cs typeface="Arial" pitchFamily="34" charset="0"/>
              </a:rPr>
              <a:t> </a:t>
            </a:r>
            <a:r>
              <a:rPr lang="ar-DZ" sz="3200" dirty="0" smtClean="0">
                <a:solidFill>
                  <a:srgbClr val="000000"/>
                </a:solidFill>
                <a:latin typeface="Arial" pitchFamily="34" charset="0"/>
                <a:cs typeface="Arial" pitchFamily="34" charset="0"/>
              </a:rPr>
              <a:t>والشكل التالي يوضح ذلك :</a:t>
            </a:r>
            <a:endParaRPr lang="en-US" sz="3200" dirty="0" smtClean="0">
              <a:solidFill>
                <a:srgbClr val="000000"/>
              </a:solidFill>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5877272"/>
            <a:ext cx="158115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71592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09570"/>
                                        </p:tgtEl>
                                        <p:attrNameLst>
                                          <p:attrName>style.visibility</p:attrName>
                                        </p:attrNameLst>
                                      </p:cBhvr>
                                      <p:to>
                                        <p:strVal val="visible"/>
                                      </p:to>
                                    </p:set>
                                    <p:animEffect transition="in" filter="randombar(horizontal)">
                                      <p:cBhvr>
                                        <p:cTn id="7" dur="250"/>
                                        <p:tgtEl>
                                          <p:spTgt spid="109570"/>
                                        </p:tgtEl>
                                      </p:cBhvr>
                                    </p:animEffect>
                                  </p:childTnLst>
                                </p:cTn>
                              </p:par>
                            </p:childTnLst>
                          </p:cTn>
                        </p:par>
                        <p:par>
                          <p:cTn id="8" fill="hold" nodeType="withGroup">
                            <p:stCondLst>
                              <p:cond delay="250"/>
                            </p:stCondLst>
                            <p:childTnLst>
                              <p:par>
                                <p:cTn id="9" presetID="16" presetClass="entr" presetSubtype="26" fill="hold" grpId="0" nodeType="afterEffect">
                                  <p:stCondLst>
                                    <p:cond delay="0"/>
                                  </p:stCondLst>
                                  <p:childTnLst>
                                    <p:set>
                                      <p:cBhvr>
                                        <p:cTn id="10" dur="1" fill="hold">
                                          <p:stCondLst>
                                            <p:cond delay="0"/>
                                          </p:stCondLst>
                                        </p:cTn>
                                        <p:tgtEl>
                                          <p:spTgt spid="109571"/>
                                        </p:tgtEl>
                                        <p:attrNameLst>
                                          <p:attrName>style.visibility</p:attrName>
                                        </p:attrNameLst>
                                      </p:cBhvr>
                                      <p:to>
                                        <p:strVal val="visible"/>
                                      </p:to>
                                    </p:set>
                                    <p:animEffect transition="in" filter="barn(inHorizontal)">
                                      <p:cBhvr>
                                        <p:cTn id="11" dur="250"/>
                                        <p:tgtEl>
                                          <p:spTgt spid="109571"/>
                                        </p:tgtEl>
                                      </p:cBhvr>
                                    </p:animEffect>
                                  </p:childTnLst>
                                </p:cTn>
                              </p:par>
                            </p:childTnLst>
                          </p:cTn>
                        </p:par>
                        <p:par>
                          <p:cTn id="12" fill="hold" nodeType="withGroup">
                            <p:stCondLst>
                              <p:cond delay="500"/>
                            </p:stCondLst>
                            <p:childTnLst>
                              <p:par>
                                <p:cTn id="13" presetID="9" presetClass="entr" presetSubtype="0" fill="hold" grpId="0" nodeType="afterEffect">
                                  <p:stCondLst>
                                    <p:cond delay="0"/>
                                  </p:stCondLst>
                                  <p:childTnLst>
                                    <p:set>
                                      <p:cBhvr>
                                        <p:cTn id="14" dur="1" fill="hold">
                                          <p:stCondLst>
                                            <p:cond delay="0"/>
                                          </p:stCondLst>
                                        </p:cTn>
                                        <p:tgtEl>
                                          <p:spTgt spid="109572"/>
                                        </p:tgtEl>
                                        <p:attrNameLst>
                                          <p:attrName>style.visibility</p:attrName>
                                        </p:attrNameLst>
                                      </p:cBhvr>
                                      <p:to>
                                        <p:strVal val="visible"/>
                                      </p:to>
                                    </p:set>
                                    <p:animEffect transition="in" filter="dissolve">
                                      <p:cBhvr>
                                        <p:cTn id="15" dur="250"/>
                                        <p:tgtEl>
                                          <p:spTgt spid="109572"/>
                                        </p:tgtEl>
                                      </p:cBhvr>
                                    </p:animEffect>
                                  </p:childTnLst>
                                </p:cTn>
                              </p:par>
                            </p:childTnLst>
                          </p:cTn>
                        </p:par>
                        <p:par>
                          <p:cTn id="16" fill="hold" nodeType="withGroup">
                            <p:stCondLst>
                              <p:cond delay="750"/>
                            </p:stCondLst>
                            <p:childTnLst>
                              <p:par>
                                <p:cTn id="17" presetID="16" presetClass="entr" presetSubtype="26" fill="hold" grpId="0" nodeType="afterEffect">
                                  <p:stCondLst>
                                    <p:cond delay="0"/>
                                  </p:stCondLst>
                                  <p:childTnLst>
                                    <p:set>
                                      <p:cBhvr>
                                        <p:cTn id="18" dur="1" fill="hold">
                                          <p:stCondLst>
                                            <p:cond delay="0"/>
                                          </p:stCondLst>
                                        </p:cTn>
                                        <p:tgtEl>
                                          <p:spTgt spid="109573"/>
                                        </p:tgtEl>
                                        <p:attrNameLst>
                                          <p:attrName>style.visibility</p:attrName>
                                        </p:attrNameLst>
                                      </p:cBhvr>
                                      <p:to>
                                        <p:strVal val="visible"/>
                                      </p:to>
                                    </p:set>
                                    <p:animEffect transition="in" filter="barn(inHorizontal)">
                                      <p:cBhvr>
                                        <p:cTn id="19" dur="250"/>
                                        <p:tgtEl>
                                          <p:spTgt spid="109573"/>
                                        </p:tgtEl>
                                      </p:cBhvr>
                                    </p:animEffect>
                                  </p:childTnLst>
                                </p:cTn>
                              </p:par>
                            </p:childTnLst>
                          </p:cTn>
                        </p:par>
                        <p:par>
                          <p:cTn id="20" fill="hold" nodeType="withGroup">
                            <p:stCondLst>
                              <p:cond delay="1000"/>
                            </p:stCondLst>
                            <p:childTnLst>
                              <p:par>
                                <p:cTn id="21" presetID="9" presetClass="entr" presetSubtype="0" fill="hold" grpId="0" nodeType="afterEffect">
                                  <p:stCondLst>
                                    <p:cond delay="0"/>
                                  </p:stCondLst>
                                  <p:childTnLst>
                                    <p:set>
                                      <p:cBhvr>
                                        <p:cTn id="22" dur="1" fill="hold">
                                          <p:stCondLst>
                                            <p:cond delay="0"/>
                                          </p:stCondLst>
                                        </p:cTn>
                                        <p:tgtEl>
                                          <p:spTgt spid="109574"/>
                                        </p:tgtEl>
                                        <p:attrNameLst>
                                          <p:attrName>style.visibility</p:attrName>
                                        </p:attrNameLst>
                                      </p:cBhvr>
                                      <p:to>
                                        <p:strVal val="visible"/>
                                      </p:to>
                                    </p:set>
                                    <p:animEffect transition="in" filter="dissolve">
                                      <p:cBhvr>
                                        <p:cTn id="23" dur="250"/>
                                        <p:tgtEl>
                                          <p:spTgt spid="109574"/>
                                        </p:tgtEl>
                                      </p:cBhvr>
                                    </p:animEffect>
                                  </p:childTnLst>
                                </p:cTn>
                              </p:par>
                            </p:childTnLst>
                          </p:cTn>
                        </p:par>
                        <p:par>
                          <p:cTn id="24" fill="hold">
                            <p:stCondLst>
                              <p:cond delay="1250"/>
                            </p:stCondLst>
                            <p:childTnLst>
                              <p:par>
                                <p:cTn id="25" presetID="2" presetClass="entr" presetSubtype="4" fill="hold" nodeType="afterEffect">
                                  <p:stCondLst>
                                    <p:cond delay="0"/>
                                  </p:stCondLst>
                                  <p:childTnLst>
                                    <p:set>
                                      <p:cBhvr>
                                        <p:cTn id="26" dur="1" fill="hold">
                                          <p:stCondLst>
                                            <p:cond delay="0"/>
                                          </p:stCondLst>
                                        </p:cTn>
                                        <p:tgtEl>
                                          <p:spTgt spid="1026"/>
                                        </p:tgtEl>
                                        <p:attrNameLst>
                                          <p:attrName>style.visibility</p:attrName>
                                        </p:attrNameLst>
                                      </p:cBhvr>
                                      <p:to>
                                        <p:strVal val="visible"/>
                                      </p:to>
                                    </p:set>
                                    <p:anim calcmode="lin" valueType="num">
                                      <p:cBhvr additive="base">
                                        <p:cTn id="27" dur="250" fill="hold"/>
                                        <p:tgtEl>
                                          <p:spTgt spid="1026"/>
                                        </p:tgtEl>
                                        <p:attrNameLst>
                                          <p:attrName>ppt_x</p:attrName>
                                        </p:attrNameLst>
                                      </p:cBhvr>
                                      <p:tavLst>
                                        <p:tav tm="0">
                                          <p:val>
                                            <p:strVal val="#ppt_x"/>
                                          </p:val>
                                        </p:tav>
                                        <p:tav tm="100000">
                                          <p:val>
                                            <p:strVal val="#ppt_x"/>
                                          </p:val>
                                        </p:tav>
                                      </p:tavLst>
                                    </p:anim>
                                    <p:anim calcmode="lin" valueType="num">
                                      <p:cBhvr additive="base">
                                        <p:cTn id="28" dur="25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autoUpdateAnimBg="0"/>
      <p:bldP spid="109571" grpId="0" autoUpdateAnimBg="0"/>
      <p:bldP spid="109572" grpId="0" autoUpdateAnimBg="0"/>
      <p:bldP spid="109573" grpId="0" autoUpdateAnimBg="0"/>
      <p:bldP spid="109574"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80728"/>
            <a:ext cx="7334250"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65395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1)">
                                      <p:cBhvr>
                                        <p:cTn id="7" dur="25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609600"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pPr>
            <a:r>
              <a:rPr lang="ar-SA" sz="4000" b="1" dirty="0" smtClean="0">
                <a:solidFill>
                  <a:srgbClr val="003366"/>
                </a:solidFill>
                <a:cs typeface="+mj-cs"/>
              </a:rPr>
              <a:t>تــمــريـــن</a:t>
            </a:r>
            <a:endParaRPr lang="fr-FR" sz="4000" b="1" dirty="0" smtClean="0">
              <a:solidFill>
                <a:srgbClr val="003366"/>
              </a:solidFill>
              <a:cs typeface="+mj-cs"/>
            </a:endParaRPr>
          </a:p>
        </p:txBody>
      </p:sp>
      <p:sp>
        <p:nvSpPr>
          <p:cNvPr id="114691" name="Text Box 3"/>
          <p:cNvSpPr txBox="1">
            <a:spLocks noChangeArrowheads="1"/>
          </p:cNvSpPr>
          <p:nvPr/>
        </p:nvSpPr>
        <p:spPr bwMode="auto">
          <a:xfrm>
            <a:off x="457200" y="1219200"/>
            <a:ext cx="838200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dirty="0" smtClean="0">
                <a:solidFill>
                  <a:srgbClr val="000000"/>
                </a:solidFill>
                <a:latin typeface="Arial" pitchFamily="34" charset="0"/>
              </a:rPr>
              <a:t>  </a:t>
            </a:r>
            <a:r>
              <a:rPr lang="ar-SA" dirty="0" smtClean="0">
                <a:solidFill>
                  <a:srgbClr val="000000"/>
                </a:solidFill>
                <a:latin typeface="Arial" pitchFamily="34" charset="0"/>
              </a:rPr>
              <a:t>الجدول التالي يوضح الكميات التي يستهلكها ” ع</a:t>
            </a:r>
            <a:r>
              <a:rPr lang="ar-DZ" dirty="0" smtClean="0">
                <a:solidFill>
                  <a:srgbClr val="000000"/>
                </a:solidFill>
                <a:latin typeface="Arial" pitchFamily="34" charset="0"/>
              </a:rPr>
              <a:t>لي</a:t>
            </a:r>
            <a:r>
              <a:rPr lang="ar-SA" dirty="0" smtClean="0">
                <a:solidFill>
                  <a:srgbClr val="000000"/>
                </a:solidFill>
                <a:latin typeface="Arial" pitchFamily="34" charset="0"/>
              </a:rPr>
              <a:t> “ من السلعتين س ، ص والمنفعة الكلية التي يحصل عليها من كل منهما وكان ثمن (س) = 10</a:t>
            </a:r>
            <a:r>
              <a:rPr lang="ar-DZ" dirty="0" smtClean="0">
                <a:solidFill>
                  <a:srgbClr val="000000"/>
                </a:solidFill>
                <a:latin typeface="Arial" pitchFamily="34" charset="0"/>
              </a:rPr>
              <a:t>دينار</a:t>
            </a:r>
            <a:r>
              <a:rPr lang="ar-SA" dirty="0" smtClean="0">
                <a:solidFill>
                  <a:srgbClr val="000000"/>
                </a:solidFill>
                <a:latin typeface="Arial" pitchFamily="34" charset="0"/>
              </a:rPr>
              <a:t> ، وثمن (ص) = 30 </a:t>
            </a:r>
            <a:r>
              <a:rPr lang="ar-DZ" dirty="0" smtClean="0">
                <a:solidFill>
                  <a:srgbClr val="000000"/>
                </a:solidFill>
                <a:latin typeface="Arial" pitchFamily="34" charset="0"/>
              </a:rPr>
              <a:t>دينار</a:t>
            </a:r>
            <a:r>
              <a:rPr lang="ar-SA" dirty="0" smtClean="0">
                <a:solidFill>
                  <a:srgbClr val="000000"/>
                </a:solidFill>
                <a:latin typeface="Arial" pitchFamily="34" charset="0"/>
              </a:rPr>
              <a:t> .</a:t>
            </a:r>
            <a:endParaRPr lang="en-US" dirty="0" smtClean="0">
              <a:solidFill>
                <a:srgbClr val="000000"/>
              </a:solidFill>
              <a:latin typeface="Arial" pitchFamily="34" charset="0"/>
            </a:endParaRPr>
          </a:p>
        </p:txBody>
      </p:sp>
      <p:graphicFrame>
        <p:nvGraphicFramePr>
          <p:cNvPr id="115157" name="Group 469"/>
          <p:cNvGraphicFramePr>
            <a:graphicFrameLocks noGrp="1"/>
          </p:cNvGraphicFramePr>
          <p:nvPr>
            <p:extLst>
              <p:ext uri="{D42A27DB-BD31-4B8C-83A1-F6EECF244321}">
                <p14:modId xmlns:p14="http://schemas.microsoft.com/office/powerpoint/2010/main" val="3305421590"/>
              </p:ext>
            </p:extLst>
          </p:nvPr>
        </p:nvGraphicFramePr>
        <p:xfrm>
          <a:off x="533400" y="2743200"/>
          <a:ext cx="8305800" cy="2835274"/>
        </p:xfrm>
        <a:graphic>
          <a:graphicData uri="http://schemas.openxmlformats.org/drawingml/2006/table">
            <a:tbl>
              <a:tblPr rtl="1"/>
              <a:tblGrid>
                <a:gridCol w="1038225"/>
                <a:gridCol w="1038225"/>
                <a:gridCol w="1038225"/>
                <a:gridCol w="1038225"/>
                <a:gridCol w="1038225"/>
                <a:gridCol w="1038225"/>
                <a:gridCol w="1038225"/>
                <a:gridCol w="1038225"/>
              </a:tblGrid>
              <a:tr h="88411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dirty="0" smtClean="0">
                          <a:ln>
                            <a:noFill/>
                          </a:ln>
                          <a:solidFill>
                            <a:srgbClr val="B20059"/>
                          </a:solidFill>
                          <a:effectLst/>
                          <a:latin typeface="Arial" pitchFamily="34" charset="0"/>
                          <a:cs typeface="Traditional Arabic" pitchFamily="18" charset="-78"/>
                        </a:rPr>
                        <a:t>عدد الوحدات</a:t>
                      </a:r>
                      <a:endParaRPr kumimoji="0" lang="en-US" sz="2600" b="1" i="0" u="none" strike="noStrike" cap="none" normalizeH="0" baseline="0" dirty="0" smtClean="0">
                        <a:ln>
                          <a:noFill/>
                        </a:ln>
                        <a:solidFill>
                          <a:srgbClr val="B20059"/>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olid"/>
                      <a:round/>
                      <a:headEnd type="none" w="med" len="med"/>
                      <a:tailEnd type="none" w="med" len="med"/>
                    </a:lnL>
                    <a:lnR w="28575" cap="flat" cmpd="sng" algn="ctr">
                      <a:solidFill>
                        <a:srgbClr val="660033"/>
                      </a:solidFill>
                      <a:prstDash val="solid"/>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rgbClr val="B20059"/>
                          </a:solidFill>
                          <a:effectLst/>
                          <a:latin typeface="Arial" pitchFamily="34" charset="0"/>
                          <a:cs typeface="Traditional Arabic" pitchFamily="18" charset="-78"/>
                        </a:rPr>
                        <a:t>المنفعة الكلية </a:t>
                      </a:r>
                      <a:endParaRPr kumimoji="0" lang="en-US" sz="2600" b="1" i="0" u="none" strike="noStrike" cap="none" normalizeH="0" baseline="0" smtClean="0">
                        <a:ln>
                          <a:noFill/>
                        </a:ln>
                        <a:solidFill>
                          <a:srgbClr val="B20059"/>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olid"/>
                      <a:round/>
                      <a:headEnd type="none" w="med" len="med"/>
                      <a:tailEnd type="none" w="med" len="med"/>
                    </a:lnL>
                    <a:lnR w="28575" cap="flat" cmpd="sng" algn="ctr">
                      <a:solidFill>
                        <a:srgbClr val="660033"/>
                      </a:solidFill>
                      <a:prstDash val="solid"/>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rgbClr val="B20059"/>
                          </a:solidFill>
                          <a:effectLst/>
                          <a:latin typeface="Arial" pitchFamily="34" charset="0"/>
                          <a:cs typeface="Traditional Arabic" pitchFamily="18" charset="-78"/>
                        </a:rPr>
                        <a:t>المنفعة الحدية </a:t>
                      </a:r>
                      <a:endParaRPr kumimoji="0" lang="en-US" sz="2600" b="1" i="0" u="none" strike="noStrike" cap="none" normalizeH="0" baseline="0" smtClean="0">
                        <a:ln>
                          <a:noFill/>
                        </a:ln>
                        <a:solidFill>
                          <a:srgbClr val="B20059"/>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olid"/>
                      <a:round/>
                      <a:headEnd type="none" w="med" len="med"/>
                      <a:tailEnd type="none" w="med" len="med"/>
                    </a:lnL>
                    <a:lnR w="28575" cap="flat" cmpd="sng" algn="ctr">
                      <a:solidFill>
                        <a:srgbClr val="660033"/>
                      </a:solidFill>
                      <a:prstDash val="solid"/>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dirty="0" smtClean="0">
                          <a:ln>
                            <a:noFill/>
                          </a:ln>
                          <a:solidFill>
                            <a:srgbClr val="B20059"/>
                          </a:solidFill>
                          <a:effectLst/>
                          <a:latin typeface="Arial" pitchFamily="34" charset="0"/>
                          <a:cs typeface="Traditional Arabic" pitchFamily="18" charset="-78"/>
                        </a:rPr>
                        <a:t>منفعة </a:t>
                      </a:r>
                      <a:r>
                        <a:rPr kumimoji="0" lang="ar-DZ" sz="2600" b="1" i="0" u="none" strike="noStrike" cap="none" normalizeH="0" baseline="0" dirty="0" smtClean="0">
                          <a:ln>
                            <a:noFill/>
                          </a:ln>
                          <a:solidFill>
                            <a:srgbClr val="B20059"/>
                          </a:solidFill>
                          <a:effectLst/>
                          <a:latin typeface="Arial" pitchFamily="34" charset="0"/>
                          <a:cs typeface="Traditional Arabic" pitchFamily="18" charset="-78"/>
                        </a:rPr>
                        <a:t>الدينار</a:t>
                      </a:r>
                      <a:r>
                        <a:rPr kumimoji="0" lang="ar-SA" sz="2600" b="1" i="0" u="none" strike="noStrike" cap="none" normalizeH="0" baseline="0" dirty="0" smtClean="0">
                          <a:ln>
                            <a:noFill/>
                          </a:ln>
                          <a:solidFill>
                            <a:srgbClr val="B20059"/>
                          </a:solidFill>
                          <a:effectLst/>
                          <a:latin typeface="Arial" pitchFamily="34" charset="0"/>
                          <a:cs typeface="Traditional Arabic" pitchFamily="18" charset="-78"/>
                        </a:rPr>
                        <a:t> </a:t>
                      </a:r>
                      <a:endParaRPr kumimoji="0" lang="en-US" sz="2600" b="1" i="0" u="none" strike="noStrike" cap="none" normalizeH="0" baseline="0" dirty="0" smtClean="0">
                        <a:ln>
                          <a:noFill/>
                        </a:ln>
                        <a:solidFill>
                          <a:srgbClr val="B20059"/>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olid"/>
                      <a:round/>
                      <a:headEnd type="none" w="med" len="med"/>
                      <a:tailEnd type="none" w="med" len="med"/>
                    </a:lnL>
                    <a:lnR w="28575" cap="flat" cmpd="sng" algn="ctr">
                      <a:solidFill>
                        <a:srgbClr val="660033"/>
                      </a:solidFill>
                      <a:prstDash val="solid"/>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rgbClr val="B20059"/>
                          </a:solidFill>
                          <a:effectLst/>
                          <a:latin typeface="Arial" pitchFamily="34" charset="0"/>
                          <a:cs typeface="Traditional Arabic" pitchFamily="18" charset="-78"/>
                        </a:rPr>
                        <a:t>عدد الوحدات</a:t>
                      </a:r>
                      <a:endParaRPr kumimoji="0" lang="en-US" sz="2600" b="1" i="0" u="none" strike="noStrike" cap="none" normalizeH="0" baseline="0" smtClean="0">
                        <a:ln>
                          <a:noFill/>
                        </a:ln>
                        <a:solidFill>
                          <a:srgbClr val="B20059"/>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olid"/>
                      <a:round/>
                      <a:headEnd type="none" w="med" len="med"/>
                      <a:tailEnd type="none" w="med" len="med"/>
                    </a:lnL>
                    <a:lnR w="28575" cap="flat" cmpd="sng" algn="ctr">
                      <a:solidFill>
                        <a:srgbClr val="660033"/>
                      </a:solidFill>
                      <a:prstDash val="solid"/>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rgbClr val="B20059"/>
                          </a:solidFill>
                          <a:effectLst/>
                          <a:latin typeface="Arial" pitchFamily="34" charset="0"/>
                          <a:cs typeface="Traditional Arabic" pitchFamily="18" charset="-78"/>
                        </a:rPr>
                        <a:t>المنفعة الكلية </a:t>
                      </a:r>
                      <a:endParaRPr kumimoji="0" lang="en-US" sz="2600" b="1" i="0" u="none" strike="noStrike" cap="none" normalizeH="0" baseline="0" smtClean="0">
                        <a:ln>
                          <a:noFill/>
                        </a:ln>
                        <a:solidFill>
                          <a:srgbClr val="B20059"/>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olid"/>
                      <a:round/>
                      <a:headEnd type="none" w="med" len="med"/>
                      <a:tailEnd type="none" w="med" len="med"/>
                    </a:lnL>
                    <a:lnR w="28575" cap="flat" cmpd="sng" algn="ctr">
                      <a:solidFill>
                        <a:srgbClr val="660033"/>
                      </a:solidFill>
                      <a:prstDash val="solid"/>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rgbClr val="B20059"/>
                          </a:solidFill>
                          <a:effectLst/>
                          <a:latin typeface="Arial" pitchFamily="34" charset="0"/>
                          <a:cs typeface="Traditional Arabic" pitchFamily="18" charset="-78"/>
                        </a:rPr>
                        <a:t>المنفعة الحدية </a:t>
                      </a:r>
                      <a:endParaRPr kumimoji="0" lang="en-US" sz="2600" b="1" i="0" u="none" strike="noStrike" cap="none" normalizeH="0" baseline="0" smtClean="0">
                        <a:ln>
                          <a:noFill/>
                        </a:ln>
                        <a:solidFill>
                          <a:srgbClr val="B20059"/>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olid"/>
                      <a:round/>
                      <a:headEnd type="none" w="med" len="med"/>
                      <a:tailEnd type="none" w="med" len="med"/>
                    </a:lnL>
                    <a:lnR w="28575" cap="flat" cmpd="sng" algn="ctr">
                      <a:solidFill>
                        <a:srgbClr val="660033"/>
                      </a:solidFill>
                      <a:prstDash val="solid"/>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dirty="0" smtClean="0">
                          <a:ln>
                            <a:noFill/>
                          </a:ln>
                          <a:solidFill>
                            <a:srgbClr val="B20059"/>
                          </a:solidFill>
                          <a:effectLst/>
                          <a:latin typeface="Arial" pitchFamily="34" charset="0"/>
                          <a:cs typeface="Traditional Arabic" pitchFamily="18" charset="-78"/>
                        </a:rPr>
                        <a:t>منفعة ال</a:t>
                      </a:r>
                      <a:r>
                        <a:rPr kumimoji="0" lang="ar-DZ" sz="2600" b="1" i="0" u="none" strike="noStrike" cap="none" normalizeH="0" baseline="0" dirty="0" smtClean="0">
                          <a:ln>
                            <a:noFill/>
                          </a:ln>
                          <a:solidFill>
                            <a:srgbClr val="B20059"/>
                          </a:solidFill>
                          <a:effectLst/>
                          <a:latin typeface="Arial" pitchFamily="34" charset="0"/>
                          <a:cs typeface="Traditional Arabic" pitchFamily="18" charset="-78"/>
                        </a:rPr>
                        <a:t>دينار</a:t>
                      </a:r>
                      <a:r>
                        <a:rPr kumimoji="0" lang="ar-SA" sz="2600" b="1" i="0" u="none" strike="noStrike" cap="none" normalizeH="0" baseline="0" dirty="0" smtClean="0">
                          <a:ln>
                            <a:noFill/>
                          </a:ln>
                          <a:solidFill>
                            <a:srgbClr val="B20059"/>
                          </a:solidFill>
                          <a:effectLst/>
                          <a:latin typeface="Arial" pitchFamily="34" charset="0"/>
                          <a:cs typeface="Traditional Arabic" pitchFamily="18" charset="-78"/>
                        </a:rPr>
                        <a:t> </a:t>
                      </a:r>
                      <a:endParaRPr kumimoji="0" lang="en-US" sz="2600" b="1" i="0" u="none" strike="noStrike" cap="none" normalizeH="0" baseline="0" dirty="0" smtClean="0">
                        <a:ln>
                          <a:noFill/>
                        </a:ln>
                        <a:solidFill>
                          <a:srgbClr val="B20059"/>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olid"/>
                      <a:round/>
                      <a:headEnd type="none" w="med" len="med"/>
                      <a:tailEnd type="none" w="med" len="med"/>
                    </a:lnL>
                    <a:lnR w="28575" cap="flat" cmpd="sng" algn="ctr">
                      <a:solidFill>
                        <a:srgbClr val="660033"/>
                      </a:solidFill>
                      <a:prstDash val="solid"/>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r>
              <a:tr h="487789">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1</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olid"/>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65</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4</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200</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80</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olid"/>
                      <a:round/>
                      <a:headEnd type="none" w="med" len="med"/>
                      <a:tailEnd type="none" w="med" len="med"/>
                    </a:lnR>
                    <a:lnT w="28575" cap="flat" cmpd="sng" algn="ctr">
                      <a:solidFill>
                        <a:srgbClr val="660033"/>
                      </a:solidFill>
                      <a:prstDash val="solid"/>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r>
              <a:tr h="487789">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2</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olid"/>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110</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5</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290</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olid"/>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r>
              <a:tr h="487789">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3</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olid"/>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130</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6</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410</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olid"/>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ysDashDot"/>
                      <a:round/>
                      <a:headEnd type="none" w="med" len="med"/>
                      <a:tailEnd type="none" w="med" len="med"/>
                    </a:lnB>
                    <a:lnTlToBr>
                      <a:noFill/>
                    </a:lnTlToBr>
                    <a:lnBlToTr>
                      <a:noFill/>
                    </a:lnBlToTr>
                    <a:noFill/>
                  </a:tcPr>
                </a:tc>
              </a:tr>
              <a:tr h="487789">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4</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olid"/>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160</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7</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600" b="1" i="0" u="none" strike="noStrike" cap="none" normalizeH="0" baseline="0" smtClean="0">
                          <a:ln>
                            <a:noFill/>
                          </a:ln>
                          <a:solidFill>
                            <a:schemeClr val="tx1"/>
                          </a:solidFill>
                          <a:effectLst/>
                          <a:latin typeface="Arial" pitchFamily="34" charset="0"/>
                          <a:cs typeface="Traditional Arabic" pitchFamily="18" charset="-78"/>
                        </a:rPr>
                        <a:t>560</a:t>
                      </a: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ysDashDot"/>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660033"/>
                      </a:solidFill>
                      <a:prstDash val="sysDashDot"/>
                      <a:round/>
                      <a:headEnd type="none" w="med" len="med"/>
                      <a:tailEnd type="none" w="med" len="med"/>
                    </a:lnL>
                    <a:lnR w="28575" cap="flat" cmpd="sng" algn="ctr">
                      <a:solidFill>
                        <a:srgbClr val="660033"/>
                      </a:solidFill>
                      <a:prstDash val="solid"/>
                      <a:round/>
                      <a:headEnd type="none" w="med" len="med"/>
                      <a:tailEnd type="none" w="med" len="med"/>
                    </a:lnR>
                    <a:lnT w="28575" cap="flat" cmpd="sng" algn="ctr">
                      <a:solidFill>
                        <a:srgbClr val="660033"/>
                      </a:solidFill>
                      <a:prstDash val="sysDashDot"/>
                      <a:round/>
                      <a:headEnd type="none" w="med" len="med"/>
                      <a:tailEnd type="none" w="med" len="med"/>
                    </a:lnT>
                    <a:lnB w="28575" cap="flat" cmpd="sng" algn="ctr">
                      <a:solidFill>
                        <a:srgbClr val="660033"/>
                      </a:solidFill>
                      <a:prstDash val="solid"/>
                      <a:round/>
                      <a:headEnd type="none" w="med" len="med"/>
                      <a:tailEnd type="none" w="med" len="med"/>
                    </a:lnB>
                    <a:lnTlToBr>
                      <a:noFill/>
                    </a:lnTlToBr>
                    <a:lnBlToTr>
                      <a:noFill/>
                    </a:lnBlToTr>
                    <a:noFill/>
                  </a:tcPr>
                </a:tc>
              </a:tr>
            </a:tbl>
          </a:graphicData>
        </a:graphic>
      </p:graphicFrame>
      <p:sp>
        <p:nvSpPr>
          <p:cNvPr id="114935" name="Text Box 247"/>
          <p:cNvSpPr txBox="1">
            <a:spLocks noChangeArrowheads="1"/>
          </p:cNvSpPr>
          <p:nvPr/>
        </p:nvSpPr>
        <p:spPr bwMode="auto">
          <a:xfrm>
            <a:off x="533400" y="5638800"/>
            <a:ext cx="830580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dirty="0" smtClean="0">
                <a:solidFill>
                  <a:srgbClr val="333399"/>
                </a:solidFill>
                <a:latin typeface="Arial" pitchFamily="34" charset="0"/>
              </a:rPr>
              <a:t>والمطلوب :</a:t>
            </a:r>
            <a:r>
              <a:rPr lang="ar-SA" dirty="0" smtClean="0">
                <a:solidFill>
                  <a:srgbClr val="000000"/>
                </a:solidFill>
                <a:latin typeface="Arial" pitchFamily="34" charset="0"/>
              </a:rPr>
              <a:t> إكمال بيانات الجدول ، وتحديد الكميات من س ، ص التي تحقق توازن ”ع</a:t>
            </a:r>
            <a:r>
              <a:rPr lang="ar-DZ" dirty="0" smtClean="0">
                <a:solidFill>
                  <a:srgbClr val="000000"/>
                </a:solidFill>
                <a:latin typeface="Arial" pitchFamily="34" charset="0"/>
              </a:rPr>
              <a:t>لي</a:t>
            </a:r>
            <a:r>
              <a:rPr lang="ar-SA" dirty="0" smtClean="0">
                <a:solidFill>
                  <a:srgbClr val="000000"/>
                </a:solidFill>
                <a:latin typeface="Arial" pitchFamily="34" charset="0"/>
              </a:rPr>
              <a:t>“ وحساب الدخل الذي ينفقه في سبيل الحصول عليها .</a:t>
            </a:r>
            <a:endParaRPr lang="en-US" dirty="0" smtClean="0">
              <a:solidFill>
                <a:srgbClr val="000000"/>
              </a:solidFill>
              <a:latin typeface="Arial" pitchFamily="34" charset="0"/>
            </a:endParaRPr>
          </a:p>
        </p:txBody>
      </p:sp>
      <p:grpSp>
        <p:nvGrpSpPr>
          <p:cNvPr id="115158" name="Group 470"/>
          <p:cNvGrpSpPr>
            <a:grpSpLocks/>
          </p:cNvGrpSpPr>
          <p:nvPr/>
        </p:nvGrpSpPr>
        <p:grpSpPr bwMode="auto">
          <a:xfrm>
            <a:off x="914400" y="2133600"/>
            <a:ext cx="7543800" cy="609600"/>
            <a:chOff x="576" y="1344"/>
            <a:chExt cx="4752" cy="384"/>
          </a:xfrm>
        </p:grpSpPr>
        <p:sp>
          <p:nvSpPr>
            <p:cNvPr id="109637" name="AutoShape 251"/>
            <p:cNvSpPr>
              <a:spLocks/>
            </p:cNvSpPr>
            <p:nvPr/>
          </p:nvSpPr>
          <p:spPr bwMode="auto">
            <a:xfrm rot="5400000">
              <a:off x="4176" y="576"/>
              <a:ext cx="240" cy="2064"/>
            </a:xfrm>
            <a:prstGeom prst="leftBracket">
              <a:avLst>
                <a:gd name="adj" fmla="val 0"/>
              </a:avLst>
            </a:prstGeom>
            <a:noFill/>
            <a:ln w="9525">
              <a:solidFill>
                <a:srgbClr val="A80054"/>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ar-DZ" sz="2600" b="1" smtClean="0">
                <a:solidFill>
                  <a:srgbClr val="000000"/>
                </a:solidFill>
                <a:latin typeface="Garamond" pitchFamily="18" charset="0"/>
                <a:cs typeface="Traditional Arabic" pitchFamily="18" charset="-78"/>
              </a:endParaRPr>
            </a:p>
          </p:txBody>
        </p:sp>
        <p:sp>
          <p:nvSpPr>
            <p:cNvPr id="109638" name="AutoShape 252"/>
            <p:cNvSpPr>
              <a:spLocks/>
            </p:cNvSpPr>
            <p:nvPr/>
          </p:nvSpPr>
          <p:spPr bwMode="auto">
            <a:xfrm rot="5400000">
              <a:off x="1488" y="576"/>
              <a:ext cx="240" cy="2064"/>
            </a:xfrm>
            <a:prstGeom prst="leftBracket">
              <a:avLst>
                <a:gd name="adj" fmla="val 0"/>
              </a:avLst>
            </a:prstGeom>
            <a:noFill/>
            <a:ln w="9525">
              <a:solidFill>
                <a:srgbClr val="A80054"/>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ar-DZ" sz="2600" b="1" smtClean="0">
                <a:solidFill>
                  <a:srgbClr val="000000"/>
                </a:solidFill>
                <a:latin typeface="Garamond" pitchFamily="18" charset="0"/>
                <a:cs typeface="Traditional Arabic" pitchFamily="18" charset="-78"/>
              </a:endParaRPr>
            </a:p>
          </p:txBody>
        </p:sp>
        <p:sp>
          <p:nvSpPr>
            <p:cNvPr id="109639" name="Text Box 253" descr="نسيج قرنفلي"/>
            <p:cNvSpPr txBox="1">
              <a:spLocks noChangeArrowheads="1"/>
            </p:cNvSpPr>
            <p:nvPr/>
          </p:nvSpPr>
          <p:spPr bwMode="auto">
            <a:xfrm>
              <a:off x="3984" y="1344"/>
              <a:ext cx="528" cy="308"/>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rtl="0" eaLnBrk="1" fontAlgn="base" hangingPunct="1">
                <a:spcBef>
                  <a:spcPct val="50000"/>
                </a:spcBef>
                <a:spcAft>
                  <a:spcPct val="0"/>
                </a:spcAft>
              </a:pPr>
              <a:r>
                <a:rPr lang="ar-SA" smtClean="0">
                  <a:solidFill>
                    <a:srgbClr val="A80054"/>
                  </a:solidFill>
                  <a:latin typeface="Arial" pitchFamily="34" charset="0"/>
                </a:rPr>
                <a:t>[ س ]</a:t>
              </a:r>
              <a:endParaRPr lang="en-US" smtClean="0">
                <a:solidFill>
                  <a:srgbClr val="A80054"/>
                </a:solidFill>
                <a:latin typeface="Arial" pitchFamily="34" charset="0"/>
              </a:endParaRPr>
            </a:p>
          </p:txBody>
        </p:sp>
        <p:sp>
          <p:nvSpPr>
            <p:cNvPr id="109640" name="Text Box 254" descr="نسيج قرنفلي"/>
            <p:cNvSpPr txBox="1">
              <a:spLocks noChangeArrowheads="1"/>
            </p:cNvSpPr>
            <p:nvPr/>
          </p:nvSpPr>
          <p:spPr bwMode="auto">
            <a:xfrm>
              <a:off x="1296" y="1344"/>
              <a:ext cx="576" cy="308"/>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rtl="0" eaLnBrk="1" fontAlgn="base" hangingPunct="1">
                <a:spcBef>
                  <a:spcPct val="50000"/>
                </a:spcBef>
                <a:spcAft>
                  <a:spcPct val="0"/>
                </a:spcAft>
              </a:pPr>
              <a:r>
                <a:rPr lang="ar-SA" smtClean="0">
                  <a:solidFill>
                    <a:srgbClr val="A80054"/>
                  </a:solidFill>
                  <a:latin typeface="Arial" pitchFamily="34" charset="0"/>
                </a:rPr>
                <a:t>[ ص ]</a:t>
              </a:r>
              <a:endParaRPr lang="en-US" smtClean="0">
                <a:solidFill>
                  <a:srgbClr val="A80054"/>
                </a:solidFill>
                <a:latin typeface="Arial" pitchFamily="34" charset="0"/>
              </a:endParaRPr>
            </a:p>
          </p:txBody>
        </p:sp>
      </p:grpSp>
    </p:spTree>
    <p:extLst>
      <p:ext uri="{BB962C8B-B14F-4D97-AF65-F5344CB8AC3E}">
        <p14:creationId xmlns:p14="http://schemas.microsoft.com/office/powerpoint/2010/main" val="5059141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withEffect">
                                  <p:stCondLst>
                                    <p:cond delay="0"/>
                                  </p:stCondLst>
                                  <p:childTnLst>
                                    <p:set>
                                      <p:cBhvr>
                                        <p:cTn id="6" dur="1" fill="hold">
                                          <p:stCondLst>
                                            <p:cond delay="0"/>
                                          </p:stCondLst>
                                        </p:cTn>
                                        <p:tgtEl>
                                          <p:spTgt spid="114690"/>
                                        </p:tgtEl>
                                        <p:attrNameLst>
                                          <p:attrName>style.visibility</p:attrName>
                                        </p:attrNameLst>
                                      </p:cBhvr>
                                      <p:to>
                                        <p:strVal val="visible"/>
                                      </p:to>
                                    </p:set>
                                    <p:anim calcmode="lin" valueType="num">
                                      <p:cBhvr>
                                        <p:cTn id="7" dur="250" fill="hold"/>
                                        <p:tgtEl>
                                          <p:spTgt spid="114690"/>
                                        </p:tgtEl>
                                        <p:attrNameLst>
                                          <p:attrName>ppt_w</p:attrName>
                                        </p:attrNameLst>
                                      </p:cBhvr>
                                      <p:tavLst>
                                        <p:tav tm="0">
                                          <p:val>
                                            <p:strVal val="4*#ppt_w"/>
                                          </p:val>
                                        </p:tav>
                                        <p:tav tm="100000">
                                          <p:val>
                                            <p:strVal val="#ppt_w"/>
                                          </p:val>
                                        </p:tav>
                                      </p:tavLst>
                                    </p:anim>
                                    <p:anim calcmode="lin" valueType="num">
                                      <p:cBhvr>
                                        <p:cTn id="8" dur="250" fill="hold"/>
                                        <p:tgtEl>
                                          <p:spTgt spid="114690"/>
                                        </p:tgtEl>
                                        <p:attrNameLst>
                                          <p:attrName>ppt_h</p:attrName>
                                        </p:attrNameLst>
                                      </p:cBhvr>
                                      <p:tavLst>
                                        <p:tav tm="0">
                                          <p:val>
                                            <p:strVal val="4*#ppt_h"/>
                                          </p:val>
                                        </p:tav>
                                        <p:tav tm="100000">
                                          <p:val>
                                            <p:strVal val="#ppt_h"/>
                                          </p:val>
                                        </p:tav>
                                      </p:tavLst>
                                    </p:anim>
                                  </p:childTnLst>
                                </p:cTn>
                              </p:par>
                            </p:childTnLst>
                          </p:cTn>
                        </p:par>
                        <p:par>
                          <p:cTn id="9" fill="hold" nodeType="withGroup">
                            <p:stCondLst>
                              <p:cond delay="250"/>
                            </p:stCondLst>
                            <p:childTnLst>
                              <p:par>
                                <p:cTn id="10" presetID="9" presetClass="entr" presetSubtype="0" fill="hold" grpId="0" nodeType="afterEffect">
                                  <p:stCondLst>
                                    <p:cond delay="0"/>
                                  </p:stCondLst>
                                  <p:childTnLst>
                                    <p:set>
                                      <p:cBhvr>
                                        <p:cTn id="11" dur="1" fill="hold">
                                          <p:stCondLst>
                                            <p:cond delay="0"/>
                                          </p:stCondLst>
                                        </p:cTn>
                                        <p:tgtEl>
                                          <p:spTgt spid="114691"/>
                                        </p:tgtEl>
                                        <p:attrNameLst>
                                          <p:attrName>style.visibility</p:attrName>
                                        </p:attrNameLst>
                                      </p:cBhvr>
                                      <p:to>
                                        <p:strVal val="visible"/>
                                      </p:to>
                                    </p:set>
                                    <p:animEffect transition="in" filter="dissolve">
                                      <p:cBhvr>
                                        <p:cTn id="12" dur="250"/>
                                        <p:tgtEl>
                                          <p:spTgt spid="114691"/>
                                        </p:tgtEl>
                                      </p:cBhvr>
                                    </p:animEffect>
                                  </p:childTnLst>
                                </p:cTn>
                              </p:par>
                            </p:childTnLst>
                          </p:cTn>
                        </p:par>
                        <p:par>
                          <p:cTn id="13" fill="hold" nodeType="withGroup">
                            <p:stCondLst>
                              <p:cond delay="500"/>
                            </p:stCondLst>
                            <p:childTnLst>
                              <p:par>
                                <p:cTn id="14" presetID="12" presetClass="entr" presetSubtype="4" fill="hold" nodeType="afterEffect">
                                  <p:stCondLst>
                                    <p:cond delay="0"/>
                                  </p:stCondLst>
                                  <p:childTnLst>
                                    <p:set>
                                      <p:cBhvr>
                                        <p:cTn id="15" dur="1" fill="hold">
                                          <p:stCondLst>
                                            <p:cond delay="0"/>
                                          </p:stCondLst>
                                        </p:cTn>
                                        <p:tgtEl>
                                          <p:spTgt spid="115158"/>
                                        </p:tgtEl>
                                        <p:attrNameLst>
                                          <p:attrName>style.visibility</p:attrName>
                                        </p:attrNameLst>
                                      </p:cBhvr>
                                      <p:to>
                                        <p:strVal val="visible"/>
                                      </p:to>
                                    </p:set>
                                    <p:animEffect transition="in" filter="slide(fromBottom)">
                                      <p:cBhvr>
                                        <p:cTn id="16" dur="250"/>
                                        <p:tgtEl>
                                          <p:spTgt spid="115158"/>
                                        </p:tgtEl>
                                      </p:cBhvr>
                                    </p:animEffect>
                                  </p:childTnLst>
                                </p:cTn>
                              </p:par>
                            </p:childTnLst>
                          </p:cTn>
                        </p:par>
                        <p:par>
                          <p:cTn id="17" fill="hold" nodeType="afterGroup">
                            <p:stCondLst>
                              <p:cond delay="750"/>
                            </p:stCondLst>
                            <p:childTnLst>
                              <p:par>
                                <p:cTn id="18" presetID="12" presetClass="entr" presetSubtype="1" fill="hold" nodeType="afterEffect">
                                  <p:stCondLst>
                                    <p:cond delay="0"/>
                                  </p:stCondLst>
                                  <p:childTnLst>
                                    <p:set>
                                      <p:cBhvr>
                                        <p:cTn id="19" dur="1" fill="hold">
                                          <p:stCondLst>
                                            <p:cond delay="0"/>
                                          </p:stCondLst>
                                        </p:cTn>
                                        <p:tgtEl>
                                          <p:spTgt spid="115157"/>
                                        </p:tgtEl>
                                        <p:attrNameLst>
                                          <p:attrName>style.visibility</p:attrName>
                                        </p:attrNameLst>
                                      </p:cBhvr>
                                      <p:to>
                                        <p:strVal val="visible"/>
                                      </p:to>
                                    </p:set>
                                    <p:animEffect transition="in" filter="slide(fromTop)">
                                      <p:cBhvr>
                                        <p:cTn id="20" dur="250"/>
                                        <p:tgtEl>
                                          <p:spTgt spid="115157"/>
                                        </p:tgtEl>
                                      </p:cBhvr>
                                    </p:animEffect>
                                  </p:childTnLst>
                                </p:cTn>
                              </p:par>
                            </p:childTnLst>
                          </p:cTn>
                        </p:par>
                        <p:par>
                          <p:cTn id="21" fill="hold" nodeType="withGroup">
                            <p:stCondLst>
                              <p:cond delay="1000"/>
                            </p:stCondLst>
                            <p:childTnLst>
                              <p:par>
                                <p:cTn id="22" presetID="9" presetClass="entr" presetSubtype="0" fill="hold" grpId="0" nodeType="afterEffect">
                                  <p:stCondLst>
                                    <p:cond delay="0"/>
                                  </p:stCondLst>
                                  <p:childTnLst>
                                    <p:set>
                                      <p:cBhvr>
                                        <p:cTn id="23" dur="1" fill="hold">
                                          <p:stCondLst>
                                            <p:cond delay="0"/>
                                          </p:stCondLst>
                                        </p:cTn>
                                        <p:tgtEl>
                                          <p:spTgt spid="114935"/>
                                        </p:tgtEl>
                                        <p:attrNameLst>
                                          <p:attrName>style.visibility</p:attrName>
                                        </p:attrNameLst>
                                      </p:cBhvr>
                                      <p:to>
                                        <p:strVal val="visible"/>
                                      </p:to>
                                    </p:set>
                                    <p:animEffect transition="in" filter="dissolve">
                                      <p:cBhvr>
                                        <p:cTn id="24" dur="250"/>
                                        <p:tgtEl>
                                          <p:spTgt spid="1149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autoUpdateAnimBg="0"/>
      <p:bldP spid="114691" grpId="0" autoUpdateAnimBg="0"/>
      <p:bldP spid="114935"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21" name="Text Box 9"/>
          <p:cNvSpPr txBox="1">
            <a:spLocks noChangeArrowheads="1"/>
          </p:cNvSpPr>
          <p:nvPr/>
        </p:nvSpPr>
        <p:spPr bwMode="auto">
          <a:xfrm>
            <a:off x="381000" y="2952931"/>
            <a:ext cx="8077200" cy="198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marL="571500" indent="-571500" eaLnBrk="1" fontAlgn="base" hangingPunct="1">
              <a:spcBef>
                <a:spcPct val="20000"/>
              </a:spcBef>
              <a:spcAft>
                <a:spcPct val="0"/>
              </a:spcAft>
              <a:buFont typeface="Arial" pitchFamily="34" charset="0"/>
              <a:buChar char="•"/>
            </a:pPr>
            <a:r>
              <a:rPr lang="ar-SA" sz="4000" dirty="0" smtClean="0">
                <a:solidFill>
                  <a:srgbClr val="4A4800"/>
                </a:solidFill>
                <a:latin typeface="Arial" pitchFamily="34" charset="0"/>
                <a:cs typeface="+mn-cs"/>
              </a:rPr>
              <a:t> </a:t>
            </a:r>
            <a:r>
              <a:rPr lang="ar-SA" sz="4000" dirty="0">
                <a:solidFill>
                  <a:srgbClr val="4A4800"/>
                </a:solidFill>
                <a:latin typeface="Arial" pitchFamily="34" charset="0"/>
                <a:cs typeface="+mn-cs"/>
              </a:rPr>
              <a:t>الحاجات الإنسانية المراد إشباعها متعددة وغير محدودة </a:t>
            </a:r>
            <a:r>
              <a:rPr lang="ar-SA" sz="4000" dirty="0" smtClean="0">
                <a:solidFill>
                  <a:srgbClr val="4A4800"/>
                </a:solidFill>
                <a:latin typeface="Arial" pitchFamily="34" charset="0"/>
                <a:cs typeface="+mn-cs"/>
              </a:rPr>
              <a:t>.</a:t>
            </a:r>
            <a:endParaRPr lang="ar-DZ" sz="4000" dirty="0" smtClean="0">
              <a:solidFill>
                <a:srgbClr val="4A4800"/>
              </a:solidFill>
              <a:latin typeface="Arial" pitchFamily="34" charset="0"/>
              <a:cs typeface="+mn-cs"/>
            </a:endParaRPr>
          </a:p>
          <a:p>
            <a:pPr marL="571500" indent="-571500" eaLnBrk="1" fontAlgn="base" hangingPunct="1">
              <a:spcBef>
                <a:spcPct val="20000"/>
              </a:spcBef>
              <a:spcAft>
                <a:spcPct val="0"/>
              </a:spcAft>
              <a:buFont typeface="Arial" pitchFamily="34" charset="0"/>
              <a:buChar char="•"/>
            </a:pPr>
            <a:endParaRPr lang="ar-SA" sz="3600" dirty="0">
              <a:solidFill>
                <a:srgbClr val="4A4800"/>
              </a:solidFill>
              <a:latin typeface="Arial" pitchFamily="34" charset="0"/>
            </a:endParaRPr>
          </a:p>
        </p:txBody>
      </p:sp>
      <p:sp>
        <p:nvSpPr>
          <p:cNvPr id="13323" name="Text Box 11"/>
          <p:cNvSpPr txBox="1">
            <a:spLocks noChangeArrowheads="1"/>
          </p:cNvSpPr>
          <p:nvPr/>
        </p:nvSpPr>
        <p:spPr bwMode="auto">
          <a:xfrm>
            <a:off x="745832" y="4725144"/>
            <a:ext cx="7712368"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marL="571500" indent="-571500" eaLnBrk="1" fontAlgn="base" hangingPunct="1">
              <a:spcBef>
                <a:spcPct val="20000"/>
              </a:spcBef>
              <a:spcAft>
                <a:spcPct val="0"/>
              </a:spcAft>
              <a:buFont typeface="Arial" pitchFamily="34" charset="0"/>
              <a:buChar char="•"/>
            </a:pPr>
            <a:r>
              <a:rPr lang="ar-SA" sz="4000" dirty="0" smtClean="0">
                <a:solidFill>
                  <a:srgbClr val="4A4800"/>
                </a:solidFill>
                <a:latin typeface="Arial" pitchFamily="34" charset="0"/>
                <a:cs typeface="+mn-cs"/>
              </a:rPr>
              <a:t> </a:t>
            </a:r>
            <a:r>
              <a:rPr lang="ar-SA" sz="4000" dirty="0">
                <a:solidFill>
                  <a:srgbClr val="4A4800"/>
                </a:solidFill>
                <a:latin typeface="Arial" pitchFamily="34" charset="0"/>
                <a:cs typeface="+mn-cs"/>
              </a:rPr>
              <a:t>الموارد المتاحة لإشباع الحاجات </a:t>
            </a:r>
            <a:r>
              <a:rPr lang="ar-SA" sz="4000" dirty="0" smtClean="0">
                <a:solidFill>
                  <a:srgbClr val="4A4800"/>
                </a:solidFill>
                <a:latin typeface="Arial" pitchFamily="34" charset="0"/>
                <a:cs typeface="+mn-cs"/>
              </a:rPr>
              <a:t>الإنسانية</a:t>
            </a:r>
            <a:endParaRPr lang="ar-DZ" sz="4000" dirty="0" smtClean="0">
              <a:solidFill>
                <a:srgbClr val="4A4800"/>
              </a:solidFill>
              <a:latin typeface="Arial" pitchFamily="34" charset="0"/>
              <a:cs typeface="+mn-cs"/>
            </a:endParaRPr>
          </a:p>
          <a:p>
            <a:pPr marL="0" indent="0" eaLnBrk="1" fontAlgn="base" hangingPunct="1">
              <a:spcBef>
                <a:spcPct val="20000"/>
              </a:spcBef>
              <a:spcAft>
                <a:spcPct val="0"/>
              </a:spcAft>
            </a:pPr>
            <a:r>
              <a:rPr lang="ar-DZ" sz="4000" dirty="0">
                <a:solidFill>
                  <a:srgbClr val="4A4800"/>
                </a:solidFill>
                <a:latin typeface="Arial" pitchFamily="34" charset="0"/>
                <a:cs typeface="+mn-cs"/>
              </a:rPr>
              <a:t> </a:t>
            </a:r>
            <a:r>
              <a:rPr lang="ar-DZ" sz="4000" dirty="0" smtClean="0">
                <a:solidFill>
                  <a:srgbClr val="4A4800"/>
                </a:solidFill>
                <a:latin typeface="Arial" pitchFamily="34" charset="0"/>
                <a:cs typeface="+mn-cs"/>
              </a:rPr>
              <a:t>   </a:t>
            </a:r>
            <a:r>
              <a:rPr lang="ar-SA" sz="4000" dirty="0" smtClean="0">
                <a:solidFill>
                  <a:srgbClr val="4A4800"/>
                </a:solidFill>
                <a:latin typeface="Arial" pitchFamily="34" charset="0"/>
                <a:cs typeface="+mn-cs"/>
              </a:rPr>
              <a:t> </a:t>
            </a:r>
            <a:r>
              <a:rPr lang="ar-SA" sz="4000" dirty="0">
                <a:solidFill>
                  <a:srgbClr val="4A4800"/>
                </a:solidFill>
                <a:latin typeface="Arial" pitchFamily="34" charset="0"/>
                <a:cs typeface="+mn-cs"/>
              </a:rPr>
              <a:t>محدودة .</a:t>
            </a:r>
            <a:endParaRPr lang="fr-FR" sz="4000" dirty="0">
              <a:solidFill>
                <a:srgbClr val="4A4800"/>
              </a:solidFill>
              <a:latin typeface="Arial" pitchFamily="34" charset="0"/>
              <a:cs typeface="+mn-cs"/>
            </a:endParaRPr>
          </a:p>
        </p:txBody>
      </p:sp>
      <p:sp>
        <p:nvSpPr>
          <p:cNvPr id="13324" name="Text Box 12"/>
          <p:cNvSpPr txBox="1">
            <a:spLocks noChangeArrowheads="1"/>
          </p:cNvSpPr>
          <p:nvPr/>
        </p:nvSpPr>
        <p:spPr bwMode="auto">
          <a:xfrm>
            <a:off x="457200" y="830322"/>
            <a:ext cx="81534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ctr" eaLnBrk="1" fontAlgn="base" hangingPunct="1">
              <a:spcBef>
                <a:spcPct val="50000"/>
              </a:spcBef>
              <a:spcAft>
                <a:spcPct val="0"/>
              </a:spcAft>
            </a:pPr>
            <a:r>
              <a:rPr lang="ar-SA" sz="4400" dirty="0">
                <a:solidFill>
                  <a:srgbClr val="663300"/>
                </a:solidFill>
                <a:latin typeface="Arial" pitchFamily="34" charset="0"/>
                <a:cs typeface="+mn-cs"/>
              </a:rPr>
              <a:t>ولكن هل من الممكن إشباع كل </a:t>
            </a:r>
            <a:r>
              <a:rPr lang="ar-SA" sz="4400" dirty="0" smtClean="0">
                <a:solidFill>
                  <a:srgbClr val="663300"/>
                </a:solidFill>
                <a:latin typeface="Arial" pitchFamily="34" charset="0"/>
                <a:cs typeface="+mn-cs"/>
              </a:rPr>
              <a:t>رغبات </a:t>
            </a:r>
            <a:r>
              <a:rPr lang="ar-DZ" sz="4400" dirty="0" smtClean="0">
                <a:solidFill>
                  <a:srgbClr val="663300"/>
                </a:solidFill>
                <a:latin typeface="Arial" pitchFamily="34" charset="0"/>
                <a:cs typeface="+mn-cs"/>
              </a:rPr>
              <a:t> الافراد </a:t>
            </a:r>
            <a:r>
              <a:rPr lang="ar-SA" sz="4400" dirty="0" smtClean="0">
                <a:solidFill>
                  <a:srgbClr val="663300"/>
                </a:solidFill>
                <a:latin typeface="Arial" pitchFamily="34" charset="0"/>
                <a:cs typeface="+mn-cs"/>
              </a:rPr>
              <a:t>دفعة </a:t>
            </a:r>
            <a:r>
              <a:rPr lang="ar-SA" sz="4400" dirty="0">
                <a:solidFill>
                  <a:srgbClr val="663300"/>
                </a:solidFill>
                <a:latin typeface="Arial" pitchFamily="34" charset="0"/>
                <a:cs typeface="+mn-cs"/>
              </a:rPr>
              <a:t>واحدة ؟</a:t>
            </a:r>
            <a:endParaRPr lang="en-US" sz="4400" dirty="0">
              <a:solidFill>
                <a:srgbClr val="663300"/>
              </a:solidFill>
              <a:latin typeface="Arial" pitchFamily="34" charset="0"/>
              <a:cs typeface="+mn-cs"/>
            </a:endParaRPr>
          </a:p>
        </p:txBody>
      </p:sp>
    </p:spTree>
    <p:extLst>
      <p:ext uri="{BB962C8B-B14F-4D97-AF65-F5344CB8AC3E}">
        <p14:creationId xmlns:p14="http://schemas.microsoft.com/office/powerpoint/2010/main" val="37696067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withEffect">
                                  <p:stCondLst>
                                    <p:cond delay="0"/>
                                  </p:stCondLst>
                                  <p:childTnLst>
                                    <p:set>
                                      <p:cBhvr>
                                        <p:cTn id="6" dur="1" fill="hold">
                                          <p:stCondLst>
                                            <p:cond delay="0"/>
                                          </p:stCondLst>
                                        </p:cTn>
                                        <p:tgtEl>
                                          <p:spTgt spid="13324"/>
                                        </p:tgtEl>
                                        <p:attrNameLst>
                                          <p:attrName>style.visibility</p:attrName>
                                        </p:attrNameLst>
                                      </p:cBhvr>
                                      <p:to>
                                        <p:strVal val="visible"/>
                                      </p:to>
                                    </p:set>
                                    <p:anim calcmode="lin" valueType="num">
                                      <p:cBhvr additive="base">
                                        <p:cTn id="7" dur="250" fill="hold"/>
                                        <p:tgtEl>
                                          <p:spTgt spid="13324"/>
                                        </p:tgtEl>
                                        <p:attrNameLst>
                                          <p:attrName>ppt_x</p:attrName>
                                        </p:attrNameLst>
                                      </p:cBhvr>
                                      <p:tavLst>
                                        <p:tav tm="0">
                                          <p:val>
                                            <p:strVal val="0-#ppt_w/2"/>
                                          </p:val>
                                        </p:tav>
                                        <p:tav tm="100000">
                                          <p:val>
                                            <p:strVal val="#ppt_x"/>
                                          </p:val>
                                        </p:tav>
                                      </p:tavLst>
                                    </p:anim>
                                    <p:anim calcmode="lin" valueType="num">
                                      <p:cBhvr additive="base">
                                        <p:cTn id="8" dur="250" fill="hold"/>
                                        <p:tgtEl>
                                          <p:spTgt spid="13324"/>
                                        </p:tgtEl>
                                        <p:attrNameLst>
                                          <p:attrName>ppt_y</p:attrName>
                                        </p:attrNameLst>
                                      </p:cBhvr>
                                      <p:tavLst>
                                        <p:tav tm="0">
                                          <p:val>
                                            <p:strVal val="1+#ppt_h/2"/>
                                          </p:val>
                                        </p:tav>
                                        <p:tav tm="100000">
                                          <p:val>
                                            <p:strVal val="#ppt_y"/>
                                          </p:val>
                                        </p:tav>
                                      </p:tavLst>
                                    </p:anim>
                                  </p:childTnLst>
                                </p:cTn>
                              </p:par>
                            </p:childTnLst>
                          </p:cTn>
                        </p:par>
                        <p:par>
                          <p:cTn id="9" fill="hold" nodeType="withGroup">
                            <p:stCondLst>
                              <p:cond delay="250"/>
                            </p:stCondLst>
                            <p:childTnLst>
                              <p:par>
                                <p:cTn id="10" presetID="16" presetClass="entr" presetSubtype="26" fill="hold" grpId="0" nodeType="afterEffect">
                                  <p:stCondLst>
                                    <p:cond delay="0"/>
                                  </p:stCondLst>
                                  <p:childTnLst>
                                    <p:set>
                                      <p:cBhvr>
                                        <p:cTn id="11" dur="1" fill="hold">
                                          <p:stCondLst>
                                            <p:cond delay="0"/>
                                          </p:stCondLst>
                                        </p:cTn>
                                        <p:tgtEl>
                                          <p:spTgt spid="13321"/>
                                        </p:tgtEl>
                                        <p:attrNameLst>
                                          <p:attrName>style.visibility</p:attrName>
                                        </p:attrNameLst>
                                      </p:cBhvr>
                                      <p:to>
                                        <p:strVal val="visible"/>
                                      </p:to>
                                    </p:set>
                                    <p:animEffect transition="in" filter="barn(inHorizontal)">
                                      <p:cBhvr>
                                        <p:cTn id="12" dur="250"/>
                                        <p:tgtEl>
                                          <p:spTgt spid="13321"/>
                                        </p:tgtEl>
                                      </p:cBhvr>
                                    </p:animEffect>
                                  </p:childTnLst>
                                </p:cTn>
                              </p:par>
                            </p:childTnLst>
                          </p:cTn>
                        </p:par>
                        <p:par>
                          <p:cTn id="13" fill="hold" nodeType="withGroup">
                            <p:stCondLst>
                              <p:cond delay="500"/>
                            </p:stCondLst>
                            <p:childTnLst>
                              <p:par>
                                <p:cTn id="14" presetID="16" presetClass="entr" presetSubtype="26" fill="hold" grpId="0" nodeType="afterEffect">
                                  <p:stCondLst>
                                    <p:cond delay="0"/>
                                  </p:stCondLst>
                                  <p:childTnLst>
                                    <p:set>
                                      <p:cBhvr>
                                        <p:cTn id="15" dur="1" fill="hold">
                                          <p:stCondLst>
                                            <p:cond delay="0"/>
                                          </p:stCondLst>
                                        </p:cTn>
                                        <p:tgtEl>
                                          <p:spTgt spid="13323"/>
                                        </p:tgtEl>
                                        <p:attrNameLst>
                                          <p:attrName>style.visibility</p:attrName>
                                        </p:attrNameLst>
                                      </p:cBhvr>
                                      <p:to>
                                        <p:strVal val="visible"/>
                                      </p:to>
                                    </p:set>
                                    <p:animEffect transition="in" filter="barn(inHorizontal)">
                                      <p:cBhvr>
                                        <p:cTn id="16" dur="250"/>
                                        <p:tgtEl>
                                          <p:spTgt spid="13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1" grpId="0" autoUpdateAnimBg="0"/>
      <p:bldP spid="13323" grpId="0" autoUpdateAnimBg="0"/>
      <p:bldP spid="13324" grpId="0"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 Box 2"/>
          <p:cNvSpPr txBox="1">
            <a:spLocks noChangeArrowheads="1"/>
          </p:cNvSpPr>
          <p:nvPr/>
        </p:nvSpPr>
        <p:spPr bwMode="auto">
          <a:xfrm>
            <a:off x="-1116632" y="272842"/>
            <a:ext cx="1015312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4000" dirty="0" err="1" smtClean="0">
                <a:solidFill>
                  <a:srgbClr val="004C00"/>
                </a:solidFill>
                <a:latin typeface="Traditional Arabic" pitchFamily="18" charset="-78"/>
                <a:cs typeface="+mj-cs"/>
              </a:rPr>
              <a:t>ثا</a:t>
            </a:r>
            <a:r>
              <a:rPr lang="ar-DZ" sz="4000" dirty="0" err="1" smtClean="0">
                <a:solidFill>
                  <a:srgbClr val="004C00"/>
                </a:solidFill>
                <a:latin typeface="Traditional Arabic" pitchFamily="18" charset="-78"/>
                <a:cs typeface="+mj-cs"/>
              </a:rPr>
              <a:t>لثا</a:t>
            </a:r>
            <a:r>
              <a:rPr lang="ar-SA" sz="4000" dirty="0" smtClean="0">
                <a:solidFill>
                  <a:srgbClr val="004C00"/>
                </a:solidFill>
                <a:latin typeface="Traditional Arabic" pitchFamily="18" charset="-78"/>
                <a:cs typeface="+mj-cs"/>
              </a:rPr>
              <a:t>: توازن المستهلك باستخدام فكرة منحنيات السواء </a:t>
            </a:r>
            <a:endParaRPr lang="en-US" sz="4000" dirty="0" smtClean="0">
              <a:solidFill>
                <a:srgbClr val="004C00"/>
              </a:solidFill>
              <a:latin typeface="Traditional Arabic" pitchFamily="18" charset="-78"/>
              <a:cs typeface="+mj-cs"/>
            </a:endParaRPr>
          </a:p>
        </p:txBody>
      </p:sp>
      <p:sp>
        <p:nvSpPr>
          <p:cNvPr id="117763" name="Text Box 3"/>
          <p:cNvSpPr txBox="1">
            <a:spLocks noChangeArrowheads="1"/>
          </p:cNvSpPr>
          <p:nvPr/>
        </p:nvSpPr>
        <p:spPr bwMode="auto">
          <a:xfrm>
            <a:off x="323528" y="795476"/>
            <a:ext cx="856895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dirty="0" smtClean="0">
                <a:solidFill>
                  <a:srgbClr val="000000"/>
                </a:solidFill>
                <a:latin typeface="Arial" pitchFamily="34" charset="0"/>
                <a:cs typeface="+mn-cs"/>
              </a:rPr>
              <a:t>   </a:t>
            </a:r>
            <a:r>
              <a:rPr lang="ar-SA" sz="3200" dirty="0" smtClean="0">
                <a:solidFill>
                  <a:srgbClr val="000000"/>
                </a:solidFill>
                <a:latin typeface="Arial" pitchFamily="34" charset="0"/>
                <a:cs typeface="+mn-cs"/>
              </a:rPr>
              <a:t>انتقد الاقتصاديون نظرية المنفعة</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a:t>
            </a:r>
            <a:r>
              <a:rPr lang="ar-DZ" sz="3200" dirty="0" smtClean="0">
                <a:solidFill>
                  <a:srgbClr val="000000"/>
                </a:solidFill>
                <a:latin typeface="Arial" pitchFamily="34" charset="0"/>
                <a:cs typeface="+mn-cs"/>
              </a:rPr>
              <a:t>ب</a:t>
            </a:r>
            <a:r>
              <a:rPr lang="ar-SA" sz="3200" dirty="0" smtClean="0">
                <a:solidFill>
                  <a:srgbClr val="000000"/>
                </a:solidFill>
                <a:latin typeface="Arial" pitchFamily="34" charset="0"/>
                <a:cs typeface="+mn-cs"/>
              </a:rPr>
              <a:t>اعتبار أن افتراض قابلية المنفعة للقياس الكمي هو افتراض بعيد عن الواقعية ، </a:t>
            </a:r>
            <a:r>
              <a:rPr lang="ar-SA" sz="3200" dirty="0" err="1" smtClean="0">
                <a:solidFill>
                  <a:srgbClr val="000000"/>
                </a:solidFill>
                <a:latin typeface="Arial" pitchFamily="34" charset="0"/>
                <a:cs typeface="+mn-cs"/>
              </a:rPr>
              <a:t>واستعاضو</a:t>
            </a:r>
            <a:r>
              <a:rPr lang="ar-SA" sz="3200" dirty="0" smtClean="0">
                <a:solidFill>
                  <a:srgbClr val="000000"/>
                </a:solidFill>
                <a:latin typeface="Arial" pitchFamily="34" charset="0"/>
                <a:cs typeface="+mn-cs"/>
              </a:rPr>
              <a:t> عنها بأسلوب السواء والذي ي</a:t>
            </a:r>
            <a:r>
              <a:rPr lang="ar-DZ" sz="3200" dirty="0" smtClean="0">
                <a:solidFill>
                  <a:srgbClr val="000000"/>
                </a:solidFill>
                <a:latin typeface="Arial" pitchFamily="34" charset="0"/>
                <a:cs typeface="+mn-cs"/>
              </a:rPr>
              <a:t>ت</a:t>
            </a:r>
            <a:r>
              <a:rPr lang="ar-SA" sz="3200" dirty="0" smtClean="0">
                <a:solidFill>
                  <a:srgbClr val="000000"/>
                </a:solidFill>
                <a:latin typeface="Arial" pitchFamily="34" charset="0"/>
                <a:cs typeface="+mn-cs"/>
              </a:rPr>
              <a:t>مثل في القياس الترتيبي للمنفعة </a:t>
            </a:r>
            <a:r>
              <a:rPr lang="ar-DZ" sz="3200" dirty="0" smtClean="0">
                <a:solidFill>
                  <a:srgbClr val="000000"/>
                </a:solidFill>
                <a:latin typeface="Arial" pitchFamily="34" charset="0"/>
                <a:cs typeface="+mn-cs"/>
              </a:rPr>
              <a:t>.</a:t>
            </a:r>
            <a:endParaRPr lang="ar-DZ" sz="3200" dirty="0">
              <a:solidFill>
                <a:srgbClr val="000000"/>
              </a:solidFill>
              <a:latin typeface="Arial" pitchFamily="34" charset="0"/>
              <a:cs typeface="+mn-cs"/>
            </a:endParaRPr>
          </a:p>
          <a:p>
            <a:pPr algn="just" eaLnBrk="1" fontAlgn="base" hangingPunct="1">
              <a:spcBef>
                <a:spcPct val="50000"/>
              </a:spcBef>
              <a:spcAft>
                <a:spcPct val="0"/>
              </a:spcAft>
            </a:pPr>
            <a:r>
              <a:rPr lang="ar-SA" sz="3200" u="sng" dirty="0" smtClean="0">
                <a:solidFill>
                  <a:srgbClr val="000000"/>
                </a:solidFill>
                <a:latin typeface="Arial" pitchFamily="34" charset="0"/>
                <a:cs typeface="+mn-cs"/>
              </a:rPr>
              <a:t>منحنى </a:t>
            </a:r>
            <a:r>
              <a:rPr lang="ar-SA" sz="3200" u="sng" dirty="0">
                <a:solidFill>
                  <a:srgbClr val="000000"/>
                </a:solidFill>
                <a:latin typeface="Arial" pitchFamily="34" charset="0"/>
                <a:cs typeface="+mn-cs"/>
              </a:rPr>
              <a:t>السواء </a:t>
            </a:r>
            <a:r>
              <a:rPr lang="ar-SA" sz="3200" dirty="0">
                <a:solidFill>
                  <a:srgbClr val="000000"/>
                </a:solidFill>
                <a:latin typeface="Arial" pitchFamily="34" charset="0"/>
                <a:cs typeface="+mn-cs"/>
              </a:rPr>
              <a:t>هو صورة بيانية توضح تفضيلات المستهلك والتوليفات المختلفة ، والتي تحقق له نفس المستوى من الاشباع </a:t>
            </a:r>
            <a:r>
              <a:rPr lang="ar-SA" sz="3200" dirty="0" smtClean="0">
                <a:solidFill>
                  <a:srgbClr val="006600"/>
                </a:solidFill>
                <a:latin typeface="Arial" pitchFamily="34" charset="0"/>
                <a:cs typeface="+mn-cs"/>
              </a:rPr>
              <a:t>وتتميز </a:t>
            </a:r>
            <a:r>
              <a:rPr lang="ar-SA" sz="3200" dirty="0">
                <a:solidFill>
                  <a:srgbClr val="006600"/>
                </a:solidFill>
                <a:latin typeface="Arial" pitchFamily="34" charset="0"/>
                <a:cs typeface="+mn-cs"/>
              </a:rPr>
              <a:t>منحنيات السواء بعدد من الخصائص ، وهي </a:t>
            </a:r>
            <a:r>
              <a:rPr lang="ar-DZ" sz="3200" dirty="0">
                <a:solidFill>
                  <a:srgbClr val="000000"/>
                </a:solidFill>
                <a:latin typeface="Arial" pitchFamily="34" charset="0"/>
                <a:cs typeface="+mn-cs"/>
              </a:rPr>
              <a:t>:</a:t>
            </a:r>
            <a:endParaRPr lang="en-US" sz="2800" dirty="0" smtClean="0">
              <a:solidFill>
                <a:srgbClr val="000000"/>
              </a:solidFill>
              <a:latin typeface="Arial" pitchFamily="34" charset="0"/>
              <a:cs typeface="+mn-cs"/>
            </a:endParaRPr>
          </a:p>
        </p:txBody>
      </p:sp>
      <p:grpSp>
        <p:nvGrpSpPr>
          <p:cNvPr id="2" name="مجموعة 1"/>
          <p:cNvGrpSpPr/>
          <p:nvPr/>
        </p:nvGrpSpPr>
        <p:grpSpPr>
          <a:xfrm>
            <a:off x="61664" y="4561964"/>
            <a:ext cx="8254752" cy="2107396"/>
            <a:chOff x="0" y="4005064"/>
            <a:chExt cx="8254752" cy="2107396"/>
          </a:xfrm>
        </p:grpSpPr>
        <p:sp>
          <p:nvSpPr>
            <p:cNvPr id="117766" name="Text Box 6"/>
            <p:cNvSpPr txBox="1">
              <a:spLocks noChangeArrowheads="1"/>
            </p:cNvSpPr>
            <p:nvPr/>
          </p:nvSpPr>
          <p:spPr bwMode="auto">
            <a:xfrm>
              <a:off x="0" y="4005064"/>
              <a:ext cx="825475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marL="514350" indent="-514350" eaLnBrk="1" fontAlgn="base" hangingPunct="1">
                <a:spcBef>
                  <a:spcPct val="50000"/>
                </a:spcBef>
                <a:spcAft>
                  <a:spcPct val="0"/>
                </a:spcAft>
                <a:buAutoNum type="arabicPeriod"/>
              </a:pPr>
              <a:r>
                <a:rPr lang="ar-SA" sz="2800" dirty="0" smtClean="0">
                  <a:solidFill>
                    <a:srgbClr val="000000"/>
                  </a:solidFill>
                  <a:latin typeface="Arial" pitchFamily="34" charset="0"/>
                </a:rPr>
                <a:t>أن هناك عدد لا نهائي من منحنيات السواء وكل منحنى أعلى يعطي إشباع أكب</a:t>
              </a:r>
              <a:r>
                <a:rPr lang="ar-DZ" sz="2800" dirty="0" smtClean="0">
                  <a:solidFill>
                    <a:srgbClr val="000000"/>
                  </a:solidFill>
                  <a:latin typeface="Arial" pitchFamily="34" charset="0"/>
                </a:rPr>
                <a:t>ر</a:t>
              </a:r>
            </a:p>
            <a:p>
              <a:pPr marL="514350" indent="-514350" eaLnBrk="1" fontAlgn="base" hangingPunct="1">
                <a:spcBef>
                  <a:spcPct val="50000"/>
                </a:spcBef>
                <a:spcAft>
                  <a:spcPct val="0"/>
                </a:spcAft>
                <a:buAutoNum type="arabicPeriod"/>
              </a:pPr>
              <a:endParaRPr lang="ar-DZ" sz="2800" dirty="0" smtClean="0">
                <a:solidFill>
                  <a:srgbClr val="000000"/>
                </a:solidFill>
                <a:latin typeface="Arial" pitchFamily="34" charset="0"/>
              </a:endParaRPr>
            </a:p>
            <a:p>
              <a:pPr marL="514350" indent="-514350" eaLnBrk="1" fontAlgn="base" hangingPunct="1">
                <a:spcBef>
                  <a:spcPct val="50000"/>
                </a:spcBef>
                <a:spcAft>
                  <a:spcPct val="0"/>
                </a:spcAft>
                <a:buAutoNum type="arabicPeriod"/>
              </a:pPr>
              <a:endParaRPr lang="en-US" sz="2800" dirty="0" smtClean="0">
                <a:solidFill>
                  <a:srgbClr val="000000"/>
                </a:solidFill>
                <a:latin typeface="Arial" pitchFamily="34" charset="0"/>
              </a:endParaRPr>
            </a:p>
          </p:txBody>
        </p:sp>
        <p:sp>
          <p:nvSpPr>
            <p:cNvPr id="117768" name="Text Box 8"/>
            <p:cNvSpPr txBox="1">
              <a:spLocks noChangeArrowheads="1"/>
            </p:cNvSpPr>
            <p:nvPr/>
          </p:nvSpPr>
          <p:spPr bwMode="auto">
            <a:xfrm>
              <a:off x="2463552" y="4994012"/>
              <a:ext cx="5791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800" dirty="0" smtClean="0">
                  <a:solidFill>
                    <a:srgbClr val="006600"/>
                  </a:solidFill>
                  <a:latin typeface="Arial" pitchFamily="34" charset="0"/>
                </a:rPr>
                <a:t>3.</a:t>
              </a:r>
              <a:r>
                <a:rPr lang="ar-SA" sz="2800" dirty="0" smtClean="0">
                  <a:solidFill>
                    <a:srgbClr val="000000"/>
                  </a:solidFill>
                  <a:latin typeface="Arial" pitchFamily="34" charset="0"/>
                </a:rPr>
                <a:t> منحنيات السواء تنحدر من أعلى إلى أسفل جهة اليمين  </a:t>
              </a:r>
              <a:endParaRPr lang="en-US" sz="2800" dirty="0" smtClean="0">
                <a:solidFill>
                  <a:srgbClr val="000000"/>
                </a:solidFill>
                <a:latin typeface="Arial" pitchFamily="34" charset="0"/>
              </a:endParaRPr>
            </a:p>
          </p:txBody>
        </p:sp>
        <p:sp>
          <p:nvSpPr>
            <p:cNvPr id="117769" name="Text Box 9"/>
            <p:cNvSpPr txBox="1">
              <a:spLocks noChangeArrowheads="1"/>
            </p:cNvSpPr>
            <p:nvPr/>
          </p:nvSpPr>
          <p:spPr bwMode="auto">
            <a:xfrm>
              <a:off x="2082552" y="5589240"/>
              <a:ext cx="6172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800" dirty="0" smtClean="0">
                  <a:solidFill>
                    <a:srgbClr val="006600"/>
                  </a:solidFill>
                  <a:latin typeface="Arial" pitchFamily="34" charset="0"/>
                </a:rPr>
                <a:t>4.</a:t>
              </a:r>
              <a:r>
                <a:rPr lang="ar-SA" sz="2800" dirty="0" smtClean="0">
                  <a:solidFill>
                    <a:srgbClr val="000000"/>
                  </a:solidFill>
                  <a:latin typeface="Arial" pitchFamily="34" charset="0"/>
                </a:rPr>
                <a:t> منحنيات السواء محدبة إلى نقطة الأصل أو مقعرة إلى أعلى </a:t>
              </a:r>
              <a:endParaRPr lang="en-US" sz="2800" dirty="0" smtClean="0">
                <a:solidFill>
                  <a:srgbClr val="000000"/>
                </a:solidFill>
                <a:latin typeface="Arial" pitchFamily="34" charset="0"/>
              </a:endParaRPr>
            </a:p>
          </p:txBody>
        </p:sp>
        <p:sp>
          <p:nvSpPr>
            <p:cNvPr id="11" name="Text Box 7"/>
            <p:cNvSpPr txBox="1">
              <a:spLocks noChangeArrowheads="1"/>
            </p:cNvSpPr>
            <p:nvPr/>
          </p:nvSpPr>
          <p:spPr bwMode="auto">
            <a:xfrm>
              <a:off x="2453208" y="4509120"/>
              <a:ext cx="5791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800" dirty="0" smtClean="0">
                  <a:solidFill>
                    <a:srgbClr val="006600"/>
                  </a:solidFill>
                  <a:latin typeface="Arial" pitchFamily="34" charset="0"/>
                </a:rPr>
                <a:t>2.</a:t>
              </a:r>
              <a:r>
                <a:rPr lang="ar-DZ" sz="2800" dirty="0" smtClean="0">
                  <a:solidFill>
                    <a:srgbClr val="006600"/>
                  </a:solidFill>
                  <a:latin typeface="Arial" pitchFamily="34" charset="0"/>
                </a:rPr>
                <a:t>  </a:t>
              </a:r>
              <a:r>
                <a:rPr lang="ar-SA" sz="2800" dirty="0" smtClean="0">
                  <a:solidFill>
                    <a:srgbClr val="000000"/>
                  </a:solidFill>
                  <a:latin typeface="Arial" pitchFamily="34" charset="0"/>
                </a:rPr>
                <a:t> منحنيات السواء لا تتقاطع أبداً </a:t>
              </a:r>
              <a:endParaRPr lang="en-US" sz="2800" dirty="0" smtClean="0">
                <a:solidFill>
                  <a:srgbClr val="000000"/>
                </a:solidFill>
                <a:latin typeface="Arial" pitchFamily="34" charset="0"/>
              </a:endParaRPr>
            </a:p>
          </p:txBody>
        </p:sp>
      </p:grpSp>
    </p:spTree>
    <p:extLst>
      <p:ext uri="{BB962C8B-B14F-4D97-AF65-F5344CB8AC3E}">
        <p14:creationId xmlns:p14="http://schemas.microsoft.com/office/powerpoint/2010/main" val="5139510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withEffect">
                                  <p:stCondLst>
                                    <p:cond delay="0"/>
                                  </p:stCondLst>
                                  <p:childTnLst>
                                    <p:set>
                                      <p:cBhvr>
                                        <p:cTn id="6" dur="1" fill="hold">
                                          <p:stCondLst>
                                            <p:cond delay="0"/>
                                          </p:stCondLst>
                                        </p:cTn>
                                        <p:tgtEl>
                                          <p:spTgt spid="117762"/>
                                        </p:tgtEl>
                                        <p:attrNameLst>
                                          <p:attrName>style.visibility</p:attrName>
                                        </p:attrNameLst>
                                      </p:cBhvr>
                                      <p:to>
                                        <p:strVal val="visible"/>
                                      </p:to>
                                    </p:set>
                                    <p:anim calcmode="lin" valueType="num">
                                      <p:cBhvr additive="base">
                                        <p:cTn id="7" dur="250" fill="hold"/>
                                        <p:tgtEl>
                                          <p:spTgt spid="117762"/>
                                        </p:tgtEl>
                                        <p:attrNameLst>
                                          <p:attrName>ppt_x</p:attrName>
                                        </p:attrNameLst>
                                      </p:cBhvr>
                                      <p:tavLst>
                                        <p:tav tm="0">
                                          <p:val>
                                            <p:strVal val="0-#ppt_w/2"/>
                                          </p:val>
                                        </p:tav>
                                        <p:tav tm="100000">
                                          <p:val>
                                            <p:strVal val="#ppt_x"/>
                                          </p:val>
                                        </p:tav>
                                      </p:tavLst>
                                    </p:anim>
                                    <p:anim calcmode="lin" valueType="num">
                                      <p:cBhvr additive="base">
                                        <p:cTn id="8" dur="250" fill="hold"/>
                                        <p:tgtEl>
                                          <p:spTgt spid="117762"/>
                                        </p:tgtEl>
                                        <p:attrNameLst>
                                          <p:attrName>ppt_y</p:attrName>
                                        </p:attrNameLst>
                                      </p:cBhvr>
                                      <p:tavLst>
                                        <p:tav tm="0">
                                          <p:val>
                                            <p:strVal val="1+#ppt_h/2"/>
                                          </p:val>
                                        </p:tav>
                                        <p:tav tm="100000">
                                          <p:val>
                                            <p:strVal val="#ppt_y"/>
                                          </p:val>
                                        </p:tav>
                                      </p:tavLst>
                                    </p:anim>
                                  </p:childTnLst>
                                </p:cTn>
                              </p:par>
                            </p:childTnLst>
                          </p:cTn>
                        </p:par>
                        <p:par>
                          <p:cTn id="9" fill="hold" nodeType="withGroup">
                            <p:stCondLst>
                              <p:cond delay="250"/>
                            </p:stCondLst>
                            <p:childTnLst>
                              <p:par>
                                <p:cTn id="10" presetID="14" presetClass="entr" presetSubtype="10" fill="hold" grpId="0" nodeType="afterEffect">
                                  <p:stCondLst>
                                    <p:cond delay="0"/>
                                  </p:stCondLst>
                                  <p:childTnLst>
                                    <p:set>
                                      <p:cBhvr>
                                        <p:cTn id="11" dur="1" fill="hold">
                                          <p:stCondLst>
                                            <p:cond delay="0"/>
                                          </p:stCondLst>
                                        </p:cTn>
                                        <p:tgtEl>
                                          <p:spTgt spid="117763"/>
                                        </p:tgtEl>
                                        <p:attrNameLst>
                                          <p:attrName>style.visibility</p:attrName>
                                        </p:attrNameLst>
                                      </p:cBhvr>
                                      <p:to>
                                        <p:strVal val="visible"/>
                                      </p:to>
                                    </p:set>
                                    <p:animEffect transition="in" filter="randombar(horizontal)">
                                      <p:cBhvr>
                                        <p:cTn id="12" dur="250"/>
                                        <p:tgtEl>
                                          <p:spTgt spid="117763"/>
                                        </p:tgtEl>
                                      </p:cBhvr>
                                    </p:animEffect>
                                  </p:childTnLst>
                                </p:cTn>
                              </p:par>
                            </p:childTnLst>
                          </p:cTn>
                        </p:par>
                        <p:par>
                          <p:cTn id="13" fill="hold">
                            <p:stCondLst>
                              <p:cond delay="500"/>
                            </p:stCondLst>
                            <p:childTnLst>
                              <p:par>
                                <p:cTn id="14" presetID="2" presetClass="entr" presetSubtype="4"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250" fill="hold"/>
                                        <p:tgtEl>
                                          <p:spTgt spid="2"/>
                                        </p:tgtEl>
                                        <p:attrNameLst>
                                          <p:attrName>ppt_x</p:attrName>
                                        </p:attrNameLst>
                                      </p:cBhvr>
                                      <p:tavLst>
                                        <p:tav tm="0">
                                          <p:val>
                                            <p:strVal val="#ppt_x"/>
                                          </p:val>
                                        </p:tav>
                                        <p:tav tm="100000">
                                          <p:val>
                                            <p:strVal val="#ppt_x"/>
                                          </p:val>
                                        </p:tav>
                                      </p:tavLst>
                                    </p:anim>
                                    <p:anim calcmode="lin" valueType="num">
                                      <p:cBhvr additive="base">
                                        <p:cTn id="17" dur="25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autoUpdateAnimBg="0"/>
      <p:bldP spid="117763" grpId="0"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987824" y="-57249"/>
            <a:ext cx="7772400" cy="1470025"/>
          </a:xfrm>
        </p:spPr>
        <p:txBody>
          <a:bodyPr/>
          <a:lstStyle/>
          <a:p>
            <a:r>
              <a:rPr lang="ar-DZ" b="1" dirty="0" smtClean="0"/>
              <a:t>رابعا: خريطة السواء</a:t>
            </a:r>
            <a:endParaRPr lang="ar-DZ" b="1" dirty="0"/>
          </a:p>
        </p:txBody>
      </p:sp>
      <p:sp>
        <p:nvSpPr>
          <p:cNvPr id="3" name="عنوان فرعي 2"/>
          <p:cNvSpPr>
            <a:spLocks noGrp="1"/>
          </p:cNvSpPr>
          <p:nvPr>
            <p:ph type="subTitle" idx="1"/>
          </p:nvPr>
        </p:nvSpPr>
        <p:spPr>
          <a:xfrm>
            <a:off x="323528" y="1340768"/>
            <a:ext cx="8568952" cy="5400600"/>
          </a:xfrm>
        </p:spPr>
        <p:txBody>
          <a:bodyPr/>
          <a:lstStyle/>
          <a:p>
            <a:pPr algn="just"/>
            <a:r>
              <a:rPr lang="ar-DZ" dirty="0" smtClean="0">
                <a:solidFill>
                  <a:srgbClr val="000000"/>
                </a:solidFill>
                <a:latin typeface="TraditionalArabic"/>
              </a:rPr>
              <a:t>   </a:t>
            </a:r>
            <a:r>
              <a:rPr lang="ar-DZ" b="1" dirty="0" smtClean="0">
                <a:solidFill>
                  <a:srgbClr val="000000"/>
                </a:solidFill>
                <a:latin typeface="TraditionalArabic"/>
              </a:rPr>
              <a:t>تمثل </a:t>
            </a:r>
            <a:r>
              <a:rPr lang="ar-DZ" b="1" dirty="0">
                <a:solidFill>
                  <a:srgbClr val="000000"/>
                </a:solidFill>
                <a:latin typeface="TraditionalArabic"/>
              </a:rPr>
              <a:t>مجموعة منحنيات السواء المتمثلة علي نفس المعلم إذ يعبر كل منحنى على مستوى إشباع يختلف عن </a:t>
            </a:r>
            <a:r>
              <a:rPr lang="ar-DZ" b="1" dirty="0" smtClean="0">
                <a:solidFill>
                  <a:srgbClr val="000000"/>
                </a:solidFill>
                <a:latin typeface="TraditionalArabic"/>
              </a:rPr>
              <a:t>المنحنى الآخر</a:t>
            </a:r>
            <a:r>
              <a:rPr lang="ar-DZ" b="1" dirty="0">
                <a:solidFill>
                  <a:srgbClr val="000000"/>
                </a:solidFill>
                <a:latin typeface="TraditionalArabic"/>
              </a:rPr>
              <a:t>، يتزايد كل ما ابتعد المنحنى على نقطة </a:t>
            </a:r>
            <a:r>
              <a:rPr lang="ar-DZ" b="1" dirty="0" smtClean="0">
                <a:solidFill>
                  <a:srgbClr val="000000"/>
                </a:solidFill>
                <a:latin typeface="TraditionalArabic"/>
              </a:rPr>
              <a:t>الأصل</a:t>
            </a:r>
            <a:r>
              <a:rPr lang="ar-DZ" b="1" dirty="0" smtClean="0">
                <a:solidFill>
                  <a:srgbClr val="000000"/>
                </a:solidFill>
                <a:latin typeface="Calibri"/>
              </a:rPr>
              <a:t>0</a:t>
            </a:r>
            <a:r>
              <a:rPr lang="ar-DZ" b="1" dirty="0" smtClean="0">
                <a:solidFill>
                  <a:srgbClr val="000000"/>
                </a:solidFill>
                <a:latin typeface="TraditionalArabic"/>
              </a:rPr>
              <a:t>،</a:t>
            </a:r>
            <a:r>
              <a:rPr lang="ar-DZ" b="1" dirty="0" smtClean="0">
                <a:solidFill>
                  <a:srgbClr val="000000"/>
                </a:solidFill>
                <a:latin typeface="Calibri"/>
              </a:rPr>
              <a:t>0</a:t>
            </a:r>
            <a:r>
              <a:rPr lang="ar-DZ" b="1" dirty="0" smtClean="0">
                <a:solidFill>
                  <a:srgbClr val="000000"/>
                </a:solidFill>
                <a:latin typeface="TraditionalArabic"/>
              </a:rPr>
              <a:t>و </a:t>
            </a:r>
            <a:r>
              <a:rPr lang="ar-DZ" b="1" dirty="0">
                <a:solidFill>
                  <a:srgbClr val="000000"/>
                </a:solidFill>
                <a:latin typeface="TraditionalArabic"/>
              </a:rPr>
              <a:t>يتناقص في </a:t>
            </a:r>
            <a:r>
              <a:rPr lang="ar-DZ" b="1" dirty="0" smtClean="0">
                <a:solidFill>
                  <a:srgbClr val="000000"/>
                </a:solidFill>
                <a:latin typeface="TraditionalArabic"/>
              </a:rPr>
              <a:t>حالة العكس </a:t>
            </a:r>
            <a:r>
              <a:rPr lang="ar-DZ" b="1" dirty="0">
                <a:solidFill>
                  <a:srgbClr val="000000"/>
                </a:solidFill>
                <a:latin typeface="TraditionalArabic"/>
              </a:rPr>
              <a:t>كما هو موضح </a:t>
            </a:r>
            <a:r>
              <a:rPr lang="ar-DZ" b="1" dirty="0" smtClean="0">
                <a:solidFill>
                  <a:srgbClr val="000000"/>
                </a:solidFill>
                <a:latin typeface="TraditionalArabic"/>
              </a:rPr>
              <a:t>في الشكل </a:t>
            </a:r>
            <a:r>
              <a:rPr lang="ar-DZ" b="1" dirty="0">
                <a:solidFill>
                  <a:srgbClr val="000000"/>
                </a:solidFill>
                <a:latin typeface="TraditionalArabic"/>
              </a:rPr>
              <a:t>أعلاه و نستنتج ما يلي</a:t>
            </a:r>
            <a:r>
              <a:rPr lang="ar-DZ" b="1" dirty="0" smtClean="0">
                <a:solidFill>
                  <a:srgbClr val="000000"/>
                </a:solidFill>
                <a:latin typeface="TraditionalArabic"/>
              </a:rPr>
              <a:t>:</a:t>
            </a:r>
          </a:p>
          <a:p>
            <a:pPr algn="just"/>
            <a:endParaRPr lang="ar-DZ" b="1" dirty="0" smtClean="0">
              <a:solidFill>
                <a:srgbClr val="000000"/>
              </a:solidFill>
              <a:latin typeface="TraditionalArabic"/>
            </a:endParaRPr>
          </a:p>
          <a:p>
            <a:pPr marL="457200" indent="-457200" algn="just">
              <a:buFont typeface="Arial" pitchFamily="34" charset="0"/>
              <a:buChar char="•"/>
            </a:pPr>
            <a:r>
              <a:rPr lang="ar-DZ" b="1" dirty="0">
                <a:solidFill>
                  <a:srgbClr val="000000"/>
                </a:solidFill>
                <a:latin typeface="TraditionalArabic"/>
              </a:rPr>
              <a:t> </a:t>
            </a:r>
            <a:r>
              <a:rPr lang="ar-DZ" b="1" dirty="0" smtClean="0">
                <a:solidFill>
                  <a:srgbClr val="000000"/>
                </a:solidFill>
                <a:latin typeface="Wingdings"/>
              </a:rPr>
              <a:t> </a:t>
            </a:r>
            <a:r>
              <a:rPr lang="ar-DZ" b="1" dirty="0">
                <a:solidFill>
                  <a:srgbClr val="000000"/>
                </a:solidFill>
                <a:latin typeface="TraditionalArabic"/>
              </a:rPr>
              <a:t>كلما انتقل المستهلك من المنحنى إلى منحنى آخر مبتعدا </a:t>
            </a:r>
            <a:r>
              <a:rPr lang="ar-DZ" b="1" dirty="0" smtClean="0">
                <a:solidFill>
                  <a:srgbClr val="000000"/>
                </a:solidFill>
                <a:latin typeface="TraditionalArabic"/>
              </a:rPr>
              <a:t>عن النقطة </a:t>
            </a:r>
            <a:r>
              <a:rPr lang="ar-DZ" b="1" dirty="0">
                <a:solidFill>
                  <a:srgbClr val="000000"/>
                </a:solidFill>
                <a:latin typeface="TraditionalArabic"/>
              </a:rPr>
              <a:t>الأصل </a:t>
            </a:r>
            <a:r>
              <a:rPr lang="ar-DZ" b="1" dirty="0" smtClean="0">
                <a:solidFill>
                  <a:srgbClr val="000000"/>
                </a:solidFill>
                <a:latin typeface="Calibri"/>
              </a:rPr>
              <a:t>0</a:t>
            </a:r>
            <a:r>
              <a:rPr lang="ar-DZ" b="1" dirty="0" smtClean="0">
                <a:solidFill>
                  <a:srgbClr val="000000"/>
                </a:solidFill>
                <a:latin typeface="TraditionalArabic"/>
              </a:rPr>
              <a:t>،</a:t>
            </a:r>
            <a:r>
              <a:rPr lang="ar-DZ" b="1" dirty="0" smtClean="0">
                <a:solidFill>
                  <a:srgbClr val="000000"/>
                </a:solidFill>
                <a:latin typeface="Calibri"/>
              </a:rPr>
              <a:t>0</a:t>
            </a:r>
            <a:r>
              <a:rPr lang="ar-DZ" b="1" dirty="0" smtClean="0">
                <a:solidFill>
                  <a:srgbClr val="000000"/>
                </a:solidFill>
                <a:latin typeface="TraditionalArabic"/>
              </a:rPr>
              <a:t>كلما سيحصل على </a:t>
            </a:r>
            <a:r>
              <a:rPr lang="ar-DZ" b="1" dirty="0">
                <a:solidFill>
                  <a:srgbClr val="000000"/>
                </a:solidFill>
                <a:latin typeface="TraditionalArabic"/>
              </a:rPr>
              <a:t>مستوى إشباع </a:t>
            </a:r>
            <a:r>
              <a:rPr lang="ar-DZ" b="1" dirty="0" smtClean="0">
                <a:solidFill>
                  <a:srgbClr val="000000"/>
                </a:solidFill>
                <a:latin typeface="TraditionalArabic"/>
              </a:rPr>
              <a:t>أعلى. </a:t>
            </a:r>
          </a:p>
          <a:p>
            <a:pPr marL="457200" indent="-457200" algn="just">
              <a:buFont typeface="Arial" pitchFamily="34" charset="0"/>
              <a:buChar char="•"/>
            </a:pPr>
            <a:r>
              <a:rPr lang="ar-DZ" b="1" dirty="0">
                <a:solidFill>
                  <a:srgbClr val="000000"/>
                </a:solidFill>
                <a:latin typeface="TraditionalArabic"/>
              </a:rPr>
              <a:t> </a:t>
            </a:r>
            <a:r>
              <a:rPr lang="ar-DZ" b="1" dirty="0" smtClean="0">
                <a:solidFill>
                  <a:srgbClr val="000000"/>
                </a:solidFill>
                <a:latin typeface="TraditionalArabic"/>
              </a:rPr>
              <a:t>إذا </a:t>
            </a:r>
            <a:r>
              <a:rPr lang="ar-DZ" b="1" dirty="0">
                <a:solidFill>
                  <a:srgbClr val="000000"/>
                </a:solidFill>
                <a:latin typeface="TraditionalArabic"/>
              </a:rPr>
              <a:t>انتقل من توليفة استهلاكية إلى أخرى على نفس منحنى السواء فان مستوى الإشباع يبقى </a:t>
            </a:r>
            <a:r>
              <a:rPr lang="ar-DZ" b="1" dirty="0" smtClean="0">
                <a:solidFill>
                  <a:srgbClr val="000000"/>
                </a:solidFill>
                <a:latin typeface="TraditionalArabic"/>
              </a:rPr>
              <a:t>ثابت ∆</a:t>
            </a:r>
            <a:r>
              <a:rPr lang="el-GR" b="1" dirty="0">
                <a:solidFill>
                  <a:srgbClr val="000000"/>
                </a:solidFill>
                <a:latin typeface="TraditionalArabic"/>
              </a:rPr>
              <a:t>Τ</a:t>
            </a:r>
            <a:r>
              <a:rPr lang="el-GR" b="1" dirty="0">
                <a:solidFill>
                  <a:srgbClr val="000000"/>
                </a:solidFill>
                <a:latin typeface="Calibri"/>
              </a:rPr>
              <a:t>=0</a:t>
            </a:r>
            <a:r>
              <a:rPr lang="el-GR" dirty="0">
                <a:solidFill>
                  <a:srgbClr val="000000"/>
                </a:solidFill>
                <a:latin typeface="TraditionalArabic"/>
              </a:rPr>
              <a:t/>
            </a:r>
            <a:br>
              <a:rPr lang="el-GR" dirty="0">
                <a:solidFill>
                  <a:srgbClr val="000000"/>
                </a:solidFill>
                <a:latin typeface="TraditionalArabic"/>
              </a:rPr>
            </a:br>
            <a:endParaRPr lang="ar-DZ" dirty="0"/>
          </a:p>
        </p:txBody>
      </p:sp>
    </p:spTree>
    <p:extLst>
      <p:ext uri="{BB962C8B-B14F-4D97-AF65-F5344CB8AC3E}">
        <p14:creationId xmlns:p14="http://schemas.microsoft.com/office/powerpoint/2010/main" val="30978791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2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7848" y="1779889"/>
            <a:ext cx="5464472" cy="4449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عنوان 1"/>
          <p:cNvSpPr txBox="1">
            <a:spLocks/>
          </p:cNvSpPr>
          <p:nvPr/>
        </p:nvSpPr>
        <p:spPr bwMode="auto">
          <a:xfrm>
            <a:off x="539552" y="-57249"/>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a:lstStyle>
          <a:p>
            <a:r>
              <a:rPr lang="ar-DZ" b="1" dirty="0" smtClean="0"/>
              <a:t>شكل منحنيات  السواء</a:t>
            </a:r>
            <a:endParaRPr lang="ar-DZ" b="1" dirty="0"/>
          </a:p>
        </p:txBody>
      </p:sp>
    </p:spTree>
    <p:extLst>
      <p:ext uri="{BB962C8B-B14F-4D97-AF65-F5344CB8AC3E}">
        <p14:creationId xmlns:p14="http://schemas.microsoft.com/office/powerpoint/2010/main" val="13525608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50" fill="hold"/>
                                        <p:tgtEl>
                                          <p:spTgt spid="5"/>
                                        </p:tgtEl>
                                        <p:attrNameLst>
                                          <p:attrName>ppt_x</p:attrName>
                                        </p:attrNameLst>
                                      </p:cBhvr>
                                      <p:tavLst>
                                        <p:tav tm="0">
                                          <p:val>
                                            <p:strVal val="#ppt_x"/>
                                          </p:val>
                                        </p:tav>
                                        <p:tav tm="100000">
                                          <p:val>
                                            <p:strVal val="#ppt_x"/>
                                          </p:val>
                                        </p:tav>
                                      </p:tavLst>
                                    </p:anim>
                                    <p:anim calcmode="lin" valueType="num">
                                      <p:cBhvr additive="base">
                                        <p:cTn id="8" dur="25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nodeType="afterEffect">
                                  <p:stCondLst>
                                    <p:cond delay="0"/>
                                  </p:stCondLst>
                                  <p:childTnLst>
                                    <p:set>
                                      <p:cBhvr>
                                        <p:cTn id="11" dur="1" fill="hold">
                                          <p:stCondLst>
                                            <p:cond delay="0"/>
                                          </p:stCondLst>
                                        </p:cTn>
                                        <p:tgtEl>
                                          <p:spTgt spid="5122"/>
                                        </p:tgtEl>
                                        <p:attrNameLst>
                                          <p:attrName>style.visibility</p:attrName>
                                        </p:attrNameLst>
                                      </p:cBhvr>
                                      <p:to>
                                        <p:strVal val="visible"/>
                                      </p:to>
                                    </p:set>
                                    <p:anim calcmode="lin" valueType="num">
                                      <p:cBhvr additive="base">
                                        <p:cTn id="12" dur="250" fill="hold"/>
                                        <p:tgtEl>
                                          <p:spTgt spid="5122"/>
                                        </p:tgtEl>
                                        <p:attrNameLst>
                                          <p:attrName>ppt_x</p:attrName>
                                        </p:attrNameLst>
                                      </p:cBhvr>
                                      <p:tavLst>
                                        <p:tav tm="0">
                                          <p:val>
                                            <p:strVal val="#ppt_x"/>
                                          </p:val>
                                        </p:tav>
                                        <p:tav tm="100000">
                                          <p:val>
                                            <p:strVal val="#ppt_x"/>
                                          </p:val>
                                        </p:tav>
                                      </p:tavLst>
                                    </p:anim>
                                    <p:anim calcmode="lin" valueType="num">
                                      <p:cBhvr additive="base">
                                        <p:cTn id="13" dur="25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 Box 2"/>
          <p:cNvSpPr txBox="1">
            <a:spLocks noChangeArrowheads="1"/>
          </p:cNvSpPr>
          <p:nvPr/>
        </p:nvSpPr>
        <p:spPr bwMode="auto">
          <a:xfrm>
            <a:off x="2837656" y="334397"/>
            <a:ext cx="62708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sz="3600" dirty="0" smtClean="0">
                <a:solidFill>
                  <a:srgbClr val="004C00"/>
                </a:solidFill>
                <a:latin typeface="Traditional Arabic" pitchFamily="18" charset="-78"/>
                <a:cs typeface="+mn-cs"/>
              </a:rPr>
              <a:t> 1- تعريف </a:t>
            </a:r>
            <a:r>
              <a:rPr lang="ar-SA" sz="3600" dirty="0" smtClean="0">
                <a:solidFill>
                  <a:srgbClr val="004C00"/>
                </a:solidFill>
                <a:latin typeface="Traditional Arabic" pitchFamily="18" charset="-78"/>
                <a:cs typeface="+mn-cs"/>
              </a:rPr>
              <a:t>المعدل الحدي للإحلال  </a:t>
            </a:r>
            <a:endParaRPr lang="en-US" sz="3600" dirty="0" smtClean="0">
              <a:solidFill>
                <a:srgbClr val="004C00"/>
              </a:solidFill>
              <a:latin typeface="Traditional Arabic" pitchFamily="18" charset="-78"/>
              <a:cs typeface="+mn-cs"/>
            </a:endParaRPr>
          </a:p>
        </p:txBody>
      </p:sp>
      <p:sp>
        <p:nvSpPr>
          <p:cNvPr id="118787" name="Text Box 3"/>
          <p:cNvSpPr txBox="1">
            <a:spLocks noChangeArrowheads="1"/>
          </p:cNvSpPr>
          <p:nvPr/>
        </p:nvSpPr>
        <p:spPr bwMode="auto">
          <a:xfrm>
            <a:off x="218256" y="996985"/>
            <a:ext cx="8746232"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b="0" dirty="0" smtClean="0">
                <a:solidFill>
                  <a:srgbClr val="000000"/>
                </a:solidFill>
                <a:latin typeface="Arial" pitchFamily="34" charset="0"/>
                <a:cs typeface="Arial" pitchFamily="34" charset="0"/>
              </a:rPr>
              <a:t>   </a:t>
            </a:r>
            <a:r>
              <a:rPr lang="ar-SA" sz="3200" dirty="0" smtClean="0">
                <a:solidFill>
                  <a:srgbClr val="000000"/>
                </a:solidFill>
                <a:latin typeface="Arial" pitchFamily="34" charset="0"/>
                <a:cs typeface="Arial" pitchFamily="34" charset="0"/>
              </a:rPr>
              <a:t>يوضح المعدل</a:t>
            </a:r>
            <a:r>
              <a:rPr lang="ar-DZ" sz="3200" dirty="0" smtClean="0">
                <a:solidFill>
                  <a:srgbClr val="000000"/>
                </a:solidFill>
                <a:latin typeface="Arial" pitchFamily="34" charset="0"/>
                <a:cs typeface="Arial" pitchFamily="34" charset="0"/>
              </a:rPr>
              <a:t> </a:t>
            </a:r>
            <a:r>
              <a:rPr lang="ar-SA" sz="3200" dirty="0" smtClean="0">
                <a:solidFill>
                  <a:srgbClr val="000000"/>
                </a:solidFill>
                <a:latin typeface="Arial" pitchFamily="34" charset="0"/>
                <a:cs typeface="Arial" pitchFamily="34" charset="0"/>
              </a:rPr>
              <a:t>عدد الوحدات التي يجب التنازل عنها من السلعة</a:t>
            </a:r>
            <a:r>
              <a:rPr lang="ar-DZ" sz="3200" dirty="0" smtClean="0">
                <a:solidFill>
                  <a:srgbClr val="000000"/>
                </a:solidFill>
                <a:latin typeface="Arial" pitchFamily="34" charset="0"/>
                <a:cs typeface="Arial" pitchFamily="34" charset="0"/>
              </a:rPr>
              <a:t>,</a:t>
            </a:r>
            <a:r>
              <a:rPr lang="ar-SA" sz="3200" dirty="0" smtClean="0">
                <a:solidFill>
                  <a:srgbClr val="000000"/>
                </a:solidFill>
                <a:latin typeface="Arial" pitchFamily="34" charset="0"/>
                <a:cs typeface="Arial" pitchFamily="34" charset="0"/>
              </a:rPr>
              <a:t> </a:t>
            </a:r>
            <a:r>
              <a:rPr lang="ar-DZ" sz="3200" dirty="0" smtClean="0">
                <a:solidFill>
                  <a:srgbClr val="000000"/>
                </a:solidFill>
                <a:latin typeface="Arial" pitchFamily="34" charset="0"/>
                <a:cs typeface="Arial" pitchFamily="34" charset="0"/>
              </a:rPr>
              <a:t> </a:t>
            </a:r>
            <a:r>
              <a:rPr lang="ar-SA" sz="3200" dirty="0" smtClean="0">
                <a:solidFill>
                  <a:srgbClr val="000000"/>
                </a:solidFill>
                <a:latin typeface="Arial" pitchFamily="34" charset="0"/>
                <a:cs typeface="Arial" pitchFamily="34" charset="0"/>
              </a:rPr>
              <a:t>مقابل الحصول على وحدة واحدة من السلعة الأخرى</a:t>
            </a:r>
            <a:r>
              <a:rPr lang="ar-DZ" sz="3200" dirty="0" smtClean="0">
                <a:solidFill>
                  <a:srgbClr val="000000"/>
                </a:solidFill>
                <a:latin typeface="Arial" pitchFamily="34" charset="0"/>
                <a:cs typeface="Arial" pitchFamily="34" charset="0"/>
              </a:rPr>
              <a:t>,</a:t>
            </a:r>
            <a:r>
              <a:rPr lang="ar-SA" sz="3200" dirty="0" smtClean="0">
                <a:solidFill>
                  <a:srgbClr val="000000"/>
                </a:solidFill>
                <a:latin typeface="Arial" pitchFamily="34" charset="0"/>
                <a:cs typeface="Arial" pitchFamily="34" charset="0"/>
              </a:rPr>
              <a:t> للحصول على نفس المستوى من الاشباع</a:t>
            </a:r>
            <a:r>
              <a:rPr lang="ar-DZ" sz="3200" dirty="0" smtClean="0">
                <a:solidFill>
                  <a:srgbClr val="000000"/>
                </a:solidFill>
                <a:latin typeface="Arial" pitchFamily="34" charset="0"/>
                <a:cs typeface="Arial" pitchFamily="34" charset="0"/>
              </a:rPr>
              <a:t> </a:t>
            </a:r>
            <a:r>
              <a:rPr lang="ar-SA" sz="3200" dirty="0" smtClean="0">
                <a:solidFill>
                  <a:srgbClr val="000000"/>
                </a:solidFill>
                <a:latin typeface="Arial" pitchFamily="34" charset="0"/>
                <a:cs typeface="Arial" pitchFamily="34" charset="0"/>
              </a:rPr>
              <a:t>وهو </a:t>
            </a:r>
            <a:r>
              <a:rPr lang="ar-SA" sz="3200" dirty="0">
                <a:solidFill>
                  <a:srgbClr val="000000"/>
                </a:solidFill>
                <a:latin typeface="Arial" pitchFamily="34" charset="0"/>
                <a:cs typeface="Arial" pitchFamily="34" charset="0"/>
              </a:rPr>
              <a:t>عبارة عن ميل منحنى </a:t>
            </a:r>
            <a:r>
              <a:rPr lang="ar-SA" sz="3200" dirty="0" smtClean="0">
                <a:solidFill>
                  <a:srgbClr val="000000"/>
                </a:solidFill>
                <a:latin typeface="Arial" pitchFamily="34" charset="0"/>
                <a:cs typeface="Arial" pitchFamily="34" charset="0"/>
              </a:rPr>
              <a:t>السواء</a:t>
            </a:r>
            <a:r>
              <a:rPr lang="ar-DZ" sz="3200" dirty="0" smtClean="0">
                <a:solidFill>
                  <a:srgbClr val="000000"/>
                </a:solidFill>
              </a:rPr>
              <a:t>.</a:t>
            </a:r>
            <a:endParaRPr lang="en-US" sz="3200" dirty="0">
              <a:solidFill>
                <a:srgbClr val="000000"/>
              </a:solidFill>
            </a:endParaRPr>
          </a:p>
          <a:p>
            <a:pPr eaLnBrk="1" fontAlgn="base" hangingPunct="1">
              <a:spcBef>
                <a:spcPct val="50000"/>
              </a:spcBef>
              <a:spcAft>
                <a:spcPct val="0"/>
              </a:spcAft>
            </a:pPr>
            <a:endParaRPr lang="en-US" sz="2800" dirty="0" smtClean="0">
              <a:solidFill>
                <a:srgbClr val="000000"/>
              </a:solidFill>
              <a:latin typeface="Arial" pitchFamily="34"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585467"/>
            <a:ext cx="3352800"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2"/>
          <p:cNvSpPr txBox="1">
            <a:spLocks noChangeArrowheads="1"/>
          </p:cNvSpPr>
          <p:nvPr/>
        </p:nvSpPr>
        <p:spPr bwMode="auto">
          <a:xfrm>
            <a:off x="5110336" y="3502749"/>
            <a:ext cx="378214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sz="3600" dirty="0" smtClean="0">
                <a:solidFill>
                  <a:srgbClr val="004C00"/>
                </a:solidFill>
                <a:latin typeface="Traditional Arabic" pitchFamily="18" charset="-78"/>
                <a:cs typeface="+mn-cs"/>
              </a:rPr>
              <a:t>2- </a:t>
            </a:r>
            <a:r>
              <a:rPr lang="ar-SA" sz="3600" dirty="0" smtClean="0">
                <a:solidFill>
                  <a:srgbClr val="004C00"/>
                </a:solidFill>
                <a:latin typeface="Traditional Arabic" pitchFamily="18" charset="-78"/>
                <a:cs typeface="+mn-cs"/>
              </a:rPr>
              <a:t>خط الدخل الميزانية </a:t>
            </a:r>
            <a:endParaRPr lang="en-US" sz="3600" dirty="0" smtClean="0">
              <a:solidFill>
                <a:srgbClr val="004C00"/>
              </a:solidFill>
              <a:latin typeface="Traditional Arabic" pitchFamily="18" charset="-78"/>
              <a:cs typeface="+mn-cs"/>
            </a:endParaRPr>
          </a:p>
        </p:txBody>
      </p:sp>
      <p:sp>
        <p:nvSpPr>
          <p:cNvPr id="9" name="Text Box 3"/>
          <p:cNvSpPr txBox="1">
            <a:spLocks noChangeArrowheads="1"/>
          </p:cNvSpPr>
          <p:nvPr/>
        </p:nvSpPr>
        <p:spPr bwMode="auto">
          <a:xfrm>
            <a:off x="304800" y="4163596"/>
            <a:ext cx="84582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2800" dirty="0" smtClean="0">
                <a:solidFill>
                  <a:srgbClr val="000000"/>
                </a:solidFill>
                <a:latin typeface="Arial" pitchFamily="34" charset="0"/>
              </a:rPr>
              <a:t>   </a:t>
            </a:r>
            <a:r>
              <a:rPr lang="ar-SA" sz="3200" dirty="0" smtClean="0">
                <a:solidFill>
                  <a:srgbClr val="000000"/>
                </a:solidFill>
                <a:latin typeface="Arial" pitchFamily="34" charset="0"/>
                <a:cs typeface="+mn-cs"/>
              </a:rPr>
              <a:t>ويقصد بخط الدخل أو خط الميزانية</a:t>
            </a:r>
            <a:r>
              <a:rPr lang="ar-DZ" sz="3200" dirty="0" smtClean="0">
                <a:solidFill>
                  <a:srgbClr val="000000"/>
                </a:solidFill>
                <a:latin typeface="Arial" pitchFamily="34" charset="0"/>
                <a:cs typeface="+mn-cs"/>
              </a:rPr>
              <a:t>, </a:t>
            </a:r>
            <a:r>
              <a:rPr lang="ar-SA" sz="3200" dirty="0" smtClean="0">
                <a:solidFill>
                  <a:srgbClr val="000000"/>
                </a:solidFill>
                <a:latin typeface="Arial" pitchFamily="34" charset="0"/>
                <a:cs typeface="+mn-cs"/>
              </a:rPr>
              <a:t>ذلك الخط الذي تمثل كل نقطة عليه توليفة معينة من السلعتين ، والتي يمكن شرائها بالثمن السائد في السوق</a:t>
            </a:r>
            <a:r>
              <a:rPr lang="ar-DZ" sz="3200" dirty="0" smtClean="0">
                <a:solidFill>
                  <a:srgbClr val="000000"/>
                </a:solidFill>
                <a:latin typeface="Arial" pitchFamily="34" charset="0"/>
                <a:cs typeface="+mn-cs"/>
              </a:rPr>
              <a:t>,</a:t>
            </a:r>
            <a:r>
              <a:rPr lang="ar-SA" sz="3200" dirty="0" smtClean="0">
                <a:solidFill>
                  <a:srgbClr val="000000"/>
                </a:solidFill>
                <a:latin typeface="Arial" pitchFamily="34" charset="0"/>
                <a:cs typeface="+mn-cs"/>
              </a:rPr>
              <a:t> وفي حدود دخل ثابت ( أو ميزانية ثابتة ).</a:t>
            </a: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5971753"/>
            <a:ext cx="6867525"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03007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withEffect">
                                  <p:stCondLst>
                                    <p:cond delay="0"/>
                                  </p:stCondLst>
                                  <p:childTnLst>
                                    <p:set>
                                      <p:cBhvr>
                                        <p:cTn id="6" dur="1" fill="hold">
                                          <p:stCondLst>
                                            <p:cond delay="0"/>
                                          </p:stCondLst>
                                        </p:cTn>
                                        <p:tgtEl>
                                          <p:spTgt spid="118786"/>
                                        </p:tgtEl>
                                        <p:attrNameLst>
                                          <p:attrName>style.visibility</p:attrName>
                                        </p:attrNameLst>
                                      </p:cBhvr>
                                      <p:to>
                                        <p:strVal val="visible"/>
                                      </p:to>
                                    </p:set>
                                    <p:anim calcmode="lin" valueType="num">
                                      <p:cBhvr additive="base">
                                        <p:cTn id="7" dur="250" fill="hold"/>
                                        <p:tgtEl>
                                          <p:spTgt spid="118786"/>
                                        </p:tgtEl>
                                        <p:attrNameLst>
                                          <p:attrName>ppt_x</p:attrName>
                                        </p:attrNameLst>
                                      </p:cBhvr>
                                      <p:tavLst>
                                        <p:tav tm="0">
                                          <p:val>
                                            <p:strVal val="0-#ppt_w/2"/>
                                          </p:val>
                                        </p:tav>
                                        <p:tav tm="100000">
                                          <p:val>
                                            <p:strVal val="#ppt_x"/>
                                          </p:val>
                                        </p:tav>
                                      </p:tavLst>
                                    </p:anim>
                                    <p:anim calcmode="lin" valueType="num">
                                      <p:cBhvr additive="base">
                                        <p:cTn id="8" dur="250" fill="hold"/>
                                        <p:tgtEl>
                                          <p:spTgt spid="118786"/>
                                        </p:tgtEl>
                                        <p:attrNameLst>
                                          <p:attrName>ppt_y</p:attrName>
                                        </p:attrNameLst>
                                      </p:cBhvr>
                                      <p:tavLst>
                                        <p:tav tm="0">
                                          <p:val>
                                            <p:strVal val="1+#ppt_h/2"/>
                                          </p:val>
                                        </p:tav>
                                        <p:tav tm="100000">
                                          <p:val>
                                            <p:strVal val="#ppt_y"/>
                                          </p:val>
                                        </p:tav>
                                      </p:tavLst>
                                    </p:anim>
                                  </p:childTnLst>
                                </p:cTn>
                              </p:par>
                            </p:childTnLst>
                          </p:cTn>
                        </p:par>
                        <p:par>
                          <p:cTn id="9" fill="hold" nodeType="withGroup">
                            <p:stCondLst>
                              <p:cond delay="250"/>
                            </p:stCondLst>
                            <p:childTnLst>
                              <p:par>
                                <p:cTn id="10" presetID="9" presetClass="entr" presetSubtype="0" fill="hold" grpId="0" nodeType="afterEffect">
                                  <p:stCondLst>
                                    <p:cond delay="0"/>
                                  </p:stCondLst>
                                  <p:childTnLst>
                                    <p:set>
                                      <p:cBhvr>
                                        <p:cTn id="11" dur="1" fill="hold">
                                          <p:stCondLst>
                                            <p:cond delay="0"/>
                                          </p:stCondLst>
                                        </p:cTn>
                                        <p:tgtEl>
                                          <p:spTgt spid="118787"/>
                                        </p:tgtEl>
                                        <p:attrNameLst>
                                          <p:attrName>style.visibility</p:attrName>
                                        </p:attrNameLst>
                                      </p:cBhvr>
                                      <p:to>
                                        <p:strVal val="visible"/>
                                      </p:to>
                                    </p:set>
                                    <p:animEffect transition="in" filter="dissolve">
                                      <p:cBhvr>
                                        <p:cTn id="12" dur="250"/>
                                        <p:tgtEl>
                                          <p:spTgt spid="118787"/>
                                        </p:tgtEl>
                                      </p:cBhvr>
                                    </p:animEffect>
                                  </p:childTnLst>
                                </p:cTn>
                              </p:par>
                            </p:childTnLst>
                          </p:cTn>
                        </p:par>
                        <p:par>
                          <p:cTn id="13" fill="hold">
                            <p:stCondLst>
                              <p:cond delay="500"/>
                            </p:stCondLst>
                            <p:childTnLst>
                              <p:par>
                                <p:cTn id="14" presetID="22" presetClass="entr" presetSubtype="4" fill="hold" nodeType="afterEffect">
                                  <p:stCondLst>
                                    <p:cond delay="0"/>
                                  </p:stCondLst>
                                  <p:childTnLst>
                                    <p:set>
                                      <p:cBhvr>
                                        <p:cTn id="15" dur="1" fill="hold">
                                          <p:stCondLst>
                                            <p:cond delay="0"/>
                                          </p:stCondLst>
                                        </p:cTn>
                                        <p:tgtEl>
                                          <p:spTgt spid="6146"/>
                                        </p:tgtEl>
                                        <p:attrNameLst>
                                          <p:attrName>style.visibility</p:attrName>
                                        </p:attrNameLst>
                                      </p:cBhvr>
                                      <p:to>
                                        <p:strVal val="visible"/>
                                      </p:to>
                                    </p:set>
                                    <p:animEffect transition="in" filter="wipe(down)">
                                      <p:cBhvr>
                                        <p:cTn id="16" dur="100"/>
                                        <p:tgtEl>
                                          <p:spTgt spid="6146"/>
                                        </p:tgtEl>
                                      </p:cBhvr>
                                    </p:animEffect>
                                  </p:childTnLst>
                                </p:cTn>
                              </p:par>
                            </p:childTnLst>
                          </p:cTn>
                        </p:par>
                        <p:par>
                          <p:cTn id="17" fill="hold">
                            <p:stCondLst>
                              <p:cond delay="600"/>
                            </p:stCondLst>
                            <p:childTnLst>
                              <p:par>
                                <p:cTn id="18" presetID="5" presetClass="entr" presetSubtype="10"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checkerboard(across)">
                                      <p:cBhvr>
                                        <p:cTn id="20" dur="250"/>
                                        <p:tgtEl>
                                          <p:spTgt spid="7"/>
                                        </p:tgtEl>
                                      </p:cBhvr>
                                    </p:animEffect>
                                  </p:childTnLst>
                                </p:cTn>
                              </p:par>
                            </p:childTnLst>
                          </p:cTn>
                        </p:par>
                        <p:par>
                          <p:cTn id="21" fill="hold">
                            <p:stCondLst>
                              <p:cond delay="850"/>
                            </p:stCondLst>
                            <p:childTnLst>
                              <p:par>
                                <p:cTn id="22" presetID="4" presetClass="entr" presetSubtype="16"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ox(in)">
                                      <p:cBhvr>
                                        <p:cTn id="24" dur="250"/>
                                        <p:tgtEl>
                                          <p:spTgt spid="9"/>
                                        </p:tgtEl>
                                      </p:cBhvr>
                                    </p:animEffect>
                                  </p:childTnLst>
                                </p:cTn>
                              </p:par>
                            </p:childTnLst>
                          </p:cTn>
                        </p:par>
                        <p:par>
                          <p:cTn id="25" fill="hold">
                            <p:stCondLst>
                              <p:cond delay="1100"/>
                            </p:stCondLst>
                            <p:childTnLst>
                              <p:par>
                                <p:cTn id="26" presetID="22" presetClass="entr" presetSubtype="4" fill="hold"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down)">
                                      <p:cBhvr>
                                        <p:cTn id="28" dur="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autoUpdateAnimBg="0"/>
      <p:bldP spid="118787" grpId="0" autoUpdateAnimBg="0"/>
      <p:bldP spid="7" grpId="0" autoUpdateAnimBg="0"/>
      <p:bldP spid="9" grpId="0"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Text Box 3"/>
          <p:cNvSpPr txBox="1">
            <a:spLocks noChangeArrowheads="1"/>
          </p:cNvSpPr>
          <p:nvPr/>
        </p:nvSpPr>
        <p:spPr bwMode="auto">
          <a:xfrm>
            <a:off x="374848" y="332656"/>
            <a:ext cx="8229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b="0" dirty="0" smtClean="0">
                <a:solidFill>
                  <a:srgbClr val="000000"/>
                </a:solidFill>
                <a:latin typeface="Arial" pitchFamily="34" charset="0"/>
                <a:cs typeface="+mn-cs"/>
              </a:rPr>
              <a:t>   </a:t>
            </a:r>
            <a:r>
              <a:rPr lang="ar-SA" sz="3200" dirty="0" smtClean="0">
                <a:solidFill>
                  <a:srgbClr val="000000"/>
                </a:solidFill>
                <a:latin typeface="Arial" pitchFamily="34" charset="0"/>
                <a:cs typeface="+mn-cs"/>
              </a:rPr>
              <a:t>يقصد بالتوازن الحالة التي يحصل عليها المستهلك على أقصى اشباع ممكن في ظل دخله المحدود وأثمان السلع المحدودة في السوق . </a:t>
            </a:r>
            <a:endParaRPr lang="en-US" sz="3200" dirty="0" smtClean="0">
              <a:solidFill>
                <a:srgbClr val="000000"/>
              </a:solidFill>
              <a:latin typeface="Arial" pitchFamily="34" charset="0"/>
              <a:cs typeface="+mn-cs"/>
            </a:endParaRPr>
          </a:p>
        </p:txBody>
      </p:sp>
      <p:sp>
        <p:nvSpPr>
          <p:cNvPr id="120941" name="Text Box 109"/>
          <p:cNvSpPr txBox="1">
            <a:spLocks noChangeArrowheads="1"/>
          </p:cNvSpPr>
          <p:nvPr/>
        </p:nvSpPr>
        <p:spPr bwMode="auto">
          <a:xfrm>
            <a:off x="5290120" y="2276872"/>
            <a:ext cx="353035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3200" u="sng" dirty="0" smtClean="0">
                <a:solidFill>
                  <a:srgbClr val="006666"/>
                </a:solidFill>
                <a:latin typeface="Arial" pitchFamily="34" charset="0"/>
                <a:cs typeface="+mn-cs"/>
              </a:rPr>
              <a:t>منحنى الاستهلاك </a:t>
            </a:r>
            <a:r>
              <a:rPr lang="ar-SA" sz="3200" u="sng" dirty="0" err="1" smtClean="0">
                <a:solidFill>
                  <a:srgbClr val="006666"/>
                </a:solidFill>
                <a:latin typeface="Arial" pitchFamily="34" charset="0"/>
                <a:cs typeface="+mn-cs"/>
              </a:rPr>
              <a:t>الدخلي</a:t>
            </a:r>
            <a:endParaRPr lang="en-US" sz="2800" u="sng" dirty="0" smtClean="0">
              <a:solidFill>
                <a:srgbClr val="006666"/>
              </a:solidFill>
              <a:latin typeface="Arial" pitchFamily="34" charset="0"/>
            </a:endParaRPr>
          </a:p>
        </p:txBody>
      </p:sp>
      <p:sp>
        <p:nvSpPr>
          <p:cNvPr id="120942" name="Text Box 110"/>
          <p:cNvSpPr txBox="1">
            <a:spLocks noChangeArrowheads="1"/>
          </p:cNvSpPr>
          <p:nvPr/>
        </p:nvSpPr>
        <p:spPr bwMode="auto">
          <a:xfrm>
            <a:off x="381000" y="2852936"/>
            <a:ext cx="8295456"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b="0" dirty="0" smtClean="0">
                <a:solidFill>
                  <a:srgbClr val="000000"/>
                </a:solidFill>
                <a:latin typeface="Arial" pitchFamily="34" charset="0"/>
                <a:cs typeface="+mn-cs"/>
              </a:rPr>
              <a:t>   </a:t>
            </a:r>
            <a:r>
              <a:rPr lang="ar-SA" sz="3200" dirty="0" smtClean="0">
                <a:solidFill>
                  <a:srgbClr val="000000"/>
                </a:solidFill>
                <a:latin typeface="Arial" pitchFamily="34" charset="0"/>
                <a:cs typeface="+mn-cs"/>
              </a:rPr>
              <a:t>هو عبارة عن محصلة النقاط التي تحقق التوازن عند تغير الدخل مع ثبات أسعار السلع </a:t>
            </a:r>
            <a:endParaRPr lang="en-US" sz="3200" dirty="0" smtClean="0">
              <a:solidFill>
                <a:srgbClr val="000000"/>
              </a:solidFill>
              <a:latin typeface="Arial" pitchFamily="34" charset="0"/>
              <a:cs typeface="+mn-cs"/>
            </a:endParaRPr>
          </a:p>
        </p:txBody>
      </p:sp>
      <p:sp>
        <p:nvSpPr>
          <p:cNvPr id="120943" name="Text Box 111"/>
          <p:cNvSpPr txBox="1">
            <a:spLocks noChangeArrowheads="1"/>
          </p:cNvSpPr>
          <p:nvPr/>
        </p:nvSpPr>
        <p:spPr bwMode="auto">
          <a:xfrm>
            <a:off x="5150296" y="4068361"/>
            <a:ext cx="367017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3200" u="sng" dirty="0" smtClean="0">
                <a:solidFill>
                  <a:srgbClr val="006666"/>
                </a:solidFill>
                <a:latin typeface="Arial" pitchFamily="34" charset="0"/>
                <a:cs typeface="+mn-cs"/>
              </a:rPr>
              <a:t>منحنى الاستهلاك السعري</a:t>
            </a:r>
            <a:endParaRPr lang="en-US" sz="3200" u="sng" dirty="0" smtClean="0">
              <a:solidFill>
                <a:srgbClr val="006666"/>
              </a:solidFill>
              <a:latin typeface="Arial" pitchFamily="34" charset="0"/>
              <a:cs typeface="+mn-cs"/>
            </a:endParaRPr>
          </a:p>
        </p:txBody>
      </p:sp>
      <p:sp>
        <p:nvSpPr>
          <p:cNvPr id="120944" name="Text Box 112"/>
          <p:cNvSpPr txBox="1">
            <a:spLocks noChangeArrowheads="1"/>
          </p:cNvSpPr>
          <p:nvPr/>
        </p:nvSpPr>
        <p:spPr bwMode="auto">
          <a:xfrm>
            <a:off x="374848" y="4797152"/>
            <a:ext cx="8229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algn="just" eaLnBrk="1" fontAlgn="base" hangingPunct="1">
              <a:spcBef>
                <a:spcPct val="50000"/>
              </a:spcBef>
              <a:spcAft>
                <a:spcPct val="0"/>
              </a:spcAft>
            </a:pPr>
            <a:r>
              <a:rPr lang="ar-DZ" sz="3200" b="0" dirty="0" smtClean="0">
                <a:solidFill>
                  <a:srgbClr val="000000"/>
                </a:solidFill>
                <a:latin typeface="Arial" pitchFamily="34" charset="0"/>
              </a:rPr>
              <a:t>  </a:t>
            </a:r>
            <a:r>
              <a:rPr lang="ar-SA" sz="3200" b="0" dirty="0" smtClean="0">
                <a:solidFill>
                  <a:srgbClr val="000000"/>
                </a:solidFill>
                <a:latin typeface="Arial" pitchFamily="34" charset="0"/>
                <a:cs typeface="+mn-cs"/>
              </a:rPr>
              <a:t>منحنى الاستهلاك السعري أو منحنى السعر / الاستهلاك هو عبارة عن محصلة النقاط التي تحقق التوازن عندما يتغير سعر احدى السلعتين مع بقاء الدخل ثابتاً </a:t>
            </a:r>
            <a:r>
              <a:rPr lang="ar-SA" b="0" dirty="0" smtClean="0">
                <a:solidFill>
                  <a:srgbClr val="000000"/>
                </a:solidFill>
                <a:latin typeface="Arial" pitchFamily="34" charset="0"/>
                <a:cs typeface="+mn-cs"/>
              </a:rPr>
              <a:t>.  </a:t>
            </a:r>
            <a:endParaRPr lang="en-US" b="0" dirty="0" smtClean="0">
              <a:solidFill>
                <a:srgbClr val="000000"/>
              </a:solidFill>
              <a:latin typeface="Arial" pitchFamily="34" charset="0"/>
              <a:cs typeface="+mn-cs"/>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53530"/>
            <a:ext cx="4429125"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82823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20835"/>
                                        </p:tgtEl>
                                        <p:attrNameLst>
                                          <p:attrName>style.visibility</p:attrName>
                                        </p:attrNameLst>
                                      </p:cBhvr>
                                      <p:to>
                                        <p:strVal val="visible"/>
                                      </p:to>
                                    </p:set>
                                    <p:animEffect transition="in" filter="checkerboard(across)">
                                      <p:cBhvr>
                                        <p:cTn id="7" dur="250"/>
                                        <p:tgtEl>
                                          <p:spTgt spid="120835"/>
                                        </p:tgtEl>
                                      </p:cBhvr>
                                    </p:animEffect>
                                  </p:childTnLst>
                                </p:cTn>
                              </p:par>
                            </p:childTnLst>
                          </p:cTn>
                        </p:par>
                        <p:par>
                          <p:cTn id="8" fill="hold">
                            <p:stCondLst>
                              <p:cond delay="250"/>
                            </p:stCondLst>
                            <p:childTnLst>
                              <p:par>
                                <p:cTn id="9" presetID="2" presetClass="entr" presetSubtype="4" fill="hold" nodeType="afterEffect">
                                  <p:stCondLst>
                                    <p:cond delay="0"/>
                                  </p:stCondLst>
                                  <p:childTnLst>
                                    <p:set>
                                      <p:cBhvr>
                                        <p:cTn id="10" dur="1" fill="hold">
                                          <p:stCondLst>
                                            <p:cond delay="0"/>
                                          </p:stCondLst>
                                        </p:cTn>
                                        <p:tgtEl>
                                          <p:spTgt spid="3074"/>
                                        </p:tgtEl>
                                        <p:attrNameLst>
                                          <p:attrName>style.visibility</p:attrName>
                                        </p:attrNameLst>
                                      </p:cBhvr>
                                      <p:to>
                                        <p:strVal val="visible"/>
                                      </p:to>
                                    </p:set>
                                    <p:anim calcmode="lin" valueType="num">
                                      <p:cBhvr additive="base">
                                        <p:cTn id="11" dur="250" fill="hold"/>
                                        <p:tgtEl>
                                          <p:spTgt spid="3074"/>
                                        </p:tgtEl>
                                        <p:attrNameLst>
                                          <p:attrName>ppt_x</p:attrName>
                                        </p:attrNameLst>
                                      </p:cBhvr>
                                      <p:tavLst>
                                        <p:tav tm="0">
                                          <p:val>
                                            <p:strVal val="#ppt_x"/>
                                          </p:val>
                                        </p:tav>
                                        <p:tav tm="100000">
                                          <p:val>
                                            <p:strVal val="#ppt_x"/>
                                          </p:val>
                                        </p:tav>
                                      </p:tavLst>
                                    </p:anim>
                                    <p:anim calcmode="lin" valueType="num">
                                      <p:cBhvr additive="base">
                                        <p:cTn id="12" dur="250" fill="hold"/>
                                        <p:tgtEl>
                                          <p:spTgt spid="3074"/>
                                        </p:tgtEl>
                                        <p:attrNameLst>
                                          <p:attrName>ppt_y</p:attrName>
                                        </p:attrNameLst>
                                      </p:cBhvr>
                                      <p:tavLst>
                                        <p:tav tm="0">
                                          <p:val>
                                            <p:strVal val="1+#ppt_h/2"/>
                                          </p:val>
                                        </p:tav>
                                        <p:tav tm="100000">
                                          <p:val>
                                            <p:strVal val="#ppt_y"/>
                                          </p:val>
                                        </p:tav>
                                      </p:tavLst>
                                    </p:anim>
                                  </p:childTnLst>
                                </p:cTn>
                              </p:par>
                            </p:childTnLst>
                          </p:cTn>
                        </p:par>
                        <p:par>
                          <p:cTn id="13" fill="hold" nodeType="withGroup">
                            <p:stCondLst>
                              <p:cond delay="500"/>
                            </p:stCondLst>
                            <p:childTnLst>
                              <p:par>
                                <p:cTn id="14" presetID="12" presetClass="entr" presetSubtype="2" fill="hold" grpId="0" nodeType="afterEffect">
                                  <p:stCondLst>
                                    <p:cond delay="0"/>
                                  </p:stCondLst>
                                  <p:childTnLst>
                                    <p:set>
                                      <p:cBhvr>
                                        <p:cTn id="15" dur="1" fill="hold">
                                          <p:stCondLst>
                                            <p:cond delay="0"/>
                                          </p:stCondLst>
                                        </p:cTn>
                                        <p:tgtEl>
                                          <p:spTgt spid="120941"/>
                                        </p:tgtEl>
                                        <p:attrNameLst>
                                          <p:attrName>style.visibility</p:attrName>
                                        </p:attrNameLst>
                                      </p:cBhvr>
                                      <p:to>
                                        <p:strVal val="visible"/>
                                      </p:to>
                                    </p:set>
                                    <p:animEffect transition="in" filter="slide(fromRight)">
                                      <p:cBhvr>
                                        <p:cTn id="16" dur="250"/>
                                        <p:tgtEl>
                                          <p:spTgt spid="120941"/>
                                        </p:tgtEl>
                                      </p:cBhvr>
                                    </p:animEffect>
                                  </p:childTnLst>
                                </p:cTn>
                              </p:par>
                            </p:childTnLst>
                          </p:cTn>
                        </p:par>
                        <p:par>
                          <p:cTn id="17" fill="hold" nodeType="withGroup">
                            <p:stCondLst>
                              <p:cond delay="750"/>
                            </p:stCondLst>
                            <p:childTnLst>
                              <p:par>
                                <p:cTn id="18" presetID="12" presetClass="entr" presetSubtype="8" fill="hold" grpId="0" nodeType="afterEffect">
                                  <p:stCondLst>
                                    <p:cond delay="0"/>
                                  </p:stCondLst>
                                  <p:childTnLst>
                                    <p:set>
                                      <p:cBhvr>
                                        <p:cTn id="19" dur="1" fill="hold">
                                          <p:stCondLst>
                                            <p:cond delay="0"/>
                                          </p:stCondLst>
                                        </p:cTn>
                                        <p:tgtEl>
                                          <p:spTgt spid="120942"/>
                                        </p:tgtEl>
                                        <p:attrNameLst>
                                          <p:attrName>style.visibility</p:attrName>
                                        </p:attrNameLst>
                                      </p:cBhvr>
                                      <p:to>
                                        <p:strVal val="visible"/>
                                      </p:to>
                                    </p:set>
                                    <p:animEffect transition="in" filter="slide(fromLeft)">
                                      <p:cBhvr>
                                        <p:cTn id="20" dur="250"/>
                                        <p:tgtEl>
                                          <p:spTgt spid="120942"/>
                                        </p:tgtEl>
                                      </p:cBhvr>
                                    </p:animEffect>
                                  </p:childTnLst>
                                </p:cTn>
                              </p:par>
                            </p:childTnLst>
                          </p:cTn>
                        </p:par>
                        <p:par>
                          <p:cTn id="21" fill="hold" nodeType="withGroup">
                            <p:stCondLst>
                              <p:cond delay="1000"/>
                            </p:stCondLst>
                            <p:childTnLst>
                              <p:par>
                                <p:cTn id="22" presetID="12" presetClass="entr" presetSubtype="2" fill="hold" grpId="0" nodeType="afterEffect">
                                  <p:stCondLst>
                                    <p:cond delay="0"/>
                                  </p:stCondLst>
                                  <p:childTnLst>
                                    <p:set>
                                      <p:cBhvr>
                                        <p:cTn id="23" dur="1" fill="hold">
                                          <p:stCondLst>
                                            <p:cond delay="0"/>
                                          </p:stCondLst>
                                        </p:cTn>
                                        <p:tgtEl>
                                          <p:spTgt spid="120943"/>
                                        </p:tgtEl>
                                        <p:attrNameLst>
                                          <p:attrName>style.visibility</p:attrName>
                                        </p:attrNameLst>
                                      </p:cBhvr>
                                      <p:to>
                                        <p:strVal val="visible"/>
                                      </p:to>
                                    </p:set>
                                    <p:animEffect transition="in" filter="slide(fromRight)">
                                      <p:cBhvr>
                                        <p:cTn id="24" dur="250"/>
                                        <p:tgtEl>
                                          <p:spTgt spid="120943"/>
                                        </p:tgtEl>
                                      </p:cBhvr>
                                    </p:animEffect>
                                  </p:childTnLst>
                                </p:cTn>
                              </p:par>
                            </p:childTnLst>
                          </p:cTn>
                        </p:par>
                        <p:par>
                          <p:cTn id="25" fill="hold" nodeType="withGroup">
                            <p:stCondLst>
                              <p:cond delay="1250"/>
                            </p:stCondLst>
                            <p:childTnLst>
                              <p:par>
                                <p:cTn id="26" presetID="12" presetClass="entr" presetSubtype="8" fill="hold" grpId="0" nodeType="afterEffect">
                                  <p:stCondLst>
                                    <p:cond delay="0"/>
                                  </p:stCondLst>
                                  <p:childTnLst>
                                    <p:set>
                                      <p:cBhvr>
                                        <p:cTn id="27" dur="1" fill="hold">
                                          <p:stCondLst>
                                            <p:cond delay="0"/>
                                          </p:stCondLst>
                                        </p:cTn>
                                        <p:tgtEl>
                                          <p:spTgt spid="120944"/>
                                        </p:tgtEl>
                                        <p:attrNameLst>
                                          <p:attrName>style.visibility</p:attrName>
                                        </p:attrNameLst>
                                      </p:cBhvr>
                                      <p:to>
                                        <p:strVal val="visible"/>
                                      </p:to>
                                    </p:set>
                                    <p:animEffect transition="in" filter="slide(fromLeft)">
                                      <p:cBhvr>
                                        <p:cTn id="28" dur="250"/>
                                        <p:tgtEl>
                                          <p:spTgt spid="1209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autoUpdateAnimBg="0"/>
      <p:bldP spid="120941" grpId="0" autoUpdateAnimBg="0"/>
      <p:bldP spid="120942" grpId="0" autoUpdateAnimBg="0"/>
      <p:bldP spid="120943" grpId="0" autoUpdateAnimBg="0"/>
      <p:bldP spid="120944" grpId="0"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609600"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pPr>
            <a:r>
              <a:rPr lang="ar-SA" sz="4400" b="1" dirty="0" smtClean="0">
                <a:solidFill>
                  <a:srgbClr val="003366"/>
                </a:solidFill>
                <a:latin typeface="Traditional Arabic" pitchFamily="18" charset="-78"/>
                <a:cs typeface="Traditional Arabic" pitchFamily="18" charset="-78"/>
              </a:rPr>
              <a:t>تــمــريـــن</a:t>
            </a:r>
            <a:endParaRPr lang="fr-FR" sz="4400" b="1" dirty="0" smtClean="0">
              <a:solidFill>
                <a:srgbClr val="003366"/>
              </a:solidFill>
              <a:latin typeface="Traditional Arabic" pitchFamily="18" charset="-78"/>
              <a:cs typeface="Traditional Arabic" pitchFamily="18" charset="-78"/>
            </a:endParaRPr>
          </a:p>
        </p:txBody>
      </p:sp>
      <p:sp>
        <p:nvSpPr>
          <p:cNvPr id="121859" name="Text Box 3"/>
          <p:cNvSpPr txBox="1">
            <a:spLocks noChangeArrowheads="1"/>
          </p:cNvSpPr>
          <p:nvPr/>
        </p:nvSpPr>
        <p:spPr bwMode="auto">
          <a:xfrm>
            <a:off x="609600" y="1003300"/>
            <a:ext cx="8305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DZ" sz="2400" dirty="0" smtClean="0">
                <a:solidFill>
                  <a:srgbClr val="000000"/>
                </a:solidFill>
                <a:latin typeface="Arial" pitchFamily="34" charset="0"/>
              </a:rPr>
              <a:t> </a:t>
            </a:r>
            <a:r>
              <a:rPr lang="ar-SA" sz="2400" dirty="0" smtClean="0">
                <a:solidFill>
                  <a:srgbClr val="000000"/>
                </a:solidFill>
                <a:latin typeface="Arial" pitchFamily="34" charset="0"/>
              </a:rPr>
              <a:t>أكمل الجدول التالي بما يلزم لإيجاد توازن المستهلك ”علي“ مستخدمة أسلوب منحنيات السواء في تحليلك لسلوك هذا المستهلك ثم أجب على الأسئلة اللاحقة </a:t>
            </a:r>
            <a:r>
              <a:rPr lang="ar-DZ" sz="2400" dirty="0" smtClean="0">
                <a:solidFill>
                  <a:srgbClr val="000000"/>
                </a:solidFill>
                <a:latin typeface="Arial" pitchFamily="34" charset="0"/>
              </a:rPr>
              <a:t>,</a:t>
            </a:r>
            <a:r>
              <a:rPr lang="ar-SA" sz="2400" dirty="0" smtClean="0">
                <a:solidFill>
                  <a:srgbClr val="000000"/>
                </a:solidFill>
                <a:latin typeface="Arial" pitchFamily="34" charset="0"/>
              </a:rPr>
              <a:t> هذا علماً بـأن ثمن الوحـدة مـن ( س ) = 2 </a:t>
            </a:r>
            <a:r>
              <a:rPr lang="ar-DZ" sz="2400" dirty="0" smtClean="0">
                <a:solidFill>
                  <a:srgbClr val="000000"/>
                </a:solidFill>
                <a:latin typeface="Arial" pitchFamily="34" charset="0"/>
              </a:rPr>
              <a:t>دينار</a:t>
            </a:r>
            <a:r>
              <a:rPr lang="ar-SA" sz="2400" dirty="0" smtClean="0">
                <a:solidFill>
                  <a:srgbClr val="000000"/>
                </a:solidFill>
                <a:latin typeface="Arial" pitchFamily="34" charset="0"/>
              </a:rPr>
              <a:t> ، وثمن الوحدة من ( ص ) = 10 </a:t>
            </a:r>
            <a:r>
              <a:rPr lang="ar-DZ" sz="2400" dirty="0" smtClean="0">
                <a:solidFill>
                  <a:srgbClr val="000000"/>
                </a:solidFill>
                <a:latin typeface="Arial" pitchFamily="34" charset="0"/>
              </a:rPr>
              <a:t>دينار</a:t>
            </a:r>
            <a:r>
              <a:rPr lang="ar-SA" sz="2400" dirty="0" smtClean="0">
                <a:solidFill>
                  <a:srgbClr val="000000"/>
                </a:solidFill>
                <a:latin typeface="Arial" pitchFamily="34" charset="0"/>
              </a:rPr>
              <a:t> . </a:t>
            </a:r>
            <a:endParaRPr lang="en-US" sz="2400" dirty="0" smtClean="0">
              <a:solidFill>
                <a:srgbClr val="000000"/>
              </a:solidFill>
              <a:latin typeface="Arial" pitchFamily="34" charset="0"/>
            </a:endParaRPr>
          </a:p>
        </p:txBody>
      </p:sp>
      <p:sp>
        <p:nvSpPr>
          <p:cNvPr id="121860" name="Text Box 4"/>
          <p:cNvSpPr txBox="1">
            <a:spLocks noChangeArrowheads="1"/>
          </p:cNvSpPr>
          <p:nvPr/>
        </p:nvSpPr>
        <p:spPr bwMode="auto">
          <a:xfrm>
            <a:off x="1752600" y="2133600"/>
            <a:ext cx="6934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400" smtClean="0">
                <a:solidFill>
                  <a:srgbClr val="000000"/>
                </a:solidFill>
                <a:latin typeface="Arial" pitchFamily="34" charset="0"/>
              </a:rPr>
              <a:t>أ – ما هي الكميات التي يشتريها ”علي“ من السلعتين ليحقق التوازن ؟ </a:t>
            </a:r>
            <a:endParaRPr lang="en-US" sz="2400" smtClean="0">
              <a:solidFill>
                <a:srgbClr val="000000"/>
              </a:solidFill>
              <a:latin typeface="Arial" pitchFamily="34" charset="0"/>
            </a:endParaRPr>
          </a:p>
        </p:txBody>
      </p:sp>
      <p:sp>
        <p:nvSpPr>
          <p:cNvPr id="121861" name="Text Box 5"/>
          <p:cNvSpPr txBox="1">
            <a:spLocks noChangeArrowheads="1"/>
          </p:cNvSpPr>
          <p:nvPr/>
        </p:nvSpPr>
        <p:spPr bwMode="auto">
          <a:xfrm>
            <a:off x="1828800" y="2514600"/>
            <a:ext cx="6934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400" smtClean="0">
                <a:solidFill>
                  <a:srgbClr val="000000"/>
                </a:solidFill>
                <a:latin typeface="Arial" pitchFamily="34" charset="0"/>
              </a:rPr>
              <a:t>ب – احسب المعدل الحدي للإحلال عند وضع التوازن ؟ </a:t>
            </a:r>
            <a:endParaRPr lang="en-US" sz="2400" smtClean="0">
              <a:solidFill>
                <a:srgbClr val="000000"/>
              </a:solidFill>
              <a:latin typeface="Arial" pitchFamily="34" charset="0"/>
            </a:endParaRPr>
          </a:p>
        </p:txBody>
      </p:sp>
      <p:sp>
        <p:nvSpPr>
          <p:cNvPr id="121862" name="Text Box 6"/>
          <p:cNvSpPr txBox="1">
            <a:spLocks noChangeArrowheads="1"/>
          </p:cNvSpPr>
          <p:nvPr/>
        </p:nvSpPr>
        <p:spPr bwMode="auto">
          <a:xfrm>
            <a:off x="1828800" y="2895600"/>
            <a:ext cx="6934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400" smtClean="0">
                <a:solidFill>
                  <a:srgbClr val="000000"/>
                </a:solidFill>
                <a:latin typeface="Arial" pitchFamily="34" charset="0"/>
              </a:rPr>
              <a:t>ج – ما هو مقدار ميل خط الميزانية ؟ </a:t>
            </a:r>
            <a:endParaRPr lang="en-US" sz="2400" smtClean="0">
              <a:solidFill>
                <a:srgbClr val="000000"/>
              </a:solidFill>
              <a:latin typeface="Arial" pitchFamily="34" charset="0"/>
            </a:endParaRPr>
          </a:p>
        </p:txBody>
      </p:sp>
      <p:graphicFrame>
        <p:nvGraphicFramePr>
          <p:cNvPr id="122107" name="Group 251"/>
          <p:cNvGraphicFramePr>
            <a:graphicFrameLocks noGrp="1"/>
          </p:cNvGraphicFramePr>
          <p:nvPr>
            <p:extLst>
              <p:ext uri="{D42A27DB-BD31-4B8C-83A1-F6EECF244321}">
                <p14:modId xmlns:p14="http://schemas.microsoft.com/office/powerpoint/2010/main" val="1979008056"/>
              </p:ext>
            </p:extLst>
          </p:nvPr>
        </p:nvGraphicFramePr>
        <p:xfrm>
          <a:off x="533400" y="3657600"/>
          <a:ext cx="8305800" cy="3038474"/>
        </p:xfrm>
        <a:graphic>
          <a:graphicData uri="http://schemas.openxmlformats.org/drawingml/2006/table">
            <a:tbl>
              <a:tblPr rtl="1"/>
              <a:tblGrid>
                <a:gridCol w="1038225"/>
                <a:gridCol w="1038225"/>
                <a:gridCol w="1038225"/>
                <a:gridCol w="1038225"/>
                <a:gridCol w="1038225"/>
                <a:gridCol w="1038225"/>
                <a:gridCol w="1038225"/>
                <a:gridCol w="1038225"/>
              </a:tblGrid>
              <a:tr h="701186">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smtClean="0">
                          <a:ln>
                            <a:noFill/>
                          </a:ln>
                          <a:solidFill>
                            <a:srgbClr val="006666"/>
                          </a:solidFill>
                          <a:effectLst/>
                          <a:latin typeface="Arial" pitchFamily="34" charset="0"/>
                          <a:cs typeface="Traditional Arabic" pitchFamily="18" charset="-78"/>
                        </a:rPr>
                        <a:t>كـميـة   ( س ) </a:t>
                      </a:r>
                      <a:endParaRPr kumimoji="0" lang="en-US" sz="2000" b="1" i="0" u="none" strike="noStrike" cap="none" normalizeH="0" baseline="0" dirty="0" smtClean="0">
                        <a:ln>
                          <a:noFill/>
                        </a:ln>
                        <a:solidFill>
                          <a:srgbClr val="006666"/>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rgbClr val="006666"/>
                          </a:solidFill>
                          <a:effectLst/>
                          <a:latin typeface="Arial" pitchFamily="34" charset="0"/>
                          <a:cs typeface="Traditional Arabic" pitchFamily="18" charset="-78"/>
                        </a:rPr>
                        <a:t>المنفعة الكلية </a:t>
                      </a:r>
                      <a:endParaRPr kumimoji="0" lang="en-US" sz="2000" b="1" i="0" u="none" strike="noStrike" cap="none" normalizeH="0" baseline="0" smtClean="0">
                        <a:ln>
                          <a:noFill/>
                        </a:ln>
                        <a:solidFill>
                          <a:srgbClr val="006666"/>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rgbClr val="006666"/>
                          </a:solidFill>
                          <a:effectLst/>
                          <a:latin typeface="Arial" pitchFamily="34" charset="0"/>
                          <a:cs typeface="Traditional Arabic" pitchFamily="18" charset="-78"/>
                        </a:rPr>
                        <a:t>المنفعة الحدية </a:t>
                      </a:r>
                      <a:endParaRPr kumimoji="0" lang="en-US" sz="2000" b="1" i="0" u="none" strike="noStrike" cap="none" normalizeH="0" baseline="0" smtClean="0">
                        <a:ln>
                          <a:noFill/>
                        </a:ln>
                        <a:solidFill>
                          <a:srgbClr val="006666"/>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rgbClr val="006666"/>
                          </a:solidFill>
                          <a:effectLst/>
                          <a:latin typeface="Arial" pitchFamily="34" charset="0"/>
                          <a:cs typeface="Traditional Arabic" pitchFamily="18" charset="-78"/>
                        </a:rPr>
                        <a:t>منفعة الريال </a:t>
                      </a:r>
                      <a:endParaRPr kumimoji="0" lang="en-US" sz="2000" b="1" i="0" u="none" strike="noStrike" cap="none" normalizeH="0" baseline="0" smtClean="0">
                        <a:ln>
                          <a:noFill/>
                        </a:ln>
                        <a:solidFill>
                          <a:srgbClr val="006666"/>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rgbClr val="006666"/>
                          </a:solidFill>
                          <a:effectLst/>
                          <a:latin typeface="Arial" pitchFamily="34" charset="0"/>
                          <a:cs typeface="Traditional Arabic" pitchFamily="18" charset="-78"/>
                        </a:rPr>
                        <a:t>كـميـة   ( ص ) </a:t>
                      </a:r>
                      <a:endParaRPr kumimoji="0" lang="en-US" sz="2000" b="1" i="0" u="none" strike="noStrike" cap="none" normalizeH="0" baseline="0" smtClean="0">
                        <a:ln>
                          <a:noFill/>
                        </a:ln>
                        <a:solidFill>
                          <a:srgbClr val="006666"/>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rgbClr val="006666"/>
                          </a:solidFill>
                          <a:effectLst/>
                          <a:latin typeface="Arial" pitchFamily="34" charset="0"/>
                          <a:cs typeface="Traditional Arabic" pitchFamily="18" charset="-78"/>
                        </a:rPr>
                        <a:t>المنفعة الكلية </a:t>
                      </a:r>
                      <a:endParaRPr kumimoji="0" lang="en-US" sz="2000" b="1" i="0" u="none" strike="noStrike" cap="none" normalizeH="0" baseline="0" smtClean="0">
                        <a:ln>
                          <a:noFill/>
                        </a:ln>
                        <a:solidFill>
                          <a:srgbClr val="006666"/>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rgbClr val="006666"/>
                          </a:solidFill>
                          <a:effectLst/>
                          <a:latin typeface="Arial" pitchFamily="34" charset="0"/>
                          <a:cs typeface="Traditional Arabic" pitchFamily="18" charset="-78"/>
                        </a:rPr>
                        <a:t>المنفعة الحدية </a:t>
                      </a:r>
                      <a:endParaRPr kumimoji="0" lang="en-US" sz="2000" b="1" i="0" u="none" strike="noStrike" cap="none" normalizeH="0" baseline="0" smtClean="0">
                        <a:ln>
                          <a:noFill/>
                        </a:ln>
                        <a:solidFill>
                          <a:srgbClr val="006666"/>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smtClean="0">
                          <a:ln>
                            <a:noFill/>
                          </a:ln>
                          <a:solidFill>
                            <a:srgbClr val="006666"/>
                          </a:solidFill>
                          <a:effectLst/>
                          <a:latin typeface="Arial" pitchFamily="34" charset="0"/>
                          <a:cs typeface="Traditional Arabic" pitchFamily="18" charset="-78"/>
                        </a:rPr>
                        <a:t>منفعة ا</a:t>
                      </a:r>
                      <a:r>
                        <a:rPr kumimoji="0" lang="ar-DZ" sz="2000" b="1" i="0" u="none" strike="noStrike" cap="none" normalizeH="0" baseline="0" dirty="0" smtClean="0">
                          <a:ln>
                            <a:noFill/>
                          </a:ln>
                          <a:solidFill>
                            <a:srgbClr val="006666"/>
                          </a:solidFill>
                          <a:effectLst/>
                          <a:latin typeface="Arial" pitchFamily="34" charset="0"/>
                          <a:cs typeface="Traditional Arabic" pitchFamily="18" charset="-78"/>
                        </a:rPr>
                        <a:t>الدينار</a:t>
                      </a:r>
                      <a:r>
                        <a:rPr kumimoji="0" lang="ar-SA" sz="2000" b="1" i="0" u="none" strike="noStrike" cap="none" normalizeH="0" baseline="0" dirty="0" smtClean="0">
                          <a:ln>
                            <a:noFill/>
                          </a:ln>
                          <a:solidFill>
                            <a:srgbClr val="006666"/>
                          </a:solidFill>
                          <a:effectLst/>
                          <a:latin typeface="Arial" pitchFamily="34" charset="0"/>
                          <a:cs typeface="Traditional Arabic" pitchFamily="18" charset="-78"/>
                        </a:rPr>
                        <a:t> </a:t>
                      </a:r>
                      <a:endParaRPr kumimoji="0" lang="en-US" sz="2000" b="1" i="0" u="none" strike="noStrike" cap="none" normalizeH="0" baseline="0" dirty="0" smtClean="0">
                        <a:ln>
                          <a:noFill/>
                        </a:ln>
                        <a:solidFill>
                          <a:srgbClr val="006666"/>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r>
              <a:tr h="468411">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1</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34</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1</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55</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0076"/>
                      </a:solidFill>
                      <a:prstDash val="solid"/>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r>
              <a:tr h="466822">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2</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54</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2</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95</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r>
              <a:tr h="468411">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3</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66</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3</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125</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r>
              <a:tr h="466822">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4</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76</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4</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153</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6666"/>
                      </a:solidFill>
                      <a:prstDash val="sysDashDotDot"/>
                      <a:round/>
                      <a:headEnd type="none" w="med" len="med"/>
                      <a:tailEnd type="none" w="med" len="med"/>
                    </a:lnB>
                    <a:lnTlToBr>
                      <a:noFill/>
                    </a:lnTlToBr>
                    <a:lnBlToTr>
                      <a:noFill/>
                    </a:lnBlToTr>
                    <a:noFill/>
                  </a:tcPr>
                </a:tc>
              </a:tr>
              <a:tr h="466822">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5</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0076"/>
                      </a:solidFill>
                      <a:prstDash val="solid"/>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84</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5</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smtClean="0">
                          <a:ln>
                            <a:noFill/>
                          </a:ln>
                          <a:solidFill>
                            <a:schemeClr val="tx1"/>
                          </a:solidFill>
                          <a:effectLst/>
                          <a:latin typeface="Arial" pitchFamily="34" charset="0"/>
                          <a:cs typeface="Traditional Arabic" pitchFamily="18" charset="-78"/>
                        </a:rPr>
                        <a:t>172</a:t>
                      </a: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6666"/>
                      </a:solidFill>
                      <a:prstDash val="sysDashDotDot"/>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pitchFamily="34" charset="0"/>
                        <a:cs typeface="Traditional Arabic" pitchFamily="18" charset="-78"/>
                      </a:endParaRPr>
                    </a:p>
                  </a:txBody>
                  <a:tcPr marT="45730" marB="45730" horzOverflow="overflow">
                    <a:lnL w="28575" cap="flat" cmpd="sng" algn="ctr">
                      <a:solidFill>
                        <a:srgbClr val="006666"/>
                      </a:solidFill>
                      <a:prstDash val="sysDashDotDot"/>
                      <a:round/>
                      <a:headEnd type="none" w="med" len="med"/>
                      <a:tailEnd type="none" w="med" len="med"/>
                    </a:lnL>
                    <a:lnR w="28575" cap="flat" cmpd="sng" algn="ctr">
                      <a:solidFill>
                        <a:srgbClr val="000076"/>
                      </a:solidFill>
                      <a:prstDash val="solid"/>
                      <a:round/>
                      <a:headEnd type="none" w="med" len="med"/>
                      <a:tailEnd type="none" w="med" len="med"/>
                    </a:lnR>
                    <a:lnT w="28575" cap="flat" cmpd="sng" algn="ctr">
                      <a:solidFill>
                        <a:srgbClr val="006666"/>
                      </a:solidFill>
                      <a:prstDash val="sysDashDotDot"/>
                      <a:round/>
                      <a:headEnd type="none" w="med" len="med"/>
                      <a:tailEnd type="none" w="med" len="med"/>
                    </a:lnT>
                    <a:lnB w="28575" cap="flat" cmpd="sng" algn="ctr">
                      <a:solidFill>
                        <a:srgbClr val="000076"/>
                      </a:solidFill>
                      <a:prstDash val="solid"/>
                      <a:round/>
                      <a:headEnd type="none" w="med" len="med"/>
                      <a:tailEnd type="none" w="med" len="med"/>
                    </a:lnB>
                    <a:lnTlToBr>
                      <a:noFill/>
                    </a:lnTlToBr>
                    <a:lnBlToTr>
                      <a:noFill/>
                    </a:lnBlToTr>
                    <a:noFill/>
                  </a:tcPr>
                </a:tc>
              </a:tr>
            </a:tbl>
          </a:graphicData>
        </a:graphic>
      </p:graphicFrame>
      <p:grpSp>
        <p:nvGrpSpPr>
          <p:cNvPr id="121950" name="Group 94"/>
          <p:cNvGrpSpPr>
            <a:grpSpLocks/>
          </p:cNvGrpSpPr>
          <p:nvPr/>
        </p:nvGrpSpPr>
        <p:grpSpPr bwMode="auto">
          <a:xfrm>
            <a:off x="914400" y="3200400"/>
            <a:ext cx="7543800" cy="457200"/>
            <a:chOff x="576" y="2016"/>
            <a:chExt cx="4752" cy="288"/>
          </a:xfrm>
        </p:grpSpPr>
        <p:sp>
          <p:nvSpPr>
            <p:cNvPr id="116816" name="AutoShape 65"/>
            <p:cNvSpPr>
              <a:spLocks/>
            </p:cNvSpPr>
            <p:nvPr/>
          </p:nvSpPr>
          <p:spPr bwMode="auto">
            <a:xfrm rot="5400000">
              <a:off x="4224" y="1200"/>
              <a:ext cx="144" cy="2064"/>
            </a:xfrm>
            <a:prstGeom prst="leftBracket">
              <a:avLst>
                <a:gd name="adj" fmla="val 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ar-DZ" sz="2600" b="1" smtClean="0">
                <a:solidFill>
                  <a:srgbClr val="000000"/>
                </a:solidFill>
                <a:latin typeface="Garamond" pitchFamily="18" charset="0"/>
                <a:cs typeface="Traditional Arabic" pitchFamily="18" charset="-78"/>
              </a:endParaRPr>
            </a:p>
          </p:txBody>
        </p:sp>
        <p:sp>
          <p:nvSpPr>
            <p:cNvPr id="116817" name="AutoShape 66"/>
            <p:cNvSpPr>
              <a:spLocks/>
            </p:cNvSpPr>
            <p:nvPr/>
          </p:nvSpPr>
          <p:spPr bwMode="auto">
            <a:xfrm rot="5400000">
              <a:off x="1536" y="1200"/>
              <a:ext cx="144" cy="2064"/>
            </a:xfrm>
            <a:prstGeom prst="leftBracket">
              <a:avLst>
                <a:gd name="adj" fmla="val 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ar-DZ" sz="2600" b="1" smtClean="0">
                <a:solidFill>
                  <a:srgbClr val="000000"/>
                </a:solidFill>
                <a:latin typeface="Garamond" pitchFamily="18" charset="0"/>
                <a:cs typeface="Traditional Arabic" pitchFamily="18" charset="-78"/>
              </a:endParaRPr>
            </a:p>
          </p:txBody>
        </p:sp>
        <p:sp>
          <p:nvSpPr>
            <p:cNvPr id="116818" name="Text Box 67" descr="ورق صحف"/>
            <p:cNvSpPr txBox="1">
              <a:spLocks noChangeArrowheads="1"/>
            </p:cNvSpPr>
            <p:nvPr/>
          </p:nvSpPr>
          <p:spPr bwMode="auto">
            <a:xfrm>
              <a:off x="3888" y="2016"/>
              <a:ext cx="768" cy="25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000" smtClean="0">
                  <a:solidFill>
                    <a:srgbClr val="000000"/>
                  </a:solidFill>
                  <a:latin typeface="Arial" pitchFamily="34" charset="0"/>
                </a:rPr>
                <a:t>السلعة [ س ]</a:t>
              </a:r>
              <a:endParaRPr lang="en-US" sz="2000" smtClean="0">
                <a:solidFill>
                  <a:srgbClr val="000000"/>
                </a:solidFill>
                <a:latin typeface="Arial" pitchFamily="34" charset="0"/>
              </a:endParaRPr>
            </a:p>
          </p:txBody>
        </p:sp>
        <p:sp>
          <p:nvSpPr>
            <p:cNvPr id="116819" name="Text Box 68" descr="ورق صحف"/>
            <p:cNvSpPr txBox="1">
              <a:spLocks noChangeArrowheads="1"/>
            </p:cNvSpPr>
            <p:nvPr/>
          </p:nvSpPr>
          <p:spPr bwMode="auto">
            <a:xfrm>
              <a:off x="1152" y="2016"/>
              <a:ext cx="768" cy="25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600" b="1">
                  <a:solidFill>
                    <a:schemeClr val="tx1"/>
                  </a:solidFill>
                  <a:latin typeface="Garamond" pitchFamily="18" charset="0"/>
                  <a:cs typeface="Traditional Arabic" pitchFamily="18" charset="-78"/>
                </a:defRPr>
              </a:lvl1pPr>
              <a:lvl2pPr marL="742950" indent="-285750" eaLnBrk="0" hangingPunct="0">
                <a:defRPr sz="2600" b="1">
                  <a:solidFill>
                    <a:schemeClr val="tx1"/>
                  </a:solidFill>
                  <a:latin typeface="Garamond" pitchFamily="18" charset="0"/>
                  <a:cs typeface="Traditional Arabic" pitchFamily="18" charset="-78"/>
                </a:defRPr>
              </a:lvl2pPr>
              <a:lvl3pPr marL="1143000" indent="-228600" eaLnBrk="0" hangingPunct="0">
                <a:defRPr sz="2600" b="1">
                  <a:solidFill>
                    <a:schemeClr val="tx1"/>
                  </a:solidFill>
                  <a:latin typeface="Garamond" pitchFamily="18" charset="0"/>
                  <a:cs typeface="Traditional Arabic" pitchFamily="18" charset="-78"/>
                </a:defRPr>
              </a:lvl3pPr>
              <a:lvl4pPr marL="1600200" indent="-228600" eaLnBrk="0" hangingPunct="0">
                <a:defRPr sz="2600" b="1">
                  <a:solidFill>
                    <a:schemeClr val="tx1"/>
                  </a:solidFill>
                  <a:latin typeface="Garamond" pitchFamily="18" charset="0"/>
                  <a:cs typeface="Traditional Arabic" pitchFamily="18" charset="-78"/>
                </a:defRPr>
              </a:lvl4pPr>
              <a:lvl5pPr marL="2057400" indent="-228600" eaLnBrk="0" hangingPunct="0">
                <a:defRPr sz="2600" b="1">
                  <a:solidFill>
                    <a:schemeClr val="tx1"/>
                  </a:solidFill>
                  <a:latin typeface="Garamond" pitchFamily="18" charset="0"/>
                  <a:cs typeface="Traditional Arabic" pitchFamily="18" charset="-78"/>
                </a:defRPr>
              </a:lvl5pPr>
              <a:lvl6pPr marL="25146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6pPr>
              <a:lvl7pPr marL="29718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7pPr>
              <a:lvl8pPr marL="34290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8pPr>
              <a:lvl9pPr marL="3886200" indent="-228600" eaLnBrk="0" fontAlgn="base" hangingPunct="0">
                <a:spcBef>
                  <a:spcPct val="0"/>
                </a:spcBef>
                <a:spcAft>
                  <a:spcPct val="0"/>
                </a:spcAft>
                <a:defRPr sz="2600" b="1">
                  <a:solidFill>
                    <a:schemeClr val="tx1"/>
                  </a:solidFill>
                  <a:latin typeface="Garamond" pitchFamily="18" charset="0"/>
                  <a:cs typeface="Traditional Arabic" pitchFamily="18" charset="-78"/>
                </a:defRPr>
              </a:lvl9pPr>
            </a:lstStyle>
            <a:p>
              <a:pPr eaLnBrk="1" fontAlgn="base" hangingPunct="1">
                <a:spcBef>
                  <a:spcPct val="50000"/>
                </a:spcBef>
                <a:spcAft>
                  <a:spcPct val="0"/>
                </a:spcAft>
              </a:pPr>
              <a:r>
                <a:rPr lang="ar-SA" sz="2000" smtClean="0">
                  <a:solidFill>
                    <a:srgbClr val="000000"/>
                  </a:solidFill>
                  <a:latin typeface="Arial" pitchFamily="34" charset="0"/>
                </a:rPr>
                <a:t>السلعة [ ص ]</a:t>
              </a:r>
              <a:endParaRPr lang="en-US" sz="2000" smtClean="0">
                <a:solidFill>
                  <a:srgbClr val="000000"/>
                </a:solidFill>
                <a:latin typeface="Arial" pitchFamily="34" charset="0"/>
              </a:endParaRPr>
            </a:p>
          </p:txBody>
        </p:sp>
      </p:grpSp>
    </p:spTree>
    <p:extLst>
      <p:ext uri="{BB962C8B-B14F-4D97-AF65-F5344CB8AC3E}">
        <p14:creationId xmlns:p14="http://schemas.microsoft.com/office/powerpoint/2010/main" val="17793951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withEffect">
                                  <p:stCondLst>
                                    <p:cond delay="0"/>
                                  </p:stCondLst>
                                  <p:childTnLst>
                                    <p:set>
                                      <p:cBhvr>
                                        <p:cTn id="6" dur="1" fill="hold">
                                          <p:stCondLst>
                                            <p:cond delay="0"/>
                                          </p:stCondLst>
                                        </p:cTn>
                                        <p:tgtEl>
                                          <p:spTgt spid="121858"/>
                                        </p:tgtEl>
                                        <p:attrNameLst>
                                          <p:attrName>style.visibility</p:attrName>
                                        </p:attrNameLst>
                                      </p:cBhvr>
                                      <p:to>
                                        <p:strVal val="visible"/>
                                      </p:to>
                                    </p:set>
                                    <p:anim calcmode="lin" valueType="num">
                                      <p:cBhvr>
                                        <p:cTn id="7" dur="250" fill="hold"/>
                                        <p:tgtEl>
                                          <p:spTgt spid="121858"/>
                                        </p:tgtEl>
                                        <p:attrNameLst>
                                          <p:attrName>ppt_w</p:attrName>
                                        </p:attrNameLst>
                                      </p:cBhvr>
                                      <p:tavLst>
                                        <p:tav tm="0">
                                          <p:val>
                                            <p:strVal val="4*#ppt_w"/>
                                          </p:val>
                                        </p:tav>
                                        <p:tav tm="100000">
                                          <p:val>
                                            <p:strVal val="#ppt_w"/>
                                          </p:val>
                                        </p:tav>
                                      </p:tavLst>
                                    </p:anim>
                                    <p:anim calcmode="lin" valueType="num">
                                      <p:cBhvr>
                                        <p:cTn id="8" dur="250" fill="hold"/>
                                        <p:tgtEl>
                                          <p:spTgt spid="121858"/>
                                        </p:tgtEl>
                                        <p:attrNameLst>
                                          <p:attrName>ppt_h</p:attrName>
                                        </p:attrNameLst>
                                      </p:cBhvr>
                                      <p:tavLst>
                                        <p:tav tm="0">
                                          <p:val>
                                            <p:strVal val="4*#ppt_h"/>
                                          </p:val>
                                        </p:tav>
                                        <p:tav tm="100000">
                                          <p:val>
                                            <p:strVal val="#ppt_h"/>
                                          </p:val>
                                        </p:tav>
                                      </p:tavLst>
                                    </p:anim>
                                  </p:childTnLst>
                                </p:cTn>
                              </p:par>
                            </p:childTnLst>
                          </p:cTn>
                        </p:par>
                        <p:par>
                          <p:cTn id="9" fill="hold" nodeType="withGroup">
                            <p:stCondLst>
                              <p:cond delay="250"/>
                            </p:stCondLst>
                            <p:childTnLst>
                              <p:par>
                                <p:cTn id="10" presetID="16" presetClass="entr" presetSubtype="21" fill="hold" grpId="0" nodeType="afterEffect">
                                  <p:stCondLst>
                                    <p:cond delay="0"/>
                                  </p:stCondLst>
                                  <p:childTnLst>
                                    <p:set>
                                      <p:cBhvr>
                                        <p:cTn id="11" dur="1" fill="hold">
                                          <p:stCondLst>
                                            <p:cond delay="0"/>
                                          </p:stCondLst>
                                        </p:cTn>
                                        <p:tgtEl>
                                          <p:spTgt spid="121859"/>
                                        </p:tgtEl>
                                        <p:attrNameLst>
                                          <p:attrName>style.visibility</p:attrName>
                                        </p:attrNameLst>
                                      </p:cBhvr>
                                      <p:to>
                                        <p:strVal val="visible"/>
                                      </p:to>
                                    </p:set>
                                    <p:animEffect transition="in" filter="barn(inVertical)">
                                      <p:cBhvr>
                                        <p:cTn id="12" dur="250"/>
                                        <p:tgtEl>
                                          <p:spTgt spid="121859"/>
                                        </p:tgtEl>
                                      </p:cBhvr>
                                    </p:animEffect>
                                  </p:childTnLst>
                                </p:cTn>
                              </p:par>
                            </p:childTnLst>
                          </p:cTn>
                        </p:par>
                        <p:par>
                          <p:cTn id="13" fill="hold" nodeType="withGroup">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121860"/>
                                        </p:tgtEl>
                                        <p:attrNameLst>
                                          <p:attrName>style.visibility</p:attrName>
                                        </p:attrNameLst>
                                      </p:cBhvr>
                                      <p:to>
                                        <p:strVal val="visible"/>
                                      </p:to>
                                    </p:set>
                                    <p:animEffect transition="in" filter="barn(outVertical)">
                                      <p:cBhvr>
                                        <p:cTn id="16" dur="250"/>
                                        <p:tgtEl>
                                          <p:spTgt spid="121860"/>
                                        </p:tgtEl>
                                      </p:cBhvr>
                                    </p:animEffect>
                                  </p:childTnLst>
                                </p:cTn>
                              </p:par>
                            </p:childTnLst>
                          </p:cTn>
                        </p:par>
                        <p:par>
                          <p:cTn id="17" fill="hold" nodeType="withGroup">
                            <p:stCondLst>
                              <p:cond delay="750"/>
                            </p:stCondLst>
                            <p:childTnLst>
                              <p:par>
                                <p:cTn id="18" presetID="16" presetClass="entr" presetSubtype="21" fill="hold" grpId="0" nodeType="afterEffect">
                                  <p:stCondLst>
                                    <p:cond delay="0"/>
                                  </p:stCondLst>
                                  <p:childTnLst>
                                    <p:set>
                                      <p:cBhvr>
                                        <p:cTn id="19" dur="1" fill="hold">
                                          <p:stCondLst>
                                            <p:cond delay="0"/>
                                          </p:stCondLst>
                                        </p:cTn>
                                        <p:tgtEl>
                                          <p:spTgt spid="121861"/>
                                        </p:tgtEl>
                                        <p:attrNameLst>
                                          <p:attrName>style.visibility</p:attrName>
                                        </p:attrNameLst>
                                      </p:cBhvr>
                                      <p:to>
                                        <p:strVal val="visible"/>
                                      </p:to>
                                    </p:set>
                                    <p:animEffect transition="in" filter="barn(inVertical)">
                                      <p:cBhvr>
                                        <p:cTn id="20" dur="250"/>
                                        <p:tgtEl>
                                          <p:spTgt spid="121861"/>
                                        </p:tgtEl>
                                      </p:cBhvr>
                                    </p:animEffect>
                                  </p:childTnLst>
                                </p:cTn>
                              </p:par>
                            </p:childTnLst>
                          </p:cTn>
                        </p:par>
                        <p:par>
                          <p:cTn id="21" fill="hold" nodeType="withGroup">
                            <p:stCondLst>
                              <p:cond delay="1000"/>
                            </p:stCondLst>
                            <p:childTnLst>
                              <p:par>
                                <p:cTn id="22" presetID="16" presetClass="entr" presetSubtype="37" fill="hold" grpId="0" nodeType="afterEffect">
                                  <p:stCondLst>
                                    <p:cond delay="0"/>
                                  </p:stCondLst>
                                  <p:childTnLst>
                                    <p:set>
                                      <p:cBhvr>
                                        <p:cTn id="23" dur="1" fill="hold">
                                          <p:stCondLst>
                                            <p:cond delay="0"/>
                                          </p:stCondLst>
                                        </p:cTn>
                                        <p:tgtEl>
                                          <p:spTgt spid="121862"/>
                                        </p:tgtEl>
                                        <p:attrNameLst>
                                          <p:attrName>style.visibility</p:attrName>
                                        </p:attrNameLst>
                                      </p:cBhvr>
                                      <p:to>
                                        <p:strVal val="visible"/>
                                      </p:to>
                                    </p:set>
                                    <p:animEffect transition="in" filter="barn(outVertical)">
                                      <p:cBhvr>
                                        <p:cTn id="24" dur="250"/>
                                        <p:tgtEl>
                                          <p:spTgt spid="121862"/>
                                        </p:tgtEl>
                                      </p:cBhvr>
                                    </p:animEffect>
                                  </p:childTnLst>
                                </p:cTn>
                              </p:par>
                            </p:childTnLst>
                          </p:cTn>
                        </p:par>
                        <p:par>
                          <p:cTn id="25" fill="hold" nodeType="withGroup">
                            <p:stCondLst>
                              <p:cond delay="1250"/>
                            </p:stCondLst>
                            <p:childTnLst>
                              <p:par>
                                <p:cTn id="26" presetID="12" presetClass="entr" presetSubtype="4" fill="hold" nodeType="afterEffect">
                                  <p:stCondLst>
                                    <p:cond delay="0"/>
                                  </p:stCondLst>
                                  <p:childTnLst>
                                    <p:set>
                                      <p:cBhvr>
                                        <p:cTn id="27" dur="1" fill="hold">
                                          <p:stCondLst>
                                            <p:cond delay="0"/>
                                          </p:stCondLst>
                                        </p:cTn>
                                        <p:tgtEl>
                                          <p:spTgt spid="121950"/>
                                        </p:tgtEl>
                                        <p:attrNameLst>
                                          <p:attrName>style.visibility</p:attrName>
                                        </p:attrNameLst>
                                      </p:cBhvr>
                                      <p:to>
                                        <p:strVal val="visible"/>
                                      </p:to>
                                    </p:set>
                                    <p:animEffect transition="in" filter="slide(fromBottom)">
                                      <p:cBhvr>
                                        <p:cTn id="28" dur="250"/>
                                        <p:tgtEl>
                                          <p:spTgt spid="121950"/>
                                        </p:tgtEl>
                                      </p:cBhvr>
                                    </p:animEffect>
                                  </p:childTnLst>
                                </p:cTn>
                              </p:par>
                            </p:childTnLst>
                          </p:cTn>
                        </p:par>
                        <p:par>
                          <p:cTn id="29" fill="hold" nodeType="afterGroup">
                            <p:stCondLst>
                              <p:cond delay="1500"/>
                            </p:stCondLst>
                            <p:childTnLst>
                              <p:par>
                                <p:cTn id="30" presetID="12" presetClass="entr" presetSubtype="1" fill="hold" nodeType="afterEffect">
                                  <p:stCondLst>
                                    <p:cond delay="0"/>
                                  </p:stCondLst>
                                  <p:childTnLst>
                                    <p:set>
                                      <p:cBhvr>
                                        <p:cTn id="31" dur="1" fill="hold">
                                          <p:stCondLst>
                                            <p:cond delay="0"/>
                                          </p:stCondLst>
                                        </p:cTn>
                                        <p:tgtEl>
                                          <p:spTgt spid="122107"/>
                                        </p:tgtEl>
                                        <p:attrNameLst>
                                          <p:attrName>style.visibility</p:attrName>
                                        </p:attrNameLst>
                                      </p:cBhvr>
                                      <p:to>
                                        <p:strVal val="visible"/>
                                      </p:to>
                                    </p:set>
                                    <p:animEffect transition="in" filter="slide(fromTop)">
                                      <p:cBhvr>
                                        <p:cTn id="32" dur="250"/>
                                        <p:tgtEl>
                                          <p:spTgt spid="122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autoUpdateAnimBg="0"/>
      <p:bldP spid="121859" grpId="0" autoUpdateAnimBg="0"/>
      <p:bldP spid="121860" grpId="0" autoUpdateAnimBg="0"/>
      <p:bldP spid="121861" grpId="0" autoUpdateAnimBg="0"/>
      <p:bldP spid="121862" grpId="0"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43408"/>
            <a:ext cx="7772400" cy="1470025"/>
          </a:xfrm>
        </p:spPr>
        <p:txBody>
          <a:bodyPr/>
          <a:lstStyle/>
          <a:p>
            <a:r>
              <a:rPr lang="ar-DZ" b="1" dirty="0" smtClean="0"/>
              <a:t>قائمة المراجع</a:t>
            </a:r>
            <a:endParaRPr lang="ar-DZ" b="1" dirty="0"/>
          </a:p>
        </p:txBody>
      </p:sp>
      <p:sp>
        <p:nvSpPr>
          <p:cNvPr id="3" name="عنوان فرعي 2"/>
          <p:cNvSpPr>
            <a:spLocks noGrp="1"/>
          </p:cNvSpPr>
          <p:nvPr>
            <p:ph type="subTitle" idx="1"/>
          </p:nvPr>
        </p:nvSpPr>
        <p:spPr>
          <a:xfrm>
            <a:off x="251520" y="1196752"/>
            <a:ext cx="8640960" cy="6264696"/>
          </a:xfrm>
        </p:spPr>
        <p:txBody>
          <a:bodyPr/>
          <a:lstStyle/>
          <a:p>
            <a:pPr marL="514350" indent="-514350" algn="just">
              <a:buFont typeface="+mj-lt"/>
              <a:buAutoNum type="arabicPeriod"/>
            </a:pPr>
            <a:r>
              <a:rPr lang="ar-DZ" sz="2400" b="1" dirty="0"/>
              <a:t>علي </a:t>
            </a:r>
            <a:r>
              <a:rPr lang="ar-DZ" sz="2400" b="1" dirty="0" err="1"/>
              <a:t>هبدالله</a:t>
            </a:r>
            <a:r>
              <a:rPr lang="ar-DZ" sz="2400" b="1" dirty="0"/>
              <a:t> نجا, عفاف عبد </a:t>
            </a:r>
            <a:r>
              <a:rPr lang="ar-DZ" sz="2400" b="1" dirty="0" err="1" smtClean="0"/>
              <a:t>العزيز</a:t>
            </a:r>
            <a:r>
              <a:rPr lang="ar-DZ" sz="2400" b="1" dirty="0" err="1"/>
              <a:t>,</a:t>
            </a:r>
            <a:r>
              <a:rPr lang="ar-DZ" sz="2400" b="1" dirty="0" err="1" smtClean="0"/>
              <a:t>الاقتصاد</a:t>
            </a:r>
            <a:r>
              <a:rPr lang="ar-DZ" sz="2400" b="1" dirty="0" smtClean="0"/>
              <a:t> الجزئي, دار التعليم الجامعي, الاسكندرية , مصر, 2015.</a:t>
            </a:r>
          </a:p>
          <a:p>
            <a:pPr marL="514350" indent="-514350" algn="just">
              <a:buFont typeface="+mj-lt"/>
              <a:buAutoNum type="arabicPeriod"/>
            </a:pPr>
            <a:r>
              <a:rPr lang="ar-DZ" sz="2400" b="1" dirty="0" err="1"/>
              <a:t>بوالفول</a:t>
            </a:r>
            <a:r>
              <a:rPr lang="ar-DZ" sz="2400" b="1" dirty="0"/>
              <a:t> </a:t>
            </a:r>
            <a:r>
              <a:rPr lang="ar-DZ" sz="2400" b="1" dirty="0" smtClean="0"/>
              <a:t>هارون, محاضرات في الاقتصاد الجزئي, مطبوعة بيداغوجية </a:t>
            </a:r>
            <a:r>
              <a:rPr lang="ar-DZ" sz="2400" b="1" dirty="0"/>
              <a:t>, </a:t>
            </a:r>
            <a:r>
              <a:rPr lang="ar-DZ" sz="2400" b="1" dirty="0" smtClean="0"/>
              <a:t>جامعة الجزائر3, الجزائر, 2021.</a:t>
            </a:r>
          </a:p>
          <a:p>
            <a:pPr marL="514350" indent="-514350" algn="just">
              <a:buFont typeface="+mj-lt"/>
              <a:buAutoNum type="arabicPeriod"/>
            </a:pPr>
            <a:r>
              <a:rPr lang="ar-DZ" sz="2400" b="1" dirty="0"/>
              <a:t>معسكري </a:t>
            </a:r>
            <a:r>
              <a:rPr lang="ar-DZ" sz="2400" b="1" dirty="0" smtClean="0"/>
              <a:t>سمرة, محاضرات في الاقتصاد الجزئي1, </a:t>
            </a:r>
            <a:r>
              <a:rPr lang="ar-DZ" sz="2400" b="1" dirty="0"/>
              <a:t>مطبوعة بيداغوجية , </a:t>
            </a:r>
            <a:r>
              <a:rPr lang="ar-DZ" sz="2400" b="1" dirty="0" smtClean="0"/>
              <a:t>جامعة بن خلدون, الجزائر ,2019.</a:t>
            </a:r>
          </a:p>
          <a:p>
            <a:pPr marL="514350" indent="-514350" algn="just">
              <a:buFont typeface="+mj-lt"/>
              <a:buAutoNum type="arabicPeriod"/>
            </a:pPr>
            <a:r>
              <a:rPr lang="ar-DZ" sz="2400" b="1" dirty="0">
                <a:solidFill>
                  <a:srgbClr val="000000"/>
                </a:solidFill>
                <a:latin typeface="TraditionalArabic"/>
              </a:rPr>
              <a:t>عماري عمار، الاقتصاد الجزئي ملخص الدروس وتطبيقات محمولة، دار النشر </a:t>
            </a:r>
            <a:r>
              <a:rPr lang="ar-DZ" sz="2400" b="1" dirty="0" err="1" smtClean="0">
                <a:solidFill>
                  <a:srgbClr val="000000"/>
                </a:solidFill>
                <a:latin typeface="TraditionalArabic"/>
              </a:rPr>
              <a:t>جيطلي</a:t>
            </a:r>
            <a:r>
              <a:rPr lang="ar-DZ" sz="2400" b="1" dirty="0" smtClean="0">
                <a:solidFill>
                  <a:srgbClr val="000000"/>
                </a:solidFill>
                <a:latin typeface="TraditionalArabic"/>
              </a:rPr>
              <a:t>، برج </a:t>
            </a:r>
            <a:r>
              <a:rPr lang="ar-DZ" sz="2400" b="1" dirty="0" err="1" smtClean="0">
                <a:solidFill>
                  <a:srgbClr val="000000"/>
                </a:solidFill>
                <a:latin typeface="TraditionalArabic"/>
              </a:rPr>
              <a:t>بوعريريج،الجزائر</a:t>
            </a:r>
            <a:r>
              <a:rPr lang="ar-DZ" sz="2400" b="1" dirty="0" smtClean="0">
                <a:solidFill>
                  <a:srgbClr val="000000"/>
                </a:solidFill>
                <a:latin typeface="TraditionalArabic"/>
              </a:rPr>
              <a:t>, 2010.</a:t>
            </a:r>
          </a:p>
          <a:p>
            <a:pPr marL="514350" indent="-514350" algn="just">
              <a:buFont typeface="+mj-lt"/>
              <a:buAutoNum type="arabicPeriod"/>
            </a:pPr>
            <a:r>
              <a:rPr lang="ar-DZ" sz="2400" b="1" dirty="0" smtClean="0">
                <a:solidFill>
                  <a:srgbClr val="000000"/>
                </a:solidFill>
                <a:latin typeface="TraditionalArabic"/>
              </a:rPr>
              <a:t>مصطفى فريد,</a:t>
            </a:r>
            <a:r>
              <a:rPr lang="ar-DZ" sz="2400" b="1" dirty="0">
                <a:solidFill>
                  <a:srgbClr val="000000"/>
                </a:solidFill>
              </a:rPr>
              <a:t> محاضرات في الاقتصاد </a:t>
            </a:r>
            <a:r>
              <a:rPr lang="ar-DZ" sz="2400" b="1" dirty="0" smtClean="0">
                <a:solidFill>
                  <a:srgbClr val="000000"/>
                </a:solidFill>
              </a:rPr>
              <a:t>الجزئي1, مطبوعة بيداغوجية ,جامعة المسيلة , الجزائر,2017.</a:t>
            </a:r>
            <a:r>
              <a:rPr lang="ar-DZ" sz="2400" b="1" dirty="0" smtClean="0">
                <a:solidFill>
                  <a:srgbClr val="000000"/>
                </a:solidFill>
                <a:latin typeface="TraditionalArabic"/>
              </a:rPr>
              <a:t> </a:t>
            </a:r>
            <a:endParaRPr lang="ar-DZ" sz="2400" b="1" dirty="0">
              <a:solidFill>
                <a:srgbClr val="000000"/>
              </a:solidFill>
              <a:latin typeface="TraditionalArabic"/>
            </a:endParaRPr>
          </a:p>
          <a:p>
            <a:pPr marL="514350" indent="-514350" algn="just">
              <a:buFont typeface="+mj-lt"/>
              <a:buAutoNum type="arabicPeriod"/>
            </a:pPr>
            <a:r>
              <a:rPr lang="ar-DZ" sz="2400" b="1" dirty="0" smtClean="0">
                <a:solidFill>
                  <a:srgbClr val="000000"/>
                </a:solidFill>
                <a:latin typeface="TraditionalArabic"/>
              </a:rPr>
              <a:t>فريد بشير طاهر, الاقتصاد الجزئي , جامعة البحرين , البحرين.</a:t>
            </a:r>
          </a:p>
          <a:p>
            <a:pPr marL="514350" indent="-514350" algn="just">
              <a:buFont typeface="+mj-lt"/>
              <a:buAutoNum type="arabicPeriod"/>
            </a:pPr>
            <a:r>
              <a:rPr lang="ar-DZ" sz="2400" b="1" dirty="0" smtClean="0">
                <a:solidFill>
                  <a:srgbClr val="000000"/>
                </a:solidFill>
                <a:latin typeface="TraditionalArabic"/>
              </a:rPr>
              <a:t>عمار صخري, </a:t>
            </a:r>
            <a:r>
              <a:rPr lang="ar-DZ" sz="2400" b="1" dirty="0" err="1" smtClean="0">
                <a:solidFill>
                  <a:srgbClr val="000000"/>
                </a:solidFill>
                <a:latin typeface="TraditionalArabic"/>
              </a:rPr>
              <a:t>مبادىء</a:t>
            </a:r>
            <a:r>
              <a:rPr lang="ar-DZ" sz="2400" b="1" dirty="0" smtClean="0">
                <a:solidFill>
                  <a:srgbClr val="000000"/>
                </a:solidFill>
                <a:latin typeface="TraditionalArabic"/>
              </a:rPr>
              <a:t> الاقتصاد الجزئي  الوحدوي , ديوان المطبوعات الجامعية , الجزائر,2001.</a:t>
            </a:r>
          </a:p>
          <a:p>
            <a:pPr marL="514350" indent="-514350" algn="just">
              <a:buFont typeface="+mj-lt"/>
              <a:buAutoNum type="arabicPeriod"/>
            </a:pPr>
            <a:endParaRPr lang="ar-DZ" dirty="0" smtClean="0">
              <a:solidFill>
                <a:srgbClr val="000000"/>
              </a:solidFill>
              <a:latin typeface="TraditionalArabic"/>
            </a:endParaRPr>
          </a:p>
          <a:p>
            <a:pPr marL="514350" indent="-514350" algn="just">
              <a:buFont typeface="+mj-lt"/>
              <a:buAutoNum type="arabicPeriod"/>
            </a:pPr>
            <a:endParaRPr lang="ar-DZ" dirty="0" smtClean="0"/>
          </a:p>
          <a:p>
            <a:pPr marL="514350" indent="-514350" algn="r">
              <a:buFont typeface="+mj-lt"/>
              <a:buAutoNum type="arabicPeriod"/>
            </a:pPr>
            <a:endParaRPr lang="ar-DZ" dirty="0" smtClean="0"/>
          </a:p>
          <a:p>
            <a:pPr marL="514350" indent="-514350" algn="r">
              <a:buFont typeface="+mj-lt"/>
              <a:buAutoNum type="arabicPeriod"/>
            </a:pPr>
            <a:endParaRPr lang="ar-DZ" dirty="0"/>
          </a:p>
        </p:txBody>
      </p:sp>
    </p:spTree>
    <p:extLst>
      <p:ext uri="{BB962C8B-B14F-4D97-AF65-F5344CB8AC3E}">
        <p14:creationId xmlns:p14="http://schemas.microsoft.com/office/powerpoint/2010/main" val="27612370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
                            </p:stCondLst>
                            <p:childTnLst>
                              <p:par>
                                <p:cTn id="20" presetID="2" presetClass="entr" presetSubtype="4"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2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000"/>
                            </p:stCondLst>
                            <p:childTnLst>
                              <p:par>
                                <p:cTn id="25" presetID="2" presetClass="entr" presetSubtype="4"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2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250"/>
                            </p:stCondLst>
                            <p:childTnLst>
                              <p:par>
                                <p:cTn id="30" presetID="2" presetClass="entr" presetSubtype="4"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2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2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500"/>
                            </p:stCondLst>
                            <p:childTnLst>
                              <p:par>
                                <p:cTn id="35" presetID="2" presetClass="entr" presetSubtype="4"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25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25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750"/>
                            </p:stCondLst>
                            <p:childTnLst>
                              <p:par>
                                <p:cTn id="40" presetID="2" presetClass="entr" presetSubtype="4"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25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25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67544" y="548680"/>
            <a:ext cx="8280920" cy="5760640"/>
          </a:xfrm>
        </p:spPr>
        <p:txBody>
          <a:bodyPr/>
          <a:lstStyle/>
          <a:p>
            <a:pPr marL="514350" lvl="0" indent="-514350" algn="just">
              <a:buFont typeface="+mj-lt"/>
              <a:buAutoNum type="arabicPeriod"/>
            </a:pPr>
            <a:r>
              <a:rPr lang="ar-DZ" sz="2400" b="1" dirty="0">
                <a:solidFill>
                  <a:srgbClr val="000000"/>
                </a:solidFill>
                <a:latin typeface="TraditionalArabic"/>
              </a:rPr>
              <a:t>بسبع عبد القادر ,</a:t>
            </a:r>
            <a:r>
              <a:rPr lang="ar-DZ" sz="2400" b="1" dirty="0" err="1">
                <a:solidFill>
                  <a:srgbClr val="000000"/>
                </a:solidFill>
                <a:latin typeface="TraditionalArabic"/>
              </a:rPr>
              <a:t>مجاضرات</a:t>
            </a:r>
            <a:r>
              <a:rPr lang="ar-DZ" sz="2400" b="1" dirty="0">
                <a:solidFill>
                  <a:srgbClr val="000000"/>
                </a:solidFill>
                <a:latin typeface="TraditionalArabic"/>
              </a:rPr>
              <a:t> في الاقتصاد الجزئي 1, جامعة جيلالي اليابس, الجزائر , 2018</a:t>
            </a:r>
            <a:r>
              <a:rPr lang="ar-DZ" sz="2400" b="1" dirty="0" smtClean="0">
                <a:solidFill>
                  <a:srgbClr val="000000"/>
                </a:solidFill>
                <a:latin typeface="TraditionalArabic"/>
              </a:rPr>
              <a:t>.</a:t>
            </a:r>
          </a:p>
          <a:p>
            <a:pPr marL="514350" lvl="0" indent="-514350" algn="just">
              <a:buFont typeface="+mj-lt"/>
              <a:buAutoNum type="arabicPeriod"/>
            </a:pPr>
            <a:r>
              <a:rPr lang="ar-DZ" sz="2400" b="1" dirty="0">
                <a:solidFill>
                  <a:srgbClr val="000000"/>
                </a:solidFill>
                <a:latin typeface="SimplifiedArabic"/>
              </a:rPr>
              <a:t>كامل علاوي </a:t>
            </a:r>
            <a:r>
              <a:rPr lang="ar-DZ" sz="2400" b="1" dirty="0" err="1">
                <a:solidFill>
                  <a:srgbClr val="000000"/>
                </a:solidFill>
                <a:latin typeface="SimplifiedArabic"/>
              </a:rPr>
              <a:t>الفتلاوي</a:t>
            </a:r>
            <a:r>
              <a:rPr lang="ar-DZ" sz="2400" b="1" dirty="0">
                <a:solidFill>
                  <a:srgbClr val="000000"/>
                </a:solidFill>
                <a:latin typeface="SimplifiedArabic"/>
              </a:rPr>
              <a:t> &amp; حسن لطيف الزبيدي، </a:t>
            </a:r>
            <a:r>
              <a:rPr lang="ar-DZ" sz="2400" b="1" dirty="0">
                <a:solidFill>
                  <a:srgbClr val="000000"/>
                </a:solidFill>
                <a:latin typeface="SimplifiedArabic-Bold"/>
              </a:rPr>
              <a:t>الاقتصاد الجزئي: النظريات </a:t>
            </a:r>
            <a:r>
              <a:rPr lang="ar-DZ" sz="2400" b="1" dirty="0" smtClean="0">
                <a:solidFill>
                  <a:srgbClr val="000000"/>
                </a:solidFill>
                <a:latin typeface="SimplifiedArabic-Bold"/>
              </a:rPr>
              <a:t>والسياسات </a:t>
            </a:r>
            <a:r>
              <a:rPr lang="ar-DZ" sz="2400" b="1" dirty="0" smtClean="0">
                <a:solidFill>
                  <a:srgbClr val="000000"/>
                </a:solidFill>
                <a:latin typeface="SimplifiedArabic"/>
              </a:rPr>
              <a:t>، </a:t>
            </a:r>
            <a:r>
              <a:rPr lang="ar-DZ" sz="2400" b="1" dirty="0" err="1" smtClean="0">
                <a:solidFill>
                  <a:srgbClr val="000000"/>
                </a:solidFill>
                <a:latin typeface="SimplifiedArabic"/>
              </a:rPr>
              <a:t>دارالمناهج</a:t>
            </a:r>
            <a:r>
              <a:rPr lang="ar-DZ" sz="2400" b="1" dirty="0" smtClean="0">
                <a:solidFill>
                  <a:srgbClr val="000000"/>
                </a:solidFill>
                <a:latin typeface="SimplifiedArabic"/>
              </a:rPr>
              <a:t> ،عمان ، 2010.</a:t>
            </a:r>
          </a:p>
          <a:p>
            <a:pPr marL="514350" lvl="0" indent="-514350" algn="just">
              <a:buFont typeface="+mj-lt"/>
              <a:buAutoNum type="arabicPeriod"/>
            </a:pPr>
            <a:r>
              <a:rPr lang="ar-DZ" sz="2400" b="1" dirty="0">
                <a:solidFill>
                  <a:srgbClr val="000000"/>
                </a:solidFill>
                <a:latin typeface="SimplifiedArabic"/>
              </a:rPr>
              <a:t>عابد </a:t>
            </a:r>
            <a:r>
              <a:rPr lang="ar-DZ" sz="2400" b="1" dirty="0" err="1">
                <a:solidFill>
                  <a:srgbClr val="000000"/>
                </a:solidFill>
                <a:latin typeface="SimplifiedArabic"/>
              </a:rPr>
              <a:t>فضلية</a:t>
            </a:r>
            <a:r>
              <a:rPr lang="ar-DZ" sz="2400" b="1" dirty="0">
                <a:solidFill>
                  <a:srgbClr val="000000"/>
                </a:solidFill>
                <a:latin typeface="SimplifiedArabic"/>
              </a:rPr>
              <a:t> </a:t>
            </a:r>
            <a:r>
              <a:rPr lang="ar-DZ" sz="2400" b="1" dirty="0" smtClean="0">
                <a:solidFill>
                  <a:srgbClr val="000000"/>
                </a:solidFill>
                <a:latin typeface="SimplifiedArabic"/>
              </a:rPr>
              <a:t>, </a:t>
            </a:r>
            <a:r>
              <a:rPr lang="ar-DZ" sz="2400" b="1" dirty="0">
                <a:solidFill>
                  <a:srgbClr val="000000"/>
                </a:solidFill>
                <a:latin typeface="SimplifiedArabic"/>
              </a:rPr>
              <a:t>رسلان خضور، </a:t>
            </a:r>
            <a:r>
              <a:rPr lang="ar-DZ" sz="2400" b="1" dirty="0">
                <a:solidFill>
                  <a:srgbClr val="000000"/>
                </a:solidFill>
                <a:latin typeface="SimplifiedArabic-Bold"/>
              </a:rPr>
              <a:t>التحليل الاقتصادي الجزئي</a:t>
            </a:r>
            <a:r>
              <a:rPr lang="ar-DZ" sz="2400" b="1" dirty="0">
                <a:solidFill>
                  <a:srgbClr val="000000"/>
                </a:solidFill>
                <a:latin typeface="SimplifiedArabic"/>
              </a:rPr>
              <a:t>، منشورات جامعة دمشق، </a:t>
            </a:r>
            <a:r>
              <a:rPr lang="ar-DZ" sz="2400" b="1" dirty="0" smtClean="0">
                <a:solidFill>
                  <a:srgbClr val="000000"/>
                </a:solidFill>
                <a:latin typeface="SimplifiedArabic"/>
              </a:rPr>
              <a:t>2008.</a:t>
            </a:r>
          </a:p>
          <a:p>
            <a:pPr marL="514350" lvl="0" indent="-514350" algn="r">
              <a:buFont typeface="+mj-lt"/>
              <a:buAutoNum type="arabicPeriod"/>
            </a:pPr>
            <a:r>
              <a:rPr lang="ar-DZ" sz="2400" b="1" dirty="0">
                <a:solidFill>
                  <a:srgbClr val="000000"/>
                </a:solidFill>
                <a:latin typeface="Simplified Arabic"/>
              </a:rPr>
              <a:t>- سامي </a:t>
            </a:r>
            <a:r>
              <a:rPr lang="ar-DZ" sz="2400" b="1" dirty="0" err="1">
                <a:solidFill>
                  <a:srgbClr val="000000"/>
                </a:solidFill>
                <a:latin typeface="Simplified Arabic"/>
              </a:rPr>
              <a:t>خلیل</a:t>
            </a:r>
            <a:r>
              <a:rPr lang="ar-DZ" sz="2400" b="1" dirty="0">
                <a:solidFill>
                  <a:srgbClr val="000000"/>
                </a:solidFill>
                <a:latin typeface="Simplified Arabic"/>
              </a:rPr>
              <a:t>، </a:t>
            </a:r>
            <a:r>
              <a:rPr lang="ar-DZ" sz="2400" b="1" dirty="0" err="1" smtClean="0">
                <a:solidFill>
                  <a:srgbClr val="000000"/>
                </a:solidFill>
                <a:latin typeface="Simplified Arabic"/>
              </a:rPr>
              <a:t>نظریة</a:t>
            </a:r>
            <a:r>
              <a:rPr lang="ar-DZ" sz="2400" b="1" dirty="0" smtClean="0">
                <a:solidFill>
                  <a:srgbClr val="000000"/>
                </a:solidFill>
                <a:latin typeface="Simplified Arabic"/>
              </a:rPr>
              <a:t> </a:t>
            </a:r>
            <a:r>
              <a:rPr lang="ar-DZ" sz="2400" b="1" dirty="0" err="1">
                <a:solidFill>
                  <a:srgbClr val="000000"/>
                </a:solidFill>
                <a:latin typeface="Simplified Arabic"/>
              </a:rPr>
              <a:t>اقتصادیة</a:t>
            </a:r>
            <a:r>
              <a:rPr lang="ar-DZ" sz="2400" b="1" dirty="0">
                <a:solidFill>
                  <a:srgbClr val="000000"/>
                </a:solidFill>
                <a:latin typeface="Simplified Arabic"/>
              </a:rPr>
              <a:t> </a:t>
            </a:r>
            <a:r>
              <a:rPr lang="ar-DZ" sz="2400" b="1" dirty="0" err="1">
                <a:solidFill>
                  <a:srgbClr val="000000"/>
                </a:solidFill>
                <a:latin typeface="Simplified Arabic"/>
              </a:rPr>
              <a:t>جزئیة</a:t>
            </a:r>
            <a:r>
              <a:rPr lang="ar-DZ" sz="2400" b="1" dirty="0">
                <a:solidFill>
                  <a:srgbClr val="000000"/>
                </a:solidFill>
                <a:latin typeface="Simplified Arabic"/>
              </a:rPr>
              <a:t> </a:t>
            </a:r>
            <a:r>
              <a:rPr lang="ar-DZ" sz="2400" b="1" dirty="0" smtClean="0">
                <a:solidFill>
                  <a:srgbClr val="000000"/>
                </a:solidFill>
                <a:latin typeface="Simplified Arabic"/>
              </a:rPr>
              <a:t>, </a:t>
            </a:r>
            <a:r>
              <a:rPr lang="ar-DZ" sz="2400" b="1" dirty="0">
                <a:solidFill>
                  <a:srgbClr val="000000"/>
                </a:solidFill>
                <a:latin typeface="Simplified Arabic"/>
              </a:rPr>
              <a:t>لجنة البحوث </a:t>
            </a:r>
            <a:r>
              <a:rPr lang="ar-DZ" sz="2400" b="1" dirty="0" err="1">
                <a:solidFill>
                  <a:srgbClr val="000000"/>
                </a:solidFill>
                <a:latin typeface="Simplified Arabic"/>
              </a:rPr>
              <a:t>والتدریب</a:t>
            </a:r>
            <a:r>
              <a:rPr lang="ar-DZ" sz="2400" b="1" dirty="0">
                <a:solidFill>
                  <a:srgbClr val="000000"/>
                </a:solidFill>
                <a:latin typeface="Simplified Arabic"/>
              </a:rPr>
              <a:t> </a:t>
            </a:r>
            <a:r>
              <a:rPr lang="ar-DZ" sz="2400" b="1" dirty="0" err="1">
                <a:solidFill>
                  <a:srgbClr val="000000"/>
                </a:solidFill>
                <a:latin typeface="Simplified Arabic"/>
              </a:rPr>
              <a:t>كلیة</a:t>
            </a:r>
            <a:r>
              <a:rPr lang="ar-DZ" sz="2400" b="1" dirty="0">
                <a:solidFill>
                  <a:srgbClr val="000000"/>
                </a:solidFill>
                <a:latin typeface="Simplified Arabic"/>
              </a:rPr>
              <a:t> التجارة و </a:t>
            </a:r>
            <a:r>
              <a:rPr lang="ar-DZ" sz="2400" b="1" dirty="0" smtClean="0">
                <a:solidFill>
                  <a:srgbClr val="000000"/>
                </a:solidFill>
                <a:latin typeface="Simplified Arabic"/>
              </a:rPr>
              <a:t>الاقتصاد والعلوم </a:t>
            </a:r>
            <a:r>
              <a:rPr lang="ar-DZ" sz="2400" b="1" dirty="0" err="1" smtClean="0">
                <a:solidFill>
                  <a:srgbClr val="000000"/>
                </a:solidFill>
                <a:latin typeface="Simplified Arabic"/>
              </a:rPr>
              <a:t>السیاسیة</a:t>
            </a:r>
            <a:r>
              <a:rPr lang="ar-DZ" sz="2400" b="1" dirty="0" smtClean="0">
                <a:solidFill>
                  <a:srgbClr val="000000"/>
                </a:solidFill>
                <a:latin typeface="Simplified Arabic"/>
              </a:rPr>
              <a:t> جامعة </a:t>
            </a:r>
            <a:r>
              <a:rPr lang="ar-DZ" sz="2400" b="1" dirty="0" err="1" smtClean="0">
                <a:solidFill>
                  <a:srgbClr val="000000"/>
                </a:solidFill>
                <a:latin typeface="Simplified Arabic"/>
              </a:rPr>
              <a:t>الكویت</a:t>
            </a:r>
            <a:r>
              <a:rPr lang="ar-DZ" sz="2400" b="1" dirty="0" smtClean="0">
                <a:solidFill>
                  <a:srgbClr val="000000"/>
                </a:solidFill>
                <a:latin typeface="Simplified Arabic"/>
              </a:rPr>
              <a:t> , الكويت ,1993. </a:t>
            </a:r>
            <a:r>
              <a:rPr lang="ar-DZ" sz="2400" b="1" dirty="0">
                <a:solidFill>
                  <a:srgbClr val="000000"/>
                </a:solidFill>
                <a:latin typeface="Simplified Arabic"/>
              </a:rPr>
              <a:t/>
            </a:r>
            <a:br>
              <a:rPr lang="ar-DZ" sz="2400" b="1" dirty="0">
                <a:solidFill>
                  <a:srgbClr val="000000"/>
                </a:solidFill>
                <a:latin typeface="Simplified Arabic"/>
              </a:rPr>
            </a:br>
            <a:endParaRPr lang="ar-DZ" sz="2400" b="1" dirty="0">
              <a:solidFill>
                <a:srgbClr val="000000"/>
              </a:solidFill>
              <a:latin typeface="TraditionalArabic"/>
            </a:endParaRPr>
          </a:p>
          <a:p>
            <a:endParaRPr lang="ar-DZ" dirty="0"/>
          </a:p>
        </p:txBody>
      </p:sp>
    </p:spTree>
    <p:extLst>
      <p:ext uri="{BB962C8B-B14F-4D97-AF65-F5344CB8AC3E}">
        <p14:creationId xmlns:p14="http://schemas.microsoft.com/office/powerpoint/2010/main" val="32466509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25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25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344216" y="764704"/>
            <a:ext cx="7772400" cy="1008112"/>
          </a:xfrm>
        </p:spPr>
        <p:txBody>
          <a:bodyPr/>
          <a:lstStyle/>
          <a:p>
            <a:r>
              <a:rPr lang="ar-DZ" b="1" dirty="0" smtClean="0"/>
              <a:t>ثانيا : فروع علم الاقتصاد</a:t>
            </a:r>
            <a:r>
              <a:rPr lang="ar-DZ" dirty="0" smtClean="0"/>
              <a:t/>
            </a:r>
            <a:br>
              <a:rPr lang="ar-DZ" dirty="0" smtClean="0"/>
            </a:br>
            <a:endParaRPr lang="ar-DZ" dirty="0"/>
          </a:p>
        </p:txBody>
      </p:sp>
      <p:sp>
        <p:nvSpPr>
          <p:cNvPr id="4" name="عنصر نائب للمحتوى 2"/>
          <p:cNvSpPr txBox="1">
            <a:spLocks/>
          </p:cNvSpPr>
          <p:nvPr/>
        </p:nvSpPr>
        <p:spPr>
          <a:xfrm>
            <a:off x="457200" y="1484784"/>
            <a:ext cx="8229600" cy="4608512"/>
          </a:xfrm>
          <a:prstGeom prst="rect">
            <a:avLst/>
          </a:prstGeom>
        </p:spPr>
        <p:txBody>
          <a:bodyPr vert="horz">
            <a:normAutofit fontScale="92500" lnSpcReduction="20000"/>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114300" indent="0">
              <a:buClr>
                <a:srgbClr val="0BD0D9"/>
              </a:buClr>
              <a:buFont typeface="Wingdings 2"/>
              <a:buNone/>
              <a:defRPr/>
            </a:pPr>
            <a:endParaRPr lang="ar-SA" sz="3200" b="1" dirty="0" smtClean="0">
              <a:solidFill>
                <a:srgbClr val="002060"/>
              </a:solidFill>
              <a:latin typeface="Constantia"/>
            </a:endParaRPr>
          </a:p>
          <a:p>
            <a:pPr marL="571500" indent="-457200" algn="just">
              <a:buClr>
                <a:srgbClr val="0BD0D9"/>
              </a:buClr>
            </a:pPr>
            <a:r>
              <a:rPr lang="ar-SA" sz="3200" b="1" dirty="0" smtClean="0">
                <a:solidFill>
                  <a:srgbClr val="002060"/>
                </a:solidFill>
                <a:latin typeface="Constantia"/>
              </a:rPr>
              <a:t>التحليل الاقتصادي الجزئي</a:t>
            </a:r>
            <a:endParaRPr lang="ar-DZ" sz="3200" b="1" dirty="0" smtClean="0">
              <a:solidFill>
                <a:srgbClr val="002060"/>
              </a:solidFill>
              <a:latin typeface="Constantia"/>
            </a:endParaRPr>
          </a:p>
          <a:p>
            <a:pPr marL="114300" indent="0" algn="just">
              <a:buClr>
                <a:srgbClr val="0BD0D9"/>
              </a:buClr>
              <a:buFont typeface="Wingdings 2"/>
              <a:buNone/>
              <a:defRPr/>
            </a:pPr>
            <a:r>
              <a:rPr lang="ar-SA" sz="3200" b="1" dirty="0" smtClean="0">
                <a:solidFill>
                  <a:srgbClr val="002060"/>
                </a:solidFill>
                <a:latin typeface="Constantia"/>
              </a:rPr>
              <a:t> </a:t>
            </a:r>
            <a:r>
              <a:rPr lang="ar-DZ" sz="3200" b="1" dirty="0" smtClean="0">
                <a:solidFill>
                  <a:srgbClr val="002060"/>
                </a:solidFill>
                <a:latin typeface="Constantia"/>
              </a:rPr>
              <a:t> </a:t>
            </a:r>
            <a:r>
              <a:rPr lang="ar-DZ" sz="3500" b="1" dirty="0" smtClean="0">
                <a:solidFill>
                  <a:srgbClr val="002060"/>
                </a:solidFill>
                <a:latin typeface="Constantia"/>
              </a:rPr>
              <a:t>يركز </a:t>
            </a:r>
            <a:r>
              <a:rPr lang="ar-SA" sz="3500" b="1" dirty="0" smtClean="0">
                <a:solidFill>
                  <a:sysClr val="windowText" lastClr="FFFF00"/>
                </a:solidFill>
                <a:latin typeface="Constantia"/>
              </a:rPr>
              <a:t>على وحدات القرار الاقتصادي كالمنتج والمستهلك</a:t>
            </a:r>
            <a:r>
              <a:rPr lang="ar-DZ" sz="3500" b="1" dirty="0" smtClean="0">
                <a:solidFill>
                  <a:sysClr val="windowText" lastClr="FFFF00"/>
                </a:solidFill>
                <a:latin typeface="Constantia"/>
              </a:rPr>
              <a:t>,</a:t>
            </a:r>
            <a:r>
              <a:rPr lang="ar-SA" sz="3500" b="1" dirty="0" smtClean="0">
                <a:solidFill>
                  <a:sysClr val="windowText" lastClr="FFFF00"/>
                </a:solidFill>
                <a:latin typeface="Constantia"/>
              </a:rPr>
              <a:t> (يهتم بكيفية ونتائج القرارات الاقتصادية التي يتخذها الفرد مستهلكاً أو منتجاً). </a:t>
            </a:r>
            <a:endParaRPr lang="ar-DZ" sz="3500" b="1" dirty="0" smtClean="0">
              <a:solidFill>
                <a:sysClr val="windowText" lastClr="FFFF00"/>
              </a:solidFill>
              <a:latin typeface="Constantia"/>
            </a:endParaRPr>
          </a:p>
          <a:p>
            <a:pPr marL="114300" indent="0" algn="just">
              <a:buClr>
                <a:srgbClr val="0BD0D9"/>
              </a:buClr>
              <a:buFont typeface="Wingdings 2"/>
              <a:buNone/>
              <a:defRPr/>
            </a:pPr>
            <a:endParaRPr lang="ar-SA" sz="3200" dirty="0" smtClean="0">
              <a:solidFill>
                <a:sysClr val="windowText" lastClr="FFFF00"/>
              </a:solidFill>
              <a:latin typeface="Constantia"/>
            </a:endParaRPr>
          </a:p>
          <a:p>
            <a:pPr marL="571500" indent="-457200" algn="just">
              <a:buClr>
                <a:srgbClr val="0BD0D9"/>
              </a:buClr>
            </a:pPr>
            <a:r>
              <a:rPr lang="ar-SA" sz="3200" b="1" dirty="0" smtClean="0">
                <a:solidFill>
                  <a:srgbClr val="002060"/>
                </a:solidFill>
                <a:latin typeface="Constantia"/>
              </a:rPr>
              <a:t>التحليل الاقتصادي الكلي</a:t>
            </a:r>
            <a:endParaRPr lang="ar-DZ" sz="3200" b="1" dirty="0" smtClean="0">
              <a:solidFill>
                <a:srgbClr val="002060"/>
              </a:solidFill>
              <a:latin typeface="Constantia"/>
            </a:endParaRPr>
          </a:p>
          <a:p>
            <a:pPr marL="114300" indent="0" algn="just">
              <a:buClr>
                <a:srgbClr val="0BD0D9"/>
              </a:buClr>
              <a:buFont typeface="Wingdings 2"/>
              <a:buNone/>
              <a:defRPr/>
            </a:pPr>
            <a:r>
              <a:rPr lang="ar-SA" sz="3200" b="1" dirty="0" smtClean="0">
                <a:solidFill>
                  <a:srgbClr val="002060"/>
                </a:solidFill>
                <a:latin typeface="Constantia"/>
              </a:rPr>
              <a:t> </a:t>
            </a:r>
            <a:r>
              <a:rPr lang="ar-DZ" sz="3200" b="1" dirty="0" smtClean="0">
                <a:solidFill>
                  <a:srgbClr val="002060"/>
                </a:solidFill>
                <a:latin typeface="Constantia"/>
              </a:rPr>
              <a:t> </a:t>
            </a:r>
            <a:r>
              <a:rPr lang="ar-SA" sz="3500" b="1" dirty="0" smtClean="0">
                <a:solidFill>
                  <a:srgbClr val="002060"/>
                </a:solidFill>
                <a:latin typeface="Constantia"/>
              </a:rPr>
              <a:t>يركز </a:t>
            </a:r>
            <a:r>
              <a:rPr lang="ar-SA" sz="3500" b="1" dirty="0" smtClean="0">
                <a:solidFill>
                  <a:sysClr val="windowText" lastClr="FFFF00"/>
                </a:solidFill>
                <a:latin typeface="Constantia"/>
              </a:rPr>
              <a:t>على الكيفية التي يعمل بها الاقتصاد الوطني (يهتم بدراسة مستوى الانتاج والدخل على مستوى الدولة</a:t>
            </a:r>
            <a:r>
              <a:rPr lang="ar-DZ" sz="3500" b="1" dirty="0" smtClean="0">
                <a:solidFill>
                  <a:sysClr val="windowText" lastClr="FFFF00"/>
                </a:solidFill>
                <a:latin typeface="Constantia"/>
              </a:rPr>
              <a:t> ككل</a:t>
            </a:r>
            <a:r>
              <a:rPr lang="ar-SA" sz="3500" b="1" dirty="0" smtClean="0">
                <a:solidFill>
                  <a:sysClr val="windowText" lastClr="FFFF00"/>
                </a:solidFill>
                <a:latin typeface="Constantia"/>
              </a:rPr>
              <a:t>، ويبحث في أسباب التقلبات الاقتصادية).</a:t>
            </a:r>
            <a:endParaRPr lang="ar-SA" sz="3500" b="1" dirty="0">
              <a:solidFill>
                <a:sysClr val="windowText" lastClr="FFFF00"/>
              </a:solidFill>
              <a:latin typeface="Constantia"/>
            </a:endParaRPr>
          </a:p>
        </p:txBody>
      </p:sp>
    </p:spTree>
    <p:extLst>
      <p:ext uri="{BB962C8B-B14F-4D97-AF65-F5344CB8AC3E}">
        <p14:creationId xmlns:p14="http://schemas.microsoft.com/office/powerpoint/2010/main" val="7758832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250" fill="hold"/>
                                        <p:tgtEl>
                                          <p:spTgt spid="4"/>
                                        </p:tgtEl>
                                        <p:attrNameLst>
                                          <p:attrName>ppt_x</p:attrName>
                                        </p:attrNameLst>
                                      </p:cBhvr>
                                      <p:tavLst>
                                        <p:tav tm="0">
                                          <p:val>
                                            <p:strVal val="#ppt_x"/>
                                          </p:val>
                                        </p:tav>
                                        <p:tav tm="100000">
                                          <p:val>
                                            <p:strVal val="#ppt_x"/>
                                          </p:val>
                                        </p:tav>
                                      </p:tavLst>
                                    </p:anim>
                                    <p:anim calcmode="lin" valueType="num">
                                      <p:cBhvr additive="base">
                                        <p:cTn id="13" dur="2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08112" y="-171400"/>
            <a:ext cx="7772400" cy="1470025"/>
          </a:xfrm>
        </p:spPr>
        <p:txBody>
          <a:bodyPr/>
          <a:lstStyle/>
          <a:p>
            <a:r>
              <a:rPr kumimoji="0" lang="ar-DZ" b="1" i="0" u="none" strike="noStrike" kern="0" cap="none" spc="0" normalizeH="0" baseline="0" noProof="0" dirty="0" smtClean="0">
                <a:ln>
                  <a:noFill/>
                </a:ln>
                <a:solidFill>
                  <a:srgbClr val="002060"/>
                </a:solidFill>
                <a:effectLst/>
                <a:uLnTx/>
                <a:uFillTx/>
              </a:rPr>
              <a:t>ثالثا :</a:t>
            </a:r>
            <a:r>
              <a:rPr kumimoji="0" lang="ar-SA" b="1" i="0" u="none" strike="noStrike" kern="0" cap="none" spc="0" normalizeH="0" baseline="0" noProof="0" dirty="0" smtClean="0">
                <a:ln>
                  <a:noFill/>
                </a:ln>
                <a:solidFill>
                  <a:srgbClr val="002060"/>
                </a:solidFill>
                <a:effectLst/>
                <a:uLnTx/>
                <a:uFillTx/>
              </a:rPr>
              <a:t>علاقة علم الاقتصاد بالعلوم الأخرى</a:t>
            </a:r>
            <a:endParaRPr lang="ar-DZ" dirty="0"/>
          </a:p>
        </p:txBody>
      </p:sp>
      <p:sp>
        <p:nvSpPr>
          <p:cNvPr id="5" name="عنصر نائب للمحتوى 2"/>
          <p:cNvSpPr>
            <a:spLocks noGrp="1"/>
          </p:cNvSpPr>
          <p:nvPr>
            <p:ph type="subTitle" idx="1"/>
          </p:nvPr>
        </p:nvSpPr>
        <p:spPr bwMode="auto">
          <a:xfrm>
            <a:off x="0" y="1196752"/>
            <a:ext cx="9144000"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dirty="0" smtClean="0">
              <a:ln>
                <a:noFill/>
              </a:ln>
              <a:solidFill>
                <a:sysClr val="windowText" lastClr="FFFF00"/>
              </a:solidFill>
              <a:effectLst/>
              <a:uLnTx/>
              <a:uFillTx/>
            </a:endParaRPr>
          </a:p>
        </p:txBody>
      </p:sp>
      <p:graphicFrame>
        <p:nvGraphicFramePr>
          <p:cNvPr id="6" name="جدول 5"/>
          <p:cNvGraphicFramePr>
            <a:graphicFrameLocks noGrp="1"/>
          </p:cNvGraphicFramePr>
          <p:nvPr>
            <p:extLst>
              <p:ext uri="{D42A27DB-BD31-4B8C-83A1-F6EECF244321}">
                <p14:modId xmlns:p14="http://schemas.microsoft.com/office/powerpoint/2010/main" val="733516504"/>
              </p:ext>
            </p:extLst>
          </p:nvPr>
        </p:nvGraphicFramePr>
        <p:xfrm>
          <a:off x="179512" y="1628798"/>
          <a:ext cx="8784976" cy="5124273"/>
        </p:xfrm>
        <a:graphic>
          <a:graphicData uri="http://schemas.openxmlformats.org/drawingml/2006/table">
            <a:tbl>
              <a:tblPr rtl="1" firstRow="1" bandRow="1"/>
              <a:tblGrid>
                <a:gridCol w="3260657"/>
                <a:gridCol w="5524319"/>
              </a:tblGrid>
              <a:tr h="477037">
                <a:tc>
                  <a:txBody>
                    <a:bodyPr/>
                    <a:lstStyle>
                      <a:lvl1pPr marL="0" algn="r" defTabSz="914400" rtl="1" eaLnBrk="1" latinLnBrk="0" hangingPunct="1">
                        <a:defRPr sz="1800" b="1" kern="1200">
                          <a:solidFill>
                            <a:schemeClr val="tx1"/>
                          </a:solidFill>
                          <a:latin typeface="Constantia"/>
                        </a:defRPr>
                      </a:lvl1pPr>
                      <a:lvl2pPr marL="457200" algn="r" defTabSz="914400" rtl="1" eaLnBrk="1" latinLnBrk="0" hangingPunct="1">
                        <a:defRPr sz="1800" b="1" kern="1200">
                          <a:solidFill>
                            <a:schemeClr val="tx1"/>
                          </a:solidFill>
                          <a:latin typeface="Constantia"/>
                        </a:defRPr>
                      </a:lvl2pPr>
                      <a:lvl3pPr marL="914400" algn="r" defTabSz="914400" rtl="1" eaLnBrk="1" latinLnBrk="0" hangingPunct="1">
                        <a:defRPr sz="1800" b="1" kern="1200">
                          <a:solidFill>
                            <a:schemeClr val="tx1"/>
                          </a:solidFill>
                          <a:latin typeface="Constantia"/>
                        </a:defRPr>
                      </a:lvl3pPr>
                      <a:lvl4pPr marL="1371600" algn="r" defTabSz="914400" rtl="1" eaLnBrk="1" latinLnBrk="0" hangingPunct="1">
                        <a:defRPr sz="1800" b="1" kern="1200">
                          <a:solidFill>
                            <a:schemeClr val="tx1"/>
                          </a:solidFill>
                          <a:latin typeface="Constantia"/>
                        </a:defRPr>
                      </a:lvl4pPr>
                      <a:lvl5pPr marL="1828800" algn="r" defTabSz="914400" rtl="1" eaLnBrk="1" latinLnBrk="0" hangingPunct="1">
                        <a:defRPr sz="1800" b="1" kern="1200">
                          <a:solidFill>
                            <a:schemeClr val="tx1"/>
                          </a:solidFill>
                          <a:latin typeface="Constantia"/>
                        </a:defRPr>
                      </a:lvl5pPr>
                      <a:lvl6pPr marL="2286000" algn="r" defTabSz="914400" rtl="1" eaLnBrk="1" latinLnBrk="0" hangingPunct="1">
                        <a:defRPr sz="1800" b="1" kern="1200">
                          <a:solidFill>
                            <a:schemeClr val="tx1"/>
                          </a:solidFill>
                          <a:latin typeface="Constantia"/>
                        </a:defRPr>
                      </a:lvl6pPr>
                      <a:lvl7pPr marL="2743200" algn="r" defTabSz="914400" rtl="1" eaLnBrk="1" latinLnBrk="0" hangingPunct="1">
                        <a:defRPr sz="1800" b="1" kern="1200">
                          <a:solidFill>
                            <a:schemeClr val="tx1"/>
                          </a:solidFill>
                          <a:latin typeface="Constantia"/>
                        </a:defRPr>
                      </a:lvl7pPr>
                      <a:lvl8pPr marL="3200400" algn="r" defTabSz="914400" rtl="1" eaLnBrk="1" latinLnBrk="0" hangingPunct="1">
                        <a:defRPr sz="1800" b="1" kern="1200">
                          <a:solidFill>
                            <a:schemeClr val="tx1"/>
                          </a:solidFill>
                          <a:latin typeface="Constantia"/>
                        </a:defRPr>
                      </a:lvl8pPr>
                      <a:lvl9pPr marL="3657600" algn="r" defTabSz="914400" rtl="1" eaLnBrk="1" latinLnBrk="0" hangingPunct="1">
                        <a:defRPr sz="1800" b="1" kern="1200">
                          <a:solidFill>
                            <a:schemeClr val="tx1"/>
                          </a:solidFill>
                          <a:latin typeface="Constantia"/>
                        </a:defRPr>
                      </a:lvl9pPr>
                    </a:lstStyle>
                    <a:p>
                      <a:pPr algn="ctr" rtl="1"/>
                      <a:r>
                        <a:rPr lang="ar-SA" sz="2400" b="1" dirty="0" smtClean="0"/>
                        <a:t>علم النفس</a:t>
                      </a:r>
                      <a:endParaRPr lang="ar-SA" sz="2400" b="1" dirty="0">
                        <a:solidFill>
                          <a:schemeClr val="tx1"/>
                        </a:solidFill>
                      </a:endParaRPr>
                    </a:p>
                  </a:txBody>
                  <a:tcPr>
                    <a:lnL>
                      <a:noFill/>
                    </a:lnL>
                    <a:lnR>
                      <a:noFill/>
                    </a:lnR>
                    <a:lnT w="12700" cmpd="sng">
                      <a:solidFill>
                        <a:srgbClr val="A5C249"/>
                      </a:solidFill>
                    </a:lnT>
                    <a:lnB w="12700" cmpd="sng">
                      <a:solidFill>
                        <a:srgbClr val="A5C249"/>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b="1" kern="1200">
                          <a:solidFill>
                            <a:schemeClr val="tx1"/>
                          </a:solidFill>
                          <a:latin typeface="Constantia"/>
                        </a:defRPr>
                      </a:lvl1pPr>
                      <a:lvl2pPr marL="457200" algn="r" defTabSz="914400" rtl="1" eaLnBrk="1" latinLnBrk="0" hangingPunct="1">
                        <a:defRPr sz="1800" b="1" kern="1200">
                          <a:solidFill>
                            <a:schemeClr val="tx1"/>
                          </a:solidFill>
                          <a:latin typeface="Constantia"/>
                        </a:defRPr>
                      </a:lvl2pPr>
                      <a:lvl3pPr marL="914400" algn="r" defTabSz="914400" rtl="1" eaLnBrk="1" latinLnBrk="0" hangingPunct="1">
                        <a:defRPr sz="1800" b="1" kern="1200">
                          <a:solidFill>
                            <a:schemeClr val="tx1"/>
                          </a:solidFill>
                          <a:latin typeface="Constantia"/>
                        </a:defRPr>
                      </a:lvl3pPr>
                      <a:lvl4pPr marL="1371600" algn="r" defTabSz="914400" rtl="1" eaLnBrk="1" latinLnBrk="0" hangingPunct="1">
                        <a:defRPr sz="1800" b="1" kern="1200">
                          <a:solidFill>
                            <a:schemeClr val="tx1"/>
                          </a:solidFill>
                          <a:latin typeface="Constantia"/>
                        </a:defRPr>
                      </a:lvl4pPr>
                      <a:lvl5pPr marL="1828800" algn="r" defTabSz="914400" rtl="1" eaLnBrk="1" latinLnBrk="0" hangingPunct="1">
                        <a:defRPr sz="1800" b="1" kern="1200">
                          <a:solidFill>
                            <a:schemeClr val="tx1"/>
                          </a:solidFill>
                          <a:latin typeface="Constantia"/>
                        </a:defRPr>
                      </a:lvl5pPr>
                      <a:lvl6pPr marL="2286000" algn="r" defTabSz="914400" rtl="1" eaLnBrk="1" latinLnBrk="0" hangingPunct="1">
                        <a:defRPr sz="1800" b="1" kern="1200">
                          <a:solidFill>
                            <a:schemeClr val="tx1"/>
                          </a:solidFill>
                          <a:latin typeface="Constantia"/>
                        </a:defRPr>
                      </a:lvl6pPr>
                      <a:lvl7pPr marL="2743200" algn="r" defTabSz="914400" rtl="1" eaLnBrk="1" latinLnBrk="0" hangingPunct="1">
                        <a:defRPr sz="1800" b="1" kern="1200">
                          <a:solidFill>
                            <a:schemeClr val="tx1"/>
                          </a:solidFill>
                          <a:latin typeface="Constantia"/>
                        </a:defRPr>
                      </a:lvl7pPr>
                      <a:lvl8pPr marL="3200400" algn="r" defTabSz="914400" rtl="1" eaLnBrk="1" latinLnBrk="0" hangingPunct="1">
                        <a:defRPr sz="1800" b="1" kern="1200">
                          <a:solidFill>
                            <a:schemeClr val="tx1"/>
                          </a:solidFill>
                          <a:latin typeface="Constantia"/>
                        </a:defRPr>
                      </a:lvl8pPr>
                      <a:lvl9pPr marL="3657600" algn="r" defTabSz="914400" rtl="1" eaLnBrk="1" latinLnBrk="0" hangingPunct="1">
                        <a:defRPr sz="1800" b="1" kern="1200">
                          <a:solidFill>
                            <a:schemeClr val="tx1"/>
                          </a:solidFill>
                          <a:latin typeface="Constantia"/>
                        </a:defRPr>
                      </a:lvl9pPr>
                    </a:lstStyle>
                    <a:p>
                      <a:pPr algn="ctr" rtl="1"/>
                      <a:r>
                        <a:rPr lang="ar-SA" sz="2400" b="1" dirty="0" smtClean="0"/>
                        <a:t>في مجال أبحاث سلوك المستهلك في الاقتصاد</a:t>
                      </a:r>
                      <a:endParaRPr lang="ar-SA" sz="2400" b="1" dirty="0">
                        <a:solidFill>
                          <a:schemeClr val="tx1"/>
                        </a:solidFill>
                      </a:endParaRPr>
                    </a:p>
                  </a:txBody>
                  <a:tcPr>
                    <a:lnL>
                      <a:noFill/>
                    </a:lnL>
                    <a:lnR>
                      <a:noFill/>
                    </a:lnR>
                    <a:lnT w="12700" cmpd="sng">
                      <a:solidFill>
                        <a:srgbClr val="A5C249"/>
                      </a:solidFill>
                    </a:lnT>
                    <a:lnB w="12700" cmpd="sng">
                      <a:solidFill>
                        <a:srgbClr val="A5C249"/>
                      </a:solidFill>
                    </a:lnB>
                    <a:lnTlToBr w="12700" cmpd="sng">
                      <a:noFill/>
                      <a:prstDash val="solid"/>
                    </a:lnTlToBr>
                    <a:lnBlToTr w="12700" cmpd="sng">
                      <a:noFill/>
                      <a:prstDash val="solid"/>
                    </a:lnBlToTr>
                    <a:noFill/>
                  </a:tcPr>
                </a:tc>
              </a:tr>
              <a:tr h="477037">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a:r>
                        <a:rPr lang="ar-SA" sz="2400" b="1" dirty="0" smtClean="0"/>
                        <a:t>علم الاجتماع</a:t>
                      </a:r>
                      <a:endParaRPr lang="ar-SA" sz="2400" b="1" dirty="0"/>
                    </a:p>
                  </a:txBody>
                  <a:tcPr>
                    <a:lnL>
                      <a:noFill/>
                    </a:lnL>
                    <a:lnR>
                      <a:noFill/>
                    </a:lnR>
                    <a:lnT w="12700" cmpd="sng">
                      <a:solidFill>
                        <a:srgbClr val="A5C249"/>
                      </a:solidFill>
                    </a:lnT>
                    <a:lnB>
                      <a:noFill/>
                    </a:lnB>
                    <a:lnTlToBr w="12700" cmpd="sng">
                      <a:noFill/>
                      <a:prstDash val="solid"/>
                    </a:lnTlToBr>
                    <a:lnBlToTr w="12700" cmpd="sng">
                      <a:noFill/>
                      <a:prstDash val="solid"/>
                    </a:lnBlToTr>
                    <a:solidFill>
                      <a:srgbClr val="A5C249">
                        <a:alpha val="20000"/>
                      </a:srgbClr>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a:r>
                        <a:rPr lang="ar-SA" sz="2400" b="1" dirty="0" smtClean="0"/>
                        <a:t>في مجالات علاقات العمل وتوزيع الدخل.</a:t>
                      </a:r>
                      <a:endParaRPr lang="ar-SA" sz="2400" b="1" dirty="0"/>
                    </a:p>
                  </a:txBody>
                  <a:tcPr>
                    <a:lnL>
                      <a:noFill/>
                    </a:lnL>
                    <a:lnR>
                      <a:noFill/>
                    </a:lnR>
                    <a:lnT w="12700" cmpd="sng">
                      <a:solidFill>
                        <a:srgbClr val="A5C249"/>
                      </a:solidFill>
                    </a:lnT>
                    <a:lnB>
                      <a:noFill/>
                    </a:lnB>
                    <a:lnTlToBr w="12700" cmpd="sng">
                      <a:noFill/>
                      <a:prstDash val="solid"/>
                    </a:lnTlToBr>
                    <a:lnBlToTr w="12700" cmpd="sng">
                      <a:noFill/>
                      <a:prstDash val="solid"/>
                    </a:lnBlToTr>
                    <a:solidFill>
                      <a:srgbClr val="A5C249">
                        <a:alpha val="20000"/>
                      </a:srgbClr>
                    </a:solidFill>
                  </a:tcPr>
                </a:tc>
              </a:tr>
              <a:tr h="477037">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a:r>
                        <a:rPr lang="ar-SA" sz="2400" b="1" dirty="0" smtClean="0"/>
                        <a:t>التاريخ</a:t>
                      </a:r>
                      <a:endParaRPr lang="ar-SA" sz="2400" b="1" dirty="0"/>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a:r>
                        <a:rPr lang="ar-SA" sz="2400" b="1" dirty="0" smtClean="0"/>
                        <a:t>في مجال دراسات التطور والتنمية الاقتصادية.</a:t>
                      </a:r>
                      <a:endParaRPr lang="ar-SA" sz="2400" b="1" dirty="0"/>
                    </a:p>
                  </a:txBody>
                  <a:tcPr>
                    <a:lnL>
                      <a:noFill/>
                    </a:lnL>
                    <a:lnR>
                      <a:noFill/>
                    </a:lnR>
                    <a:lnT>
                      <a:noFill/>
                    </a:lnT>
                    <a:lnB>
                      <a:noFill/>
                    </a:lnB>
                    <a:lnTlToBr w="12700" cmpd="sng">
                      <a:noFill/>
                      <a:prstDash val="solid"/>
                    </a:lnTlToBr>
                    <a:lnBlToTr w="12700" cmpd="sng">
                      <a:noFill/>
                      <a:prstDash val="solid"/>
                    </a:lnBlToTr>
                    <a:noFill/>
                  </a:tcPr>
                </a:tc>
              </a:tr>
              <a:tr h="834814">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a:r>
                        <a:rPr lang="ar-SA" sz="2400" b="1" dirty="0" smtClean="0"/>
                        <a:t>الجغرافيا</a:t>
                      </a:r>
                      <a:endParaRPr lang="ar-SA" sz="2400" b="1" dirty="0"/>
                    </a:p>
                  </a:txBody>
                  <a:tcPr>
                    <a:lnL>
                      <a:noFill/>
                    </a:lnL>
                    <a:lnR>
                      <a:noFill/>
                    </a:lnR>
                    <a:lnT>
                      <a:noFill/>
                    </a:lnT>
                    <a:lnB>
                      <a:noFill/>
                    </a:lnB>
                    <a:lnTlToBr w="12700" cmpd="sng">
                      <a:noFill/>
                      <a:prstDash val="solid"/>
                    </a:lnTlToBr>
                    <a:lnBlToTr w="12700" cmpd="sng">
                      <a:noFill/>
                      <a:prstDash val="solid"/>
                    </a:lnBlToTr>
                    <a:solidFill>
                      <a:srgbClr val="A5C249">
                        <a:alpha val="20000"/>
                      </a:srgbClr>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a:r>
                        <a:rPr lang="ar-SA" sz="2400" b="1" dirty="0" smtClean="0"/>
                        <a:t>في مجال دراسة الموارد الاقتصادية وتوزيعها حسب الأقاليم والمناطق.</a:t>
                      </a:r>
                      <a:endParaRPr lang="ar-SA" sz="2400" b="1" dirty="0"/>
                    </a:p>
                  </a:txBody>
                  <a:tcPr>
                    <a:lnL>
                      <a:noFill/>
                    </a:lnL>
                    <a:lnR>
                      <a:noFill/>
                    </a:lnR>
                    <a:lnT>
                      <a:noFill/>
                    </a:lnT>
                    <a:lnB>
                      <a:noFill/>
                    </a:lnB>
                    <a:lnTlToBr w="12700" cmpd="sng">
                      <a:noFill/>
                      <a:prstDash val="solid"/>
                    </a:lnTlToBr>
                    <a:lnBlToTr w="12700" cmpd="sng">
                      <a:noFill/>
                      <a:prstDash val="solid"/>
                    </a:lnBlToTr>
                    <a:solidFill>
                      <a:srgbClr val="A5C249">
                        <a:alpha val="20000"/>
                      </a:srgbClr>
                    </a:solidFill>
                  </a:tcPr>
                </a:tc>
              </a:tr>
              <a:tr h="834814">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a:r>
                        <a:rPr lang="ar-SA" sz="2400" b="1" dirty="0" smtClean="0"/>
                        <a:t>السياسة </a:t>
                      </a:r>
                      <a:endParaRPr lang="ar-SA" sz="2400" b="1" dirty="0"/>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a:r>
                        <a:rPr lang="ar-SA" sz="2400" b="1" dirty="0" smtClean="0"/>
                        <a:t>في مجال دراسة السياسة الاقتصادية. (الاقتصاد يؤثر على الظروف السياسية).</a:t>
                      </a:r>
                      <a:endParaRPr lang="ar-SA" sz="2400" b="1" dirty="0"/>
                    </a:p>
                  </a:txBody>
                  <a:tcPr>
                    <a:lnL>
                      <a:noFill/>
                    </a:lnL>
                    <a:lnR>
                      <a:noFill/>
                    </a:lnR>
                    <a:lnT>
                      <a:noFill/>
                    </a:lnT>
                    <a:lnB>
                      <a:noFill/>
                    </a:lnB>
                    <a:lnTlToBr w="12700" cmpd="sng">
                      <a:noFill/>
                      <a:prstDash val="solid"/>
                    </a:lnTlToBr>
                    <a:lnBlToTr w="12700" cmpd="sng">
                      <a:noFill/>
                      <a:prstDash val="solid"/>
                    </a:lnBlToTr>
                    <a:noFill/>
                  </a:tcPr>
                </a:tc>
              </a:tr>
              <a:tr h="960993">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a:r>
                        <a:rPr lang="ar-SA" sz="2400" b="1" dirty="0" smtClean="0"/>
                        <a:t>الرياضيات والإحصاء والحاسب الآلي</a:t>
                      </a:r>
                      <a:endParaRPr lang="ar-SA" sz="2400" b="1" dirty="0"/>
                    </a:p>
                  </a:txBody>
                  <a:tcPr>
                    <a:lnL>
                      <a:noFill/>
                    </a:lnL>
                    <a:lnR>
                      <a:noFill/>
                    </a:lnR>
                    <a:lnT>
                      <a:noFill/>
                    </a:lnT>
                    <a:lnB>
                      <a:noFill/>
                    </a:lnB>
                    <a:lnTlToBr w="12700" cmpd="sng">
                      <a:noFill/>
                      <a:prstDash val="solid"/>
                    </a:lnTlToBr>
                    <a:lnBlToTr w="12700" cmpd="sng">
                      <a:noFill/>
                      <a:prstDash val="solid"/>
                    </a:lnBlToTr>
                    <a:solidFill>
                      <a:srgbClr val="A5C249">
                        <a:alpha val="20000"/>
                      </a:srgbClr>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a:r>
                        <a:rPr lang="ar-SA" sz="2400" b="1" dirty="0" smtClean="0"/>
                        <a:t>لا يخلو بحث اقتصادي من بعض الاستخدام للنماذج الرياضية والاحصائية أو استخدام الحاسب الآلي لاستخلاص النتائج. </a:t>
                      </a:r>
                      <a:endParaRPr lang="ar-SA" sz="2400" b="1" dirty="0"/>
                    </a:p>
                  </a:txBody>
                  <a:tcPr>
                    <a:lnL>
                      <a:noFill/>
                    </a:lnL>
                    <a:lnR>
                      <a:noFill/>
                    </a:lnR>
                    <a:lnT>
                      <a:noFill/>
                    </a:lnT>
                    <a:lnB>
                      <a:noFill/>
                    </a:lnB>
                    <a:lnTlToBr w="12700" cmpd="sng">
                      <a:noFill/>
                      <a:prstDash val="solid"/>
                    </a:lnTlToBr>
                    <a:lnBlToTr w="12700" cmpd="sng">
                      <a:noFill/>
                      <a:prstDash val="solid"/>
                    </a:lnBlToTr>
                    <a:solidFill>
                      <a:srgbClr val="A5C249">
                        <a:alpha val="20000"/>
                      </a:srgbClr>
                    </a:solidFill>
                  </a:tcPr>
                </a:tc>
              </a:tr>
              <a:tr h="834814">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a:r>
                        <a:rPr lang="ar-SA" sz="2400" b="1" dirty="0" smtClean="0"/>
                        <a:t>علم تطور الإنسان</a:t>
                      </a:r>
                      <a:endParaRPr lang="ar-SA" sz="2400" b="1" dirty="0"/>
                    </a:p>
                  </a:txBody>
                  <a:tcPr>
                    <a:lnL>
                      <a:noFill/>
                    </a:lnL>
                    <a:lnR>
                      <a:noFill/>
                    </a:lnR>
                    <a:lnT>
                      <a:noFill/>
                    </a:lnT>
                    <a:lnB w="12700" cmpd="sng">
                      <a:solidFill>
                        <a:srgbClr val="A5C249"/>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a:r>
                        <a:rPr lang="ar-SA" sz="2400" b="1" dirty="0" smtClean="0"/>
                        <a:t>في مجال الدراسات الاقتصادية حول أنماط الانتاج المختلفة وحول النمو الاقتصادي.</a:t>
                      </a:r>
                      <a:endParaRPr lang="ar-SA" sz="2400" b="1" dirty="0"/>
                    </a:p>
                  </a:txBody>
                  <a:tcPr>
                    <a:lnL>
                      <a:noFill/>
                    </a:lnL>
                    <a:lnR>
                      <a:noFill/>
                    </a:lnR>
                    <a:lnT>
                      <a:noFill/>
                    </a:lnT>
                    <a:lnB w="12700" cmpd="sng">
                      <a:solidFill>
                        <a:srgbClr val="A5C249"/>
                      </a:solid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8395384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6" presetClass="entr" presetSubtype="0"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145">
                                          <p:stCondLst>
                                            <p:cond delay="0"/>
                                          </p:stCondLst>
                                        </p:cTn>
                                        <p:tgtEl>
                                          <p:spTgt spid="6"/>
                                        </p:tgtEl>
                                      </p:cBhvr>
                                    </p:animEffect>
                                    <p:anim calcmode="lin" valueType="num">
                                      <p:cBhvr>
                                        <p:cTn id="13" dur="456"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166"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166" tmFilter="0, 0; 0.125,0.2665; 0.25,0.4; 0.375,0.465; 0.5,0.5;  0.625,0.535; 0.75,0.6; 0.875,0.7335; 1,1">
                                          <p:stCondLst>
                                            <p:cond delay="166"/>
                                          </p:stCondLst>
                                        </p:cTn>
                                        <p:tgtEl>
                                          <p:spTgt spid="6"/>
                                        </p:tgtEl>
                                        <p:attrNameLst>
                                          <p:attrName>ppt_y</p:attrName>
                                        </p:attrNameLst>
                                      </p:cBhvr>
                                      <p:tavLst>
                                        <p:tav tm="0" fmla="#ppt_y-sin(pi*$)/9">
                                          <p:val>
                                            <p:fltVal val="0"/>
                                          </p:val>
                                        </p:tav>
                                        <p:tav tm="100000">
                                          <p:val>
                                            <p:fltVal val="1"/>
                                          </p:val>
                                        </p:tav>
                                      </p:tavLst>
                                    </p:anim>
                                    <p:anim calcmode="lin" valueType="num">
                                      <p:cBhvr>
                                        <p:cTn id="16" dur="83" tmFilter="0, 0; 0.125,0.2665; 0.25,0.4; 0.375,0.465; 0.5,0.5;  0.625,0.535; 0.75,0.6; 0.875,0.7335; 1,1">
                                          <p:stCondLst>
                                            <p:cond delay="331"/>
                                          </p:stCondLst>
                                        </p:cTn>
                                        <p:tgtEl>
                                          <p:spTgt spid="6"/>
                                        </p:tgtEl>
                                        <p:attrNameLst>
                                          <p:attrName>ppt_y</p:attrName>
                                        </p:attrNameLst>
                                      </p:cBhvr>
                                      <p:tavLst>
                                        <p:tav tm="0" fmla="#ppt_y-sin(pi*$)/27">
                                          <p:val>
                                            <p:fltVal val="0"/>
                                          </p:val>
                                        </p:tav>
                                        <p:tav tm="100000">
                                          <p:val>
                                            <p:fltVal val="1"/>
                                          </p:val>
                                        </p:tav>
                                      </p:tavLst>
                                    </p:anim>
                                    <p:anim calcmode="lin" valueType="num">
                                      <p:cBhvr>
                                        <p:cTn id="17" dur="41" tmFilter="0, 0; 0.125,0.2665; 0.25,0.4; 0.375,0.465; 0.5,0.5;  0.625,0.535; 0.75,0.6; 0.875,0.7335; 1,1">
                                          <p:stCondLst>
                                            <p:cond delay="414"/>
                                          </p:stCondLst>
                                        </p:cTn>
                                        <p:tgtEl>
                                          <p:spTgt spid="6"/>
                                        </p:tgtEl>
                                        <p:attrNameLst>
                                          <p:attrName>ppt_y</p:attrName>
                                        </p:attrNameLst>
                                      </p:cBhvr>
                                      <p:tavLst>
                                        <p:tav tm="0" fmla="#ppt_y-sin(pi*$)/81">
                                          <p:val>
                                            <p:fltVal val="0"/>
                                          </p:val>
                                        </p:tav>
                                        <p:tav tm="100000">
                                          <p:val>
                                            <p:fltVal val="1"/>
                                          </p:val>
                                        </p:tav>
                                      </p:tavLst>
                                    </p:anim>
                                    <p:animScale>
                                      <p:cBhvr>
                                        <p:cTn id="18" dur="7">
                                          <p:stCondLst>
                                            <p:cond delay="162"/>
                                          </p:stCondLst>
                                        </p:cTn>
                                        <p:tgtEl>
                                          <p:spTgt spid="6"/>
                                        </p:tgtEl>
                                      </p:cBhvr>
                                      <p:to x="100000" y="60000"/>
                                    </p:animScale>
                                    <p:animScale>
                                      <p:cBhvr>
                                        <p:cTn id="19" dur="41" decel="50000">
                                          <p:stCondLst>
                                            <p:cond delay="169"/>
                                          </p:stCondLst>
                                        </p:cTn>
                                        <p:tgtEl>
                                          <p:spTgt spid="6"/>
                                        </p:tgtEl>
                                      </p:cBhvr>
                                      <p:to x="100000" y="100000"/>
                                    </p:animScale>
                                    <p:animScale>
                                      <p:cBhvr>
                                        <p:cTn id="20" dur="7">
                                          <p:stCondLst>
                                            <p:cond delay="328"/>
                                          </p:stCondLst>
                                        </p:cTn>
                                        <p:tgtEl>
                                          <p:spTgt spid="6"/>
                                        </p:tgtEl>
                                      </p:cBhvr>
                                      <p:to x="100000" y="80000"/>
                                    </p:animScale>
                                    <p:animScale>
                                      <p:cBhvr>
                                        <p:cTn id="21" dur="41" decel="50000">
                                          <p:stCondLst>
                                            <p:cond delay="335"/>
                                          </p:stCondLst>
                                        </p:cTn>
                                        <p:tgtEl>
                                          <p:spTgt spid="6"/>
                                        </p:tgtEl>
                                      </p:cBhvr>
                                      <p:to x="100000" y="100000"/>
                                    </p:animScale>
                                    <p:animScale>
                                      <p:cBhvr>
                                        <p:cTn id="22" dur="7">
                                          <p:stCondLst>
                                            <p:cond delay="410"/>
                                          </p:stCondLst>
                                        </p:cTn>
                                        <p:tgtEl>
                                          <p:spTgt spid="6"/>
                                        </p:tgtEl>
                                      </p:cBhvr>
                                      <p:to x="100000" y="90000"/>
                                    </p:animScale>
                                    <p:animScale>
                                      <p:cBhvr>
                                        <p:cTn id="23" dur="41" decel="50000">
                                          <p:stCondLst>
                                            <p:cond delay="417"/>
                                          </p:stCondLst>
                                        </p:cTn>
                                        <p:tgtEl>
                                          <p:spTgt spid="6"/>
                                        </p:tgtEl>
                                      </p:cBhvr>
                                      <p:to x="100000" y="100000"/>
                                    </p:animScale>
                                    <p:animScale>
                                      <p:cBhvr>
                                        <p:cTn id="24" dur="7">
                                          <p:stCondLst>
                                            <p:cond delay="452"/>
                                          </p:stCondLst>
                                        </p:cTn>
                                        <p:tgtEl>
                                          <p:spTgt spid="6"/>
                                        </p:tgtEl>
                                      </p:cBhvr>
                                      <p:to x="100000" y="95000"/>
                                    </p:animScale>
                                    <p:animScale>
                                      <p:cBhvr>
                                        <p:cTn id="25" dur="41" decel="50000">
                                          <p:stCondLst>
                                            <p:cond delay="459"/>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600" b="1" i="0" u="none" strike="noStrike" cap="none" normalizeH="0" baseline="0" smtClean="0">
            <a:ln>
              <a:noFill/>
            </a:ln>
            <a:solidFill>
              <a:schemeClr val="tx1"/>
            </a:solidFill>
            <a:effectLst/>
            <a:latin typeface="Garamond" pitchFamily="18" charset="0"/>
            <a:cs typeface="Traditional Arabic" pitchFamily="18"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600" b="1" i="0" u="none" strike="noStrike" cap="none" normalizeH="0" baseline="0" smtClean="0">
            <a:ln>
              <a:noFill/>
            </a:ln>
            <a:solidFill>
              <a:schemeClr val="tx1"/>
            </a:solidFill>
            <a:effectLst/>
            <a:latin typeface="Garamond" pitchFamily="18" charset="0"/>
            <a:cs typeface="Traditional Arabic" pitchFamily="18" charset="-7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600" b="1" i="0" u="none" strike="noStrike" cap="none" normalizeH="0" baseline="0" smtClean="0">
            <a:ln>
              <a:noFill/>
            </a:ln>
            <a:solidFill>
              <a:schemeClr val="tx1"/>
            </a:solidFill>
            <a:effectLst/>
            <a:latin typeface="Garamond" pitchFamily="18" charset="0"/>
            <a:cs typeface="Traditional Arabic" pitchFamily="18"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600" b="1" i="0" u="none" strike="noStrike" cap="none" normalizeH="0" baseline="0" smtClean="0">
            <a:ln>
              <a:noFill/>
            </a:ln>
            <a:solidFill>
              <a:schemeClr val="tx1"/>
            </a:solidFill>
            <a:effectLst/>
            <a:latin typeface="Garamond" pitchFamily="18" charset="0"/>
            <a:cs typeface="Traditional Arabic" pitchFamily="18" charset="-7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تجاور">
  <a:themeElements>
    <a:clrScheme name="عنصري">
      <a:dk1>
        <a:sysClr val="windowText" lastClr="FFFF00"/>
      </a:dk1>
      <a:lt1>
        <a:sysClr val="window" lastClr="000000"/>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4.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600" b="1" i="0" u="none" strike="noStrike" cap="none" normalizeH="0" baseline="0" smtClean="0">
            <a:ln>
              <a:noFill/>
            </a:ln>
            <a:solidFill>
              <a:schemeClr val="tx1"/>
            </a:solidFill>
            <a:effectLst/>
            <a:latin typeface="Garamond" pitchFamily="18" charset="0"/>
            <a:cs typeface="Traditional Arabic" pitchFamily="18"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600" b="1" i="0" u="none" strike="noStrike" cap="none" normalizeH="0" baseline="0" smtClean="0">
            <a:ln>
              <a:noFill/>
            </a:ln>
            <a:solidFill>
              <a:schemeClr val="tx1"/>
            </a:solidFill>
            <a:effectLst/>
            <a:latin typeface="Garamond" pitchFamily="18" charset="0"/>
            <a:cs typeface="Traditional Arabic" pitchFamily="18" charset="-7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600" b="1" i="0" u="none" strike="noStrike" cap="none" normalizeH="0" baseline="0" smtClean="0">
            <a:ln>
              <a:noFill/>
            </a:ln>
            <a:solidFill>
              <a:schemeClr val="tx1"/>
            </a:solidFill>
            <a:effectLst/>
            <a:latin typeface="Garamond" pitchFamily="18" charset="0"/>
            <a:cs typeface="Traditional Arabic" pitchFamily="18"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600" b="1" i="0" u="none" strike="noStrike" cap="none" normalizeH="0" baseline="0" smtClean="0">
            <a:ln>
              <a:noFill/>
            </a:ln>
            <a:solidFill>
              <a:schemeClr val="tx1"/>
            </a:solidFill>
            <a:effectLst/>
            <a:latin typeface="Garamond" pitchFamily="18" charset="0"/>
            <a:cs typeface="Traditional Arabic" pitchFamily="18" charset="-7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600" b="1" i="0" u="none" strike="noStrike" cap="none" normalizeH="0" baseline="0" smtClean="0">
            <a:ln>
              <a:noFill/>
            </a:ln>
            <a:solidFill>
              <a:schemeClr val="tx1"/>
            </a:solidFill>
            <a:effectLst/>
            <a:latin typeface="Garamond" pitchFamily="18" charset="0"/>
            <a:cs typeface="Traditional Arabic" pitchFamily="18"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600" b="1" i="0" u="none" strike="noStrike" cap="none" normalizeH="0" baseline="0" smtClean="0">
            <a:ln>
              <a:noFill/>
            </a:ln>
            <a:solidFill>
              <a:schemeClr val="tx1"/>
            </a:solidFill>
            <a:effectLst/>
            <a:latin typeface="Garamond" pitchFamily="18" charset="0"/>
            <a:cs typeface="Traditional Arabic" pitchFamily="18" charset="-7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نسق Office">
  <a:themeElements>
    <a:clrScheme name="Office">
      <a:dk1>
        <a:sysClr val="windowText" lastClr="FFFF00"/>
      </a:dk1>
      <a:lt1>
        <a:sysClr val="window" lastClr="0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545</TotalTime>
  <Words>4647</Words>
  <Application>Microsoft Office PowerPoint</Application>
  <PresentationFormat>عرض على الشاشة (3:4)‏</PresentationFormat>
  <Paragraphs>529</Paragraphs>
  <Slides>77</Slides>
  <Notes>5</Notes>
  <HiddenSlides>0</HiddenSlides>
  <MMClips>0</MMClips>
  <ScaleCrop>false</ScaleCrop>
  <HeadingPairs>
    <vt:vector size="4" baseType="variant">
      <vt:variant>
        <vt:lpstr>نسق</vt:lpstr>
      </vt:variant>
      <vt:variant>
        <vt:i4>6</vt:i4>
      </vt:variant>
      <vt:variant>
        <vt:lpstr>عناوين الشرائح</vt:lpstr>
      </vt:variant>
      <vt:variant>
        <vt:i4>77</vt:i4>
      </vt:variant>
    </vt:vector>
  </HeadingPairs>
  <TitlesOfParts>
    <vt:vector size="83" baseType="lpstr">
      <vt:lpstr>Default Design</vt:lpstr>
      <vt:lpstr>1_Default Design</vt:lpstr>
      <vt:lpstr>تجاور</vt:lpstr>
      <vt:lpstr>2_Default Design</vt:lpstr>
      <vt:lpstr>3_Default Design</vt:lpstr>
      <vt:lpstr>4_Default Design</vt:lpstr>
      <vt:lpstr> دروس عبر الخط في الاقتصاد الجزئي السنة الاولى جذع مشترك </vt:lpstr>
      <vt:lpstr>مقدمة</vt:lpstr>
      <vt:lpstr>فهرس الدروس</vt:lpstr>
      <vt:lpstr>المحور الاول </vt:lpstr>
      <vt:lpstr>اولا: تعريف علم الاقتصاد</vt:lpstr>
      <vt:lpstr>وبالتالي فعلم الاقتصاد هو :</vt:lpstr>
      <vt:lpstr>عرض تقديمي في PowerPoint</vt:lpstr>
      <vt:lpstr>ثانيا : فروع علم الاقتصاد </vt:lpstr>
      <vt:lpstr>ثالثا :علاقة علم الاقتصاد بالعلوم الأخرى</vt:lpstr>
      <vt:lpstr>رابعا : طبيعة المشكلة الاقتصادية </vt:lpstr>
      <vt:lpstr>المشكلة الاقتصادية مشكلة ندرة </vt:lpstr>
      <vt:lpstr>حل المشكلة الاقتصادية</vt:lpstr>
      <vt:lpstr>المشكلة الاقتصادية مشكلة اختيار</vt:lpstr>
      <vt:lpstr>المحور الثاني </vt:lpstr>
      <vt:lpstr>اولا : مفهوم السوق</vt:lpstr>
      <vt:lpstr>وبالتالي  فالــــســـــوق هو :</vt:lpstr>
      <vt:lpstr>ثانيا :العوامل التي  تحدد نطاق ونوع السوق </vt:lpstr>
      <vt:lpstr> ثالثا :السوق ونظام الأسعار </vt:lpstr>
      <vt:lpstr>عرض تقديمي في PowerPoint</vt:lpstr>
      <vt:lpstr> 1- سوق المنافسة الكاملة</vt:lpstr>
      <vt:lpstr>عرض تقديمي في PowerPoint</vt:lpstr>
      <vt:lpstr>3- سوق المنافسة الاحتكارية</vt:lpstr>
      <vt:lpstr>4- سوق احتكار القلة</vt:lpstr>
      <vt:lpstr>المحور الثاني </vt:lpstr>
      <vt:lpstr>الطلب </vt:lpstr>
      <vt:lpstr>اولا :مفهوم الطلب</vt:lpstr>
      <vt:lpstr>اً : المحددات الكمية</vt:lpstr>
      <vt:lpstr>عرض تقديمي في PowerPoint</vt:lpstr>
      <vt:lpstr>عرض تقديمي في PowerPoint</vt:lpstr>
      <vt:lpstr>ثالثا : قانون الطلب  </vt:lpstr>
      <vt:lpstr>عرض تقديمي في PowerPoint</vt:lpstr>
      <vt:lpstr>عرض تقديمي في PowerPoint</vt:lpstr>
      <vt:lpstr>عرض تقديمي في PowerPoint</vt:lpstr>
      <vt:lpstr>عرض تقديمي في PowerPoint</vt:lpstr>
      <vt:lpstr>عرض تقديمي في PowerPoint</vt:lpstr>
      <vt:lpstr>الفرق بين تغير الكمية المطلوبة وتغير الطلب </vt:lpstr>
      <vt:lpstr>عرض تقديمي في PowerPoint</vt:lpstr>
      <vt:lpstr>إذا كانت دالة الطلب هي : Qd = 175 – 5 P، فأكمل الجدول التالي ، ثم ارسم منحنى الطلب الذي يمثل هذه العلاقة .</vt:lpstr>
      <vt:lpstr>العرض </vt:lpstr>
      <vt:lpstr> اولا : مفهوم العرض</vt:lpstr>
      <vt:lpstr>1 - ثمن السلعة   ترتبط الكمية المعروضة بعلاقة طردية مع ثمنها , فكلما ارتفع ثمن السلعة أو الخدمة ، زادت الكمية التي يرغب المنتج في عرضها منها, والعكس بالعكس .</vt:lpstr>
      <vt:lpstr>عرض تقديمي في PowerPoint</vt:lpstr>
      <vt:lpstr>عرض تقديمي في PowerPoint</vt:lpstr>
      <vt:lpstr>ثالثا :قانون العرض </vt:lpstr>
      <vt:lpstr>عرض تقديمي في PowerPoint</vt:lpstr>
      <vt:lpstr>رابعا : التغير في العرض والتغير في الكمية المعروضة</vt:lpstr>
      <vt:lpstr>عرض تقديمي في PowerPoint</vt:lpstr>
      <vt:lpstr>السوق </vt:lpstr>
      <vt:lpstr>عرض تقديمي في PowerPoint</vt:lpstr>
      <vt:lpstr>عرض تقديمي في PowerPoint</vt:lpstr>
      <vt:lpstr>عرض تقديمي في PowerPoint</vt:lpstr>
      <vt:lpstr>عرض تقديمي في PowerPoint</vt:lpstr>
      <vt:lpstr>ثانيا : التغير في السعر التوازني</vt:lpstr>
      <vt:lpstr>المحور الرابع </vt:lpstr>
      <vt:lpstr>اولا : مرونة الطلب</vt:lpstr>
      <vt:lpstr>1- مرونة الطلب السعرية</vt:lpstr>
      <vt:lpstr>2- العوامل المؤثرة في مرونة الطلب السعرية </vt:lpstr>
      <vt:lpstr>ج – تعدد استعمالات السلعة </vt:lpstr>
      <vt:lpstr>و – نسبة ما ينفق على السلعة من الدخل </vt:lpstr>
      <vt:lpstr> 2 - مرونة الطلب الدخلية </vt:lpstr>
      <vt:lpstr>ثانيا : مرونة العرض </vt:lpstr>
      <vt:lpstr>عرض تقديمي في PowerPoint</vt:lpstr>
      <vt:lpstr>عرض تقديمي في PowerPoint</vt:lpstr>
      <vt:lpstr>المحور الخامس</vt:lpstr>
      <vt:lpstr> اولا :تعريف سلوك المستهلك</vt:lpstr>
      <vt:lpstr>عرض تقديمي في PowerPoint</vt:lpstr>
      <vt:lpstr>عرض تقديمي في PowerPoint</vt:lpstr>
      <vt:lpstr>عرض تقديمي في PowerPoint</vt:lpstr>
      <vt:lpstr>عرض تقديمي في PowerPoint</vt:lpstr>
      <vt:lpstr>عرض تقديمي في PowerPoint</vt:lpstr>
      <vt:lpstr>رابعا: خريطة السواء</vt:lpstr>
      <vt:lpstr>عرض تقديمي في PowerPoint</vt:lpstr>
      <vt:lpstr>عرض تقديمي في PowerPoint</vt:lpstr>
      <vt:lpstr>عرض تقديمي في PowerPoint</vt:lpstr>
      <vt:lpstr>عرض تقديمي في PowerPoint</vt:lpstr>
      <vt:lpstr>قائمة المراجع</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ACER HD I5</dc:creator>
  <cp:lastModifiedBy>ACER HD I5</cp:lastModifiedBy>
  <cp:revision>59</cp:revision>
  <dcterms:created xsi:type="dcterms:W3CDTF">2023-02-07T13:47:23Z</dcterms:created>
  <dcterms:modified xsi:type="dcterms:W3CDTF">2023-02-08T14:24:33Z</dcterms:modified>
</cp:coreProperties>
</file>