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4.xml" ContentType="application/vnd.openxmlformats-officedocument.theme+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theme/theme5.xml" ContentType="application/vnd.openxmlformats-officedocument.theme+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1.xml" ContentType="application/vnd.openxmlformats-officedocument.presentationml.tags+xml"/>
  <Override PartName="/ppt/notesSlides/notesSlide5.xml" ContentType="application/vnd.openxmlformats-officedocument.presentationml.notesSlide+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 id="2147483674" r:id="rId2"/>
    <p:sldMasterId id="2147483688" r:id="rId3"/>
    <p:sldMasterId id="2147483700" r:id="rId4"/>
    <p:sldMasterId id="2147483714" r:id="rId5"/>
    <p:sldMasterId id="2147483728" r:id="rId6"/>
  </p:sldMasterIdLst>
  <p:notesMasterIdLst>
    <p:notesMasterId r:id="rId84"/>
  </p:notesMasterIdLst>
  <p:sldIdLst>
    <p:sldId id="257" r:id="rId7"/>
    <p:sldId id="258" r:id="rId8"/>
    <p:sldId id="259" r:id="rId9"/>
    <p:sldId id="260" r:id="rId10"/>
    <p:sldId id="261" r:id="rId11"/>
    <p:sldId id="262" r:id="rId12"/>
    <p:sldId id="263" r:id="rId13"/>
    <p:sldId id="264" r:id="rId14"/>
    <p:sldId id="265" r:id="rId15"/>
    <p:sldId id="266" r:id="rId16"/>
    <p:sldId id="267"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342"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343" r:id="rId45"/>
    <p:sldId id="295" r:id="rId46"/>
    <p:sldId id="296" r:id="rId47"/>
    <p:sldId id="297" r:id="rId48"/>
    <p:sldId id="298" r:id="rId49"/>
    <p:sldId id="299" r:id="rId50"/>
    <p:sldId id="300" r:id="rId51"/>
    <p:sldId id="301" r:id="rId52"/>
    <p:sldId id="302" r:id="rId53"/>
    <p:sldId id="344" r:id="rId54"/>
    <p:sldId id="303" r:id="rId55"/>
    <p:sldId id="304" r:id="rId56"/>
    <p:sldId id="305" r:id="rId57"/>
    <p:sldId id="306" r:id="rId58"/>
    <p:sldId id="307" r:id="rId59"/>
    <p:sldId id="308" r:id="rId60"/>
    <p:sldId id="309" r:id="rId61"/>
    <p:sldId id="310" r:id="rId62"/>
    <p:sldId id="311" r:id="rId63"/>
    <p:sldId id="313" r:id="rId64"/>
    <p:sldId id="315" r:id="rId65"/>
    <p:sldId id="316" r:id="rId66"/>
    <p:sldId id="317" r:id="rId67"/>
    <p:sldId id="318" r:id="rId68"/>
    <p:sldId id="319" r:id="rId69"/>
    <p:sldId id="321" r:id="rId70"/>
    <p:sldId id="338" r:id="rId71"/>
    <p:sldId id="324" r:id="rId72"/>
    <p:sldId id="325" r:id="rId73"/>
    <p:sldId id="346" r:id="rId74"/>
    <p:sldId id="330" r:id="rId75"/>
    <p:sldId id="333" r:id="rId76"/>
    <p:sldId id="339" r:id="rId77"/>
    <p:sldId id="340" r:id="rId78"/>
    <p:sldId id="334" r:id="rId79"/>
    <p:sldId id="336" r:id="rId80"/>
    <p:sldId id="337" r:id="rId81"/>
    <p:sldId id="341" r:id="rId82"/>
    <p:sldId id="347" r:id="rId83"/>
  </p:sldIdLst>
  <p:sldSz cx="9144000" cy="6858000" type="screen4x3"/>
  <p:notesSz cx="6858000" cy="9144000"/>
  <p:defaultText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2" d="100"/>
          <a:sy n="62" d="100"/>
        </p:scale>
        <p:origin x="-942"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slide" Target="slides/slide41.xml"/><Relationship Id="rId50" Type="http://schemas.openxmlformats.org/officeDocument/2006/relationships/slide" Target="slides/slide44.xml"/><Relationship Id="rId55" Type="http://schemas.openxmlformats.org/officeDocument/2006/relationships/slide" Target="slides/slide49.xml"/><Relationship Id="rId63" Type="http://schemas.openxmlformats.org/officeDocument/2006/relationships/slide" Target="slides/slide57.xml"/><Relationship Id="rId68" Type="http://schemas.openxmlformats.org/officeDocument/2006/relationships/slide" Target="slides/slide62.xml"/><Relationship Id="rId76" Type="http://schemas.openxmlformats.org/officeDocument/2006/relationships/slide" Target="slides/slide70.xml"/><Relationship Id="rId84" Type="http://schemas.openxmlformats.org/officeDocument/2006/relationships/notesMaster" Target="notesMasters/notesMaster1.xml"/><Relationship Id="rId7" Type="http://schemas.openxmlformats.org/officeDocument/2006/relationships/slide" Target="slides/slide1.xml"/><Relationship Id="rId71" Type="http://schemas.openxmlformats.org/officeDocument/2006/relationships/slide" Target="slides/slide65.xml"/><Relationship Id="rId2" Type="http://schemas.openxmlformats.org/officeDocument/2006/relationships/slideMaster" Target="slideMasters/slideMaster2.xml"/><Relationship Id="rId16" Type="http://schemas.openxmlformats.org/officeDocument/2006/relationships/slide" Target="slides/slide10.xml"/><Relationship Id="rId29" Type="http://schemas.openxmlformats.org/officeDocument/2006/relationships/slide" Target="slides/slide2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slide" Target="slides/slide47.xml"/><Relationship Id="rId58" Type="http://schemas.openxmlformats.org/officeDocument/2006/relationships/slide" Target="slides/slide52.xml"/><Relationship Id="rId66" Type="http://schemas.openxmlformats.org/officeDocument/2006/relationships/slide" Target="slides/slide60.xml"/><Relationship Id="rId74" Type="http://schemas.openxmlformats.org/officeDocument/2006/relationships/slide" Target="slides/slide68.xml"/><Relationship Id="rId79" Type="http://schemas.openxmlformats.org/officeDocument/2006/relationships/slide" Target="slides/slide73.xml"/><Relationship Id="rId87" Type="http://schemas.openxmlformats.org/officeDocument/2006/relationships/theme" Target="theme/theme1.xml"/><Relationship Id="rId5" Type="http://schemas.openxmlformats.org/officeDocument/2006/relationships/slideMaster" Target="slideMasters/slideMaster5.xml"/><Relationship Id="rId61" Type="http://schemas.openxmlformats.org/officeDocument/2006/relationships/slide" Target="slides/slide55.xml"/><Relationship Id="rId82" Type="http://schemas.openxmlformats.org/officeDocument/2006/relationships/slide" Target="slides/slide76.xml"/><Relationship Id="rId19"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56" Type="http://schemas.openxmlformats.org/officeDocument/2006/relationships/slide" Target="slides/slide50.xml"/><Relationship Id="rId64" Type="http://schemas.openxmlformats.org/officeDocument/2006/relationships/slide" Target="slides/slide58.xml"/><Relationship Id="rId69" Type="http://schemas.openxmlformats.org/officeDocument/2006/relationships/slide" Target="slides/slide63.xml"/><Relationship Id="rId77" Type="http://schemas.openxmlformats.org/officeDocument/2006/relationships/slide" Target="slides/slide71.xml"/><Relationship Id="rId8" Type="http://schemas.openxmlformats.org/officeDocument/2006/relationships/slide" Target="slides/slide2.xml"/><Relationship Id="rId51" Type="http://schemas.openxmlformats.org/officeDocument/2006/relationships/slide" Target="slides/slide45.xml"/><Relationship Id="rId72" Type="http://schemas.openxmlformats.org/officeDocument/2006/relationships/slide" Target="slides/slide66.xml"/><Relationship Id="rId80" Type="http://schemas.openxmlformats.org/officeDocument/2006/relationships/slide" Target="slides/slide74.xml"/><Relationship Id="rId85" Type="http://schemas.openxmlformats.org/officeDocument/2006/relationships/presProps" Target="presProps.xml"/><Relationship Id="rId3" Type="http://schemas.openxmlformats.org/officeDocument/2006/relationships/slideMaster" Target="slideMasters/slideMaster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59" Type="http://schemas.openxmlformats.org/officeDocument/2006/relationships/slide" Target="slides/slide53.xml"/><Relationship Id="rId67" Type="http://schemas.openxmlformats.org/officeDocument/2006/relationships/slide" Target="slides/slide61.xml"/><Relationship Id="rId20" Type="http://schemas.openxmlformats.org/officeDocument/2006/relationships/slide" Target="slides/slide14.xml"/><Relationship Id="rId41" Type="http://schemas.openxmlformats.org/officeDocument/2006/relationships/slide" Target="slides/slide35.xml"/><Relationship Id="rId54" Type="http://schemas.openxmlformats.org/officeDocument/2006/relationships/slide" Target="slides/slide48.xml"/><Relationship Id="rId62" Type="http://schemas.openxmlformats.org/officeDocument/2006/relationships/slide" Target="slides/slide56.xml"/><Relationship Id="rId70" Type="http://schemas.openxmlformats.org/officeDocument/2006/relationships/slide" Target="slides/slide64.xml"/><Relationship Id="rId75" Type="http://schemas.openxmlformats.org/officeDocument/2006/relationships/slide" Target="slides/slide69.xml"/><Relationship Id="rId83" Type="http://schemas.openxmlformats.org/officeDocument/2006/relationships/slide" Target="slides/slide77.xml"/><Relationship Id="rId88"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 Id="rId57" Type="http://schemas.openxmlformats.org/officeDocument/2006/relationships/slide" Target="slides/slide51.xml"/><Relationship Id="rId10" Type="http://schemas.openxmlformats.org/officeDocument/2006/relationships/slide" Target="slides/slide4.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slide" Target="slides/slide46.xml"/><Relationship Id="rId60" Type="http://schemas.openxmlformats.org/officeDocument/2006/relationships/slide" Target="slides/slide54.xml"/><Relationship Id="rId65" Type="http://schemas.openxmlformats.org/officeDocument/2006/relationships/slide" Target="slides/slide59.xml"/><Relationship Id="rId73" Type="http://schemas.openxmlformats.org/officeDocument/2006/relationships/slide" Target="slides/slide67.xml"/><Relationship Id="rId78" Type="http://schemas.openxmlformats.org/officeDocument/2006/relationships/slide" Target="slides/slide72.xml"/><Relationship Id="rId81" Type="http://schemas.openxmlformats.org/officeDocument/2006/relationships/slide" Target="slides/slide75.xml"/><Relationship Id="rId86"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DZ"/>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4FD510F8-7C9C-46BE-BE9B-9ECADFBC8FC0}" type="datetimeFigureOut">
              <a:rPr lang="ar-DZ" smtClean="0"/>
              <a:t>18-07-1444</a:t>
            </a:fld>
            <a:endParaRPr lang="ar-DZ"/>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DZ"/>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DZ"/>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4428B134-5286-4A27-B14C-6040121B621B}" type="slidenum">
              <a:rPr lang="ar-DZ" smtClean="0"/>
              <a:t>‹#›</a:t>
            </a:fld>
            <a:endParaRPr lang="ar-DZ"/>
          </a:p>
        </p:txBody>
      </p:sp>
    </p:spTree>
    <p:extLst>
      <p:ext uri="{BB962C8B-B14F-4D97-AF65-F5344CB8AC3E}">
        <p14:creationId xmlns:p14="http://schemas.microsoft.com/office/powerpoint/2010/main" val="17800369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7"/>
          <p:cNvSpPr>
            <a:spLocks noGrp="1" noChangeArrowheads="1"/>
          </p:cNvSpPr>
          <p:nvPr>
            <p:ph type="sldNum" sz="quarter" idx="5"/>
          </p:nvPr>
        </p:nvSpPr>
        <p:spPr>
          <a:noFill/>
        </p:spPr>
        <p:txBody>
          <a:bodyPr/>
          <a:lstStyle>
            <a:lvl1pPr eaLnBrk="0" hangingPunct="0">
              <a:defRPr sz="2600" b="1">
                <a:solidFill>
                  <a:schemeClr val="tx1"/>
                </a:solidFill>
                <a:latin typeface="Garamond" pitchFamily="18" charset="0"/>
                <a:cs typeface="Traditional Arabic" pitchFamily="18" charset="-78"/>
              </a:defRPr>
            </a:lvl1pPr>
            <a:lvl2pPr marL="742950" indent="-285750" eaLnBrk="0" hangingPunct="0">
              <a:defRPr sz="2600" b="1">
                <a:solidFill>
                  <a:schemeClr val="tx1"/>
                </a:solidFill>
                <a:latin typeface="Garamond" pitchFamily="18" charset="0"/>
                <a:cs typeface="Traditional Arabic" pitchFamily="18" charset="-78"/>
              </a:defRPr>
            </a:lvl2pPr>
            <a:lvl3pPr marL="1143000" indent="-228600" eaLnBrk="0" hangingPunct="0">
              <a:defRPr sz="2600" b="1">
                <a:solidFill>
                  <a:schemeClr val="tx1"/>
                </a:solidFill>
                <a:latin typeface="Garamond" pitchFamily="18" charset="0"/>
                <a:cs typeface="Traditional Arabic" pitchFamily="18" charset="-78"/>
              </a:defRPr>
            </a:lvl3pPr>
            <a:lvl4pPr marL="1600200" indent="-228600" eaLnBrk="0" hangingPunct="0">
              <a:defRPr sz="2600" b="1">
                <a:solidFill>
                  <a:schemeClr val="tx1"/>
                </a:solidFill>
                <a:latin typeface="Garamond" pitchFamily="18" charset="0"/>
                <a:cs typeface="Traditional Arabic" pitchFamily="18" charset="-78"/>
              </a:defRPr>
            </a:lvl4pPr>
            <a:lvl5pPr marL="2057400" indent="-228600" eaLnBrk="0" hangingPunct="0">
              <a:defRPr sz="2600" b="1">
                <a:solidFill>
                  <a:schemeClr val="tx1"/>
                </a:solidFill>
                <a:latin typeface="Garamond" pitchFamily="18" charset="0"/>
                <a:cs typeface="Traditional Arabic" pitchFamily="18" charset="-78"/>
              </a:defRPr>
            </a:lvl5pPr>
            <a:lvl6pPr marL="25146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6pPr>
            <a:lvl7pPr marL="29718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7pPr>
            <a:lvl8pPr marL="34290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8pPr>
            <a:lvl9pPr marL="38862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9pPr>
          </a:lstStyle>
          <a:p>
            <a:pPr eaLnBrk="1" hangingPunct="1"/>
            <a:fld id="{610739C4-B829-4A01-A904-FABFC1B19F52}" type="slidenum">
              <a:rPr lang="ar-SA" sz="1200" b="0">
                <a:solidFill>
                  <a:prstClr val="black"/>
                </a:solidFill>
                <a:latin typeface="Arial" pitchFamily="34" charset="0"/>
                <a:cs typeface="Arial" pitchFamily="34" charset="0"/>
              </a:rPr>
              <a:pPr eaLnBrk="1" hangingPunct="1"/>
              <a:t>1</a:t>
            </a:fld>
            <a:endParaRPr lang="en-US" sz="1200" b="0">
              <a:solidFill>
                <a:prstClr val="black"/>
              </a:solidFill>
              <a:latin typeface="Arial" pitchFamily="34" charset="0"/>
              <a:cs typeface="Arial" pitchFamily="34" charset="0"/>
            </a:endParaRPr>
          </a:p>
        </p:txBody>
      </p:sp>
      <p:sp>
        <p:nvSpPr>
          <p:cNvPr id="158723" name="Rectangle 2"/>
          <p:cNvSpPr>
            <a:spLocks noGrp="1" noRot="1" noChangeAspect="1" noChangeArrowheads="1" noTextEdit="1"/>
          </p:cNvSpPr>
          <p:nvPr>
            <p:ph type="sldImg"/>
          </p:nvPr>
        </p:nvSpPr>
        <p:spPr>
          <a:ln/>
        </p:spPr>
      </p:sp>
      <p:sp>
        <p:nvSpPr>
          <p:cNvPr id="15872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7"/>
          <p:cNvSpPr>
            <a:spLocks noGrp="1" noChangeArrowheads="1"/>
          </p:cNvSpPr>
          <p:nvPr>
            <p:ph type="sldNum" sz="quarter" idx="5"/>
          </p:nvPr>
        </p:nvSpPr>
        <p:spPr>
          <a:noFill/>
        </p:spPr>
        <p:txBody>
          <a:bodyPr/>
          <a:lstStyle>
            <a:lvl1pPr eaLnBrk="0" hangingPunct="0">
              <a:defRPr sz="2600" b="1">
                <a:solidFill>
                  <a:schemeClr val="tx1"/>
                </a:solidFill>
                <a:latin typeface="Garamond" pitchFamily="18" charset="0"/>
                <a:cs typeface="Traditional Arabic" pitchFamily="18" charset="-78"/>
              </a:defRPr>
            </a:lvl1pPr>
            <a:lvl2pPr marL="742950" indent="-285750" eaLnBrk="0" hangingPunct="0">
              <a:defRPr sz="2600" b="1">
                <a:solidFill>
                  <a:schemeClr val="tx1"/>
                </a:solidFill>
                <a:latin typeface="Garamond" pitchFamily="18" charset="0"/>
                <a:cs typeface="Traditional Arabic" pitchFamily="18" charset="-78"/>
              </a:defRPr>
            </a:lvl2pPr>
            <a:lvl3pPr marL="1143000" indent="-228600" eaLnBrk="0" hangingPunct="0">
              <a:defRPr sz="2600" b="1">
                <a:solidFill>
                  <a:schemeClr val="tx1"/>
                </a:solidFill>
                <a:latin typeface="Garamond" pitchFamily="18" charset="0"/>
                <a:cs typeface="Traditional Arabic" pitchFamily="18" charset="-78"/>
              </a:defRPr>
            </a:lvl3pPr>
            <a:lvl4pPr marL="1600200" indent="-228600" eaLnBrk="0" hangingPunct="0">
              <a:defRPr sz="2600" b="1">
                <a:solidFill>
                  <a:schemeClr val="tx1"/>
                </a:solidFill>
                <a:latin typeface="Garamond" pitchFamily="18" charset="0"/>
                <a:cs typeface="Traditional Arabic" pitchFamily="18" charset="-78"/>
              </a:defRPr>
            </a:lvl4pPr>
            <a:lvl5pPr marL="2057400" indent="-228600" eaLnBrk="0" hangingPunct="0">
              <a:defRPr sz="2600" b="1">
                <a:solidFill>
                  <a:schemeClr val="tx1"/>
                </a:solidFill>
                <a:latin typeface="Garamond" pitchFamily="18" charset="0"/>
                <a:cs typeface="Traditional Arabic" pitchFamily="18" charset="-78"/>
              </a:defRPr>
            </a:lvl5pPr>
            <a:lvl6pPr marL="25146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6pPr>
            <a:lvl7pPr marL="29718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7pPr>
            <a:lvl8pPr marL="34290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8pPr>
            <a:lvl9pPr marL="38862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9pPr>
          </a:lstStyle>
          <a:p>
            <a:pPr eaLnBrk="1" hangingPunct="1"/>
            <a:fld id="{F0E79B12-DA79-4272-B1A5-9D75A9698810}" type="slidenum">
              <a:rPr lang="ar-SA" sz="1200" b="0">
                <a:solidFill>
                  <a:prstClr val="black"/>
                </a:solidFill>
                <a:latin typeface="Arial" pitchFamily="34" charset="0"/>
                <a:cs typeface="Arial" pitchFamily="34" charset="0"/>
              </a:rPr>
              <a:pPr eaLnBrk="1" hangingPunct="1"/>
              <a:t>5</a:t>
            </a:fld>
            <a:endParaRPr lang="en-US" sz="1200" b="0">
              <a:solidFill>
                <a:prstClr val="black"/>
              </a:solidFill>
              <a:latin typeface="Arial" pitchFamily="34" charset="0"/>
              <a:cs typeface="Arial" pitchFamily="34" charset="0"/>
            </a:endParaRPr>
          </a:p>
        </p:txBody>
      </p:sp>
      <p:sp>
        <p:nvSpPr>
          <p:cNvPr id="160771" name="Rectangle 2"/>
          <p:cNvSpPr>
            <a:spLocks noGrp="1" noRot="1" noChangeAspect="1" noChangeArrowheads="1" noTextEdit="1"/>
          </p:cNvSpPr>
          <p:nvPr>
            <p:ph type="sldImg"/>
          </p:nvPr>
        </p:nvSpPr>
        <p:spPr>
          <a:ln/>
        </p:spPr>
      </p:sp>
      <p:sp>
        <p:nvSpPr>
          <p:cNvPr id="160772"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7"/>
          <p:cNvSpPr>
            <a:spLocks noGrp="1" noChangeArrowheads="1"/>
          </p:cNvSpPr>
          <p:nvPr>
            <p:ph type="sldNum" sz="quarter" idx="5"/>
          </p:nvPr>
        </p:nvSpPr>
        <p:spPr>
          <a:noFill/>
        </p:spPr>
        <p:txBody>
          <a:bodyPr/>
          <a:lstStyle>
            <a:lvl1pPr eaLnBrk="0" hangingPunct="0">
              <a:defRPr sz="2600" b="1">
                <a:solidFill>
                  <a:schemeClr val="tx1"/>
                </a:solidFill>
                <a:latin typeface="Garamond" pitchFamily="18" charset="0"/>
                <a:cs typeface="Traditional Arabic" pitchFamily="18" charset="-78"/>
              </a:defRPr>
            </a:lvl1pPr>
            <a:lvl2pPr marL="742950" indent="-285750" eaLnBrk="0" hangingPunct="0">
              <a:defRPr sz="2600" b="1">
                <a:solidFill>
                  <a:schemeClr val="tx1"/>
                </a:solidFill>
                <a:latin typeface="Garamond" pitchFamily="18" charset="0"/>
                <a:cs typeface="Traditional Arabic" pitchFamily="18" charset="-78"/>
              </a:defRPr>
            </a:lvl2pPr>
            <a:lvl3pPr marL="1143000" indent="-228600" eaLnBrk="0" hangingPunct="0">
              <a:defRPr sz="2600" b="1">
                <a:solidFill>
                  <a:schemeClr val="tx1"/>
                </a:solidFill>
                <a:latin typeface="Garamond" pitchFamily="18" charset="0"/>
                <a:cs typeface="Traditional Arabic" pitchFamily="18" charset="-78"/>
              </a:defRPr>
            </a:lvl3pPr>
            <a:lvl4pPr marL="1600200" indent="-228600" eaLnBrk="0" hangingPunct="0">
              <a:defRPr sz="2600" b="1">
                <a:solidFill>
                  <a:schemeClr val="tx1"/>
                </a:solidFill>
                <a:latin typeface="Garamond" pitchFamily="18" charset="0"/>
                <a:cs typeface="Traditional Arabic" pitchFamily="18" charset="-78"/>
              </a:defRPr>
            </a:lvl4pPr>
            <a:lvl5pPr marL="2057400" indent="-228600" eaLnBrk="0" hangingPunct="0">
              <a:defRPr sz="2600" b="1">
                <a:solidFill>
                  <a:schemeClr val="tx1"/>
                </a:solidFill>
                <a:latin typeface="Garamond" pitchFamily="18" charset="0"/>
                <a:cs typeface="Traditional Arabic" pitchFamily="18" charset="-78"/>
              </a:defRPr>
            </a:lvl5pPr>
            <a:lvl6pPr marL="25146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6pPr>
            <a:lvl7pPr marL="29718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7pPr>
            <a:lvl8pPr marL="34290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8pPr>
            <a:lvl9pPr marL="38862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9pPr>
          </a:lstStyle>
          <a:p>
            <a:pPr eaLnBrk="1" hangingPunct="1"/>
            <a:fld id="{EE3F6D65-A34B-462D-8507-BB20BA1227B4}" type="slidenum">
              <a:rPr lang="ar-SA" sz="1200" b="0">
                <a:solidFill>
                  <a:prstClr val="black"/>
                </a:solidFill>
                <a:latin typeface="Arial" pitchFamily="34" charset="0"/>
                <a:cs typeface="Arial" pitchFamily="34" charset="0"/>
              </a:rPr>
              <a:pPr eaLnBrk="1" hangingPunct="1"/>
              <a:t>6</a:t>
            </a:fld>
            <a:endParaRPr lang="en-US" sz="1200" b="0">
              <a:solidFill>
                <a:prstClr val="black"/>
              </a:solidFill>
              <a:latin typeface="Arial" pitchFamily="34" charset="0"/>
              <a:cs typeface="Arial" pitchFamily="34" charset="0"/>
            </a:endParaRPr>
          </a:p>
        </p:txBody>
      </p:sp>
      <p:sp>
        <p:nvSpPr>
          <p:cNvPr id="161795" name="Rectangle 2"/>
          <p:cNvSpPr>
            <a:spLocks noGrp="1" noRot="1" noChangeAspect="1" noChangeArrowheads="1" noTextEdit="1"/>
          </p:cNvSpPr>
          <p:nvPr>
            <p:ph type="sldImg"/>
          </p:nvPr>
        </p:nvSpPr>
        <p:spPr>
          <a:ln/>
        </p:spPr>
      </p:sp>
      <p:sp>
        <p:nvSpPr>
          <p:cNvPr id="16179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7"/>
          <p:cNvSpPr>
            <a:spLocks noGrp="1" noChangeArrowheads="1"/>
          </p:cNvSpPr>
          <p:nvPr>
            <p:ph type="sldNum" sz="quarter" idx="5"/>
          </p:nvPr>
        </p:nvSpPr>
        <p:spPr>
          <a:noFill/>
        </p:spPr>
        <p:txBody>
          <a:bodyPr/>
          <a:lstStyle>
            <a:lvl1pPr eaLnBrk="0" hangingPunct="0">
              <a:defRPr sz="2600" b="1">
                <a:solidFill>
                  <a:schemeClr val="tx1"/>
                </a:solidFill>
                <a:latin typeface="Garamond" pitchFamily="18" charset="0"/>
                <a:cs typeface="Traditional Arabic" pitchFamily="18" charset="-78"/>
              </a:defRPr>
            </a:lvl1pPr>
            <a:lvl2pPr marL="742950" indent="-285750" eaLnBrk="0" hangingPunct="0">
              <a:defRPr sz="2600" b="1">
                <a:solidFill>
                  <a:schemeClr val="tx1"/>
                </a:solidFill>
                <a:latin typeface="Garamond" pitchFamily="18" charset="0"/>
                <a:cs typeface="Traditional Arabic" pitchFamily="18" charset="-78"/>
              </a:defRPr>
            </a:lvl2pPr>
            <a:lvl3pPr marL="1143000" indent="-228600" eaLnBrk="0" hangingPunct="0">
              <a:defRPr sz="2600" b="1">
                <a:solidFill>
                  <a:schemeClr val="tx1"/>
                </a:solidFill>
                <a:latin typeface="Garamond" pitchFamily="18" charset="0"/>
                <a:cs typeface="Traditional Arabic" pitchFamily="18" charset="-78"/>
              </a:defRPr>
            </a:lvl3pPr>
            <a:lvl4pPr marL="1600200" indent="-228600" eaLnBrk="0" hangingPunct="0">
              <a:defRPr sz="2600" b="1">
                <a:solidFill>
                  <a:schemeClr val="tx1"/>
                </a:solidFill>
                <a:latin typeface="Garamond" pitchFamily="18" charset="0"/>
                <a:cs typeface="Traditional Arabic" pitchFamily="18" charset="-78"/>
              </a:defRPr>
            </a:lvl4pPr>
            <a:lvl5pPr marL="2057400" indent="-228600" eaLnBrk="0" hangingPunct="0">
              <a:defRPr sz="2600" b="1">
                <a:solidFill>
                  <a:schemeClr val="tx1"/>
                </a:solidFill>
                <a:latin typeface="Garamond" pitchFamily="18" charset="0"/>
                <a:cs typeface="Traditional Arabic" pitchFamily="18" charset="-78"/>
              </a:defRPr>
            </a:lvl5pPr>
            <a:lvl6pPr marL="25146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6pPr>
            <a:lvl7pPr marL="29718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7pPr>
            <a:lvl8pPr marL="34290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8pPr>
            <a:lvl9pPr marL="38862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9pPr>
          </a:lstStyle>
          <a:p>
            <a:pPr eaLnBrk="1" hangingPunct="1"/>
            <a:fld id="{D43C14C6-00C9-4AAA-B0AD-47C6D6F914BE}" type="slidenum">
              <a:rPr lang="ar-SA" sz="1200" b="0">
                <a:solidFill>
                  <a:prstClr val="black"/>
                </a:solidFill>
                <a:latin typeface="Arial" pitchFamily="34" charset="0"/>
                <a:cs typeface="Arial" pitchFamily="34" charset="0"/>
              </a:rPr>
              <a:pPr eaLnBrk="1" hangingPunct="1"/>
              <a:t>7</a:t>
            </a:fld>
            <a:endParaRPr lang="en-US" sz="1200" b="0">
              <a:solidFill>
                <a:prstClr val="black"/>
              </a:solidFill>
              <a:latin typeface="Arial" pitchFamily="34" charset="0"/>
              <a:cs typeface="Arial" pitchFamily="34" charset="0"/>
            </a:endParaRPr>
          </a:p>
        </p:txBody>
      </p:sp>
      <p:sp>
        <p:nvSpPr>
          <p:cNvPr id="164867" name="Rectangle 2"/>
          <p:cNvSpPr>
            <a:spLocks noGrp="1" noRot="1" noChangeAspect="1" noChangeArrowheads="1" noTextEdit="1"/>
          </p:cNvSpPr>
          <p:nvPr>
            <p:ph type="sldImg"/>
          </p:nvPr>
        </p:nvSpPr>
        <p:spPr>
          <a:ln/>
        </p:spPr>
      </p:sp>
      <p:sp>
        <p:nvSpPr>
          <p:cNvPr id="16486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487805-F92E-477A-A5D4-3E1DD7C56F53}" type="slidenum">
              <a:rPr lang="en-US" smtClean="0">
                <a:solidFill>
                  <a:prstClr val="black"/>
                </a:solidFill>
              </a:rPr>
              <a:pPr/>
              <a:t>45</a:t>
            </a:fld>
            <a:endParaRPr lang="en-US">
              <a:solidFill>
                <a:prstClr val="black"/>
              </a:solidFill>
            </a:endParaRPr>
          </a:p>
        </p:txBody>
      </p:sp>
    </p:spTree>
    <p:extLst>
      <p:ext uri="{BB962C8B-B14F-4D97-AF65-F5344CB8AC3E}">
        <p14:creationId xmlns:p14="http://schemas.microsoft.com/office/powerpoint/2010/main" val="42484853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DZ"/>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ar-SA" smtClean="0"/>
              <a:t>انقر لتحرير نمط العنوان الثانوي الرئيسي</a:t>
            </a:r>
            <a:endParaRPr lang="ar-DZ"/>
          </a:p>
        </p:txBody>
      </p:sp>
      <p:sp>
        <p:nvSpPr>
          <p:cNvPr id="4"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4E01EA2-A2E4-4B2E-8366-819D7902D1EF}"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61784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DZ"/>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4"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B9C6C36-C1F5-4ABC-8932-1449E4C38BA0}"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6220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DZ"/>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4"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FB08042-8B32-4CF6-B9AD-A2855937E5AE}"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8448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عنوان وجدول">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p>
            <a:r>
              <a:rPr lang="ar-SA" smtClean="0"/>
              <a:t>انقر لتحرير نمط العنوان الرئيسي</a:t>
            </a:r>
            <a:endParaRPr lang="ar-DZ"/>
          </a:p>
        </p:txBody>
      </p:sp>
      <p:sp>
        <p:nvSpPr>
          <p:cNvPr id="3" name="عنصر نائب للجدول 2"/>
          <p:cNvSpPr>
            <a:spLocks noGrp="1"/>
          </p:cNvSpPr>
          <p:nvPr>
            <p:ph type="tbl" idx="1"/>
          </p:nvPr>
        </p:nvSpPr>
        <p:spPr>
          <a:xfrm>
            <a:off x="457200" y="1600200"/>
            <a:ext cx="8229600" cy="4525963"/>
          </a:xfrm>
        </p:spPr>
        <p:txBody>
          <a:bodyPr/>
          <a:lstStyle/>
          <a:p>
            <a:pPr lvl="0"/>
            <a:endParaRPr lang="ar-DZ"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6C86999-368B-4F51-8318-E9FD4C1D5057}"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498789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عنوان، ونص،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p>
            <a:r>
              <a:rPr lang="ar-SA" smtClean="0"/>
              <a:t>انقر لتحرير نمط العنوان الرئيسي</a:t>
            </a:r>
            <a:endParaRPr lang="ar-DZ"/>
          </a:p>
        </p:txBody>
      </p:sp>
      <p:sp>
        <p:nvSpPr>
          <p:cNvPr id="3" name="عنصر نائب للنص 2"/>
          <p:cNvSpPr>
            <a:spLocks noGrp="1"/>
          </p:cNvSpPr>
          <p:nvPr>
            <p:ph type="body" sz="half" idx="1"/>
          </p:nvPr>
        </p:nvSpPr>
        <p:spPr>
          <a:xfrm>
            <a:off x="457200" y="1600200"/>
            <a:ext cx="4038600" cy="4525963"/>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4" name="عنصر نائب للمحتوى 3"/>
          <p:cNvSpPr>
            <a:spLocks noGrp="1"/>
          </p:cNvSpPr>
          <p:nvPr>
            <p:ph sz="half" idx="2"/>
          </p:nvPr>
        </p:nvSpPr>
        <p:spPr>
          <a:xfrm>
            <a:off x="4648200" y="1600200"/>
            <a:ext cx="4038600" cy="4525963"/>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5"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4758DFA-390A-4822-98AC-DDDD3BAFE5AB}"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597868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DZ"/>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ar-SA" smtClean="0"/>
              <a:t>انقر لتحرير نمط العنوان الثانوي الرئيسي</a:t>
            </a:r>
            <a:endParaRPr lang="ar-DZ"/>
          </a:p>
        </p:txBody>
      </p:sp>
      <p:sp>
        <p:nvSpPr>
          <p:cNvPr id="4"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4E01EA2-A2E4-4B2E-8366-819D7902D1EF}"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22937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DZ"/>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4"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0792B9D-1715-42E9-AE27-1D1B59EF8DC4}"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476119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DZ"/>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16D3116-6210-4061-92E2-0C81A77E3DC7}"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232788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DZ"/>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5"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CDBA4E0-CB5C-43A7-BF31-FFC125D2AB64}"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8839846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DZ"/>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7"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CC24D26E-8D33-4003-8DE8-2316386C506B}"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583631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DZ"/>
          </a:p>
        </p:txBody>
      </p:sp>
      <p:sp>
        <p:nvSpPr>
          <p:cNvPr id="3"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A0B495BD-0AB0-496E-881F-10EAEDC3CFCA}"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22317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DZ"/>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4"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0792B9D-1715-42E9-AE27-1D1B59EF8DC4}"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873813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EDBA23B5-8ABB-458C-9118-326C372FE5C2}"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333810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DZ"/>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419DC1D-5FBF-466D-8C81-EC723B9F231D}"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781031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DZ"/>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DZ"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DCA7402-2A7B-4A39-A8AB-A099A054EE18}"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3934944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DZ"/>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4"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B9C6C36-C1F5-4ABC-8932-1449E4C38BA0}"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9660007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DZ"/>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4"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FB08042-8B32-4CF6-B9AD-A2855937E5AE}"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671870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عنوان وجدول">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p>
            <a:r>
              <a:rPr lang="ar-SA" smtClean="0"/>
              <a:t>انقر لتحرير نمط العنوان الرئيسي</a:t>
            </a:r>
            <a:endParaRPr lang="ar-DZ"/>
          </a:p>
        </p:txBody>
      </p:sp>
      <p:sp>
        <p:nvSpPr>
          <p:cNvPr id="3" name="عنصر نائب للجدول 2"/>
          <p:cNvSpPr>
            <a:spLocks noGrp="1"/>
          </p:cNvSpPr>
          <p:nvPr>
            <p:ph type="tbl" idx="1"/>
          </p:nvPr>
        </p:nvSpPr>
        <p:spPr>
          <a:xfrm>
            <a:off x="457200" y="1600200"/>
            <a:ext cx="8229600" cy="4525963"/>
          </a:xfrm>
        </p:spPr>
        <p:txBody>
          <a:bodyPr/>
          <a:lstStyle/>
          <a:p>
            <a:pPr lvl="0"/>
            <a:endParaRPr lang="ar-DZ"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6C86999-368B-4F51-8318-E9FD4C1D5057}"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3978211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AndObj" preserve="1">
  <p:cSld name="عنوان، ونص،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p>
            <a:r>
              <a:rPr lang="ar-SA" smtClean="0"/>
              <a:t>انقر لتحرير نمط العنوان الرئيسي</a:t>
            </a:r>
            <a:endParaRPr lang="ar-DZ"/>
          </a:p>
        </p:txBody>
      </p:sp>
      <p:sp>
        <p:nvSpPr>
          <p:cNvPr id="3" name="عنصر نائب للنص 2"/>
          <p:cNvSpPr>
            <a:spLocks noGrp="1"/>
          </p:cNvSpPr>
          <p:nvPr>
            <p:ph type="body" sz="half" idx="1"/>
          </p:nvPr>
        </p:nvSpPr>
        <p:spPr>
          <a:xfrm>
            <a:off x="457200" y="1600200"/>
            <a:ext cx="4038600" cy="4525963"/>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4" name="عنصر نائب للمحتوى 3"/>
          <p:cNvSpPr>
            <a:spLocks noGrp="1"/>
          </p:cNvSpPr>
          <p:nvPr>
            <p:ph sz="half" idx="2"/>
          </p:nvPr>
        </p:nvSpPr>
        <p:spPr>
          <a:xfrm>
            <a:off x="4648200" y="1600200"/>
            <a:ext cx="4038600" cy="4525963"/>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5"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4758DFA-390A-4822-98AC-DDDD3BAFE5AB}"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221061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BA71F8B9-77AD-48EA-ACE4-3A17CC34832B}" type="datetime1">
              <a:rPr lang="ar-SA" smtClean="0">
                <a:solidFill>
                  <a:srgbClr val="ACCBF9"/>
                </a:solidFill>
              </a:rPr>
              <a:pPr/>
              <a:t>18/07/1444</a:t>
            </a:fld>
            <a:endParaRPr lang="ar-SA">
              <a:solidFill>
                <a:srgbClr val="ACCBF9"/>
              </a:solidFill>
            </a:endParaRPr>
          </a:p>
        </p:txBody>
      </p:sp>
      <p:sp>
        <p:nvSpPr>
          <p:cNvPr id="5" name="Footer Placeholder 4"/>
          <p:cNvSpPr>
            <a:spLocks noGrp="1"/>
          </p:cNvSpPr>
          <p:nvPr>
            <p:ph type="ftr" sz="quarter" idx="11"/>
          </p:nvPr>
        </p:nvSpPr>
        <p:spPr/>
        <p:txBody>
          <a:bodyPr/>
          <a:lstStyle/>
          <a:p>
            <a:r>
              <a:rPr lang="ar-SA" smtClean="0">
                <a:solidFill>
                  <a:srgbClr val="ACCBF9"/>
                </a:solidFill>
              </a:rPr>
              <a:t>أ.سميرة المالكي</a:t>
            </a:r>
            <a:endParaRPr lang="ar-SA">
              <a:solidFill>
                <a:srgbClr val="ACCBF9"/>
              </a:solidFill>
            </a:endParaRPr>
          </a:p>
        </p:txBody>
      </p:sp>
      <p:sp>
        <p:nvSpPr>
          <p:cNvPr id="6" name="Slide Number Placeholder 5"/>
          <p:cNvSpPr>
            <a:spLocks noGrp="1"/>
          </p:cNvSpPr>
          <p:nvPr>
            <p:ph type="sldNum" sz="quarter" idx="12"/>
          </p:nvPr>
        </p:nvSpPr>
        <p:spPr/>
        <p:txBody>
          <a:bodyPr/>
          <a:lstStyle/>
          <a:p>
            <a:fld id="{C18BC56E-D26A-4A08-8D9D-41E304BD2C78}" type="slidenum">
              <a:rPr lang="ar-SA" smtClean="0"/>
              <a:pPr/>
              <a:t>‹#›</a:t>
            </a:fld>
            <a:endParaRPr lang="ar-SA"/>
          </a:p>
        </p:txBody>
      </p:sp>
    </p:spTree>
    <p:extLst>
      <p:ext uri="{BB962C8B-B14F-4D97-AF65-F5344CB8AC3E}">
        <p14:creationId xmlns:p14="http://schemas.microsoft.com/office/powerpoint/2010/main" val="48794948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6FD97934-027D-4EF8-8C64-A18F9F3AE943}" type="datetime1">
              <a:rPr lang="ar-SA" smtClean="0">
                <a:solidFill>
                  <a:srgbClr val="ACCBF9"/>
                </a:solidFill>
              </a:rPr>
              <a:pPr/>
              <a:t>18/07/1444</a:t>
            </a:fld>
            <a:endParaRPr lang="ar-SA">
              <a:solidFill>
                <a:srgbClr val="ACCBF9"/>
              </a:solidFill>
            </a:endParaRPr>
          </a:p>
        </p:txBody>
      </p:sp>
      <p:sp>
        <p:nvSpPr>
          <p:cNvPr id="5" name="Footer Placeholder 4"/>
          <p:cNvSpPr>
            <a:spLocks noGrp="1"/>
          </p:cNvSpPr>
          <p:nvPr>
            <p:ph type="ftr" sz="quarter" idx="11"/>
          </p:nvPr>
        </p:nvSpPr>
        <p:spPr/>
        <p:txBody>
          <a:bodyPr/>
          <a:lstStyle/>
          <a:p>
            <a:r>
              <a:rPr lang="ar-SA" smtClean="0">
                <a:solidFill>
                  <a:srgbClr val="ACCBF9"/>
                </a:solidFill>
              </a:rPr>
              <a:t>أ.سميرة المالكي</a:t>
            </a:r>
            <a:endParaRPr lang="ar-SA">
              <a:solidFill>
                <a:srgbClr val="ACCBF9"/>
              </a:solidFill>
            </a:endParaRPr>
          </a:p>
        </p:txBody>
      </p:sp>
      <p:sp>
        <p:nvSpPr>
          <p:cNvPr id="6" name="Slide Number Placeholder 5"/>
          <p:cNvSpPr>
            <a:spLocks noGrp="1"/>
          </p:cNvSpPr>
          <p:nvPr>
            <p:ph type="sldNum" sz="quarter" idx="12"/>
          </p:nvPr>
        </p:nvSpPr>
        <p:spPr/>
        <p:txBody>
          <a:bodyPr/>
          <a:lstStyle/>
          <a:p>
            <a:fld id="{C18BC56E-D26A-4A08-8D9D-41E304BD2C78}" type="slidenum">
              <a:rPr lang="ar-SA" smtClean="0"/>
              <a:pPr/>
              <a:t>‹#›</a:t>
            </a:fld>
            <a:endParaRPr lang="ar-SA"/>
          </a:p>
        </p:txBody>
      </p:sp>
    </p:spTree>
    <p:extLst>
      <p:ext uri="{BB962C8B-B14F-4D97-AF65-F5344CB8AC3E}">
        <p14:creationId xmlns:p14="http://schemas.microsoft.com/office/powerpoint/2010/main" val="369782395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0AD3E16-318F-4E94-8430-4A246C6E593F}" type="datetime1">
              <a:rPr lang="ar-SA" smtClean="0">
                <a:solidFill>
                  <a:srgbClr val="ACCBF9"/>
                </a:solidFill>
              </a:rPr>
              <a:pPr/>
              <a:t>18/07/1444</a:t>
            </a:fld>
            <a:endParaRPr lang="ar-SA">
              <a:solidFill>
                <a:srgbClr val="ACCBF9"/>
              </a:solidFill>
            </a:endParaRPr>
          </a:p>
        </p:txBody>
      </p:sp>
      <p:sp>
        <p:nvSpPr>
          <p:cNvPr id="5" name="Footer Placeholder 4"/>
          <p:cNvSpPr>
            <a:spLocks noGrp="1"/>
          </p:cNvSpPr>
          <p:nvPr>
            <p:ph type="ftr" sz="quarter" idx="11"/>
          </p:nvPr>
        </p:nvSpPr>
        <p:spPr/>
        <p:txBody>
          <a:bodyPr/>
          <a:lstStyle/>
          <a:p>
            <a:r>
              <a:rPr lang="ar-SA" smtClean="0">
                <a:solidFill>
                  <a:srgbClr val="ACCBF9"/>
                </a:solidFill>
              </a:rPr>
              <a:t>أ.سميرة المالكي</a:t>
            </a:r>
            <a:endParaRPr lang="ar-SA">
              <a:solidFill>
                <a:srgbClr val="ACCBF9"/>
              </a:solidFill>
            </a:endParaRPr>
          </a:p>
        </p:txBody>
      </p:sp>
      <p:sp>
        <p:nvSpPr>
          <p:cNvPr id="6" name="Slide Number Placeholder 5"/>
          <p:cNvSpPr>
            <a:spLocks noGrp="1"/>
          </p:cNvSpPr>
          <p:nvPr>
            <p:ph type="sldNum" sz="quarter" idx="12"/>
          </p:nvPr>
        </p:nvSpPr>
        <p:spPr/>
        <p:txBody>
          <a:bodyPr/>
          <a:lstStyle/>
          <a:p>
            <a:fld id="{C18BC56E-D26A-4A08-8D9D-41E304BD2C78}" type="slidenum">
              <a:rPr lang="ar-SA" smtClean="0"/>
              <a:pPr/>
              <a:t>‹#›</a:t>
            </a:fld>
            <a:endParaRPr lang="ar-SA"/>
          </a:p>
        </p:txBody>
      </p:sp>
    </p:spTree>
    <p:extLst>
      <p:ext uri="{BB962C8B-B14F-4D97-AF65-F5344CB8AC3E}">
        <p14:creationId xmlns:p14="http://schemas.microsoft.com/office/powerpoint/2010/main" val="2124112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DZ"/>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16D3116-6210-4061-92E2-0C81A77E3DC7}"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7272177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5D0A9394-3D05-4F7B-9218-086CBE41C642}" type="datetime1">
              <a:rPr lang="ar-SA" smtClean="0">
                <a:solidFill>
                  <a:srgbClr val="ACCBF9"/>
                </a:solidFill>
              </a:rPr>
              <a:pPr/>
              <a:t>18/07/1444</a:t>
            </a:fld>
            <a:endParaRPr lang="ar-SA">
              <a:solidFill>
                <a:srgbClr val="ACCBF9"/>
              </a:solidFill>
            </a:endParaRPr>
          </a:p>
        </p:txBody>
      </p:sp>
      <p:sp>
        <p:nvSpPr>
          <p:cNvPr id="6" name="Footer Placeholder 5"/>
          <p:cNvSpPr>
            <a:spLocks noGrp="1"/>
          </p:cNvSpPr>
          <p:nvPr>
            <p:ph type="ftr" sz="quarter" idx="11"/>
          </p:nvPr>
        </p:nvSpPr>
        <p:spPr/>
        <p:txBody>
          <a:bodyPr/>
          <a:lstStyle/>
          <a:p>
            <a:r>
              <a:rPr lang="ar-SA" smtClean="0">
                <a:solidFill>
                  <a:srgbClr val="ACCBF9"/>
                </a:solidFill>
              </a:rPr>
              <a:t>أ.سميرة المالكي</a:t>
            </a:r>
            <a:endParaRPr lang="ar-SA">
              <a:solidFill>
                <a:srgbClr val="ACCBF9"/>
              </a:solidFill>
            </a:endParaRPr>
          </a:p>
        </p:txBody>
      </p:sp>
      <p:sp>
        <p:nvSpPr>
          <p:cNvPr id="7" name="Slide Number Placeholder 6"/>
          <p:cNvSpPr>
            <a:spLocks noGrp="1"/>
          </p:cNvSpPr>
          <p:nvPr>
            <p:ph type="sldNum" sz="quarter" idx="12"/>
          </p:nvPr>
        </p:nvSpPr>
        <p:spPr/>
        <p:txBody>
          <a:bodyPr/>
          <a:lstStyle/>
          <a:p>
            <a:fld id="{C18BC56E-D26A-4A08-8D9D-41E304BD2C78}" type="slidenum">
              <a:rPr lang="ar-SA" smtClean="0"/>
              <a:pPr/>
              <a:t>‹#›</a:t>
            </a:fld>
            <a:endParaRPr lang="ar-SA"/>
          </a:p>
        </p:txBody>
      </p:sp>
    </p:spTree>
    <p:extLst>
      <p:ext uri="{BB962C8B-B14F-4D97-AF65-F5344CB8AC3E}">
        <p14:creationId xmlns:p14="http://schemas.microsoft.com/office/powerpoint/2010/main" val="47822417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half" idx="10"/>
          </p:nvPr>
        </p:nvSpPr>
        <p:spPr/>
        <p:txBody>
          <a:bodyPr/>
          <a:lstStyle/>
          <a:p>
            <a:fld id="{56B59D95-653F-4C00-B5B2-C14741F42866}" type="datetime1">
              <a:rPr lang="ar-SA" smtClean="0">
                <a:solidFill>
                  <a:srgbClr val="ACCBF9"/>
                </a:solidFill>
              </a:rPr>
              <a:pPr/>
              <a:t>18/07/1444</a:t>
            </a:fld>
            <a:endParaRPr lang="ar-SA">
              <a:solidFill>
                <a:srgbClr val="ACCBF9"/>
              </a:solidFill>
            </a:endParaRPr>
          </a:p>
        </p:txBody>
      </p:sp>
      <p:sp>
        <p:nvSpPr>
          <p:cNvPr id="8" name="Footer Placeholder 7"/>
          <p:cNvSpPr>
            <a:spLocks noGrp="1"/>
          </p:cNvSpPr>
          <p:nvPr>
            <p:ph type="ftr" sz="quarter" idx="11"/>
          </p:nvPr>
        </p:nvSpPr>
        <p:spPr/>
        <p:txBody>
          <a:bodyPr/>
          <a:lstStyle/>
          <a:p>
            <a:r>
              <a:rPr lang="ar-SA" smtClean="0">
                <a:solidFill>
                  <a:srgbClr val="ACCBF9"/>
                </a:solidFill>
              </a:rPr>
              <a:t>أ.سميرة المالكي</a:t>
            </a:r>
            <a:endParaRPr lang="ar-SA">
              <a:solidFill>
                <a:srgbClr val="ACCBF9"/>
              </a:solidFill>
            </a:endParaRPr>
          </a:p>
        </p:txBody>
      </p:sp>
      <p:sp>
        <p:nvSpPr>
          <p:cNvPr id="9" name="Slide Number Placeholder 8"/>
          <p:cNvSpPr>
            <a:spLocks noGrp="1"/>
          </p:cNvSpPr>
          <p:nvPr>
            <p:ph type="sldNum" sz="quarter" idx="12"/>
          </p:nvPr>
        </p:nvSpPr>
        <p:spPr/>
        <p:txBody>
          <a:bodyPr/>
          <a:lstStyle/>
          <a:p>
            <a:fld id="{C18BC56E-D26A-4A08-8D9D-41E304BD2C78}" type="slidenum">
              <a:rPr lang="ar-SA" smtClean="0"/>
              <a:pPr/>
              <a:t>‹#›</a:t>
            </a:fld>
            <a:endParaRPr lang="ar-SA"/>
          </a:p>
        </p:txBody>
      </p:sp>
    </p:spTree>
    <p:extLst>
      <p:ext uri="{BB962C8B-B14F-4D97-AF65-F5344CB8AC3E}">
        <p14:creationId xmlns:p14="http://schemas.microsoft.com/office/powerpoint/2010/main" val="281873926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1DD7698C-563F-4207-98D8-6AFF932EDA32}" type="datetime1">
              <a:rPr lang="ar-SA" smtClean="0">
                <a:solidFill>
                  <a:srgbClr val="ACCBF9"/>
                </a:solidFill>
              </a:rPr>
              <a:pPr/>
              <a:t>18/07/1444</a:t>
            </a:fld>
            <a:endParaRPr lang="ar-SA">
              <a:solidFill>
                <a:srgbClr val="ACCBF9"/>
              </a:solidFill>
            </a:endParaRPr>
          </a:p>
        </p:txBody>
      </p:sp>
      <p:sp>
        <p:nvSpPr>
          <p:cNvPr id="4" name="Footer Placeholder 3"/>
          <p:cNvSpPr>
            <a:spLocks noGrp="1"/>
          </p:cNvSpPr>
          <p:nvPr>
            <p:ph type="ftr" sz="quarter" idx="11"/>
          </p:nvPr>
        </p:nvSpPr>
        <p:spPr/>
        <p:txBody>
          <a:bodyPr/>
          <a:lstStyle/>
          <a:p>
            <a:r>
              <a:rPr lang="ar-SA" smtClean="0">
                <a:solidFill>
                  <a:srgbClr val="ACCBF9"/>
                </a:solidFill>
              </a:rPr>
              <a:t>أ.سميرة المالكي</a:t>
            </a:r>
            <a:endParaRPr lang="ar-SA">
              <a:solidFill>
                <a:srgbClr val="ACCBF9"/>
              </a:solidFill>
            </a:endParaRPr>
          </a:p>
        </p:txBody>
      </p:sp>
      <p:sp>
        <p:nvSpPr>
          <p:cNvPr id="5" name="Slide Number Placeholder 4"/>
          <p:cNvSpPr>
            <a:spLocks noGrp="1"/>
          </p:cNvSpPr>
          <p:nvPr>
            <p:ph type="sldNum" sz="quarter" idx="12"/>
          </p:nvPr>
        </p:nvSpPr>
        <p:spPr/>
        <p:txBody>
          <a:bodyPr/>
          <a:lstStyle/>
          <a:p>
            <a:fld id="{C18BC56E-D26A-4A08-8D9D-41E304BD2C78}" type="slidenum">
              <a:rPr lang="ar-SA" smtClean="0"/>
              <a:pPr/>
              <a:t>‹#›</a:t>
            </a:fld>
            <a:endParaRPr lang="ar-SA"/>
          </a:p>
        </p:txBody>
      </p:sp>
    </p:spTree>
    <p:extLst>
      <p:ext uri="{BB962C8B-B14F-4D97-AF65-F5344CB8AC3E}">
        <p14:creationId xmlns:p14="http://schemas.microsoft.com/office/powerpoint/2010/main" val="236756353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78B297-E9D6-4242-80AB-3E6C874A7F6C}" type="datetime1">
              <a:rPr lang="ar-SA" smtClean="0">
                <a:solidFill>
                  <a:srgbClr val="ACCBF9"/>
                </a:solidFill>
              </a:rPr>
              <a:pPr/>
              <a:t>18/07/1444</a:t>
            </a:fld>
            <a:endParaRPr lang="ar-SA">
              <a:solidFill>
                <a:srgbClr val="ACCBF9"/>
              </a:solidFill>
            </a:endParaRPr>
          </a:p>
        </p:txBody>
      </p:sp>
      <p:sp>
        <p:nvSpPr>
          <p:cNvPr id="3" name="Footer Placeholder 2"/>
          <p:cNvSpPr>
            <a:spLocks noGrp="1"/>
          </p:cNvSpPr>
          <p:nvPr>
            <p:ph type="ftr" sz="quarter" idx="11"/>
          </p:nvPr>
        </p:nvSpPr>
        <p:spPr/>
        <p:txBody>
          <a:bodyPr/>
          <a:lstStyle/>
          <a:p>
            <a:r>
              <a:rPr lang="ar-SA" smtClean="0">
                <a:solidFill>
                  <a:srgbClr val="ACCBF9"/>
                </a:solidFill>
              </a:rPr>
              <a:t>أ.سميرة المالكي</a:t>
            </a:r>
            <a:endParaRPr lang="ar-SA">
              <a:solidFill>
                <a:srgbClr val="ACCBF9"/>
              </a:solidFill>
            </a:endParaRPr>
          </a:p>
        </p:txBody>
      </p:sp>
      <p:sp>
        <p:nvSpPr>
          <p:cNvPr id="4" name="Slide Number Placeholder 3"/>
          <p:cNvSpPr>
            <a:spLocks noGrp="1"/>
          </p:cNvSpPr>
          <p:nvPr>
            <p:ph type="sldNum" sz="quarter" idx="12"/>
          </p:nvPr>
        </p:nvSpPr>
        <p:spPr/>
        <p:txBody>
          <a:bodyPr/>
          <a:lstStyle/>
          <a:p>
            <a:fld id="{C18BC56E-D26A-4A08-8D9D-41E304BD2C78}" type="slidenum">
              <a:rPr lang="ar-SA" smtClean="0"/>
              <a:pPr/>
              <a:t>‹#›</a:t>
            </a:fld>
            <a:endParaRPr lang="ar-SA"/>
          </a:p>
        </p:txBody>
      </p:sp>
    </p:spTree>
    <p:extLst>
      <p:ext uri="{BB962C8B-B14F-4D97-AF65-F5344CB8AC3E}">
        <p14:creationId xmlns:p14="http://schemas.microsoft.com/office/powerpoint/2010/main" val="381476754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583D8489-25B0-4B6E-8522-30792BBA0B3A}" type="datetime1">
              <a:rPr lang="ar-SA" smtClean="0">
                <a:solidFill>
                  <a:srgbClr val="ACCBF9"/>
                </a:solidFill>
              </a:rPr>
              <a:pPr/>
              <a:t>18/07/1444</a:t>
            </a:fld>
            <a:endParaRPr lang="ar-SA">
              <a:solidFill>
                <a:srgbClr val="ACCBF9"/>
              </a:solidFill>
            </a:endParaRPr>
          </a:p>
        </p:txBody>
      </p:sp>
      <p:sp>
        <p:nvSpPr>
          <p:cNvPr id="6" name="Footer Placeholder 5"/>
          <p:cNvSpPr>
            <a:spLocks noGrp="1"/>
          </p:cNvSpPr>
          <p:nvPr>
            <p:ph type="ftr" sz="quarter" idx="11"/>
          </p:nvPr>
        </p:nvSpPr>
        <p:spPr/>
        <p:txBody>
          <a:bodyPr/>
          <a:lstStyle/>
          <a:p>
            <a:r>
              <a:rPr lang="ar-SA" smtClean="0">
                <a:solidFill>
                  <a:srgbClr val="ACCBF9"/>
                </a:solidFill>
              </a:rPr>
              <a:t>أ.سميرة المالكي</a:t>
            </a:r>
            <a:endParaRPr lang="ar-SA">
              <a:solidFill>
                <a:srgbClr val="ACCBF9"/>
              </a:solidFill>
            </a:endParaRPr>
          </a:p>
        </p:txBody>
      </p:sp>
      <p:sp>
        <p:nvSpPr>
          <p:cNvPr id="7" name="Slide Number Placeholder 6"/>
          <p:cNvSpPr>
            <a:spLocks noGrp="1"/>
          </p:cNvSpPr>
          <p:nvPr>
            <p:ph type="sldNum" sz="quarter" idx="12"/>
          </p:nvPr>
        </p:nvSpPr>
        <p:spPr/>
        <p:txBody>
          <a:bodyPr/>
          <a:lstStyle/>
          <a:p>
            <a:fld id="{C18BC56E-D26A-4A08-8D9D-41E304BD2C78}" type="slidenum">
              <a:rPr lang="ar-SA" smtClean="0"/>
              <a:pPr/>
              <a:t>‹#›</a:t>
            </a:fld>
            <a:endParaRPr lang="ar-SA"/>
          </a:p>
        </p:txBody>
      </p:sp>
      <p:sp>
        <p:nvSpPr>
          <p:cNvPr id="9" name="Content Placeholder 8"/>
          <p:cNvSpPr>
            <a:spLocks noGrp="1"/>
          </p:cNvSpPr>
          <p:nvPr>
            <p:ph sz="quarter" idx="13"/>
          </p:nvPr>
        </p:nvSpPr>
        <p:spPr>
          <a:xfrm>
            <a:off x="304800" y="381000"/>
            <a:ext cx="7772400" cy="494284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extLst>
      <p:ext uri="{BB962C8B-B14F-4D97-AF65-F5344CB8AC3E}">
        <p14:creationId xmlns:p14="http://schemas.microsoft.com/office/powerpoint/2010/main" val="219130461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8" name="Date Placeholder 7"/>
          <p:cNvSpPr>
            <a:spLocks noGrp="1"/>
          </p:cNvSpPr>
          <p:nvPr>
            <p:ph type="dt" sz="half" idx="10"/>
          </p:nvPr>
        </p:nvSpPr>
        <p:spPr/>
        <p:txBody>
          <a:bodyPr/>
          <a:lstStyle/>
          <a:p>
            <a:fld id="{B84F482E-FFC6-4A56-A844-FE7945BA32BD}" type="datetime1">
              <a:rPr lang="ar-SA" smtClean="0">
                <a:solidFill>
                  <a:srgbClr val="ACCBF9"/>
                </a:solidFill>
              </a:rPr>
              <a:pPr/>
              <a:t>18/07/1444</a:t>
            </a:fld>
            <a:endParaRPr lang="ar-SA">
              <a:solidFill>
                <a:srgbClr val="ACCBF9"/>
              </a:solidFill>
            </a:endParaRPr>
          </a:p>
        </p:txBody>
      </p:sp>
      <p:sp>
        <p:nvSpPr>
          <p:cNvPr id="9" name="Slide Number Placeholder 8"/>
          <p:cNvSpPr>
            <a:spLocks noGrp="1"/>
          </p:cNvSpPr>
          <p:nvPr>
            <p:ph type="sldNum" sz="quarter" idx="11"/>
          </p:nvPr>
        </p:nvSpPr>
        <p:spPr/>
        <p:txBody>
          <a:bodyPr/>
          <a:lstStyle/>
          <a:p>
            <a:fld id="{C18BC56E-D26A-4A08-8D9D-41E304BD2C78}" type="slidenum">
              <a:rPr lang="ar-SA" smtClean="0"/>
              <a:pPr/>
              <a:t>‹#›</a:t>
            </a:fld>
            <a:endParaRPr lang="ar-SA"/>
          </a:p>
        </p:txBody>
      </p:sp>
      <p:sp>
        <p:nvSpPr>
          <p:cNvPr id="10" name="Footer Placeholder 9"/>
          <p:cNvSpPr>
            <a:spLocks noGrp="1"/>
          </p:cNvSpPr>
          <p:nvPr>
            <p:ph type="ftr" sz="quarter" idx="12"/>
          </p:nvPr>
        </p:nvSpPr>
        <p:spPr/>
        <p:txBody>
          <a:bodyPr/>
          <a:lstStyle/>
          <a:p>
            <a:r>
              <a:rPr lang="ar-SA" smtClean="0">
                <a:solidFill>
                  <a:srgbClr val="ACCBF9"/>
                </a:solidFill>
              </a:rPr>
              <a:t>أ.سميرة المالكي</a:t>
            </a:r>
            <a:endParaRPr lang="ar-SA">
              <a:solidFill>
                <a:srgbClr val="ACCBF9"/>
              </a:solidFill>
            </a:endParaRPr>
          </a:p>
        </p:txBody>
      </p:sp>
    </p:spTree>
    <p:extLst>
      <p:ext uri="{BB962C8B-B14F-4D97-AF65-F5344CB8AC3E}">
        <p14:creationId xmlns:p14="http://schemas.microsoft.com/office/powerpoint/2010/main" val="69194931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5DD24E96-3CD9-4E01-9727-292B7D6FD2B1}" type="datetime1">
              <a:rPr lang="ar-SA" smtClean="0">
                <a:solidFill>
                  <a:srgbClr val="ACCBF9"/>
                </a:solidFill>
              </a:rPr>
              <a:pPr/>
              <a:t>18/07/1444</a:t>
            </a:fld>
            <a:endParaRPr lang="ar-SA">
              <a:solidFill>
                <a:srgbClr val="ACCBF9"/>
              </a:solidFill>
            </a:endParaRPr>
          </a:p>
        </p:txBody>
      </p:sp>
      <p:sp>
        <p:nvSpPr>
          <p:cNvPr id="5" name="Footer Placeholder 4"/>
          <p:cNvSpPr>
            <a:spLocks noGrp="1"/>
          </p:cNvSpPr>
          <p:nvPr>
            <p:ph type="ftr" sz="quarter" idx="11"/>
          </p:nvPr>
        </p:nvSpPr>
        <p:spPr/>
        <p:txBody>
          <a:bodyPr/>
          <a:lstStyle/>
          <a:p>
            <a:r>
              <a:rPr lang="ar-SA" smtClean="0">
                <a:solidFill>
                  <a:srgbClr val="ACCBF9"/>
                </a:solidFill>
              </a:rPr>
              <a:t>أ.سميرة المالكي</a:t>
            </a:r>
            <a:endParaRPr lang="ar-SA">
              <a:solidFill>
                <a:srgbClr val="ACCBF9"/>
              </a:solidFill>
            </a:endParaRPr>
          </a:p>
        </p:txBody>
      </p:sp>
      <p:sp>
        <p:nvSpPr>
          <p:cNvPr id="6" name="Slide Number Placeholder 5"/>
          <p:cNvSpPr>
            <a:spLocks noGrp="1"/>
          </p:cNvSpPr>
          <p:nvPr>
            <p:ph type="sldNum" sz="quarter" idx="12"/>
          </p:nvPr>
        </p:nvSpPr>
        <p:spPr/>
        <p:txBody>
          <a:bodyPr/>
          <a:lstStyle/>
          <a:p>
            <a:fld id="{C18BC56E-D26A-4A08-8D9D-41E304BD2C78}" type="slidenum">
              <a:rPr lang="ar-SA" smtClean="0"/>
              <a:pPr/>
              <a:t>‹#›</a:t>
            </a:fld>
            <a:endParaRPr lang="ar-SA"/>
          </a:p>
        </p:txBody>
      </p:sp>
    </p:spTree>
    <p:extLst>
      <p:ext uri="{BB962C8B-B14F-4D97-AF65-F5344CB8AC3E}">
        <p14:creationId xmlns:p14="http://schemas.microsoft.com/office/powerpoint/2010/main" val="207249278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3CDDDF44-B330-43FF-8F49-DD2240E691CD}" type="datetime1">
              <a:rPr lang="ar-SA" smtClean="0">
                <a:solidFill>
                  <a:srgbClr val="ACCBF9"/>
                </a:solidFill>
              </a:rPr>
              <a:pPr/>
              <a:t>18/07/1444</a:t>
            </a:fld>
            <a:endParaRPr lang="ar-SA">
              <a:solidFill>
                <a:srgbClr val="ACCBF9"/>
              </a:solidFill>
            </a:endParaRPr>
          </a:p>
        </p:txBody>
      </p:sp>
      <p:sp>
        <p:nvSpPr>
          <p:cNvPr id="5" name="Footer Placeholder 4"/>
          <p:cNvSpPr>
            <a:spLocks noGrp="1"/>
          </p:cNvSpPr>
          <p:nvPr>
            <p:ph type="ftr" sz="quarter" idx="11"/>
          </p:nvPr>
        </p:nvSpPr>
        <p:spPr/>
        <p:txBody>
          <a:bodyPr/>
          <a:lstStyle/>
          <a:p>
            <a:r>
              <a:rPr lang="ar-SA" smtClean="0">
                <a:solidFill>
                  <a:srgbClr val="ACCBF9"/>
                </a:solidFill>
              </a:rPr>
              <a:t>أ.سميرة المالكي</a:t>
            </a:r>
            <a:endParaRPr lang="ar-SA">
              <a:solidFill>
                <a:srgbClr val="ACCBF9"/>
              </a:solidFill>
            </a:endParaRPr>
          </a:p>
        </p:txBody>
      </p:sp>
      <p:sp>
        <p:nvSpPr>
          <p:cNvPr id="6" name="Slide Number Placeholder 5"/>
          <p:cNvSpPr>
            <a:spLocks noGrp="1"/>
          </p:cNvSpPr>
          <p:nvPr>
            <p:ph type="sldNum" sz="quarter" idx="12"/>
          </p:nvPr>
        </p:nvSpPr>
        <p:spPr/>
        <p:txBody>
          <a:bodyPr/>
          <a:lstStyle/>
          <a:p>
            <a:fld id="{C18BC56E-D26A-4A08-8D9D-41E304BD2C78}" type="slidenum">
              <a:rPr lang="ar-SA" smtClean="0"/>
              <a:pPr/>
              <a:t>‹#›</a:t>
            </a:fld>
            <a:endParaRPr lang="ar-SA"/>
          </a:p>
        </p:txBody>
      </p:sp>
    </p:spTree>
    <p:extLst>
      <p:ext uri="{BB962C8B-B14F-4D97-AF65-F5344CB8AC3E}">
        <p14:creationId xmlns:p14="http://schemas.microsoft.com/office/powerpoint/2010/main" val="426717433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DZ"/>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ar-SA" smtClean="0"/>
              <a:t>انقر لتحرير نمط العنوان الثانوي الرئيسي</a:t>
            </a:r>
            <a:endParaRPr lang="ar-DZ"/>
          </a:p>
        </p:txBody>
      </p:sp>
      <p:sp>
        <p:nvSpPr>
          <p:cNvPr id="4"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2E98CCD-1409-43FC-AEAF-66975456E077}"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620419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DZ"/>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4"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B8993CB-8984-4833-9472-3E154FAA837B}"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695358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DZ"/>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5"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CDBA4E0-CB5C-43A7-BF31-FFC125D2AB64}"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2759811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DZ"/>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A045B7B-4C89-4C76-B559-ED8D5599CF42}"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0529949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DZ"/>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5"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D9AC12D-9506-44A4-A36D-EF0BBA5E3F79}"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4464312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DZ"/>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7"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712A3FC4-555C-4F0B-81F9-50E89CA3B081}"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1541631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DZ"/>
          </a:p>
        </p:txBody>
      </p:sp>
      <p:sp>
        <p:nvSpPr>
          <p:cNvPr id="3"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C3A6F248-FDDB-469C-9E9D-EA0E5F55FF68}"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0524019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AD345D29-CBA5-403E-B783-834665610689}"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4410413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DZ"/>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FB780BE-B3C7-4727-BA3C-1D726B11E580}"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1869679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DZ"/>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DZ"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C23365B-F7F4-49A7-98CB-78C055DF711F}"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6984870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DZ"/>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4"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60CF537-2F4B-42D2-840B-B871253F79CC}"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1305599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DZ"/>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4"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B0049F4-84C6-4CC2-BFB8-1C4DA6F48962}"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0706662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bl" preserve="1">
  <p:cSld name="عنوان وجدول">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p>
            <a:r>
              <a:rPr lang="ar-SA" smtClean="0"/>
              <a:t>انقر لتحرير نمط العنوان الرئيسي</a:t>
            </a:r>
            <a:endParaRPr lang="ar-DZ"/>
          </a:p>
        </p:txBody>
      </p:sp>
      <p:sp>
        <p:nvSpPr>
          <p:cNvPr id="3" name="عنصر نائب للجدول 2"/>
          <p:cNvSpPr>
            <a:spLocks noGrp="1"/>
          </p:cNvSpPr>
          <p:nvPr>
            <p:ph type="tbl" idx="1"/>
          </p:nvPr>
        </p:nvSpPr>
        <p:spPr>
          <a:xfrm>
            <a:off x="457200" y="1600200"/>
            <a:ext cx="8229600" cy="4525963"/>
          </a:xfrm>
        </p:spPr>
        <p:txBody>
          <a:bodyPr/>
          <a:lstStyle/>
          <a:p>
            <a:pPr lvl="0"/>
            <a:endParaRPr lang="ar-DZ"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1DF6480-165D-41C4-9909-3608CECD158F}"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08433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DZ"/>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7"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CC24D26E-8D33-4003-8DE8-2316386C506B}"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2335764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xAndObj" preserve="1">
  <p:cSld name="عنوان، ونص،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p>
            <a:r>
              <a:rPr lang="ar-SA" smtClean="0"/>
              <a:t>انقر لتحرير نمط العنوان الرئيسي</a:t>
            </a:r>
            <a:endParaRPr lang="ar-DZ"/>
          </a:p>
        </p:txBody>
      </p:sp>
      <p:sp>
        <p:nvSpPr>
          <p:cNvPr id="3" name="عنصر نائب للنص 2"/>
          <p:cNvSpPr>
            <a:spLocks noGrp="1"/>
          </p:cNvSpPr>
          <p:nvPr>
            <p:ph type="body" sz="half" idx="1"/>
          </p:nvPr>
        </p:nvSpPr>
        <p:spPr>
          <a:xfrm>
            <a:off x="457200" y="1600200"/>
            <a:ext cx="4038600" cy="4525963"/>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4" name="عنصر نائب للمحتوى 3"/>
          <p:cNvSpPr>
            <a:spLocks noGrp="1"/>
          </p:cNvSpPr>
          <p:nvPr>
            <p:ph sz="half" idx="2"/>
          </p:nvPr>
        </p:nvSpPr>
        <p:spPr>
          <a:xfrm>
            <a:off x="4648200" y="1600200"/>
            <a:ext cx="4038600" cy="4525963"/>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5"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1306A00-C4CC-49E4-AAE7-21A4A85C5D77}"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2574928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DZ"/>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ar-SA" smtClean="0"/>
              <a:t>انقر لتحرير نمط العنوان الثانوي الرئيسي</a:t>
            </a:r>
            <a:endParaRPr lang="ar-DZ"/>
          </a:p>
        </p:txBody>
      </p:sp>
      <p:sp>
        <p:nvSpPr>
          <p:cNvPr id="4"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9787680-3D6E-4838-ACCA-E853054F067B}"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0734229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DZ"/>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4"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8DB2ECF-42B2-4BED-8061-92BE6D11B6CB}"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6020209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DZ"/>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88C8D8B-0948-40AA-A0B1-91053D6DE3AE}"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1616710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DZ"/>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5"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EA23BB0-CC22-47B0-A9A7-832D95BFDC0B}"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108638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DZ"/>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7"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33FE9718-8DD2-416F-BC3E-48C7EDFEF5CB}"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956855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DZ"/>
          </a:p>
        </p:txBody>
      </p:sp>
      <p:sp>
        <p:nvSpPr>
          <p:cNvPr id="3"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5AA93140-CC20-49A3-A0D9-1F1CB690CC07}"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1927340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95EC887D-C1B9-4BFF-B73F-75E8CC22CA67}"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171999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DZ"/>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9C3A21F-C4DE-4DCA-A86F-AA53CA789EE9}"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9188154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DZ"/>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DZ"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4897914-2E50-484E-833D-FFACD2D3772A}"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06440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DZ"/>
          </a:p>
        </p:txBody>
      </p:sp>
      <p:sp>
        <p:nvSpPr>
          <p:cNvPr id="3"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A0B495BD-0AB0-496E-881F-10EAEDC3CFCA}"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1349418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DZ"/>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4"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AB86784-0065-43D8-AE41-726F2779E5ED}"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38699391"/>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DZ"/>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4"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777C973-0286-4BCE-B903-08F2FF99C131}"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44589073"/>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bl" preserve="1">
  <p:cSld name="عنوان وجدول">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p>
            <a:r>
              <a:rPr lang="ar-SA" smtClean="0"/>
              <a:t>انقر لتحرير نمط العنوان الرئيسي</a:t>
            </a:r>
            <a:endParaRPr lang="ar-DZ"/>
          </a:p>
        </p:txBody>
      </p:sp>
      <p:sp>
        <p:nvSpPr>
          <p:cNvPr id="3" name="عنصر نائب للجدول 2"/>
          <p:cNvSpPr>
            <a:spLocks noGrp="1"/>
          </p:cNvSpPr>
          <p:nvPr>
            <p:ph type="tbl" idx="1"/>
          </p:nvPr>
        </p:nvSpPr>
        <p:spPr>
          <a:xfrm>
            <a:off x="457200" y="1600200"/>
            <a:ext cx="8229600" cy="4525963"/>
          </a:xfrm>
        </p:spPr>
        <p:txBody>
          <a:bodyPr/>
          <a:lstStyle/>
          <a:p>
            <a:pPr lvl="0"/>
            <a:endParaRPr lang="ar-DZ"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57DD3E4-9639-4782-BD71-EF57EDA5D591}"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53186256"/>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xAndObj" preserve="1">
  <p:cSld name="عنوان، ونص،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p>
            <a:r>
              <a:rPr lang="ar-SA" smtClean="0"/>
              <a:t>انقر لتحرير نمط العنوان الرئيسي</a:t>
            </a:r>
            <a:endParaRPr lang="ar-DZ"/>
          </a:p>
        </p:txBody>
      </p:sp>
      <p:sp>
        <p:nvSpPr>
          <p:cNvPr id="3" name="عنصر نائب للنص 2"/>
          <p:cNvSpPr>
            <a:spLocks noGrp="1"/>
          </p:cNvSpPr>
          <p:nvPr>
            <p:ph type="body" sz="half" idx="1"/>
          </p:nvPr>
        </p:nvSpPr>
        <p:spPr>
          <a:xfrm>
            <a:off x="457200" y="1600200"/>
            <a:ext cx="4038600" cy="4525963"/>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4" name="عنصر نائب للمحتوى 3"/>
          <p:cNvSpPr>
            <a:spLocks noGrp="1"/>
          </p:cNvSpPr>
          <p:nvPr>
            <p:ph sz="half" idx="2"/>
          </p:nvPr>
        </p:nvSpPr>
        <p:spPr>
          <a:xfrm>
            <a:off x="4648200" y="1600200"/>
            <a:ext cx="4038600" cy="4525963"/>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5"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DC3A96E-C879-4F53-8640-C9ACDC6B3509}"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8591195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DZ"/>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ar-SA" smtClean="0"/>
              <a:t>انقر لتحرير نمط العنوان الثانوي الرئيسي</a:t>
            </a:r>
            <a:endParaRPr lang="ar-DZ"/>
          </a:p>
        </p:txBody>
      </p:sp>
      <p:sp>
        <p:nvSpPr>
          <p:cNvPr id="4"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9787680-3D6E-4838-ACCA-E853054F067B}"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07687894"/>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DZ"/>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4"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8DB2ECF-42B2-4BED-8061-92BE6D11B6CB}"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8529823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DZ"/>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88C8D8B-0948-40AA-A0B1-91053D6DE3AE}"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8841991"/>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DZ"/>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5"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EA23BB0-CC22-47B0-A9A7-832D95BFDC0B}"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7737688"/>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DZ"/>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7"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33FE9718-8DD2-416F-BC3E-48C7EDFEF5CB}"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77050619"/>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DZ"/>
          </a:p>
        </p:txBody>
      </p:sp>
      <p:sp>
        <p:nvSpPr>
          <p:cNvPr id="3"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5AA93140-CC20-49A3-A0D9-1F1CB690CC07}"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66329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EDBA23B5-8ABB-458C-9118-326C372FE5C2}"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07842610"/>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95EC887D-C1B9-4BFF-B73F-75E8CC22CA67}"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60492819"/>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DZ"/>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9C3A21F-C4DE-4DCA-A86F-AA53CA789EE9}"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99365193"/>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DZ"/>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DZ"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4897914-2E50-484E-833D-FFACD2D3772A}"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78450225"/>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DZ"/>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4"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AB86784-0065-43D8-AE41-726F2779E5ED}"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12431719"/>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DZ"/>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4"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777C973-0286-4BCE-B903-08F2FF99C131}"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06422789"/>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bl" preserve="1">
  <p:cSld name="عنوان وجدول">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p>
            <a:r>
              <a:rPr lang="ar-SA" smtClean="0"/>
              <a:t>انقر لتحرير نمط العنوان الرئيسي</a:t>
            </a:r>
            <a:endParaRPr lang="ar-DZ"/>
          </a:p>
        </p:txBody>
      </p:sp>
      <p:sp>
        <p:nvSpPr>
          <p:cNvPr id="3" name="عنصر نائب للجدول 2"/>
          <p:cNvSpPr>
            <a:spLocks noGrp="1"/>
          </p:cNvSpPr>
          <p:nvPr>
            <p:ph type="tbl" idx="1"/>
          </p:nvPr>
        </p:nvSpPr>
        <p:spPr>
          <a:xfrm>
            <a:off x="457200" y="1600200"/>
            <a:ext cx="8229600" cy="4525963"/>
          </a:xfrm>
        </p:spPr>
        <p:txBody>
          <a:bodyPr/>
          <a:lstStyle/>
          <a:p>
            <a:pPr lvl="0"/>
            <a:endParaRPr lang="ar-DZ"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57DD3E4-9639-4782-BD71-EF57EDA5D591}"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49488677"/>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xAndObj" preserve="1">
  <p:cSld name="عنوان، ونص،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p>
            <a:r>
              <a:rPr lang="ar-SA" smtClean="0"/>
              <a:t>انقر لتحرير نمط العنوان الرئيسي</a:t>
            </a:r>
            <a:endParaRPr lang="ar-DZ"/>
          </a:p>
        </p:txBody>
      </p:sp>
      <p:sp>
        <p:nvSpPr>
          <p:cNvPr id="3" name="عنصر نائب للنص 2"/>
          <p:cNvSpPr>
            <a:spLocks noGrp="1"/>
          </p:cNvSpPr>
          <p:nvPr>
            <p:ph type="body" sz="half" idx="1"/>
          </p:nvPr>
        </p:nvSpPr>
        <p:spPr>
          <a:xfrm>
            <a:off x="457200" y="1600200"/>
            <a:ext cx="4038600" cy="4525963"/>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4" name="عنصر نائب للمحتوى 3"/>
          <p:cNvSpPr>
            <a:spLocks noGrp="1"/>
          </p:cNvSpPr>
          <p:nvPr>
            <p:ph sz="half" idx="2"/>
          </p:nvPr>
        </p:nvSpPr>
        <p:spPr>
          <a:xfrm>
            <a:off x="4648200" y="1600200"/>
            <a:ext cx="4038600" cy="4525963"/>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5"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DC3A96E-C879-4F53-8640-C9ACDC6B3509}"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63131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DZ"/>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419DC1D-5FBF-466D-8C81-EC723B9F231D}"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63198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DZ"/>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DZ"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endParaRPr lang="fr-F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fr-F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DCA7402-2A7B-4A39-A8AB-A099A054EE18}"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18372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theme" Target="../theme/theme3.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5.xml"/><Relationship Id="rId13" Type="http://schemas.openxmlformats.org/officeDocument/2006/relationships/slideLayout" Target="../slideLayouts/slideLayout50.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slideLayout" Target="../slideLayouts/slideLayout49.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8.xml"/><Relationship Id="rId13" Type="http://schemas.openxmlformats.org/officeDocument/2006/relationships/slideLayout" Target="../slideLayouts/slideLayout63.xml"/><Relationship Id="rId3" Type="http://schemas.openxmlformats.org/officeDocument/2006/relationships/slideLayout" Target="../slideLayouts/slideLayout53.xml"/><Relationship Id="rId7" Type="http://schemas.openxmlformats.org/officeDocument/2006/relationships/slideLayout" Target="../slideLayouts/slideLayout57.xml"/><Relationship Id="rId12" Type="http://schemas.openxmlformats.org/officeDocument/2006/relationships/slideLayout" Target="../slideLayouts/slideLayout62.xml"/><Relationship Id="rId2" Type="http://schemas.openxmlformats.org/officeDocument/2006/relationships/slideLayout" Target="../slideLayouts/slideLayout52.xml"/><Relationship Id="rId1" Type="http://schemas.openxmlformats.org/officeDocument/2006/relationships/slideLayout" Target="../slideLayouts/slideLayout51.xml"/><Relationship Id="rId6" Type="http://schemas.openxmlformats.org/officeDocument/2006/relationships/slideLayout" Target="../slideLayouts/slideLayout56.xml"/><Relationship Id="rId11" Type="http://schemas.openxmlformats.org/officeDocument/2006/relationships/slideLayout" Target="../slideLayouts/slideLayout61.xml"/><Relationship Id="rId5" Type="http://schemas.openxmlformats.org/officeDocument/2006/relationships/slideLayout" Target="../slideLayouts/slideLayout55.xml"/><Relationship Id="rId10" Type="http://schemas.openxmlformats.org/officeDocument/2006/relationships/slideLayout" Target="../slideLayouts/slideLayout60.xml"/><Relationship Id="rId4" Type="http://schemas.openxmlformats.org/officeDocument/2006/relationships/slideLayout" Target="../slideLayouts/slideLayout54.xml"/><Relationship Id="rId9" Type="http://schemas.openxmlformats.org/officeDocument/2006/relationships/slideLayout" Target="../slideLayouts/slideLayout59.xml"/><Relationship Id="rId1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1.xml"/><Relationship Id="rId13" Type="http://schemas.openxmlformats.org/officeDocument/2006/relationships/slideLayout" Target="../slideLayouts/slideLayout76.xml"/><Relationship Id="rId3" Type="http://schemas.openxmlformats.org/officeDocument/2006/relationships/slideLayout" Target="../slideLayouts/slideLayout66.xml"/><Relationship Id="rId7" Type="http://schemas.openxmlformats.org/officeDocument/2006/relationships/slideLayout" Target="../slideLayouts/slideLayout70.xml"/><Relationship Id="rId12" Type="http://schemas.openxmlformats.org/officeDocument/2006/relationships/slideLayout" Target="../slideLayouts/slideLayout75.xml"/><Relationship Id="rId2" Type="http://schemas.openxmlformats.org/officeDocument/2006/relationships/slideLayout" Target="../slideLayouts/slideLayout65.xml"/><Relationship Id="rId1" Type="http://schemas.openxmlformats.org/officeDocument/2006/relationships/slideLayout" Target="../slideLayouts/slideLayout64.xml"/><Relationship Id="rId6" Type="http://schemas.openxmlformats.org/officeDocument/2006/relationships/slideLayout" Target="../slideLayouts/slideLayout69.xml"/><Relationship Id="rId11" Type="http://schemas.openxmlformats.org/officeDocument/2006/relationships/slideLayout" Target="../slideLayouts/slideLayout74.xml"/><Relationship Id="rId5" Type="http://schemas.openxmlformats.org/officeDocument/2006/relationships/slideLayout" Target="../slideLayouts/slideLayout68.xml"/><Relationship Id="rId10" Type="http://schemas.openxmlformats.org/officeDocument/2006/relationships/slideLayout" Target="../slideLayouts/slideLayout73.xml"/><Relationship Id="rId4" Type="http://schemas.openxmlformats.org/officeDocument/2006/relationships/slideLayout" Target="../slideLayouts/slideLayout67.xml"/><Relationship Id="rId9" Type="http://schemas.openxmlformats.org/officeDocument/2006/relationships/slideLayout" Target="../slideLayouts/slideLayout72.xml"/><Relationship Id="rId14" Type="http://schemas.openxmlformats.org/officeDocument/2006/relationships/theme" Target="../theme/theme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flip="none" rotWithShape="1">
          <a:gsLst>
            <a:gs pos="0">
              <a:schemeClr val="bg1">
                <a:lumMod val="65000"/>
              </a:schemeClr>
            </a:gs>
            <a:gs pos="40000">
              <a:schemeClr val="bg1">
                <a:tint val="45000"/>
                <a:shade val="99000"/>
                <a:satMod val="350000"/>
              </a:schemeClr>
            </a:gs>
            <a:gs pos="100000">
              <a:schemeClr val="bg1">
                <a:shade val="20000"/>
                <a:satMod val="255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smtClean="0">
                <a:latin typeface="+mn-lt"/>
                <a:cs typeface="+mn-cs"/>
              </a:defRPr>
            </a:lvl1pPr>
          </a:lstStyle>
          <a:p>
            <a:pPr fontAlgn="base">
              <a:spcBef>
                <a:spcPct val="0"/>
              </a:spcBef>
              <a:spcAft>
                <a:spcPct val="0"/>
              </a:spcAft>
              <a:defRPr/>
            </a:pPr>
            <a:endParaRPr lang="fr-FR">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smtClean="0">
                <a:latin typeface="+mn-lt"/>
                <a:cs typeface="+mn-cs"/>
              </a:defRPr>
            </a:lvl1pPr>
          </a:lstStyle>
          <a:p>
            <a:pPr fontAlgn="base">
              <a:spcBef>
                <a:spcPct val="0"/>
              </a:spcBef>
              <a:spcAft>
                <a:spcPct val="0"/>
              </a:spcAft>
              <a:defRPr/>
            </a:pPr>
            <a:endParaRPr lang="fr-FR">
              <a:solidFill>
                <a:srgbClr val="000000"/>
              </a:solidFill>
            </a:endParaRPr>
          </a:p>
        </p:txBody>
      </p:sp>
      <p:sp>
        <p:nvSpPr>
          <p:cNvPr id="1030" name="Rectangle 6"/>
          <p:cNvSpPr>
            <a:spLocks noGrp="1" noChangeArrowheads="1"/>
          </p:cNvSpPr>
          <p:nvPr>
            <p:ph type="sldNum" sz="quarter" idx="4"/>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b="0" smtClean="0">
                <a:latin typeface="+mn-lt"/>
                <a:cs typeface="+mn-cs"/>
              </a:defRPr>
            </a:lvl1pPr>
          </a:lstStyle>
          <a:p>
            <a:pPr fontAlgn="base">
              <a:spcBef>
                <a:spcPct val="0"/>
              </a:spcBef>
              <a:spcAft>
                <a:spcPct val="0"/>
              </a:spcAft>
              <a:defRPr/>
            </a:pPr>
            <a:fld id="{7CD3E749-71E8-48D7-9F25-1CEB68536294}" type="slidenum">
              <a:rPr lang="ar-SA">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11853952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pitchFamily="34" charset="0"/>
          <a:cs typeface="Arial" pitchFamily="34" charset="0"/>
        </a:defRPr>
      </a:lvl2pPr>
      <a:lvl3pPr algn="ctr" rtl="1" eaLnBrk="0" fontAlgn="base" hangingPunct="0">
        <a:spcBef>
          <a:spcPct val="0"/>
        </a:spcBef>
        <a:spcAft>
          <a:spcPct val="0"/>
        </a:spcAft>
        <a:defRPr sz="4400">
          <a:solidFill>
            <a:schemeClr val="tx2"/>
          </a:solidFill>
          <a:latin typeface="Arial" pitchFamily="34" charset="0"/>
          <a:cs typeface="Arial" pitchFamily="34" charset="0"/>
        </a:defRPr>
      </a:lvl3pPr>
      <a:lvl4pPr algn="ctr" rtl="1" eaLnBrk="0" fontAlgn="base" hangingPunct="0">
        <a:spcBef>
          <a:spcPct val="0"/>
        </a:spcBef>
        <a:spcAft>
          <a:spcPct val="0"/>
        </a:spcAft>
        <a:defRPr sz="4400">
          <a:solidFill>
            <a:schemeClr val="tx2"/>
          </a:solidFill>
          <a:latin typeface="Arial" pitchFamily="34" charset="0"/>
          <a:cs typeface="Arial" pitchFamily="34" charset="0"/>
        </a:defRPr>
      </a:lvl4pPr>
      <a:lvl5pPr algn="ctr" rtl="1"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1" fontAlgn="base">
        <a:spcBef>
          <a:spcPct val="0"/>
        </a:spcBef>
        <a:spcAft>
          <a:spcPct val="0"/>
        </a:spcAft>
        <a:defRPr sz="4400">
          <a:solidFill>
            <a:schemeClr val="tx2"/>
          </a:solidFill>
          <a:latin typeface="Arial" pitchFamily="34" charset="0"/>
          <a:cs typeface="Arial" pitchFamily="34" charset="0"/>
        </a:defRPr>
      </a:lvl6pPr>
      <a:lvl7pPr marL="914400" algn="ctr" rtl="1" fontAlgn="base">
        <a:spcBef>
          <a:spcPct val="0"/>
        </a:spcBef>
        <a:spcAft>
          <a:spcPct val="0"/>
        </a:spcAft>
        <a:defRPr sz="4400">
          <a:solidFill>
            <a:schemeClr val="tx2"/>
          </a:solidFill>
          <a:latin typeface="Arial" pitchFamily="34" charset="0"/>
          <a:cs typeface="Arial" pitchFamily="34" charset="0"/>
        </a:defRPr>
      </a:lvl7pPr>
      <a:lvl8pPr marL="1371600" algn="ctr" rtl="1" fontAlgn="base">
        <a:spcBef>
          <a:spcPct val="0"/>
        </a:spcBef>
        <a:spcAft>
          <a:spcPct val="0"/>
        </a:spcAft>
        <a:defRPr sz="4400">
          <a:solidFill>
            <a:schemeClr val="tx2"/>
          </a:solidFill>
          <a:latin typeface="Arial" pitchFamily="34" charset="0"/>
          <a:cs typeface="Arial" pitchFamily="34" charset="0"/>
        </a:defRPr>
      </a:lvl8pPr>
      <a:lvl9pPr marL="1828800" algn="ctr" rtl="1"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shadeToTitle="1">
        <a:gradFill flip="none" rotWithShape="1">
          <a:gsLst>
            <a:gs pos="0">
              <a:schemeClr val="bg1">
                <a:lumMod val="65000"/>
              </a:schemeClr>
            </a:gs>
            <a:gs pos="40000">
              <a:schemeClr val="bg1">
                <a:tint val="45000"/>
                <a:shade val="99000"/>
                <a:satMod val="350000"/>
              </a:schemeClr>
            </a:gs>
            <a:gs pos="100000">
              <a:schemeClr val="bg1">
                <a:shade val="20000"/>
                <a:satMod val="255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smtClean="0">
                <a:latin typeface="+mn-lt"/>
                <a:cs typeface="+mn-cs"/>
              </a:defRPr>
            </a:lvl1pPr>
          </a:lstStyle>
          <a:p>
            <a:pPr fontAlgn="base">
              <a:spcBef>
                <a:spcPct val="0"/>
              </a:spcBef>
              <a:spcAft>
                <a:spcPct val="0"/>
              </a:spcAft>
              <a:defRPr/>
            </a:pPr>
            <a:endParaRPr lang="fr-FR">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smtClean="0">
                <a:latin typeface="+mn-lt"/>
                <a:cs typeface="+mn-cs"/>
              </a:defRPr>
            </a:lvl1pPr>
          </a:lstStyle>
          <a:p>
            <a:pPr fontAlgn="base">
              <a:spcBef>
                <a:spcPct val="0"/>
              </a:spcBef>
              <a:spcAft>
                <a:spcPct val="0"/>
              </a:spcAft>
              <a:defRPr/>
            </a:pPr>
            <a:endParaRPr lang="fr-FR">
              <a:solidFill>
                <a:srgbClr val="000000"/>
              </a:solidFill>
            </a:endParaRPr>
          </a:p>
        </p:txBody>
      </p:sp>
      <p:sp>
        <p:nvSpPr>
          <p:cNvPr id="1030" name="Rectangle 6"/>
          <p:cNvSpPr>
            <a:spLocks noGrp="1" noChangeArrowheads="1"/>
          </p:cNvSpPr>
          <p:nvPr>
            <p:ph type="sldNum" sz="quarter" idx="4"/>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b="0" smtClean="0">
                <a:latin typeface="+mn-lt"/>
                <a:cs typeface="+mn-cs"/>
              </a:defRPr>
            </a:lvl1pPr>
          </a:lstStyle>
          <a:p>
            <a:pPr fontAlgn="base">
              <a:spcBef>
                <a:spcPct val="0"/>
              </a:spcBef>
              <a:spcAft>
                <a:spcPct val="0"/>
              </a:spcAft>
              <a:defRPr/>
            </a:pPr>
            <a:fld id="{7CD3E749-71E8-48D7-9F25-1CEB68536294}" type="slidenum">
              <a:rPr lang="ar-SA">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3348053141"/>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Lst>
  <p:txStyles>
    <p:title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pitchFamily="34" charset="0"/>
          <a:cs typeface="Arial" pitchFamily="34" charset="0"/>
        </a:defRPr>
      </a:lvl2pPr>
      <a:lvl3pPr algn="ctr" rtl="1" eaLnBrk="0" fontAlgn="base" hangingPunct="0">
        <a:spcBef>
          <a:spcPct val="0"/>
        </a:spcBef>
        <a:spcAft>
          <a:spcPct val="0"/>
        </a:spcAft>
        <a:defRPr sz="4400">
          <a:solidFill>
            <a:schemeClr val="tx2"/>
          </a:solidFill>
          <a:latin typeface="Arial" pitchFamily="34" charset="0"/>
          <a:cs typeface="Arial" pitchFamily="34" charset="0"/>
        </a:defRPr>
      </a:lvl3pPr>
      <a:lvl4pPr algn="ctr" rtl="1" eaLnBrk="0" fontAlgn="base" hangingPunct="0">
        <a:spcBef>
          <a:spcPct val="0"/>
        </a:spcBef>
        <a:spcAft>
          <a:spcPct val="0"/>
        </a:spcAft>
        <a:defRPr sz="4400">
          <a:solidFill>
            <a:schemeClr val="tx2"/>
          </a:solidFill>
          <a:latin typeface="Arial" pitchFamily="34" charset="0"/>
          <a:cs typeface="Arial" pitchFamily="34" charset="0"/>
        </a:defRPr>
      </a:lvl4pPr>
      <a:lvl5pPr algn="ctr" rtl="1"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1" fontAlgn="base">
        <a:spcBef>
          <a:spcPct val="0"/>
        </a:spcBef>
        <a:spcAft>
          <a:spcPct val="0"/>
        </a:spcAft>
        <a:defRPr sz="4400">
          <a:solidFill>
            <a:schemeClr val="tx2"/>
          </a:solidFill>
          <a:latin typeface="Arial" pitchFamily="34" charset="0"/>
          <a:cs typeface="Arial" pitchFamily="34" charset="0"/>
        </a:defRPr>
      </a:lvl6pPr>
      <a:lvl7pPr marL="914400" algn="ctr" rtl="1" fontAlgn="base">
        <a:spcBef>
          <a:spcPct val="0"/>
        </a:spcBef>
        <a:spcAft>
          <a:spcPct val="0"/>
        </a:spcAft>
        <a:defRPr sz="4400">
          <a:solidFill>
            <a:schemeClr val="tx2"/>
          </a:solidFill>
          <a:latin typeface="Arial" pitchFamily="34" charset="0"/>
          <a:cs typeface="Arial" pitchFamily="34" charset="0"/>
        </a:defRPr>
      </a:lvl7pPr>
      <a:lvl8pPr marL="1371600" algn="ctr" rtl="1" fontAlgn="base">
        <a:spcBef>
          <a:spcPct val="0"/>
        </a:spcBef>
        <a:spcAft>
          <a:spcPct val="0"/>
        </a:spcAft>
        <a:defRPr sz="4400">
          <a:solidFill>
            <a:schemeClr val="tx2"/>
          </a:solidFill>
          <a:latin typeface="Arial" pitchFamily="34" charset="0"/>
          <a:cs typeface="Arial" pitchFamily="34" charset="0"/>
        </a:defRPr>
      </a:lvl8pPr>
      <a:lvl9pPr marL="1828800" algn="ctr" rtl="1"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shadeToTitle="1">
        <a:gradFill flip="none" rotWithShape="1">
          <a:gsLst>
            <a:gs pos="0">
              <a:schemeClr val="bg1">
                <a:lumMod val="65000"/>
              </a:schemeClr>
            </a:gs>
            <a:gs pos="40000">
              <a:schemeClr val="bg1">
                <a:tint val="45000"/>
                <a:shade val="99000"/>
                <a:satMod val="350000"/>
              </a:schemeClr>
            </a:gs>
            <a:gs pos="100000">
              <a:schemeClr val="bg1">
                <a:shade val="20000"/>
                <a:satMod val="255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C18BC56E-D26A-4A08-8D9D-41E304BD2C78}" type="slidenum">
              <a:rPr lang="ar-SA" smtClean="0"/>
              <a:pPr/>
              <a:t>‹#›</a:t>
            </a:fld>
            <a:endParaRPr lang="ar-SA"/>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r>
              <a:rPr lang="ar-SA" smtClean="0">
                <a:solidFill>
                  <a:srgbClr val="ACCBF9"/>
                </a:solidFill>
              </a:rPr>
              <a:t>أ.سميرة المالكي</a:t>
            </a:r>
            <a:endParaRPr lang="ar-SA">
              <a:solidFill>
                <a:srgbClr val="ACCBF9"/>
              </a:solidFill>
            </a:endParaRP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E79D815E-649B-48D3-9C5C-1EA4E58D1B3C}" type="datetime1">
              <a:rPr lang="ar-SA" smtClean="0">
                <a:solidFill>
                  <a:srgbClr val="ACCBF9"/>
                </a:solidFill>
              </a:rPr>
              <a:pPr/>
              <a:t>18/07/1444</a:t>
            </a:fld>
            <a:endParaRPr lang="ar-SA">
              <a:solidFill>
                <a:srgbClr val="ACCBF9"/>
              </a:solidFill>
            </a:endParaRPr>
          </a:p>
        </p:txBody>
      </p:sp>
    </p:spTree>
    <p:extLst>
      <p:ext uri="{BB962C8B-B14F-4D97-AF65-F5344CB8AC3E}">
        <p14:creationId xmlns:p14="http://schemas.microsoft.com/office/powerpoint/2010/main" val="2054448530"/>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hf hdr="0" dt="0"/>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shadeToTitle="1">
        <a:gradFill flip="none" rotWithShape="1">
          <a:gsLst>
            <a:gs pos="0">
              <a:schemeClr val="bg1">
                <a:lumMod val="65000"/>
              </a:schemeClr>
            </a:gs>
            <a:gs pos="40000">
              <a:schemeClr val="bg1">
                <a:tint val="45000"/>
                <a:shade val="99000"/>
                <a:satMod val="350000"/>
              </a:schemeClr>
            </a:gs>
            <a:gs pos="100000">
              <a:schemeClr val="bg1">
                <a:shade val="20000"/>
                <a:satMod val="255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smtClean="0">
                <a:latin typeface="+mn-lt"/>
                <a:cs typeface="+mn-cs"/>
              </a:defRPr>
            </a:lvl1pPr>
          </a:lstStyle>
          <a:p>
            <a:pPr fontAlgn="base">
              <a:spcBef>
                <a:spcPct val="0"/>
              </a:spcBef>
              <a:spcAft>
                <a:spcPct val="0"/>
              </a:spcAft>
              <a:defRPr/>
            </a:pPr>
            <a:endParaRPr lang="fr-FR">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smtClean="0">
                <a:latin typeface="+mn-lt"/>
                <a:cs typeface="+mn-cs"/>
              </a:defRPr>
            </a:lvl1pPr>
          </a:lstStyle>
          <a:p>
            <a:pPr fontAlgn="base">
              <a:spcBef>
                <a:spcPct val="0"/>
              </a:spcBef>
              <a:spcAft>
                <a:spcPct val="0"/>
              </a:spcAft>
              <a:defRPr/>
            </a:pPr>
            <a:endParaRPr lang="fr-FR">
              <a:solidFill>
                <a:srgbClr val="000000"/>
              </a:solidFill>
            </a:endParaRPr>
          </a:p>
        </p:txBody>
      </p:sp>
      <p:sp>
        <p:nvSpPr>
          <p:cNvPr id="1030" name="Rectangle 6"/>
          <p:cNvSpPr>
            <a:spLocks noGrp="1" noChangeArrowheads="1"/>
          </p:cNvSpPr>
          <p:nvPr>
            <p:ph type="sldNum" sz="quarter" idx="4"/>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b="0" smtClean="0">
                <a:latin typeface="+mn-lt"/>
                <a:cs typeface="+mn-cs"/>
              </a:defRPr>
            </a:lvl1pPr>
          </a:lstStyle>
          <a:p>
            <a:pPr fontAlgn="base">
              <a:spcBef>
                <a:spcPct val="0"/>
              </a:spcBef>
              <a:spcAft>
                <a:spcPct val="0"/>
              </a:spcAft>
              <a:defRPr/>
            </a:pPr>
            <a:fld id="{23DB41ED-D327-4B62-BA82-F354C22BDACC}" type="slidenum">
              <a:rPr lang="ar-SA">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2613630604"/>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 id="2147483713" r:id="rId13"/>
  </p:sldLayoutIdLst>
  <p:txStyles>
    <p:title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pitchFamily="34" charset="0"/>
          <a:cs typeface="Arial" pitchFamily="34" charset="0"/>
        </a:defRPr>
      </a:lvl2pPr>
      <a:lvl3pPr algn="ctr" rtl="1" eaLnBrk="0" fontAlgn="base" hangingPunct="0">
        <a:spcBef>
          <a:spcPct val="0"/>
        </a:spcBef>
        <a:spcAft>
          <a:spcPct val="0"/>
        </a:spcAft>
        <a:defRPr sz="4400">
          <a:solidFill>
            <a:schemeClr val="tx2"/>
          </a:solidFill>
          <a:latin typeface="Arial" pitchFamily="34" charset="0"/>
          <a:cs typeface="Arial" pitchFamily="34" charset="0"/>
        </a:defRPr>
      </a:lvl3pPr>
      <a:lvl4pPr algn="ctr" rtl="1" eaLnBrk="0" fontAlgn="base" hangingPunct="0">
        <a:spcBef>
          <a:spcPct val="0"/>
        </a:spcBef>
        <a:spcAft>
          <a:spcPct val="0"/>
        </a:spcAft>
        <a:defRPr sz="4400">
          <a:solidFill>
            <a:schemeClr val="tx2"/>
          </a:solidFill>
          <a:latin typeface="Arial" pitchFamily="34" charset="0"/>
          <a:cs typeface="Arial" pitchFamily="34" charset="0"/>
        </a:defRPr>
      </a:lvl4pPr>
      <a:lvl5pPr algn="ctr" rtl="1"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1" fontAlgn="base">
        <a:spcBef>
          <a:spcPct val="0"/>
        </a:spcBef>
        <a:spcAft>
          <a:spcPct val="0"/>
        </a:spcAft>
        <a:defRPr sz="4400">
          <a:solidFill>
            <a:schemeClr val="tx2"/>
          </a:solidFill>
          <a:latin typeface="Arial" pitchFamily="34" charset="0"/>
          <a:cs typeface="Arial" pitchFamily="34" charset="0"/>
        </a:defRPr>
      </a:lvl6pPr>
      <a:lvl7pPr marL="914400" algn="ctr" rtl="1" fontAlgn="base">
        <a:spcBef>
          <a:spcPct val="0"/>
        </a:spcBef>
        <a:spcAft>
          <a:spcPct val="0"/>
        </a:spcAft>
        <a:defRPr sz="4400">
          <a:solidFill>
            <a:schemeClr val="tx2"/>
          </a:solidFill>
          <a:latin typeface="Arial" pitchFamily="34" charset="0"/>
          <a:cs typeface="Arial" pitchFamily="34" charset="0"/>
        </a:defRPr>
      </a:lvl7pPr>
      <a:lvl8pPr marL="1371600" algn="ctr" rtl="1" fontAlgn="base">
        <a:spcBef>
          <a:spcPct val="0"/>
        </a:spcBef>
        <a:spcAft>
          <a:spcPct val="0"/>
        </a:spcAft>
        <a:defRPr sz="4400">
          <a:solidFill>
            <a:schemeClr val="tx2"/>
          </a:solidFill>
          <a:latin typeface="Arial" pitchFamily="34" charset="0"/>
          <a:cs typeface="Arial" pitchFamily="34" charset="0"/>
        </a:defRPr>
      </a:lvl8pPr>
      <a:lvl9pPr marL="1828800" algn="ctr" rtl="1"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shadeToTitle="1">
        <a:gradFill flip="none" rotWithShape="1">
          <a:gsLst>
            <a:gs pos="0">
              <a:schemeClr val="bg1">
                <a:lumMod val="65000"/>
              </a:schemeClr>
            </a:gs>
            <a:gs pos="40000">
              <a:schemeClr val="bg1">
                <a:tint val="45000"/>
                <a:shade val="99000"/>
                <a:satMod val="350000"/>
              </a:schemeClr>
            </a:gs>
            <a:gs pos="100000">
              <a:schemeClr val="bg1">
                <a:shade val="20000"/>
                <a:satMod val="255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smtClean="0">
                <a:latin typeface="+mn-lt"/>
                <a:cs typeface="+mn-cs"/>
              </a:defRPr>
            </a:lvl1pPr>
          </a:lstStyle>
          <a:p>
            <a:pPr fontAlgn="base">
              <a:spcBef>
                <a:spcPct val="0"/>
              </a:spcBef>
              <a:spcAft>
                <a:spcPct val="0"/>
              </a:spcAft>
              <a:defRPr/>
            </a:pPr>
            <a:endParaRPr lang="fr-FR">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smtClean="0">
                <a:latin typeface="+mn-lt"/>
                <a:cs typeface="+mn-cs"/>
              </a:defRPr>
            </a:lvl1pPr>
          </a:lstStyle>
          <a:p>
            <a:pPr fontAlgn="base">
              <a:spcBef>
                <a:spcPct val="0"/>
              </a:spcBef>
              <a:spcAft>
                <a:spcPct val="0"/>
              </a:spcAft>
              <a:defRPr/>
            </a:pPr>
            <a:endParaRPr lang="fr-FR">
              <a:solidFill>
                <a:srgbClr val="000000"/>
              </a:solidFill>
            </a:endParaRPr>
          </a:p>
        </p:txBody>
      </p:sp>
      <p:sp>
        <p:nvSpPr>
          <p:cNvPr id="1030" name="Rectangle 6"/>
          <p:cNvSpPr>
            <a:spLocks noGrp="1" noChangeArrowheads="1"/>
          </p:cNvSpPr>
          <p:nvPr>
            <p:ph type="sldNum" sz="quarter" idx="4"/>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b="0" smtClean="0">
                <a:latin typeface="+mn-lt"/>
                <a:cs typeface="+mn-cs"/>
              </a:defRPr>
            </a:lvl1pPr>
          </a:lstStyle>
          <a:p>
            <a:pPr fontAlgn="base">
              <a:spcBef>
                <a:spcPct val="0"/>
              </a:spcBef>
              <a:spcAft>
                <a:spcPct val="0"/>
              </a:spcAft>
              <a:defRPr/>
            </a:pPr>
            <a:fld id="{38734825-01CA-4AAE-B461-21EBE8D8A8BD}" type="slidenum">
              <a:rPr lang="ar-SA">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1408974010"/>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Lst>
  <p:txStyles>
    <p:title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pitchFamily="34" charset="0"/>
          <a:cs typeface="Arial" pitchFamily="34" charset="0"/>
        </a:defRPr>
      </a:lvl2pPr>
      <a:lvl3pPr algn="ctr" rtl="1" eaLnBrk="0" fontAlgn="base" hangingPunct="0">
        <a:spcBef>
          <a:spcPct val="0"/>
        </a:spcBef>
        <a:spcAft>
          <a:spcPct val="0"/>
        </a:spcAft>
        <a:defRPr sz="4400">
          <a:solidFill>
            <a:schemeClr val="tx2"/>
          </a:solidFill>
          <a:latin typeface="Arial" pitchFamily="34" charset="0"/>
          <a:cs typeface="Arial" pitchFamily="34" charset="0"/>
        </a:defRPr>
      </a:lvl3pPr>
      <a:lvl4pPr algn="ctr" rtl="1" eaLnBrk="0" fontAlgn="base" hangingPunct="0">
        <a:spcBef>
          <a:spcPct val="0"/>
        </a:spcBef>
        <a:spcAft>
          <a:spcPct val="0"/>
        </a:spcAft>
        <a:defRPr sz="4400">
          <a:solidFill>
            <a:schemeClr val="tx2"/>
          </a:solidFill>
          <a:latin typeface="Arial" pitchFamily="34" charset="0"/>
          <a:cs typeface="Arial" pitchFamily="34" charset="0"/>
        </a:defRPr>
      </a:lvl4pPr>
      <a:lvl5pPr algn="ctr" rtl="1"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1" fontAlgn="base">
        <a:spcBef>
          <a:spcPct val="0"/>
        </a:spcBef>
        <a:spcAft>
          <a:spcPct val="0"/>
        </a:spcAft>
        <a:defRPr sz="4400">
          <a:solidFill>
            <a:schemeClr val="tx2"/>
          </a:solidFill>
          <a:latin typeface="Arial" pitchFamily="34" charset="0"/>
          <a:cs typeface="Arial" pitchFamily="34" charset="0"/>
        </a:defRPr>
      </a:lvl6pPr>
      <a:lvl7pPr marL="914400" algn="ctr" rtl="1" fontAlgn="base">
        <a:spcBef>
          <a:spcPct val="0"/>
        </a:spcBef>
        <a:spcAft>
          <a:spcPct val="0"/>
        </a:spcAft>
        <a:defRPr sz="4400">
          <a:solidFill>
            <a:schemeClr val="tx2"/>
          </a:solidFill>
          <a:latin typeface="Arial" pitchFamily="34" charset="0"/>
          <a:cs typeface="Arial" pitchFamily="34" charset="0"/>
        </a:defRPr>
      </a:lvl7pPr>
      <a:lvl8pPr marL="1371600" algn="ctr" rtl="1" fontAlgn="base">
        <a:spcBef>
          <a:spcPct val="0"/>
        </a:spcBef>
        <a:spcAft>
          <a:spcPct val="0"/>
        </a:spcAft>
        <a:defRPr sz="4400">
          <a:solidFill>
            <a:schemeClr val="tx2"/>
          </a:solidFill>
          <a:latin typeface="Arial" pitchFamily="34" charset="0"/>
          <a:cs typeface="Arial" pitchFamily="34" charset="0"/>
        </a:defRPr>
      </a:lvl8pPr>
      <a:lvl9pPr marL="1828800" algn="ctr" rtl="1"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shadeToTitle="1">
        <a:gradFill flip="none" rotWithShape="1">
          <a:gsLst>
            <a:gs pos="0">
              <a:schemeClr val="bg1">
                <a:lumMod val="65000"/>
              </a:schemeClr>
            </a:gs>
            <a:gs pos="40000">
              <a:schemeClr val="bg1">
                <a:tint val="45000"/>
                <a:shade val="99000"/>
                <a:satMod val="350000"/>
              </a:schemeClr>
            </a:gs>
            <a:gs pos="100000">
              <a:schemeClr val="bg1">
                <a:shade val="20000"/>
                <a:satMod val="255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smtClean="0">
                <a:latin typeface="+mn-lt"/>
                <a:cs typeface="+mn-cs"/>
              </a:defRPr>
            </a:lvl1pPr>
          </a:lstStyle>
          <a:p>
            <a:pPr fontAlgn="base">
              <a:spcBef>
                <a:spcPct val="0"/>
              </a:spcBef>
              <a:spcAft>
                <a:spcPct val="0"/>
              </a:spcAft>
              <a:defRPr/>
            </a:pPr>
            <a:endParaRPr lang="fr-FR">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smtClean="0">
                <a:latin typeface="+mn-lt"/>
                <a:cs typeface="+mn-cs"/>
              </a:defRPr>
            </a:lvl1pPr>
          </a:lstStyle>
          <a:p>
            <a:pPr fontAlgn="base">
              <a:spcBef>
                <a:spcPct val="0"/>
              </a:spcBef>
              <a:spcAft>
                <a:spcPct val="0"/>
              </a:spcAft>
              <a:defRPr/>
            </a:pPr>
            <a:endParaRPr lang="fr-FR">
              <a:solidFill>
                <a:srgbClr val="000000"/>
              </a:solidFill>
            </a:endParaRPr>
          </a:p>
        </p:txBody>
      </p:sp>
      <p:sp>
        <p:nvSpPr>
          <p:cNvPr id="1030" name="Rectangle 6"/>
          <p:cNvSpPr>
            <a:spLocks noGrp="1" noChangeArrowheads="1"/>
          </p:cNvSpPr>
          <p:nvPr>
            <p:ph type="sldNum" sz="quarter" idx="4"/>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b="0" smtClean="0">
                <a:latin typeface="+mn-lt"/>
                <a:cs typeface="+mn-cs"/>
              </a:defRPr>
            </a:lvl1pPr>
          </a:lstStyle>
          <a:p>
            <a:pPr fontAlgn="base">
              <a:spcBef>
                <a:spcPct val="0"/>
              </a:spcBef>
              <a:spcAft>
                <a:spcPct val="0"/>
              </a:spcAft>
              <a:defRPr/>
            </a:pPr>
            <a:fld id="{38734825-01CA-4AAE-B461-21EBE8D8A8BD}" type="slidenum">
              <a:rPr lang="ar-SA">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2670492341"/>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40" r:id="rId12"/>
    <p:sldLayoutId id="2147483741" r:id="rId13"/>
  </p:sldLayoutIdLst>
  <p:txStyles>
    <p:title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pitchFamily="34" charset="0"/>
          <a:cs typeface="Arial" pitchFamily="34" charset="0"/>
        </a:defRPr>
      </a:lvl2pPr>
      <a:lvl3pPr algn="ctr" rtl="1" eaLnBrk="0" fontAlgn="base" hangingPunct="0">
        <a:spcBef>
          <a:spcPct val="0"/>
        </a:spcBef>
        <a:spcAft>
          <a:spcPct val="0"/>
        </a:spcAft>
        <a:defRPr sz="4400">
          <a:solidFill>
            <a:schemeClr val="tx2"/>
          </a:solidFill>
          <a:latin typeface="Arial" pitchFamily="34" charset="0"/>
          <a:cs typeface="Arial" pitchFamily="34" charset="0"/>
        </a:defRPr>
      </a:lvl3pPr>
      <a:lvl4pPr algn="ctr" rtl="1" eaLnBrk="0" fontAlgn="base" hangingPunct="0">
        <a:spcBef>
          <a:spcPct val="0"/>
        </a:spcBef>
        <a:spcAft>
          <a:spcPct val="0"/>
        </a:spcAft>
        <a:defRPr sz="4400">
          <a:solidFill>
            <a:schemeClr val="tx2"/>
          </a:solidFill>
          <a:latin typeface="Arial" pitchFamily="34" charset="0"/>
          <a:cs typeface="Arial" pitchFamily="34" charset="0"/>
        </a:defRPr>
      </a:lvl4pPr>
      <a:lvl5pPr algn="ctr" rtl="1"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1" fontAlgn="base">
        <a:spcBef>
          <a:spcPct val="0"/>
        </a:spcBef>
        <a:spcAft>
          <a:spcPct val="0"/>
        </a:spcAft>
        <a:defRPr sz="4400">
          <a:solidFill>
            <a:schemeClr val="tx2"/>
          </a:solidFill>
          <a:latin typeface="Arial" pitchFamily="34" charset="0"/>
          <a:cs typeface="Arial" pitchFamily="34" charset="0"/>
        </a:defRPr>
      </a:lvl6pPr>
      <a:lvl7pPr marL="914400" algn="ctr" rtl="1" fontAlgn="base">
        <a:spcBef>
          <a:spcPct val="0"/>
        </a:spcBef>
        <a:spcAft>
          <a:spcPct val="0"/>
        </a:spcAft>
        <a:defRPr sz="4400">
          <a:solidFill>
            <a:schemeClr val="tx2"/>
          </a:solidFill>
          <a:latin typeface="Arial" pitchFamily="34" charset="0"/>
          <a:cs typeface="Arial" pitchFamily="34" charset="0"/>
        </a:defRPr>
      </a:lvl7pPr>
      <a:lvl8pPr marL="1371600" algn="ctr" rtl="1" fontAlgn="base">
        <a:spcBef>
          <a:spcPct val="0"/>
        </a:spcBef>
        <a:spcAft>
          <a:spcPct val="0"/>
        </a:spcAft>
        <a:defRPr sz="4400">
          <a:solidFill>
            <a:schemeClr val="tx2"/>
          </a:solidFill>
          <a:latin typeface="Arial" pitchFamily="34" charset="0"/>
          <a:cs typeface="Arial" pitchFamily="34" charset="0"/>
        </a:defRPr>
      </a:lvl8pPr>
      <a:lvl9pPr marL="1828800" algn="ctr" rtl="1"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8.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8.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8.xml"/></Relationships>
</file>

<file path=ppt/slides/_rels/slide3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27.xml"/><Relationship Id="rId1" Type="http://schemas.openxmlformats.org/officeDocument/2006/relationships/tags" Target="../tags/tag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8.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47.xml.rels><?xml version="1.0" encoding="UTF-8" standalone="yes"?>
<Relationships xmlns="http://schemas.openxmlformats.org/package/2006/relationships"><Relationship Id="rId2" Type="http://schemas.openxmlformats.org/officeDocument/2006/relationships/slideLayout" Target="../slideLayouts/slideLayout27.xml"/><Relationship Id="rId1" Type="http://schemas.openxmlformats.org/officeDocument/2006/relationships/tags" Target="../tags/tag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5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8.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6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8.xml"/></Relationships>
</file>

<file path=ppt/slides/_rels/slide6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8.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4.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0.xml"/></Relationships>
</file>

<file path=ppt/slides/_rels/slide6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0.xml"/></Relationships>
</file>

<file path=ppt/slides/_rels/slide6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4.xml"/></Relationships>
</file>

<file path=ppt/slides/_rels/slide6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0.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4.xml"/></Relationships>
</file>

<file path=ppt/slides/_rels/slide7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5.xml"/></Relationships>
</file>

<file path=ppt/slides/_rels/slide7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70.xml"/></Relationships>
</file>

<file path=ppt/slides/_rels/slide7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0.xml"/></Relationships>
</file>

<file path=ppt/slides/_rels/slide75.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0.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64.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6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a:xfrm>
            <a:off x="468313" y="2060575"/>
            <a:ext cx="7991475" cy="2376488"/>
          </a:xfrm>
        </p:spPr>
        <p:txBody>
          <a:bodyPr/>
          <a:lstStyle/>
          <a:p>
            <a:pPr eaLnBrk="1" hangingPunct="1"/>
            <a:r>
              <a:rPr lang="ar-DZ" sz="4000" dirty="0" smtClean="0">
                <a:solidFill>
                  <a:srgbClr val="26585C"/>
                </a:solidFill>
                <a:latin typeface="Simplified Arabic" pitchFamily="18" charset="-78"/>
                <a:cs typeface="Simplified Arabic" pitchFamily="18" charset="-78"/>
              </a:rPr>
              <a:t/>
            </a:r>
            <a:br>
              <a:rPr lang="ar-DZ" sz="4000" dirty="0" smtClean="0">
                <a:solidFill>
                  <a:srgbClr val="26585C"/>
                </a:solidFill>
                <a:latin typeface="Simplified Arabic" pitchFamily="18" charset="-78"/>
                <a:cs typeface="Simplified Arabic" pitchFamily="18" charset="-78"/>
              </a:rPr>
            </a:br>
            <a:r>
              <a:rPr lang="ar-DZ" sz="4800" b="1" dirty="0" smtClean="0">
                <a:solidFill>
                  <a:srgbClr val="26585C"/>
                </a:solidFill>
                <a:latin typeface="Simplified Arabic" pitchFamily="18" charset="-78"/>
                <a:cs typeface="Simplified Arabic" pitchFamily="18" charset="-78"/>
              </a:rPr>
              <a:t>دروس عبر الخط</a:t>
            </a:r>
            <a:r>
              <a:rPr lang="ar-SA" sz="4800" b="1" dirty="0" smtClean="0">
                <a:solidFill>
                  <a:srgbClr val="26585C"/>
                </a:solidFill>
                <a:latin typeface="Simplified Arabic" pitchFamily="18" charset="-78"/>
                <a:cs typeface="Simplified Arabic" pitchFamily="18" charset="-78"/>
              </a:rPr>
              <a:t> في</a:t>
            </a:r>
            <a:r>
              <a:rPr lang="ar-DZ" sz="4800" b="1" dirty="0" smtClean="0">
                <a:solidFill>
                  <a:srgbClr val="26585C"/>
                </a:solidFill>
                <a:latin typeface="Simplified Arabic" pitchFamily="18" charset="-78"/>
                <a:cs typeface="Simplified Arabic" pitchFamily="18" charset="-78"/>
              </a:rPr>
              <a:t> </a:t>
            </a:r>
            <a:r>
              <a:rPr lang="ar-SA" sz="4800" b="1" dirty="0" smtClean="0">
                <a:solidFill>
                  <a:srgbClr val="26585C"/>
                </a:solidFill>
                <a:latin typeface="Simplified Arabic" pitchFamily="18" charset="-78"/>
                <a:cs typeface="Simplified Arabic" pitchFamily="18" charset="-78"/>
              </a:rPr>
              <a:t>الاقتصاد الجزئي</a:t>
            </a:r>
            <a:r>
              <a:rPr lang="ar-DZ" sz="4000" dirty="0" smtClean="0">
                <a:solidFill>
                  <a:srgbClr val="26585C"/>
                </a:solidFill>
                <a:latin typeface="Simplified Arabic" pitchFamily="18" charset="-78"/>
                <a:cs typeface="Simplified Arabic" pitchFamily="18" charset="-78"/>
              </a:rPr>
              <a:t/>
            </a:r>
            <a:br>
              <a:rPr lang="ar-DZ" sz="4000" dirty="0" smtClean="0">
                <a:solidFill>
                  <a:srgbClr val="26585C"/>
                </a:solidFill>
                <a:latin typeface="Simplified Arabic" pitchFamily="18" charset="-78"/>
                <a:cs typeface="Simplified Arabic" pitchFamily="18" charset="-78"/>
              </a:rPr>
            </a:br>
            <a:r>
              <a:rPr lang="ar-DZ" sz="3200" b="1" dirty="0" smtClean="0">
                <a:solidFill>
                  <a:srgbClr val="26585C"/>
                </a:solidFill>
                <a:latin typeface="Simplified Arabic" pitchFamily="18" charset="-78"/>
                <a:cs typeface="Simplified Arabic" pitchFamily="18" charset="-78"/>
              </a:rPr>
              <a:t>السنة الاولى جذع مشترك </a:t>
            </a:r>
            <a:endParaRPr lang="fr-FR" sz="4000" b="1" dirty="0" smtClean="0">
              <a:solidFill>
                <a:srgbClr val="26585C"/>
              </a:solidFill>
              <a:latin typeface="Simplified Arabic" pitchFamily="18" charset="-78"/>
              <a:cs typeface="Simplified Arabic" pitchFamily="18" charset="-78"/>
            </a:endParaRPr>
          </a:p>
        </p:txBody>
      </p:sp>
      <p:sp>
        <p:nvSpPr>
          <p:cNvPr id="7" name="Rectangle 4"/>
          <p:cNvSpPr txBox="1">
            <a:spLocks noChangeArrowheads="1"/>
          </p:cNvSpPr>
          <p:nvPr/>
        </p:nvSpPr>
        <p:spPr bwMode="auto">
          <a:xfrm>
            <a:off x="531813" y="836613"/>
            <a:ext cx="7927975" cy="1439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2600" b="1">
                <a:solidFill>
                  <a:schemeClr val="tx1"/>
                </a:solidFill>
                <a:latin typeface="Garamond" pitchFamily="18" charset="0"/>
                <a:cs typeface="Traditional Arabic" pitchFamily="18" charset="-78"/>
              </a:defRPr>
            </a:lvl1pPr>
            <a:lvl2pPr marL="742950" indent="-285750" eaLnBrk="0" hangingPunct="0">
              <a:defRPr sz="2600" b="1">
                <a:solidFill>
                  <a:schemeClr val="tx1"/>
                </a:solidFill>
                <a:latin typeface="Garamond" pitchFamily="18" charset="0"/>
                <a:cs typeface="Traditional Arabic" pitchFamily="18" charset="-78"/>
              </a:defRPr>
            </a:lvl2pPr>
            <a:lvl3pPr marL="1143000" indent="-228600" eaLnBrk="0" hangingPunct="0">
              <a:defRPr sz="2600" b="1">
                <a:solidFill>
                  <a:schemeClr val="tx1"/>
                </a:solidFill>
                <a:latin typeface="Garamond" pitchFamily="18" charset="0"/>
                <a:cs typeface="Traditional Arabic" pitchFamily="18" charset="-78"/>
              </a:defRPr>
            </a:lvl3pPr>
            <a:lvl4pPr marL="1600200" indent="-228600" eaLnBrk="0" hangingPunct="0">
              <a:defRPr sz="2600" b="1">
                <a:solidFill>
                  <a:schemeClr val="tx1"/>
                </a:solidFill>
                <a:latin typeface="Garamond" pitchFamily="18" charset="0"/>
                <a:cs typeface="Traditional Arabic" pitchFamily="18" charset="-78"/>
              </a:defRPr>
            </a:lvl4pPr>
            <a:lvl5pPr marL="2057400" indent="-228600" eaLnBrk="0" hangingPunct="0">
              <a:defRPr sz="2600" b="1">
                <a:solidFill>
                  <a:schemeClr val="tx1"/>
                </a:solidFill>
                <a:latin typeface="Garamond" pitchFamily="18" charset="0"/>
                <a:cs typeface="Traditional Arabic" pitchFamily="18" charset="-78"/>
              </a:defRPr>
            </a:lvl5pPr>
            <a:lvl6pPr marL="25146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6pPr>
            <a:lvl7pPr marL="29718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7pPr>
            <a:lvl8pPr marL="34290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8pPr>
            <a:lvl9pPr marL="38862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9pPr>
          </a:lstStyle>
          <a:p>
            <a:pPr algn="ctr" eaLnBrk="1" fontAlgn="base" hangingPunct="1">
              <a:spcBef>
                <a:spcPct val="0"/>
              </a:spcBef>
              <a:spcAft>
                <a:spcPct val="0"/>
              </a:spcAft>
            </a:pPr>
            <a:r>
              <a:rPr lang="ar-DZ" sz="2800" dirty="0">
                <a:solidFill>
                  <a:srgbClr val="26585C"/>
                </a:solidFill>
                <a:latin typeface="Simplified Arabic" pitchFamily="18" charset="-78"/>
                <a:cs typeface="Simplified Arabic" pitchFamily="18" charset="-78"/>
              </a:rPr>
              <a:t>وزارة التعليم العالي والبحث العلمي </a:t>
            </a:r>
          </a:p>
          <a:p>
            <a:pPr algn="ctr" eaLnBrk="1" fontAlgn="base" hangingPunct="1">
              <a:spcBef>
                <a:spcPct val="0"/>
              </a:spcBef>
              <a:spcAft>
                <a:spcPct val="0"/>
              </a:spcAft>
            </a:pPr>
            <a:r>
              <a:rPr lang="ar-DZ" sz="2800" dirty="0">
                <a:solidFill>
                  <a:srgbClr val="26585C"/>
                </a:solidFill>
                <a:latin typeface="Simplified Arabic" pitchFamily="18" charset="-78"/>
                <a:cs typeface="Simplified Arabic" pitchFamily="18" charset="-78"/>
              </a:rPr>
              <a:t>جامعة أحمد بن يحيى </a:t>
            </a:r>
            <a:r>
              <a:rPr lang="ar-DZ" sz="2800" dirty="0" err="1">
                <a:solidFill>
                  <a:srgbClr val="26585C"/>
                </a:solidFill>
                <a:latin typeface="Simplified Arabic" pitchFamily="18" charset="-78"/>
                <a:cs typeface="Simplified Arabic" pitchFamily="18" charset="-78"/>
              </a:rPr>
              <a:t>الونشريسي</a:t>
            </a:r>
            <a:r>
              <a:rPr lang="ar-DZ" sz="2800" dirty="0">
                <a:solidFill>
                  <a:srgbClr val="26585C"/>
                </a:solidFill>
                <a:latin typeface="Simplified Arabic" pitchFamily="18" charset="-78"/>
                <a:cs typeface="Simplified Arabic" pitchFamily="18" charset="-78"/>
              </a:rPr>
              <a:t> . تيسمسيلت</a:t>
            </a:r>
            <a:br>
              <a:rPr lang="ar-DZ" sz="2800" dirty="0">
                <a:solidFill>
                  <a:srgbClr val="26585C"/>
                </a:solidFill>
                <a:latin typeface="Simplified Arabic" pitchFamily="18" charset="-78"/>
                <a:cs typeface="Simplified Arabic" pitchFamily="18" charset="-78"/>
              </a:rPr>
            </a:br>
            <a:r>
              <a:rPr lang="ar-DZ" sz="2800" dirty="0">
                <a:solidFill>
                  <a:srgbClr val="26585C"/>
                </a:solidFill>
                <a:latin typeface="Simplified Arabic" pitchFamily="18" charset="-78"/>
                <a:cs typeface="Simplified Arabic" pitchFamily="18" charset="-78"/>
              </a:rPr>
              <a:t>معهد العلوم الاقتصادية والتجارية، وعلوم التسيير</a:t>
            </a:r>
            <a:br>
              <a:rPr lang="ar-DZ" sz="2800" dirty="0">
                <a:solidFill>
                  <a:srgbClr val="26585C"/>
                </a:solidFill>
                <a:latin typeface="Simplified Arabic" pitchFamily="18" charset="-78"/>
                <a:cs typeface="Simplified Arabic" pitchFamily="18" charset="-78"/>
              </a:rPr>
            </a:br>
            <a:r>
              <a:rPr lang="ar-DZ" sz="2800" dirty="0">
                <a:solidFill>
                  <a:srgbClr val="26585C"/>
                </a:solidFill>
                <a:latin typeface="Simplified Arabic" pitchFamily="18" charset="-78"/>
                <a:cs typeface="Simplified Arabic" pitchFamily="18" charset="-78"/>
              </a:rPr>
              <a:t>قسم العلوم الاقتصادية</a:t>
            </a:r>
          </a:p>
          <a:p>
            <a:pPr algn="ctr" eaLnBrk="1" fontAlgn="base" hangingPunct="1">
              <a:spcBef>
                <a:spcPct val="0"/>
              </a:spcBef>
              <a:spcAft>
                <a:spcPct val="0"/>
              </a:spcAft>
            </a:pPr>
            <a:r>
              <a:rPr lang="ar-DZ" sz="4000" dirty="0">
                <a:solidFill>
                  <a:srgbClr val="26585C"/>
                </a:solidFill>
                <a:latin typeface="Simplified Arabic" pitchFamily="18" charset="-78"/>
                <a:cs typeface="Simplified Arabic" pitchFamily="18" charset="-78"/>
              </a:rPr>
              <a:t/>
            </a:r>
            <a:br>
              <a:rPr lang="ar-DZ" sz="4000" dirty="0">
                <a:solidFill>
                  <a:srgbClr val="26585C"/>
                </a:solidFill>
                <a:latin typeface="Simplified Arabic" pitchFamily="18" charset="-78"/>
                <a:cs typeface="Simplified Arabic" pitchFamily="18" charset="-78"/>
              </a:rPr>
            </a:br>
            <a:endParaRPr lang="fr-FR" sz="4000" dirty="0">
              <a:solidFill>
                <a:srgbClr val="26585C"/>
              </a:solidFill>
              <a:latin typeface="Simplified Arabic" pitchFamily="18" charset="-78"/>
              <a:cs typeface="Simplified Arabic" pitchFamily="18" charset="-78"/>
            </a:endParaRPr>
          </a:p>
        </p:txBody>
      </p:sp>
      <p:sp>
        <p:nvSpPr>
          <p:cNvPr id="8" name="Rectangle 4"/>
          <p:cNvSpPr txBox="1">
            <a:spLocks noChangeArrowheads="1"/>
          </p:cNvSpPr>
          <p:nvPr/>
        </p:nvSpPr>
        <p:spPr bwMode="auto">
          <a:xfrm>
            <a:off x="620713" y="4221163"/>
            <a:ext cx="7991475" cy="2376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2600" b="1">
                <a:solidFill>
                  <a:schemeClr val="tx1"/>
                </a:solidFill>
                <a:latin typeface="Garamond" pitchFamily="18" charset="0"/>
                <a:cs typeface="Traditional Arabic" pitchFamily="18" charset="-78"/>
              </a:defRPr>
            </a:lvl1pPr>
            <a:lvl2pPr marL="742950" indent="-285750" eaLnBrk="0" hangingPunct="0">
              <a:defRPr sz="2600" b="1">
                <a:solidFill>
                  <a:schemeClr val="tx1"/>
                </a:solidFill>
                <a:latin typeface="Garamond" pitchFamily="18" charset="0"/>
                <a:cs typeface="Traditional Arabic" pitchFamily="18" charset="-78"/>
              </a:defRPr>
            </a:lvl2pPr>
            <a:lvl3pPr marL="1143000" indent="-228600" eaLnBrk="0" hangingPunct="0">
              <a:defRPr sz="2600" b="1">
                <a:solidFill>
                  <a:schemeClr val="tx1"/>
                </a:solidFill>
                <a:latin typeface="Garamond" pitchFamily="18" charset="0"/>
                <a:cs typeface="Traditional Arabic" pitchFamily="18" charset="-78"/>
              </a:defRPr>
            </a:lvl3pPr>
            <a:lvl4pPr marL="1600200" indent="-228600" eaLnBrk="0" hangingPunct="0">
              <a:defRPr sz="2600" b="1">
                <a:solidFill>
                  <a:schemeClr val="tx1"/>
                </a:solidFill>
                <a:latin typeface="Garamond" pitchFamily="18" charset="0"/>
                <a:cs typeface="Traditional Arabic" pitchFamily="18" charset="-78"/>
              </a:defRPr>
            </a:lvl4pPr>
            <a:lvl5pPr marL="2057400" indent="-228600" eaLnBrk="0" hangingPunct="0">
              <a:defRPr sz="2600" b="1">
                <a:solidFill>
                  <a:schemeClr val="tx1"/>
                </a:solidFill>
                <a:latin typeface="Garamond" pitchFamily="18" charset="0"/>
                <a:cs typeface="Traditional Arabic" pitchFamily="18" charset="-78"/>
              </a:defRPr>
            </a:lvl5pPr>
            <a:lvl6pPr marL="25146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6pPr>
            <a:lvl7pPr marL="29718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7pPr>
            <a:lvl8pPr marL="34290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8pPr>
            <a:lvl9pPr marL="38862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9pPr>
          </a:lstStyle>
          <a:p>
            <a:pPr algn="ctr" eaLnBrk="1" fontAlgn="base" hangingPunct="1">
              <a:spcBef>
                <a:spcPct val="0"/>
              </a:spcBef>
              <a:spcAft>
                <a:spcPct val="0"/>
              </a:spcAft>
            </a:pPr>
            <a:r>
              <a:rPr lang="ar-DZ" sz="4000" dirty="0">
                <a:solidFill>
                  <a:srgbClr val="26585C"/>
                </a:solidFill>
                <a:latin typeface="Simplified Arabic" pitchFamily="18" charset="-78"/>
                <a:cs typeface="Simplified Arabic" pitchFamily="18" charset="-78"/>
              </a:rPr>
              <a:t/>
            </a:r>
            <a:br>
              <a:rPr lang="ar-DZ" sz="4000" dirty="0">
                <a:solidFill>
                  <a:srgbClr val="26585C"/>
                </a:solidFill>
                <a:latin typeface="Simplified Arabic" pitchFamily="18" charset="-78"/>
                <a:cs typeface="Simplified Arabic" pitchFamily="18" charset="-78"/>
              </a:rPr>
            </a:br>
            <a:r>
              <a:rPr lang="ar-DZ" sz="2800" dirty="0">
                <a:solidFill>
                  <a:srgbClr val="26585C"/>
                </a:solidFill>
                <a:latin typeface="Simplified Arabic" pitchFamily="18" charset="-78"/>
                <a:cs typeface="Simplified Arabic" pitchFamily="18" charset="-78"/>
              </a:rPr>
              <a:t>من اعداد: الاستاذ بدري عبد العزيز</a:t>
            </a:r>
          </a:p>
          <a:p>
            <a:pPr algn="ctr" eaLnBrk="1" fontAlgn="base" hangingPunct="1">
              <a:spcBef>
                <a:spcPct val="0"/>
              </a:spcBef>
              <a:spcAft>
                <a:spcPct val="0"/>
              </a:spcAft>
            </a:pPr>
            <a:endParaRPr lang="ar-DZ" sz="2800" dirty="0">
              <a:solidFill>
                <a:srgbClr val="26585C"/>
              </a:solidFill>
              <a:latin typeface="Simplified Arabic" pitchFamily="18" charset="-78"/>
              <a:cs typeface="Simplified Arabic" pitchFamily="18" charset="-78"/>
            </a:endParaRPr>
          </a:p>
          <a:p>
            <a:pPr algn="ctr" eaLnBrk="1" fontAlgn="base" hangingPunct="1">
              <a:spcBef>
                <a:spcPct val="0"/>
              </a:spcBef>
              <a:spcAft>
                <a:spcPct val="0"/>
              </a:spcAft>
            </a:pPr>
            <a:endParaRPr lang="ar-DZ" sz="4800" dirty="0">
              <a:solidFill>
                <a:srgbClr val="26585C"/>
              </a:solidFill>
              <a:latin typeface="Simplified Arabic" pitchFamily="18" charset="-78"/>
              <a:cs typeface="Simplified Arabic" pitchFamily="18" charset="-78"/>
            </a:endParaRPr>
          </a:p>
          <a:p>
            <a:pPr algn="ctr" eaLnBrk="1" fontAlgn="base" hangingPunct="1">
              <a:spcBef>
                <a:spcPct val="0"/>
              </a:spcBef>
              <a:spcAft>
                <a:spcPct val="0"/>
              </a:spcAft>
            </a:pPr>
            <a:r>
              <a:rPr lang="ar-DZ" sz="2400" dirty="0">
                <a:solidFill>
                  <a:srgbClr val="26585C"/>
                </a:solidFill>
                <a:latin typeface="Simplified Arabic" pitchFamily="18" charset="-78"/>
                <a:cs typeface="Simplified Arabic" pitchFamily="18" charset="-78"/>
              </a:rPr>
              <a:t>السنة الدراسية</a:t>
            </a:r>
            <a:r>
              <a:rPr lang="ar-DZ" sz="1800" dirty="0">
                <a:solidFill>
                  <a:srgbClr val="26585C"/>
                </a:solidFill>
                <a:latin typeface="Simplified Arabic" pitchFamily="18" charset="-78"/>
                <a:cs typeface="Simplified Arabic" pitchFamily="18" charset="-78"/>
              </a:rPr>
              <a:t/>
            </a:r>
            <a:br>
              <a:rPr lang="ar-DZ" sz="1800" dirty="0">
                <a:solidFill>
                  <a:srgbClr val="26585C"/>
                </a:solidFill>
                <a:latin typeface="Simplified Arabic" pitchFamily="18" charset="-78"/>
                <a:cs typeface="Simplified Arabic" pitchFamily="18" charset="-78"/>
              </a:rPr>
            </a:br>
            <a:r>
              <a:rPr lang="ar-DZ" sz="1400" dirty="0">
                <a:solidFill>
                  <a:srgbClr val="26585C"/>
                </a:solidFill>
                <a:latin typeface="Simplified Arabic" pitchFamily="18" charset="-78"/>
                <a:cs typeface="Simplified Arabic" pitchFamily="18" charset="-78"/>
              </a:rPr>
              <a:t>2022-2023</a:t>
            </a:r>
            <a:endParaRPr lang="fr-FR" sz="1800" dirty="0">
              <a:solidFill>
                <a:srgbClr val="26585C"/>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258336630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052"/>
                                        </p:tgtEl>
                                        <p:attrNameLst>
                                          <p:attrName>style.visibility</p:attrName>
                                        </p:attrNameLst>
                                      </p:cBhvr>
                                      <p:to>
                                        <p:strVal val="visible"/>
                                      </p:to>
                                    </p:set>
                                    <p:anim calcmode="lin" valueType="num">
                                      <p:cBhvr additive="base">
                                        <p:cTn id="7" dur="250" fill="hold"/>
                                        <p:tgtEl>
                                          <p:spTgt spid="2052"/>
                                        </p:tgtEl>
                                        <p:attrNameLst>
                                          <p:attrName>ppt_x</p:attrName>
                                        </p:attrNameLst>
                                      </p:cBhvr>
                                      <p:tavLst>
                                        <p:tav tm="0">
                                          <p:val>
                                            <p:strVal val="#ppt_x"/>
                                          </p:val>
                                        </p:tav>
                                        <p:tav tm="100000">
                                          <p:val>
                                            <p:strVal val="#ppt_x"/>
                                          </p:val>
                                        </p:tav>
                                      </p:tavLst>
                                    </p:anim>
                                    <p:anim calcmode="lin" valueType="num">
                                      <p:cBhvr additive="base">
                                        <p:cTn id="8" dur="250" fill="hold"/>
                                        <p:tgtEl>
                                          <p:spTgt spid="2052"/>
                                        </p:tgtEl>
                                        <p:attrNameLst>
                                          <p:attrName>ppt_y</p:attrName>
                                        </p:attrNameLst>
                                      </p:cBhvr>
                                      <p:tavLst>
                                        <p:tav tm="0">
                                          <p:val>
                                            <p:strVal val="1+#ppt_h/2"/>
                                          </p:val>
                                        </p:tav>
                                        <p:tav tm="100000">
                                          <p:val>
                                            <p:strVal val="#ppt_y"/>
                                          </p:val>
                                        </p:tav>
                                      </p:tavLst>
                                    </p:anim>
                                  </p:childTnLst>
                                </p:cTn>
                              </p:par>
                            </p:childTnLst>
                          </p:cTn>
                        </p:par>
                        <p:par>
                          <p:cTn id="9" fill="hold">
                            <p:stCondLst>
                              <p:cond delay="250"/>
                            </p:stCondLst>
                            <p:childTnLst>
                              <p:par>
                                <p:cTn id="10" presetID="2" presetClass="entr" presetSubtype="4"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250" fill="hold"/>
                                        <p:tgtEl>
                                          <p:spTgt spid="7"/>
                                        </p:tgtEl>
                                        <p:attrNameLst>
                                          <p:attrName>ppt_x</p:attrName>
                                        </p:attrNameLst>
                                      </p:cBhvr>
                                      <p:tavLst>
                                        <p:tav tm="0">
                                          <p:val>
                                            <p:strVal val="#ppt_x"/>
                                          </p:val>
                                        </p:tav>
                                        <p:tav tm="100000">
                                          <p:val>
                                            <p:strVal val="#ppt_x"/>
                                          </p:val>
                                        </p:tav>
                                      </p:tavLst>
                                    </p:anim>
                                    <p:anim calcmode="lin" valueType="num">
                                      <p:cBhvr additive="base">
                                        <p:cTn id="13" dur="250" fill="hold"/>
                                        <p:tgtEl>
                                          <p:spTgt spid="7"/>
                                        </p:tgtEl>
                                        <p:attrNameLst>
                                          <p:attrName>ppt_y</p:attrName>
                                        </p:attrNameLst>
                                      </p:cBhvr>
                                      <p:tavLst>
                                        <p:tav tm="0">
                                          <p:val>
                                            <p:strVal val="1+#ppt_h/2"/>
                                          </p:val>
                                        </p:tav>
                                        <p:tav tm="100000">
                                          <p:val>
                                            <p:strVal val="#ppt_y"/>
                                          </p:val>
                                        </p:tav>
                                      </p:tavLst>
                                    </p:anim>
                                  </p:childTnLst>
                                </p:cTn>
                              </p:par>
                            </p:childTnLst>
                          </p:cTn>
                        </p:par>
                        <p:par>
                          <p:cTn id="14" fill="hold">
                            <p:stCondLst>
                              <p:cond delay="500"/>
                            </p:stCondLst>
                            <p:childTnLst>
                              <p:par>
                                <p:cTn id="15" presetID="2" presetClass="entr" presetSubtype="4"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250" fill="hold"/>
                                        <p:tgtEl>
                                          <p:spTgt spid="8"/>
                                        </p:tgtEl>
                                        <p:attrNameLst>
                                          <p:attrName>ppt_x</p:attrName>
                                        </p:attrNameLst>
                                      </p:cBhvr>
                                      <p:tavLst>
                                        <p:tav tm="0">
                                          <p:val>
                                            <p:strVal val="#ppt_x"/>
                                          </p:val>
                                        </p:tav>
                                        <p:tav tm="100000">
                                          <p:val>
                                            <p:strVal val="#ppt_x"/>
                                          </p:val>
                                        </p:tav>
                                      </p:tavLst>
                                    </p:anim>
                                    <p:anim calcmode="lin" valueType="num">
                                      <p:cBhvr additive="base">
                                        <p:cTn id="18" dur="25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p:bldP spid="7" grpId="0"/>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128192" y="158775"/>
            <a:ext cx="7772400" cy="1470025"/>
          </a:xfrm>
        </p:spPr>
        <p:txBody>
          <a:bodyPr/>
          <a:lstStyle/>
          <a:p>
            <a:r>
              <a:rPr lang="ar-DZ" b="1" kern="1200" spc="-100" dirty="0" smtClean="0">
                <a:solidFill>
                  <a:srgbClr val="675E47"/>
                </a:solidFill>
                <a:latin typeface="Cambria"/>
                <a:cs typeface="Times New Roman"/>
              </a:rPr>
              <a:t>رابعا : </a:t>
            </a:r>
            <a:r>
              <a:rPr lang="ar-SA" b="1" kern="1200" spc="-100" dirty="0" smtClean="0">
                <a:solidFill>
                  <a:srgbClr val="675E47"/>
                </a:solidFill>
                <a:latin typeface="Cambria"/>
                <a:cs typeface="Times New Roman"/>
              </a:rPr>
              <a:t>طبيعة </a:t>
            </a:r>
            <a:r>
              <a:rPr lang="ar-SA" b="1" kern="1200" spc="-100" dirty="0">
                <a:solidFill>
                  <a:srgbClr val="675E47"/>
                </a:solidFill>
                <a:latin typeface="Cambria"/>
                <a:cs typeface="Times New Roman"/>
              </a:rPr>
              <a:t>المشكلة </a:t>
            </a:r>
            <a:r>
              <a:rPr lang="ar-SA" b="1" kern="1200" spc="-100" dirty="0" smtClean="0">
                <a:solidFill>
                  <a:srgbClr val="675E47"/>
                </a:solidFill>
                <a:latin typeface="Cambria"/>
                <a:cs typeface="Times New Roman"/>
              </a:rPr>
              <a:t>الاقتصادية</a:t>
            </a:r>
            <a:r>
              <a:rPr lang="ar-DZ" b="1" kern="1200" spc="-100" dirty="0" smtClean="0">
                <a:solidFill>
                  <a:srgbClr val="675E47"/>
                </a:solidFill>
                <a:latin typeface="Cambria"/>
                <a:cs typeface="Times New Roman"/>
              </a:rPr>
              <a:t> </a:t>
            </a:r>
            <a:endParaRPr lang="ar-DZ" b="1" dirty="0"/>
          </a:p>
        </p:txBody>
      </p:sp>
      <p:sp>
        <p:nvSpPr>
          <p:cNvPr id="3" name="عنوان فرعي 2"/>
          <p:cNvSpPr>
            <a:spLocks noGrp="1"/>
          </p:cNvSpPr>
          <p:nvPr>
            <p:ph type="subTitle" idx="1"/>
          </p:nvPr>
        </p:nvSpPr>
        <p:spPr>
          <a:xfrm>
            <a:off x="755576" y="1916832"/>
            <a:ext cx="7704856" cy="5328592"/>
          </a:xfrm>
        </p:spPr>
        <p:txBody>
          <a:bodyPr/>
          <a:lstStyle/>
          <a:p>
            <a:pPr marL="457200" indent="-457200" algn="just">
              <a:buFont typeface="Arial" pitchFamily="34" charset="0"/>
              <a:buChar char="•"/>
            </a:pPr>
            <a:r>
              <a:rPr lang="ar-DZ" b="1" dirty="0" smtClean="0"/>
              <a:t>تتمثل </a:t>
            </a:r>
            <a:r>
              <a:rPr lang="ar-DZ" b="1" dirty="0"/>
              <a:t>المشكلة الاقتصادية في تعدد الحاجات الانسانية (الحاجات الحيوية والاجتماعية والثقافية) في ظل  ندرة الموارد</a:t>
            </a:r>
            <a:r>
              <a:rPr lang="ar-DZ" b="1" dirty="0" smtClean="0"/>
              <a:t>.</a:t>
            </a:r>
          </a:p>
          <a:p>
            <a:pPr marL="457200" indent="-457200" algn="just">
              <a:buFont typeface="Arial" pitchFamily="34" charset="0"/>
              <a:buChar char="•"/>
            </a:pPr>
            <a:r>
              <a:rPr lang="ar-DZ" b="1" dirty="0" smtClean="0"/>
              <a:t> </a:t>
            </a:r>
            <a:r>
              <a:rPr lang="ar-DZ" b="1" dirty="0"/>
              <a:t>هي </a:t>
            </a:r>
            <a:r>
              <a:rPr lang="ar-DZ" b="1" dirty="0" smtClean="0"/>
              <a:t>مشكلة الندرة النسبية</a:t>
            </a:r>
            <a:r>
              <a:rPr lang="ar-DZ" b="1" dirty="0"/>
              <a:t>، أي ندرة الموارد </a:t>
            </a:r>
            <a:r>
              <a:rPr lang="ar-DZ" b="1" dirty="0" smtClean="0"/>
              <a:t>المتاحة, بالنسبة للحاجات البشرية المتعددة والمتنوعة و </a:t>
            </a:r>
            <a:r>
              <a:rPr lang="ar-DZ" b="1" dirty="0" err="1" smtClean="0"/>
              <a:t>الغیر</a:t>
            </a:r>
            <a:r>
              <a:rPr lang="ar-DZ" b="1" dirty="0" smtClean="0"/>
              <a:t> محدودة, </a:t>
            </a:r>
            <a:r>
              <a:rPr lang="ar-DZ" b="1" dirty="0" err="1" smtClean="0"/>
              <a:t>بینما</a:t>
            </a:r>
            <a:r>
              <a:rPr lang="ar-DZ" b="1" dirty="0" smtClean="0"/>
              <a:t> الموارد التي </a:t>
            </a:r>
            <a:r>
              <a:rPr lang="ar-DZ" b="1" dirty="0"/>
              <a:t>تستخدم في </a:t>
            </a:r>
            <a:r>
              <a:rPr lang="ar-DZ" b="1" dirty="0" smtClean="0"/>
              <a:t>إشباعها </a:t>
            </a:r>
            <a:r>
              <a:rPr lang="ar-DZ" b="1" dirty="0"/>
              <a:t>محدودة </a:t>
            </a:r>
            <a:r>
              <a:rPr lang="ar-DZ" b="1" dirty="0" smtClean="0"/>
              <a:t>نسبيا</a:t>
            </a:r>
            <a:r>
              <a:rPr lang="ar-DZ" b="1" dirty="0"/>
              <a:t>.</a:t>
            </a:r>
          </a:p>
          <a:p>
            <a:endParaRPr lang="ar-DZ" dirty="0"/>
          </a:p>
        </p:txBody>
      </p:sp>
    </p:spTree>
    <p:extLst>
      <p:ext uri="{BB962C8B-B14F-4D97-AF65-F5344CB8AC3E}">
        <p14:creationId xmlns:p14="http://schemas.microsoft.com/office/powerpoint/2010/main" val="97507983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50" fill="hold"/>
                                        <p:tgtEl>
                                          <p:spTgt spid="2"/>
                                        </p:tgtEl>
                                        <p:attrNameLst>
                                          <p:attrName>ppt_x</p:attrName>
                                        </p:attrNameLst>
                                      </p:cBhvr>
                                      <p:tavLst>
                                        <p:tav tm="0">
                                          <p:val>
                                            <p:strVal val="#ppt_x"/>
                                          </p:val>
                                        </p:tav>
                                        <p:tav tm="100000">
                                          <p:val>
                                            <p:strVal val="#ppt_x"/>
                                          </p:val>
                                        </p:tav>
                                      </p:tavLst>
                                    </p:anim>
                                    <p:anim calcmode="lin" valueType="num">
                                      <p:cBhvr additive="base">
                                        <p:cTn id="8" dur="25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250"/>
                            </p:stCondLst>
                            <p:childTnLst>
                              <p:par>
                                <p:cTn id="10" presetID="2" presetClass="entr" presetSubtype="4"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25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25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500"/>
                            </p:stCondLst>
                            <p:childTnLst>
                              <p:par>
                                <p:cTn id="15" presetID="2" presetClass="entr" presetSubtype="4"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25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25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46856" y="413792"/>
            <a:ext cx="8229600" cy="1143000"/>
          </a:xfrm>
        </p:spPr>
        <p:txBody>
          <a:bodyPr/>
          <a:lstStyle/>
          <a:p>
            <a:pPr eaLnBrk="1" hangingPunct="1"/>
            <a:r>
              <a:rPr lang="ar-SA" b="1" dirty="0" smtClean="0">
                <a:solidFill>
                  <a:srgbClr val="663300"/>
                </a:solidFill>
              </a:rPr>
              <a:t>المشكلة الاقتصادية مشكلة ندرة </a:t>
            </a:r>
            <a:endParaRPr lang="fr-FR" b="1" dirty="0" smtClean="0">
              <a:solidFill>
                <a:srgbClr val="663300"/>
              </a:solidFill>
            </a:endParaRPr>
          </a:p>
        </p:txBody>
      </p:sp>
      <p:sp>
        <p:nvSpPr>
          <p:cNvPr id="47107" name="Rectangle 3"/>
          <p:cNvSpPr>
            <a:spLocks noGrp="1" noChangeArrowheads="1"/>
          </p:cNvSpPr>
          <p:nvPr>
            <p:ph type="body" idx="1"/>
          </p:nvPr>
        </p:nvSpPr>
        <p:spPr>
          <a:xfrm>
            <a:off x="683568" y="1772816"/>
            <a:ext cx="8037512" cy="5040560"/>
          </a:xfrm>
        </p:spPr>
        <p:txBody>
          <a:bodyPr/>
          <a:lstStyle/>
          <a:p>
            <a:pPr algn="just" eaLnBrk="1" hangingPunct="1">
              <a:lnSpc>
                <a:spcPct val="90000"/>
              </a:lnSpc>
            </a:pPr>
            <a:r>
              <a:rPr lang="ar-DZ" sz="3600" b="1" dirty="0" smtClean="0">
                <a:solidFill>
                  <a:srgbClr val="4A4800"/>
                </a:solidFill>
              </a:rPr>
              <a:t>   </a:t>
            </a:r>
            <a:r>
              <a:rPr lang="ar-SA" b="1" dirty="0" smtClean="0">
                <a:solidFill>
                  <a:srgbClr val="4A4800"/>
                </a:solidFill>
              </a:rPr>
              <a:t>يقصد بالندرة هنا الندرة النسبيـة وليست الندرة المطلقة</a:t>
            </a:r>
            <a:r>
              <a:rPr lang="ar-DZ" b="1" dirty="0" smtClean="0">
                <a:solidFill>
                  <a:srgbClr val="4A4800"/>
                </a:solidFill>
              </a:rPr>
              <a:t> </a:t>
            </a:r>
            <a:r>
              <a:rPr lang="ar-SA" b="1" dirty="0" smtClean="0">
                <a:solidFill>
                  <a:srgbClr val="4A4800"/>
                </a:solidFill>
              </a:rPr>
              <a:t>فالموارد متوفرة وليست نادرة الوجـود ، ولكن نظـراً لزيادة الحاجات فإن هذه الموارد تصبح نادرة بالنسبـة للحاجة إليها</a:t>
            </a:r>
            <a:r>
              <a:rPr lang="ar-DZ" b="1" dirty="0" smtClean="0">
                <a:solidFill>
                  <a:srgbClr val="4A4800"/>
                </a:solidFill>
              </a:rPr>
              <a:t>.</a:t>
            </a:r>
            <a:r>
              <a:rPr lang="ar-SA" b="1" dirty="0" smtClean="0">
                <a:solidFill>
                  <a:srgbClr val="4A4800"/>
                </a:solidFill>
              </a:rPr>
              <a:t> </a:t>
            </a:r>
            <a:endParaRPr lang="ar-DZ" b="1" dirty="0" smtClean="0">
              <a:solidFill>
                <a:srgbClr val="4A4800"/>
              </a:solidFill>
            </a:endParaRPr>
          </a:p>
          <a:p>
            <a:pPr algn="just" eaLnBrk="1" hangingPunct="1">
              <a:lnSpc>
                <a:spcPct val="90000"/>
              </a:lnSpc>
            </a:pPr>
            <a:r>
              <a:rPr lang="ar-DZ" b="1" dirty="0" smtClean="0">
                <a:solidFill>
                  <a:srgbClr val="4A4800"/>
                </a:solidFill>
              </a:rPr>
              <a:t>   المورد </a:t>
            </a:r>
            <a:r>
              <a:rPr lang="ar-DZ" b="1" dirty="0">
                <a:solidFill>
                  <a:srgbClr val="4A4800"/>
                </a:solidFill>
              </a:rPr>
              <a:t>الاقتصادي نادراً إذا توفر بكميات أقل من الكافي لسد الحاجات والرغبات، أي أن الندرة فكرة نسبية مرتبطة بالحاجة تشكل ندرة الموارد احدى حقائق الحياة الاساسية، ونظرة من حولنا توضح لنا ان معظم الموارد نادرة مقارنة بالحاجة لها</a:t>
            </a:r>
            <a:r>
              <a:rPr lang="ar-DZ" sz="3600" b="1" dirty="0">
                <a:solidFill>
                  <a:srgbClr val="4A4800"/>
                </a:solidFill>
              </a:rPr>
              <a:t>. </a:t>
            </a:r>
            <a:endParaRPr lang="fr-FR" sz="3600" b="1" dirty="0" smtClean="0">
              <a:solidFill>
                <a:srgbClr val="4A4800"/>
              </a:solidFill>
            </a:endParaRPr>
          </a:p>
        </p:txBody>
      </p:sp>
    </p:spTree>
    <p:extLst>
      <p:ext uri="{BB962C8B-B14F-4D97-AF65-F5344CB8AC3E}">
        <p14:creationId xmlns:p14="http://schemas.microsoft.com/office/powerpoint/2010/main" val="134936870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7106"/>
                                        </p:tgtEl>
                                        <p:attrNameLst>
                                          <p:attrName>style.visibility</p:attrName>
                                        </p:attrNameLst>
                                      </p:cBhvr>
                                      <p:to>
                                        <p:strVal val="visible"/>
                                      </p:to>
                                    </p:set>
                                    <p:anim calcmode="lin" valueType="num">
                                      <p:cBhvr additive="base">
                                        <p:cTn id="7" dur="250" fill="hold"/>
                                        <p:tgtEl>
                                          <p:spTgt spid="47106"/>
                                        </p:tgtEl>
                                        <p:attrNameLst>
                                          <p:attrName>ppt_x</p:attrName>
                                        </p:attrNameLst>
                                      </p:cBhvr>
                                      <p:tavLst>
                                        <p:tav tm="0">
                                          <p:val>
                                            <p:strVal val="#ppt_x"/>
                                          </p:val>
                                        </p:tav>
                                        <p:tav tm="100000">
                                          <p:val>
                                            <p:strVal val="#ppt_x"/>
                                          </p:val>
                                        </p:tav>
                                      </p:tavLst>
                                    </p:anim>
                                    <p:anim calcmode="lin" valueType="num">
                                      <p:cBhvr additive="base">
                                        <p:cTn id="8" dur="250" fill="hold"/>
                                        <p:tgtEl>
                                          <p:spTgt spid="47106"/>
                                        </p:tgtEl>
                                        <p:attrNameLst>
                                          <p:attrName>ppt_y</p:attrName>
                                        </p:attrNameLst>
                                      </p:cBhvr>
                                      <p:tavLst>
                                        <p:tav tm="0">
                                          <p:val>
                                            <p:strVal val="1+#ppt_h/2"/>
                                          </p:val>
                                        </p:tav>
                                        <p:tav tm="100000">
                                          <p:val>
                                            <p:strVal val="#ppt_y"/>
                                          </p:val>
                                        </p:tav>
                                      </p:tavLst>
                                    </p:anim>
                                  </p:childTnLst>
                                </p:cTn>
                              </p:par>
                            </p:childTnLst>
                          </p:cTn>
                        </p:par>
                        <p:par>
                          <p:cTn id="9" fill="hold">
                            <p:stCondLst>
                              <p:cond delay="250"/>
                            </p:stCondLst>
                            <p:childTnLst>
                              <p:par>
                                <p:cTn id="10" presetID="2" presetClass="entr" presetSubtype="4" fill="hold" grpId="0" nodeType="afterEffect">
                                  <p:stCondLst>
                                    <p:cond delay="0"/>
                                  </p:stCondLst>
                                  <p:childTnLst>
                                    <p:set>
                                      <p:cBhvr>
                                        <p:cTn id="11" dur="1" fill="hold">
                                          <p:stCondLst>
                                            <p:cond delay="0"/>
                                          </p:stCondLst>
                                        </p:cTn>
                                        <p:tgtEl>
                                          <p:spTgt spid="47107">
                                            <p:txEl>
                                              <p:pRg st="0" end="0"/>
                                            </p:txEl>
                                          </p:spTgt>
                                        </p:tgtEl>
                                        <p:attrNameLst>
                                          <p:attrName>style.visibility</p:attrName>
                                        </p:attrNameLst>
                                      </p:cBhvr>
                                      <p:to>
                                        <p:strVal val="visible"/>
                                      </p:to>
                                    </p:set>
                                    <p:anim calcmode="lin" valueType="num">
                                      <p:cBhvr additive="base">
                                        <p:cTn id="12" dur="250" fill="hold"/>
                                        <p:tgtEl>
                                          <p:spTgt spid="47107">
                                            <p:txEl>
                                              <p:pRg st="0" end="0"/>
                                            </p:txEl>
                                          </p:spTgt>
                                        </p:tgtEl>
                                        <p:attrNameLst>
                                          <p:attrName>ppt_x</p:attrName>
                                        </p:attrNameLst>
                                      </p:cBhvr>
                                      <p:tavLst>
                                        <p:tav tm="0">
                                          <p:val>
                                            <p:strVal val="#ppt_x"/>
                                          </p:val>
                                        </p:tav>
                                        <p:tav tm="100000">
                                          <p:val>
                                            <p:strVal val="#ppt_x"/>
                                          </p:val>
                                        </p:tav>
                                      </p:tavLst>
                                    </p:anim>
                                    <p:anim calcmode="lin" valueType="num">
                                      <p:cBhvr additive="base">
                                        <p:cTn id="13" dur="250" fill="hold"/>
                                        <p:tgtEl>
                                          <p:spTgt spid="47107">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500"/>
                            </p:stCondLst>
                            <p:childTnLst>
                              <p:par>
                                <p:cTn id="15" presetID="2" presetClass="entr" presetSubtype="4" fill="hold" grpId="0" nodeType="afterEffect">
                                  <p:stCondLst>
                                    <p:cond delay="0"/>
                                  </p:stCondLst>
                                  <p:childTnLst>
                                    <p:set>
                                      <p:cBhvr>
                                        <p:cTn id="16" dur="1" fill="hold">
                                          <p:stCondLst>
                                            <p:cond delay="0"/>
                                          </p:stCondLst>
                                        </p:cTn>
                                        <p:tgtEl>
                                          <p:spTgt spid="47107">
                                            <p:txEl>
                                              <p:pRg st="1" end="1"/>
                                            </p:txEl>
                                          </p:spTgt>
                                        </p:tgtEl>
                                        <p:attrNameLst>
                                          <p:attrName>style.visibility</p:attrName>
                                        </p:attrNameLst>
                                      </p:cBhvr>
                                      <p:to>
                                        <p:strVal val="visible"/>
                                      </p:to>
                                    </p:set>
                                    <p:anim calcmode="lin" valueType="num">
                                      <p:cBhvr additive="base">
                                        <p:cTn id="17" dur="250" fill="hold"/>
                                        <p:tgtEl>
                                          <p:spTgt spid="47107">
                                            <p:txEl>
                                              <p:pRg st="1" end="1"/>
                                            </p:txEl>
                                          </p:spTgt>
                                        </p:tgtEl>
                                        <p:attrNameLst>
                                          <p:attrName>ppt_x</p:attrName>
                                        </p:attrNameLst>
                                      </p:cBhvr>
                                      <p:tavLst>
                                        <p:tav tm="0">
                                          <p:val>
                                            <p:strVal val="#ppt_x"/>
                                          </p:val>
                                        </p:tav>
                                        <p:tav tm="100000">
                                          <p:val>
                                            <p:strVal val="#ppt_x"/>
                                          </p:val>
                                        </p:tav>
                                      </p:tavLst>
                                    </p:anim>
                                    <p:anim calcmode="lin" valueType="num">
                                      <p:cBhvr additive="base">
                                        <p:cTn id="18" dur="250" fill="hold"/>
                                        <p:tgtEl>
                                          <p:spTgt spid="4710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p:bldP spid="4710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44624"/>
            <a:ext cx="7772400" cy="1470025"/>
          </a:xfrm>
        </p:spPr>
        <p:txBody>
          <a:bodyPr/>
          <a:lstStyle/>
          <a:p>
            <a:r>
              <a:rPr lang="ar-DZ" b="1" dirty="0" smtClean="0"/>
              <a:t>حل المشكلة الاقتصادية</a:t>
            </a:r>
            <a:endParaRPr lang="ar-DZ" b="1" dirty="0"/>
          </a:p>
        </p:txBody>
      </p:sp>
      <p:sp>
        <p:nvSpPr>
          <p:cNvPr id="4" name="Content Placeholder 2"/>
          <p:cNvSpPr txBox="1">
            <a:spLocks/>
          </p:cNvSpPr>
          <p:nvPr/>
        </p:nvSpPr>
        <p:spPr>
          <a:xfrm>
            <a:off x="539552" y="1340768"/>
            <a:ext cx="7920880" cy="5256584"/>
          </a:xfrm>
          <a:prstGeom prst="rect">
            <a:avLst/>
          </a:prstGeom>
        </p:spPr>
        <p:txBody>
          <a:bodyPr vert="horz" lIns="91440" tIns="45720" rIns="91440" bIns="45720" rtlCol="0">
            <a:noAutofit/>
          </a:bodyPr>
          <a:lst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buClr>
                <a:srgbClr val="A9A57C"/>
              </a:buClr>
            </a:pPr>
            <a:r>
              <a:rPr lang="ar-DZ" sz="3200" dirty="0" smtClean="0">
                <a:solidFill>
                  <a:srgbClr val="2F2B20"/>
                </a:solidFill>
                <a:latin typeface="Calibri"/>
              </a:rPr>
              <a:t>  </a:t>
            </a:r>
            <a:r>
              <a:rPr lang="ar-SA" sz="3200" b="1" dirty="0" smtClean="0">
                <a:solidFill>
                  <a:srgbClr val="2F2B20"/>
                </a:solidFill>
                <a:latin typeface="Calibri"/>
              </a:rPr>
              <a:t>يكون حل المشكلة الاقتصادية بالاختيار من خلال التصرف الرشيد</a:t>
            </a:r>
            <a:r>
              <a:rPr lang="ar-DZ" sz="3200" b="1" dirty="0" smtClean="0">
                <a:solidFill>
                  <a:srgbClr val="2F2B20"/>
                </a:solidFill>
                <a:latin typeface="Calibri"/>
              </a:rPr>
              <a:t>,</a:t>
            </a:r>
            <a:r>
              <a:rPr lang="ar-SA" sz="3200" b="1" dirty="0" smtClean="0">
                <a:solidFill>
                  <a:srgbClr val="2F2B20"/>
                </a:solidFill>
                <a:latin typeface="Calibri"/>
              </a:rPr>
              <a:t> بأن تحقق أقصى إشباع ممكن في ظل ترتيب </a:t>
            </a:r>
            <a:r>
              <a:rPr lang="ar-SA" sz="3200" b="1" dirty="0" err="1" smtClean="0">
                <a:solidFill>
                  <a:srgbClr val="2F2B20"/>
                </a:solidFill>
                <a:latin typeface="Calibri"/>
              </a:rPr>
              <a:t>الإحتياجات</a:t>
            </a:r>
            <a:r>
              <a:rPr lang="ar-SA" sz="3200" b="1" dirty="0" smtClean="0">
                <a:solidFill>
                  <a:srgbClr val="2F2B20"/>
                </a:solidFill>
                <a:latin typeface="Calibri"/>
              </a:rPr>
              <a:t> ال</a:t>
            </a:r>
            <a:r>
              <a:rPr lang="ar-DZ" sz="3200" b="1" dirty="0" smtClean="0">
                <a:solidFill>
                  <a:srgbClr val="2F2B20"/>
                </a:solidFill>
                <a:latin typeface="Calibri"/>
              </a:rPr>
              <a:t>مهمة</a:t>
            </a:r>
            <a:r>
              <a:rPr lang="ar-SA" sz="3200" b="1" dirty="0" smtClean="0">
                <a:solidFill>
                  <a:srgbClr val="2F2B20"/>
                </a:solidFill>
                <a:latin typeface="Calibri"/>
              </a:rPr>
              <a:t> فالأهم.</a:t>
            </a:r>
          </a:p>
          <a:p>
            <a:pPr algn="just">
              <a:buClr>
                <a:srgbClr val="A9A57C"/>
              </a:buClr>
            </a:pPr>
            <a:r>
              <a:rPr lang="ar-DZ" sz="3200" b="1" dirty="0">
                <a:solidFill>
                  <a:srgbClr val="2F2B20"/>
                </a:solidFill>
                <a:latin typeface="Calibri"/>
              </a:rPr>
              <a:t> </a:t>
            </a:r>
            <a:r>
              <a:rPr lang="ar-DZ" sz="3200" b="1" dirty="0" smtClean="0">
                <a:solidFill>
                  <a:srgbClr val="2F2B20"/>
                </a:solidFill>
                <a:latin typeface="Calibri"/>
              </a:rPr>
              <a:t>  </a:t>
            </a:r>
            <a:r>
              <a:rPr lang="ar-SA" sz="3200" b="1" dirty="0" smtClean="0">
                <a:solidFill>
                  <a:srgbClr val="2F2B20"/>
                </a:solidFill>
                <a:latin typeface="Calibri"/>
              </a:rPr>
              <a:t>لكن هناك ما </a:t>
            </a:r>
            <a:r>
              <a:rPr lang="ar-DZ" sz="3200" b="1" dirty="0" err="1" smtClean="0">
                <a:solidFill>
                  <a:srgbClr val="2F2B20"/>
                </a:solidFill>
                <a:latin typeface="Calibri"/>
              </a:rPr>
              <a:t>يت</a:t>
            </a:r>
            <a:r>
              <a:rPr lang="ar-SA" sz="3200" b="1" dirty="0" smtClean="0">
                <a:solidFill>
                  <a:srgbClr val="2F2B20"/>
                </a:solidFill>
                <a:latin typeface="Calibri"/>
              </a:rPr>
              <a:t>م التضحية به أو عدم اختياره أي التنازل عن حاجات غير ملحة للحصول على حاجات ملحة.</a:t>
            </a:r>
            <a:endParaRPr lang="en-GB" sz="3200" b="1" dirty="0" smtClean="0">
              <a:solidFill>
                <a:srgbClr val="2F2B20"/>
              </a:solidFill>
              <a:latin typeface="Calibri"/>
            </a:endParaRPr>
          </a:p>
          <a:p>
            <a:pPr algn="just">
              <a:buClr>
                <a:srgbClr val="A9A57C"/>
              </a:buClr>
            </a:pPr>
            <a:r>
              <a:rPr lang="ar-DZ" sz="3200" b="1" dirty="0">
                <a:solidFill>
                  <a:srgbClr val="2F2B20"/>
                </a:solidFill>
                <a:latin typeface="Calibri"/>
              </a:rPr>
              <a:t> </a:t>
            </a:r>
            <a:r>
              <a:rPr lang="ar-DZ" sz="3200" b="1" dirty="0" smtClean="0">
                <a:solidFill>
                  <a:srgbClr val="2F2B20"/>
                </a:solidFill>
                <a:latin typeface="Calibri"/>
              </a:rPr>
              <a:t> </a:t>
            </a:r>
            <a:r>
              <a:rPr lang="ar-SA" sz="3200" b="1" dirty="0" smtClean="0">
                <a:solidFill>
                  <a:srgbClr val="2F2B20"/>
                </a:solidFill>
                <a:latin typeface="Calibri"/>
              </a:rPr>
              <a:t>تسمى تكلفة </a:t>
            </a:r>
            <a:r>
              <a:rPr lang="ar-SA" sz="3200" b="1" dirty="0" err="1" smtClean="0">
                <a:solidFill>
                  <a:srgbClr val="2F2B20"/>
                </a:solidFill>
                <a:latin typeface="Calibri"/>
              </a:rPr>
              <a:t>الإختيار</a:t>
            </a:r>
            <a:r>
              <a:rPr lang="ar-SA" sz="3200" b="1" dirty="0" smtClean="0">
                <a:solidFill>
                  <a:srgbClr val="2F2B20"/>
                </a:solidFill>
                <a:latin typeface="Calibri"/>
              </a:rPr>
              <a:t> في الاقتصاد بتكلفة الفرصة البديلة وهي في غاية الاهمية لدارسي الاقتصاد</a:t>
            </a:r>
            <a:r>
              <a:rPr lang="ar-DZ" sz="3200" b="1" dirty="0" smtClean="0">
                <a:solidFill>
                  <a:srgbClr val="2F2B20"/>
                </a:solidFill>
                <a:latin typeface="Calibri"/>
              </a:rPr>
              <a:t>,</a:t>
            </a:r>
            <a:r>
              <a:rPr lang="ar-SA" sz="3200" b="1" dirty="0" smtClean="0">
                <a:solidFill>
                  <a:srgbClr val="2F2B20"/>
                </a:solidFill>
                <a:latin typeface="Calibri"/>
              </a:rPr>
              <a:t> إذ بسبب الندرة لابد من إبراز مشكلة </a:t>
            </a:r>
            <a:r>
              <a:rPr lang="ar-SA" sz="3200" b="1" dirty="0" err="1" smtClean="0">
                <a:solidFill>
                  <a:srgbClr val="2F2B20"/>
                </a:solidFill>
                <a:latin typeface="Calibri"/>
              </a:rPr>
              <a:t>الإختيار</a:t>
            </a:r>
            <a:r>
              <a:rPr lang="ar-SA" sz="3200" b="1" dirty="0" smtClean="0">
                <a:solidFill>
                  <a:srgbClr val="2F2B20"/>
                </a:solidFill>
                <a:latin typeface="Calibri"/>
              </a:rPr>
              <a:t> وبالتالي تكلفة الفرصة المترتبة </a:t>
            </a:r>
            <a:r>
              <a:rPr lang="ar-DZ" sz="3200" b="1" dirty="0" smtClean="0">
                <a:solidFill>
                  <a:srgbClr val="2F2B20"/>
                </a:solidFill>
                <a:latin typeface="Calibri"/>
              </a:rPr>
              <a:t>على</a:t>
            </a:r>
            <a:r>
              <a:rPr lang="ar-SA" sz="3200" b="1" dirty="0" smtClean="0">
                <a:solidFill>
                  <a:srgbClr val="2F2B20"/>
                </a:solidFill>
                <a:latin typeface="Calibri"/>
              </a:rPr>
              <a:t> ذلك.</a:t>
            </a:r>
            <a:endParaRPr lang="en-GB" sz="3200" b="1" dirty="0" smtClean="0">
              <a:solidFill>
                <a:srgbClr val="2F2B20"/>
              </a:solidFill>
              <a:latin typeface="Calibri"/>
            </a:endParaRPr>
          </a:p>
        </p:txBody>
      </p:sp>
    </p:spTree>
    <p:extLst>
      <p:ext uri="{BB962C8B-B14F-4D97-AF65-F5344CB8AC3E}">
        <p14:creationId xmlns:p14="http://schemas.microsoft.com/office/powerpoint/2010/main" val="334173030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50" fill="hold"/>
                                        <p:tgtEl>
                                          <p:spTgt spid="2"/>
                                        </p:tgtEl>
                                        <p:attrNameLst>
                                          <p:attrName>ppt_x</p:attrName>
                                        </p:attrNameLst>
                                      </p:cBhvr>
                                      <p:tavLst>
                                        <p:tav tm="0">
                                          <p:val>
                                            <p:strVal val="#ppt_x"/>
                                          </p:val>
                                        </p:tav>
                                        <p:tav tm="100000">
                                          <p:val>
                                            <p:strVal val="#ppt_x"/>
                                          </p:val>
                                        </p:tav>
                                      </p:tavLst>
                                    </p:anim>
                                    <p:anim calcmode="lin" valueType="num">
                                      <p:cBhvr additive="base">
                                        <p:cTn id="8" dur="25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250"/>
                            </p:stCondLst>
                            <p:childTnLst>
                              <p:par>
                                <p:cTn id="10" presetID="14" presetClass="entr" presetSubtype="10"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ar-SA" b="1" dirty="0" smtClean="0">
                <a:solidFill>
                  <a:srgbClr val="663300"/>
                </a:solidFill>
                <a:cs typeface="+mn-cs"/>
              </a:rPr>
              <a:t>المشكلة الاقتصادية مشكلة اختيار</a:t>
            </a:r>
            <a:endParaRPr lang="fr-FR" b="1" dirty="0" smtClean="0">
              <a:solidFill>
                <a:srgbClr val="663300"/>
              </a:solidFill>
              <a:cs typeface="+mn-cs"/>
            </a:endParaRPr>
          </a:p>
        </p:txBody>
      </p:sp>
      <p:sp>
        <p:nvSpPr>
          <p:cNvPr id="48131" name="Rectangle 3"/>
          <p:cNvSpPr>
            <a:spLocks noGrp="1" noChangeArrowheads="1"/>
          </p:cNvSpPr>
          <p:nvPr>
            <p:ph type="body" idx="1"/>
          </p:nvPr>
        </p:nvSpPr>
        <p:spPr>
          <a:xfrm>
            <a:off x="1403648" y="1600200"/>
            <a:ext cx="6696744" cy="4853136"/>
          </a:xfrm>
        </p:spPr>
        <p:txBody>
          <a:bodyPr/>
          <a:lstStyle/>
          <a:p>
            <a:pPr algn="just" eaLnBrk="1" hangingPunct="1">
              <a:buFontTx/>
              <a:buNone/>
            </a:pPr>
            <a:r>
              <a:rPr lang="ar-DZ" b="1" dirty="0" smtClean="0">
                <a:solidFill>
                  <a:srgbClr val="4A4800"/>
                </a:solidFill>
                <a:cs typeface="Traditional Arabic" pitchFamily="18" charset="-78"/>
              </a:rPr>
              <a:t>        </a:t>
            </a:r>
            <a:r>
              <a:rPr lang="ar-SA" b="1" dirty="0" smtClean="0">
                <a:solidFill>
                  <a:srgbClr val="4A4800"/>
                </a:solidFill>
              </a:rPr>
              <a:t>إن تزايد الحاجات وتعددها مع محدودية الموارد</a:t>
            </a:r>
            <a:r>
              <a:rPr lang="ar-DZ" b="1" dirty="0" smtClean="0">
                <a:solidFill>
                  <a:srgbClr val="4A4800"/>
                </a:solidFill>
              </a:rPr>
              <a:t>, </a:t>
            </a:r>
            <a:r>
              <a:rPr lang="ar-SA" b="1" dirty="0" smtClean="0">
                <a:solidFill>
                  <a:srgbClr val="4A4800"/>
                </a:solidFill>
              </a:rPr>
              <a:t>يضع حدوداً أمام ما يمكن للفرد الحصول عليه من سلع وخدمات</a:t>
            </a:r>
            <a:r>
              <a:rPr lang="ar-DZ" b="1" dirty="0" smtClean="0">
                <a:solidFill>
                  <a:srgbClr val="4A4800"/>
                </a:solidFill>
              </a:rPr>
              <a:t>,</a:t>
            </a:r>
            <a:r>
              <a:rPr lang="ar-SA" b="1" dirty="0" smtClean="0">
                <a:solidFill>
                  <a:srgbClr val="4A4800"/>
                </a:solidFill>
              </a:rPr>
              <a:t> مما يجعل عملية الاختيار أمراً لا مفر منه</a:t>
            </a:r>
            <a:r>
              <a:rPr lang="ar-DZ" b="1" dirty="0" smtClean="0">
                <a:solidFill>
                  <a:srgbClr val="4A4800"/>
                </a:solidFill>
              </a:rPr>
              <a:t>, </a:t>
            </a:r>
            <a:r>
              <a:rPr lang="ar-SA" b="1" dirty="0" smtClean="0">
                <a:solidFill>
                  <a:srgbClr val="4A4800"/>
                </a:solidFill>
              </a:rPr>
              <a:t>فإذا واجهت الفرد مشكلة الاختيار</a:t>
            </a:r>
            <a:r>
              <a:rPr lang="ar-DZ" b="1" dirty="0" smtClean="0">
                <a:solidFill>
                  <a:srgbClr val="4A4800"/>
                </a:solidFill>
              </a:rPr>
              <a:t>,</a:t>
            </a:r>
            <a:r>
              <a:rPr lang="ar-SA" b="1" dirty="0" smtClean="0">
                <a:solidFill>
                  <a:srgbClr val="4A4800"/>
                </a:solidFill>
              </a:rPr>
              <a:t> وتمكن من اختيار أحد البدائل المتاحة</a:t>
            </a:r>
            <a:r>
              <a:rPr lang="ar-DZ" b="1" dirty="0" smtClean="0">
                <a:solidFill>
                  <a:srgbClr val="4A4800"/>
                </a:solidFill>
              </a:rPr>
              <a:t>,</a:t>
            </a:r>
            <a:r>
              <a:rPr lang="ar-SA" b="1" dirty="0" smtClean="0">
                <a:solidFill>
                  <a:srgbClr val="4A4800"/>
                </a:solidFill>
              </a:rPr>
              <a:t> فقد اتخذ قراراً اقتصاديا</a:t>
            </a:r>
            <a:r>
              <a:rPr lang="ar-DZ" b="1" dirty="0" smtClean="0">
                <a:solidFill>
                  <a:srgbClr val="4A4800"/>
                </a:solidFill>
              </a:rPr>
              <a:t>,</a:t>
            </a:r>
            <a:r>
              <a:rPr lang="ar-SA" b="1" dirty="0" smtClean="0">
                <a:solidFill>
                  <a:srgbClr val="4A4800"/>
                </a:solidFill>
              </a:rPr>
              <a:t> و</a:t>
            </a:r>
            <a:r>
              <a:rPr lang="ar-DZ" b="1" dirty="0" smtClean="0">
                <a:solidFill>
                  <a:srgbClr val="4A4800"/>
                </a:solidFill>
              </a:rPr>
              <a:t>مجرد</a:t>
            </a:r>
            <a:r>
              <a:rPr lang="ar-SA" b="1" dirty="0" smtClean="0">
                <a:solidFill>
                  <a:srgbClr val="4A4800"/>
                </a:solidFill>
              </a:rPr>
              <a:t>اختيار سلعة أو خدمة معينة إنما يعني التضحية بأخرى، وتسمى تكلفة الاختيار المتمثلة فيما تم التضحية به ” تكلفة الفرصة البديلة ”.</a:t>
            </a:r>
          </a:p>
          <a:p>
            <a:pPr eaLnBrk="1" hangingPunct="1">
              <a:buFontTx/>
              <a:buNone/>
            </a:pPr>
            <a:r>
              <a:rPr lang="ar-DZ" b="1" dirty="0" smtClean="0">
                <a:solidFill>
                  <a:srgbClr val="4A4800"/>
                </a:solidFill>
                <a:cs typeface="Traditional Arabic" pitchFamily="18" charset="-78"/>
              </a:rPr>
              <a:t>    </a:t>
            </a:r>
            <a:endParaRPr lang="fr-FR" sz="2800" b="1" dirty="0" smtClean="0">
              <a:solidFill>
                <a:srgbClr val="4A4800"/>
              </a:solidFill>
              <a:cs typeface="Traditional Arabic" pitchFamily="18" charset="-78"/>
            </a:endParaRPr>
          </a:p>
        </p:txBody>
      </p:sp>
    </p:spTree>
    <p:extLst>
      <p:ext uri="{BB962C8B-B14F-4D97-AF65-F5344CB8AC3E}">
        <p14:creationId xmlns:p14="http://schemas.microsoft.com/office/powerpoint/2010/main" val="218503094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32" fill="hold" grpId="0" nodeType="withEffect">
                                  <p:stCondLst>
                                    <p:cond delay="0"/>
                                  </p:stCondLst>
                                  <p:childTnLst>
                                    <p:set>
                                      <p:cBhvr>
                                        <p:cTn id="6" dur="1" fill="hold">
                                          <p:stCondLst>
                                            <p:cond delay="0"/>
                                          </p:stCondLst>
                                        </p:cTn>
                                        <p:tgtEl>
                                          <p:spTgt spid="48130"/>
                                        </p:tgtEl>
                                        <p:attrNameLst>
                                          <p:attrName>style.visibility</p:attrName>
                                        </p:attrNameLst>
                                      </p:cBhvr>
                                      <p:to>
                                        <p:strVal val="visible"/>
                                      </p:to>
                                    </p:set>
                                    <p:anim calcmode="lin" valueType="num">
                                      <p:cBhvr>
                                        <p:cTn id="7" dur="250" fill="hold"/>
                                        <p:tgtEl>
                                          <p:spTgt spid="48130"/>
                                        </p:tgtEl>
                                        <p:attrNameLst>
                                          <p:attrName>ppt_w</p:attrName>
                                        </p:attrNameLst>
                                      </p:cBhvr>
                                      <p:tavLst>
                                        <p:tav tm="0">
                                          <p:val>
                                            <p:strVal val="4*#ppt_w"/>
                                          </p:val>
                                        </p:tav>
                                        <p:tav tm="100000">
                                          <p:val>
                                            <p:strVal val="#ppt_w"/>
                                          </p:val>
                                        </p:tav>
                                      </p:tavLst>
                                    </p:anim>
                                    <p:anim calcmode="lin" valueType="num">
                                      <p:cBhvr>
                                        <p:cTn id="8" dur="250" fill="hold"/>
                                        <p:tgtEl>
                                          <p:spTgt spid="48130"/>
                                        </p:tgtEl>
                                        <p:attrNameLst>
                                          <p:attrName>ppt_h</p:attrName>
                                        </p:attrNameLst>
                                      </p:cBhvr>
                                      <p:tavLst>
                                        <p:tav tm="0">
                                          <p:val>
                                            <p:strVal val="4*#ppt_h"/>
                                          </p:val>
                                        </p:tav>
                                        <p:tav tm="100000">
                                          <p:val>
                                            <p:strVal val="#ppt_h"/>
                                          </p:val>
                                        </p:tav>
                                      </p:tavLst>
                                    </p:anim>
                                  </p:childTnLst>
                                </p:cTn>
                              </p:par>
                            </p:childTnLst>
                          </p:cTn>
                        </p:par>
                        <p:par>
                          <p:cTn id="9" fill="hold" nodeType="withGroup">
                            <p:stCondLst>
                              <p:cond delay="250"/>
                            </p:stCondLst>
                            <p:childTnLst>
                              <p:par>
                                <p:cTn id="10" presetID="22" presetClass="entr" presetSubtype="1" fill="hold" grpId="0" nodeType="afterEffect">
                                  <p:stCondLst>
                                    <p:cond delay="0"/>
                                  </p:stCondLst>
                                  <p:childTnLst>
                                    <p:set>
                                      <p:cBhvr>
                                        <p:cTn id="11" dur="1" fill="hold">
                                          <p:stCondLst>
                                            <p:cond delay="0"/>
                                          </p:stCondLst>
                                        </p:cTn>
                                        <p:tgtEl>
                                          <p:spTgt spid="48131">
                                            <p:txEl>
                                              <p:pRg st="0" end="0"/>
                                            </p:txEl>
                                          </p:spTgt>
                                        </p:tgtEl>
                                        <p:attrNameLst>
                                          <p:attrName>style.visibility</p:attrName>
                                        </p:attrNameLst>
                                      </p:cBhvr>
                                      <p:to>
                                        <p:strVal val="visible"/>
                                      </p:to>
                                    </p:set>
                                    <p:animEffect transition="in" filter="wipe(up)">
                                      <p:cBhvr>
                                        <p:cTn id="12" dur="250"/>
                                        <p:tgtEl>
                                          <p:spTgt spid="48131">
                                            <p:txEl>
                                              <p:pRg st="0" end="0"/>
                                            </p:txEl>
                                          </p:spTgt>
                                        </p:tgtEl>
                                      </p:cBhvr>
                                    </p:animEffect>
                                  </p:childTnLst>
                                </p:cTn>
                              </p:par>
                            </p:childTnLst>
                          </p:cTn>
                        </p:par>
                        <p:par>
                          <p:cTn id="13" fill="hold" nodeType="withGroup">
                            <p:stCondLst>
                              <p:cond delay="500"/>
                            </p:stCondLst>
                            <p:childTnLst>
                              <p:par>
                                <p:cTn id="14" presetID="22" presetClass="entr" presetSubtype="1" fill="hold" grpId="0" nodeType="afterEffect">
                                  <p:stCondLst>
                                    <p:cond delay="0"/>
                                  </p:stCondLst>
                                  <p:childTnLst>
                                    <p:set>
                                      <p:cBhvr>
                                        <p:cTn id="15" dur="1" fill="hold">
                                          <p:stCondLst>
                                            <p:cond delay="0"/>
                                          </p:stCondLst>
                                        </p:cTn>
                                        <p:tgtEl>
                                          <p:spTgt spid="48131">
                                            <p:txEl>
                                              <p:pRg st="1" end="1"/>
                                            </p:txEl>
                                          </p:spTgt>
                                        </p:tgtEl>
                                        <p:attrNameLst>
                                          <p:attrName>style.visibility</p:attrName>
                                        </p:attrNameLst>
                                      </p:cBhvr>
                                      <p:to>
                                        <p:strVal val="visible"/>
                                      </p:to>
                                    </p:set>
                                    <p:animEffect transition="in" filter="wipe(up)">
                                      <p:cBhvr>
                                        <p:cTn id="16" dur="250"/>
                                        <p:tgtEl>
                                          <p:spTgt spid="4813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autoUpdateAnimBg="0"/>
      <p:bldP spid="48131"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844824"/>
            <a:ext cx="7772400" cy="1470025"/>
          </a:xfrm>
        </p:spPr>
        <p:txBody>
          <a:bodyPr/>
          <a:lstStyle/>
          <a:p>
            <a:r>
              <a:rPr lang="ar-DZ" sz="5400" b="1" dirty="0">
                <a:solidFill>
                  <a:srgbClr val="000000"/>
                </a:solidFill>
              </a:rPr>
              <a:t>المحور الثاني </a:t>
            </a:r>
            <a:endParaRPr lang="ar-DZ" sz="5400" b="1" dirty="0"/>
          </a:p>
        </p:txBody>
      </p:sp>
      <p:sp>
        <p:nvSpPr>
          <p:cNvPr id="3" name="عنوان فرعي 2"/>
          <p:cNvSpPr>
            <a:spLocks noGrp="1"/>
          </p:cNvSpPr>
          <p:nvPr>
            <p:ph type="subTitle" idx="1"/>
          </p:nvPr>
        </p:nvSpPr>
        <p:spPr>
          <a:xfrm>
            <a:off x="1483568" y="3356992"/>
            <a:ext cx="6400800" cy="1752600"/>
          </a:xfrm>
        </p:spPr>
        <p:txBody>
          <a:bodyPr/>
          <a:lstStyle/>
          <a:p>
            <a:pPr lvl="0" eaLnBrk="1" hangingPunct="1">
              <a:defRPr/>
            </a:pPr>
            <a:r>
              <a:rPr lang="ar-DZ" sz="6000" b="1" dirty="0" smtClean="0">
                <a:solidFill>
                  <a:srgbClr val="000000"/>
                </a:solidFill>
              </a:rPr>
              <a:t>دراسة السوق</a:t>
            </a:r>
            <a:endParaRPr lang="ar-DZ" sz="5400" b="1" dirty="0" smtClean="0">
              <a:solidFill>
                <a:srgbClr val="000000"/>
              </a:solidFill>
            </a:endParaRPr>
          </a:p>
          <a:p>
            <a:endParaRPr lang="ar-DZ" dirty="0"/>
          </a:p>
        </p:txBody>
      </p:sp>
    </p:spTree>
    <p:extLst>
      <p:ext uri="{BB962C8B-B14F-4D97-AF65-F5344CB8AC3E}">
        <p14:creationId xmlns:p14="http://schemas.microsoft.com/office/powerpoint/2010/main" val="204552622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50" fill="hold"/>
                                        <p:tgtEl>
                                          <p:spTgt spid="2"/>
                                        </p:tgtEl>
                                        <p:attrNameLst>
                                          <p:attrName>ppt_x</p:attrName>
                                        </p:attrNameLst>
                                      </p:cBhvr>
                                      <p:tavLst>
                                        <p:tav tm="0">
                                          <p:val>
                                            <p:strVal val="#ppt_x"/>
                                          </p:val>
                                        </p:tav>
                                        <p:tav tm="100000">
                                          <p:val>
                                            <p:strVal val="#ppt_x"/>
                                          </p:val>
                                        </p:tav>
                                      </p:tavLst>
                                    </p:anim>
                                    <p:anim calcmode="lin" valueType="num">
                                      <p:cBhvr additive="base">
                                        <p:cTn id="8" dur="25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250"/>
                            </p:stCondLst>
                            <p:childTnLst>
                              <p:par>
                                <p:cTn id="10" presetID="2" presetClass="entr" presetSubtype="4"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25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25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566120" y="116632"/>
            <a:ext cx="6334472" cy="980728"/>
          </a:xfrm>
        </p:spPr>
        <p:txBody>
          <a:bodyPr/>
          <a:lstStyle/>
          <a:p>
            <a:r>
              <a:rPr lang="ar-DZ" b="1" dirty="0" smtClean="0"/>
              <a:t>اولا : مفهوم السوق</a:t>
            </a:r>
            <a:endParaRPr lang="ar-DZ" b="1" dirty="0"/>
          </a:p>
        </p:txBody>
      </p:sp>
      <p:sp>
        <p:nvSpPr>
          <p:cNvPr id="3" name="عنوان فرعي 2"/>
          <p:cNvSpPr>
            <a:spLocks noGrp="1"/>
          </p:cNvSpPr>
          <p:nvPr>
            <p:ph type="subTitle" idx="1"/>
          </p:nvPr>
        </p:nvSpPr>
        <p:spPr>
          <a:xfrm>
            <a:off x="539552" y="1080120"/>
            <a:ext cx="8240960" cy="5805264"/>
          </a:xfrm>
        </p:spPr>
        <p:txBody>
          <a:bodyPr/>
          <a:lstStyle/>
          <a:p>
            <a:pPr marL="457200" indent="-457200" algn="just">
              <a:buFont typeface="Arial" pitchFamily="34" charset="0"/>
              <a:buChar char="•"/>
            </a:pPr>
            <a:r>
              <a:rPr lang="ar-DZ" dirty="0" smtClean="0"/>
              <a:t>  </a:t>
            </a:r>
            <a:r>
              <a:rPr lang="ar-DZ" b="1" dirty="0" smtClean="0"/>
              <a:t>السوق </a:t>
            </a:r>
            <a:r>
              <a:rPr lang="ar-DZ" b="1" dirty="0"/>
              <a:t>يمثل مكاناً محدداً يجري التعامل فيه بسلعة </a:t>
            </a:r>
            <a:r>
              <a:rPr lang="ar-DZ" b="1" dirty="0" smtClean="0"/>
              <a:t>واحدة, </a:t>
            </a:r>
            <a:r>
              <a:rPr lang="ar-DZ" b="1" dirty="0"/>
              <a:t>بين البائع والمشتري مثل سوق الخضار، سوق المواشي، سوق الذهب...</a:t>
            </a:r>
          </a:p>
          <a:p>
            <a:pPr marL="457200" indent="-457200" algn="just">
              <a:buFont typeface="Arial" pitchFamily="34" charset="0"/>
              <a:buChar char="•"/>
            </a:pPr>
            <a:r>
              <a:rPr lang="ar-DZ" b="1" dirty="0" smtClean="0"/>
              <a:t>    يمكن </a:t>
            </a:r>
            <a:r>
              <a:rPr lang="ar-DZ" b="1" dirty="0"/>
              <a:t>للسوق أن لا </a:t>
            </a:r>
            <a:r>
              <a:rPr lang="ar-DZ" b="1" dirty="0" smtClean="0"/>
              <a:t>يمثل </a:t>
            </a:r>
            <a:r>
              <a:rPr lang="ar-DZ" b="1" dirty="0"/>
              <a:t>مكاناً واحداً للقاء البائعين </a:t>
            </a:r>
            <a:r>
              <a:rPr lang="ar-DZ" b="1" dirty="0" smtClean="0"/>
              <a:t>والمشترين, </a:t>
            </a:r>
            <a:r>
              <a:rPr lang="ar-DZ" b="1" dirty="0"/>
              <a:t>ولكن مجموعة علاقة التعامل بينهم تمثل نوعاً </a:t>
            </a:r>
            <a:r>
              <a:rPr lang="ar-DZ" b="1" dirty="0" smtClean="0"/>
              <a:t>  من </a:t>
            </a:r>
            <a:r>
              <a:rPr lang="ar-DZ" b="1" dirty="0"/>
              <a:t>السوق مثل سوق العقار، سوق خدمات المهندسين، سوق </a:t>
            </a:r>
            <a:r>
              <a:rPr lang="ar-DZ" b="1" dirty="0" smtClean="0"/>
              <a:t>الاسهم</a:t>
            </a:r>
            <a:r>
              <a:rPr lang="ar-DZ" b="1" dirty="0"/>
              <a:t>,</a:t>
            </a:r>
            <a:r>
              <a:rPr lang="ar-DZ" b="1" dirty="0" smtClean="0"/>
              <a:t> </a:t>
            </a:r>
            <a:r>
              <a:rPr lang="ar-DZ" b="1" dirty="0"/>
              <a:t>ويمكن أن لا يلتقي البائع والمشتري إطلاقاً، ولكن يتم التواصل بينهم عبر الهاتف أو الخدمات البرقية.</a:t>
            </a:r>
          </a:p>
          <a:p>
            <a:pPr marL="457200" indent="-457200" algn="just">
              <a:buFont typeface="Arial" pitchFamily="34" charset="0"/>
              <a:buChar char="•"/>
            </a:pPr>
            <a:r>
              <a:rPr lang="ar-DZ" b="1" dirty="0" smtClean="0"/>
              <a:t>   </a:t>
            </a:r>
            <a:r>
              <a:rPr lang="ar-DZ" b="1" dirty="0"/>
              <a:t>السوق هو العملية التي تتم من خلالها تبادل أو تحديد </a:t>
            </a:r>
            <a:r>
              <a:rPr lang="ar-DZ" b="1" dirty="0" smtClean="0"/>
              <a:t>الأسعار, </a:t>
            </a:r>
            <a:r>
              <a:rPr lang="ar-DZ" b="1" dirty="0"/>
              <a:t>والكميات المتبادلة من السلعة أو الخدمة. </a:t>
            </a:r>
          </a:p>
          <a:p>
            <a:endParaRPr lang="ar-DZ" dirty="0"/>
          </a:p>
        </p:txBody>
      </p:sp>
    </p:spTree>
    <p:extLst>
      <p:ext uri="{BB962C8B-B14F-4D97-AF65-F5344CB8AC3E}">
        <p14:creationId xmlns:p14="http://schemas.microsoft.com/office/powerpoint/2010/main" val="31256496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50" fill="hold"/>
                                        <p:tgtEl>
                                          <p:spTgt spid="2"/>
                                        </p:tgtEl>
                                        <p:attrNameLst>
                                          <p:attrName>ppt_x</p:attrName>
                                        </p:attrNameLst>
                                      </p:cBhvr>
                                      <p:tavLst>
                                        <p:tav tm="0">
                                          <p:val>
                                            <p:strVal val="#ppt_x"/>
                                          </p:val>
                                        </p:tav>
                                        <p:tav tm="100000">
                                          <p:val>
                                            <p:strVal val="#ppt_x"/>
                                          </p:val>
                                        </p:tav>
                                      </p:tavLst>
                                    </p:anim>
                                    <p:anim calcmode="lin" valueType="num">
                                      <p:cBhvr additive="base">
                                        <p:cTn id="8" dur="25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250"/>
                            </p:stCondLst>
                            <p:childTnLst>
                              <p:par>
                                <p:cTn id="10" presetID="2" presetClass="entr" presetSubtype="4"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25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25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500"/>
                            </p:stCondLst>
                            <p:childTnLst>
                              <p:par>
                                <p:cTn id="15" presetID="2" presetClass="entr" presetSubtype="4"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25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25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9" fill="hold">
                            <p:stCondLst>
                              <p:cond delay="750"/>
                            </p:stCondLst>
                            <p:childTnLst>
                              <p:par>
                                <p:cTn id="20" presetID="2" presetClass="entr" presetSubtype="4" fill="hold" grpId="0" nodeType="after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additive="base">
                                        <p:cTn id="22" dur="25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3" dur="25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609600" y="457200"/>
            <a:ext cx="8229600" cy="1143000"/>
          </a:xfrm>
        </p:spPr>
        <p:txBody>
          <a:bodyPr/>
          <a:lstStyle/>
          <a:p>
            <a:pPr eaLnBrk="1" hangingPunct="1"/>
            <a:r>
              <a:rPr lang="ar-DZ" sz="4800" b="1" dirty="0" smtClean="0">
                <a:cs typeface="+mn-cs"/>
              </a:rPr>
              <a:t>وبالتالي  ف</a:t>
            </a:r>
            <a:r>
              <a:rPr lang="ar-SA" sz="4800" b="1" dirty="0" smtClean="0">
                <a:cs typeface="+mn-cs"/>
              </a:rPr>
              <a:t>الــــســـــوق</a:t>
            </a:r>
            <a:r>
              <a:rPr lang="ar-DZ" sz="4800" b="1" dirty="0" smtClean="0">
                <a:cs typeface="+mn-cs"/>
              </a:rPr>
              <a:t> هو </a:t>
            </a:r>
            <a:r>
              <a:rPr lang="ar-DZ" sz="4800" b="1" dirty="0" smtClean="0">
                <a:cs typeface="PT Bold Heading" pitchFamily="2" charset="-78"/>
              </a:rPr>
              <a:t>:</a:t>
            </a:r>
            <a:endParaRPr lang="fr-FR" sz="4800" b="1" dirty="0" smtClean="0">
              <a:cs typeface="PT Bold Heading" pitchFamily="2" charset="-78"/>
            </a:endParaRPr>
          </a:p>
        </p:txBody>
      </p:sp>
      <p:sp>
        <p:nvSpPr>
          <p:cNvPr id="64515" name="Rectangle 3"/>
          <p:cNvSpPr>
            <a:spLocks noGrp="1" noChangeArrowheads="1"/>
          </p:cNvSpPr>
          <p:nvPr>
            <p:ph type="body" idx="1"/>
          </p:nvPr>
        </p:nvSpPr>
        <p:spPr>
          <a:xfrm>
            <a:off x="457200" y="2205038"/>
            <a:ext cx="8229600" cy="1397000"/>
          </a:xfrm>
        </p:spPr>
        <p:txBody>
          <a:bodyPr/>
          <a:lstStyle/>
          <a:p>
            <a:pPr eaLnBrk="1" hangingPunct="1"/>
            <a:r>
              <a:rPr lang="ar-DZ" b="1" dirty="0" smtClean="0">
                <a:solidFill>
                  <a:srgbClr val="003399"/>
                </a:solidFill>
                <a:cs typeface="Traditional Arabic" pitchFamily="18" charset="-78"/>
              </a:rPr>
              <a:t>  </a:t>
            </a:r>
            <a:r>
              <a:rPr lang="ar-SA" b="1" dirty="0" smtClean="0">
                <a:solidFill>
                  <a:schemeClr val="tx2">
                    <a:lumMod val="50000"/>
                    <a:lumOff val="50000"/>
                  </a:schemeClr>
                </a:solidFill>
              </a:rPr>
              <a:t>عبارة عن المكان الذي تلتقي فيه قرارات البائعين والمشترين بشأن تبادل السلع </a:t>
            </a:r>
            <a:r>
              <a:rPr lang="ar-SA" b="1" dirty="0" smtClean="0">
                <a:solidFill>
                  <a:srgbClr val="003399"/>
                </a:solidFill>
                <a:cs typeface="Traditional Arabic" pitchFamily="18" charset="-78"/>
              </a:rPr>
              <a:t>.</a:t>
            </a:r>
            <a:endParaRPr lang="fr-FR" b="1" dirty="0" smtClean="0">
              <a:solidFill>
                <a:srgbClr val="003399"/>
              </a:solidFill>
              <a:cs typeface="Traditional Arabic" pitchFamily="18" charset="-78"/>
            </a:endParaRPr>
          </a:p>
        </p:txBody>
      </p:sp>
      <p:sp>
        <p:nvSpPr>
          <p:cNvPr id="64516" name="Text Box 4"/>
          <p:cNvSpPr txBox="1">
            <a:spLocks noChangeArrowheads="1"/>
          </p:cNvSpPr>
          <p:nvPr/>
        </p:nvSpPr>
        <p:spPr bwMode="auto">
          <a:xfrm>
            <a:off x="539750" y="4162425"/>
            <a:ext cx="8208963"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600" b="1">
                <a:solidFill>
                  <a:schemeClr val="tx1"/>
                </a:solidFill>
                <a:latin typeface="Garamond" pitchFamily="18" charset="0"/>
                <a:cs typeface="Traditional Arabic" pitchFamily="18" charset="-78"/>
              </a:defRPr>
            </a:lvl1pPr>
            <a:lvl2pPr marL="742950" indent="-285750" eaLnBrk="0" hangingPunct="0">
              <a:defRPr sz="2600" b="1">
                <a:solidFill>
                  <a:schemeClr val="tx1"/>
                </a:solidFill>
                <a:latin typeface="Garamond" pitchFamily="18" charset="0"/>
                <a:cs typeface="Traditional Arabic" pitchFamily="18" charset="-78"/>
              </a:defRPr>
            </a:lvl2pPr>
            <a:lvl3pPr marL="1143000" indent="-228600" eaLnBrk="0" hangingPunct="0">
              <a:defRPr sz="2600" b="1">
                <a:solidFill>
                  <a:schemeClr val="tx1"/>
                </a:solidFill>
                <a:latin typeface="Garamond" pitchFamily="18" charset="0"/>
                <a:cs typeface="Traditional Arabic" pitchFamily="18" charset="-78"/>
              </a:defRPr>
            </a:lvl3pPr>
            <a:lvl4pPr marL="1600200" indent="-228600" eaLnBrk="0" hangingPunct="0">
              <a:defRPr sz="2600" b="1">
                <a:solidFill>
                  <a:schemeClr val="tx1"/>
                </a:solidFill>
                <a:latin typeface="Garamond" pitchFamily="18" charset="0"/>
                <a:cs typeface="Traditional Arabic" pitchFamily="18" charset="-78"/>
              </a:defRPr>
            </a:lvl4pPr>
            <a:lvl5pPr marL="2057400" indent="-228600" eaLnBrk="0" hangingPunct="0">
              <a:defRPr sz="2600" b="1">
                <a:solidFill>
                  <a:schemeClr val="tx1"/>
                </a:solidFill>
                <a:latin typeface="Garamond" pitchFamily="18" charset="0"/>
                <a:cs typeface="Traditional Arabic" pitchFamily="18" charset="-78"/>
              </a:defRPr>
            </a:lvl5pPr>
            <a:lvl6pPr marL="25146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6pPr>
            <a:lvl7pPr marL="29718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7pPr>
            <a:lvl8pPr marL="34290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8pPr>
            <a:lvl9pPr marL="38862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9pPr>
          </a:lstStyle>
          <a:p>
            <a:pPr marL="457200" indent="-457200" eaLnBrk="1" fontAlgn="base" hangingPunct="1">
              <a:spcBef>
                <a:spcPct val="50000"/>
              </a:spcBef>
              <a:spcAft>
                <a:spcPct val="0"/>
              </a:spcAft>
              <a:buFont typeface="Arial" pitchFamily="34" charset="0"/>
              <a:buChar char="•"/>
            </a:pPr>
            <a:r>
              <a:rPr lang="ar-DZ" sz="3200" dirty="0" smtClean="0">
                <a:solidFill>
                  <a:schemeClr val="tx2">
                    <a:lumMod val="50000"/>
                    <a:lumOff val="50000"/>
                  </a:schemeClr>
                </a:solidFill>
                <a:latin typeface="Arial" pitchFamily="34" charset="0"/>
              </a:rPr>
              <a:t>   </a:t>
            </a:r>
            <a:r>
              <a:rPr lang="ar-SA" sz="3200" dirty="0" smtClean="0">
                <a:solidFill>
                  <a:schemeClr val="tx2">
                    <a:lumMod val="50000"/>
                    <a:lumOff val="50000"/>
                  </a:schemeClr>
                </a:solidFill>
                <a:latin typeface="Arial" pitchFamily="34" charset="0"/>
                <a:cs typeface="+mn-cs"/>
              </a:rPr>
              <a:t>العملية </a:t>
            </a:r>
            <a:r>
              <a:rPr lang="ar-SA" sz="3200" dirty="0">
                <a:solidFill>
                  <a:schemeClr val="tx2">
                    <a:lumMod val="50000"/>
                    <a:lumOff val="50000"/>
                  </a:schemeClr>
                </a:solidFill>
                <a:latin typeface="Arial" pitchFamily="34" charset="0"/>
                <a:cs typeface="+mn-cs"/>
              </a:rPr>
              <a:t>التي يتم من خلالها تحديد الأسعار والكميات المتبادلة من السلع والخدمات المختلفة </a:t>
            </a:r>
            <a:r>
              <a:rPr lang="ar-SA" sz="3200" dirty="0">
                <a:solidFill>
                  <a:srgbClr val="003399"/>
                </a:solidFill>
                <a:latin typeface="Arial" pitchFamily="34" charset="0"/>
              </a:rPr>
              <a:t>.</a:t>
            </a:r>
            <a:endParaRPr lang="fr-FR" sz="3200" dirty="0">
              <a:solidFill>
                <a:srgbClr val="003399"/>
              </a:solidFill>
              <a:latin typeface="Arial" pitchFamily="34" charset="0"/>
            </a:endParaRPr>
          </a:p>
        </p:txBody>
      </p:sp>
    </p:spTree>
    <p:extLst>
      <p:ext uri="{BB962C8B-B14F-4D97-AF65-F5344CB8AC3E}">
        <p14:creationId xmlns:p14="http://schemas.microsoft.com/office/powerpoint/2010/main" val="10617476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5" presetClass="entr" presetSubtype="0" fill="hold" grpId="0" nodeType="withEffect">
                                  <p:stCondLst>
                                    <p:cond delay="0"/>
                                  </p:stCondLst>
                                  <p:childTnLst>
                                    <p:set>
                                      <p:cBhvr>
                                        <p:cTn id="6" dur="1" fill="hold">
                                          <p:stCondLst>
                                            <p:cond delay="0"/>
                                          </p:stCondLst>
                                        </p:cTn>
                                        <p:tgtEl>
                                          <p:spTgt spid="64514"/>
                                        </p:tgtEl>
                                        <p:attrNameLst>
                                          <p:attrName>style.visibility</p:attrName>
                                        </p:attrNameLst>
                                      </p:cBhvr>
                                      <p:to>
                                        <p:strVal val="visible"/>
                                      </p:to>
                                    </p:set>
                                    <p:anim calcmode="lin" valueType="num">
                                      <p:cBhvr>
                                        <p:cTn id="7" dur="250" fill="hold"/>
                                        <p:tgtEl>
                                          <p:spTgt spid="64514"/>
                                        </p:tgtEl>
                                        <p:attrNameLst>
                                          <p:attrName>ppt_w</p:attrName>
                                        </p:attrNameLst>
                                      </p:cBhvr>
                                      <p:tavLst>
                                        <p:tav tm="0">
                                          <p:val>
                                            <p:fltVal val="0"/>
                                          </p:val>
                                        </p:tav>
                                        <p:tav tm="100000">
                                          <p:val>
                                            <p:strVal val="#ppt_w"/>
                                          </p:val>
                                        </p:tav>
                                      </p:tavLst>
                                    </p:anim>
                                    <p:anim calcmode="lin" valueType="num">
                                      <p:cBhvr>
                                        <p:cTn id="8" dur="250" fill="hold"/>
                                        <p:tgtEl>
                                          <p:spTgt spid="64514"/>
                                        </p:tgtEl>
                                        <p:attrNameLst>
                                          <p:attrName>ppt_h</p:attrName>
                                        </p:attrNameLst>
                                      </p:cBhvr>
                                      <p:tavLst>
                                        <p:tav tm="0">
                                          <p:val>
                                            <p:fltVal val="0"/>
                                          </p:val>
                                        </p:tav>
                                        <p:tav tm="100000">
                                          <p:val>
                                            <p:strVal val="#ppt_h"/>
                                          </p:val>
                                        </p:tav>
                                      </p:tavLst>
                                    </p:anim>
                                    <p:anim calcmode="lin" valueType="num">
                                      <p:cBhvr>
                                        <p:cTn id="9" dur="250" fill="hold"/>
                                        <p:tgtEl>
                                          <p:spTgt spid="64514"/>
                                        </p:tgtEl>
                                        <p:attrNameLst>
                                          <p:attrName>ppt_x</p:attrName>
                                        </p:attrNameLst>
                                      </p:cBhvr>
                                      <p:tavLst>
                                        <p:tav tm="0" fmla="#ppt_x+(cos(-2*pi*(1-$))*-#ppt_x-sin(-2*pi*(1-$))*(1-#ppt_y))*(1-$)">
                                          <p:val>
                                            <p:fltVal val="0"/>
                                          </p:val>
                                        </p:tav>
                                        <p:tav tm="100000">
                                          <p:val>
                                            <p:fltVal val="1"/>
                                          </p:val>
                                        </p:tav>
                                      </p:tavLst>
                                    </p:anim>
                                    <p:anim calcmode="lin" valueType="num">
                                      <p:cBhvr>
                                        <p:cTn id="10" dur="250" fill="hold"/>
                                        <p:tgtEl>
                                          <p:spTgt spid="64514"/>
                                        </p:tgtEl>
                                        <p:attrNameLst>
                                          <p:attrName>ppt_y</p:attrName>
                                        </p:attrNameLst>
                                      </p:cBhvr>
                                      <p:tavLst>
                                        <p:tav tm="0" fmla="#ppt_y+(sin(-2*pi*(1-$))*-#ppt_x+cos(-2*pi*(1-$))*(1-#ppt_y))*(1-$)">
                                          <p:val>
                                            <p:fltVal val="0"/>
                                          </p:val>
                                        </p:tav>
                                        <p:tav tm="100000">
                                          <p:val>
                                            <p:fltVal val="1"/>
                                          </p:val>
                                        </p:tav>
                                      </p:tavLst>
                                    </p:anim>
                                  </p:childTnLst>
                                </p:cTn>
                              </p:par>
                            </p:childTnLst>
                          </p:cTn>
                        </p:par>
                        <p:par>
                          <p:cTn id="11" fill="hold" nodeType="withGroup">
                            <p:stCondLst>
                              <p:cond delay="250"/>
                            </p:stCondLst>
                            <p:childTnLst>
                              <p:par>
                                <p:cTn id="12" presetID="9" presetClass="entr" presetSubtype="0" fill="hold" grpId="0" nodeType="afterEffect">
                                  <p:stCondLst>
                                    <p:cond delay="0"/>
                                  </p:stCondLst>
                                  <p:childTnLst>
                                    <p:set>
                                      <p:cBhvr>
                                        <p:cTn id="13" dur="1" fill="hold">
                                          <p:stCondLst>
                                            <p:cond delay="0"/>
                                          </p:stCondLst>
                                        </p:cTn>
                                        <p:tgtEl>
                                          <p:spTgt spid="64515">
                                            <p:txEl>
                                              <p:pRg st="0" end="0"/>
                                            </p:txEl>
                                          </p:spTgt>
                                        </p:tgtEl>
                                        <p:attrNameLst>
                                          <p:attrName>style.visibility</p:attrName>
                                        </p:attrNameLst>
                                      </p:cBhvr>
                                      <p:to>
                                        <p:strVal val="visible"/>
                                      </p:to>
                                    </p:set>
                                    <p:animEffect transition="in" filter="dissolve">
                                      <p:cBhvr>
                                        <p:cTn id="14" dur="250"/>
                                        <p:tgtEl>
                                          <p:spTgt spid="64515">
                                            <p:txEl>
                                              <p:pRg st="0" end="0"/>
                                            </p:txEl>
                                          </p:spTgt>
                                        </p:tgtEl>
                                      </p:cBhvr>
                                    </p:animEffect>
                                  </p:childTnLst>
                                </p:cTn>
                              </p:par>
                            </p:childTnLst>
                          </p:cTn>
                        </p:par>
                        <p:par>
                          <p:cTn id="15" fill="hold" nodeType="withGroup">
                            <p:stCondLst>
                              <p:cond delay="500"/>
                            </p:stCondLst>
                            <p:childTnLst>
                              <p:par>
                                <p:cTn id="16" presetID="9" presetClass="entr" presetSubtype="0" fill="hold" grpId="0" nodeType="afterEffect">
                                  <p:stCondLst>
                                    <p:cond delay="0"/>
                                  </p:stCondLst>
                                  <p:childTnLst>
                                    <p:set>
                                      <p:cBhvr>
                                        <p:cTn id="17" dur="1" fill="hold">
                                          <p:stCondLst>
                                            <p:cond delay="0"/>
                                          </p:stCondLst>
                                        </p:cTn>
                                        <p:tgtEl>
                                          <p:spTgt spid="64516"/>
                                        </p:tgtEl>
                                        <p:attrNameLst>
                                          <p:attrName>style.visibility</p:attrName>
                                        </p:attrNameLst>
                                      </p:cBhvr>
                                      <p:to>
                                        <p:strVal val="visible"/>
                                      </p:to>
                                    </p:set>
                                    <p:animEffect transition="in" filter="dissolve">
                                      <p:cBhvr>
                                        <p:cTn id="18" dur="250"/>
                                        <p:tgtEl>
                                          <p:spTgt spid="645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4" grpId="0" autoUpdateAnimBg="0"/>
      <p:bldP spid="64515" grpId="0" build="p" autoUpdateAnimBg="0"/>
      <p:bldP spid="64516"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1187624" y="413792"/>
            <a:ext cx="8229600" cy="1143000"/>
          </a:xfrm>
        </p:spPr>
        <p:txBody>
          <a:bodyPr/>
          <a:lstStyle/>
          <a:p>
            <a:pPr eaLnBrk="1" hangingPunct="1"/>
            <a:r>
              <a:rPr lang="ar-DZ" b="1" dirty="0" smtClean="0">
                <a:solidFill>
                  <a:srgbClr val="000066"/>
                </a:solidFill>
                <a:cs typeface="PT Bold Heading" pitchFamily="2" charset="-78"/>
              </a:rPr>
              <a:t>ثانيا :</a:t>
            </a:r>
            <a:r>
              <a:rPr lang="ar-SA" b="1" dirty="0" smtClean="0">
                <a:solidFill>
                  <a:srgbClr val="000066"/>
                </a:solidFill>
                <a:cs typeface="PT Bold Heading" pitchFamily="2" charset="-78"/>
              </a:rPr>
              <a:t>العوامل</a:t>
            </a:r>
            <a:r>
              <a:rPr lang="ar-DZ" b="1" dirty="0" smtClean="0">
                <a:solidFill>
                  <a:srgbClr val="000066"/>
                </a:solidFill>
                <a:cs typeface="PT Bold Heading" pitchFamily="2" charset="-78"/>
              </a:rPr>
              <a:t> التي </a:t>
            </a:r>
            <a:r>
              <a:rPr lang="ar-SA" b="1" dirty="0" smtClean="0">
                <a:solidFill>
                  <a:srgbClr val="000066"/>
                </a:solidFill>
                <a:cs typeface="PT Bold Heading" pitchFamily="2" charset="-78"/>
              </a:rPr>
              <a:t> تحدد نطاق ونوع السوق </a:t>
            </a:r>
            <a:endParaRPr lang="fr-FR" b="1" dirty="0" smtClean="0">
              <a:solidFill>
                <a:srgbClr val="000066"/>
              </a:solidFill>
              <a:cs typeface="PT Bold Heading" pitchFamily="2" charset="-78"/>
            </a:endParaRPr>
          </a:p>
        </p:txBody>
      </p:sp>
      <p:sp>
        <p:nvSpPr>
          <p:cNvPr id="65541" name="Text Box 5"/>
          <p:cNvSpPr txBox="1">
            <a:spLocks noChangeArrowheads="1"/>
          </p:cNvSpPr>
          <p:nvPr/>
        </p:nvSpPr>
        <p:spPr bwMode="auto">
          <a:xfrm>
            <a:off x="1187624" y="2421483"/>
            <a:ext cx="6839917"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600" b="1">
                <a:solidFill>
                  <a:schemeClr val="tx1"/>
                </a:solidFill>
                <a:latin typeface="Garamond" pitchFamily="18" charset="0"/>
                <a:cs typeface="Traditional Arabic" pitchFamily="18" charset="-78"/>
              </a:defRPr>
            </a:lvl1pPr>
            <a:lvl2pPr marL="742950" indent="-285750" eaLnBrk="0" hangingPunct="0">
              <a:defRPr sz="2600" b="1">
                <a:solidFill>
                  <a:schemeClr val="tx1"/>
                </a:solidFill>
                <a:latin typeface="Garamond" pitchFamily="18" charset="0"/>
                <a:cs typeface="Traditional Arabic" pitchFamily="18" charset="-78"/>
              </a:defRPr>
            </a:lvl2pPr>
            <a:lvl3pPr marL="1143000" indent="-228600" eaLnBrk="0" hangingPunct="0">
              <a:defRPr sz="2600" b="1">
                <a:solidFill>
                  <a:schemeClr val="tx1"/>
                </a:solidFill>
                <a:latin typeface="Garamond" pitchFamily="18" charset="0"/>
                <a:cs typeface="Traditional Arabic" pitchFamily="18" charset="-78"/>
              </a:defRPr>
            </a:lvl3pPr>
            <a:lvl4pPr marL="1600200" indent="-228600" eaLnBrk="0" hangingPunct="0">
              <a:defRPr sz="2600" b="1">
                <a:solidFill>
                  <a:schemeClr val="tx1"/>
                </a:solidFill>
                <a:latin typeface="Garamond" pitchFamily="18" charset="0"/>
                <a:cs typeface="Traditional Arabic" pitchFamily="18" charset="-78"/>
              </a:defRPr>
            </a:lvl4pPr>
            <a:lvl5pPr marL="2057400" indent="-228600" eaLnBrk="0" hangingPunct="0">
              <a:defRPr sz="2600" b="1">
                <a:solidFill>
                  <a:schemeClr val="tx1"/>
                </a:solidFill>
                <a:latin typeface="Garamond" pitchFamily="18" charset="0"/>
                <a:cs typeface="Traditional Arabic" pitchFamily="18" charset="-78"/>
              </a:defRPr>
            </a:lvl5pPr>
            <a:lvl6pPr marL="25146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6pPr>
            <a:lvl7pPr marL="29718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7pPr>
            <a:lvl8pPr marL="34290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8pPr>
            <a:lvl9pPr marL="38862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9pPr>
          </a:lstStyle>
          <a:p>
            <a:pPr eaLnBrk="1" fontAlgn="base" hangingPunct="1">
              <a:spcBef>
                <a:spcPct val="50000"/>
              </a:spcBef>
              <a:spcAft>
                <a:spcPct val="0"/>
              </a:spcAft>
            </a:pPr>
            <a:r>
              <a:rPr lang="ar-SA" sz="2800" dirty="0">
                <a:solidFill>
                  <a:srgbClr val="003399"/>
                </a:solidFill>
                <a:latin typeface="Arial" pitchFamily="34" charset="0"/>
              </a:rPr>
              <a:t>1 –</a:t>
            </a:r>
            <a:r>
              <a:rPr lang="ar-SA" sz="3200" dirty="0">
                <a:solidFill>
                  <a:srgbClr val="003399"/>
                </a:solidFill>
                <a:latin typeface="Arial" pitchFamily="34" charset="0"/>
                <a:cs typeface="+mn-cs"/>
              </a:rPr>
              <a:t> </a:t>
            </a:r>
            <a:r>
              <a:rPr lang="ar-SA" sz="3200" b="0" dirty="0">
                <a:solidFill>
                  <a:srgbClr val="003399"/>
                </a:solidFill>
                <a:latin typeface="Arial" pitchFamily="34" charset="0"/>
                <a:cs typeface="+mn-cs"/>
              </a:rPr>
              <a:t>عدد البائعين أو المنتجين للسلعة أو الخدمة </a:t>
            </a:r>
            <a:r>
              <a:rPr lang="ar-SA" sz="2800" dirty="0">
                <a:solidFill>
                  <a:srgbClr val="003399"/>
                </a:solidFill>
                <a:latin typeface="Arial" pitchFamily="34" charset="0"/>
              </a:rPr>
              <a:t>.</a:t>
            </a:r>
            <a:endParaRPr lang="fr-FR" sz="2800" dirty="0">
              <a:solidFill>
                <a:srgbClr val="003399"/>
              </a:solidFill>
              <a:latin typeface="Arial" pitchFamily="34" charset="0"/>
            </a:endParaRPr>
          </a:p>
        </p:txBody>
      </p:sp>
      <p:sp>
        <p:nvSpPr>
          <p:cNvPr id="65542" name="Text Box 6"/>
          <p:cNvSpPr txBox="1">
            <a:spLocks noChangeArrowheads="1"/>
          </p:cNvSpPr>
          <p:nvPr/>
        </p:nvSpPr>
        <p:spPr bwMode="auto">
          <a:xfrm>
            <a:off x="2482404" y="3054896"/>
            <a:ext cx="5545137"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600" b="1">
                <a:solidFill>
                  <a:schemeClr val="tx1"/>
                </a:solidFill>
                <a:latin typeface="Garamond" pitchFamily="18" charset="0"/>
                <a:cs typeface="Traditional Arabic" pitchFamily="18" charset="-78"/>
              </a:defRPr>
            </a:lvl1pPr>
            <a:lvl2pPr marL="742950" indent="-285750" eaLnBrk="0" hangingPunct="0">
              <a:defRPr sz="2600" b="1">
                <a:solidFill>
                  <a:schemeClr val="tx1"/>
                </a:solidFill>
                <a:latin typeface="Garamond" pitchFamily="18" charset="0"/>
                <a:cs typeface="Traditional Arabic" pitchFamily="18" charset="-78"/>
              </a:defRPr>
            </a:lvl2pPr>
            <a:lvl3pPr marL="1143000" indent="-228600" eaLnBrk="0" hangingPunct="0">
              <a:defRPr sz="2600" b="1">
                <a:solidFill>
                  <a:schemeClr val="tx1"/>
                </a:solidFill>
                <a:latin typeface="Garamond" pitchFamily="18" charset="0"/>
                <a:cs typeface="Traditional Arabic" pitchFamily="18" charset="-78"/>
              </a:defRPr>
            </a:lvl3pPr>
            <a:lvl4pPr marL="1600200" indent="-228600" eaLnBrk="0" hangingPunct="0">
              <a:defRPr sz="2600" b="1">
                <a:solidFill>
                  <a:schemeClr val="tx1"/>
                </a:solidFill>
                <a:latin typeface="Garamond" pitchFamily="18" charset="0"/>
                <a:cs typeface="Traditional Arabic" pitchFamily="18" charset="-78"/>
              </a:defRPr>
            </a:lvl4pPr>
            <a:lvl5pPr marL="2057400" indent="-228600" eaLnBrk="0" hangingPunct="0">
              <a:defRPr sz="2600" b="1">
                <a:solidFill>
                  <a:schemeClr val="tx1"/>
                </a:solidFill>
                <a:latin typeface="Garamond" pitchFamily="18" charset="0"/>
                <a:cs typeface="Traditional Arabic" pitchFamily="18" charset="-78"/>
              </a:defRPr>
            </a:lvl5pPr>
            <a:lvl6pPr marL="25146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6pPr>
            <a:lvl7pPr marL="29718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7pPr>
            <a:lvl8pPr marL="34290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8pPr>
            <a:lvl9pPr marL="38862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9pPr>
          </a:lstStyle>
          <a:p>
            <a:pPr eaLnBrk="1" fontAlgn="base" hangingPunct="1">
              <a:spcBef>
                <a:spcPct val="50000"/>
              </a:spcBef>
              <a:spcAft>
                <a:spcPct val="0"/>
              </a:spcAft>
            </a:pPr>
            <a:r>
              <a:rPr lang="ar-SA" sz="2800" dirty="0">
                <a:solidFill>
                  <a:srgbClr val="003399"/>
                </a:solidFill>
                <a:latin typeface="Arial" pitchFamily="34" charset="0"/>
              </a:rPr>
              <a:t>2</a:t>
            </a:r>
            <a:r>
              <a:rPr lang="ar-SA" sz="2800" b="0" dirty="0">
                <a:solidFill>
                  <a:srgbClr val="003399"/>
                </a:solidFill>
                <a:latin typeface="Arial" pitchFamily="34" charset="0"/>
              </a:rPr>
              <a:t> –</a:t>
            </a:r>
            <a:r>
              <a:rPr lang="ar-SA" sz="3200" b="0" dirty="0">
                <a:solidFill>
                  <a:srgbClr val="003399"/>
                </a:solidFill>
                <a:latin typeface="Arial" pitchFamily="34" charset="0"/>
                <a:cs typeface="+mn-cs"/>
              </a:rPr>
              <a:t> عدد المشترين أو المستهلكين للسلعة </a:t>
            </a:r>
            <a:r>
              <a:rPr lang="ar-SA" sz="2800" dirty="0">
                <a:solidFill>
                  <a:srgbClr val="003399"/>
                </a:solidFill>
                <a:latin typeface="Arial" pitchFamily="34" charset="0"/>
              </a:rPr>
              <a:t>.</a:t>
            </a:r>
            <a:endParaRPr lang="fr-FR" sz="2800" dirty="0">
              <a:solidFill>
                <a:srgbClr val="003399"/>
              </a:solidFill>
              <a:latin typeface="Arial" pitchFamily="34" charset="0"/>
            </a:endParaRPr>
          </a:p>
        </p:txBody>
      </p:sp>
      <p:sp>
        <p:nvSpPr>
          <p:cNvPr id="65543" name="Text Box 7"/>
          <p:cNvSpPr txBox="1">
            <a:spLocks noChangeArrowheads="1"/>
          </p:cNvSpPr>
          <p:nvPr/>
        </p:nvSpPr>
        <p:spPr bwMode="auto">
          <a:xfrm>
            <a:off x="2482404" y="3631158"/>
            <a:ext cx="5545137"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600" b="1">
                <a:solidFill>
                  <a:schemeClr val="tx1"/>
                </a:solidFill>
                <a:latin typeface="Garamond" pitchFamily="18" charset="0"/>
                <a:cs typeface="Traditional Arabic" pitchFamily="18" charset="-78"/>
              </a:defRPr>
            </a:lvl1pPr>
            <a:lvl2pPr marL="742950" indent="-285750" eaLnBrk="0" hangingPunct="0">
              <a:defRPr sz="2600" b="1">
                <a:solidFill>
                  <a:schemeClr val="tx1"/>
                </a:solidFill>
                <a:latin typeface="Garamond" pitchFamily="18" charset="0"/>
                <a:cs typeface="Traditional Arabic" pitchFamily="18" charset="-78"/>
              </a:defRPr>
            </a:lvl2pPr>
            <a:lvl3pPr marL="1143000" indent="-228600" eaLnBrk="0" hangingPunct="0">
              <a:defRPr sz="2600" b="1">
                <a:solidFill>
                  <a:schemeClr val="tx1"/>
                </a:solidFill>
                <a:latin typeface="Garamond" pitchFamily="18" charset="0"/>
                <a:cs typeface="Traditional Arabic" pitchFamily="18" charset="-78"/>
              </a:defRPr>
            </a:lvl3pPr>
            <a:lvl4pPr marL="1600200" indent="-228600" eaLnBrk="0" hangingPunct="0">
              <a:defRPr sz="2600" b="1">
                <a:solidFill>
                  <a:schemeClr val="tx1"/>
                </a:solidFill>
                <a:latin typeface="Garamond" pitchFamily="18" charset="0"/>
                <a:cs typeface="Traditional Arabic" pitchFamily="18" charset="-78"/>
              </a:defRPr>
            </a:lvl4pPr>
            <a:lvl5pPr marL="2057400" indent="-228600" eaLnBrk="0" hangingPunct="0">
              <a:defRPr sz="2600" b="1">
                <a:solidFill>
                  <a:schemeClr val="tx1"/>
                </a:solidFill>
                <a:latin typeface="Garamond" pitchFamily="18" charset="0"/>
                <a:cs typeface="Traditional Arabic" pitchFamily="18" charset="-78"/>
              </a:defRPr>
            </a:lvl5pPr>
            <a:lvl6pPr marL="25146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6pPr>
            <a:lvl7pPr marL="29718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7pPr>
            <a:lvl8pPr marL="34290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8pPr>
            <a:lvl9pPr marL="38862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9pPr>
          </a:lstStyle>
          <a:p>
            <a:pPr eaLnBrk="1" fontAlgn="base" hangingPunct="1">
              <a:spcBef>
                <a:spcPct val="50000"/>
              </a:spcBef>
              <a:spcAft>
                <a:spcPct val="0"/>
              </a:spcAft>
            </a:pPr>
            <a:r>
              <a:rPr lang="ar-SA" sz="2800" dirty="0">
                <a:solidFill>
                  <a:srgbClr val="003399"/>
                </a:solidFill>
                <a:latin typeface="Arial" pitchFamily="34" charset="0"/>
              </a:rPr>
              <a:t>3 </a:t>
            </a:r>
            <a:r>
              <a:rPr lang="ar-SA" sz="2800" b="0" dirty="0">
                <a:solidFill>
                  <a:srgbClr val="003399"/>
                </a:solidFill>
                <a:latin typeface="Arial" pitchFamily="34" charset="0"/>
              </a:rPr>
              <a:t>– </a:t>
            </a:r>
            <a:r>
              <a:rPr lang="ar-SA" sz="2800" b="0" dirty="0">
                <a:solidFill>
                  <a:srgbClr val="003399"/>
                </a:solidFill>
                <a:latin typeface="Arial" pitchFamily="34" charset="0"/>
                <a:cs typeface="+mn-cs"/>
              </a:rPr>
              <a:t>درجة تجانس السلعة أو الخدمة المنتجة </a:t>
            </a:r>
            <a:r>
              <a:rPr lang="ar-SA" sz="2800" dirty="0">
                <a:solidFill>
                  <a:srgbClr val="003399"/>
                </a:solidFill>
                <a:latin typeface="Arial" pitchFamily="34" charset="0"/>
              </a:rPr>
              <a:t>.</a:t>
            </a:r>
            <a:endParaRPr lang="fr-FR" sz="2800" dirty="0">
              <a:solidFill>
                <a:srgbClr val="003399"/>
              </a:solidFill>
              <a:latin typeface="Arial" pitchFamily="34" charset="0"/>
            </a:endParaRPr>
          </a:p>
        </p:txBody>
      </p:sp>
      <p:sp>
        <p:nvSpPr>
          <p:cNvPr id="65544" name="Text Box 8"/>
          <p:cNvSpPr txBox="1">
            <a:spLocks noChangeArrowheads="1"/>
          </p:cNvSpPr>
          <p:nvPr/>
        </p:nvSpPr>
        <p:spPr bwMode="auto">
          <a:xfrm>
            <a:off x="2482404" y="4221708"/>
            <a:ext cx="5545137"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600" b="1">
                <a:solidFill>
                  <a:schemeClr val="tx1"/>
                </a:solidFill>
                <a:latin typeface="Garamond" pitchFamily="18" charset="0"/>
                <a:cs typeface="Traditional Arabic" pitchFamily="18" charset="-78"/>
              </a:defRPr>
            </a:lvl1pPr>
            <a:lvl2pPr marL="742950" indent="-285750" eaLnBrk="0" hangingPunct="0">
              <a:defRPr sz="2600" b="1">
                <a:solidFill>
                  <a:schemeClr val="tx1"/>
                </a:solidFill>
                <a:latin typeface="Garamond" pitchFamily="18" charset="0"/>
                <a:cs typeface="Traditional Arabic" pitchFamily="18" charset="-78"/>
              </a:defRPr>
            </a:lvl2pPr>
            <a:lvl3pPr marL="1143000" indent="-228600" eaLnBrk="0" hangingPunct="0">
              <a:defRPr sz="2600" b="1">
                <a:solidFill>
                  <a:schemeClr val="tx1"/>
                </a:solidFill>
                <a:latin typeface="Garamond" pitchFamily="18" charset="0"/>
                <a:cs typeface="Traditional Arabic" pitchFamily="18" charset="-78"/>
              </a:defRPr>
            </a:lvl3pPr>
            <a:lvl4pPr marL="1600200" indent="-228600" eaLnBrk="0" hangingPunct="0">
              <a:defRPr sz="2600" b="1">
                <a:solidFill>
                  <a:schemeClr val="tx1"/>
                </a:solidFill>
                <a:latin typeface="Garamond" pitchFamily="18" charset="0"/>
                <a:cs typeface="Traditional Arabic" pitchFamily="18" charset="-78"/>
              </a:defRPr>
            </a:lvl4pPr>
            <a:lvl5pPr marL="2057400" indent="-228600" eaLnBrk="0" hangingPunct="0">
              <a:defRPr sz="2600" b="1">
                <a:solidFill>
                  <a:schemeClr val="tx1"/>
                </a:solidFill>
                <a:latin typeface="Garamond" pitchFamily="18" charset="0"/>
                <a:cs typeface="Traditional Arabic" pitchFamily="18" charset="-78"/>
              </a:defRPr>
            </a:lvl5pPr>
            <a:lvl6pPr marL="25146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6pPr>
            <a:lvl7pPr marL="29718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7pPr>
            <a:lvl8pPr marL="34290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8pPr>
            <a:lvl9pPr marL="38862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9pPr>
          </a:lstStyle>
          <a:p>
            <a:pPr eaLnBrk="1" fontAlgn="base" hangingPunct="1">
              <a:spcBef>
                <a:spcPct val="50000"/>
              </a:spcBef>
              <a:spcAft>
                <a:spcPct val="0"/>
              </a:spcAft>
            </a:pPr>
            <a:r>
              <a:rPr lang="ar-SA" sz="2800" dirty="0">
                <a:solidFill>
                  <a:srgbClr val="003399"/>
                </a:solidFill>
                <a:latin typeface="Arial" pitchFamily="34" charset="0"/>
              </a:rPr>
              <a:t>4 – </a:t>
            </a:r>
            <a:r>
              <a:rPr lang="ar-SA" sz="2800" b="0" dirty="0">
                <a:solidFill>
                  <a:srgbClr val="003399"/>
                </a:solidFill>
                <a:latin typeface="Arial" pitchFamily="34" charset="0"/>
                <a:cs typeface="+mn-cs"/>
              </a:rPr>
              <a:t>طبيعة السلعة ونوعها </a:t>
            </a:r>
            <a:r>
              <a:rPr lang="ar-SA" sz="2800" dirty="0">
                <a:solidFill>
                  <a:srgbClr val="003399"/>
                </a:solidFill>
                <a:latin typeface="Arial" pitchFamily="34" charset="0"/>
              </a:rPr>
              <a:t>.</a:t>
            </a:r>
            <a:endParaRPr lang="fr-FR" sz="2800" dirty="0">
              <a:solidFill>
                <a:srgbClr val="003399"/>
              </a:solidFill>
              <a:latin typeface="Arial" pitchFamily="34" charset="0"/>
            </a:endParaRPr>
          </a:p>
        </p:txBody>
      </p:sp>
      <p:sp>
        <p:nvSpPr>
          <p:cNvPr id="65545" name="Text Box 9"/>
          <p:cNvSpPr txBox="1">
            <a:spLocks noChangeArrowheads="1"/>
          </p:cNvSpPr>
          <p:nvPr/>
        </p:nvSpPr>
        <p:spPr bwMode="auto">
          <a:xfrm>
            <a:off x="107504" y="4782096"/>
            <a:ext cx="7920037"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600" b="1">
                <a:solidFill>
                  <a:schemeClr val="tx1"/>
                </a:solidFill>
                <a:latin typeface="Garamond" pitchFamily="18" charset="0"/>
                <a:cs typeface="Traditional Arabic" pitchFamily="18" charset="-78"/>
              </a:defRPr>
            </a:lvl1pPr>
            <a:lvl2pPr marL="742950" indent="-285750" eaLnBrk="0" hangingPunct="0">
              <a:defRPr sz="2600" b="1">
                <a:solidFill>
                  <a:schemeClr val="tx1"/>
                </a:solidFill>
                <a:latin typeface="Garamond" pitchFamily="18" charset="0"/>
                <a:cs typeface="Traditional Arabic" pitchFamily="18" charset="-78"/>
              </a:defRPr>
            </a:lvl2pPr>
            <a:lvl3pPr marL="1143000" indent="-228600" eaLnBrk="0" hangingPunct="0">
              <a:defRPr sz="2600" b="1">
                <a:solidFill>
                  <a:schemeClr val="tx1"/>
                </a:solidFill>
                <a:latin typeface="Garamond" pitchFamily="18" charset="0"/>
                <a:cs typeface="Traditional Arabic" pitchFamily="18" charset="-78"/>
              </a:defRPr>
            </a:lvl3pPr>
            <a:lvl4pPr marL="1600200" indent="-228600" eaLnBrk="0" hangingPunct="0">
              <a:defRPr sz="2600" b="1">
                <a:solidFill>
                  <a:schemeClr val="tx1"/>
                </a:solidFill>
                <a:latin typeface="Garamond" pitchFamily="18" charset="0"/>
                <a:cs typeface="Traditional Arabic" pitchFamily="18" charset="-78"/>
              </a:defRPr>
            </a:lvl4pPr>
            <a:lvl5pPr marL="2057400" indent="-228600" eaLnBrk="0" hangingPunct="0">
              <a:defRPr sz="2600" b="1">
                <a:solidFill>
                  <a:schemeClr val="tx1"/>
                </a:solidFill>
                <a:latin typeface="Garamond" pitchFamily="18" charset="0"/>
                <a:cs typeface="Traditional Arabic" pitchFamily="18" charset="-78"/>
              </a:defRPr>
            </a:lvl5pPr>
            <a:lvl6pPr marL="25146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6pPr>
            <a:lvl7pPr marL="29718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7pPr>
            <a:lvl8pPr marL="34290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8pPr>
            <a:lvl9pPr marL="38862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9pPr>
          </a:lstStyle>
          <a:p>
            <a:pPr eaLnBrk="1" fontAlgn="base" hangingPunct="1">
              <a:spcBef>
                <a:spcPct val="50000"/>
              </a:spcBef>
              <a:spcAft>
                <a:spcPct val="0"/>
              </a:spcAft>
            </a:pPr>
            <a:r>
              <a:rPr lang="ar-SA" sz="2800" dirty="0">
                <a:solidFill>
                  <a:srgbClr val="003399"/>
                </a:solidFill>
                <a:latin typeface="Arial" pitchFamily="34" charset="0"/>
              </a:rPr>
              <a:t>5 – </a:t>
            </a:r>
            <a:r>
              <a:rPr lang="ar-SA" sz="3200" b="0" dirty="0">
                <a:solidFill>
                  <a:srgbClr val="003399"/>
                </a:solidFill>
                <a:latin typeface="Arial" pitchFamily="34" charset="0"/>
                <a:cs typeface="+mn-cs"/>
              </a:rPr>
              <a:t>مدى الارتباط بين البائع والمشتري </a:t>
            </a:r>
            <a:r>
              <a:rPr lang="ar-DZ" sz="3200" b="0" dirty="0" smtClean="0">
                <a:solidFill>
                  <a:srgbClr val="003399"/>
                </a:solidFill>
                <a:latin typeface="Arial" pitchFamily="34" charset="0"/>
                <a:cs typeface="+mn-cs"/>
              </a:rPr>
              <a:t>و</a:t>
            </a:r>
            <a:r>
              <a:rPr lang="ar-SA" sz="3200" b="0" dirty="0" smtClean="0">
                <a:solidFill>
                  <a:srgbClr val="003399"/>
                </a:solidFill>
                <a:latin typeface="Arial" pitchFamily="34" charset="0"/>
                <a:cs typeface="+mn-cs"/>
              </a:rPr>
              <a:t>الاتصال </a:t>
            </a:r>
            <a:r>
              <a:rPr lang="ar-SA" sz="3200" b="0" dirty="0">
                <a:solidFill>
                  <a:srgbClr val="003399"/>
                </a:solidFill>
                <a:latin typeface="Arial" pitchFamily="34" charset="0"/>
                <a:cs typeface="+mn-cs"/>
              </a:rPr>
              <a:t>بينهما </a:t>
            </a:r>
            <a:r>
              <a:rPr lang="ar-SA" sz="2800" dirty="0">
                <a:solidFill>
                  <a:srgbClr val="003399"/>
                </a:solidFill>
                <a:latin typeface="Arial" pitchFamily="34" charset="0"/>
              </a:rPr>
              <a:t>.</a:t>
            </a:r>
            <a:endParaRPr lang="fr-FR" sz="2800" dirty="0">
              <a:solidFill>
                <a:srgbClr val="003399"/>
              </a:solidFill>
              <a:latin typeface="Arial" pitchFamily="34" charset="0"/>
            </a:endParaRPr>
          </a:p>
        </p:txBody>
      </p:sp>
    </p:spTree>
    <p:extLst>
      <p:ext uri="{BB962C8B-B14F-4D97-AF65-F5344CB8AC3E}">
        <p14:creationId xmlns:p14="http://schemas.microsoft.com/office/powerpoint/2010/main" val="34139297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65538"/>
                                        </p:tgtEl>
                                        <p:attrNameLst>
                                          <p:attrName>style.visibility</p:attrName>
                                        </p:attrNameLst>
                                      </p:cBhvr>
                                      <p:to>
                                        <p:strVal val="visible"/>
                                      </p:to>
                                    </p:set>
                                    <p:anim calcmode="lin" valueType="num">
                                      <p:cBhvr>
                                        <p:cTn id="7" dur="250" fill="hold"/>
                                        <p:tgtEl>
                                          <p:spTgt spid="65538"/>
                                        </p:tgtEl>
                                        <p:attrNameLst>
                                          <p:attrName>ppt_w</p:attrName>
                                        </p:attrNameLst>
                                      </p:cBhvr>
                                      <p:tavLst>
                                        <p:tav tm="0">
                                          <p:val>
                                            <p:fltVal val="0"/>
                                          </p:val>
                                        </p:tav>
                                        <p:tav tm="100000">
                                          <p:val>
                                            <p:strVal val="#ppt_w"/>
                                          </p:val>
                                        </p:tav>
                                      </p:tavLst>
                                    </p:anim>
                                    <p:anim calcmode="lin" valueType="num">
                                      <p:cBhvr>
                                        <p:cTn id="8" dur="250" fill="hold"/>
                                        <p:tgtEl>
                                          <p:spTgt spid="65538"/>
                                        </p:tgtEl>
                                        <p:attrNameLst>
                                          <p:attrName>ppt_h</p:attrName>
                                        </p:attrNameLst>
                                      </p:cBhvr>
                                      <p:tavLst>
                                        <p:tav tm="0">
                                          <p:val>
                                            <p:fltVal val="0"/>
                                          </p:val>
                                        </p:tav>
                                        <p:tav tm="100000">
                                          <p:val>
                                            <p:strVal val="#ppt_h"/>
                                          </p:val>
                                        </p:tav>
                                      </p:tavLst>
                                    </p:anim>
                                  </p:childTnLst>
                                </p:cTn>
                              </p:par>
                            </p:childTnLst>
                          </p:cTn>
                        </p:par>
                        <p:par>
                          <p:cTn id="9" fill="hold" nodeType="withGroup">
                            <p:stCondLst>
                              <p:cond delay="250"/>
                            </p:stCondLst>
                            <p:childTnLst>
                              <p:par>
                                <p:cTn id="10" presetID="17" presetClass="entr" presetSubtype="1" fill="hold" grpId="0" nodeType="afterEffect">
                                  <p:stCondLst>
                                    <p:cond delay="0"/>
                                  </p:stCondLst>
                                  <p:childTnLst>
                                    <p:set>
                                      <p:cBhvr>
                                        <p:cTn id="11" dur="1" fill="hold">
                                          <p:stCondLst>
                                            <p:cond delay="0"/>
                                          </p:stCondLst>
                                        </p:cTn>
                                        <p:tgtEl>
                                          <p:spTgt spid="65541"/>
                                        </p:tgtEl>
                                        <p:attrNameLst>
                                          <p:attrName>style.visibility</p:attrName>
                                        </p:attrNameLst>
                                      </p:cBhvr>
                                      <p:to>
                                        <p:strVal val="visible"/>
                                      </p:to>
                                    </p:set>
                                    <p:anim calcmode="lin" valueType="num">
                                      <p:cBhvr>
                                        <p:cTn id="12" dur="250" fill="hold"/>
                                        <p:tgtEl>
                                          <p:spTgt spid="65541"/>
                                        </p:tgtEl>
                                        <p:attrNameLst>
                                          <p:attrName>ppt_x</p:attrName>
                                        </p:attrNameLst>
                                      </p:cBhvr>
                                      <p:tavLst>
                                        <p:tav tm="0">
                                          <p:val>
                                            <p:strVal val="#ppt_x"/>
                                          </p:val>
                                        </p:tav>
                                        <p:tav tm="100000">
                                          <p:val>
                                            <p:strVal val="#ppt_x"/>
                                          </p:val>
                                        </p:tav>
                                      </p:tavLst>
                                    </p:anim>
                                    <p:anim calcmode="lin" valueType="num">
                                      <p:cBhvr>
                                        <p:cTn id="13" dur="250" fill="hold"/>
                                        <p:tgtEl>
                                          <p:spTgt spid="65541"/>
                                        </p:tgtEl>
                                        <p:attrNameLst>
                                          <p:attrName>ppt_y</p:attrName>
                                        </p:attrNameLst>
                                      </p:cBhvr>
                                      <p:tavLst>
                                        <p:tav tm="0">
                                          <p:val>
                                            <p:strVal val="#ppt_y-#ppt_h/2"/>
                                          </p:val>
                                        </p:tav>
                                        <p:tav tm="100000">
                                          <p:val>
                                            <p:strVal val="#ppt_y"/>
                                          </p:val>
                                        </p:tav>
                                      </p:tavLst>
                                    </p:anim>
                                    <p:anim calcmode="lin" valueType="num">
                                      <p:cBhvr>
                                        <p:cTn id="14" dur="250" fill="hold"/>
                                        <p:tgtEl>
                                          <p:spTgt spid="65541"/>
                                        </p:tgtEl>
                                        <p:attrNameLst>
                                          <p:attrName>ppt_w</p:attrName>
                                        </p:attrNameLst>
                                      </p:cBhvr>
                                      <p:tavLst>
                                        <p:tav tm="0">
                                          <p:val>
                                            <p:strVal val="#ppt_w"/>
                                          </p:val>
                                        </p:tav>
                                        <p:tav tm="100000">
                                          <p:val>
                                            <p:strVal val="#ppt_w"/>
                                          </p:val>
                                        </p:tav>
                                      </p:tavLst>
                                    </p:anim>
                                    <p:anim calcmode="lin" valueType="num">
                                      <p:cBhvr>
                                        <p:cTn id="15" dur="250" fill="hold"/>
                                        <p:tgtEl>
                                          <p:spTgt spid="65541"/>
                                        </p:tgtEl>
                                        <p:attrNameLst>
                                          <p:attrName>ppt_h</p:attrName>
                                        </p:attrNameLst>
                                      </p:cBhvr>
                                      <p:tavLst>
                                        <p:tav tm="0">
                                          <p:val>
                                            <p:fltVal val="0"/>
                                          </p:val>
                                        </p:tav>
                                        <p:tav tm="100000">
                                          <p:val>
                                            <p:strVal val="#ppt_h"/>
                                          </p:val>
                                        </p:tav>
                                      </p:tavLst>
                                    </p:anim>
                                  </p:childTnLst>
                                </p:cTn>
                              </p:par>
                            </p:childTnLst>
                          </p:cTn>
                        </p:par>
                        <p:par>
                          <p:cTn id="16" fill="hold" nodeType="withGroup">
                            <p:stCondLst>
                              <p:cond delay="500"/>
                            </p:stCondLst>
                            <p:childTnLst>
                              <p:par>
                                <p:cTn id="17" presetID="17" presetClass="entr" presetSubtype="4" fill="hold" grpId="0" nodeType="afterEffect">
                                  <p:stCondLst>
                                    <p:cond delay="0"/>
                                  </p:stCondLst>
                                  <p:childTnLst>
                                    <p:set>
                                      <p:cBhvr>
                                        <p:cTn id="18" dur="1" fill="hold">
                                          <p:stCondLst>
                                            <p:cond delay="0"/>
                                          </p:stCondLst>
                                        </p:cTn>
                                        <p:tgtEl>
                                          <p:spTgt spid="65542"/>
                                        </p:tgtEl>
                                        <p:attrNameLst>
                                          <p:attrName>style.visibility</p:attrName>
                                        </p:attrNameLst>
                                      </p:cBhvr>
                                      <p:to>
                                        <p:strVal val="visible"/>
                                      </p:to>
                                    </p:set>
                                    <p:anim calcmode="lin" valueType="num">
                                      <p:cBhvr>
                                        <p:cTn id="19" dur="250" fill="hold"/>
                                        <p:tgtEl>
                                          <p:spTgt spid="65542"/>
                                        </p:tgtEl>
                                        <p:attrNameLst>
                                          <p:attrName>ppt_x</p:attrName>
                                        </p:attrNameLst>
                                      </p:cBhvr>
                                      <p:tavLst>
                                        <p:tav tm="0">
                                          <p:val>
                                            <p:strVal val="#ppt_x"/>
                                          </p:val>
                                        </p:tav>
                                        <p:tav tm="100000">
                                          <p:val>
                                            <p:strVal val="#ppt_x"/>
                                          </p:val>
                                        </p:tav>
                                      </p:tavLst>
                                    </p:anim>
                                    <p:anim calcmode="lin" valueType="num">
                                      <p:cBhvr>
                                        <p:cTn id="20" dur="250" fill="hold"/>
                                        <p:tgtEl>
                                          <p:spTgt spid="65542"/>
                                        </p:tgtEl>
                                        <p:attrNameLst>
                                          <p:attrName>ppt_y</p:attrName>
                                        </p:attrNameLst>
                                      </p:cBhvr>
                                      <p:tavLst>
                                        <p:tav tm="0">
                                          <p:val>
                                            <p:strVal val="#ppt_y+#ppt_h/2"/>
                                          </p:val>
                                        </p:tav>
                                        <p:tav tm="100000">
                                          <p:val>
                                            <p:strVal val="#ppt_y"/>
                                          </p:val>
                                        </p:tav>
                                      </p:tavLst>
                                    </p:anim>
                                    <p:anim calcmode="lin" valueType="num">
                                      <p:cBhvr>
                                        <p:cTn id="21" dur="250" fill="hold"/>
                                        <p:tgtEl>
                                          <p:spTgt spid="65542"/>
                                        </p:tgtEl>
                                        <p:attrNameLst>
                                          <p:attrName>ppt_w</p:attrName>
                                        </p:attrNameLst>
                                      </p:cBhvr>
                                      <p:tavLst>
                                        <p:tav tm="0">
                                          <p:val>
                                            <p:strVal val="#ppt_w"/>
                                          </p:val>
                                        </p:tav>
                                        <p:tav tm="100000">
                                          <p:val>
                                            <p:strVal val="#ppt_w"/>
                                          </p:val>
                                        </p:tav>
                                      </p:tavLst>
                                    </p:anim>
                                    <p:anim calcmode="lin" valueType="num">
                                      <p:cBhvr>
                                        <p:cTn id="22" dur="250" fill="hold"/>
                                        <p:tgtEl>
                                          <p:spTgt spid="65542"/>
                                        </p:tgtEl>
                                        <p:attrNameLst>
                                          <p:attrName>ppt_h</p:attrName>
                                        </p:attrNameLst>
                                      </p:cBhvr>
                                      <p:tavLst>
                                        <p:tav tm="0">
                                          <p:val>
                                            <p:fltVal val="0"/>
                                          </p:val>
                                        </p:tav>
                                        <p:tav tm="100000">
                                          <p:val>
                                            <p:strVal val="#ppt_h"/>
                                          </p:val>
                                        </p:tav>
                                      </p:tavLst>
                                    </p:anim>
                                  </p:childTnLst>
                                </p:cTn>
                              </p:par>
                            </p:childTnLst>
                          </p:cTn>
                        </p:par>
                        <p:par>
                          <p:cTn id="23" fill="hold" nodeType="withGroup">
                            <p:stCondLst>
                              <p:cond delay="750"/>
                            </p:stCondLst>
                            <p:childTnLst>
                              <p:par>
                                <p:cTn id="24" presetID="17" presetClass="entr" presetSubtype="10" fill="hold" grpId="0" nodeType="afterEffect">
                                  <p:stCondLst>
                                    <p:cond delay="0"/>
                                  </p:stCondLst>
                                  <p:childTnLst>
                                    <p:set>
                                      <p:cBhvr>
                                        <p:cTn id="25" dur="1" fill="hold">
                                          <p:stCondLst>
                                            <p:cond delay="0"/>
                                          </p:stCondLst>
                                        </p:cTn>
                                        <p:tgtEl>
                                          <p:spTgt spid="65543"/>
                                        </p:tgtEl>
                                        <p:attrNameLst>
                                          <p:attrName>style.visibility</p:attrName>
                                        </p:attrNameLst>
                                      </p:cBhvr>
                                      <p:to>
                                        <p:strVal val="visible"/>
                                      </p:to>
                                    </p:set>
                                    <p:anim calcmode="lin" valueType="num">
                                      <p:cBhvr>
                                        <p:cTn id="26" dur="250" fill="hold"/>
                                        <p:tgtEl>
                                          <p:spTgt spid="65543"/>
                                        </p:tgtEl>
                                        <p:attrNameLst>
                                          <p:attrName>ppt_w</p:attrName>
                                        </p:attrNameLst>
                                      </p:cBhvr>
                                      <p:tavLst>
                                        <p:tav tm="0">
                                          <p:val>
                                            <p:fltVal val="0"/>
                                          </p:val>
                                        </p:tav>
                                        <p:tav tm="100000">
                                          <p:val>
                                            <p:strVal val="#ppt_w"/>
                                          </p:val>
                                        </p:tav>
                                      </p:tavLst>
                                    </p:anim>
                                    <p:anim calcmode="lin" valueType="num">
                                      <p:cBhvr>
                                        <p:cTn id="27" dur="250" fill="hold"/>
                                        <p:tgtEl>
                                          <p:spTgt spid="65543"/>
                                        </p:tgtEl>
                                        <p:attrNameLst>
                                          <p:attrName>ppt_h</p:attrName>
                                        </p:attrNameLst>
                                      </p:cBhvr>
                                      <p:tavLst>
                                        <p:tav tm="0">
                                          <p:val>
                                            <p:strVal val="#ppt_h"/>
                                          </p:val>
                                        </p:tav>
                                        <p:tav tm="100000">
                                          <p:val>
                                            <p:strVal val="#ppt_h"/>
                                          </p:val>
                                        </p:tav>
                                      </p:tavLst>
                                    </p:anim>
                                  </p:childTnLst>
                                </p:cTn>
                              </p:par>
                            </p:childTnLst>
                          </p:cTn>
                        </p:par>
                        <p:par>
                          <p:cTn id="28" fill="hold" nodeType="withGroup">
                            <p:stCondLst>
                              <p:cond delay="1000"/>
                            </p:stCondLst>
                            <p:childTnLst>
                              <p:par>
                                <p:cTn id="29" presetID="17" presetClass="entr" presetSubtype="2" fill="hold" grpId="0" nodeType="afterEffect">
                                  <p:stCondLst>
                                    <p:cond delay="0"/>
                                  </p:stCondLst>
                                  <p:childTnLst>
                                    <p:set>
                                      <p:cBhvr>
                                        <p:cTn id="30" dur="1" fill="hold">
                                          <p:stCondLst>
                                            <p:cond delay="0"/>
                                          </p:stCondLst>
                                        </p:cTn>
                                        <p:tgtEl>
                                          <p:spTgt spid="65544"/>
                                        </p:tgtEl>
                                        <p:attrNameLst>
                                          <p:attrName>style.visibility</p:attrName>
                                        </p:attrNameLst>
                                      </p:cBhvr>
                                      <p:to>
                                        <p:strVal val="visible"/>
                                      </p:to>
                                    </p:set>
                                    <p:anim calcmode="lin" valueType="num">
                                      <p:cBhvr>
                                        <p:cTn id="31" dur="250" fill="hold"/>
                                        <p:tgtEl>
                                          <p:spTgt spid="65544"/>
                                        </p:tgtEl>
                                        <p:attrNameLst>
                                          <p:attrName>ppt_x</p:attrName>
                                        </p:attrNameLst>
                                      </p:cBhvr>
                                      <p:tavLst>
                                        <p:tav tm="0">
                                          <p:val>
                                            <p:strVal val="#ppt_x+#ppt_w/2"/>
                                          </p:val>
                                        </p:tav>
                                        <p:tav tm="100000">
                                          <p:val>
                                            <p:strVal val="#ppt_x"/>
                                          </p:val>
                                        </p:tav>
                                      </p:tavLst>
                                    </p:anim>
                                    <p:anim calcmode="lin" valueType="num">
                                      <p:cBhvr>
                                        <p:cTn id="32" dur="250" fill="hold"/>
                                        <p:tgtEl>
                                          <p:spTgt spid="65544"/>
                                        </p:tgtEl>
                                        <p:attrNameLst>
                                          <p:attrName>ppt_y</p:attrName>
                                        </p:attrNameLst>
                                      </p:cBhvr>
                                      <p:tavLst>
                                        <p:tav tm="0">
                                          <p:val>
                                            <p:strVal val="#ppt_y"/>
                                          </p:val>
                                        </p:tav>
                                        <p:tav tm="100000">
                                          <p:val>
                                            <p:strVal val="#ppt_y"/>
                                          </p:val>
                                        </p:tav>
                                      </p:tavLst>
                                    </p:anim>
                                    <p:anim calcmode="lin" valueType="num">
                                      <p:cBhvr>
                                        <p:cTn id="33" dur="250" fill="hold"/>
                                        <p:tgtEl>
                                          <p:spTgt spid="65544"/>
                                        </p:tgtEl>
                                        <p:attrNameLst>
                                          <p:attrName>ppt_w</p:attrName>
                                        </p:attrNameLst>
                                      </p:cBhvr>
                                      <p:tavLst>
                                        <p:tav tm="0">
                                          <p:val>
                                            <p:fltVal val="0"/>
                                          </p:val>
                                        </p:tav>
                                        <p:tav tm="100000">
                                          <p:val>
                                            <p:strVal val="#ppt_w"/>
                                          </p:val>
                                        </p:tav>
                                      </p:tavLst>
                                    </p:anim>
                                    <p:anim calcmode="lin" valueType="num">
                                      <p:cBhvr>
                                        <p:cTn id="34" dur="250" fill="hold"/>
                                        <p:tgtEl>
                                          <p:spTgt spid="65544"/>
                                        </p:tgtEl>
                                        <p:attrNameLst>
                                          <p:attrName>ppt_h</p:attrName>
                                        </p:attrNameLst>
                                      </p:cBhvr>
                                      <p:tavLst>
                                        <p:tav tm="0">
                                          <p:val>
                                            <p:strVal val="#ppt_h"/>
                                          </p:val>
                                        </p:tav>
                                        <p:tav tm="100000">
                                          <p:val>
                                            <p:strVal val="#ppt_h"/>
                                          </p:val>
                                        </p:tav>
                                      </p:tavLst>
                                    </p:anim>
                                  </p:childTnLst>
                                </p:cTn>
                              </p:par>
                            </p:childTnLst>
                          </p:cTn>
                        </p:par>
                        <p:par>
                          <p:cTn id="35" fill="hold" nodeType="withGroup">
                            <p:stCondLst>
                              <p:cond delay="1250"/>
                            </p:stCondLst>
                            <p:childTnLst>
                              <p:par>
                                <p:cTn id="36" presetID="17" presetClass="entr" presetSubtype="8" fill="hold" grpId="0" nodeType="afterEffect">
                                  <p:stCondLst>
                                    <p:cond delay="0"/>
                                  </p:stCondLst>
                                  <p:childTnLst>
                                    <p:set>
                                      <p:cBhvr>
                                        <p:cTn id="37" dur="1" fill="hold">
                                          <p:stCondLst>
                                            <p:cond delay="0"/>
                                          </p:stCondLst>
                                        </p:cTn>
                                        <p:tgtEl>
                                          <p:spTgt spid="65545"/>
                                        </p:tgtEl>
                                        <p:attrNameLst>
                                          <p:attrName>style.visibility</p:attrName>
                                        </p:attrNameLst>
                                      </p:cBhvr>
                                      <p:to>
                                        <p:strVal val="visible"/>
                                      </p:to>
                                    </p:set>
                                    <p:anim calcmode="lin" valueType="num">
                                      <p:cBhvr>
                                        <p:cTn id="38" dur="250" fill="hold"/>
                                        <p:tgtEl>
                                          <p:spTgt spid="65545"/>
                                        </p:tgtEl>
                                        <p:attrNameLst>
                                          <p:attrName>ppt_x</p:attrName>
                                        </p:attrNameLst>
                                      </p:cBhvr>
                                      <p:tavLst>
                                        <p:tav tm="0">
                                          <p:val>
                                            <p:strVal val="#ppt_x-#ppt_w/2"/>
                                          </p:val>
                                        </p:tav>
                                        <p:tav tm="100000">
                                          <p:val>
                                            <p:strVal val="#ppt_x"/>
                                          </p:val>
                                        </p:tav>
                                      </p:tavLst>
                                    </p:anim>
                                    <p:anim calcmode="lin" valueType="num">
                                      <p:cBhvr>
                                        <p:cTn id="39" dur="250" fill="hold"/>
                                        <p:tgtEl>
                                          <p:spTgt spid="65545"/>
                                        </p:tgtEl>
                                        <p:attrNameLst>
                                          <p:attrName>ppt_y</p:attrName>
                                        </p:attrNameLst>
                                      </p:cBhvr>
                                      <p:tavLst>
                                        <p:tav tm="0">
                                          <p:val>
                                            <p:strVal val="#ppt_y"/>
                                          </p:val>
                                        </p:tav>
                                        <p:tav tm="100000">
                                          <p:val>
                                            <p:strVal val="#ppt_y"/>
                                          </p:val>
                                        </p:tav>
                                      </p:tavLst>
                                    </p:anim>
                                    <p:anim calcmode="lin" valueType="num">
                                      <p:cBhvr>
                                        <p:cTn id="40" dur="250" fill="hold"/>
                                        <p:tgtEl>
                                          <p:spTgt spid="65545"/>
                                        </p:tgtEl>
                                        <p:attrNameLst>
                                          <p:attrName>ppt_w</p:attrName>
                                        </p:attrNameLst>
                                      </p:cBhvr>
                                      <p:tavLst>
                                        <p:tav tm="0">
                                          <p:val>
                                            <p:fltVal val="0"/>
                                          </p:val>
                                        </p:tav>
                                        <p:tav tm="100000">
                                          <p:val>
                                            <p:strVal val="#ppt_w"/>
                                          </p:val>
                                        </p:tav>
                                      </p:tavLst>
                                    </p:anim>
                                    <p:anim calcmode="lin" valueType="num">
                                      <p:cBhvr>
                                        <p:cTn id="41" dur="250" fill="hold"/>
                                        <p:tgtEl>
                                          <p:spTgt spid="6554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8" grpId="0" autoUpdateAnimBg="0"/>
      <p:bldP spid="65541" grpId="0" autoUpdateAnimBg="0"/>
      <p:bldP spid="65542" grpId="0" autoUpdateAnimBg="0"/>
      <p:bldP spid="65543" grpId="0" autoUpdateAnimBg="0"/>
      <p:bldP spid="65544" grpId="0" autoUpdateAnimBg="0"/>
      <p:bldP spid="65545"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200200" y="734839"/>
            <a:ext cx="7772400" cy="461913"/>
          </a:xfrm>
        </p:spPr>
        <p:txBody>
          <a:bodyPr/>
          <a:lstStyle/>
          <a:p>
            <a:pPr lvl="0"/>
            <a:r>
              <a:rPr lang="ar-DZ" b="1" kern="1200" dirty="0" smtClean="0">
                <a:solidFill>
                  <a:srgbClr val="0070C0"/>
                </a:solidFill>
                <a:latin typeface="Calibri"/>
              </a:rPr>
              <a:t> </a:t>
            </a:r>
            <a:r>
              <a:rPr lang="ar-DZ" b="1" kern="1200" dirty="0" smtClean="0">
                <a:solidFill>
                  <a:schemeClr val="tx2">
                    <a:lumMod val="50000"/>
                    <a:lumOff val="50000"/>
                  </a:schemeClr>
                </a:solidFill>
                <a:latin typeface="Calibri"/>
              </a:rPr>
              <a:t>ثالثا :</a:t>
            </a:r>
            <a:r>
              <a:rPr lang="ar-SA" b="1" kern="1200" dirty="0" smtClean="0">
                <a:solidFill>
                  <a:schemeClr val="tx2">
                    <a:lumMod val="50000"/>
                    <a:lumOff val="50000"/>
                  </a:schemeClr>
                </a:solidFill>
                <a:latin typeface="Calibri"/>
              </a:rPr>
              <a:t>السوق ونظام الأسعار</a:t>
            </a:r>
            <a:r>
              <a:rPr lang="ar-SA" b="1" kern="1200" dirty="0" smtClean="0">
                <a:solidFill>
                  <a:srgbClr val="0070C0"/>
                </a:solidFill>
                <a:latin typeface="Calibri"/>
              </a:rPr>
              <a:t/>
            </a:r>
            <a:br>
              <a:rPr lang="ar-SA" b="1" kern="1200" dirty="0" smtClean="0">
                <a:solidFill>
                  <a:srgbClr val="0070C0"/>
                </a:solidFill>
                <a:latin typeface="Calibri"/>
              </a:rPr>
            </a:br>
            <a:endParaRPr lang="ar-DZ" dirty="0"/>
          </a:p>
        </p:txBody>
      </p:sp>
      <p:sp>
        <p:nvSpPr>
          <p:cNvPr id="3" name="عنوان فرعي 2"/>
          <p:cNvSpPr>
            <a:spLocks noGrp="1"/>
          </p:cNvSpPr>
          <p:nvPr>
            <p:ph type="subTitle" idx="1"/>
          </p:nvPr>
        </p:nvSpPr>
        <p:spPr>
          <a:xfrm>
            <a:off x="755576" y="548680"/>
            <a:ext cx="7992888" cy="6264696"/>
          </a:xfrm>
        </p:spPr>
        <p:txBody>
          <a:bodyPr/>
          <a:lstStyle/>
          <a:p>
            <a:pPr lvl="0" algn="r" eaLnBrk="1" fontAlgn="auto" hangingPunct="1">
              <a:spcBef>
                <a:spcPts val="0"/>
              </a:spcBef>
              <a:spcAft>
                <a:spcPts val="0"/>
              </a:spcAft>
              <a:defRPr/>
            </a:pPr>
            <a:endParaRPr lang="ar-SA" sz="3000" kern="1200" dirty="0">
              <a:solidFill>
                <a:prstClr val="black"/>
              </a:solidFill>
              <a:latin typeface="Calibri"/>
            </a:endParaRPr>
          </a:p>
          <a:p>
            <a:pPr lvl="0" algn="r" eaLnBrk="1" fontAlgn="auto" hangingPunct="1">
              <a:spcBef>
                <a:spcPts val="0"/>
              </a:spcBef>
              <a:spcAft>
                <a:spcPts val="0"/>
              </a:spcAft>
              <a:defRPr/>
            </a:pPr>
            <a:endParaRPr lang="ar-SA" b="1" kern="1200" dirty="0">
              <a:solidFill>
                <a:prstClr val="black"/>
              </a:solidFill>
              <a:latin typeface="Calibri"/>
            </a:endParaRPr>
          </a:p>
          <a:p>
            <a:pPr marL="457200" lvl="0" indent="-457200" algn="just" eaLnBrk="1" fontAlgn="auto" hangingPunct="1">
              <a:spcBef>
                <a:spcPts val="0"/>
              </a:spcBef>
              <a:spcAft>
                <a:spcPts val="0"/>
              </a:spcAft>
              <a:buFont typeface="Arial" pitchFamily="34" charset="0"/>
              <a:buChar char="•"/>
              <a:defRPr/>
            </a:pPr>
            <a:r>
              <a:rPr lang="ar-DZ" b="1" kern="1200" dirty="0" smtClean="0">
                <a:solidFill>
                  <a:prstClr val="black"/>
                </a:solidFill>
                <a:latin typeface="Calibri"/>
              </a:rPr>
              <a:t>   </a:t>
            </a:r>
            <a:r>
              <a:rPr lang="ar-SA" b="1" kern="1200" dirty="0" smtClean="0">
                <a:solidFill>
                  <a:prstClr val="black"/>
                </a:solidFill>
                <a:latin typeface="Calibri"/>
              </a:rPr>
              <a:t>في </a:t>
            </a:r>
            <a:r>
              <a:rPr lang="ar-SA" b="1" kern="1200" dirty="0">
                <a:solidFill>
                  <a:prstClr val="black"/>
                </a:solidFill>
                <a:latin typeface="Calibri"/>
              </a:rPr>
              <a:t>اقتصاديات السوق هناك سعر لكل سلعة </a:t>
            </a:r>
            <a:r>
              <a:rPr lang="ar-SA" b="1" kern="1200" dirty="0" smtClean="0">
                <a:solidFill>
                  <a:prstClr val="black"/>
                </a:solidFill>
                <a:latin typeface="Calibri"/>
              </a:rPr>
              <a:t>وخدمة</a:t>
            </a:r>
            <a:r>
              <a:rPr lang="ar-DZ" b="1" kern="1200" dirty="0" smtClean="0">
                <a:solidFill>
                  <a:prstClr val="black"/>
                </a:solidFill>
                <a:latin typeface="Calibri"/>
              </a:rPr>
              <a:t>,</a:t>
            </a:r>
            <a:r>
              <a:rPr lang="ar-SA" b="1" kern="1200" dirty="0" smtClean="0">
                <a:solidFill>
                  <a:prstClr val="black"/>
                </a:solidFill>
                <a:latin typeface="Calibri"/>
              </a:rPr>
              <a:t> </a:t>
            </a:r>
            <a:r>
              <a:rPr lang="ar-SA" b="1" kern="1200" dirty="0">
                <a:solidFill>
                  <a:prstClr val="black"/>
                </a:solidFill>
                <a:latin typeface="Calibri"/>
              </a:rPr>
              <a:t>طالما كانت السلعة أو الخدمة نادرة </a:t>
            </a:r>
            <a:r>
              <a:rPr lang="ar-SA" b="1" kern="1200" dirty="0" smtClean="0">
                <a:solidFill>
                  <a:prstClr val="black"/>
                </a:solidFill>
                <a:latin typeface="Calibri"/>
              </a:rPr>
              <a:t>اقتصاديا</a:t>
            </a:r>
            <a:r>
              <a:rPr lang="ar-DZ" b="1" kern="1200" dirty="0" smtClean="0">
                <a:solidFill>
                  <a:prstClr val="black"/>
                </a:solidFill>
                <a:latin typeface="Calibri"/>
              </a:rPr>
              <a:t>,</a:t>
            </a:r>
            <a:r>
              <a:rPr lang="ar-SA" b="1" kern="1200" dirty="0" smtClean="0">
                <a:solidFill>
                  <a:prstClr val="black"/>
                </a:solidFill>
                <a:latin typeface="Calibri"/>
              </a:rPr>
              <a:t> </a:t>
            </a:r>
            <a:r>
              <a:rPr lang="ar-SA" b="1" kern="1200" dirty="0">
                <a:solidFill>
                  <a:prstClr val="black"/>
                </a:solidFill>
                <a:latin typeface="Calibri"/>
              </a:rPr>
              <a:t>تختلف الأسعار باختلاف درجة تجاس السلعة أو </a:t>
            </a:r>
            <a:r>
              <a:rPr lang="ar-SA" b="1" kern="1200" dirty="0" smtClean="0">
                <a:solidFill>
                  <a:prstClr val="black"/>
                </a:solidFill>
                <a:latin typeface="Calibri"/>
              </a:rPr>
              <a:t>الخدمة</a:t>
            </a:r>
            <a:r>
              <a:rPr lang="ar-DZ" b="1" kern="1200" dirty="0" smtClean="0">
                <a:solidFill>
                  <a:prstClr val="black"/>
                </a:solidFill>
                <a:latin typeface="Calibri"/>
              </a:rPr>
              <a:t>,</a:t>
            </a:r>
            <a:r>
              <a:rPr lang="ar-SA" b="1" kern="1200" dirty="0" smtClean="0">
                <a:solidFill>
                  <a:prstClr val="black"/>
                </a:solidFill>
                <a:latin typeface="Calibri"/>
              </a:rPr>
              <a:t> </a:t>
            </a:r>
            <a:r>
              <a:rPr lang="ar-SA" b="1" kern="1200" dirty="0">
                <a:solidFill>
                  <a:prstClr val="black"/>
                </a:solidFill>
                <a:latin typeface="Calibri"/>
              </a:rPr>
              <a:t>فمثلاً يوجد أكثر من سعر للقمح باختلاف نوعيته وأكثر من سعر للذهب باختلاف جودته. </a:t>
            </a:r>
          </a:p>
          <a:p>
            <a:pPr lvl="0" algn="just" eaLnBrk="1" fontAlgn="auto" hangingPunct="1">
              <a:spcBef>
                <a:spcPts val="0"/>
              </a:spcBef>
              <a:spcAft>
                <a:spcPts val="0"/>
              </a:spcAft>
              <a:defRPr/>
            </a:pPr>
            <a:endParaRPr lang="ar-SA" b="1" kern="1200" dirty="0">
              <a:solidFill>
                <a:prstClr val="black"/>
              </a:solidFill>
              <a:latin typeface="Calibri"/>
            </a:endParaRPr>
          </a:p>
          <a:p>
            <a:pPr marL="457200" lvl="0" indent="-457200" algn="just" eaLnBrk="1" fontAlgn="auto" hangingPunct="1">
              <a:spcBef>
                <a:spcPts val="0"/>
              </a:spcBef>
              <a:spcAft>
                <a:spcPts val="0"/>
              </a:spcAft>
              <a:buFont typeface="Arial" pitchFamily="34" charset="0"/>
              <a:buChar char="•"/>
              <a:defRPr/>
            </a:pPr>
            <a:r>
              <a:rPr lang="ar-DZ" b="1" kern="1200" dirty="0" smtClean="0">
                <a:solidFill>
                  <a:prstClr val="black"/>
                </a:solidFill>
                <a:latin typeface="Calibri"/>
              </a:rPr>
              <a:t>   </a:t>
            </a:r>
            <a:r>
              <a:rPr lang="ar-SA" b="1" kern="1200" dirty="0" smtClean="0">
                <a:solidFill>
                  <a:prstClr val="black"/>
                </a:solidFill>
                <a:latin typeface="Calibri"/>
              </a:rPr>
              <a:t>تمثل </a:t>
            </a:r>
            <a:r>
              <a:rPr lang="ar-SA" b="1" kern="1200" dirty="0">
                <a:solidFill>
                  <a:prstClr val="black"/>
                </a:solidFill>
                <a:latin typeface="Calibri"/>
              </a:rPr>
              <a:t>تلك الأسعار مؤشرات لاتخاذ قرارات انتاجية </a:t>
            </a:r>
            <a:r>
              <a:rPr lang="ar-SA" b="1" kern="1200" dirty="0" smtClean="0">
                <a:solidFill>
                  <a:prstClr val="black"/>
                </a:solidFill>
                <a:latin typeface="Calibri"/>
              </a:rPr>
              <a:t>واستهلاكية</a:t>
            </a:r>
            <a:r>
              <a:rPr lang="ar-DZ" b="1" kern="1200" dirty="0" smtClean="0">
                <a:solidFill>
                  <a:prstClr val="black"/>
                </a:solidFill>
                <a:latin typeface="Calibri"/>
              </a:rPr>
              <a:t>,</a:t>
            </a:r>
            <a:r>
              <a:rPr lang="ar-SA" b="1" kern="1200" dirty="0" smtClean="0">
                <a:solidFill>
                  <a:prstClr val="black"/>
                </a:solidFill>
                <a:latin typeface="Calibri"/>
              </a:rPr>
              <a:t> </a:t>
            </a:r>
            <a:r>
              <a:rPr lang="ar-SA" b="1" kern="1200" dirty="0">
                <a:solidFill>
                  <a:prstClr val="black"/>
                </a:solidFill>
                <a:latin typeface="Calibri"/>
              </a:rPr>
              <a:t>العرض والطلب هما اللذان يحددان أسعار السلع والخدمات في السوق.</a:t>
            </a:r>
          </a:p>
          <a:p>
            <a:pPr lvl="0" algn="r" eaLnBrk="1" fontAlgn="auto" hangingPunct="1">
              <a:spcBef>
                <a:spcPts val="0"/>
              </a:spcBef>
              <a:spcAft>
                <a:spcPts val="0"/>
              </a:spcAft>
              <a:defRPr/>
            </a:pPr>
            <a:r>
              <a:rPr lang="ar-SA" sz="2800" kern="1200" dirty="0">
                <a:solidFill>
                  <a:prstClr val="black"/>
                </a:solidFill>
                <a:latin typeface="Calibri"/>
              </a:rPr>
              <a:t> </a:t>
            </a:r>
            <a:endParaRPr lang="en-US" sz="1800" kern="1200" dirty="0">
              <a:solidFill>
                <a:prstClr val="black"/>
              </a:solidFill>
              <a:latin typeface="Calibri"/>
            </a:endParaRPr>
          </a:p>
          <a:p>
            <a:endParaRPr lang="ar-DZ" dirty="0"/>
          </a:p>
        </p:txBody>
      </p:sp>
    </p:spTree>
    <p:extLst>
      <p:ext uri="{BB962C8B-B14F-4D97-AF65-F5344CB8AC3E}">
        <p14:creationId xmlns:p14="http://schemas.microsoft.com/office/powerpoint/2010/main" val="162950244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50" fill="hold"/>
                                        <p:tgtEl>
                                          <p:spTgt spid="2"/>
                                        </p:tgtEl>
                                        <p:attrNameLst>
                                          <p:attrName>ppt_x</p:attrName>
                                        </p:attrNameLst>
                                      </p:cBhvr>
                                      <p:tavLst>
                                        <p:tav tm="0">
                                          <p:val>
                                            <p:strVal val="#ppt_x"/>
                                          </p:val>
                                        </p:tav>
                                        <p:tav tm="100000">
                                          <p:val>
                                            <p:strVal val="#ppt_x"/>
                                          </p:val>
                                        </p:tav>
                                      </p:tavLst>
                                    </p:anim>
                                    <p:anim calcmode="lin" valueType="num">
                                      <p:cBhvr additive="base">
                                        <p:cTn id="8" dur="25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250"/>
                            </p:stCondLst>
                            <p:childTnLst>
                              <p:par>
                                <p:cTn id="10" presetID="42" presetClass="entr" presetSubtype="0" fill="hold" grpId="0" nodeType="after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50"/>
                                        <p:tgtEl>
                                          <p:spTgt spid="3">
                                            <p:txEl>
                                              <p:pRg st="2" end="2"/>
                                            </p:txEl>
                                          </p:spTgt>
                                        </p:tgtEl>
                                      </p:cBhvr>
                                    </p:animEffect>
                                    <p:anim calcmode="lin" valueType="num">
                                      <p:cBhvr>
                                        <p:cTn id="13" dur="25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25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15" fill="hold">
                            <p:stCondLst>
                              <p:cond delay="500"/>
                            </p:stCondLst>
                            <p:childTnLst>
                              <p:par>
                                <p:cTn id="16" presetID="42" presetClass="entr" presetSubtype="0" fill="hold" grpId="0" nodeType="after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250"/>
                                        <p:tgtEl>
                                          <p:spTgt spid="3">
                                            <p:txEl>
                                              <p:pRg st="4" end="4"/>
                                            </p:txEl>
                                          </p:spTgt>
                                        </p:tgtEl>
                                      </p:cBhvr>
                                    </p:animEffect>
                                    <p:anim calcmode="lin" valueType="num">
                                      <p:cBhvr>
                                        <p:cTn id="19" dur="25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0" dur="25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21" fill="hold">
                            <p:stCondLst>
                              <p:cond delay="750"/>
                            </p:stCondLst>
                            <p:childTnLst>
                              <p:par>
                                <p:cTn id="22" presetID="42" presetClass="entr" presetSubtype="0" fill="hold" grpId="0" nodeType="after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250"/>
                                        <p:tgtEl>
                                          <p:spTgt spid="3">
                                            <p:txEl>
                                              <p:pRg st="5" end="5"/>
                                            </p:txEl>
                                          </p:spTgt>
                                        </p:tgtEl>
                                      </p:cBhvr>
                                    </p:animEffect>
                                    <p:anim calcmode="lin" valueType="num">
                                      <p:cBhvr>
                                        <p:cTn id="25" dur="25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6" dur="25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52400" y="620688"/>
            <a:ext cx="7620000" cy="5420072"/>
          </a:xfrm>
        </p:spPr>
        <p:txBody>
          <a:bodyPr>
            <a:normAutofit/>
          </a:bodyPr>
          <a:lstStyle/>
          <a:p>
            <a:pPr marL="114300" indent="0" algn="ctr">
              <a:buNone/>
            </a:pPr>
            <a:r>
              <a:rPr lang="ar-SA" sz="3200" b="1" dirty="0" smtClean="0"/>
              <a:t>نموذج مبسط للاقتصاد</a:t>
            </a:r>
            <a:endParaRPr lang="ar-SA" sz="3200" b="1" dirty="0"/>
          </a:p>
        </p:txBody>
      </p:sp>
      <p:grpSp>
        <p:nvGrpSpPr>
          <p:cNvPr id="4" name="مجموعة 3"/>
          <p:cNvGrpSpPr/>
          <p:nvPr/>
        </p:nvGrpSpPr>
        <p:grpSpPr>
          <a:xfrm>
            <a:off x="107504" y="1484784"/>
            <a:ext cx="8460432" cy="5112568"/>
            <a:chOff x="107504" y="1484784"/>
            <a:chExt cx="8460432" cy="5112568"/>
          </a:xfrm>
        </p:grpSpPr>
        <p:sp>
          <p:nvSpPr>
            <p:cNvPr id="6" name="مستطيل مستدير الزوايا 5"/>
            <p:cNvSpPr/>
            <p:nvPr/>
          </p:nvSpPr>
          <p:spPr>
            <a:xfrm>
              <a:off x="5032621" y="3284984"/>
              <a:ext cx="2875384" cy="1656184"/>
            </a:xfrm>
            <a:prstGeom prst="roundRect">
              <a:avLst/>
            </a:prstGeom>
            <a:solidFill>
              <a:schemeClr val="accent5">
                <a:lumMod val="60000"/>
                <a:lumOff val="40000"/>
              </a:schemeClr>
            </a:solidFill>
          </p:spPr>
          <p:style>
            <a:lnRef idx="2">
              <a:schemeClr val="accent6"/>
            </a:lnRef>
            <a:fillRef idx="1">
              <a:schemeClr val="lt1"/>
            </a:fillRef>
            <a:effectRef idx="0">
              <a:schemeClr val="accent6"/>
            </a:effectRef>
            <a:fontRef idx="minor">
              <a:schemeClr val="dk1"/>
            </a:fontRef>
          </p:style>
          <p:txBody>
            <a:bodyPr rtlCol="1" anchor="ctr"/>
            <a:lstStyle/>
            <a:p>
              <a:pPr algn="ctr"/>
              <a:r>
                <a:rPr lang="ar-SA" dirty="0">
                  <a:solidFill>
                    <a:prstClr val="black"/>
                  </a:solidFill>
                </a:rPr>
                <a:t>قطاع المستهلكين (الأفراد، العائلات)</a:t>
              </a:r>
            </a:p>
          </p:txBody>
        </p:sp>
        <p:sp>
          <p:nvSpPr>
            <p:cNvPr id="7" name="مستطيل مستدير الزوايا 6"/>
            <p:cNvSpPr/>
            <p:nvPr/>
          </p:nvSpPr>
          <p:spPr>
            <a:xfrm>
              <a:off x="971600" y="3284984"/>
              <a:ext cx="3024336" cy="1656184"/>
            </a:xfrm>
            <a:prstGeom prst="roundRect">
              <a:avLst/>
            </a:prstGeom>
            <a:solidFill>
              <a:schemeClr val="accent6">
                <a:lumMod val="60000"/>
                <a:lumOff val="40000"/>
              </a:schemeClr>
            </a:solidFill>
          </p:spPr>
          <p:style>
            <a:lnRef idx="2">
              <a:schemeClr val="accent6"/>
            </a:lnRef>
            <a:fillRef idx="1">
              <a:schemeClr val="lt1"/>
            </a:fillRef>
            <a:effectRef idx="0">
              <a:schemeClr val="accent6"/>
            </a:effectRef>
            <a:fontRef idx="minor">
              <a:schemeClr val="dk1"/>
            </a:fontRef>
          </p:style>
          <p:txBody>
            <a:bodyPr rtlCol="1" anchor="ctr"/>
            <a:lstStyle/>
            <a:p>
              <a:pPr algn="ctr"/>
              <a:r>
                <a:rPr lang="ar-SA" dirty="0">
                  <a:solidFill>
                    <a:prstClr val="black"/>
                  </a:solidFill>
                </a:rPr>
                <a:t>قطاع الأعمال </a:t>
              </a:r>
            </a:p>
            <a:p>
              <a:pPr algn="ctr"/>
              <a:r>
                <a:rPr lang="ar-SA" dirty="0">
                  <a:solidFill>
                    <a:prstClr val="black"/>
                  </a:solidFill>
                </a:rPr>
                <a:t>(التجار)</a:t>
              </a:r>
            </a:p>
          </p:txBody>
        </p:sp>
        <p:sp>
          <p:nvSpPr>
            <p:cNvPr id="8" name="مستطيل 7"/>
            <p:cNvSpPr/>
            <p:nvPr/>
          </p:nvSpPr>
          <p:spPr>
            <a:xfrm>
              <a:off x="3275856" y="2132856"/>
              <a:ext cx="2592288" cy="576064"/>
            </a:xfrm>
            <a:prstGeom prst="rect">
              <a:avLst/>
            </a:prstGeom>
            <a:solidFill>
              <a:srgbClr val="BEE395"/>
            </a:solidFill>
          </p:spPr>
          <p:style>
            <a:lnRef idx="2">
              <a:schemeClr val="accent6"/>
            </a:lnRef>
            <a:fillRef idx="1">
              <a:schemeClr val="lt1"/>
            </a:fillRef>
            <a:effectRef idx="0">
              <a:schemeClr val="accent6"/>
            </a:effectRef>
            <a:fontRef idx="minor">
              <a:schemeClr val="dk1"/>
            </a:fontRef>
          </p:style>
          <p:txBody>
            <a:bodyPr rtlCol="1" anchor="ctr"/>
            <a:lstStyle/>
            <a:p>
              <a:pPr algn="ctr"/>
              <a:r>
                <a:rPr lang="ar-SA" dirty="0">
                  <a:solidFill>
                    <a:prstClr val="black"/>
                  </a:solidFill>
                </a:rPr>
                <a:t>عناصر الإنتاج</a:t>
              </a:r>
            </a:p>
            <a:p>
              <a:pPr algn="ctr"/>
              <a:r>
                <a:rPr lang="ar-SA" dirty="0">
                  <a:solidFill>
                    <a:prstClr val="black"/>
                  </a:solidFill>
                </a:rPr>
                <a:t>(العمل، رأس المال، والأرض)</a:t>
              </a:r>
            </a:p>
          </p:txBody>
        </p:sp>
        <p:sp>
          <p:nvSpPr>
            <p:cNvPr id="9" name="مستطيل 8"/>
            <p:cNvSpPr/>
            <p:nvPr/>
          </p:nvSpPr>
          <p:spPr>
            <a:xfrm>
              <a:off x="3275856" y="5445224"/>
              <a:ext cx="2592288" cy="576064"/>
            </a:xfrm>
            <a:prstGeom prst="rect">
              <a:avLst/>
            </a:prstGeom>
            <a:solidFill>
              <a:srgbClr val="BEE395"/>
            </a:solidFill>
          </p:spPr>
          <p:style>
            <a:lnRef idx="2">
              <a:schemeClr val="accent6"/>
            </a:lnRef>
            <a:fillRef idx="1">
              <a:schemeClr val="lt1"/>
            </a:fillRef>
            <a:effectRef idx="0">
              <a:schemeClr val="accent6"/>
            </a:effectRef>
            <a:fontRef idx="minor">
              <a:schemeClr val="dk1"/>
            </a:fontRef>
          </p:style>
          <p:txBody>
            <a:bodyPr rtlCol="1" anchor="ctr"/>
            <a:lstStyle/>
            <a:p>
              <a:pPr algn="ctr"/>
              <a:r>
                <a:rPr lang="ar-SA" dirty="0">
                  <a:solidFill>
                    <a:prstClr val="black"/>
                  </a:solidFill>
                </a:rPr>
                <a:t>سلع وخدمات نهائية</a:t>
              </a:r>
            </a:p>
          </p:txBody>
        </p:sp>
        <p:sp>
          <p:nvSpPr>
            <p:cNvPr id="13" name="سهم منحني إلى الأعلى 12"/>
            <p:cNvSpPr/>
            <p:nvPr/>
          </p:nvSpPr>
          <p:spPr>
            <a:xfrm rot="16200000">
              <a:off x="6480867" y="2374838"/>
              <a:ext cx="565364" cy="657463"/>
            </a:xfrm>
            <a:prstGeom prst="bentUpArrow">
              <a:avLst/>
            </a:prstGeom>
            <a:solidFill>
              <a:srgbClr val="FFD347"/>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solidFill>
                  <a:prstClr val="white"/>
                </a:solidFill>
              </a:endParaRPr>
            </a:p>
          </p:txBody>
        </p:sp>
        <p:sp>
          <p:nvSpPr>
            <p:cNvPr id="14" name="سهم منحني إلى الأعلى 13"/>
            <p:cNvSpPr/>
            <p:nvPr/>
          </p:nvSpPr>
          <p:spPr>
            <a:xfrm rot="10800000">
              <a:off x="1743927" y="2420886"/>
              <a:ext cx="678726" cy="622045"/>
            </a:xfrm>
            <a:prstGeom prst="bentUpArrow">
              <a:avLst/>
            </a:prstGeom>
            <a:solidFill>
              <a:srgbClr val="FFD347"/>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prstClr val="white"/>
                </a:solidFill>
              </a:endParaRPr>
            </a:p>
          </p:txBody>
        </p:sp>
        <p:sp>
          <p:nvSpPr>
            <p:cNvPr id="15" name="سهم منحني إلى الأعلى 14"/>
            <p:cNvSpPr/>
            <p:nvPr/>
          </p:nvSpPr>
          <p:spPr>
            <a:xfrm>
              <a:off x="6548749" y="5229200"/>
              <a:ext cx="678726" cy="548444"/>
            </a:xfrm>
            <a:prstGeom prst="bentUpArrow">
              <a:avLst/>
            </a:prstGeom>
            <a:solidFill>
              <a:srgbClr val="FFD347"/>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prstClr val="white"/>
                </a:solidFill>
              </a:endParaRPr>
            </a:p>
          </p:txBody>
        </p:sp>
        <p:sp>
          <p:nvSpPr>
            <p:cNvPr id="16" name="سهم منحني إلى الأعلى 15"/>
            <p:cNvSpPr/>
            <p:nvPr/>
          </p:nvSpPr>
          <p:spPr>
            <a:xfrm rot="5400000">
              <a:off x="1868451" y="5179056"/>
              <a:ext cx="504057" cy="604347"/>
            </a:xfrm>
            <a:prstGeom prst="bentUpArrow">
              <a:avLst/>
            </a:prstGeom>
            <a:solidFill>
              <a:srgbClr val="FFD347"/>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prstClr val="white"/>
                </a:solidFill>
              </a:endParaRPr>
            </a:p>
          </p:txBody>
        </p:sp>
        <p:sp>
          <p:nvSpPr>
            <p:cNvPr id="17" name="مربع نص 16"/>
            <p:cNvSpPr txBox="1"/>
            <p:nvPr/>
          </p:nvSpPr>
          <p:spPr>
            <a:xfrm>
              <a:off x="6548749" y="2027273"/>
              <a:ext cx="678156" cy="369332"/>
            </a:xfrm>
            <a:prstGeom prst="rect">
              <a:avLst/>
            </a:prstGeom>
            <a:noFill/>
          </p:spPr>
          <p:txBody>
            <a:bodyPr wrap="square" rtlCol="1">
              <a:spAutoFit/>
            </a:bodyPr>
            <a:lstStyle/>
            <a:p>
              <a:r>
                <a:rPr lang="ar-SA" dirty="0">
                  <a:solidFill>
                    <a:prstClr val="black"/>
                  </a:solidFill>
                </a:rPr>
                <a:t>عرض</a:t>
              </a:r>
            </a:p>
          </p:txBody>
        </p:sp>
        <p:sp>
          <p:nvSpPr>
            <p:cNvPr id="18" name="مربع نص 17"/>
            <p:cNvSpPr txBox="1"/>
            <p:nvPr/>
          </p:nvSpPr>
          <p:spPr>
            <a:xfrm>
              <a:off x="1571668" y="2051556"/>
              <a:ext cx="760519" cy="369332"/>
            </a:xfrm>
            <a:prstGeom prst="rect">
              <a:avLst/>
            </a:prstGeom>
            <a:noFill/>
          </p:spPr>
          <p:txBody>
            <a:bodyPr wrap="square" rtlCol="1">
              <a:spAutoFit/>
            </a:bodyPr>
            <a:lstStyle/>
            <a:p>
              <a:r>
                <a:rPr lang="ar-SA" dirty="0">
                  <a:solidFill>
                    <a:prstClr val="black"/>
                  </a:solidFill>
                </a:rPr>
                <a:t>طلب</a:t>
              </a:r>
            </a:p>
          </p:txBody>
        </p:sp>
        <p:sp>
          <p:nvSpPr>
            <p:cNvPr id="19" name="مربع نص 18"/>
            <p:cNvSpPr txBox="1"/>
            <p:nvPr/>
          </p:nvSpPr>
          <p:spPr>
            <a:xfrm>
              <a:off x="1633814" y="5836622"/>
              <a:ext cx="788839" cy="369332"/>
            </a:xfrm>
            <a:prstGeom prst="rect">
              <a:avLst/>
            </a:prstGeom>
            <a:noFill/>
          </p:spPr>
          <p:txBody>
            <a:bodyPr wrap="square" rtlCol="1">
              <a:spAutoFit/>
            </a:bodyPr>
            <a:lstStyle/>
            <a:p>
              <a:r>
                <a:rPr lang="ar-SA" dirty="0">
                  <a:solidFill>
                    <a:prstClr val="black"/>
                  </a:solidFill>
                </a:rPr>
                <a:t>عرض</a:t>
              </a:r>
            </a:p>
          </p:txBody>
        </p:sp>
        <p:sp>
          <p:nvSpPr>
            <p:cNvPr id="20" name="مربع نص 19"/>
            <p:cNvSpPr txBox="1"/>
            <p:nvPr/>
          </p:nvSpPr>
          <p:spPr>
            <a:xfrm>
              <a:off x="6470313" y="5836622"/>
              <a:ext cx="792088" cy="369332"/>
            </a:xfrm>
            <a:prstGeom prst="rect">
              <a:avLst/>
            </a:prstGeom>
            <a:noFill/>
          </p:spPr>
          <p:txBody>
            <a:bodyPr wrap="square" rtlCol="1">
              <a:spAutoFit/>
            </a:bodyPr>
            <a:lstStyle/>
            <a:p>
              <a:r>
                <a:rPr lang="ar-SA" dirty="0">
                  <a:solidFill>
                    <a:prstClr val="black"/>
                  </a:solidFill>
                </a:rPr>
                <a:t>طلب</a:t>
              </a:r>
            </a:p>
          </p:txBody>
        </p:sp>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1484784"/>
              <a:ext cx="8460432" cy="5112568"/>
            </a:xfrm>
            <a:prstGeom prst="rect">
              <a:avLst/>
            </a:prstGeom>
          </p:spPr>
        </p:pic>
        <p:sp>
          <p:nvSpPr>
            <p:cNvPr id="10" name="مربع نص 9"/>
            <p:cNvSpPr txBox="1"/>
            <p:nvPr/>
          </p:nvSpPr>
          <p:spPr>
            <a:xfrm>
              <a:off x="6074078" y="3460358"/>
              <a:ext cx="1080120" cy="369332"/>
            </a:xfrm>
            <a:prstGeom prst="rect">
              <a:avLst/>
            </a:prstGeom>
            <a:noFill/>
          </p:spPr>
          <p:txBody>
            <a:bodyPr wrap="square" rtlCol="1">
              <a:spAutoFit/>
            </a:bodyPr>
            <a:lstStyle/>
            <a:p>
              <a:r>
                <a:rPr lang="ar-SA" b="1" dirty="0">
                  <a:solidFill>
                    <a:prstClr val="black"/>
                  </a:solidFill>
                </a:rPr>
                <a:t>جانب الطلب</a:t>
              </a:r>
            </a:p>
          </p:txBody>
        </p:sp>
        <p:sp>
          <p:nvSpPr>
            <p:cNvPr id="11" name="مربع نص 10"/>
            <p:cNvSpPr txBox="1"/>
            <p:nvPr/>
          </p:nvSpPr>
          <p:spPr>
            <a:xfrm>
              <a:off x="1339859" y="3460358"/>
              <a:ext cx="1224136" cy="369332"/>
            </a:xfrm>
            <a:prstGeom prst="rect">
              <a:avLst/>
            </a:prstGeom>
            <a:noFill/>
          </p:spPr>
          <p:txBody>
            <a:bodyPr wrap="square" rtlCol="1">
              <a:spAutoFit/>
            </a:bodyPr>
            <a:lstStyle/>
            <a:p>
              <a:r>
                <a:rPr lang="ar-SA" b="1" dirty="0">
                  <a:solidFill>
                    <a:prstClr val="black"/>
                  </a:solidFill>
                </a:rPr>
                <a:t>جانب العرض</a:t>
              </a:r>
            </a:p>
          </p:txBody>
        </p:sp>
        <p:sp>
          <p:nvSpPr>
            <p:cNvPr id="12" name="مربع نص 11"/>
            <p:cNvSpPr txBox="1"/>
            <p:nvPr/>
          </p:nvSpPr>
          <p:spPr>
            <a:xfrm>
              <a:off x="5032621" y="4493232"/>
              <a:ext cx="3067771" cy="923330"/>
            </a:xfrm>
            <a:prstGeom prst="rect">
              <a:avLst/>
            </a:prstGeom>
            <a:noFill/>
          </p:spPr>
          <p:txBody>
            <a:bodyPr wrap="square" rtlCol="1">
              <a:spAutoFit/>
            </a:bodyPr>
            <a:lstStyle/>
            <a:p>
              <a:pPr marL="285750" indent="-285750">
                <a:buFont typeface="Wingdings" pitchFamily="2" charset="2"/>
                <a:buChar char="§"/>
              </a:pPr>
              <a:r>
                <a:rPr lang="ar-SA" b="1" dirty="0">
                  <a:solidFill>
                    <a:prstClr val="black"/>
                  </a:solidFill>
                </a:rPr>
                <a:t>تبيع عناصر الانتاج. </a:t>
              </a:r>
            </a:p>
            <a:p>
              <a:pPr marL="285750" indent="-285750">
                <a:buFont typeface="Wingdings" pitchFamily="2" charset="2"/>
                <a:buChar char="§"/>
              </a:pPr>
              <a:r>
                <a:rPr lang="ar-SA" b="1" dirty="0">
                  <a:solidFill>
                    <a:prstClr val="black"/>
                  </a:solidFill>
                </a:rPr>
                <a:t>تشتري السلع والخدمات. </a:t>
              </a:r>
            </a:p>
            <a:p>
              <a:pPr marL="285750" indent="-285750">
                <a:buFont typeface="Wingdings" pitchFamily="2" charset="2"/>
                <a:buChar char="§"/>
              </a:pPr>
              <a:endParaRPr lang="ar-SA" b="1" dirty="0">
                <a:solidFill>
                  <a:prstClr val="black"/>
                </a:solidFill>
              </a:endParaRPr>
            </a:p>
          </p:txBody>
        </p:sp>
        <p:sp>
          <p:nvSpPr>
            <p:cNvPr id="21" name="مربع نص 20"/>
            <p:cNvSpPr txBox="1"/>
            <p:nvPr/>
          </p:nvSpPr>
          <p:spPr>
            <a:xfrm>
              <a:off x="444057" y="4514572"/>
              <a:ext cx="3168352" cy="646331"/>
            </a:xfrm>
            <a:prstGeom prst="rect">
              <a:avLst/>
            </a:prstGeom>
            <a:noFill/>
          </p:spPr>
          <p:txBody>
            <a:bodyPr wrap="square" rtlCol="1">
              <a:spAutoFit/>
            </a:bodyPr>
            <a:lstStyle/>
            <a:p>
              <a:pPr marL="285750" indent="-285750">
                <a:buFont typeface="Wingdings" pitchFamily="2" charset="2"/>
                <a:buChar char="§"/>
              </a:pPr>
              <a:r>
                <a:rPr lang="ar-SA" b="1" dirty="0">
                  <a:solidFill>
                    <a:prstClr val="black"/>
                  </a:solidFill>
                </a:rPr>
                <a:t>شراء خدمات عناصر الانتاج.</a:t>
              </a:r>
            </a:p>
            <a:p>
              <a:pPr marL="285750" indent="-285750">
                <a:buFont typeface="Wingdings" pitchFamily="2" charset="2"/>
                <a:buChar char="§"/>
              </a:pPr>
              <a:r>
                <a:rPr lang="ar-SA" b="1" dirty="0">
                  <a:solidFill>
                    <a:prstClr val="black"/>
                  </a:solidFill>
                </a:rPr>
                <a:t>انتاج وبيع السلع والخدمات.</a:t>
              </a:r>
            </a:p>
          </p:txBody>
        </p:sp>
      </p:grpSp>
    </p:spTree>
    <p:extLst>
      <p:ext uri="{BB962C8B-B14F-4D97-AF65-F5344CB8AC3E}">
        <p14:creationId xmlns:p14="http://schemas.microsoft.com/office/powerpoint/2010/main" val="2748388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5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5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250"/>
                            </p:stCondLst>
                            <p:childTnLst>
                              <p:par>
                                <p:cTn id="10" presetID="26" presetClass="entr" presetSubtype="0"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145">
                                          <p:stCondLst>
                                            <p:cond delay="0"/>
                                          </p:stCondLst>
                                        </p:cTn>
                                        <p:tgtEl>
                                          <p:spTgt spid="4"/>
                                        </p:tgtEl>
                                      </p:cBhvr>
                                    </p:animEffect>
                                    <p:anim calcmode="lin" valueType="num">
                                      <p:cBhvr>
                                        <p:cTn id="13" dur="456"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4" dur="166"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5" dur="166" tmFilter="0, 0; 0.125,0.2665; 0.25,0.4; 0.375,0.465; 0.5,0.5;  0.625,0.535; 0.75,0.6; 0.875,0.7335; 1,1">
                                          <p:stCondLst>
                                            <p:cond delay="166"/>
                                          </p:stCondLst>
                                        </p:cTn>
                                        <p:tgtEl>
                                          <p:spTgt spid="4"/>
                                        </p:tgtEl>
                                        <p:attrNameLst>
                                          <p:attrName>ppt_y</p:attrName>
                                        </p:attrNameLst>
                                      </p:cBhvr>
                                      <p:tavLst>
                                        <p:tav tm="0" fmla="#ppt_y-sin(pi*$)/9">
                                          <p:val>
                                            <p:fltVal val="0"/>
                                          </p:val>
                                        </p:tav>
                                        <p:tav tm="100000">
                                          <p:val>
                                            <p:fltVal val="1"/>
                                          </p:val>
                                        </p:tav>
                                      </p:tavLst>
                                    </p:anim>
                                    <p:anim calcmode="lin" valueType="num">
                                      <p:cBhvr>
                                        <p:cTn id="16" dur="83" tmFilter="0, 0; 0.125,0.2665; 0.25,0.4; 0.375,0.465; 0.5,0.5;  0.625,0.535; 0.75,0.6; 0.875,0.7335; 1,1">
                                          <p:stCondLst>
                                            <p:cond delay="331"/>
                                          </p:stCondLst>
                                        </p:cTn>
                                        <p:tgtEl>
                                          <p:spTgt spid="4"/>
                                        </p:tgtEl>
                                        <p:attrNameLst>
                                          <p:attrName>ppt_y</p:attrName>
                                        </p:attrNameLst>
                                      </p:cBhvr>
                                      <p:tavLst>
                                        <p:tav tm="0" fmla="#ppt_y-sin(pi*$)/27">
                                          <p:val>
                                            <p:fltVal val="0"/>
                                          </p:val>
                                        </p:tav>
                                        <p:tav tm="100000">
                                          <p:val>
                                            <p:fltVal val="1"/>
                                          </p:val>
                                        </p:tav>
                                      </p:tavLst>
                                    </p:anim>
                                    <p:anim calcmode="lin" valueType="num">
                                      <p:cBhvr>
                                        <p:cTn id="17" dur="41" tmFilter="0, 0; 0.125,0.2665; 0.25,0.4; 0.375,0.465; 0.5,0.5;  0.625,0.535; 0.75,0.6; 0.875,0.7335; 1,1">
                                          <p:stCondLst>
                                            <p:cond delay="414"/>
                                          </p:stCondLst>
                                        </p:cTn>
                                        <p:tgtEl>
                                          <p:spTgt spid="4"/>
                                        </p:tgtEl>
                                        <p:attrNameLst>
                                          <p:attrName>ppt_y</p:attrName>
                                        </p:attrNameLst>
                                      </p:cBhvr>
                                      <p:tavLst>
                                        <p:tav tm="0" fmla="#ppt_y-sin(pi*$)/81">
                                          <p:val>
                                            <p:fltVal val="0"/>
                                          </p:val>
                                        </p:tav>
                                        <p:tav tm="100000">
                                          <p:val>
                                            <p:fltVal val="1"/>
                                          </p:val>
                                        </p:tav>
                                      </p:tavLst>
                                    </p:anim>
                                    <p:animScale>
                                      <p:cBhvr>
                                        <p:cTn id="18" dur="7">
                                          <p:stCondLst>
                                            <p:cond delay="162"/>
                                          </p:stCondLst>
                                        </p:cTn>
                                        <p:tgtEl>
                                          <p:spTgt spid="4"/>
                                        </p:tgtEl>
                                      </p:cBhvr>
                                      <p:to x="100000" y="60000"/>
                                    </p:animScale>
                                    <p:animScale>
                                      <p:cBhvr>
                                        <p:cTn id="19" dur="41" decel="50000">
                                          <p:stCondLst>
                                            <p:cond delay="169"/>
                                          </p:stCondLst>
                                        </p:cTn>
                                        <p:tgtEl>
                                          <p:spTgt spid="4"/>
                                        </p:tgtEl>
                                      </p:cBhvr>
                                      <p:to x="100000" y="100000"/>
                                    </p:animScale>
                                    <p:animScale>
                                      <p:cBhvr>
                                        <p:cTn id="20" dur="7">
                                          <p:stCondLst>
                                            <p:cond delay="328"/>
                                          </p:stCondLst>
                                        </p:cTn>
                                        <p:tgtEl>
                                          <p:spTgt spid="4"/>
                                        </p:tgtEl>
                                      </p:cBhvr>
                                      <p:to x="100000" y="80000"/>
                                    </p:animScale>
                                    <p:animScale>
                                      <p:cBhvr>
                                        <p:cTn id="21" dur="41" decel="50000">
                                          <p:stCondLst>
                                            <p:cond delay="335"/>
                                          </p:stCondLst>
                                        </p:cTn>
                                        <p:tgtEl>
                                          <p:spTgt spid="4"/>
                                        </p:tgtEl>
                                      </p:cBhvr>
                                      <p:to x="100000" y="100000"/>
                                    </p:animScale>
                                    <p:animScale>
                                      <p:cBhvr>
                                        <p:cTn id="22" dur="7">
                                          <p:stCondLst>
                                            <p:cond delay="410"/>
                                          </p:stCondLst>
                                        </p:cTn>
                                        <p:tgtEl>
                                          <p:spTgt spid="4"/>
                                        </p:tgtEl>
                                      </p:cBhvr>
                                      <p:to x="100000" y="90000"/>
                                    </p:animScale>
                                    <p:animScale>
                                      <p:cBhvr>
                                        <p:cTn id="23" dur="41" decel="50000">
                                          <p:stCondLst>
                                            <p:cond delay="417"/>
                                          </p:stCondLst>
                                        </p:cTn>
                                        <p:tgtEl>
                                          <p:spTgt spid="4"/>
                                        </p:tgtEl>
                                      </p:cBhvr>
                                      <p:to x="100000" y="100000"/>
                                    </p:animScale>
                                    <p:animScale>
                                      <p:cBhvr>
                                        <p:cTn id="24" dur="7">
                                          <p:stCondLst>
                                            <p:cond delay="452"/>
                                          </p:stCondLst>
                                        </p:cTn>
                                        <p:tgtEl>
                                          <p:spTgt spid="4"/>
                                        </p:tgtEl>
                                      </p:cBhvr>
                                      <p:to x="100000" y="95000"/>
                                    </p:animScale>
                                    <p:animScale>
                                      <p:cBhvr>
                                        <p:cTn id="25" dur="41" decel="50000">
                                          <p:stCondLst>
                                            <p:cond delay="459"/>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عنوان 1"/>
          <p:cNvSpPr>
            <a:spLocks noGrp="1"/>
          </p:cNvSpPr>
          <p:nvPr>
            <p:ph type="ctrTitle"/>
          </p:nvPr>
        </p:nvSpPr>
        <p:spPr>
          <a:xfrm>
            <a:off x="2772445" y="692150"/>
            <a:ext cx="3887787" cy="1227138"/>
          </a:xfrm>
        </p:spPr>
        <p:txBody>
          <a:bodyPr/>
          <a:lstStyle/>
          <a:p>
            <a:pPr eaLnBrk="1" hangingPunct="1"/>
            <a:r>
              <a:rPr lang="ar-DZ" sz="6000" b="1" dirty="0" smtClean="0"/>
              <a:t>مقدمة</a:t>
            </a:r>
          </a:p>
        </p:txBody>
      </p:sp>
      <p:sp>
        <p:nvSpPr>
          <p:cNvPr id="3075" name="عنوان فرعي 2"/>
          <p:cNvSpPr>
            <a:spLocks noGrp="1"/>
          </p:cNvSpPr>
          <p:nvPr>
            <p:ph type="subTitle" idx="1"/>
          </p:nvPr>
        </p:nvSpPr>
        <p:spPr>
          <a:xfrm>
            <a:off x="755650" y="2349500"/>
            <a:ext cx="7920038" cy="3382963"/>
          </a:xfrm>
        </p:spPr>
        <p:txBody>
          <a:bodyPr/>
          <a:lstStyle/>
          <a:p>
            <a:pPr algn="just" eaLnBrk="1" hangingPunct="1"/>
            <a:r>
              <a:rPr lang="ar-DZ" dirty="0" smtClean="0">
                <a:solidFill>
                  <a:srgbClr val="000000"/>
                </a:solidFill>
                <a:latin typeface="SimplifiedArabic"/>
              </a:rPr>
              <a:t>  </a:t>
            </a:r>
            <a:r>
              <a:rPr lang="ar-DZ" b="1" dirty="0" smtClean="0">
                <a:solidFill>
                  <a:srgbClr val="000000"/>
                </a:solidFill>
                <a:latin typeface="SimplifiedArabic"/>
              </a:rPr>
              <a:t>الهدف من هذه الدروس توضيح وشرح المواضيع التي يشملها الاقتصاد الجزئي والفروقات بينه وبين الاقتصاد الكلي، ويعطي فكرة شمولية عن المواضيع المختلفة التي تشكل اساس الاقتصاد الجزئي بالتعرف على المفـاهيم الأساسية لعلم الاقتصاد ومناهجه والمشكلة الاقتصادية وامكانية حلها, الطلب والعرض، المرونة، نظريات سلوك المستهلك.</a:t>
            </a:r>
            <a:endParaRPr lang="ar-DZ" b="1" dirty="0" smtClean="0"/>
          </a:p>
        </p:txBody>
      </p:sp>
    </p:spTree>
    <p:extLst>
      <p:ext uri="{BB962C8B-B14F-4D97-AF65-F5344CB8AC3E}">
        <p14:creationId xmlns:p14="http://schemas.microsoft.com/office/powerpoint/2010/main" val="299345541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250" fill="hold"/>
                                        <p:tgtEl>
                                          <p:spTgt spid="3074"/>
                                        </p:tgtEl>
                                        <p:attrNameLst>
                                          <p:attrName>ppt_x</p:attrName>
                                        </p:attrNameLst>
                                      </p:cBhvr>
                                      <p:tavLst>
                                        <p:tav tm="0">
                                          <p:val>
                                            <p:strVal val="#ppt_x"/>
                                          </p:val>
                                        </p:tav>
                                        <p:tav tm="100000">
                                          <p:val>
                                            <p:strVal val="#ppt_x"/>
                                          </p:val>
                                        </p:tav>
                                      </p:tavLst>
                                    </p:anim>
                                    <p:anim calcmode="lin" valueType="num">
                                      <p:cBhvr additive="base">
                                        <p:cTn id="8" dur="250" fill="hold"/>
                                        <p:tgtEl>
                                          <p:spTgt spid="3074"/>
                                        </p:tgtEl>
                                        <p:attrNameLst>
                                          <p:attrName>ppt_y</p:attrName>
                                        </p:attrNameLst>
                                      </p:cBhvr>
                                      <p:tavLst>
                                        <p:tav tm="0">
                                          <p:val>
                                            <p:strVal val="1+#ppt_h/2"/>
                                          </p:val>
                                        </p:tav>
                                        <p:tav tm="100000">
                                          <p:val>
                                            <p:strVal val="#ppt_y"/>
                                          </p:val>
                                        </p:tav>
                                      </p:tavLst>
                                    </p:anim>
                                  </p:childTnLst>
                                </p:cTn>
                              </p:par>
                            </p:childTnLst>
                          </p:cTn>
                        </p:par>
                        <p:par>
                          <p:cTn id="9" fill="hold">
                            <p:stCondLst>
                              <p:cond delay="250"/>
                            </p:stCondLst>
                            <p:childTnLst>
                              <p:par>
                                <p:cTn id="10" presetID="2" presetClass="entr" presetSubtype="4" fill="hold" grpId="0" nodeType="afterEffect">
                                  <p:stCondLst>
                                    <p:cond delay="0"/>
                                  </p:stCondLst>
                                  <p:childTnLst>
                                    <p:set>
                                      <p:cBhvr>
                                        <p:cTn id="11" dur="1" fill="hold">
                                          <p:stCondLst>
                                            <p:cond delay="0"/>
                                          </p:stCondLst>
                                        </p:cTn>
                                        <p:tgtEl>
                                          <p:spTgt spid="3075">
                                            <p:txEl>
                                              <p:pRg st="0" end="0"/>
                                            </p:txEl>
                                          </p:spTgt>
                                        </p:tgtEl>
                                        <p:attrNameLst>
                                          <p:attrName>style.visibility</p:attrName>
                                        </p:attrNameLst>
                                      </p:cBhvr>
                                      <p:to>
                                        <p:strVal val="visible"/>
                                      </p:to>
                                    </p:set>
                                    <p:anim calcmode="lin" valueType="num">
                                      <p:cBhvr additive="base">
                                        <p:cTn id="12" dur="250" fill="hold"/>
                                        <p:tgtEl>
                                          <p:spTgt spid="3075">
                                            <p:txEl>
                                              <p:pRg st="0" end="0"/>
                                            </p:txEl>
                                          </p:spTgt>
                                        </p:tgtEl>
                                        <p:attrNameLst>
                                          <p:attrName>ppt_x</p:attrName>
                                        </p:attrNameLst>
                                      </p:cBhvr>
                                      <p:tavLst>
                                        <p:tav tm="0">
                                          <p:val>
                                            <p:strVal val="#ppt_x"/>
                                          </p:val>
                                        </p:tav>
                                        <p:tav tm="100000">
                                          <p:val>
                                            <p:strVal val="#ppt_x"/>
                                          </p:val>
                                        </p:tav>
                                      </p:tavLst>
                                    </p:anim>
                                    <p:anim calcmode="lin" valueType="num">
                                      <p:cBhvr additive="base">
                                        <p:cTn id="13" dur="250" fill="hold"/>
                                        <p:tgtEl>
                                          <p:spTgt spid="307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5" grpId="0" build="p"/>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612" name="Rectangle 4"/>
          <p:cNvSpPr>
            <a:spLocks noGrp="1" noChangeArrowheads="1"/>
          </p:cNvSpPr>
          <p:nvPr>
            <p:ph type="title"/>
          </p:nvPr>
        </p:nvSpPr>
        <p:spPr>
          <a:xfrm>
            <a:off x="806896" y="917848"/>
            <a:ext cx="8229600" cy="1143000"/>
          </a:xfrm>
          <a:noFill/>
        </p:spPr>
        <p:txBody>
          <a:bodyPr/>
          <a:lstStyle/>
          <a:p>
            <a:pPr algn="r" eaLnBrk="1" hangingPunct="1">
              <a:lnSpc>
                <a:spcPct val="90000"/>
              </a:lnSpc>
            </a:pPr>
            <a:r>
              <a:rPr lang="ar-DZ" dirty="0" smtClean="0">
                <a:solidFill>
                  <a:srgbClr val="600060"/>
                </a:solidFill>
                <a:cs typeface="Andalus" pitchFamily="18" charset="-78"/>
              </a:rPr>
              <a:t> 1- </a:t>
            </a:r>
            <a:r>
              <a:rPr lang="ar-SA" b="1" dirty="0" smtClean="0">
                <a:solidFill>
                  <a:schemeClr val="accent4">
                    <a:lumMod val="75000"/>
                    <a:lumOff val="25000"/>
                  </a:schemeClr>
                </a:solidFill>
              </a:rPr>
              <a:t>سوق المنافسة الكاملة</a:t>
            </a:r>
          </a:p>
        </p:txBody>
      </p:sp>
      <p:sp>
        <p:nvSpPr>
          <p:cNvPr id="68614" name="Text Box 6"/>
          <p:cNvSpPr>
            <a:spLocks noGrp="1" noChangeArrowheads="1"/>
          </p:cNvSpPr>
          <p:nvPr>
            <p:ph type="body" idx="1"/>
          </p:nvPr>
        </p:nvSpPr>
        <p:spPr>
          <a:xfrm>
            <a:off x="251520" y="1844824"/>
            <a:ext cx="8568630" cy="4464496"/>
          </a:xfrm>
          <a:noFill/>
        </p:spPr>
        <p:txBody>
          <a:bodyPr/>
          <a:lstStyle/>
          <a:p>
            <a:pPr algn="just" eaLnBrk="1" hangingPunct="1">
              <a:spcBef>
                <a:spcPct val="50000"/>
              </a:spcBef>
              <a:buFontTx/>
              <a:buNone/>
            </a:pPr>
            <a:r>
              <a:rPr lang="ar-DZ" b="1" dirty="0" smtClean="0">
                <a:solidFill>
                  <a:srgbClr val="003399"/>
                </a:solidFill>
              </a:rPr>
              <a:t>    </a:t>
            </a:r>
            <a:r>
              <a:rPr lang="ar-DZ" b="1" dirty="0" smtClean="0">
                <a:solidFill>
                  <a:schemeClr val="accent2">
                    <a:lumMod val="50000"/>
                  </a:schemeClr>
                </a:solidFill>
              </a:rPr>
              <a:t> يوجد في هذا السوق عدد من البائعين و المشترين، بحيث لا يؤثر أي منهم على سعر السلعة أو الخدمة , ويتميز بانه :</a:t>
            </a:r>
          </a:p>
          <a:p>
            <a:pPr algn="just" eaLnBrk="1" hangingPunct="1">
              <a:spcBef>
                <a:spcPct val="50000"/>
              </a:spcBef>
            </a:pPr>
            <a:r>
              <a:rPr lang="ar-DZ" b="1" dirty="0" smtClean="0">
                <a:solidFill>
                  <a:schemeClr val="accent2">
                    <a:lumMod val="50000"/>
                  </a:schemeClr>
                </a:solidFill>
              </a:rPr>
              <a:t>متلقي للسعر.</a:t>
            </a:r>
          </a:p>
          <a:p>
            <a:pPr algn="just" eaLnBrk="1" hangingPunct="1">
              <a:spcBef>
                <a:spcPct val="50000"/>
              </a:spcBef>
            </a:pPr>
            <a:r>
              <a:rPr lang="ar-DZ" b="1" dirty="0" smtClean="0">
                <a:solidFill>
                  <a:schemeClr val="accent2">
                    <a:lumMod val="50000"/>
                  </a:schemeClr>
                </a:solidFill>
              </a:rPr>
              <a:t>السلعة المباعة متجانسة تجانساً تاماً, (متماثلة عند جميع البائعين وفي نظر المشترين)</a:t>
            </a:r>
          </a:p>
          <a:p>
            <a:pPr algn="just" eaLnBrk="1" hangingPunct="1">
              <a:spcBef>
                <a:spcPct val="50000"/>
              </a:spcBef>
            </a:pPr>
            <a:r>
              <a:rPr lang="ar-DZ" b="1" dirty="0" smtClean="0">
                <a:solidFill>
                  <a:schemeClr val="accent2">
                    <a:lumMod val="50000"/>
                  </a:schemeClr>
                </a:solidFill>
              </a:rPr>
              <a:t>العلم التام بأحوال السوق</a:t>
            </a:r>
            <a:r>
              <a:rPr lang="ar-DZ" b="1" dirty="0">
                <a:solidFill>
                  <a:schemeClr val="accent2">
                    <a:lumMod val="50000"/>
                  </a:schemeClr>
                </a:solidFill>
              </a:rPr>
              <a:t>,</a:t>
            </a:r>
            <a:r>
              <a:rPr lang="ar-DZ" b="1" dirty="0" smtClean="0">
                <a:solidFill>
                  <a:schemeClr val="accent2">
                    <a:lumMod val="50000"/>
                  </a:schemeClr>
                </a:solidFill>
              </a:rPr>
              <a:t>(تتوافر المعلومات الكافية للمتعاملين)</a:t>
            </a:r>
          </a:p>
          <a:p>
            <a:pPr algn="just" eaLnBrk="1" hangingPunct="1">
              <a:spcBef>
                <a:spcPct val="50000"/>
              </a:spcBef>
            </a:pPr>
            <a:r>
              <a:rPr lang="ar-DZ" b="1" dirty="0" smtClean="0">
                <a:solidFill>
                  <a:schemeClr val="accent2">
                    <a:lumMod val="50000"/>
                  </a:schemeClr>
                </a:solidFill>
              </a:rPr>
              <a:t>حرية الدخول والخروج من وإلى السوق</a:t>
            </a:r>
            <a:r>
              <a:rPr lang="ar-DZ" b="1" dirty="0" smtClean="0">
                <a:solidFill>
                  <a:schemeClr val="bg1">
                    <a:lumMod val="50000"/>
                  </a:schemeClr>
                </a:solidFill>
              </a:rPr>
              <a:t>.</a:t>
            </a:r>
          </a:p>
          <a:p>
            <a:pPr eaLnBrk="1" hangingPunct="1">
              <a:spcBef>
                <a:spcPct val="50000"/>
              </a:spcBef>
              <a:buFontTx/>
              <a:buNone/>
            </a:pPr>
            <a:endParaRPr lang="fr-FR" dirty="0" smtClean="0">
              <a:solidFill>
                <a:srgbClr val="003399"/>
              </a:solidFill>
            </a:endParaRPr>
          </a:p>
        </p:txBody>
      </p:sp>
      <p:sp>
        <p:nvSpPr>
          <p:cNvPr id="68615" name="Rectangle 7"/>
          <p:cNvSpPr>
            <a:spLocks noChangeArrowheads="1"/>
          </p:cNvSpPr>
          <p:nvPr/>
        </p:nvSpPr>
        <p:spPr bwMode="auto">
          <a:xfrm>
            <a:off x="4283968" y="66328"/>
            <a:ext cx="4608512"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fontAlgn="base">
              <a:spcBef>
                <a:spcPct val="0"/>
              </a:spcBef>
              <a:spcAft>
                <a:spcPct val="0"/>
              </a:spcAft>
            </a:pPr>
            <a:r>
              <a:rPr lang="ar-DZ" sz="4400" b="1" dirty="0" smtClean="0">
                <a:solidFill>
                  <a:srgbClr val="000066"/>
                </a:solidFill>
                <a:cs typeface="+mj-cs"/>
              </a:rPr>
              <a:t>رابعا: </a:t>
            </a:r>
            <a:r>
              <a:rPr lang="ar-SA" sz="4400" b="1" dirty="0" smtClean="0">
                <a:solidFill>
                  <a:srgbClr val="000066"/>
                </a:solidFill>
                <a:cs typeface="+mj-cs"/>
              </a:rPr>
              <a:t>أنواع السوق </a:t>
            </a:r>
            <a:endParaRPr lang="fr-FR" sz="4400" b="1" dirty="0">
              <a:solidFill>
                <a:srgbClr val="000066"/>
              </a:solidFill>
              <a:cs typeface="+mj-cs"/>
            </a:endParaRPr>
          </a:p>
        </p:txBody>
      </p:sp>
    </p:spTree>
    <p:extLst>
      <p:ext uri="{BB962C8B-B14F-4D97-AF65-F5344CB8AC3E}">
        <p14:creationId xmlns:p14="http://schemas.microsoft.com/office/powerpoint/2010/main" val="30637426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68615"/>
                                        </p:tgtEl>
                                        <p:attrNameLst>
                                          <p:attrName>style.visibility</p:attrName>
                                        </p:attrNameLst>
                                      </p:cBhvr>
                                      <p:to>
                                        <p:strVal val="visible"/>
                                      </p:to>
                                    </p:set>
                                    <p:animEffect transition="in" filter="strips(downLeft)">
                                      <p:cBhvr>
                                        <p:cTn id="7" dur="250"/>
                                        <p:tgtEl>
                                          <p:spTgt spid="68615"/>
                                        </p:tgtEl>
                                      </p:cBhvr>
                                    </p:animEffect>
                                  </p:childTnLst>
                                </p:cTn>
                              </p:par>
                            </p:childTnLst>
                          </p:cTn>
                        </p:par>
                        <p:par>
                          <p:cTn id="8" fill="hold" nodeType="withGroup">
                            <p:stCondLst>
                              <p:cond delay="250"/>
                            </p:stCondLst>
                            <p:childTnLst>
                              <p:par>
                                <p:cTn id="9" presetID="12" presetClass="entr" presetSubtype="2" fill="hold" grpId="0" nodeType="afterEffect">
                                  <p:stCondLst>
                                    <p:cond delay="0"/>
                                  </p:stCondLst>
                                  <p:childTnLst>
                                    <p:set>
                                      <p:cBhvr>
                                        <p:cTn id="10" dur="1" fill="hold">
                                          <p:stCondLst>
                                            <p:cond delay="0"/>
                                          </p:stCondLst>
                                        </p:cTn>
                                        <p:tgtEl>
                                          <p:spTgt spid="68612"/>
                                        </p:tgtEl>
                                        <p:attrNameLst>
                                          <p:attrName>style.visibility</p:attrName>
                                        </p:attrNameLst>
                                      </p:cBhvr>
                                      <p:to>
                                        <p:strVal val="visible"/>
                                      </p:to>
                                    </p:set>
                                    <p:animEffect transition="in" filter="slide(fromRight)">
                                      <p:cBhvr>
                                        <p:cTn id="11" dur="250"/>
                                        <p:tgtEl>
                                          <p:spTgt spid="68612"/>
                                        </p:tgtEl>
                                      </p:cBhvr>
                                    </p:animEffect>
                                  </p:childTnLst>
                                </p:cTn>
                              </p:par>
                            </p:childTnLst>
                          </p:cTn>
                        </p:par>
                        <p:par>
                          <p:cTn id="12" fill="hold" nodeType="withGroup">
                            <p:stCondLst>
                              <p:cond delay="500"/>
                            </p:stCondLst>
                            <p:childTnLst>
                              <p:par>
                                <p:cTn id="13" presetID="12" presetClass="entr" presetSubtype="1" fill="hold" grpId="0" nodeType="afterEffect">
                                  <p:stCondLst>
                                    <p:cond delay="0"/>
                                  </p:stCondLst>
                                  <p:childTnLst>
                                    <p:set>
                                      <p:cBhvr>
                                        <p:cTn id="14" dur="1" fill="hold">
                                          <p:stCondLst>
                                            <p:cond delay="0"/>
                                          </p:stCondLst>
                                        </p:cTn>
                                        <p:tgtEl>
                                          <p:spTgt spid="68614">
                                            <p:txEl>
                                              <p:pRg st="0" end="0"/>
                                            </p:txEl>
                                          </p:spTgt>
                                        </p:tgtEl>
                                        <p:attrNameLst>
                                          <p:attrName>style.visibility</p:attrName>
                                        </p:attrNameLst>
                                      </p:cBhvr>
                                      <p:to>
                                        <p:strVal val="visible"/>
                                      </p:to>
                                    </p:set>
                                    <p:animEffect transition="in" filter="slide(fromTop)">
                                      <p:cBhvr>
                                        <p:cTn id="15" dur="250"/>
                                        <p:tgtEl>
                                          <p:spTgt spid="68614">
                                            <p:txEl>
                                              <p:pRg st="0" end="0"/>
                                            </p:txEl>
                                          </p:spTgt>
                                        </p:tgtEl>
                                      </p:cBhvr>
                                    </p:animEffect>
                                  </p:childTnLst>
                                </p:cTn>
                              </p:par>
                            </p:childTnLst>
                          </p:cTn>
                        </p:par>
                        <p:par>
                          <p:cTn id="16" fill="hold">
                            <p:stCondLst>
                              <p:cond delay="750"/>
                            </p:stCondLst>
                            <p:childTnLst>
                              <p:par>
                                <p:cTn id="17" presetID="12" presetClass="entr" presetSubtype="1" fill="hold" grpId="0" nodeType="afterEffect">
                                  <p:stCondLst>
                                    <p:cond delay="0"/>
                                  </p:stCondLst>
                                  <p:childTnLst>
                                    <p:set>
                                      <p:cBhvr>
                                        <p:cTn id="18" dur="1" fill="hold">
                                          <p:stCondLst>
                                            <p:cond delay="0"/>
                                          </p:stCondLst>
                                        </p:cTn>
                                        <p:tgtEl>
                                          <p:spTgt spid="68614">
                                            <p:txEl>
                                              <p:pRg st="1" end="1"/>
                                            </p:txEl>
                                          </p:spTgt>
                                        </p:tgtEl>
                                        <p:attrNameLst>
                                          <p:attrName>style.visibility</p:attrName>
                                        </p:attrNameLst>
                                      </p:cBhvr>
                                      <p:to>
                                        <p:strVal val="visible"/>
                                      </p:to>
                                    </p:set>
                                    <p:animEffect transition="in" filter="slide(fromTop)">
                                      <p:cBhvr>
                                        <p:cTn id="19" dur="250"/>
                                        <p:tgtEl>
                                          <p:spTgt spid="68614">
                                            <p:txEl>
                                              <p:pRg st="1" end="1"/>
                                            </p:txEl>
                                          </p:spTgt>
                                        </p:tgtEl>
                                      </p:cBhvr>
                                    </p:animEffect>
                                  </p:childTnLst>
                                </p:cTn>
                              </p:par>
                            </p:childTnLst>
                          </p:cTn>
                        </p:par>
                        <p:par>
                          <p:cTn id="20" fill="hold">
                            <p:stCondLst>
                              <p:cond delay="1000"/>
                            </p:stCondLst>
                            <p:childTnLst>
                              <p:par>
                                <p:cTn id="21" presetID="12" presetClass="entr" presetSubtype="1" fill="hold" grpId="0" nodeType="afterEffect">
                                  <p:stCondLst>
                                    <p:cond delay="0"/>
                                  </p:stCondLst>
                                  <p:childTnLst>
                                    <p:set>
                                      <p:cBhvr>
                                        <p:cTn id="22" dur="1" fill="hold">
                                          <p:stCondLst>
                                            <p:cond delay="0"/>
                                          </p:stCondLst>
                                        </p:cTn>
                                        <p:tgtEl>
                                          <p:spTgt spid="68614">
                                            <p:txEl>
                                              <p:pRg st="2" end="2"/>
                                            </p:txEl>
                                          </p:spTgt>
                                        </p:tgtEl>
                                        <p:attrNameLst>
                                          <p:attrName>style.visibility</p:attrName>
                                        </p:attrNameLst>
                                      </p:cBhvr>
                                      <p:to>
                                        <p:strVal val="visible"/>
                                      </p:to>
                                    </p:set>
                                    <p:animEffect transition="in" filter="slide(fromTop)">
                                      <p:cBhvr>
                                        <p:cTn id="23" dur="250"/>
                                        <p:tgtEl>
                                          <p:spTgt spid="68614">
                                            <p:txEl>
                                              <p:pRg st="2" end="2"/>
                                            </p:txEl>
                                          </p:spTgt>
                                        </p:tgtEl>
                                      </p:cBhvr>
                                    </p:animEffect>
                                  </p:childTnLst>
                                </p:cTn>
                              </p:par>
                            </p:childTnLst>
                          </p:cTn>
                        </p:par>
                        <p:par>
                          <p:cTn id="24" fill="hold">
                            <p:stCondLst>
                              <p:cond delay="1250"/>
                            </p:stCondLst>
                            <p:childTnLst>
                              <p:par>
                                <p:cTn id="25" presetID="12" presetClass="entr" presetSubtype="1" fill="hold" grpId="0" nodeType="afterEffect">
                                  <p:stCondLst>
                                    <p:cond delay="0"/>
                                  </p:stCondLst>
                                  <p:childTnLst>
                                    <p:set>
                                      <p:cBhvr>
                                        <p:cTn id="26" dur="1" fill="hold">
                                          <p:stCondLst>
                                            <p:cond delay="0"/>
                                          </p:stCondLst>
                                        </p:cTn>
                                        <p:tgtEl>
                                          <p:spTgt spid="68614">
                                            <p:txEl>
                                              <p:pRg st="3" end="3"/>
                                            </p:txEl>
                                          </p:spTgt>
                                        </p:tgtEl>
                                        <p:attrNameLst>
                                          <p:attrName>style.visibility</p:attrName>
                                        </p:attrNameLst>
                                      </p:cBhvr>
                                      <p:to>
                                        <p:strVal val="visible"/>
                                      </p:to>
                                    </p:set>
                                    <p:animEffect transition="in" filter="slide(fromTop)">
                                      <p:cBhvr>
                                        <p:cTn id="27" dur="250"/>
                                        <p:tgtEl>
                                          <p:spTgt spid="68614">
                                            <p:txEl>
                                              <p:pRg st="3" end="3"/>
                                            </p:txEl>
                                          </p:spTgt>
                                        </p:tgtEl>
                                      </p:cBhvr>
                                    </p:animEffect>
                                  </p:childTnLst>
                                </p:cTn>
                              </p:par>
                            </p:childTnLst>
                          </p:cTn>
                        </p:par>
                        <p:par>
                          <p:cTn id="28" fill="hold">
                            <p:stCondLst>
                              <p:cond delay="1500"/>
                            </p:stCondLst>
                            <p:childTnLst>
                              <p:par>
                                <p:cTn id="29" presetID="12" presetClass="entr" presetSubtype="1" fill="hold" grpId="0" nodeType="afterEffect">
                                  <p:stCondLst>
                                    <p:cond delay="0"/>
                                  </p:stCondLst>
                                  <p:childTnLst>
                                    <p:set>
                                      <p:cBhvr>
                                        <p:cTn id="30" dur="1" fill="hold">
                                          <p:stCondLst>
                                            <p:cond delay="0"/>
                                          </p:stCondLst>
                                        </p:cTn>
                                        <p:tgtEl>
                                          <p:spTgt spid="68614">
                                            <p:txEl>
                                              <p:pRg st="4" end="4"/>
                                            </p:txEl>
                                          </p:spTgt>
                                        </p:tgtEl>
                                        <p:attrNameLst>
                                          <p:attrName>style.visibility</p:attrName>
                                        </p:attrNameLst>
                                      </p:cBhvr>
                                      <p:to>
                                        <p:strVal val="visible"/>
                                      </p:to>
                                    </p:set>
                                    <p:animEffect transition="in" filter="slide(fromTop)">
                                      <p:cBhvr>
                                        <p:cTn id="31" dur="250"/>
                                        <p:tgtEl>
                                          <p:spTgt spid="6861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2" grpId="0" autoUpdateAnimBg="0"/>
      <p:bldP spid="68614" grpId="0" build="p" autoUpdateAnimBg="0"/>
      <p:bldP spid="68615"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4" name="Rectangle 4"/>
          <p:cNvSpPr>
            <a:spLocks noChangeArrowheads="1"/>
          </p:cNvSpPr>
          <p:nvPr/>
        </p:nvSpPr>
        <p:spPr bwMode="auto">
          <a:xfrm>
            <a:off x="467544" y="341784"/>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lnSpc>
                <a:spcPct val="90000"/>
              </a:lnSpc>
              <a:spcBef>
                <a:spcPct val="0"/>
              </a:spcBef>
              <a:spcAft>
                <a:spcPct val="0"/>
              </a:spcAft>
            </a:pPr>
            <a:r>
              <a:rPr lang="ar-DZ" sz="4000" dirty="0" smtClean="0">
                <a:solidFill>
                  <a:srgbClr val="600060"/>
                </a:solidFill>
                <a:cs typeface="+mj-cs"/>
              </a:rPr>
              <a:t>2- </a:t>
            </a:r>
            <a:r>
              <a:rPr lang="ar-SA" sz="4800" b="1" dirty="0" smtClean="0">
                <a:solidFill>
                  <a:srgbClr val="600060"/>
                </a:solidFill>
                <a:cs typeface="+mj-cs"/>
              </a:rPr>
              <a:t>سوق </a:t>
            </a:r>
            <a:r>
              <a:rPr lang="ar-SA" sz="4800" b="1" dirty="0">
                <a:solidFill>
                  <a:srgbClr val="600060"/>
                </a:solidFill>
                <a:cs typeface="+mj-cs"/>
              </a:rPr>
              <a:t>الاحتكار </a:t>
            </a:r>
            <a:r>
              <a:rPr lang="ar-SA" sz="3600" dirty="0" smtClean="0">
                <a:solidFill>
                  <a:srgbClr val="600060"/>
                </a:solidFill>
                <a:cs typeface="Andalus" pitchFamily="18" charset="-78"/>
              </a:rPr>
              <a:t>.</a:t>
            </a:r>
            <a:endParaRPr lang="fr-FR" sz="3600" dirty="0">
              <a:solidFill>
                <a:srgbClr val="600060"/>
              </a:solidFill>
              <a:cs typeface="Andalus" pitchFamily="18" charset="-78"/>
            </a:endParaRPr>
          </a:p>
        </p:txBody>
      </p:sp>
      <p:sp>
        <p:nvSpPr>
          <p:cNvPr id="71685" name="Text Box 5"/>
          <p:cNvSpPr txBox="1">
            <a:spLocks noChangeArrowheads="1"/>
          </p:cNvSpPr>
          <p:nvPr/>
        </p:nvSpPr>
        <p:spPr bwMode="auto">
          <a:xfrm>
            <a:off x="323850" y="1703710"/>
            <a:ext cx="8424863"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600" b="1">
                <a:solidFill>
                  <a:schemeClr val="tx1"/>
                </a:solidFill>
                <a:latin typeface="Garamond" pitchFamily="18" charset="0"/>
                <a:cs typeface="Traditional Arabic" pitchFamily="18" charset="-78"/>
              </a:defRPr>
            </a:lvl1pPr>
            <a:lvl2pPr marL="742950" indent="-285750" eaLnBrk="0" hangingPunct="0">
              <a:defRPr sz="2600" b="1">
                <a:solidFill>
                  <a:schemeClr val="tx1"/>
                </a:solidFill>
                <a:latin typeface="Garamond" pitchFamily="18" charset="0"/>
                <a:cs typeface="Traditional Arabic" pitchFamily="18" charset="-78"/>
              </a:defRPr>
            </a:lvl2pPr>
            <a:lvl3pPr marL="1143000" indent="-228600" eaLnBrk="0" hangingPunct="0">
              <a:defRPr sz="2600" b="1">
                <a:solidFill>
                  <a:schemeClr val="tx1"/>
                </a:solidFill>
                <a:latin typeface="Garamond" pitchFamily="18" charset="0"/>
                <a:cs typeface="Traditional Arabic" pitchFamily="18" charset="-78"/>
              </a:defRPr>
            </a:lvl3pPr>
            <a:lvl4pPr marL="1600200" indent="-228600" eaLnBrk="0" hangingPunct="0">
              <a:defRPr sz="2600" b="1">
                <a:solidFill>
                  <a:schemeClr val="tx1"/>
                </a:solidFill>
                <a:latin typeface="Garamond" pitchFamily="18" charset="0"/>
                <a:cs typeface="Traditional Arabic" pitchFamily="18" charset="-78"/>
              </a:defRPr>
            </a:lvl4pPr>
            <a:lvl5pPr marL="2057400" indent="-228600" eaLnBrk="0" hangingPunct="0">
              <a:defRPr sz="2600" b="1">
                <a:solidFill>
                  <a:schemeClr val="tx1"/>
                </a:solidFill>
                <a:latin typeface="Garamond" pitchFamily="18" charset="0"/>
                <a:cs typeface="Traditional Arabic" pitchFamily="18" charset="-78"/>
              </a:defRPr>
            </a:lvl5pPr>
            <a:lvl6pPr marL="25146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6pPr>
            <a:lvl7pPr marL="29718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7pPr>
            <a:lvl8pPr marL="34290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8pPr>
            <a:lvl9pPr marL="38862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9pPr>
          </a:lstStyle>
          <a:p>
            <a:pPr algn="just" eaLnBrk="1" fontAlgn="base" hangingPunct="1">
              <a:spcBef>
                <a:spcPct val="50000"/>
              </a:spcBef>
              <a:spcAft>
                <a:spcPct val="0"/>
              </a:spcAft>
            </a:pPr>
            <a:r>
              <a:rPr lang="ar-DZ" sz="3200" b="0" dirty="0" smtClean="0">
                <a:solidFill>
                  <a:srgbClr val="003399"/>
                </a:solidFill>
                <a:latin typeface="Arial" pitchFamily="34" charset="0"/>
              </a:rPr>
              <a:t>  </a:t>
            </a:r>
            <a:r>
              <a:rPr lang="ar-SA" sz="3200" dirty="0" smtClean="0">
                <a:solidFill>
                  <a:srgbClr val="003399"/>
                </a:solidFill>
                <a:latin typeface="Arial" pitchFamily="34" charset="0"/>
                <a:cs typeface="+mn-cs"/>
              </a:rPr>
              <a:t>المحتكر </a:t>
            </a:r>
            <a:r>
              <a:rPr lang="ar-SA" sz="3200" dirty="0">
                <a:solidFill>
                  <a:srgbClr val="003399"/>
                </a:solidFill>
                <a:latin typeface="Arial" pitchFamily="34" charset="0"/>
                <a:cs typeface="+mn-cs"/>
              </a:rPr>
              <a:t>هو المنتج الذي يقوم بالاستحواذ والسيطرة على جميع مخرجات صناعة معينة دون سواه ، وذلك بالشروط التالية </a:t>
            </a:r>
            <a:r>
              <a:rPr lang="ar-SA" sz="3200" b="0" dirty="0">
                <a:solidFill>
                  <a:srgbClr val="003399"/>
                </a:solidFill>
                <a:latin typeface="Arial" pitchFamily="34" charset="0"/>
                <a:cs typeface="+mn-cs"/>
              </a:rPr>
              <a:t>:</a:t>
            </a:r>
            <a:endParaRPr lang="fr-FR" sz="3200" b="0" dirty="0">
              <a:solidFill>
                <a:srgbClr val="003399"/>
              </a:solidFill>
              <a:latin typeface="Arial" pitchFamily="34" charset="0"/>
              <a:cs typeface="+mn-cs"/>
            </a:endParaRPr>
          </a:p>
        </p:txBody>
      </p:sp>
      <p:sp>
        <p:nvSpPr>
          <p:cNvPr id="71686" name="Text Box 6"/>
          <p:cNvSpPr txBox="1">
            <a:spLocks noChangeArrowheads="1"/>
          </p:cNvSpPr>
          <p:nvPr/>
        </p:nvSpPr>
        <p:spPr bwMode="auto">
          <a:xfrm>
            <a:off x="-37009" y="3579783"/>
            <a:ext cx="835342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600" b="1">
                <a:solidFill>
                  <a:schemeClr val="tx1"/>
                </a:solidFill>
                <a:latin typeface="Garamond" pitchFamily="18" charset="0"/>
                <a:cs typeface="Traditional Arabic" pitchFamily="18" charset="-78"/>
              </a:defRPr>
            </a:lvl1pPr>
            <a:lvl2pPr marL="742950" indent="-285750" eaLnBrk="0" hangingPunct="0">
              <a:defRPr sz="2600" b="1">
                <a:solidFill>
                  <a:schemeClr val="tx1"/>
                </a:solidFill>
                <a:latin typeface="Garamond" pitchFamily="18" charset="0"/>
                <a:cs typeface="Traditional Arabic" pitchFamily="18" charset="-78"/>
              </a:defRPr>
            </a:lvl2pPr>
            <a:lvl3pPr marL="1143000" indent="-228600" eaLnBrk="0" hangingPunct="0">
              <a:defRPr sz="2600" b="1">
                <a:solidFill>
                  <a:schemeClr val="tx1"/>
                </a:solidFill>
                <a:latin typeface="Garamond" pitchFamily="18" charset="0"/>
                <a:cs typeface="Traditional Arabic" pitchFamily="18" charset="-78"/>
              </a:defRPr>
            </a:lvl3pPr>
            <a:lvl4pPr marL="1600200" indent="-228600" eaLnBrk="0" hangingPunct="0">
              <a:defRPr sz="2600" b="1">
                <a:solidFill>
                  <a:schemeClr val="tx1"/>
                </a:solidFill>
                <a:latin typeface="Garamond" pitchFamily="18" charset="0"/>
                <a:cs typeface="Traditional Arabic" pitchFamily="18" charset="-78"/>
              </a:defRPr>
            </a:lvl4pPr>
            <a:lvl5pPr marL="2057400" indent="-228600" eaLnBrk="0" hangingPunct="0">
              <a:defRPr sz="2600" b="1">
                <a:solidFill>
                  <a:schemeClr val="tx1"/>
                </a:solidFill>
                <a:latin typeface="Garamond" pitchFamily="18" charset="0"/>
                <a:cs typeface="Traditional Arabic" pitchFamily="18" charset="-78"/>
              </a:defRPr>
            </a:lvl5pPr>
            <a:lvl6pPr marL="25146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6pPr>
            <a:lvl7pPr marL="29718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7pPr>
            <a:lvl8pPr marL="34290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8pPr>
            <a:lvl9pPr marL="38862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9pPr>
          </a:lstStyle>
          <a:p>
            <a:pPr marL="457200" indent="-457200" eaLnBrk="1" fontAlgn="base" hangingPunct="1">
              <a:spcBef>
                <a:spcPct val="50000"/>
              </a:spcBef>
              <a:spcAft>
                <a:spcPct val="0"/>
              </a:spcAft>
              <a:buFont typeface="Arial" pitchFamily="34" charset="0"/>
              <a:buChar char="•"/>
            </a:pPr>
            <a:r>
              <a:rPr lang="ar-SA" sz="3200" dirty="0" smtClean="0">
                <a:solidFill>
                  <a:srgbClr val="006666"/>
                </a:solidFill>
                <a:latin typeface="Arial" pitchFamily="34" charset="0"/>
                <a:cs typeface="+mn-cs"/>
              </a:rPr>
              <a:t>أن </a:t>
            </a:r>
            <a:r>
              <a:rPr lang="ar-SA" sz="3200" dirty="0">
                <a:solidFill>
                  <a:srgbClr val="006666"/>
                </a:solidFill>
                <a:latin typeface="Arial" pitchFamily="34" charset="0"/>
                <a:cs typeface="+mn-cs"/>
              </a:rPr>
              <a:t>يكون هناك منتج واحد للسلعة أو الخدمة </a:t>
            </a:r>
            <a:r>
              <a:rPr lang="ar-SA" sz="2800" dirty="0">
                <a:solidFill>
                  <a:srgbClr val="006666"/>
                </a:solidFill>
                <a:latin typeface="Arial" pitchFamily="34" charset="0"/>
              </a:rPr>
              <a:t>.</a:t>
            </a:r>
            <a:endParaRPr lang="fr-FR" sz="2800" dirty="0">
              <a:solidFill>
                <a:srgbClr val="006666"/>
              </a:solidFill>
              <a:latin typeface="Arial" pitchFamily="34" charset="0"/>
            </a:endParaRPr>
          </a:p>
        </p:txBody>
      </p:sp>
      <p:sp>
        <p:nvSpPr>
          <p:cNvPr id="71687" name="Text Box 7"/>
          <p:cNvSpPr txBox="1">
            <a:spLocks noChangeArrowheads="1"/>
          </p:cNvSpPr>
          <p:nvPr/>
        </p:nvSpPr>
        <p:spPr bwMode="auto">
          <a:xfrm>
            <a:off x="-37009" y="4141758"/>
            <a:ext cx="835342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600" b="1">
                <a:solidFill>
                  <a:schemeClr val="tx1"/>
                </a:solidFill>
                <a:latin typeface="Garamond" pitchFamily="18" charset="0"/>
                <a:cs typeface="Traditional Arabic" pitchFamily="18" charset="-78"/>
              </a:defRPr>
            </a:lvl1pPr>
            <a:lvl2pPr marL="742950" indent="-285750" eaLnBrk="0" hangingPunct="0">
              <a:defRPr sz="2600" b="1">
                <a:solidFill>
                  <a:schemeClr val="tx1"/>
                </a:solidFill>
                <a:latin typeface="Garamond" pitchFamily="18" charset="0"/>
                <a:cs typeface="Traditional Arabic" pitchFamily="18" charset="-78"/>
              </a:defRPr>
            </a:lvl2pPr>
            <a:lvl3pPr marL="1143000" indent="-228600" eaLnBrk="0" hangingPunct="0">
              <a:defRPr sz="2600" b="1">
                <a:solidFill>
                  <a:schemeClr val="tx1"/>
                </a:solidFill>
                <a:latin typeface="Garamond" pitchFamily="18" charset="0"/>
                <a:cs typeface="Traditional Arabic" pitchFamily="18" charset="-78"/>
              </a:defRPr>
            </a:lvl3pPr>
            <a:lvl4pPr marL="1600200" indent="-228600" eaLnBrk="0" hangingPunct="0">
              <a:defRPr sz="2600" b="1">
                <a:solidFill>
                  <a:schemeClr val="tx1"/>
                </a:solidFill>
                <a:latin typeface="Garamond" pitchFamily="18" charset="0"/>
                <a:cs typeface="Traditional Arabic" pitchFamily="18" charset="-78"/>
              </a:defRPr>
            </a:lvl4pPr>
            <a:lvl5pPr marL="2057400" indent="-228600" eaLnBrk="0" hangingPunct="0">
              <a:defRPr sz="2600" b="1">
                <a:solidFill>
                  <a:schemeClr val="tx1"/>
                </a:solidFill>
                <a:latin typeface="Garamond" pitchFamily="18" charset="0"/>
                <a:cs typeface="Traditional Arabic" pitchFamily="18" charset="-78"/>
              </a:defRPr>
            </a:lvl5pPr>
            <a:lvl6pPr marL="25146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6pPr>
            <a:lvl7pPr marL="29718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7pPr>
            <a:lvl8pPr marL="34290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8pPr>
            <a:lvl9pPr marL="38862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9pPr>
          </a:lstStyle>
          <a:p>
            <a:pPr marL="457200" indent="-457200" eaLnBrk="1" fontAlgn="base" hangingPunct="1">
              <a:spcBef>
                <a:spcPct val="50000"/>
              </a:spcBef>
              <a:spcAft>
                <a:spcPct val="0"/>
              </a:spcAft>
              <a:buFont typeface="Arial" pitchFamily="34" charset="0"/>
              <a:buChar char="•"/>
            </a:pPr>
            <a:r>
              <a:rPr lang="ar-SA" sz="3200" dirty="0" smtClean="0">
                <a:solidFill>
                  <a:srgbClr val="006666"/>
                </a:solidFill>
                <a:latin typeface="Arial" pitchFamily="34" charset="0"/>
                <a:cs typeface="+mn-cs"/>
              </a:rPr>
              <a:t>أن </a:t>
            </a:r>
            <a:r>
              <a:rPr lang="ar-SA" sz="3200" dirty="0">
                <a:solidFill>
                  <a:srgbClr val="006666"/>
                </a:solidFill>
                <a:latin typeface="Arial" pitchFamily="34" charset="0"/>
                <a:cs typeface="+mn-cs"/>
              </a:rPr>
              <a:t>يقوم هذا المنتج ببيع سلعة ليس لها مثيل في السوق </a:t>
            </a:r>
            <a:r>
              <a:rPr lang="ar-SA" sz="2800" dirty="0">
                <a:solidFill>
                  <a:srgbClr val="006666"/>
                </a:solidFill>
                <a:latin typeface="Arial" pitchFamily="34" charset="0"/>
              </a:rPr>
              <a:t>.</a:t>
            </a:r>
            <a:endParaRPr lang="fr-FR" sz="2800" dirty="0">
              <a:solidFill>
                <a:srgbClr val="006666"/>
              </a:solidFill>
              <a:latin typeface="Arial" pitchFamily="34" charset="0"/>
            </a:endParaRPr>
          </a:p>
        </p:txBody>
      </p:sp>
      <p:sp>
        <p:nvSpPr>
          <p:cNvPr id="71688" name="Text Box 8"/>
          <p:cNvSpPr txBox="1">
            <a:spLocks noChangeArrowheads="1"/>
          </p:cNvSpPr>
          <p:nvPr/>
        </p:nvSpPr>
        <p:spPr bwMode="auto">
          <a:xfrm>
            <a:off x="-37009" y="4716433"/>
            <a:ext cx="835342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600" b="1">
                <a:solidFill>
                  <a:schemeClr val="tx1"/>
                </a:solidFill>
                <a:latin typeface="Garamond" pitchFamily="18" charset="0"/>
                <a:cs typeface="Traditional Arabic" pitchFamily="18" charset="-78"/>
              </a:defRPr>
            </a:lvl1pPr>
            <a:lvl2pPr marL="742950" indent="-285750" eaLnBrk="0" hangingPunct="0">
              <a:defRPr sz="2600" b="1">
                <a:solidFill>
                  <a:schemeClr val="tx1"/>
                </a:solidFill>
                <a:latin typeface="Garamond" pitchFamily="18" charset="0"/>
                <a:cs typeface="Traditional Arabic" pitchFamily="18" charset="-78"/>
              </a:defRPr>
            </a:lvl2pPr>
            <a:lvl3pPr marL="1143000" indent="-228600" eaLnBrk="0" hangingPunct="0">
              <a:defRPr sz="2600" b="1">
                <a:solidFill>
                  <a:schemeClr val="tx1"/>
                </a:solidFill>
                <a:latin typeface="Garamond" pitchFamily="18" charset="0"/>
                <a:cs typeface="Traditional Arabic" pitchFamily="18" charset="-78"/>
              </a:defRPr>
            </a:lvl3pPr>
            <a:lvl4pPr marL="1600200" indent="-228600" eaLnBrk="0" hangingPunct="0">
              <a:defRPr sz="2600" b="1">
                <a:solidFill>
                  <a:schemeClr val="tx1"/>
                </a:solidFill>
                <a:latin typeface="Garamond" pitchFamily="18" charset="0"/>
                <a:cs typeface="Traditional Arabic" pitchFamily="18" charset="-78"/>
              </a:defRPr>
            </a:lvl4pPr>
            <a:lvl5pPr marL="2057400" indent="-228600" eaLnBrk="0" hangingPunct="0">
              <a:defRPr sz="2600" b="1">
                <a:solidFill>
                  <a:schemeClr val="tx1"/>
                </a:solidFill>
                <a:latin typeface="Garamond" pitchFamily="18" charset="0"/>
                <a:cs typeface="Traditional Arabic" pitchFamily="18" charset="-78"/>
              </a:defRPr>
            </a:lvl5pPr>
            <a:lvl6pPr marL="25146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6pPr>
            <a:lvl7pPr marL="29718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7pPr>
            <a:lvl8pPr marL="34290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8pPr>
            <a:lvl9pPr marL="38862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9pPr>
          </a:lstStyle>
          <a:p>
            <a:pPr marL="457200" indent="-457200" eaLnBrk="1" fontAlgn="base" hangingPunct="1">
              <a:spcBef>
                <a:spcPct val="50000"/>
              </a:spcBef>
              <a:spcAft>
                <a:spcPct val="0"/>
              </a:spcAft>
              <a:buFont typeface="Arial" pitchFamily="34" charset="0"/>
              <a:buChar char="•"/>
            </a:pPr>
            <a:r>
              <a:rPr lang="ar-SA" sz="3200" dirty="0" smtClean="0">
                <a:solidFill>
                  <a:srgbClr val="006666"/>
                </a:solidFill>
                <a:latin typeface="Arial" pitchFamily="34" charset="0"/>
                <a:cs typeface="+mn-cs"/>
              </a:rPr>
              <a:t>عدم </a:t>
            </a:r>
            <a:r>
              <a:rPr lang="ar-SA" sz="3200" dirty="0">
                <a:solidFill>
                  <a:srgbClr val="006666"/>
                </a:solidFill>
                <a:latin typeface="Arial" pitchFamily="34" charset="0"/>
                <a:cs typeface="+mn-cs"/>
              </a:rPr>
              <a:t>إمكانية دخول منتجين آخرين للصناعة أو السوق </a:t>
            </a:r>
            <a:r>
              <a:rPr lang="ar-SA" sz="2800" dirty="0">
                <a:solidFill>
                  <a:srgbClr val="006666"/>
                </a:solidFill>
                <a:latin typeface="Arial" pitchFamily="34" charset="0"/>
              </a:rPr>
              <a:t>.</a:t>
            </a:r>
            <a:endParaRPr lang="fr-FR" sz="2800" dirty="0">
              <a:solidFill>
                <a:srgbClr val="006666"/>
              </a:solidFill>
              <a:latin typeface="Arial" pitchFamily="34" charset="0"/>
            </a:endParaRPr>
          </a:p>
        </p:txBody>
      </p:sp>
    </p:spTree>
    <p:extLst>
      <p:ext uri="{BB962C8B-B14F-4D97-AF65-F5344CB8AC3E}">
        <p14:creationId xmlns:p14="http://schemas.microsoft.com/office/powerpoint/2010/main" val="407664151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5" presetClass="entr" presetSubtype="0" fill="hold" grpId="0" nodeType="withEffect">
                                  <p:stCondLst>
                                    <p:cond delay="0"/>
                                  </p:stCondLst>
                                  <p:childTnLst>
                                    <p:set>
                                      <p:cBhvr>
                                        <p:cTn id="6" dur="1" fill="hold">
                                          <p:stCondLst>
                                            <p:cond delay="0"/>
                                          </p:stCondLst>
                                        </p:cTn>
                                        <p:tgtEl>
                                          <p:spTgt spid="71684"/>
                                        </p:tgtEl>
                                        <p:attrNameLst>
                                          <p:attrName>style.visibility</p:attrName>
                                        </p:attrNameLst>
                                      </p:cBhvr>
                                      <p:to>
                                        <p:strVal val="visible"/>
                                      </p:to>
                                    </p:set>
                                    <p:anim calcmode="lin" valueType="num">
                                      <p:cBhvr>
                                        <p:cTn id="7" dur="250" fill="hold"/>
                                        <p:tgtEl>
                                          <p:spTgt spid="71684"/>
                                        </p:tgtEl>
                                        <p:attrNameLst>
                                          <p:attrName>ppt_w</p:attrName>
                                        </p:attrNameLst>
                                      </p:cBhvr>
                                      <p:tavLst>
                                        <p:tav tm="0">
                                          <p:val>
                                            <p:fltVal val="0"/>
                                          </p:val>
                                        </p:tav>
                                        <p:tav tm="100000">
                                          <p:val>
                                            <p:strVal val="#ppt_w"/>
                                          </p:val>
                                        </p:tav>
                                      </p:tavLst>
                                    </p:anim>
                                    <p:anim calcmode="lin" valueType="num">
                                      <p:cBhvr>
                                        <p:cTn id="8" dur="250" fill="hold"/>
                                        <p:tgtEl>
                                          <p:spTgt spid="71684"/>
                                        </p:tgtEl>
                                        <p:attrNameLst>
                                          <p:attrName>ppt_h</p:attrName>
                                        </p:attrNameLst>
                                      </p:cBhvr>
                                      <p:tavLst>
                                        <p:tav tm="0">
                                          <p:val>
                                            <p:fltVal val="0"/>
                                          </p:val>
                                        </p:tav>
                                        <p:tav tm="100000">
                                          <p:val>
                                            <p:strVal val="#ppt_h"/>
                                          </p:val>
                                        </p:tav>
                                      </p:tavLst>
                                    </p:anim>
                                    <p:anim calcmode="lin" valueType="num">
                                      <p:cBhvr>
                                        <p:cTn id="9" dur="250" fill="hold"/>
                                        <p:tgtEl>
                                          <p:spTgt spid="71684"/>
                                        </p:tgtEl>
                                        <p:attrNameLst>
                                          <p:attrName>ppt_x</p:attrName>
                                        </p:attrNameLst>
                                      </p:cBhvr>
                                      <p:tavLst>
                                        <p:tav tm="0" fmla="#ppt_x+(cos(-2*pi*(1-$))*-#ppt_x-sin(-2*pi*(1-$))*(1-#ppt_y))*(1-$)">
                                          <p:val>
                                            <p:fltVal val="0"/>
                                          </p:val>
                                        </p:tav>
                                        <p:tav tm="100000">
                                          <p:val>
                                            <p:fltVal val="1"/>
                                          </p:val>
                                        </p:tav>
                                      </p:tavLst>
                                    </p:anim>
                                    <p:anim calcmode="lin" valueType="num">
                                      <p:cBhvr>
                                        <p:cTn id="10" dur="250" fill="hold"/>
                                        <p:tgtEl>
                                          <p:spTgt spid="71684"/>
                                        </p:tgtEl>
                                        <p:attrNameLst>
                                          <p:attrName>ppt_y</p:attrName>
                                        </p:attrNameLst>
                                      </p:cBhvr>
                                      <p:tavLst>
                                        <p:tav tm="0" fmla="#ppt_y+(sin(-2*pi*(1-$))*-#ppt_x+cos(-2*pi*(1-$))*(1-#ppt_y))*(1-$)">
                                          <p:val>
                                            <p:fltVal val="0"/>
                                          </p:val>
                                        </p:tav>
                                        <p:tav tm="100000">
                                          <p:val>
                                            <p:fltVal val="1"/>
                                          </p:val>
                                        </p:tav>
                                      </p:tavLst>
                                    </p:anim>
                                  </p:childTnLst>
                                </p:cTn>
                              </p:par>
                            </p:childTnLst>
                          </p:cTn>
                        </p:par>
                        <p:par>
                          <p:cTn id="11" fill="hold" nodeType="withGroup">
                            <p:stCondLst>
                              <p:cond delay="250"/>
                            </p:stCondLst>
                            <p:childTnLst>
                              <p:par>
                                <p:cTn id="12" presetID="4" presetClass="entr" presetSubtype="16" fill="hold" grpId="0" nodeType="afterEffect">
                                  <p:stCondLst>
                                    <p:cond delay="0"/>
                                  </p:stCondLst>
                                  <p:childTnLst>
                                    <p:set>
                                      <p:cBhvr>
                                        <p:cTn id="13" dur="1" fill="hold">
                                          <p:stCondLst>
                                            <p:cond delay="0"/>
                                          </p:stCondLst>
                                        </p:cTn>
                                        <p:tgtEl>
                                          <p:spTgt spid="71685"/>
                                        </p:tgtEl>
                                        <p:attrNameLst>
                                          <p:attrName>style.visibility</p:attrName>
                                        </p:attrNameLst>
                                      </p:cBhvr>
                                      <p:to>
                                        <p:strVal val="visible"/>
                                      </p:to>
                                    </p:set>
                                    <p:animEffect transition="in" filter="box(in)">
                                      <p:cBhvr>
                                        <p:cTn id="14" dur="250"/>
                                        <p:tgtEl>
                                          <p:spTgt spid="71685"/>
                                        </p:tgtEl>
                                      </p:cBhvr>
                                    </p:animEffect>
                                  </p:childTnLst>
                                </p:cTn>
                              </p:par>
                            </p:childTnLst>
                          </p:cTn>
                        </p:par>
                        <p:par>
                          <p:cTn id="15" fill="hold" nodeType="withGroup">
                            <p:stCondLst>
                              <p:cond delay="500"/>
                            </p:stCondLst>
                            <p:childTnLst>
                              <p:par>
                                <p:cTn id="16" presetID="22" presetClass="entr" presetSubtype="8" fill="hold" grpId="0" nodeType="afterEffect">
                                  <p:stCondLst>
                                    <p:cond delay="0"/>
                                  </p:stCondLst>
                                  <p:childTnLst>
                                    <p:set>
                                      <p:cBhvr>
                                        <p:cTn id="17" dur="1" fill="hold">
                                          <p:stCondLst>
                                            <p:cond delay="0"/>
                                          </p:stCondLst>
                                        </p:cTn>
                                        <p:tgtEl>
                                          <p:spTgt spid="71686"/>
                                        </p:tgtEl>
                                        <p:attrNameLst>
                                          <p:attrName>style.visibility</p:attrName>
                                        </p:attrNameLst>
                                      </p:cBhvr>
                                      <p:to>
                                        <p:strVal val="visible"/>
                                      </p:to>
                                    </p:set>
                                    <p:animEffect transition="in" filter="wipe(left)">
                                      <p:cBhvr>
                                        <p:cTn id="18" dur="250"/>
                                        <p:tgtEl>
                                          <p:spTgt spid="71686"/>
                                        </p:tgtEl>
                                      </p:cBhvr>
                                    </p:animEffect>
                                  </p:childTnLst>
                                </p:cTn>
                              </p:par>
                            </p:childTnLst>
                          </p:cTn>
                        </p:par>
                        <p:par>
                          <p:cTn id="19" fill="hold" nodeType="withGroup">
                            <p:stCondLst>
                              <p:cond delay="750"/>
                            </p:stCondLst>
                            <p:childTnLst>
                              <p:par>
                                <p:cTn id="20" presetID="22" presetClass="entr" presetSubtype="2" fill="hold" grpId="0" nodeType="afterEffect">
                                  <p:stCondLst>
                                    <p:cond delay="0"/>
                                  </p:stCondLst>
                                  <p:childTnLst>
                                    <p:set>
                                      <p:cBhvr>
                                        <p:cTn id="21" dur="1" fill="hold">
                                          <p:stCondLst>
                                            <p:cond delay="0"/>
                                          </p:stCondLst>
                                        </p:cTn>
                                        <p:tgtEl>
                                          <p:spTgt spid="71687"/>
                                        </p:tgtEl>
                                        <p:attrNameLst>
                                          <p:attrName>style.visibility</p:attrName>
                                        </p:attrNameLst>
                                      </p:cBhvr>
                                      <p:to>
                                        <p:strVal val="visible"/>
                                      </p:to>
                                    </p:set>
                                    <p:animEffect transition="in" filter="wipe(right)">
                                      <p:cBhvr>
                                        <p:cTn id="22" dur="250"/>
                                        <p:tgtEl>
                                          <p:spTgt spid="71687"/>
                                        </p:tgtEl>
                                      </p:cBhvr>
                                    </p:animEffect>
                                  </p:childTnLst>
                                </p:cTn>
                              </p:par>
                            </p:childTnLst>
                          </p:cTn>
                        </p:par>
                        <p:par>
                          <p:cTn id="23" fill="hold" nodeType="withGroup">
                            <p:stCondLst>
                              <p:cond delay="1000"/>
                            </p:stCondLst>
                            <p:childTnLst>
                              <p:par>
                                <p:cTn id="24" presetID="22" presetClass="entr" presetSubtype="1" fill="hold" grpId="0" nodeType="afterEffect">
                                  <p:stCondLst>
                                    <p:cond delay="0"/>
                                  </p:stCondLst>
                                  <p:childTnLst>
                                    <p:set>
                                      <p:cBhvr>
                                        <p:cTn id="25" dur="1" fill="hold">
                                          <p:stCondLst>
                                            <p:cond delay="0"/>
                                          </p:stCondLst>
                                        </p:cTn>
                                        <p:tgtEl>
                                          <p:spTgt spid="71688"/>
                                        </p:tgtEl>
                                        <p:attrNameLst>
                                          <p:attrName>style.visibility</p:attrName>
                                        </p:attrNameLst>
                                      </p:cBhvr>
                                      <p:to>
                                        <p:strVal val="visible"/>
                                      </p:to>
                                    </p:set>
                                    <p:animEffect transition="in" filter="wipe(up)">
                                      <p:cBhvr>
                                        <p:cTn id="26" dur="250"/>
                                        <p:tgtEl>
                                          <p:spTgt spid="716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4" grpId="0" autoUpdateAnimBg="0"/>
      <p:bldP spid="71685" grpId="0" autoUpdateAnimBg="0"/>
      <p:bldP spid="71686" grpId="0" autoUpdateAnimBg="0"/>
      <p:bldP spid="71687" grpId="0" autoUpdateAnimBg="0"/>
      <p:bldP spid="71688"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757" name="Rectangle 5"/>
          <p:cNvSpPr>
            <a:spLocks noGrp="1" noChangeArrowheads="1"/>
          </p:cNvSpPr>
          <p:nvPr>
            <p:ph type="title"/>
          </p:nvPr>
        </p:nvSpPr>
        <p:spPr>
          <a:xfrm>
            <a:off x="539552" y="773832"/>
            <a:ext cx="8229600" cy="1143000"/>
          </a:xfrm>
          <a:noFill/>
        </p:spPr>
        <p:txBody>
          <a:bodyPr/>
          <a:lstStyle/>
          <a:p>
            <a:pPr algn="r" eaLnBrk="1" hangingPunct="1">
              <a:lnSpc>
                <a:spcPct val="90000"/>
              </a:lnSpc>
            </a:pPr>
            <a:r>
              <a:rPr lang="ar-DZ" dirty="0" smtClean="0">
                <a:solidFill>
                  <a:srgbClr val="600060"/>
                </a:solidFill>
              </a:rPr>
              <a:t>3- </a:t>
            </a:r>
            <a:r>
              <a:rPr lang="ar-SA" b="1" dirty="0" smtClean="0">
                <a:solidFill>
                  <a:srgbClr val="600060"/>
                </a:solidFill>
              </a:rPr>
              <a:t>سوق المنافسة الاحتكارية</a:t>
            </a:r>
            <a:endParaRPr lang="fr-FR" b="1" dirty="0" smtClean="0">
              <a:solidFill>
                <a:srgbClr val="600060"/>
              </a:solidFill>
              <a:cs typeface="Andalus" pitchFamily="18" charset="-78"/>
            </a:endParaRPr>
          </a:p>
        </p:txBody>
      </p:sp>
      <p:sp>
        <p:nvSpPr>
          <p:cNvPr id="74759" name="Text Box 7"/>
          <p:cNvSpPr txBox="1">
            <a:spLocks noChangeArrowheads="1"/>
          </p:cNvSpPr>
          <p:nvPr/>
        </p:nvSpPr>
        <p:spPr bwMode="auto">
          <a:xfrm>
            <a:off x="-1044624" y="2931711"/>
            <a:ext cx="799147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600" b="1">
                <a:solidFill>
                  <a:schemeClr val="tx1"/>
                </a:solidFill>
                <a:latin typeface="Garamond" pitchFamily="18" charset="0"/>
                <a:cs typeface="Traditional Arabic" pitchFamily="18" charset="-78"/>
              </a:defRPr>
            </a:lvl1pPr>
            <a:lvl2pPr marL="742950" indent="-285750" eaLnBrk="0" hangingPunct="0">
              <a:defRPr sz="2600" b="1">
                <a:solidFill>
                  <a:schemeClr val="tx1"/>
                </a:solidFill>
                <a:latin typeface="Garamond" pitchFamily="18" charset="0"/>
                <a:cs typeface="Traditional Arabic" pitchFamily="18" charset="-78"/>
              </a:defRPr>
            </a:lvl2pPr>
            <a:lvl3pPr marL="1143000" indent="-228600" eaLnBrk="0" hangingPunct="0">
              <a:defRPr sz="2600" b="1">
                <a:solidFill>
                  <a:schemeClr val="tx1"/>
                </a:solidFill>
                <a:latin typeface="Garamond" pitchFamily="18" charset="0"/>
                <a:cs typeface="Traditional Arabic" pitchFamily="18" charset="-78"/>
              </a:defRPr>
            </a:lvl3pPr>
            <a:lvl4pPr marL="1600200" indent="-228600" eaLnBrk="0" hangingPunct="0">
              <a:defRPr sz="2600" b="1">
                <a:solidFill>
                  <a:schemeClr val="tx1"/>
                </a:solidFill>
                <a:latin typeface="Garamond" pitchFamily="18" charset="0"/>
                <a:cs typeface="Traditional Arabic" pitchFamily="18" charset="-78"/>
              </a:defRPr>
            </a:lvl4pPr>
            <a:lvl5pPr marL="2057400" indent="-228600" eaLnBrk="0" hangingPunct="0">
              <a:defRPr sz="2600" b="1">
                <a:solidFill>
                  <a:schemeClr val="tx1"/>
                </a:solidFill>
                <a:latin typeface="Garamond" pitchFamily="18" charset="0"/>
                <a:cs typeface="Traditional Arabic" pitchFamily="18" charset="-78"/>
              </a:defRPr>
            </a:lvl5pPr>
            <a:lvl6pPr marL="25146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6pPr>
            <a:lvl7pPr marL="29718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7pPr>
            <a:lvl8pPr marL="34290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8pPr>
            <a:lvl9pPr marL="38862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9pPr>
          </a:lstStyle>
          <a:p>
            <a:pPr marL="457200" indent="-457200" eaLnBrk="1" fontAlgn="base" hangingPunct="1">
              <a:spcBef>
                <a:spcPct val="50000"/>
              </a:spcBef>
              <a:spcAft>
                <a:spcPct val="0"/>
              </a:spcAft>
              <a:buFont typeface="Arial" pitchFamily="34" charset="0"/>
              <a:buChar char="•"/>
            </a:pPr>
            <a:r>
              <a:rPr lang="ar-SA" sz="3200" dirty="0" smtClean="0">
                <a:solidFill>
                  <a:srgbClr val="006666"/>
                </a:solidFill>
                <a:latin typeface="Arial" pitchFamily="34" charset="0"/>
                <a:cs typeface="+mn-cs"/>
              </a:rPr>
              <a:t>وجود </a:t>
            </a:r>
            <a:r>
              <a:rPr lang="ar-SA" sz="3200" dirty="0">
                <a:solidFill>
                  <a:srgbClr val="006666"/>
                </a:solidFill>
                <a:latin typeface="Arial" pitchFamily="34" charset="0"/>
                <a:cs typeface="+mn-cs"/>
              </a:rPr>
              <a:t>عدد كبير من المنتجين البائعين </a:t>
            </a:r>
            <a:r>
              <a:rPr lang="ar-SA" sz="2800" dirty="0">
                <a:solidFill>
                  <a:srgbClr val="006666"/>
                </a:solidFill>
                <a:latin typeface="Arial" pitchFamily="34" charset="0"/>
              </a:rPr>
              <a:t>.</a:t>
            </a:r>
            <a:endParaRPr lang="fr-FR" sz="2800" dirty="0">
              <a:solidFill>
                <a:srgbClr val="006666"/>
              </a:solidFill>
              <a:latin typeface="Arial" pitchFamily="34" charset="0"/>
            </a:endParaRPr>
          </a:p>
        </p:txBody>
      </p:sp>
      <p:sp>
        <p:nvSpPr>
          <p:cNvPr id="74760" name="Text Box 8"/>
          <p:cNvSpPr txBox="1">
            <a:spLocks noChangeArrowheads="1"/>
          </p:cNvSpPr>
          <p:nvPr/>
        </p:nvSpPr>
        <p:spPr bwMode="auto">
          <a:xfrm>
            <a:off x="-1044624" y="3492098"/>
            <a:ext cx="799147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600" b="1">
                <a:solidFill>
                  <a:schemeClr val="tx1"/>
                </a:solidFill>
                <a:latin typeface="Garamond" pitchFamily="18" charset="0"/>
                <a:cs typeface="Traditional Arabic" pitchFamily="18" charset="-78"/>
              </a:defRPr>
            </a:lvl1pPr>
            <a:lvl2pPr marL="742950" indent="-285750" eaLnBrk="0" hangingPunct="0">
              <a:defRPr sz="2600" b="1">
                <a:solidFill>
                  <a:schemeClr val="tx1"/>
                </a:solidFill>
                <a:latin typeface="Garamond" pitchFamily="18" charset="0"/>
                <a:cs typeface="Traditional Arabic" pitchFamily="18" charset="-78"/>
              </a:defRPr>
            </a:lvl2pPr>
            <a:lvl3pPr marL="1143000" indent="-228600" eaLnBrk="0" hangingPunct="0">
              <a:defRPr sz="2600" b="1">
                <a:solidFill>
                  <a:schemeClr val="tx1"/>
                </a:solidFill>
                <a:latin typeface="Garamond" pitchFamily="18" charset="0"/>
                <a:cs typeface="Traditional Arabic" pitchFamily="18" charset="-78"/>
              </a:defRPr>
            </a:lvl3pPr>
            <a:lvl4pPr marL="1600200" indent="-228600" eaLnBrk="0" hangingPunct="0">
              <a:defRPr sz="2600" b="1">
                <a:solidFill>
                  <a:schemeClr val="tx1"/>
                </a:solidFill>
                <a:latin typeface="Garamond" pitchFamily="18" charset="0"/>
                <a:cs typeface="Traditional Arabic" pitchFamily="18" charset="-78"/>
              </a:defRPr>
            </a:lvl4pPr>
            <a:lvl5pPr marL="2057400" indent="-228600" eaLnBrk="0" hangingPunct="0">
              <a:defRPr sz="2600" b="1">
                <a:solidFill>
                  <a:schemeClr val="tx1"/>
                </a:solidFill>
                <a:latin typeface="Garamond" pitchFamily="18" charset="0"/>
                <a:cs typeface="Traditional Arabic" pitchFamily="18" charset="-78"/>
              </a:defRPr>
            </a:lvl5pPr>
            <a:lvl6pPr marL="25146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6pPr>
            <a:lvl7pPr marL="29718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7pPr>
            <a:lvl8pPr marL="34290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8pPr>
            <a:lvl9pPr marL="38862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9pPr>
          </a:lstStyle>
          <a:p>
            <a:pPr marL="457200" indent="-457200" eaLnBrk="1" fontAlgn="base" hangingPunct="1">
              <a:spcBef>
                <a:spcPct val="50000"/>
              </a:spcBef>
              <a:spcAft>
                <a:spcPct val="0"/>
              </a:spcAft>
              <a:buFont typeface="Arial" pitchFamily="34" charset="0"/>
              <a:buChar char="•"/>
            </a:pPr>
            <a:r>
              <a:rPr lang="ar-SA" sz="3200" dirty="0" smtClean="0">
                <a:solidFill>
                  <a:srgbClr val="006666"/>
                </a:solidFill>
                <a:latin typeface="Arial" pitchFamily="34" charset="0"/>
                <a:cs typeface="+mn-cs"/>
              </a:rPr>
              <a:t>تماثل </a:t>
            </a:r>
            <a:r>
              <a:rPr lang="ar-SA" sz="3200" dirty="0">
                <a:solidFill>
                  <a:srgbClr val="006666"/>
                </a:solidFill>
                <a:latin typeface="Arial" pitchFamily="34" charset="0"/>
                <a:cs typeface="+mn-cs"/>
              </a:rPr>
              <a:t>السلعة مع شيء من التمييز </a:t>
            </a:r>
            <a:r>
              <a:rPr lang="ar-SA" sz="3200" dirty="0" smtClean="0">
                <a:solidFill>
                  <a:srgbClr val="006666"/>
                </a:solidFill>
                <a:latin typeface="Arial" pitchFamily="34" charset="0"/>
                <a:cs typeface="+mn-cs"/>
              </a:rPr>
              <a:t>بينها</a:t>
            </a:r>
            <a:r>
              <a:rPr lang="ar-SA" sz="2800" dirty="0" smtClean="0">
                <a:solidFill>
                  <a:srgbClr val="006666"/>
                </a:solidFill>
                <a:latin typeface="Arial" pitchFamily="34" charset="0"/>
                <a:cs typeface="+mn-cs"/>
              </a:rPr>
              <a:t>.</a:t>
            </a:r>
            <a:endParaRPr lang="fr-FR" sz="2800" dirty="0">
              <a:solidFill>
                <a:srgbClr val="006666"/>
              </a:solidFill>
              <a:latin typeface="Arial" pitchFamily="34" charset="0"/>
              <a:cs typeface="+mn-cs"/>
            </a:endParaRPr>
          </a:p>
        </p:txBody>
      </p:sp>
      <p:sp>
        <p:nvSpPr>
          <p:cNvPr id="74761" name="Text Box 9"/>
          <p:cNvSpPr txBox="1">
            <a:spLocks noChangeArrowheads="1"/>
          </p:cNvSpPr>
          <p:nvPr/>
        </p:nvSpPr>
        <p:spPr bwMode="auto">
          <a:xfrm>
            <a:off x="-1044624" y="4068361"/>
            <a:ext cx="799147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600" b="1">
                <a:solidFill>
                  <a:schemeClr val="tx1"/>
                </a:solidFill>
                <a:latin typeface="Garamond" pitchFamily="18" charset="0"/>
                <a:cs typeface="Traditional Arabic" pitchFamily="18" charset="-78"/>
              </a:defRPr>
            </a:lvl1pPr>
            <a:lvl2pPr marL="742950" indent="-285750" eaLnBrk="0" hangingPunct="0">
              <a:defRPr sz="2600" b="1">
                <a:solidFill>
                  <a:schemeClr val="tx1"/>
                </a:solidFill>
                <a:latin typeface="Garamond" pitchFamily="18" charset="0"/>
                <a:cs typeface="Traditional Arabic" pitchFamily="18" charset="-78"/>
              </a:defRPr>
            </a:lvl2pPr>
            <a:lvl3pPr marL="1143000" indent="-228600" eaLnBrk="0" hangingPunct="0">
              <a:defRPr sz="2600" b="1">
                <a:solidFill>
                  <a:schemeClr val="tx1"/>
                </a:solidFill>
                <a:latin typeface="Garamond" pitchFamily="18" charset="0"/>
                <a:cs typeface="Traditional Arabic" pitchFamily="18" charset="-78"/>
              </a:defRPr>
            </a:lvl3pPr>
            <a:lvl4pPr marL="1600200" indent="-228600" eaLnBrk="0" hangingPunct="0">
              <a:defRPr sz="2600" b="1">
                <a:solidFill>
                  <a:schemeClr val="tx1"/>
                </a:solidFill>
                <a:latin typeface="Garamond" pitchFamily="18" charset="0"/>
                <a:cs typeface="Traditional Arabic" pitchFamily="18" charset="-78"/>
              </a:defRPr>
            </a:lvl4pPr>
            <a:lvl5pPr marL="2057400" indent="-228600" eaLnBrk="0" hangingPunct="0">
              <a:defRPr sz="2600" b="1">
                <a:solidFill>
                  <a:schemeClr val="tx1"/>
                </a:solidFill>
                <a:latin typeface="Garamond" pitchFamily="18" charset="0"/>
                <a:cs typeface="Traditional Arabic" pitchFamily="18" charset="-78"/>
              </a:defRPr>
            </a:lvl5pPr>
            <a:lvl6pPr marL="25146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6pPr>
            <a:lvl7pPr marL="29718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7pPr>
            <a:lvl8pPr marL="34290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8pPr>
            <a:lvl9pPr marL="38862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9pPr>
          </a:lstStyle>
          <a:p>
            <a:pPr marL="457200" indent="-457200" eaLnBrk="1" fontAlgn="base" hangingPunct="1">
              <a:spcBef>
                <a:spcPct val="50000"/>
              </a:spcBef>
              <a:spcAft>
                <a:spcPct val="0"/>
              </a:spcAft>
              <a:buFont typeface="Arial" pitchFamily="34" charset="0"/>
              <a:buChar char="•"/>
            </a:pPr>
            <a:r>
              <a:rPr lang="ar-SA" sz="3200" dirty="0" smtClean="0">
                <a:solidFill>
                  <a:srgbClr val="006666"/>
                </a:solidFill>
                <a:latin typeface="Arial" pitchFamily="34" charset="0"/>
                <a:cs typeface="+mn-cs"/>
              </a:rPr>
              <a:t>حرية </a:t>
            </a:r>
            <a:r>
              <a:rPr lang="ar-SA" sz="3200" dirty="0">
                <a:solidFill>
                  <a:srgbClr val="006666"/>
                </a:solidFill>
                <a:latin typeface="Arial" pitchFamily="34" charset="0"/>
                <a:cs typeface="+mn-cs"/>
              </a:rPr>
              <a:t>الدخول والخروج من السوق </a:t>
            </a:r>
            <a:r>
              <a:rPr lang="ar-SA" sz="3200" dirty="0">
                <a:solidFill>
                  <a:srgbClr val="006666"/>
                </a:solidFill>
                <a:latin typeface="Arial" pitchFamily="34" charset="0"/>
              </a:rPr>
              <a:t>.</a:t>
            </a:r>
            <a:endParaRPr lang="fr-FR" sz="3200" dirty="0">
              <a:solidFill>
                <a:srgbClr val="006666"/>
              </a:solidFill>
              <a:latin typeface="Arial" pitchFamily="34" charset="0"/>
            </a:endParaRPr>
          </a:p>
        </p:txBody>
      </p:sp>
    </p:spTree>
    <p:extLst>
      <p:ext uri="{BB962C8B-B14F-4D97-AF65-F5344CB8AC3E}">
        <p14:creationId xmlns:p14="http://schemas.microsoft.com/office/powerpoint/2010/main" val="9791515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528" fill="hold" grpId="0" nodeType="withEffect">
                                  <p:stCondLst>
                                    <p:cond delay="0"/>
                                  </p:stCondLst>
                                  <p:childTnLst>
                                    <p:set>
                                      <p:cBhvr>
                                        <p:cTn id="6" dur="1" fill="hold">
                                          <p:stCondLst>
                                            <p:cond delay="0"/>
                                          </p:stCondLst>
                                        </p:cTn>
                                        <p:tgtEl>
                                          <p:spTgt spid="74757"/>
                                        </p:tgtEl>
                                        <p:attrNameLst>
                                          <p:attrName>style.visibility</p:attrName>
                                        </p:attrNameLst>
                                      </p:cBhvr>
                                      <p:to>
                                        <p:strVal val="visible"/>
                                      </p:to>
                                    </p:set>
                                    <p:anim calcmode="lin" valueType="num">
                                      <p:cBhvr>
                                        <p:cTn id="7" dur="250" fill="hold"/>
                                        <p:tgtEl>
                                          <p:spTgt spid="74757"/>
                                        </p:tgtEl>
                                        <p:attrNameLst>
                                          <p:attrName>ppt_w</p:attrName>
                                        </p:attrNameLst>
                                      </p:cBhvr>
                                      <p:tavLst>
                                        <p:tav tm="0">
                                          <p:val>
                                            <p:fltVal val="0"/>
                                          </p:val>
                                        </p:tav>
                                        <p:tav tm="100000">
                                          <p:val>
                                            <p:strVal val="#ppt_w"/>
                                          </p:val>
                                        </p:tav>
                                      </p:tavLst>
                                    </p:anim>
                                    <p:anim calcmode="lin" valueType="num">
                                      <p:cBhvr>
                                        <p:cTn id="8" dur="250" fill="hold"/>
                                        <p:tgtEl>
                                          <p:spTgt spid="74757"/>
                                        </p:tgtEl>
                                        <p:attrNameLst>
                                          <p:attrName>ppt_h</p:attrName>
                                        </p:attrNameLst>
                                      </p:cBhvr>
                                      <p:tavLst>
                                        <p:tav tm="0">
                                          <p:val>
                                            <p:fltVal val="0"/>
                                          </p:val>
                                        </p:tav>
                                        <p:tav tm="100000">
                                          <p:val>
                                            <p:strVal val="#ppt_h"/>
                                          </p:val>
                                        </p:tav>
                                      </p:tavLst>
                                    </p:anim>
                                    <p:anim calcmode="lin" valueType="num">
                                      <p:cBhvr>
                                        <p:cTn id="9" dur="250" fill="hold"/>
                                        <p:tgtEl>
                                          <p:spTgt spid="74757"/>
                                        </p:tgtEl>
                                        <p:attrNameLst>
                                          <p:attrName>ppt_x</p:attrName>
                                        </p:attrNameLst>
                                      </p:cBhvr>
                                      <p:tavLst>
                                        <p:tav tm="0">
                                          <p:val>
                                            <p:fltVal val="0.5"/>
                                          </p:val>
                                        </p:tav>
                                        <p:tav tm="100000">
                                          <p:val>
                                            <p:strVal val="#ppt_x"/>
                                          </p:val>
                                        </p:tav>
                                      </p:tavLst>
                                    </p:anim>
                                    <p:anim calcmode="lin" valueType="num">
                                      <p:cBhvr>
                                        <p:cTn id="10" dur="250" fill="hold"/>
                                        <p:tgtEl>
                                          <p:spTgt spid="74757"/>
                                        </p:tgtEl>
                                        <p:attrNameLst>
                                          <p:attrName>ppt_y</p:attrName>
                                        </p:attrNameLst>
                                      </p:cBhvr>
                                      <p:tavLst>
                                        <p:tav tm="0">
                                          <p:val>
                                            <p:fltVal val="0.5"/>
                                          </p:val>
                                        </p:tav>
                                        <p:tav tm="100000">
                                          <p:val>
                                            <p:strVal val="#ppt_y"/>
                                          </p:val>
                                        </p:tav>
                                      </p:tavLst>
                                    </p:anim>
                                  </p:childTnLst>
                                </p:cTn>
                              </p:par>
                            </p:childTnLst>
                          </p:cTn>
                        </p:par>
                        <p:par>
                          <p:cTn id="11" fill="hold">
                            <p:stCondLst>
                              <p:cond delay="250"/>
                            </p:stCondLst>
                            <p:childTnLst>
                              <p:par>
                                <p:cTn id="12" presetID="5" presetClass="entr" presetSubtype="10" fill="hold" grpId="0" nodeType="afterEffect">
                                  <p:stCondLst>
                                    <p:cond delay="0"/>
                                  </p:stCondLst>
                                  <p:childTnLst>
                                    <p:set>
                                      <p:cBhvr>
                                        <p:cTn id="13" dur="1" fill="hold">
                                          <p:stCondLst>
                                            <p:cond delay="0"/>
                                          </p:stCondLst>
                                        </p:cTn>
                                        <p:tgtEl>
                                          <p:spTgt spid="74759"/>
                                        </p:tgtEl>
                                        <p:attrNameLst>
                                          <p:attrName>style.visibility</p:attrName>
                                        </p:attrNameLst>
                                      </p:cBhvr>
                                      <p:to>
                                        <p:strVal val="visible"/>
                                      </p:to>
                                    </p:set>
                                    <p:animEffect transition="in" filter="checkerboard(across)">
                                      <p:cBhvr>
                                        <p:cTn id="14" dur="250"/>
                                        <p:tgtEl>
                                          <p:spTgt spid="74759"/>
                                        </p:tgtEl>
                                      </p:cBhvr>
                                    </p:animEffect>
                                  </p:childTnLst>
                                </p:cTn>
                              </p:par>
                            </p:childTnLst>
                          </p:cTn>
                        </p:par>
                        <p:par>
                          <p:cTn id="15" fill="hold">
                            <p:stCondLst>
                              <p:cond delay="500"/>
                            </p:stCondLst>
                            <p:childTnLst>
                              <p:par>
                                <p:cTn id="16" presetID="5" presetClass="entr" presetSubtype="10" fill="hold" grpId="0" nodeType="afterEffect">
                                  <p:stCondLst>
                                    <p:cond delay="0"/>
                                  </p:stCondLst>
                                  <p:childTnLst>
                                    <p:set>
                                      <p:cBhvr>
                                        <p:cTn id="17" dur="1" fill="hold">
                                          <p:stCondLst>
                                            <p:cond delay="0"/>
                                          </p:stCondLst>
                                        </p:cTn>
                                        <p:tgtEl>
                                          <p:spTgt spid="74760"/>
                                        </p:tgtEl>
                                        <p:attrNameLst>
                                          <p:attrName>style.visibility</p:attrName>
                                        </p:attrNameLst>
                                      </p:cBhvr>
                                      <p:to>
                                        <p:strVal val="visible"/>
                                      </p:to>
                                    </p:set>
                                    <p:animEffect transition="in" filter="checkerboard(across)">
                                      <p:cBhvr>
                                        <p:cTn id="18" dur="250"/>
                                        <p:tgtEl>
                                          <p:spTgt spid="74760"/>
                                        </p:tgtEl>
                                      </p:cBhvr>
                                    </p:animEffect>
                                  </p:childTnLst>
                                </p:cTn>
                              </p:par>
                            </p:childTnLst>
                          </p:cTn>
                        </p:par>
                        <p:par>
                          <p:cTn id="19" fill="hold">
                            <p:stCondLst>
                              <p:cond delay="750"/>
                            </p:stCondLst>
                            <p:childTnLst>
                              <p:par>
                                <p:cTn id="20" presetID="5" presetClass="entr" presetSubtype="10" fill="hold" grpId="0" nodeType="afterEffect">
                                  <p:stCondLst>
                                    <p:cond delay="0"/>
                                  </p:stCondLst>
                                  <p:childTnLst>
                                    <p:set>
                                      <p:cBhvr>
                                        <p:cTn id="21" dur="1" fill="hold">
                                          <p:stCondLst>
                                            <p:cond delay="0"/>
                                          </p:stCondLst>
                                        </p:cTn>
                                        <p:tgtEl>
                                          <p:spTgt spid="74761"/>
                                        </p:tgtEl>
                                        <p:attrNameLst>
                                          <p:attrName>style.visibility</p:attrName>
                                        </p:attrNameLst>
                                      </p:cBhvr>
                                      <p:to>
                                        <p:strVal val="visible"/>
                                      </p:to>
                                    </p:set>
                                    <p:animEffect transition="in" filter="checkerboard(across)">
                                      <p:cBhvr>
                                        <p:cTn id="22" dur="250"/>
                                        <p:tgtEl>
                                          <p:spTgt spid="747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7" grpId="0" autoUpdateAnimBg="0"/>
      <p:bldP spid="74759" grpId="0" autoUpdateAnimBg="0"/>
      <p:bldP spid="74760" grpId="0" autoUpdateAnimBg="0"/>
      <p:bldP spid="74761"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5" name="Rectangle 5"/>
          <p:cNvSpPr>
            <a:spLocks noGrp="1" noChangeArrowheads="1"/>
          </p:cNvSpPr>
          <p:nvPr>
            <p:ph type="title"/>
          </p:nvPr>
        </p:nvSpPr>
        <p:spPr>
          <a:xfrm>
            <a:off x="457200" y="630238"/>
            <a:ext cx="8229600" cy="1143000"/>
          </a:xfrm>
          <a:noFill/>
        </p:spPr>
        <p:txBody>
          <a:bodyPr/>
          <a:lstStyle/>
          <a:p>
            <a:pPr algn="r" eaLnBrk="1" hangingPunct="1">
              <a:lnSpc>
                <a:spcPct val="90000"/>
              </a:lnSpc>
            </a:pPr>
            <a:r>
              <a:rPr lang="ar-DZ" dirty="0" smtClean="0">
                <a:solidFill>
                  <a:srgbClr val="600060"/>
                </a:solidFill>
                <a:cs typeface="Andalus" pitchFamily="18" charset="-78"/>
              </a:rPr>
              <a:t>4- </a:t>
            </a:r>
            <a:r>
              <a:rPr lang="ar-SA" b="1" dirty="0" smtClean="0">
                <a:solidFill>
                  <a:srgbClr val="600060"/>
                </a:solidFill>
                <a:cs typeface="+mn-cs"/>
              </a:rPr>
              <a:t>سوق احتكار القلة</a:t>
            </a:r>
            <a:endParaRPr lang="en-US" b="1" dirty="0" smtClean="0">
              <a:solidFill>
                <a:srgbClr val="600060"/>
              </a:solidFill>
              <a:cs typeface="+mn-cs"/>
            </a:endParaRPr>
          </a:p>
        </p:txBody>
      </p:sp>
      <p:sp>
        <p:nvSpPr>
          <p:cNvPr id="76806" name="Text Box 6"/>
          <p:cNvSpPr txBox="1">
            <a:spLocks noChangeArrowheads="1"/>
          </p:cNvSpPr>
          <p:nvPr/>
        </p:nvSpPr>
        <p:spPr bwMode="auto">
          <a:xfrm>
            <a:off x="1259632" y="2765246"/>
            <a:ext cx="7272610"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600" b="1">
                <a:solidFill>
                  <a:schemeClr val="tx1"/>
                </a:solidFill>
                <a:latin typeface="Garamond" pitchFamily="18" charset="0"/>
                <a:cs typeface="Traditional Arabic" pitchFamily="18" charset="-78"/>
              </a:defRPr>
            </a:lvl1pPr>
            <a:lvl2pPr marL="742950" indent="-285750" eaLnBrk="0" hangingPunct="0">
              <a:defRPr sz="2600" b="1">
                <a:solidFill>
                  <a:schemeClr val="tx1"/>
                </a:solidFill>
                <a:latin typeface="Garamond" pitchFamily="18" charset="0"/>
                <a:cs typeface="Traditional Arabic" pitchFamily="18" charset="-78"/>
              </a:defRPr>
            </a:lvl2pPr>
            <a:lvl3pPr marL="1143000" indent="-228600" eaLnBrk="0" hangingPunct="0">
              <a:defRPr sz="2600" b="1">
                <a:solidFill>
                  <a:schemeClr val="tx1"/>
                </a:solidFill>
                <a:latin typeface="Garamond" pitchFamily="18" charset="0"/>
                <a:cs typeface="Traditional Arabic" pitchFamily="18" charset="-78"/>
              </a:defRPr>
            </a:lvl3pPr>
            <a:lvl4pPr marL="1600200" indent="-228600" eaLnBrk="0" hangingPunct="0">
              <a:defRPr sz="2600" b="1">
                <a:solidFill>
                  <a:schemeClr val="tx1"/>
                </a:solidFill>
                <a:latin typeface="Garamond" pitchFamily="18" charset="0"/>
                <a:cs typeface="Traditional Arabic" pitchFamily="18" charset="-78"/>
              </a:defRPr>
            </a:lvl4pPr>
            <a:lvl5pPr marL="2057400" indent="-228600" eaLnBrk="0" hangingPunct="0">
              <a:defRPr sz="2600" b="1">
                <a:solidFill>
                  <a:schemeClr val="tx1"/>
                </a:solidFill>
                <a:latin typeface="Garamond" pitchFamily="18" charset="0"/>
                <a:cs typeface="Traditional Arabic" pitchFamily="18" charset="-78"/>
              </a:defRPr>
            </a:lvl5pPr>
            <a:lvl6pPr marL="25146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6pPr>
            <a:lvl7pPr marL="29718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7pPr>
            <a:lvl8pPr marL="34290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8pPr>
            <a:lvl9pPr marL="38862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9pPr>
          </a:lstStyle>
          <a:p>
            <a:pPr marL="457200" indent="-457200" algn="just" eaLnBrk="1" fontAlgn="base" hangingPunct="1">
              <a:spcBef>
                <a:spcPct val="50000"/>
              </a:spcBef>
              <a:spcAft>
                <a:spcPct val="0"/>
              </a:spcAft>
              <a:buFont typeface="Arial" pitchFamily="34" charset="0"/>
              <a:buChar char="•"/>
            </a:pPr>
            <a:r>
              <a:rPr lang="ar-DZ" sz="3200" dirty="0" smtClean="0">
                <a:solidFill>
                  <a:srgbClr val="003399"/>
                </a:solidFill>
                <a:latin typeface="Arial" pitchFamily="34" charset="0"/>
              </a:rPr>
              <a:t>   </a:t>
            </a:r>
            <a:r>
              <a:rPr lang="ar-SA" sz="3200" dirty="0" smtClean="0">
                <a:solidFill>
                  <a:srgbClr val="003399"/>
                </a:solidFill>
                <a:latin typeface="Arial" pitchFamily="34" charset="0"/>
                <a:cs typeface="+mn-cs"/>
              </a:rPr>
              <a:t>وه</a:t>
            </a:r>
            <a:r>
              <a:rPr lang="ar-DZ" sz="3200" dirty="0" smtClean="0">
                <a:solidFill>
                  <a:srgbClr val="003399"/>
                </a:solidFill>
                <a:latin typeface="Arial" pitchFamily="34" charset="0"/>
                <a:cs typeface="+mn-cs"/>
              </a:rPr>
              <a:t>و</a:t>
            </a:r>
            <a:r>
              <a:rPr lang="ar-SA" sz="3200" dirty="0" smtClean="0">
                <a:solidFill>
                  <a:srgbClr val="003399"/>
                </a:solidFill>
                <a:latin typeface="Arial" pitchFamily="34" charset="0"/>
                <a:cs typeface="+mn-cs"/>
              </a:rPr>
              <a:t> </a:t>
            </a:r>
            <a:r>
              <a:rPr lang="ar-SA" sz="3200" dirty="0">
                <a:solidFill>
                  <a:srgbClr val="003399"/>
                </a:solidFill>
                <a:latin typeface="Arial" pitchFamily="34" charset="0"/>
                <a:cs typeface="+mn-cs"/>
              </a:rPr>
              <a:t>سوق يتولى فيها عدد محدد من المنتجين بيع سلعة أو خدمة </a:t>
            </a:r>
            <a:r>
              <a:rPr lang="ar-SA" sz="3200" dirty="0" smtClean="0">
                <a:solidFill>
                  <a:srgbClr val="003399"/>
                </a:solidFill>
                <a:latin typeface="Arial" pitchFamily="34" charset="0"/>
                <a:cs typeface="+mn-cs"/>
              </a:rPr>
              <a:t>متماثلة</a:t>
            </a:r>
            <a:r>
              <a:rPr lang="ar-DZ" sz="3200" dirty="0" smtClean="0">
                <a:solidFill>
                  <a:srgbClr val="003399"/>
                </a:solidFill>
                <a:latin typeface="Arial" pitchFamily="34" charset="0"/>
                <a:cs typeface="+mn-cs"/>
              </a:rPr>
              <a:t>,</a:t>
            </a:r>
            <a:r>
              <a:rPr lang="ar-SA" sz="3200" dirty="0" smtClean="0">
                <a:solidFill>
                  <a:srgbClr val="003399"/>
                </a:solidFill>
                <a:latin typeface="Arial" pitchFamily="34" charset="0"/>
                <a:cs typeface="+mn-cs"/>
              </a:rPr>
              <a:t> </a:t>
            </a:r>
            <a:r>
              <a:rPr lang="ar-SA" sz="3200" dirty="0">
                <a:solidFill>
                  <a:srgbClr val="003399"/>
                </a:solidFill>
                <a:latin typeface="Arial" pitchFamily="34" charset="0"/>
                <a:cs typeface="+mn-cs"/>
              </a:rPr>
              <a:t>أو متنوعة يستأثر كل منهم بنسبة كبيرة من الإنتاج أو الصناعة ، ويؤثر بقراراته وبسياساته الإنتاجية أو التسويقية السعرية تأثيراً مباشراً في باقي المنتجين </a:t>
            </a:r>
            <a:r>
              <a:rPr lang="ar-SA" sz="2800" dirty="0">
                <a:solidFill>
                  <a:srgbClr val="003399"/>
                </a:solidFill>
                <a:latin typeface="Arial" pitchFamily="34" charset="0"/>
              </a:rPr>
              <a:t>.</a:t>
            </a:r>
            <a:endParaRPr lang="fr-FR" sz="2800" dirty="0">
              <a:solidFill>
                <a:srgbClr val="003399"/>
              </a:solidFill>
              <a:latin typeface="Arial" pitchFamily="34" charset="0"/>
            </a:endParaRPr>
          </a:p>
        </p:txBody>
      </p:sp>
    </p:spTree>
    <p:extLst>
      <p:ext uri="{BB962C8B-B14F-4D97-AF65-F5344CB8AC3E}">
        <p14:creationId xmlns:p14="http://schemas.microsoft.com/office/powerpoint/2010/main" val="13052163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76805"/>
                                        </p:tgtEl>
                                        <p:attrNameLst>
                                          <p:attrName>style.visibility</p:attrName>
                                        </p:attrNameLst>
                                      </p:cBhvr>
                                      <p:to>
                                        <p:strVal val="visible"/>
                                      </p:to>
                                    </p:set>
                                    <p:animEffect transition="in" filter="barn(outVertical)">
                                      <p:cBhvr>
                                        <p:cTn id="7" dur="250"/>
                                        <p:tgtEl>
                                          <p:spTgt spid="76805"/>
                                        </p:tgtEl>
                                      </p:cBhvr>
                                    </p:animEffect>
                                  </p:childTnLst>
                                </p:cTn>
                              </p:par>
                            </p:childTnLst>
                          </p:cTn>
                        </p:par>
                        <p:par>
                          <p:cTn id="8" fill="hold" nodeType="withGroup">
                            <p:stCondLst>
                              <p:cond delay="250"/>
                            </p:stCondLst>
                            <p:childTnLst>
                              <p:par>
                                <p:cTn id="9" presetID="9" presetClass="entr" presetSubtype="0" fill="hold" grpId="0" nodeType="afterEffect">
                                  <p:stCondLst>
                                    <p:cond delay="0"/>
                                  </p:stCondLst>
                                  <p:childTnLst>
                                    <p:set>
                                      <p:cBhvr>
                                        <p:cTn id="10" dur="1" fill="hold">
                                          <p:stCondLst>
                                            <p:cond delay="0"/>
                                          </p:stCondLst>
                                        </p:cTn>
                                        <p:tgtEl>
                                          <p:spTgt spid="76806"/>
                                        </p:tgtEl>
                                        <p:attrNameLst>
                                          <p:attrName>style.visibility</p:attrName>
                                        </p:attrNameLst>
                                      </p:cBhvr>
                                      <p:to>
                                        <p:strVal val="visible"/>
                                      </p:to>
                                    </p:set>
                                    <p:animEffect transition="in" filter="dissolve">
                                      <p:cBhvr>
                                        <p:cTn id="11" dur="250"/>
                                        <p:tgtEl>
                                          <p:spTgt spid="768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5" grpId="0" autoUpdateAnimBg="0"/>
      <p:bldP spid="76806"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p:cNvSpPr>
            <a:spLocks noGrp="1"/>
          </p:cNvSpPr>
          <p:nvPr>
            <p:ph type="ctrTitle"/>
          </p:nvPr>
        </p:nvSpPr>
        <p:spPr>
          <a:xfrm>
            <a:off x="685800" y="1844824"/>
            <a:ext cx="7772400" cy="1470025"/>
          </a:xfrm>
        </p:spPr>
        <p:txBody>
          <a:bodyPr/>
          <a:lstStyle/>
          <a:p>
            <a:r>
              <a:rPr lang="ar-DZ" sz="5400" b="1" dirty="0">
                <a:solidFill>
                  <a:srgbClr val="000000"/>
                </a:solidFill>
              </a:rPr>
              <a:t>المحور الثاني </a:t>
            </a:r>
            <a:endParaRPr lang="ar-DZ" sz="5400" b="1" dirty="0"/>
          </a:p>
        </p:txBody>
      </p:sp>
      <p:sp>
        <p:nvSpPr>
          <p:cNvPr id="7" name="عنوان فرعي 2"/>
          <p:cNvSpPr>
            <a:spLocks noGrp="1"/>
          </p:cNvSpPr>
          <p:nvPr>
            <p:ph type="subTitle" idx="1"/>
          </p:nvPr>
        </p:nvSpPr>
        <p:spPr>
          <a:xfrm>
            <a:off x="1483568" y="3356992"/>
            <a:ext cx="6400800" cy="1752600"/>
          </a:xfrm>
        </p:spPr>
        <p:txBody>
          <a:bodyPr/>
          <a:lstStyle/>
          <a:p>
            <a:pPr lvl="0" eaLnBrk="1" hangingPunct="1">
              <a:defRPr/>
            </a:pPr>
            <a:r>
              <a:rPr lang="ar-DZ" sz="6000" b="1" dirty="0">
                <a:solidFill>
                  <a:srgbClr val="000000"/>
                </a:solidFill>
              </a:rPr>
              <a:t>نظرية الطلب و العرض</a:t>
            </a:r>
            <a:endParaRPr lang="ar-DZ" sz="2000" dirty="0"/>
          </a:p>
        </p:txBody>
      </p:sp>
    </p:spTree>
    <p:extLst>
      <p:ext uri="{BB962C8B-B14F-4D97-AF65-F5344CB8AC3E}">
        <p14:creationId xmlns:p14="http://schemas.microsoft.com/office/powerpoint/2010/main" val="1253004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50" fill="hold"/>
                                        <p:tgtEl>
                                          <p:spTgt spid="6"/>
                                        </p:tgtEl>
                                        <p:attrNameLst>
                                          <p:attrName>ppt_x</p:attrName>
                                        </p:attrNameLst>
                                      </p:cBhvr>
                                      <p:tavLst>
                                        <p:tav tm="0">
                                          <p:val>
                                            <p:strVal val="#ppt_x"/>
                                          </p:val>
                                        </p:tav>
                                        <p:tav tm="100000">
                                          <p:val>
                                            <p:strVal val="#ppt_x"/>
                                          </p:val>
                                        </p:tav>
                                      </p:tavLst>
                                    </p:anim>
                                    <p:anim calcmode="lin" valueType="num">
                                      <p:cBhvr additive="base">
                                        <p:cTn id="8" dur="250" fill="hold"/>
                                        <p:tgtEl>
                                          <p:spTgt spid="6"/>
                                        </p:tgtEl>
                                        <p:attrNameLst>
                                          <p:attrName>ppt_y</p:attrName>
                                        </p:attrNameLst>
                                      </p:cBhvr>
                                      <p:tavLst>
                                        <p:tav tm="0">
                                          <p:val>
                                            <p:strVal val="1+#ppt_h/2"/>
                                          </p:val>
                                        </p:tav>
                                        <p:tav tm="100000">
                                          <p:val>
                                            <p:strVal val="#ppt_y"/>
                                          </p:val>
                                        </p:tav>
                                      </p:tavLst>
                                    </p:anim>
                                  </p:childTnLst>
                                </p:cTn>
                              </p:par>
                            </p:childTnLst>
                          </p:cTn>
                        </p:par>
                        <p:par>
                          <p:cTn id="9" fill="hold">
                            <p:stCondLst>
                              <p:cond delay="250"/>
                            </p:stCondLst>
                            <p:childTnLst>
                              <p:par>
                                <p:cTn id="10" presetID="2" presetClass="entr" presetSubtype="4" fill="hold" grpId="0" nodeType="after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25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25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DZ" sz="11500" b="1" dirty="0" smtClean="0"/>
              <a:t>الطلب</a:t>
            </a:r>
            <a:r>
              <a:rPr lang="ar-DZ" dirty="0" smtClean="0"/>
              <a:t> </a:t>
            </a:r>
            <a:endParaRPr lang="ar-DZ" dirty="0"/>
          </a:p>
        </p:txBody>
      </p:sp>
      <p:sp>
        <p:nvSpPr>
          <p:cNvPr id="3" name="عنوان فرعي 2"/>
          <p:cNvSpPr>
            <a:spLocks noGrp="1"/>
          </p:cNvSpPr>
          <p:nvPr>
            <p:ph type="subTitle" idx="1"/>
          </p:nvPr>
        </p:nvSpPr>
        <p:spPr/>
        <p:txBody>
          <a:bodyPr/>
          <a:lstStyle/>
          <a:p>
            <a:endParaRPr lang="ar-DZ"/>
          </a:p>
        </p:txBody>
      </p:sp>
    </p:spTree>
    <p:extLst>
      <p:ext uri="{BB962C8B-B14F-4D97-AF65-F5344CB8AC3E}">
        <p14:creationId xmlns:p14="http://schemas.microsoft.com/office/powerpoint/2010/main" val="382343961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50" fill="hold"/>
                                        <p:tgtEl>
                                          <p:spTgt spid="2"/>
                                        </p:tgtEl>
                                        <p:attrNameLst>
                                          <p:attrName>ppt_x</p:attrName>
                                        </p:attrNameLst>
                                      </p:cBhvr>
                                      <p:tavLst>
                                        <p:tav tm="0">
                                          <p:val>
                                            <p:strVal val="#ppt_x"/>
                                          </p:val>
                                        </p:tav>
                                        <p:tav tm="100000">
                                          <p:val>
                                            <p:strVal val="#ppt_x"/>
                                          </p:val>
                                        </p:tav>
                                      </p:tavLst>
                                    </p:anim>
                                    <p:anim calcmode="lin" valueType="num">
                                      <p:cBhvr additive="base">
                                        <p:cTn id="8" dur="25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55776" y="908720"/>
            <a:ext cx="8229600" cy="1143000"/>
          </a:xfrm>
        </p:spPr>
        <p:txBody>
          <a:bodyPr/>
          <a:lstStyle/>
          <a:p>
            <a:r>
              <a:rPr lang="ar-DZ" sz="5400" b="1" dirty="0" smtClean="0"/>
              <a:t>اولا :مفهوم الطلب</a:t>
            </a:r>
            <a:endParaRPr lang="ar-DZ" sz="5400" b="1" dirty="0"/>
          </a:p>
        </p:txBody>
      </p:sp>
      <p:sp>
        <p:nvSpPr>
          <p:cNvPr id="4" name="عنصر نائب للمحتوى 3"/>
          <p:cNvSpPr>
            <a:spLocks noGrp="1"/>
          </p:cNvSpPr>
          <p:nvPr>
            <p:ph idx="1"/>
          </p:nvPr>
        </p:nvSpPr>
        <p:spPr>
          <a:xfrm>
            <a:off x="457200" y="2564904"/>
            <a:ext cx="8229600" cy="4525963"/>
          </a:xfrm>
        </p:spPr>
        <p:txBody>
          <a:bodyPr/>
          <a:lstStyle/>
          <a:p>
            <a:pPr algn="just"/>
            <a:r>
              <a:rPr lang="ar-DZ" b="1" dirty="0"/>
              <a:t>هو الكميات التي يكون المستهلكون راغبين وقادرين على شرائها من السلعـة أو الخدمة عند مختلف الأثمان المفترضة لها وبذلك يكون الطلب هو الرغبة المدعمة بالقدرة على الشراء </a:t>
            </a:r>
            <a:r>
              <a:rPr lang="ar-DZ" b="1" dirty="0" smtClean="0"/>
              <a:t>.</a:t>
            </a:r>
          </a:p>
          <a:p>
            <a:pPr algn="just"/>
            <a:r>
              <a:rPr lang="ar-DZ" b="1" dirty="0" smtClean="0"/>
              <a:t>وهو الكمية </a:t>
            </a:r>
            <a:r>
              <a:rPr lang="ar-DZ" b="1" dirty="0"/>
              <a:t>التي يمكن شراءها فعلا من السوق والمتمثلة من السلع والخدمات </a:t>
            </a:r>
            <a:r>
              <a:rPr lang="ar-DZ" b="1" dirty="0" smtClean="0"/>
              <a:t>, خلال </a:t>
            </a:r>
            <a:r>
              <a:rPr lang="ar-DZ" b="1" dirty="0"/>
              <a:t>فترة </a:t>
            </a:r>
            <a:r>
              <a:rPr lang="ar-DZ" b="1" dirty="0" smtClean="0"/>
              <a:t>زمنية معينة</a:t>
            </a:r>
            <a:endParaRPr lang="ar-DZ" b="1" dirty="0"/>
          </a:p>
          <a:p>
            <a:endParaRPr lang="ar-DZ" dirty="0"/>
          </a:p>
        </p:txBody>
      </p:sp>
    </p:spTree>
    <p:extLst>
      <p:ext uri="{BB962C8B-B14F-4D97-AF65-F5344CB8AC3E}">
        <p14:creationId xmlns:p14="http://schemas.microsoft.com/office/powerpoint/2010/main" val="646906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50" fill="hold"/>
                                        <p:tgtEl>
                                          <p:spTgt spid="2"/>
                                        </p:tgtEl>
                                        <p:attrNameLst>
                                          <p:attrName>ppt_x</p:attrName>
                                        </p:attrNameLst>
                                      </p:cBhvr>
                                      <p:tavLst>
                                        <p:tav tm="0">
                                          <p:val>
                                            <p:strVal val="#ppt_x"/>
                                          </p:val>
                                        </p:tav>
                                        <p:tav tm="100000">
                                          <p:val>
                                            <p:strVal val="#ppt_x"/>
                                          </p:val>
                                        </p:tav>
                                      </p:tavLst>
                                    </p:anim>
                                    <p:anim calcmode="lin" valueType="num">
                                      <p:cBhvr additive="base">
                                        <p:cTn id="8" dur="25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250"/>
                            </p:stCondLst>
                            <p:childTnLst>
                              <p:par>
                                <p:cTn id="10" presetID="2" presetClass="entr" presetSubtype="4" fill="hold" grpId="0" nodeType="after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 calcmode="lin" valueType="num">
                                      <p:cBhvr additive="base">
                                        <p:cTn id="12" dur="25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3" dur="25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500"/>
                            </p:stCondLst>
                            <p:childTnLst>
                              <p:par>
                                <p:cTn id="15" presetID="2" presetClass="entr" presetSubtype="4" fill="hold" grpId="0" nodeType="after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 calcmode="lin" valueType="num">
                                      <p:cBhvr additive="base">
                                        <p:cTn id="17" dur="25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8" dur="25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24" name="Rectangle 4"/>
          <p:cNvSpPr>
            <a:spLocks noGrp="1" noChangeArrowheads="1"/>
          </p:cNvSpPr>
          <p:nvPr>
            <p:ph type="title"/>
          </p:nvPr>
        </p:nvSpPr>
        <p:spPr>
          <a:xfrm>
            <a:off x="457200" y="1268761"/>
            <a:ext cx="8218488" cy="1008112"/>
          </a:xfrm>
        </p:spPr>
        <p:txBody>
          <a:bodyPr/>
          <a:lstStyle/>
          <a:p>
            <a:pPr algn="r" eaLnBrk="1" hangingPunct="1"/>
            <a:r>
              <a:rPr lang="ar-DZ" sz="4000" dirty="0" smtClean="0">
                <a:solidFill>
                  <a:srgbClr val="005C00"/>
                </a:solidFill>
                <a:cs typeface="+mn-cs"/>
              </a:rPr>
              <a:t>ا</a:t>
            </a:r>
            <a:r>
              <a:rPr lang="ar-SA" sz="4000" dirty="0" smtClean="0">
                <a:solidFill>
                  <a:srgbClr val="005C00"/>
                </a:solidFill>
                <a:cs typeface="+mn-cs"/>
              </a:rPr>
              <a:t>ً : </a:t>
            </a:r>
            <a:r>
              <a:rPr lang="ar-SA" sz="4000" b="1" dirty="0" smtClean="0">
                <a:solidFill>
                  <a:srgbClr val="005C00"/>
                </a:solidFill>
                <a:cs typeface="+mn-cs"/>
              </a:rPr>
              <a:t>المحددات الكمية</a:t>
            </a:r>
            <a:endParaRPr lang="fr-FR" sz="4000" b="1" dirty="0" smtClean="0">
              <a:solidFill>
                <a:srgbClr val="005C00"/>
              </a:solidFill>
              <a:cs typeface="+mn-cs"/>
            </a:endParaRPr>
          </a:p>
        </p:txBody>
      </p:sp>
      <p:sp>
        <p:nvSpPr>
          <p:cNvPr id="81925" name="Text Box 5"/>
          <p:cNvSpPr txBox="1">
            <a:spLocks noChangeArrowheads="1"/>
          </p:cNvSpPr>
          <p:nvPr/>
        </p:nvSpPr>
        <p:spPr bwMode="auto">
          <a:xfrm>
            <a:off x="395288" y="2132856"/>
            <a:ext cx="8208962"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600" b="1">
                <a:solidFill>
                  <a:schemeClr val="tx1"/>
                </a:solidFill>
                <a:latin typeface="Garamond" pitchFamily="18" charset="0"/>
                <a:cs typeface="Traditional Arabic" pitchFamily="18" charset="-78"/>
              </a:defRPr>
            </a:lvl1pPr>
            <a:lvl2pPr marL="742950" indent="-285750" eaLnBrk="0" hangingPunct="0">
              <a:defRPr sz="2600" b="1">
                <a:solidFill>
                  <a:schemeClr val="tx1"/>
                </a:solidFill>
                <a:latin typeface="Garamond" pitchFamily="18" charset="0"/>
                <a:cs typeface="Traditional Arabic" pitchFamily="18" charset="-78"/>
              </a:defRPr>
            </a:lvl2pPr>
            <a:lvl3pPr marL="1143000" indent="-228600" eaLnBrk="0" hangingPunct="0">
              <a:defRPr sz="2600" b="1">
                <a:solidFill>
                  <a:schemeClr val="tx1"/>
                </a:solidFill>
                <a:latin typeface="Garamond" pitchFamily="18" charset="0"/>
                <a:cs typeface="Traditional Arabic" pitchFamily="18" charset="-78"/>
              </a:defRPr>
            </a:lvl3pPr>
            <a:lvl4pPr marL="1600200" indent="-228600" eaLnBrk="0" hangingPunct="0">
              <a:defRPr sz="2600" b="1">
                <a:solidFill>
                  <a:schemeClr val="tx1"/>
                </a:solidFill>
                <a:latin typeface="Garamond" pitchFamily="18" charset="0"/>
                <a:cs typeface="Traditional Arabic" pitchFamily="18" charset="-78"/>
              </a:defRPr>
            </a:lvl4pPr>
            <a:lvl5pPr marL="2057400" indent="-228600" eaLnBrk="0" hangingPunct="0">
              <a:defRPr sz="2600" b="1">
                <a:solidFill>
                  <a:schemeClr val="tx1"/>
                </a:solidFill>
                <a:latin typeface="Garamond" pitchFamily="18" charset="0"/>
                <a:cs typeface="Traditional Arabic" pitchFamily="18" charset="-78"/>
              </a:defRPr>
            </a:lvl5pPr>
            <a:lvl6pPr marL="25146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6pPr>
            <a:lvl7pPr marL="29718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7pPr>
            <a:lvl8pPr marL="34290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8pPr>
            <a:lvl9pPr marL="38862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9pPr>
          </a:lstStyle>
          <a:p>
            <a:pPr algn="just" eaLnBrk="1" fontAlgn="base" hangingPunct="1">
              <a:spcBef>
                <a:spcPct val="50000"/>
              </a:spcBef>
              <a:spcAft>
                <a:spcPct val="0"/>
              </a:spcAft>
            </a:pPr>
            <a:r>
              <a:rPr lang="ar-DZ" sz="3200" dirty="0" smtClean="0">
                <a:solidFill>
                  <a:srgbClr val="000000"/>
                </a:solidFill>
                <a:latin typeface="Arial" pitchFamily="34" charset="0"/>
                <a:cs typeface="+mn-cs"/>
              </a:rPr>
              <a:t>  </a:t>
            </a:r>
            <a:r>
              <a:rPr lang="ar-SA" sz="3200" dirty="0" smtClean="0">
                <a:solidFill>
                  <a:srgbClr val="000000"/>
                </a:solidFill>
                <a:latin typeface="Arial" pitchFamily="34" charset="0"/>
                <a:cs typeface="+mn-cs"/>
              </a:rPr>
              <a:t>وهي </a:t>
            </a:r>
            <a:r>
              <a:rPr lang="ar-SA" sz="3200" dirty="0">
                <a:solidFill>
                  <a:srgbClr val="000000"/>
                </a:solidFill>
                <a:latin typeface="Arial" pitchFamily="34" charset="0"/>
                <a:cs typeface="+mn-cs"/>
              </a:rPr>
              <a:t>تلك التي يمكن قياسها كمياً بوحدات نقدية أو عينية ، وتتمثل في الآتي :</a:t>
            </a:r>
            <a:endParaRPr lang="fr-FR" sz="3200" dirty="0">
              <a:solidFill>
                <a:srgbClr val="000000"/>
              </a:solidFill>
              <a:latin typeface="Arial" pitchFamily="34" charset="0"/>
              <a:cs typeface="+mn-cs"/>
            </a:endParaRPr>
          </a:p>
        </p:txBody>
      </p:sp>
      <p:sp>
        <p:nvSpPr>
          <p:cNvPr id="81926" name="Text Box 6"/>
          <p:cNvSpPr txBox="1">
            <a:spLocks noChangeArrowheads="1"/>
          </p:cNvSpPr>
          <p:nvPr/>
        </p:nvSpPr>
        <p:spPr bwMode="auto">
          <a:xfrm>
            <a:off x="611188" y="3356992"/>
            <a:ext cx="8137525"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600" b="1">
                <a:solidFill>
                  <a:schemeClr val="tx1"/>
                </a:solidFill>
                <a:latin typeface="Garamond" pitchFamily="18" charset="0"/>
                <a:cs typeface="Traditional Arabic" pitchFamily="18" charset="-78"/>
              </a:defRPr>
            </a:lvl1pPr>
            <a:lvl2pPr marL="742950" indent="-285750" eaLnBrk="0" hangingPunct="0">
              <a:defRPr sz="2600" b="1">
                <a:solidFill>
                  <a:schemeClr val="tx1"/>
                </a:solidFill>
                <a:latin typeface="Garamond" pitchFamily="18" charset="0"/>
                <a:cs typeface="Traditional Arabic" pitchFamily="18" charset="-78"/>
              </a:defRPr>
            </a:lvl2pPr>
            <a:lvl3pPr marL="1143000" indent="-228600" eaLnBrk="0" hangingPunct="0">
              <a:defRPr sz="2600" b="1">
                <a:solidFill>
                  <a:schemeClr val="tx1"/>
                </a:solidFill>
                <a:latin typeface="Garamond" pitchFamily="18" charset="0"/>
                <a:cs typeface="Traditional Arabic" pitchFamily="18" charset="-78"/>
              </a:defRPr>
            </a:lvl3pPr>
            <a:lvl4pPr marL="1600200" indent="-228600" eaLnBrk="0" hangingPunct="0">
              <a:defRPr sz="2600" b="1">
                <a:solidFill>
                  <a:schemeClr val="tx1"/>
                </a:solidFill>
                <a:latin typeface="Garamond" pitchFamily="18" charset="0"/>
                <a:cs typeface="Traditional Arabic" pitchFamily="18" charset="-78"/>
              </a:defRPr>
            </a:lvl4pPr>
            <a:lvl5pPr marL="2057400" indent="-228600" eaLnBrk="0" hangingPunct="0">
              <a:defRPr sz="2600" b="1">
                <a:solidFill>
                  <a:schemeClr val="tx1"/>
                </a:solidFill>
                <a:latin typeface="Garamond" pitchFamily="18" charset="0"/>
                <a:cs typeface="Traditional Arabic" pitchFamily="18" charset="-78"/>
              </a:defRPr>
            </a:lvl5pPr>
            <a:lvl6pPr marL="25146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6pPr>
            <a:lvl7pPr marL="29718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7pPr>
            <a:lvl8pPr marL="34290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8pPr>
            <a:lvl9pPr marL="38862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9pPr>
          </a:lstStyle>
          <a:p>
            <a:pPr eaLnBrk="1" fontAlgn="base" hangingPunct="1">
              <a:spcBef>
                <a:spcPct val="50000"/>
              </a:spcBef>
              <a:spcAft>
                <a:spcPct val="0"/>
              </a:spcAft>
            </a:pPr>
            <a:r>
              <a:rPr lang="ar-SA" sz="3200" dirty="0">
                <a:solidFill>
                  <a:srgbClr val="005C00"/>
                </a:solidFill>
                <a:latin typeface="Arial" pitchFamily="34" charset="0"/>
              </a:rPr>
              <a:t>1 </a:t>
            </a:r>
            <a:r>
              <a:rPr lang="ar-SA" sz="3200" dirty="0" smtClean="0">
                <a:solidFill>
                  <a:srgbClr val="005C00"/>
                </a:solidFill>
                <a:latin typeface="Arial" pitchFamily="34" charset="0"/>
              </a:rPr>
              <a:t>–</a:t>
            </a:r>
            <a:r>
              <a:rPr lang="ar-DZ" sz="4000" dirty="0" smtClean="0">
                <a:solidFill>
                  <a:srgbClr val="005C00"/>
                </a:solidFill>
                <a:latin typeface="Arial" pitchFamily="34" charset="0"/>
              </a:rPr>
              <a:t> </a:t>
            </a:r>
            <a:r>
              <a:rPr lang="ar-SA" sz="4400" dirty="0" smtClean="0">
                <a:solidFill>
                  <a:srgbClr val="005C00"/>
                </a:solidFill>
                <a:latin typeface="Arial" pitchFamily="34" charset="0"/>
                <a:cs typeface="+mn-cs"/>
              </a:rPr>
              <a:t>السعر</a:t>
            </a:r>
            <a:endParaRPr lang="fr-FR" sz="4000" dirty="0">
              <a:solidFill>
                <a:srgbClr val="005C00"/>
              </a:solidFill>
              <a:latin typeface="Arial" pitchFamily="34" charset="0"/>
              <a:cs typeface="+mn-cs"/>
            </a:endParaRPr>
          </a:p>
        </p:txBody>
      </p:sp>
      <p:sp>
        <p:nvSpPr>
          <p:cNvPr id="81927" name="Text Box 7"/>
          <p:cNvSpPr txBox="1">
            <a:spLocks noChangeArrowheads="1"/>
          </p:cNvSpPr>
          <p:nvPr/>
        </p:nvSpPr>
        <p:spPr bwMode="auto">
          <a:xfrm>
            <a:off x="395288" y="4149080"/>
            <a:ext cx="8280400"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600" b="1">
                <a:solidFill>
                  <a:schemeClr val="tx1"/>
                </a:solidFill>
                <a:latin typeface="Garamond" pitchFamily="18" charset="0"/>
                <a:cs typeface="Traditional Arabic" pitchFamily="18" charset="-78"/>
              </a:defRPr>
            </a:lvl1pPr>
            <a:lvl2pPr marL="742950" indent="-285750" eaLnBrk="0" hangingPunct="0">
              <a:defRPr sz="2600" b="1">
                <a:solidFill>
                  <a:schemeClr val="tx1"/>
                </a:solidFill>
                <a:latin typeface="Garamond" pitchFamily="18" charset="0"/>
                <a:cs typeface="Traditional Arabic" pitchFamily="18" charset="-78"/>
              </a:defRPr>
            </a:lvl2pPr>
            <a:lvl3pPr marL="1143000" indent="-228600" eaLnBrk="0" hangingPunct="0">
              <a:defRPr sz="2600" b="1">
                <a:solidFill>
                  <a:schemeClr val="tx1"/>
                </a:solidFill>
                <a:latin typeface="Garamond" pitchFamily="18" charset="0"/>
                <a:cs typeface="Traditional Arabic" pitchFamily="18" charset="-78"/>
              </a:defRPr>
            </a:lvl3pPr>
            <a:lvl4pPr marL="1600200" indent="-228600" eaLnBrk="0" hangingPunct="0">
              <a:defRPr sz="2600" b="1">
                <a:solidFill>
                  <a:schemeClr val="tx1"/>
                </a:solidFill>
                <a:latin typeface="Garamond" pitchFamily="18" charset="0"/>
                <a:cs typeface="Traditional Arabic" pitchFamily="18" charset="-78"/>
              </a:defRPr>
            </a:lvl4pPr>
            <a:lvl5pPr marL="2057400" indent="-228600" eaLnBrk="0" hangingPunct="0">
              <a:defRPr sz="2600" b="1">
                <a:solidFill>
                  <a:schemeClr val="tx1"/>
                </a:solidFill>
                <a:latin typeface="Garamond" pitchFamily="18" charset="0"/>
                <a:cs typeface="Traditional Arabic" pitchFamily="18" charset="-78"/>
              </a:defRPr>
            </a:lvl5pPr>
            <a:lvl6pPr marL="25146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6pPr>
            <a:lvl7pPr marL="29718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7pPr>
            <a:lvl8pPr marL="34290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8pPr>
            <a:lvl9pPr marL="38862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9pPr>
          </a:lstStyle>
          <a:p>
            <a:pPr algn="just" eaLnBrk="1" fontAlgn="base" hangingPunct="1">
              <a:spcBef>
                <a:spcPct val="50000"/>
              </a:spcBef>
              <a:spcAft>
                <a:spcPct val="0"/>
              </a:spcAft>
            </a:pPr>
            <a:r>
              <a:rPr lang="ar-DZ" sz="3200" b="0" dirty="0" smtClean="0">
                <a:solidFill>
                  <a:srgbClr val="000000"/>
                </a:solidFill>
                <a:latin typeface="Arial" pitchFamily="34" charset="0"/>
              </a:rPr>
              <a:t>   </a:t>
            </a:r>
            <a:r>
              <a:rPr lang="ar-SA" sz="3200" dirty="0" smtClean="0">
                <a:solidFill>
                  <a:srgbClr val="000000"/>
                </a:solidFill>
                <a:latin typeface="Arial" pitchFamily="34" charset="0"/>
                <a:cs typeface="+mn-cs"/>
              </a:rPr>
              <a:t>وهو </a:t>
            </a:r>
            <a:r>
              <a:rPr lang="ar-SA" sz="3200" dirty="0">
                <a:solidFill>
                  <a:srgbClr val="000000"/>
                </a:solidFill>
                <a:latin typeface="Arial" pitchFamily="34" charset="0"/>
                <a:cs typeface="+mn-cs"/>
              </a:rPr>
              <a:t>السعر الذي تباع به </a:t>
            </a:r>
            <a:r>
              <a:rPr lang="ar-SA" sz="3200" dirty="0" smtClean="0">
                <a:solidFill>
                  <a:srgbClr val="000000"/>
                </a:solidFill>
                <a:latin typeface="Arial" pitchFamily="34" charset="0"/>
                <a:cs typeface="+mn-cs"/>
              </a:rPr>
              <a:t>السلعة</a:t>
            </a:r>
            <a:r>
              <a:rPr lang="ar-DZ" sz="3200" dirty="0" smtClean="0">
                <a:solidFill>
                  <a:srgbClr val="000000"/>
                </a:solidFill>
                <a:latin typeface="Arial" pitchFamily="34" charset="0"/>
                <a:cs typeface="+mn-cs"/>
              </a:rPr>
              <a:t>,</a:t>
            </a:r>
            <a:r>
              <a:rPr lang="ar-SA" sz="3200" dirty="0" smtClean="0">
                <a:solidFill>
                  <a:srgbClr val="000000"/>
                </a:solidFill>
                <a:latin typeface="Arial" pitchFamily="34" charset="0"/>
                <a:cs typeface="+mn-cs"/>
              </a:rPr>
              <a:t> </a:t>
            </a:r>
            <a:r>
              <a:rPr lang="ar-SA" sz="3200" dirty="0">
                <a:solidFill>
                  <a:srgbClr val="000000"/>
                </a:solidFill>
                <a:latin typeface="Arial" pitchFamily="34" charset="0"/>
                <a:cs typeface="+mn-cs"/>
              </a:rPr>
              <a:t>فكلما ارتفع ثمن السلعة تنخفض الكمية التي يرغب المستهلك في شرائها منها ، وكلما انخفض الثمن تزيد الكمية المطلوبة </a:t>
            </a:r>
            <a:r>
              <a:rPr lang="ar-SA" sz="3200" dirty="0" smtClean="0">
                <a:solidFill>
                  <a:srgbClr val="000000"/>
                </a:solidFill>
                <a:latin typeface="Arial" pitchFamily="34" charset="0"/>
                <a:cs typeface="+mn-cs"/>
              </a:rPr>
              <a:t>منها</a:t>
            </a:r>
            <a:r>
              <a:rPr lang="ar-DZ" sz="3200" dirty="0" smtClean="0">
                <a:solidFill>
                  <a:srgbClr val="000000"/>
                </a:solidFill>
                <a:latin typeface="Arial" pitchFamily="34" charset="0"/>
                <a:cs typeface="+mn-cs"/>
              </a:rPr>
              <a:t>, </a:t>
            </a:r>
            <a:r>
              <a:rPr lang="ar-SA" sz="3200" dirty="0" smtClean="0">
                <a:solidFill>
                  <a:srgbClr val="000000"/>
                </a:solidFill>
                <a:latin typeface="Arial" pitchFamily="34" charset="0"/>
                <a:cs typeface="+mn-cs"/>
              </a:rPr>
              <a:t>وبذلك </a:t>
            </a:r>
            <a:r>
              <a:rPr lang="ar-SA" sz="3200" dirty="0">
                <a:solidFill>
                  <a:srgbClr val="000000"/>
                </a:solidFill>
                <a:latin typeface="Arial" pitchFamily="34" charset="0"/>
                <a:cs typeface="+mn-cs"/>
              </a:rPr>
              <a:t>تكون العلاقة بين ثمن السلعة والكمية المطلوبة منها علاقة عكسية </a:t>
            </a:r>
            <a:r>
              <a:rPr lang="ar-SA" sz="2800" dirty="0">
                <a:solidFill>
                  <a:srgbClr val="000000"/>
                </a:solidFill>
                <a:latin typeface="Arial" pitchFamily="34" charset="0"/>
              </a:rPr>
              <a:t>.</a:t>
            </a:r>
            <a:endParaRPr lang="fr-FR" sz="2800" dirty="0">
              <a:solidFill>
                <a:srgbClr val="000000"/>
              </a:solidFill>
              <a:latin typeface="Arial" pitchFamily="34" charset="0"/>
            </a:endParaRPr>
          </a:p>
        </p:txBody>
      </p:sp>
      <p:sp>
        <p:nvSpPr>
          <p:cNvPr id="6" name="Rectangle 4"/>
          <p:cNvSpPr txBox="1">
            <a:spLocks noChangeArrowheads="1"/>
          </p:cNvSpPr>
          <p:nvPr/>
        </p:nvSpPr>
        <p:spPr bwMode="auto">
          <a:xfrm>
            <a:off x="683568" y="188640"/>
            <a:ext cx="8218488"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pitchFamily="34" charset="0"/>
                <a:cs typeface="Arial" pitchFamily="34" charset="0"/>
              </a:defRPr>
            </a:lvl2pPr>
            <a:lvl3pPr algn="ctr" rtl="1" eaLnBrk="0" fontAlgn="base" hangingPunct="0">
              <a:spcBef>
                <a:spcPct val="0"/>
              </a:spcBef>
              <a:spcAft>
                <a:spcPct val="0"/>
              </a:spcAft>
              <a:defRPr sz="4400">
                <a:solidFill>
                  <a:schemeClr val="tx2"/>
                </a:solidFill>
                <a:latin typeface="Arial" pitchFamily="34" charset="0"/>
                <a:cs typeface="Arial" pitchFamily="34" charset="0"/>
              </a:defRPr>
            </a:lvl3pPr>
            <a:lvl4pPr algn="ctr" rtl="1" eaLnBrk="0" fontAlgn="base" hangingPunct="0">
              <a:spcBef>
                <a:spcPct val="0"/>
              </a:spcBef>
              <a:spcAft>
                <a:spcPct val="0"/>
              </a:spcAft>
              <a:defRPr sz="4400">
                <a:solidFill>
                  <a:schemeClr val="tx2"/>
                </a:solidFill>
                <a:latin typeface="Arial" pitchFamily="34" charset="0"/>
                <a:cs typeface="Arial" pitchFamily="34" charset="0"/>
              </a:defRPr>
            </a:lvl4pPr>
            <a:lvl5pPr algn="ctr" rtl="1"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1" fontAlgn="base">
              <a:spcBef>
                <a:spcPct val="0"/>
              </a:spcBef>
              <a:spcAft>
                <a:spcPct val="0"/>
              </a:spcAft>
              <a:defRPr sz="4400">
                <a:solidFill>
                  <a:schemeClr val="tx2"/>
                </a:solidFill>
                <a:latin typeface="Arial" pitchFamily="34" charset="0"/>
                <a:cs typeface="Arial" pitchFamily="34" charset="0"/>
              </a:defRPr>
            </a:lvl6pPr>
            <a:lvl7pPr marL="914400" algn="ctr" rtl="1" fontAlgn="base">
              <a:spcBef>
                <a:spcPct val="0"/>
              </a:spcBef>
              <a:spcAft>
                <a:spcPct val="0"/>
              </a:spcAft>
              <a:defRPr sz="4400">
                <a:solidFill>
                  <a:schemeClr val="tx2"/>
                </a:solidFill>
                <a:latin typeface="Arial" pitchFamily="34" charset="0"/>
                <a:cs typeface="Arial" pitchFamily="34" charset="0"/>
              </a:defRPr>
            </a:lvl7pPr>
            <a:lvl8pPr marL="1371600" algn="ctr" rtl="1" fontAlgn="base">
              <a:spcBef>
                <a:spcPct val="0"/>
              </a:spcBef>
              <a:spcAft>
                <a:spcPct val="0"/>
              </a:spcAft>
              <a:defRPr sz="4400">
                <a:solidFill>
                  <a:schemeClr val="tx2"/>
                </a:solidFill>
                <a:latin typeface="Arial" pitchFamily="34" charset="0"/>
                <a:cs typeface="Arial" pitchFamily="34" charset="0"/>
              </a:defRPr>
            </a:lvl8pPr>
            <a:lvl9pPr marL="1828800" algn="ctr" rtl="1" fontAlgn="base">
              <a:spcBef>
                <a:spcPct val="0"/>
              </a:spcBef>
              <a:spcAft>
                <a:spcPct val="0"/>
              </a:spcAft>
              <a:defRPr sz="4400">
                <a:solidFill>
                  <a:schemeClr val="tx2"/>
                </a:solidFill>
                <a:latin typeface="Arial" pitchFamily="34" charset="0"/>
                <a:cs typeface="Arial" pitchFamily="34" charset="0"/>
              </a:defRPr>
            </a:lvl9pPr>
          </a:lstStyle>
          <a:p>
            <a:pPr algn="r" eaLnBrk="1" hangingPunct="1"/>
            <a:r>
              <a:rPr lang="ar-DZ" b="1" dirty="0" smtClean="0">
                <a:solidFill>
                  <a:srgbClr val="005C00"/>
                </a:solidFill>
              </a:rPr>
              <a:t> ثانيا :</a:t>
            </a:r>
            <a:r>
              <a:rPr lang="ar-SA" b="1" dirty="0" smtClean="0">
                <a:solidFill>
                  <a:srgbClr val="005C00"/>
                </a:solidFill>
              </a:rPr>
              <a:t>محددات ال</a:t>
            </a:r>
            <a:r>
              <a:rPr lang="ar-DZ" b="1" dirty="0" smtClean="0">
                <a:solidFill>
                  <a:srgbClr val="005C00"/>
                </a:solidFill>
              </a:rPr>
              <a:t>طلب</a:t>
            </a:r>
            <a:endParaRPr lang="fr-FR" b="1" dirty="0" smtClean="0">
              <a:solidFill>
                <a:srgbClr val="005C00"/>
              </a:solidFill>
            </a:endParaRPr>
          </a:p>
        </p:txBody>
      </p:sp>
    </p:spTree>
    <p:extLst>
      <p:ext uri="{BB962C8B-B14F-4D97-AF65-F5344CB8AC3E}">
        <p14:creationId xmlns:p14="http://schemas.microsoft.com/office/powerpoint/2010/main" val="1963688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5"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vertical)">
                                      <p:cBhvr>
                                        <p:cTn id="7" dur="250"/>
                                        <p:tgtEl>
                                          <p:spTgt spid="6"/>
                                        </p:tgtEl>
                                      </p:cBhvr>
                                    </p:animEffect>
                                  </p:childTnLst>
                                </p:cTn>
                              </p:par>
                            </p:childTnLst>
                          </p:cTn>
                        </p:par>
                        <p:par>
                          <p:cTn id="8" fill="hold">
                            <p:stCondLst>
                              <p:cond delay="250"/>
                            </p:stCondLst>
                            <p:childTnLst>
                              <p:par>
                                <p:cTn id="9" presetID="3" presetClass="entr" presetSubtype="5" fill="hold" grpId="0" nodeType="afterEffect">
                                  <p:stCondLst>
                                    <p:cond delay="0"/>
                                  </p:stCondLst>
                                  <p:childTnLst>
                                    <p:set>
                                      <p:cBhvr>
                                        <p:cTn id="10" dur="1" fill="hold">
                                          <p:stCondLst>
                                            <p:cond delay="0"/>
                                          </p:stCondLst>
                                        </p:cTn>
                                        <p:tgtEl>
                                          <p:spTgt spid="81924"/>
                                        </p:tgtEl>
                                        <p:attrNameLst>
                                          <p:attrName>style.visibility</p:attrName>
                                        </p:attrNameLst>
                                      </p:cBhvr>
                                      <p:to>
                                        <p:strVal val="visible"/>
                                      </p:to>
                                    </p:set>
                                    <p:animEffect transition="in" filter="blinds(vertical)">
                                      <p:cBhvr>
                                        <p:cTn id="11" dur="250"/>
                                        <p:tgtEl>
                                          <p:spTgt spid="81924"/>
                                        </p:tgtEl>
                                      </p:cBhvr>
                                    </p:animEffect>
                                  </p:childTnLst>
                                </p:cTn>
                              </p:par>
                            </p:childTnLst>
                          </p:cTn>
                        </p:par>
                        <p:par>
                          <p:cTn id="12" fill="hold" nodeType="withGroup">
                            <p:stCondLst>
                              <p:cond delay="500"/>
                            </p:stCondLst>
                            <p:childTnLst>
                              <p:par>
                                <p:cTn id="13" presetID="9" presetClass="entr" presetSubtype="0" fill="hold" grpId="0" nodeType="afterEffect">
                                  <p:stCondLst>
                                    <p:cond delay="0"/>
                                  </p:stCondLst>
                                  <p:childTnLst>
                                    <p:set>
                                      <p:cBhvr>
                                        <p:cTn id="14" dur="1" fill="hold">
                                          <p:stCondLst>
                                            <p:cond delay="0"/>
                                          </p:stCondLst>
                                        </p:cTn>
                                        <p:tgtEl>
                                          <p:spTgt spid="81925"/>
                                        </p:tgtEl>
                                        <p:attrNameLst>
                                          <p:attrName>style.visibility</p:attrName>
                                        </p:attrNameLst>
                                      </p:cBhvr>
                                      <p:to>
                                        <p:strVal val="visible"/>
                                      </p:to>
                                    </p:set>
                                    <p:animEffect transition="in" filter="dissolve">
                                      <p:cBhvr>
                                        <p:cTn id="15" dur="250"/>
                                        <p:tgtEl>
                                          <p:spTgt spid="81925"/>
                                        </p:tgtEl>
                                      </p:cBhvr>
                                    </p:animEffect>
                                  </p:childTnLst>
                                </p:cTn>
                              </p:par>
                            </p:childTnLst>
                          </p:cTn>
                        </p:par>
                        <p:par>
                          <p:cTn id="16" fill="hold" nodeType="withGroup">
                            <p:stCondLst>
                              <p:cond delay="750"/>
                            </p:stCondLst>
                            <p:childTnLst>
                              <p:par>
                                <p:cTn id="17" presetID="2" presetClass="entr" presetSubtype="12" fill="hold" grpId="0" nodeType="afterEffect">
                                  <p:stCondLst>
                                    <p:cond delay="0"/>
                                  </p:stCondLst>
                                  <p:childTnLst>
                                    <p:set>
                                      <p:cBhvr>
                                        <p:cTn id="18" dur="1" fill="hold">
                                          <p:stCondLst>
                                            <p:cond delay="0"/>
                                          </p:stCondLst>
                                        </p:cTn>
                                        <p:tgtEl>
                                          <p:spTgt spid="81926"/>
                                        </p:tgtEl>
                                        <p:attrNameLst>
                                          <p:attrName>style.visibility</p:attrName>
                                        </p:attrNameLst>
                                      </p:cBhvr>
                                      <p:to>
                                        <p:strVal val="visible"/>
                                      </p:to>
                                    </p:set>
                                    <p:anim calcmode="lin" valueType="num">
                                      <p:cBhvr additive="base">
                                        <p:cTn id="19" dur="250" fill="hold"/>
                                        <p:tgtEl>
                                          <p:spTgt spid="81926"/>
                                        </p:tgtEl>
                                        <p:attrNameLst>
                                          <p:attrName>ppt_x</p:attrName>
                                        </p:attrNameLst>
                                      </p:cBhvr>
                                      <p:tavLst>
                                        <p:tav tm="0">
                                          <p:val>
                                            <p:strVal val="0-#ppt_w/2"/>
                                          </p:val>
                                        </p:tav>
                                        <p:tav tm="100000">
                                          <p:val>
                                            <p:strVal val="#ppt_x"/>
                                          </p:val>
                                        </p:tav>
                                      </p:tavLst>
                                    </p:anim>
                                    <p:anim calcmode="lin" valueType="num">
                                      <p:cBhvr additive="base">
                                        <p:cTn id="20" dur="250" fill="hold"/>
                                        <p:tgtEl>
                                          <p:spTgt spid="81926"/>
                                        </p:tgtEl>
                                        <p:attrNameLst>
                                          <p:attrName>ppt_y</p:attrName>
                                        </p:attrNameLst>
                                      </p:cBhvr>
                                      <p:tavLst>
                                        <p:tav tm="0">
                                          <p:val>
                                            <p:strVal val="1+#ppt_h/2"/>
                                          </p:val>
                                        </p:tav>
                                        <p:tav tm="100000">
                                          <p:val>
                                            <p:strVal val="#ppt_y"/>
                                          </p:val>
                                        </p:tav>
                                      </p:tavLst>
                                    </p:anim>
                                  </p:childTnLst>
                                </p:cTn>
                              </p:par>
                            </p:childTnLst>
                          </p:cTn>
                        </p:par>
                        <p:par>
                          <p:cTn id="21" fill="hold" nodeType="withGroup">
                            <p:stCondLst>
                              <p:cond delay="1000"/>
                            </p:stCondLst>
                            <p:childTnLst>
                              <p:par>
                                <p:cTn id="22" presetID="12" presetClass="entr" presetSubtype="4" fill="hold" grpId="0" nodeType="afterEffect">
                                  <p:stCondLst>
                                    <p:cond delay="0"/>
                                  </p:stCondLst>
                                  <p:childTnLst>
                                    <p:set>
                                      <p:cBhvr>
                                        <p:cTn id="23" dur="1" fill="hold">
                                          <p:stCondLst>
                                            <p:cond delay="0"/>
                                          </p:stCondLst>
                                        </p:cTn>
                                        <p:tgtEl>
                                          <p:spTgt spid="81927"/>
                                        </p:tgtEl>
                                        <p:attrNameLst>
                                          <p:attrName>style.visibility</p:attrName>
                                        </p:attrNameLst>
                                      </p:cBhvr>
                                      <p:to>
                                        <p:strVal val="visible"/>
                                      </p:to>
                                    </p:set>
                                    <p:animEffect transition="in" filter="slide(fromBottom)">
                                      <p:cBhvr>
                                        <p:cTn id="24" dur="250"/>
                                        <p:tgtEl>
                                          <p:spTgt spid="819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4" grpId="0" autoUpdateAnimBg="0"/>
      <p:bldP spid="81925" grpId="0" autoUpdateAnimBg="0"/>
      <p:bldP spid="81926" grpId="0" autoUpdateAnimBg="0"/>
      <p:bldP spid="81927" grpId="0" autoUpdateAnimBg="0"/>
      <p:bldP spid="6"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2" name="Text Box 4"/>
          <p:cNvSpPr txBox="1">
            <a:spLocks noChangeArrowheads="1"/>
          </p:cNvSpPr>
          <p:nvPr/>
        </p:nvSpPr>
        <p:spPr bwMode="auto">
          <a:xfrm>
            <a:off x="611188" y="260648"/>
            <a:ext cx="8137525"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600" b="1">
                <a:solidFill>
                  <a:schemeClr val="tx1"/>
                </a:solidFill>
                <a:latin typeface="Garamond" pitchFamily="18" charset="0"/>
                <a:cs typeface="Traditional Arabic" pitchFamily="18" charset="-78"/>
              </a:defRPr>
            </a:lvl1pPr>
            <a:lvl2pPr marL="742950" indent="-285750" eaLnBrk="0" hangingPunct="0">
              <a:defRPr sz="2600" b="1">
                <a:solidFill>
                  <a:schemeClr val="tx1"/>
                </a:solidFill>
                <a:latin typeface="Garamond" pitchFamily="18" charset="0"/>
                <a:cs typeface="Traditional Arabic" pitchFamily="18" charset="-78"/>
              </a:defRPr>
            </a:lvl2pPr>
            <a:lvl3pPr marL="1143000" indent="-228600" eaLnBrk="0" hangingPunct="0">
              <a:defRPr sz="2600" b="1">
                <a:solidFill>
                  <a:schemeClr val="tx1"/>
                </a:solidFill>
                <a:latin typeface="Garamond" pitchFamily="18" charset="0"/>
                <a:cs typeface="Traditional Arabic" pitchFamily="18" charset="-78"/>
              </a:defRPr>
            </a:lvl3pPr>
            <a:lvl4pPr marL="1600200" indent="-228600" eaLnBrk="0" hangingPunct="0">
              <a:defRPr sz="2600" b="1">
                <a:solidFill>
                  <a:schemeClr val="tx1"/>
                </a:solidFill>
                <a:latin typeface="Garamond" pitchFamily="18" charset="0"/>
                <a:cs typeface="Traditional Arabic" pitchFamily="18" charset="-78"/>
              </a:defRPr>
            </a:lvl4pPr>
            <a:lvl5pPr marL="2057400" indent="-228600" eaLnBrk="0" hangingPunct="0">
              <a:defRPr sz="2600" b="1">
                <a:solidFill>
                  <a:schemeClr val="tx1"/>
                </a:solidFill>
                <a:latin typeface="Garamond" pitchFamily="18" charset="0"/>
                <a:cs typeface="Traditional Arabic" pitchFamily="18" charset="-78"/>
              </a:defRPr>
            </a:lvl5pPr>
            <a:lvl6pPr marL="25146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6pPr>
            <a:lvl7pPr marL="29718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7pPr>
            <a:lvl8pPr marL="34290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8pPr>
            <a:lvl9pPr marL="38862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9pPr>
          </a:lstStyle>
          <a:p>
            <a:pPr eaLnBrk="1" fontAlgn="base" hangingPunct="1">
              <a:spcBef>
                <a:spcPct val="50000"/>
              </a:spcBef>
              <a:spcAft>
                <a:spcPct val="0"/>
              </a:spcAft>
            </a:pPr>
            <a:r>
              <a:rPr lang="ar-SA" sz="2800" dirty="0">
                <a:solidFill>
                  <a:srgbClr val="005C00"/>
                </a:solidFill>
                <a:latin typeface="Arial" pitchFamily="34" charset="0"/>
              </a:rPr>
              <a:t>2 – </a:t>
            </a:r>
            <a:r>
              <a:rPr lang="ar-SA" sz="4000" dirty="0">
                <a:solidFill>
                  <a:srgbClr val="005C00"/>
                </a:solidFill>
                <a:latin typeface="Arial" pitchFamily="34" charset="0"/>
                <a:cs typeface="+mn-cs"/>
              </a:rPr>
              <a:t>دخل </a:t>
            </a:r>
            <a:r>
              <a:rPr lang="ar-SA" sz="4000" dirty="0" smtClean="0">
                <a:solidFill>
                  <a:srgbClr val="005C00"/>
                </a:solidFill>
                <a:latin typeface="Arial" pitchFamily="34" charset="0"/>
                <a:cs typeface="+mn-cs"/>
              </a:rPr>
              <a:t>المستهلك</a:t>
            </a:r>
            <a:endParaRPr lang="fr-FR" sz="4000" dirty="0">
              <a:solidFill>
                <a:srgbClr val="005C00"/>
              </a:solidFill>
              <a:latin typeface="Arial" pitchFamily="34" charset="0"/>
              <a:cs typeface="+mn-cs"/>
            </a:endParaRPr>
          </a:p>
        </p:txBody>
      </p:sp>
      <p:sp>
        <p:nvSpPr>
          <p:cNvPr id="83974" name="Text Box 6"/>
          <p:cNvSpPr txBox="1">
            <a:spLocks noChangeArrowheads="1"/>
          </p:cNvSpPr>
          <p:nvPr/>
        </p:nvSpPr>
        <p:spPr bwMode="auto">
          <a:xfrm>
            <a:off x="323850" y="908720"/>
            <a:ext cx="8424863"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600" b="1">
                <a:solidFill>
                  <a:schemeClr val="tx1"/>
                </a:solidFill>
                <a:latin typeface="Garamond" pitchFamily="18" charset="0"/>
                <a:cs typeface="Traditional Arabic" pitchFamily="18" charset="-78"/>
              </a:defRPr>
            </a:lvl1pPr>
            <a:lvl2pPr marL="742950" indent="-285750" eaLnBrk="0" hangingPunct="0">
              <a:defRPr sz="2600" b="1">
                <a:solidFill>
                  <a:schemeClr val="tx1"/>
                </a:solidFill>
                <a:latin typeface="Garamond" pitchFamily="18" charset="0"/>
                <a:cs typeface="Traditional Arabic" pitchFamily="18" charset="-78"/>
              </a:defRPr>
            </a:lvl2pPr>
            <a:lvl3pPr marL="1143000" indent="-228600" eaLnBrk="0" hangingPunct="0">
              <a:defRPr sz="2600" b="1">
                <a:solidFill>
                  <a:schemeClr val="tx1"/>
                </a:solidFill>
                <a:latin typeface="Garamond" pitchFamily="18" charset="0"/>
                <a:cs typeface="Traditional Arabic" pitchFamily="18" charset="-78"/>
              </a:defRPr>
            </a:lvl3pPr>
            <a:lvl4pPr marL="1600200" indent="-228600" eaLnBrk="0" hangingPunct="0">
              <a:defRPr sz="2600" b="1">
                <a:solidFill>
                  <a:schemeClr val="tx1"/>
                </a:solidFill>
                <a:latin typeface="Garamond" pitchFamily="18" charset="0"/>
                <a:cs typeface="Traditional Arabic" pitchFamily="18" charset="-78"/>
              </a:defRPr>
            </a:lvl4pPr>
            <a:lvl5pPr marL="2057400" indent="-228600" eaLnBrk="0" hangingPunct="0">
              <a:defRPr sz="2600" b="1">
                <a:solidFill>
                  <a:schemeClr val="tx1"/>
                </a:solidFill>
                <a:latin typeface="Garamond" pitchFamily="18" charset="0"/>
                <a:cs typeface="Traditional Arabic" pitchFamily="18" charset="-78"/>
              </a:defRPr>
            </a:lvl5pPr>
            <a:lvl6pPr marL="25146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6pPr>
            <a:lvl7pPr marL="29718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7pPr>
            <a:lvl8pPr marL="34290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8pPr>
            <a:lvl9pPr marL="38862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9pPr>
          </a:lstStyle>
          <a:p>
            <a:pPr algn="just" eaLnBrk="1" fontAlgn="base" hangingPunct="1">
              <a:spcBef>
                <a:spcPct val="50000"/>
              </a:spcBef>
              <a:spcAft>
                <a:spcPct val="0"/>
              </a:spcAft>
            </a:pPr>
            <a:r>
              <a:rPr lang="ar-DZ" sz="3200" b="0" dirty="0">
                <a:solidFill>
                  <a:srgbClr val="000000"/>
                </a:solidFill>
                <a:latin typeface="Arial" pitchFamily="34" charset="0"/>
                <a:cs typeface="+mn-cs"/>
              </a:rPr>
              <a:t> </a:t>
            </a:r>
            <a:r>
              <a:rPr lang="ar-SA" sz="3200" b="0" dirty="0" smtClean="0">
                <a:solidFill>
                  <a:srgbClr val="000000"/>
                </a:solidFill>
                <a:latin typeface="Arial" pitchFamily="34" charset="0"/>
                <a:cs typeface="+mn-cs"/>
              </a:rPr>
              <a:t> </a:t>
            </a:r>
            <a:r>
              <a:rPr lang="ar-SA" sz="3200" dirty="0">
                <a:solidFill>
                  <a:srgbClr val="000000"/>
                </a:solidFill>
                <a:latin typeface="Arial" pitchFamily="34" charset="0"/>
                <a:cs typeface="+mn-cs"/>
              </a:rPr>
              <a:t>زيادة دخل المستهلك تعني زيادة مقدرته الشرائية وبالتالي تزيد الكمية التي يطلبها من السلعة أو الخدمة ، العلاقة هنا طردية  والعكس إذا انخفض الدخل تقل قدرة المستهلك الشرائية فيقلل من الكمية التي يطلبها من السلعة أو الخدمة </a:t>
            </a:r>
            <a:r>
              <a:rPr lang="ar-SA" sz="3200" dirty="0">
                <a:solidFill>
                  <a:srgbClr val="000000"/>
                </a:solidFill>
                <a:latin typeface="Arial" pitchFamily="34" charset="0"/>
              </a:rPr>
              <a:t>.</a:t>
            </a:r>
            <a:endParaRPr lang="fr-FR" sz="3200" dirty="0">
              <a:solidFill>
                <a:srgbClr val="000000"/>
              </a:solidFill>
              <a:latin typeface="Arial" pitchFamily="34" charset="0"/>
            </a:endParaRPr>
          </a:p>
        </p:txBody>
      </p:sp>
      <p:sp>
        <p:nvSpPr>
          <p:cNvPr id="83975" name="Text Box 7"/>
          <p:cNvSpPr txBox="1">
            <a:spLocks noChangeArrowheads="1"/>
          </p:cNvSpPr>
          <p:nvPr/>
        </p:nvSpPr>
        <p:spPr bwMode="auto">
          <a:xfrm>
            <a:off x="250825" y="2924944"/>
            <a:ext cx="864235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600" b="1">
                <a:solidFill>
                  <a:schemeClr val="tx1"/>
                </a:solidFill>
                <a:latin typeface="Garamond" pitchFamily="18" charset="0"/>
                <a:cs typeface="Traditional Arabic" pitchFamily="18" charset="-78"/>
              </a:defRPr>
            </a:lvl1pPr>
            <a:lvl2pPr marL="742950" indent="-285750" eaLnBrk="0" hangingPunct="0">
              <a:defRPr sz="2600" b="1">
                <a:solidFill>
                  <a:schemeClr val="tx1"/>
                </a:solidFill>
                <a:latin typeface="Garamond" pitchFamily="18" charset="0"/>
                <a:cs typeface="Traditional Arabic" pitchFamily="18" charset="-78"/>
              </a:defRPr>
            </a:lvl2pPr>
            <a:lvl3pPr marL="1143000" indent="-228600" eaLnBrk="0" hangingPunct="0">
              <a:defRPr sz="2600" b="1">
                <a:solidFill>
                  <a:schemeClr val="tx1"/>
                </a:solidFill>
                <a:latin typeface="Garamond" pitchFamily="18" charset="0"/>
                <a:cs typeface="Traditional Arabic" pitchFamily="18" charset="-78"/>
              </a:defRPr>
            </a:lvl3pPr>
            <a:lvl4pPr marL="1600200" indent="-228600" eaLnBrk="0" hangingPunct="0">
              <a:defRPr sz="2600" b="1">
                <a:solidFill>
                  <a:schemeClr val="tx1"/>
                </a:solidFill>
                <a:latin typeface="Garamond" pitchFamily="18" charset="0"/>
                <a:cs typeface="Traditional Arabic" pitchFamily="18" charset="-78"/>
              </a:defRPr>
            </a:lvl4pPr>
            <a:lvl5pPr marL="2057400" indent="-228600" eaLnBrk="0" hangingPunct="0">
              <a:defRPr sz="2600" b="1">
                <a:solidFill>
                  <a:schemeClr val="tx1"/>
                </a:solidFill>
                <a:latin typeface="Garamond" pitchFamily="18" charset="0"/>
                <a:cs typeface="Traditional Arabic" pitchFamily="18" charset="-78"/>
              </a:defRPr>
            </a:lvl5pPr>
            <a:lvl6pPr marL="25146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6pPr>
            <a:lvl7pPr marL="29718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7pPr>
            <a:lvl8pPr marL="34290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8pPr>
            <a:lvl9pPr marL="38862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9pPr>
          </a:lstStyle>
          <a:p>
            <a:pPr eaLnBrk="1" fontAlgn="base" hangingPunct="1">
              <a:spcBef>
                <a:spcPct val="50000"/>
              </a:spcBef>
              <a:spcAft>
                <a:spcPct val="0"/>
              </a:spcAft>
            </a:pPr>
            <a:r>
              <a:rPr lang="ar-SA" sz="2800" dirty="0">
                <a:solidFill>
                  <a:srgbClr val="005C00"/>
                </a:solidFill>
                <a:latin typeface="Arial" pitchFamily="34" charset="0"/>
              </a:rPr>
              <a:t>3 – </a:t>
            </a:r>
            <a:r>
              <a:rPr lang="ar-SA" sz="4000" dirty="0">
                <a:solidFill>
                  <a:srgbClr val="005C00"/>
                </a:solidFill>
                <a:latin typeface="Arial" pitchFamily="34" charset="0"/>
                <a:cs typeface="+mn-cs"/>
              </a:rPr>
              <a:t>أثمان السلع الأخرى المرتبطة </a:t>
            </a:r>
            <a:r>
              <a:rPr lang="ar-SA" sz="4000" dirty="0" smtClean="0">
                <a:solidFill>
                  <a:srgbClr val="005C00"/>
                </a:solidFill>
                <a:latin typeface="Arial" pitchFamily="34" charset="0"/>
                <a:cs typeface="+mn-cs"/>
              </a:rPr>
              <a:t>بالسلعة</a:t>
            </a:r>
            <a:endParaRPr lang="fr-FR" sz="3200" dirty="0">
              <a:solidFill>
                <a:srgbClr val="005C00"/>
              </a:solidFill>
              <a:latin typeface="Arial" pitchFamily="34" charset="0"/>
              <a:cs typeface="+mn-cs"/>
            </a:endParaRPr>
          </a:p>
        </p:txBody>
      </p:sp>
      <p:sp>
        <p:nvSpPr>
          <p:cNvPr id="83976" name="Text Box 8"/>
          <p:cNvSpPr txBox="1">
            <a:spLocks noChangeArrowheads="1"/>
          </p:cNvSpPr>
          <p:nvPr/>
        </p:nvSpPr>
        <p:spPr bwMode="auto">
          <a:xfrm>
            <a:off x="250826" y="3717032"/>
            <a:ext cx="864235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600" b="1">
                <a:solidFill>
                  <a:schemeClr val="tx1"/>
                </a:solidFill>
                <a:latin typeface="Garamond" pitchFamily="18" charset="0"/>
                <a:cs typeface="Traditional Arabic" pitchFamily="18" charset="-78"/>
              </a:defRPr>
            </a:lvl1pPr>
            <a:lvl2pPr marL="742950" indent="-285750" eaLnBrk="0" hangingPunct="0">
              <a:defRPr sz="2600" b="1">
                <a:solidFill>
                  <a:schemeClr val="tx1"/>
                </a:solidFill>
                <a:latin typeface="Garamond" pitchFamily="18" charset="0"/>
                <a:cs typeface="Traditional Arabic" pitchFamily="18" charset="-78"/>
              </a:defRPr>
            </a:lvl2pPr>
            <a:lvl3pPr marL="1143000" indent="-228600" eaLnBrk="0" hangingPunct="0">
              <a:defRPr sz="2600" b="1">
                <a:solidFill>
                  <a:schemeClr val="tx1"/>
                </a:solidFill>
                <a:latin typeface="Garamond" pitchFamily="18" charset="0"/>
                <a:cs typeface="Traditional Arabic" pitchFamily="18" charset="-78"/>
              </a:defRPr>
            </a:lvl3pPr>
            <a:lvl4pPr marL="1600200" indent="-228600" eaLnBrk="0" hangingPunct="0">
              <a:defRPr sz="2600" b="1">
                <a:solidFill>
                  <a:schemeClr val="tx1"/>
                </a:solidFill>
                <a:latin typeface="Garamond" pitchFamily="18" charset="0"/>
                <a:cs typeface="Traditional Arabic" pitchFamily="18" charset="-78"/>
              </a:defRPr>
            </a:lvl4pPr>
            <a:lvl5pPr marL="2057400" indent="-228600" eaLnBrk="0" hangingPunct="0">
              <a:defRPr sz="2600" b="1">
                <a:solidFill>
                  <a:schemeClr val="tx1"/>
                </a:solidFill>
                <a:latin typeface="Garamond" pitchFamily="18" charset="0"/>
                <a:cs typeface="Traditional Arabic" pitchFamily="18" charset="-78"/>
              </a:defRPr>
            </a:lvl5pPr>
            <a:lvl6pPr marL="25146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6pPr>
            <a:lvl7pPr marL="29718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7pPr>
            <a:lvl8pPr marL="34290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8pPr>
            <a:lvl9pPr marL="38862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9pPr>
          </a:lstStyle>
          <a:p>
            <a:pPr algn="just" eaLnBrk="1" fontAlgn="base" hangingPunct="1">
              <a:spcBef>
                <a:spcPct val="50000"/>
              </a:spcBef>
              <a:spcAft>
                <a:spcPct val="0"/>
              </a:spcAft>
            </a:pPr>
            <a:r>
              <a:rPr lang="ar-DZ" sz="3200" b="0" dirty="0" smtClean="0">
                <a:solidFill>
                  <a:srgbClr val="000000"/>
                </a:solidFill>
                <a:latin typeface="Arial" pitchFamily="34" charset="0"/>
                <a:cs typeface="+mn-cs"/>
              </a:rPr>
              <a:t>   </a:t>
            </a:r>
            <a:r>
              <a:rPr lang="ar-SA" sz="3200" dirty="0" smtClean="0">
                <a:solidFill>
                  <a:srgbClr val="000000"/>
                </a:solidFill>
                <a:latin typeface="Arial" pitchFamily="34" charset="0"/>
                <a:cs typeface="+mn-cs"/>
              </a:rPr>
              <a:t>السلع </a:t>
            </a:r>
            <a:r>
              <a:rPr lang="ar-SA" sz="3200" dirty="0">
                <a:solidFill>
                  <a:srgbClr val="000000"/>
                </a:solidFill>
                <a:latin typeface="Arial" pitchFamily="34" charset="0"/>
                <a:cs typeface="+mn-cs"/>
              </a:rPr>
              <a:t>المكملة وهي التي تكمل بعضها البعض في الاستهلاك </a:t>
            </a:r>
            <a:r>
              <a:rPr lang="ar-DZ" sz="3200" dirty="0" smtClean="0">
                <a:solidFill>
                  <a:srgbClr val="000000"/>
                </a:solidFill>
                <a:latin typeface="Arial" pitchFamily="34" charset="0"/>
                <a:cs typeface="+mn-cs"/>
              </a:rPr>
              <a:t>,</a:t>
            </a:r>
            <a:r>
              <a:rPr lang="ar-SA" sz="3200" dirty="0" smtClean="0">
                <a:solidFill>
                  <a:srgbClr val="000000"/>
                </a:solidFill>
                <a:latin typeface="Arial" pitchFamily="34" charset="0"/>
                <a:cs typeface="+mn-cs"/>
              </a:rPr>
              <a:t> </a:t>
            </a:r>
            <a:r>
              <a:rPr lang="ar-SA" sz="3200" dirty="0">
                <a:solidFill>
                  <a:srgbClr val="000000"/>
                </a:solidFill>
                <a:latin typeface="Arial" pitchFamily="34" charset="0"/>
                <a:cs typeface="+mn-cs"/>
              </a:rPr>
              <a:t>فالعلاقة بين الكمية المطلوبة من السلعة وثمن السلعة المكملة لها علاقة عكسية سالبة </a:t>
            </a:r>
            <a:r>
              <a:rPr lang="ar-SA" sz="2800" dirty="0">
                <a:solidFill>
                  <a:srgbClr val="000000"/>
                </a:solidFill>
                <a:latin typeface="Arial" pitchFamily="34" charset="0"/>
              </a:rPr>
              <a:t>.</a:t>
            </a:r>
            <a:endParaRPr lang="fr-FR" sz="2800" dirty="0">
              <a:solidFill>
                <a:srgbClr val="000000"/>
              </a:solidFill>
              <a:latin typeface="Arial" pitchFamily="34" charset="0"/>
            </a:endParaRPr>
          </a:p>
        </p:txBody>
      </p:sp>
      <p:sp>
        <p:nvSpPr>
          <p:cNvPr id="83977" name="Text Box 9"/>
          <p:cNvSpPr txBox="1">
            <a:spLocks noChangeArrowheads="1"/>
          </p:cNvSpPr>
          <p:nvPr/>
        </p:nvSpPr>
        <p:spPr bwMode="auto">
          <a:xfrm>
            <a:off x="250826" y="5276874"/>
            <a:ext cx="864235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600" b="1">
                <a:solidFill>
                  <a:schemeClr val="tx1"/>
                </a:solidFill>
                <a:latin typeface="Garamond" pitchFamily="18" charset="0"/>
                <a:cs typeface="Traditional Arabic" pitchFamily="18" charset="-78"/>
              </a:defRPr>
            </a:lvl1pPr>
            <a:lvl2pPr marL="742950" indent="-285750" eaLnBrk="0" hangingPunct="0">
              <a:defRPr sz="2600" b="1">
                <a:solidFill>
                  <a:schemeClr val="tx1"/>
                </a:solidFill>
                <a:latin typeface="Garamond" pitchFamily="18" charset="0"/>
                <a:cs typeface="Traditional Arabic" pitchFamily="18" charset="-78"/>
              </a:defRPr>
            </a:lvl2pPr>
            <a:lvl3pPr marL="1143000" indent="-228600" eaLnBrk="0" hangingPunct="0">
              <a:defRPr sz="2600" b="1">
                <a:solidFill>
                  <a:schemeClr val="tx1"/>
                </a:solidFill>
                <a:latin typeface="Garamond" pitchFamily="18" charset="0"/>
                <a:cs typeface="Traditional Arabic" pitchFamily="18" charset="-78"/>
              </a:defRPr>
            </a:lvl3pPr>
            <a:lvl4pPr marL="1600200" indent="-228600" eaLnBrk="0" hangingPunct="0">
              <a:defRPr sz="2600" b="1">
                <a:solidFill>
                  <a:schemeClr val="tx1"/>
                </a:solidFill>
                <a:latin typeface="Garamond" pitchFamily="18" charset="0"/>
                <a:cs typeface="Traditional Arabic" pitchFamily="18" charset="-78"/>
              </a:defRPr>
            </a:lvl4pPr>
            <a:lvl5pPr marL="2057400" indent="-228600" eaLnBrk="0" hangingPunct="0">
              <a:defRPr sz="2600" b="1">
                <a:solidFill>
                  <a:schemeClr val="tx1"/>
                </a:solidFill>
                <a:latin typeface="Garamond" pitchFamily="18" charset="0"/>
                <a:cs typeface="Traditional Arabic" pitchFamily="18" charset="-78"/>
              </a:defRPr>
            </a:lvl5pPr>
            <a:lvl6pPr marL="25146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6pPr>
            <a:lvl7pPr marL="29718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7pPr>
            <a:lvl8pPr marL="34290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8pPr>
            <a:lvl9pPr marL="38862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9pPr>
          </a:lstStyle>
          <a:p>
            <a:pPr algn="just" eaLnBrk="1" fontAlgn="base" hangingPunct="1">
              <a:spcBef>
                <a:spcPct val="50000"/>
              </a:spcBef>
              <a:spcAft>
                <a:spcPct val="0"/>
              </a:spcAft>
            </a:pPr>
            <a:r>
              <a:rPr lang="ar-DZ" sz="3200" b="0" dirty="0" smtClean="0">
                <a:solidFill>
                  <a:srgbClr val="000000"/>
                </a:solidFill>
                <a:latin typeface="Arial" pitchFamily="34" charset="0"/>
              </a:rPr>
              <a:t>  </a:t>
            </a:r>
            <a:r>
              <a:rPr lang="ar-SA" sz="3200" dirty="0" smtClean="0">
                <a:solidFill>
                  <a:srgbClr val="000000"/>
                </a:solidFill>
                <a:latin typeface="Arial" pitchFamily="34" charset="0"/>
                <a:cs typeface="+mn-cs"/>
              </a:rPr>
              <a:t>السلع </a:t>
            </a:r>
            <a:r>
              <a:rPr lang="ar-SA" sz="3200" dirty="0">
                <a:solidFill>
                  <a:srgbClr val="000000"/>
                </a:solidFill>
                <a:latin typeface="Arial" pitchFamily="34" charset="0"/>
                <a:cs typeface="+mn-cs"/>
              </a:rPr>
              <a:t>البديلة وهي تلك التي يمكن إحلال إحداها محل الأخرى . فثمن أحدها والكمية المطلوبة من الأخرى على علاقة طردية موجبة </a:t>
            </a:r>
            <a:r>
              <a:rPr lang="ar-SA" sz="3200" dirty="0">
                <a:solidFill>
                  <a:srgbClr val="000000"/>
                </a:solidFill>
                <a:latin typeface="Arial" pitchFamily="34" charset="0"/>
              </a:rPr>
              <a:t>.</a:t>
            </a:r>
            <a:endParaRPr lang="fr-FR" sz="3200" dirty="0">
              <a:solidFill>
                <a:srgbClr val="000000"/>
              </a:solidFill>
              <a:latin typeface="Arial" pitchFamily="34" charset="0"/>
            </a:endParaRPr>
          </a:p>
        </p:txBody>
      </p:sp>
    </p:spTree>
    <p:extLst>
      <p:ext uri="{BB962C8B-B14F-4D97-AF65-F5344CB8AC3E}">
        <p14:creationId xmlns:p14="http://schemas.microsoft.com/office/powerpoint/2010/main" val="210785992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2" fill="hold" grpId="0" nodeType="withEffect">
                                  <p:stCondLst>
                                    <p:cond delay="0"/>
                                  </p:stCondLst>
                                  <p:childTnLst>
                                    <p:set>
                                      <p:cBhvr>
                                        <p:cTn id="6" dur="1" fill="hold">
                                          <p:stCondLst>
                                            <p:cond delay="0"/>
                                          </p:stCondLst>
                                        </p:cTn>
                                        <p:tgtEl>
                                          <p:spTgt spid="83972"/>
                                        </p:tgtEl>
                                        <p:attrNameLst>
                                          <p:attrName>style.visibility</p:attrName>
                                        </p:attrNameLst>
                                      </p:cBhvr>
                                      <p:to>
                                        <p:strVal val="visible"/>
                                      </p:to>
                                    </p:set>
                                    <p:anim calcmode="lin" valueType="num">
                                      <p:cBhvr additive="base">
                                        <p:cTn id="7" dur="250" fill="hold"/>
                                        <p:tgtEl>
                                          <p:spTgt spid="83972"/>
                                        </p:tgtEl>
                                        <p:attrNameLst>
                                          <p:attrName>ppt_x</p:attrName>
                                        </p:attrNameLst>
                                      </p:cBhvr>
                                      <p:tavLst>
                                        <p:tav tm="0">
                                          <p:val>
                                            <p:strVal val="0-#ppt_w/2"/>
                                          </p:val>
                                        </p:tav>
                                        <p:tav tm="100000">
                                          <p:val>
                                            <p:strVal val="#ppt_x"/>
                                          </p:val>
                                        </p:tav>
                                      </p:tavLst>
                                    </p:anim>
                                    <p:anim calcmode="lin" valueType="num">
                                      <p:cBhvr additive="base">
                                        <p:cTn id="8" dur="250" fill="hold"/>
                                        <p:tgtEl>
                                          <p:spTgt spid="83972"/>
                                        </p:tgtEl>
                                        <p:attrNameLst>
                                          <p:attrName>ppt_y</p:attrName>
                                        </p:attrNameLst>
                                      </p:cBhvr>
                                      <p:tavLst>
                                        <p:tav tm="0">
                                          <p:val>
                                            <p:strVal val="1+#ppt_h/2"/>
                                          </p:val>
                                        </p:tav>
                                        <p:tav tm="100000">
                                          <p:val>
                                            <p:strVal val="#ppt_y"/>
                                          </p:val>
                                        </p:tav>
                                      </p:tavLst>
                                    </p:anim>
                                  </p:childTnLst>
                                </p:cTn>
                              </p:par>
                            </p:childTnLst>
                          </p:cTn>
                        </p:par>
                        <p:par>
                          <p:cTn id="9" fill="hold" nodeType="withGroup">
                            <p:stCondLst>
                              <p:cond delay="250"/>
                            </p:stCondLst>
                            <p:childTnLst>
                              <p:par>
                                <p:cTn id="10" presetID="12" presetClass="entr" presetSubtype="4" fill="hold" grpId="0" nodeType="afterEffect">
                                  <p:stCondLst>
                                    <p:cond delay="0"/>
                                  </p:stCondLst>
                                  <p:childTnLst>
                                    <p:set>
                                      <p:cBhvr>
                                        <p:cTn id="11" dur="1" fill="hold">
                                          <p:stCondLst>
                                            <p:cond delay="0"/>
                                          </p:stCondLst>
                                        </p:cTn>
                                        <p:tgtEl>
                                          <p:spTgt spid="83974"/>
                                        </p:tgtEl>
                                        <p:attrNameLst>
                                          <p:attrName>style.visibility</p:attrName>
                                        </p:attrNameLst>
                                      </p:cBhvr>
                                      <p:to>
                                        <p:strVal val="visible"/>
                                      </p:to>
                                    </p:set>
                                    <p:animEffect transition="in" filter="slide(fromBottom)">
                                      <p:cBhvr>
                                        <p:cTn id="12" dur="250"/>
                                        <p:tgtEl>
                                          <p:spTgt spid="83974"/>
                                        </p:tgtEl>
                                      </p:cBhvr>
                                    </p:animEffect>
                                  </p:childTnLst>
                                </p:cTn>
                              </p:par>
                            </p:childTnLst>
                          </p:cTn>
                        </p:par>
                        <p:par>
                          <p:cTn id="13" fill="hold" nodeType="withGroup">
                            <p:stCondLst>
                              <p:cond delay="500"/>
                            </p:stCondLst>
                            <p:childTnLst>
                              <p:par>
                                <p:cTn id="14" presetID="2" presetClass="entr" presetSubtype="12" fill="hold" grpId="0" nodeType="afterEffect">
                                  <p:stCondLst>
                                    <p:cond delay="0"/>
                                  </p:stCondLst>
                                  <p:childTnLst>
                                    <p:set>
                                      <p:cBhvr>
                                        <p:cTn id="15" dur="1" fill="hold">
                                          <p:stCondLst>
                                            <p:cond delay="0"/>
                                          </p:stCondLst>
                                        </p:cTn>
                                        <p:tgtEl>
                                          <p:spTgt spid="83975"/>
                                        </p:tgtEl>
                                        <p:attrNameLst>
                                          <p:attrName>style.visibility</p:attrName>
                                        </p:attrNameLst>
                                      </p:cBhvr>
                                      <p:to>
                                        <p:strVal val="visible"/>
                                      </p:to>
                                    </p:set>
                                    <p:anim calcmode="lin" valueType="num">
                                      <p:cBhvr additive="base">
                                        <p:cTn id="16" dur="250" fill="hold"/>
                                        <p:tgtEl>
                                          <p:spTgt spid="83975"/>
                                        </p:tgtEl>
                                        <p:attrNameLst>
                                          <p:attrName>ppt_x</p:attrName>
                                        </p:attrNameLst>
                                      </p:cBhvr>
                                      <p:tavLst>
                                        <p:tav tm="0">
                                          <p:val>
                                            <p:strVal val="0-#ppt_w/2"/>
                                          </p:val>
                                        </p:tav>
                                        <p:tav tm="100000">
                                          <p:val>
                                            <p:strVal val="#ppt_x"/>
                                          </p:val>
                                        </p:tav>
                                      </p:tavLst>
                                    </p:anim>
                                    <p:anim calcmode="lin" valueType="num">
                                      <p:cBhvr additive="base">
                                        <p:cTn id="17" dur="250" fill="hold"/>
                                        <p:tgtEl>
                                          <p:spTgt spid="83975"/>
                                        </p:tgtEl>
                                        <p:attrNameLst>
                                          <p:attrName>ppt_y</p:attrName>
                                        </p:attrNameLst>
                                      </p:cBhvr>
                                      <p:tavLst>
                                        <p:tav tm="0">
                                          <p:val>
                                            <p:strVal val="1+#ppt_h/2"/>
                                          </p:val>
                                        </p:tav>
                                        <p:tav tm="100000">
                                          <p:val>
                                            <p:strVal val="#ppt_y"/>
                                          </p:val>
                                        </p:tav>
                                      </p:tavLst>
                                    </p:anim>
                                  </p:childTnLst>
                                </p:cTn>
                              </p:par>
                            </p:childTnLst>
                          </p:cTn>
                        </p:par>
                        <p:par>
                          <p:cTn id="18" fill="hold" nodeType="withGroup">
                            <p:stCondLst>
                              <p:cond delay="750"/>
                            </p:stCondLst>
                            <p:childTnLst>
                              <p:par>
                                <p:cTn id="19" presetID="12" presetClass="entr" presetSubtype="4" fill="hold" grpId="0" nodeType="afterEffect">
                                  <p:stCondLst>
                                    <p:cond delay="0"/>
                                  </p:stCondLst>
                                  <p:childTnLst>
                                    <p:set>
                                      <p:cBhvr>
                                        <p:cTn id="20" dur="1" fill="hold">
                                          <p:stCondLst>
                                            <p:cond delay="0"/>
                                          </p:stCondLst>
                                        </p:cTn>
                                        <p:tgtEl>
                                          <p:spTgt spid="83976"/>
                                        </p:tgtEl>
                                        <p:attrNameLst>
                                          <p:attrName>style.visibility</p:attrName>
                                        </p:attrNameLst>
                                      </p:cBhvr>
                                      <p:to>
                                        <p:strVal val="visible"/>
                                      </p:to>
                                    </p:set>
                                    <p:animEffect transition="in" filter="slide(fromBottom)">
                                      <p:cBhvr>
                                        <p:cTn id="21" dur="250"/>
                                        <p:tgtEl>
                                          <p:spTgt spid="83976"/>
                                        </p:tgtEl>
                                      </p:cBhvr>
                                    </p:animEffect>
                                  </p:childTnLst>
                                </p:cTn>
                              </p:par>
                            </p:childTnLst>
                          </p:cTn>
                        </p:par>
                        <p:par>
                          <p:cTn id="22" fill="hold" nodeType="withGroup">
                            <p:stCondLst>
                              <p:cond delay="1000"/>
                            </p:stCondLst>
                            <p:childTnLst>
                              <p:par>
                                <p:cTn id="23" presetID="12" presetClass="entr" presetSubtype="1" fill="hold" grpId="0" nodeType="afterEffect">
                                  <p:stCondLst>
                                    <p:cond delay="0"/>
                                  </p:stCondLst>
                                  <p:childTnLst>
                                    <p:set>
                                      <p:cBhvr>
                                        <p:cTn id="24" dur="1" fill="hold">
                                          <p:stCondLst>
                                            <p:cond delay="0"/>
                                          </p:stCondLst>
                                        </p:cTn>
                                        <p:tgtEl>
                                          <p:spTgt spid="83977"/>
                                        </p:tgtEl>
                                        <p:attrNameLst>
                                          <p:attrName>style.visibility</p:attrName>
                                        </p:attrNameLst>
                                      </p:cBhvr>
                                      <p:to>
                                        <p:strVal val="visible"/>
                                      </p:to>
                                    </p:set>
                                    <p:animEffect transition="in" filter="slide(fromTop)">
                                      <p:cBhvr>
                                        <p:cTn id="25" dur="250"/>
                                        <p:tgtEl>
                                          <p:spTgt spid="839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2" grpId="0" autoUpdateAnimBg="0"/>
      <p:bldP spid="83974" grpId="0" autoUpdateAnimBg="0"/>
      <p:bldP spid="83975" grpId="0" autoUpdateAnimBg="0"/>
      <p:bldP spid="83976" grpId="0" autoUpdateAnimBg="0"/>
      <p:bldP spid="83977"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ChangeArrowheads="1"/>
          </p:cNvSpPr>
          <p:nvPr/>
        </p:nvSpPr>
        <p:spPr bwMode="auto">
          <a:xfrm>
            <a:off x="457200" y="851049"/>
            <a:ext cx="8229600" cy="993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ar-DZ" sz="4400" b="1" dirty="0" smtClean="0">
                <a:solidFill>
                  <a:srgbClr val="005C00"/>
                </a:solidFill>
              </a:rPr>
              <a:t>ب</a:t>
            </a:r>
            <a:r>
              <a:rPr lang="ar-SA" sz="4400" b="1" dirty="0" smtClean="0">
                <a:solidFill>
                  <a:srgbClr val="005C00"/>
                </a:solidFill>
              </a:rPr>
              <a:t>: المحددات النوعية</a:t>
            </a:r>
            <a:endParaRPr lang="fr-FR" sz="4400" b="1" dirty="0">
              <a:solidFill>
                <a:srgbClr val="005C00"/>
              </a:solidFill>
            </a:endParaRPr>
          </a:p>
        </p:txBody>
      </p:sp>
      <p:sp>
        <p:nvSpPr>
          <p:cNvPr id="126979" name="Text Box 3"/>
          <p:cNvSpPr txBox="1">
            <a:spLocks noChangeArrowheads="1"/>
          </p:cNvSpPr>
          <p:nvPr/>
        </p:nvSpPr>
        <p:spPr bwMode="auto">
          <a:xfrm>
            <a:off x="899343" y="2704852"/>
            <a:ext cx="7417073"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600" b="1">
                <a:solidFill>
                  <a:schemeClr val="tx1"/>
                </a:solidFill>
                <a:latin typeface="Garamond" pitchFamily="18" charset="0"/>
                <a:cs typeface="Traditional Arabic" pitchFamily="18" charset="-78"/>
              </a:defRPr>
            </a:lvl1pPr>
            <a:lvl2pPr marL="742950" indent="-285750" eaLnBrk="0" hangingPunct="0">
              <a:defRPr sz="2600" b="1">
                <a:solidFill>
                  <a:schemeClr val="tx1"/>
                </a:solidFill>
                <a:latin typeface="Garamond" pitchFamily="18" charset="0"/>
                <a:cs typeface="Traditional Arabic" pitchFamily="18" charset="-78"/>
              </a:defRPr>
            </a:lvl2pPr>
            <a:lvl3pPr marL="1143000" indent="-228600" eaLnBrk="0" hangingPunct="0">
              <a:defRPr sz="2600" b="1">
                <a:solidFill>
                  <a:schemeClr val="tx1"/>
                </a:solidFill>
                <a:latin typeface="Garamond" pitchFamily="18" charset="0"/>
                <a:cs typeface="Traditional Arabic" pitchFamily="18" charset="-78"/>
              </a:defRPr>
            </a:lvl3pPr>
            <a:lvl4pPr marL="1600200" indent="-228600" eaLnBrk="0" hangingPunct="0">
              <a:defRPr sz="2600" b="1">
                <a:solidFill>
                  <a:schemeClr val="tx1"/>
                </a:solidFill>
                <a:latin typeface="Garamond" pitchFamily="18" charset="0"/>
                <a:cs typeface="Traditional Arabic" pitchFamily="18" charset="-78"/>
              </a:defRPr>
            </a:lvl4pPr>
            <a:lvl5pPr marL="2057400" indent="-228600" eaLnBrk="0" hangingPunct="0">
              <a:defRPr sz="2600" b="1">
                <a:solidFill>
                  <a:schemeClr val="tx1"/>
                </a:solidFill>
                <a:latin typeface="Garamond" pitchFamily="18" charset="0"/>
                <a:cs typeface="Traditional Arabic" pitchFamily="18" charset="-78"/>
              </a:defRPr>
            </a:lvl5pPr>
            <a:lvl6pPr marL="25146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6pPr>
            <a:lvl7pPr marL="29718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7pPr>
            <a:lvl8pPr marL="34290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8pPr>
            <a:lvl9pPr marL="38862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9pPr>
          </a:lstStyle>
          <a:p>
            <a:pPr algn="just" eaLnBrk="1" fontAlgn="base" hangingPunct="1">
              <a:spcBef>
                <a:spcPct val="50000"/>
              </a:spcBef>
              <a:spcAft>
                <a:spcPct val="0"/>
              </a:spcAft>
            </a:pPr>
            <a:r>
              <a:rPr lang="ar-DZ" sz="3200" b="0" dirty="0" smtClean="0">
                <a:solidFill>
                  <a:srgbClr val="000000"/>
                </a:solidFill>
                <a:latin typeface="Arial" pitchFamily="34" charset="0"/>
                <a:cs typeface="+mn-cs"/>
              </a:rPr>
              <a:t>  </a:t>
            </a:r>
            <a:r>
              <a:rPr lang="ar-SA" sz="3200" dirty="0" smtClean="0">
                <a:solidFill>
                  <a:srgbClr val="000000"/>
                </a:solidFill>
                <a:latin typeface="Arial" pitchFamily="34" charset="0"/>
                <a:cs typeface="+mn-cs"/>
              </a:rPr>
              <a:t>وهي </a:t>
            </a:r>
            <a:r>
              <a:rPr lang="ar-SA" sz="3200" dirty="0">
                <a:solidFill>
                  <a:srgbClr val="000000"/>
                </a:solidFill>
                <a:latin typeface="Arial" pitchFamily="34" charset="0"/>
                <a:cs typeface="+mn-cs"/>
              </a:rPr>
              <a:t>المتغيرات أو العوامل التي لا يمكن قياسها سواء بوحدات عينية معينة أو نقدية ، إنما يمكن توصيفها فقط ، كالعادات والتقاليد ، والتفضيلات المختلفة للمستهلك . </a:t>
            </a:r>
          </a:p>
          <a:p>
            <a:pPr algn="just" eaLnBrk="1" fontAlgn="base" hangingPunct="1">
              <a:spcBef>
                <a:spcPct val="50000"/>
              </a:spcBef>
              <a:spcAft>
                <a:spcPct val="0"/>
              </a:spcAft>
            </a:pPr>
            <a:r>
              <a:rPr lang="ar-DZ" sz="3200" dirty="0" smtClean="0">
                <a:solidFill>
                  <a:srgbClr val="000000"/>
                </a:solidFill>
                <a:latin typeface="Arial" pitchFamily="34" charset="0"/>
                <a:cs typeface="+mn-cs"/>
              </a:rPr>
              <a:t>  </a:t>
            </a:r>
            <a:r>
              <a:rPr lang="ar-SA" sz="3200" dirty="0" smtClean="0">
                <a:solidFill>
                  <a:srgbClr val="000000"/>
                </a:solidFill>
                <a:latin typeface="Arial" pitchFamily="34" charset="0"/>
                <a:cs typeface="+mn-cs"/>
              </a:rPr>
              <a:t>وتحصر </a:t>
            </a:r>
            <a:r>
              <a:rPr lang="ar-SA" sz="3200" dirty="0">
                <a:solidFill>
                  <a:srgbClr val="000000"/>
                </a:solidFill>
                <a:latin typeface="Arial" pitchFamily="34" charset="0"/>
                <a:cs typeface="+mn-cs"/>
              </a:rPr>
              <a:t>كل هذه العوامل تحت ما </a:t>
            </a:r>
            <a:r>
              <a:rPr lang="ar-DZ" sz="3200" dirty="0">
                <a:solidFill>
                  <a:srgbClr val="000000"/>
                </a:solidFill>
                <a:latin typeface="Arial" pitchFamily="34" charset="0"/>
                <a:cs typeface="+mn-cs"/>
              </a:rPr>
              <a:t>ي</a:t>
            </a:r>
            <a:r>
              <a:rPr lang="ar-SA" sz="3200" dirty="0" smtClean="0">
                <a:solidFill>
                  <a:srgbClr val="000000"/>
                </a:solidFill>
                <a:latin typeface="Arial" pitchFamily="34" charset="0"/>
                <a:cs typeface="+mn-cs"/>
              </a:rPr>
              <a:t>طلق </a:t>
            </a:r>
            <a:r>
              <a:rPr lang="ar-SA" sz="3200" dirty="0">
                <a:solidFill>
                  <a:srgbClr val="000000"/>
                </a:solidFill>
                <a:latin typeface="Arial" pitchFamily="34" charset="0"/>
                <a:cs typeface="+mn-cs"/>
              </a:rPr>
              <a:t>عليه ” ذوق المستهلك </a:t>
            </a:r>
            <a:r>
              <a:rPr lang="ar-SA" sz="3200" dirty="0">
                <a:solidFill>
                  <a:srgbClr val="000000"/>
                </a:solidFill>
                <a:latin typeface="Arial" pitchFamily="34" charset="0"/>
              </a:rPr>
              <a:t>” </a:t>
            </a:r>
            <a:endParaRPr lang="fr-FR" sz="3200" dirty="0">
              <a:solidFill>
                <a:srgbClr val="000000"/>
              </a:solidFill>
              <a:latin typeface="Arial" pitchFamily="34" charset="0"/>
            </a:endParaRPr>
          </a:p>
        </p:txBody>
      </p:sp>
    </p:spTree>
    <p:extLst>
      <p:ext uri="{BB962C8B-B14F-4D97-AF65-F5344CB8AC3E}">
        <p14:creationId xmlns:p14="http://schemas.microsoft.com/office/powerpoint/2010/main" val="28577128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26978"/>
                                        </p:tgtEl>
                                        <p:attrNameLst>
                                          <p:attrName>style.visibility</p:attrName>
                                        </p:attrNameLst>
                                      </p:cBhvr>
                                      <p:to>
                                        <p:strVal val="visible"/>
                                      </p:to>
                                    </p:set>
                                    <p:anim calcmode="lin" valueType="num">
                                      <p:cBhvr>
                                        <p:cTn id="7" dur="250" fill="hold"/>
                                        <p:tgtEl>
                                          <p:spTgt spid="126978"/>
                                        </p:tgtEl>
                                        <p:attrNameLst>
                                          <p:attrName>ppt_w</p:attrName>
                                        </p:attrNameLst>
                                      </p:cBhvr>
                                      <p:tavLst>
                                        <p:tav tm="0">
                                          <p:val>
                                            <p:fltVal val="0"/>
                                          </p:val>
                                        </p:tav>
                                        <p:tav tm="100000">
                                          <p:val>
                                            <p:strVal val="#ppt_w"/>
                                          </p:val>
                                        </p:tav>
                                      </p:tavLst>
                                    </p:anim>
                                    <p:anim calcmode="lin" valueType="num">
                                      <p:cBhvr>
                                        <p:cTn id="8" dur="250" fill="hold"/>
                                        <p:tgtEl>
                                          <p:spTgt spid="126978"/>
                                        </p:tgtEl>
                                        <p:attrNameLst>
                                          <p:attrName>ppt_h</p:attrName>
                                        </p:attrNameLst>
                                      </p:cBhvr>
                                      <p:tavLst>
                                        <p:tav tm="0">
                                          <p:val>
                                            <p:fltVal val="0"/>
                                          </p:val>
                                        </p:tav>
                                        <p:tav tm="100000">
                                          <p:val>
                                            <p:strVal val="#ppt_h"/>
                                          </p:val>
                                        </p:tav>
                                      </p:tavLst>
                                    </p:anim>
                                  </p:childTnLst>
                                </p:cTn>
                              </p:par>
                            </p:childTnLst>
                          </p:cTn>
                        </p:par>
                        <p:par>
                          <p:cTn id="9" fill="hold" nodeType="withGroup">
                            <p:stCondLst>
                              <p:cond delay="250"/>
                            </p:stCondLst>
                            <p:childTnLst>
                              <p:par>
                                <p:cTn id="10" presetID="9" presetClass="entr" presetSubtype="0" fill="hold" grpId="0" nodeType="afterEffect">
                                  <p:stCondLst>
                                    <p:cond delay="0"/>
                                  </p:stCondLst>
                                  <p:childTnLst>
                                    <p:set>
                                      <p:cBhvr>
                                        <p:cTn id="11" dur="1" fill="hold">
                                          <p:stCondLst>
                                            <p:cond delay="0"/>
                                          </p:stCondLst>
                                        </p:cTn>
                                        <p:tgtEl>
                                          <p:spTgt spid="126979"/>
                                        </p:tgtEl>
                                        <p:attrNameLst>
                                          <p:attrName>style.visibility</p:attrName>
                                        </p:attrNameLst>
                                      </p:cBhvr>
                                      <p:to>
                                        <p:strVal val="visible"/>
                                      </p:to>
                                    </p:set>
                                    <p:animEffect transition="in" filter="dissolve">
                                      <p:cBhvr>
                                        <p:cTn id="12" dur="250"/>
                                        <p:tgtEl>
                                          <p:spTgt spid="1269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8" grpId="0" autoUpdateAnimBg="0"/>
      <p:bldP spid="126979"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عنوان 1"/>
          <p:cNvSpPr>
            <a:spLocks noGrp="1"/>
          </p:cNvSpPr>
          <p:nvPr>
            <p:ph type="ctrTitle"/>
          </p:nvPr>
        </p:nvSpPr>
        <p:spPr>
          <a:xfrm>
            <a:off x="685800" y="446088"/>
            <a:ext cx="7772400" cy="1470025"/>
          </a:xfrm>
        </p:spPr>
        <p:txBody>
          <a:bodyPr/>
          <a:lstStyle/>
          <a:p>
            <a:pPr eaLnBrk="1" hangingPunct="1"/>
            <a:r>
              <a:rPr lang="ar-DZ" b="1" dirty="0" smtClean="0"/>
              <a:t>فهرس الدروس</a:t>
            </a:r>
          </a:p>
        </p:txBody>
      </p:sp>
      <p:sp>
        <p:nvSpPr>
          <p:cNvPr id="3" name="عنوان فرعي 2"/>
          <p:cNvSpPr>
            <a:spLocks noGrp="1"/>
          </p:cNvSpPr>
          <p:nvPr>
            <p:ph type="subTitle" idx="1"/>
          </p:nvPr>
        </p:nvSpPr>
        <p:spPr>
          <a:xfrm>
            <a:off x="323850" y="2276475"/>
            <a:ext cx="8135938" cy="3384550"/>
          </a:xfrm>
        </p:spPr>
        <p:txBody>
          <a:bodyPr/>
          <a:lstStyle/>
          <a:p>
            <a:pPr marL="457200" indent="-457200" algn="r" eaLnBrk="1" hangingPunct="1">
              <a:buFont typeface="Courier New" pitchFamily="49" charset="0"/>
              <a:buChar char="o"/>
              <a:defRPr/>
            </a:pPr>
            <a:r>
              <a:rPr lang="ar-DZ" b="1" dirty="0" smtClean="0"/>
              <a:t>المحور الاول : علم الاقتصاد والمشكلة الاقتصادية</a:t>
            </a:r>
          </a:p>
          <a:p>
            <a:pPr marL="457200" indent="-457200" algn="r" eaLnBrk="1" hangingPunct="1">
              <a:buFont typeface="Courier New" pitchFamily="49" charset="0"/>
              <a:buChar char="o"/>
              <a:defRPr/>
            </a:pPr>
            <a:r>
              <a:rPr lang="ar-DZ" b="1" dirty="0" smtClean="0"/>
              <a:t>المحور الثاني : دراسة </a:t>
            </a:r>
            <a:r>
              <a:rPr lang="ar-DZ" b="1" dirty="0"/>
              <a:t>السوق  </a:t>
            </a:r>
            <a:endParaRPr lang="ar-DZ" b="1" dirty="0" smtClean="0"/>
          </a:p>
          <a:p>
            <a:pPr marL="457200" indent="-457200" algn="r" eaLnBrk="1" hangingPunct="1">
              <a:buFont typeface="Courier New" pitchFamily="49" charset="0"/>
              <a:buChar char="o"/>
              <a:defRPr/>
            </a:pPr>
            <a:r>
              <a:rPr lang="ar-DZ" b="1" dirty="0" smtClean="0"/>
              <a:t>المحور الثالث : نظرية </a:t>
            </a:r>
            <a:r>
              <a:rPr lang="ar-DZ" b="1" dirty="0"/>
              <a:t>الطلب و العرض</a:t>
            </a:r>
            <a:endParaRPr lang="ar-DZ" b="1" dirty="0" smtClean="0"/>
          </a:p>
          <a:p>
            <a:pPr marL="457200" indent="-457200" algn="r" eaLnBrk="1" hangingPunct="1">
              <a:buFont typeface="Courier New" pitchFamily="49" charset="0"/>
              <a:buChar char="o"/>
              <a:defRPr/>
            </a:pPr>
            <a:r>
              <a:rPr lang="ar-DZ" b="1" dirty="0" smtClean="0"/>
              <a:t>المحور الرابع :</a:t>
            </a:r>
            <a:r>
              <a:rPr lang="ar-DZ" b="1" dirty="0" err="1" smtClean="0"/>
              <a:t>المرونات</a:t>
            </a:r>
            <a:endParaRPr lang="ar-DZ" b="1" dirty="0" smtClean="0"/>
          </a:p>
          <a:p>
            <a:pPr marL="457200" indent="-457200" algn="r" eaLnBrk="1" hangingPunct="1">
              <a:buFont typeface="Courier New" pitchFamily="49" charset="0"/>
              <a:buChar char="o"/>
              <a:defRPr/>
            </a:pPr>
            <a:r>
              <a:rPr lang="ar-DZ" b="1" dirty="0" smtClean="0"/>
              <a:t>المحور الخامس : نظرية سلوك المستهلك </a:t>
            </a:r>
          </a:p>
          <a:p>
            <a:pPr algn="r" eaLnBrk="1" hangingPunct="1">
              <a:defRPr/>
            </a:pPr>
            <a:endParaRPr lang="ar-DZ" dirty="0" smtClean="0"/>
          </a:p>
        </p:txBody>
      </p:sp>
    </p:spTree>
    <p:extLst>
      <p:ext uri="{BB962C8B-B14F-4D97-AF65-F5344CB8AC3E}">
        <p14:creationId xmlns:p14="http://schemas.microsoft.com/office/powerpoint/2010/main" val="86478005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additive="base">
                                        <p:cTn id="7" dur="250" fill="hold"/>
                                        <p:tgtEl>
                                          <p:spTgt spid="4098"/>
                                        </p:tgtEl>
                                        <p:attrNameLst>
                                          <p:attrName>ppt_x</p:attrName>
                                        </p:attrNameLst>
                                      </p:cBhvr>
                                      <p:tavLst>
                                        <p:tav tm="0">
                                          <p:val>
                                            <p:strVal val="#ppt_x"/>
                                          </p:val>
                                        </p:tav>
                                        <p:tav tm="100000">
                                          <p:val>
                                            <p:strVal val="#ppt_x"/>
                                          </p:val>
                                        </p:tav>
                                      </p:tavLst>
                                    </p:anim>
                                    <p:anim calcmode="lin" valueType="num">
                                      <p:cBhvr additive="base">
                                        <p:cTn id="8" dur="250" fill="hold"/>
                                        <p:tgtEl>
                                          <p:spTgt spid="4098"/>
                                        </p:tgtEl>
                                        <p:attrNameLst>
                                          <p:attrName>ppt_y</p:attrName>
                                        </p:attrNameLst>
                                      </p:cBhvr>
                                      <p:tavLst>
                                        <p:tav tm="0">
                                          <p:val>
                                            <p:strVal val="1+#ppt_h/2"/>
                                          </p:val>
                                        </p:tav>
                                        <p:tav tm="100000">
                                          <p:val>
                                            <p:strVal val="#ppt_y"/>
                                          </p:val>
                                        </p:tav>
                                      </p:tavLst>
                                    </p:anim>
                                  </p:childTnLst>
                                </p:cTn>
                              </p:par>
                            </p:childTnLst>
                          </p:cTn>
                        </p:par>
                        <p:par>
                          <p:cTn id="9" fill="hold">
                            <p:stCondLst>
                              <p:cond delay="250"/>
                            </p:stCondLst>
                            <p:childTnLst>
                              <p:par>
                                <p:cTn id="10" presetID="2" presetClass="entr" presetSubtype="4"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25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25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500"/>
                            </p:stCondLst>
                            <p:childTnLst>
                              <p:par>
                                <p:cTn id="15" presetID="2" presetClass="entr" presetSubtype="4"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25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25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9" fill="hold">
                            <p:stCondLst>
                              <p:cond delay="750"/>
                            </p:stCondLst>
                            <p:childTnLst>
                              <p:par>
                                <p:cTn id="20" presetID="2" presetClass="entr" presetSubtype="4" fill="hold" grpId="0" nodeType="after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additive="base">
                                        <p:cTn id="22" dur="25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3" dur="25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4" fill="hold">
                            <p:stCondLst>
                              <p:cond delay="1000"/>
                            </p:stCondLst>
                            <p:childTnLst>
                              <p:par>
                                <p:cTn id="25" presetID="2" presetClass="entr" presetSubtype="4" fill="hold" grpId="0" nodeType="after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additive="base">
                                        <p:cTn id="27" dur="25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8" dur="25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9" fill="hold">
                            <p:stCondLst>
                              <p:cond delay="1250"/>
                            </p:stCondLst>
                            <p:childTnLst>
                              <p:par>
                                <p:cTn id="30" presetID="2" presetClass="entr" presetSubtype="4" fill="hold" grpId="0" nodeType="after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additive="base">
                                        <p:cTn id="32" dur="25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3" dur="25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34888" y="548680"/>
            <a:ext cx="8229600" cy="720080"/>
          </a:xfrm>
        </p:spPr>
        <p:txBody>
          <a:bodyPr/>
          <a:lstStyle/>
          <a:p>
            <a:pPr lvl="0" algn="r"/>
            <a:r>
              <a:rPr kumimoji="0" lang="ar-DZ" b="1" i="0" u="none" strike="noStrike" kern="0" cap="none" spc="0" normalizeH="0" baseline="0" noProof="0" dirty="0" smtClean="0">
                <a:ln>
                  <a:noFill/>
                </a:ln>
                <a:solidFill>
                  <a:srgbClr val="7030A0"/>
                </a:solidFill>
                <a:effectLst/>
                <a:uLnTx/>
                <a:uFillTx/>
              </a:rPr>
              <a:t>ثالثا : </a:t>
            </a:r>
            <a:r>
              <a:rPr kumimoji="0" lang="ar-SA" b="1" i="0" u="none" strike="noStrike" kern="0" cap="none" spc="0" normalizeH="0" baseline="0" noProof="0" dirty="0" smtClean="0">
                <a:ln>
                  <a:noFill/>
                </a:ln>
                <a:solidFill>
                  <a:srgbClr val="7030A0"/>
                </a:solidFill>
                <a:effectLst/>
                <a:uLnTx/>
                <a:uFillTx/>
              </a:rPr>
              <a:t>قانون الطلب </a:t>
            </a:r>
            <a:br>
              <a:rPr kumimoji="0" lang="ar-SA" b="1" i="0" u="none" strike="noStrike" kern="0" cap="none" spc="0" normalizeH="0" baseline="0" noProof="0" dirty="0" smtClean="0">
                <a:ln>
                  <a:noFill/>
                </a:ln>
                <a:solidFill>
                  <a:srgbClr val="7030A0"/>
                </a:solidFill>
                <a:effectLst/>
                <a:uLnTx/>
                <a:uFillTx/>
              </a:rPr>
            </a:br>
            <a:endParaRPr lang="ar-DZ" dirty="0"/>
          </a:p>
        </p:txBody>
      </p:sp>
      <mc:AlternateContent xmlns:mc="http://schemas.openxmlformats.org/markup-compatibility/2006" xmlns:a14="http://schemas.microsoft.com/office/drawing/2010/main">
        <mc:Choice Requires="a14">
          <p:sp>
            <p:nvSpPr>
              <p:cNvPr id="6" name="عنصر نائب للمحتوى 2"/>
              <p:cNvSpPr>
                <a:spLocks noGrp="1"/>
              </p:cNvSpPr>
              <p:nvPr>
                <p:ph idx="1"/>
              </p:nvPr>
            </p:nvSpPr>
            <p:spPr bwMode="auto">
              <a:xfrm>
                <a:off x="395536" y="980728"/>
                <a:ext cx="8424936" cy="6336704"/>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a:lstStyle/>
              <a:p>
                <a:pPr marL="114300" marR="0" lvl="0" indent="0" algn="just" defTabSz="914400" eaLnBrk="1" fontAlgn="auto" latinLnBrk="0" hangingPunct="1">
                  <a:lnSpc>
                    <a:spcPct val="100000"/>
                  </a:lnSpc>
                  <a:spcBef>
                    <a:spcPts val="0"/>
                  </a:spcBef>
                  <a:spcAft>
                    <a:spcPts val="0"/>
                  </a:spcAft>
                  <a:buClrTx/>
                  <a:buSzTx/>
                  <a:buFontTx/>
                  <a:buNone/>
                  <a:tabLst/>
                  <a:defRPr/>
                </a:pPr>
                <a:r>
                  <a:rPr lang="ar-DZ" dirty="0">
                    <a:solidFill>
                      <a:sysClr val="windowText" lastClr="FFFF00"/>
                    </a:solidFill>
                  </a:rPr>
                  <a:t> </a:t>
                </a:r>
                <a:r>
                  <a:rPr kumimoji="0" lang="ar-SA" b="1" i="0" u="none" strike="noStrike" kern="0" cap="none" spc="0" normalizeH="0" baseline="0" noProof="0" dirty="0" smtClean="0">
                    <a:ln>
                      <a:noFill/>
                    </a:ln>
                    <a:solidFill>
                      <a:sysClr val="windowText" lastClr="FFFF00"/>
                    </a:solidFill>
                    <a:effectLst/>
                    <a:uLnTx/>
                    <a:uFillTx/>
                  </a:rPr>
                  <a:t>إن العلاقة التي تربط سعر السلعة والكمية المطلوبة منها هي علاقة عكسية،</a:t>
                </a:r>
                <a:r>
                  <a:rPr kumimoji="0" lang="ar-DZ" b="1" i="0" u="none" strike="noStrike" kern="0" cap="none" spc="0" normalizeH="0" baseline="0" noProof="0" dirty="0" smtClean="0">
                    <a:ln>
                      <a:noFill/>
                    </a:ln>
                    <a:solidFill>
                      <a:sysClr val="windowText" lastClr="FFFF00"/>
                    </a:solidFill>
                    <a:effectLst/>
                    <a:uLnTx/>
                    <a:uFillTx/>
                  </a:rPr>
                  <a:t> </a:t>
                </a:r>
                <a:r>
                  <a:rPr kumimoji="0" lang="ar-SA" b="1" i="0" u="none" strike="noStrike" kern="0" cap="none" spc="0" normalizeH="0" baseline="0" noProof="0" dirty="0" smtClean="0">
                    <a:ln>
                      <a:noFill/>
                    </a:ln>
                    <a:solidFill>
                      <a:sysClr val="windowText" lastClr="FFFF00"/>
                    </a:solidFill>
                    <a:effectLst/>
                    <a:uLnTx/>
                    <a:uFillTx/>
                  </a:rPr>
                  <a:t>بافتراض بقاء الأشياء الأخرى على حالها</a:t>
                </a:r>
                <a:r>
                  <a:rPr lang="ar-DZ" b="1" dirty="0">
                    <a:solidFill>
                      <a:sysClr val="windowText" lastClr="FFFF00"/>
                    </a:solidFill>
                  </a:rPr>
                  <a:t>,</a:t>
                </a:r>
                <a:r>
                  <a:rPr kumimoji="0" lang="ar-SA" b="1" i="0" u="none" strike="noStrike" kern="0" cap="none" spc="0" normalizeH="0" baseline="0" noProof="0" dirty="0" smtClean="0">
                    <a:ln>
                      <a:noFill/>
                    </a:ln>
                    <a:solidFill>
                      <a:sysClr val="windowText" lastClr="FFFF00"/>
                    </a:solidFill>
                    <a:effectLst/>
                    <a:uLnTx/>
                    <a:uFillTx/>
                  </a:rPr>
                  <a:t> بمعنى أن الكمية المطلوبة ستزداد عندما ينخفض السعر وتقل عندما يرتفع السعر.</a:t>
                </a:r>
              </a:p>
              <a:p>
                <a:pPr marL="114300" marR="0" lvl="0" indent="0" algn="just" defTabSz="914400" eaLnBrk="1" fontAlgn="auto" latinLnBrk="0" hangingPunct="1">
                  <a:lnSpc>
                    <a:spcPct val="100000"/>
                  </a:lnSpc>
                  <a:spcBef>
                    <a:spcPts val="0"/>
                  </a:spcBef>
                  <a:spcAft>
                    <a:spcPts val="0"/>
                  </a:spcAft>
                  <a:buClrTx/>
                  <a:buSzTx/>
                  <a:buFontTx/>
                  <a:buNone/>
                  <a:tabLst/>
                  <a:defRPr/>
                </a:pPr>
                <a:r>
                  <a:rPr kumimoji="0" lang="ar-DZ" b="1" i="0" u="none" strike="noStrike" kern="0" cap="none" spc="0" normalizeH="0" noProof="0" dirty="0" smtClean="0">
                    <a:ln>
                      <a:noFill/>
                    </a:ln>
                    <a:solidFill>
                      <a:sysClr val="windowText" lastClr="FFFF00"/>
                    </a:solidFill>
                    <a:effectLst/>
                    <a:uLnTx/>
                    <a:uFillTx/>
                  </a:rPr>
                  <a:t>   لان </a:t>
                </a:r>
                <a:r>
                  <a:rPr kumimoji="0" lang="ar-SA" b="1" i="0" u="none" strike="noStrike" kern="0" cap="none" spc="0" normalizeH="0" baseline="0" noProof="0" dirty="0" smtClean="0">
                    <a:ln>
                      <a:noFill/>
                    </a:ln>
                    <a:solidFill>
                      <a:sysClr val="windowText" lastClr="FFFF00"/>
                    </a:solidFill>
                    <a:effectLst/>
                    <a:uLnTx/>
                    <a:uFillTx/>
                  </a:rPr>
                  <a:t>هناك عدد من العوامل التي تؤثر في الطلب أو الكميات التي يرغب الأفراد في شرائها من السلعة أو الخدمة</a:t>
                </a:r>
                <a:r>
                  <a:rPr lang="ar-DZ" b="1" dirty="0" smtClean="0">
                    <a:solidFill>
                      <a:sysClr val="windowText" lastClr="FFFF00"/>
                    </a:solidFill>
                  </a:rPr>
                  <a:t>, </a:t>
                </a:r>
                <a:r>
                  <a:rPr kumimoji="0" lang="ar-SA" b="1" i="0" u="none" strike="noStrike" kern="0" cap="none" spc="0" normalizeH="0" baseline="0" noProof="0" dirty="0" smtClean="0">
                    <a:ln>
                      <a:noFill/>
                    </a:ln>
                    <a:solidFill>
                      <a:sysClr val="windowText" lastClr="FFFF00"/>
                    </a:solidFill>
                    <a:effectLst/>
                    <a:uLnTx/>
                    <a:uFillTx/>
                  </a:rPr>
                  <a:t>ويمكن التعبير عنها بالصيغة الدالية التالية:</a:t>
                </a:r>
              </a:p>
              <a:p>
                <a:pPr marL="114300" marR="0" lvl="0" indent="0" algn="just"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b="1" i="1" u="none" strike="noStrike" kern="0" cap="none" spc="0" normalizeH="0" baseline="0" noProof="0">
                          <a:ln>
                            <a:noFill/>
                          </a:ln>
                          <a:solidFill>
                            <a:srgbClr val="7030A0"/>
                          </a:solidFill>
                          <a:effectLst/>
                          <a:uLnTx/>
                          <a:uFillTx/>
                          <a:latin typeface="Cambria Math"/>
                        </a:rPr>
                        <m:t>𝑸𝒅</m:t>
                      </m:r>
                      <m:r>
                        <a:rPr kumimoji="0" lang="en-US" b="1" i="1" u="none" strike="noStrike" kern="0" cap="none" spc="0" normalizeH="0" baseline="0" noProof="0">
                          <a:ln>
                            <a:noFill/>
                          </a:ln>
                          <a:solidFill>
                            <a:srgbClr val="7030A0"/>
                          </a:solidFill>
                          <a:effectLst/>
                          <a:uLnTx/>
                          <a:uFillTx/>
                          <a:latin typeface="Cambria Math"/>
                        </a:rPr>
                        <m:t>=</m:t>
                      </m:r>
                      <m:r>
                        <a:rPr kumimoji="0" lang="en-US" b="1" i="1" u="none" strike="noStrike" kern="0" cap="none" spc="0" normalizeH="0" baseline="0" noProof="0">
                          <a:ln>
                            <a:noFill/>
                          </a:ln>
                          <a:solidFill>
                            <a:srgbClr val="7030A0"/>
                          </a:solidFill>
                          <a:effectLst/>
                          <a:uLnTx/>
                          <a:uFillTx/>
                          <a:latin typeface="Cambria Math"/>
                        </a:rPr>
                        <m:t>𝒇</m:t>
                      </m:r>
                      <m:r>
                        <a:rPr kumimoji="0" lang="en-US" b="1" i="1" u="none" strike="noStrike" kern="0" cap="none" spc="0" normalizeH="0" baseline="0" noProof="0">
                          <a:ln>
                            <a:noFill/>
                          </a:ln>
                          <a:solidFill>
                            <a:srgbClr val="7030A0"/>
                          </a:solidFill>
                          <a:effectLst/>
                          <a:uLnTx/>
                          <a:uFillTx/>
                          <a:latin typeface="Cambria Math"/>
                        </a:rPr>
                        <m:t>(</m:t>
                      </m:r>
                      <m:r>
                        <a:rPr kumimoji="0" lang="en-US" b="1" i="1" u="none" strike="noStrike" kern="0" cap="none" spc="0" normalizeH="0" baseline="0" noProof="0">
                          <a:ln>
                            <a:noFill/>
                          </a:ln>
                          <a:solidFill>
                            <a:srgbClr val="7030A0"/>
                          </a:solidFill>
                          <a:effectLst/>
                          <a:uLnTx/>
                          <a:uFillTx/>
                          <a:latin typeface="Cambria Math"/>
                        </a:rPr>
                        <m:t>𝑷</m:t>
                      </m:r>
                      <m:r>
                        <a:rPr kumimoji="0" lang="en-US" b="1" i="1" u="none" strike="noStrike" kern="0" cap="none" spc="0" normalizeH="0" baseline="0" noProof="0">
                          <a:ln>
                            <a:noFill/>
                          </a:ln>
                          <a:solidFill>
                            <a:srgbClr val="7030A0"/>
                          </a:solidFill>
                          <a:effectLst/>
                          <a:uLnTx/>
                          <a:uFillTx/>
                          <a:latin typeface="Cambria Math"/>
                        </a:rPr>
                        <m:t>,</m:t>
                      </m:r>
                      <m:r>
                        <a:rPr kumimoji="0" lang="en-US" b="1" i="1" u="none" strike="noStrike" kern="0" cap="none" spc="0" normalizeH="0" baseline="0" noProof="0">
                          <a:ln>
                            <a:noFill/>
                          </a:ln>
                          <a:solidFill>
                            <a:srgbClr val="7030A0"/>
                          </a:solidFill>
                          <a:effectLst/>
                          <a:uLnTx/>
                          <a:uFillTx/>
                          <a:latin typeface="Cambria Math"/>
                        </a:rPr>
                        <m:t>𝑷𝒏</m:t>
                      </m:r>
                      <m:r>
                        <a:rPr kumimoji="0" lang="en-US" b="1" i="1" u="none" strike="noStrike" kern="0" cap="none" spc="0" normalizeH="0" baseline="0" noProof="0">
                          <a:ln>
                            <a:noFill/>
                          </a:ln>
                          <a:solidFill>
                            <a:srgbClr val="7030A0"/>
                          </a:solidFill>
                          <a:effectLst/>
                          <a:uLnTx/>
                          <a:uFillTx/>
                          <a:latin typeface="Cambria Math"/>
                        </a:rPr>
                        <m:t>,</m:t>
                      </m:r>
                      <m:r>
                        <a:rPr kumimoji="0" lang="en-US" b="1" i="1" u="none" strike="noStrike" kern="0" cap="none" spc="0" normalizeH="0" baseline="0" noProof="0">
                          <a:ln>
                            <a:noFill/>
                          </a:ln>
                          <a:solidFill>
                            <a:srgbClr val="7030A0"/>
                          </a:solidFill>
                          <a:effectLst/>
                          <a:uLnTx/>
                          <a:uFillTx/>
                          <a:latin typeface="Cambria Math"/>
                        </a:rPr>
                        <m:t>𝑰</m:t>
                      </m:r>
                      <m:r>
                        <a:rPr kumimoji="0" lang="en-US" b="1" i="1" u="none" strike="noStrike" kern="0" cap="none" spc="0" normalizeH="0" baseline="0" noProof="0">
                          <a:ln>
                            <a:noFill/>
                          </a:ln>
                          <a:solidFill>
                            <a:srgbClr val="7030A0"/>
                          </a:solidFill>
                          <a:effectLst/>
                          <a:uLnTx/>
                          <a:uFillTx/>
                          <a:latin typeface="Cambria Math"/>
                        </a:rPr>
                        <m:t>,</m:t>
                      </m:r>
                      <m:r>
                        <a:rPr kumimoji="0" lang="en-US" b="1" i="1" u="none" strike="noStrike" kern="0" cap="none" spc="0" normalizeH="0" baseline="0" noProof="0">
                          <a:ln>
                            <a:noFill/>
                          </a:ln>
                          <a:solidFill>
                            <a:srgbClr val="7030A0"/>
                          </a:solidFill>
                          <a:effectLst/>
                          <a:uLnTx/>
                          <a:uFillTx/>
                          <a:latin typeface="Cambria Math"/>
                        </a:rPr>
                        <m:t>𝑵</m:t>
                      </m:r>
                      <m:r>
                        <a:rPr kumimoji="0" lang="en-US" b="1" i="1" u="none" strike="noStrike" kern="0" cap="none" spc="0" normalizeH="0" baseline="0" noProof="0">
                          <a:ln>
                            <a:noFill/>
                          </a:ln>
                          <a:solidFill>
                            <a:srgbClr val="7030A0"/>
                          </a:solidFill>
                          <a:effectLst/>
                          <a:uLnTx/>
                          <a:uFillTx/>
                          <a:latin typeface="Cambria Math"/>
                        </a:rPr>
                        <m:t>,…)</m:t>
                      </m:r>
                    </m:oMath>
                  </m:oMathPara>
                </a14:m>
                <a:endParaRPr kumimoji="0" lang="ar-SA" b="1" i="0" u="none" strike="noStrike" kern="0" cap="none" spc="0" normalizeH="0" baseline="0" noProof="0" dirty="0" smtClean="0">
                  <a:ln>
                    <a:noFill/>
                  </a:ln>
                  <a:solidFill>
                    <a:sysClr val="windowText" lastClr="FFFF00"/>
                  </a:solidFill>
                  <a:effectLst/>
                  <a:uLnTx/>
                  <a:uFillTx/>
                </a:endParaRPr>
              </a:p>
              <a:p>
                <a:pPr marL="114300" marR="0" lvl="0" indent="0" algn="just" defTabSz="914400" eaLnBrk="1" fontAlgn="auto" latinLnBrk="0" hangingPunct="1">
                  <a:lnSpc>
                    <a:spcPct val="100000"/>
                  </a:lnSpc>
                  <a:spcBef>
                    <a:spcPts val="0"/>
                  </a:spcBef>
                  <a:spcAft>
                    <a:spcPts val="0"/>
                  </a:spcAft>
                  <a:buClrTx/>
                  <a:buSzTx/>
                  <a:buFontTx/>
                  <a:buNone/>
                  <a:tabLst/>
                  <a:defRPr/>
                </a:pPr>
                <a:r>
                  <a:rPr kumimoji="0" lang="ar-DZ" b="1" i="0" u="none" strike="noStrike" kern="0" cap="none" spc="0" normalizeH="0" noProof="0" dirty="0" smtClean="0">
                    <a:ln>
                      <a:noFill/>
                    </a:ln>
                    <a:solidFill>
                      <a:sysClr val="windowText" lastClr="FFFF00"/>
                    </a:solidFill>
                    <a:effectLst/>
                    <a:uLnTx/>
                    <a:uFillTx/>
                  </a:rPr>
                  <a:t>  </a:t>
                </a:r>
                <a:r>
                  <a:rPr kumimoji="0" lang="ar-SA" b="1" i="0" u="none" strike="noStrike" kern="0" cap="none" spc="0" normalizeH="0" baseline="0" noProof="0" dirty="0" smtClean="0">
                    <a:ln>
                      <a:noFill/>
                    </a:ln>
                    <a:solidFill>
                      <a:sysClr val="windowText" lastClr="FFFF00"/>
                    </a:solidFill>
                    <a:effectLst/>
                    <a:uLnTx/>
                    <a:uFillTx/>
                  </a:rPr>
                  <a:t>العلاقة عكسية بين سعر السلعة نفسها والكمية المطلوبة منها (قانون الطلب)، وهو </a:t>
                </a:r>
                <a:r>
                  <a:rPr kumimoji="0" lang="ar-SA" b="1" i="0" strike="noStrike" kern="0" cap="none" spc="0" normalizeH="0" baseline="0" noProof="0" dirty="0" smtClean="0">
                    <a:ln>
                      <a:noFill/>
                    </a:ln>
                    <a:solidFill>
                      <a:sysClr val="windowText" lastClr="FFFF00"/>
                    </a:solidFill>
                    <a:effectLst/>
                    <a:uLnTx/>
                    <a:uFillTx/>
                  </a:rPr>
                  <a:t>متغير حركي </a:t>
                </a:r>
                <a:r>
                  <a:rPr kumimoji="0" lang="ar-SA" b="1" i="0" u="none" strike="noStrike" kern="0" cap="none" spc="0" normalizeH="0" baseline="0" noProof="0" dirty="0" smtClean="0">
                    <a:ln>
                      <a:noFill/>
                    </a:ln>
                    <a:solidFill>
                      <a:sysClr val="windowText" lastClr="FFFF00"/>
                    </a:solidFill>
                    <a:effectLst/>
                    <a:uLnTx/>
                    <a:uFillTx/>
                  </a:rPr>
                  <a:t>أي يتحرك من نقطة لأخرى على نفس المنحنى.</a:t>
                </a:r>
                <a:endParaRPr kumimoji="0" lang="ar-SA" b="1" i="0" u="none" strike="noStrike" kern="0" cap="none" spc="0" normalizeH="0" baseline="0" noProof="0" dirty="0">
                  <a:ln>
                    <a:noFill/>
                  </a:ln>
                  <a:solidFill>
                    <a:sysClr val="windowText" lastClr="FFFF00"/>
                  </a:solidFill>
                  <a:effectLst/>
                  <a:uLnTx/>
                  <a:uFillTx/>
                </a:endParaRPr>
              </a:p>
            </p:txBody>
          </p:sp>
        </mc:Choice>
        <mc:Fallback xmlns="">
          <p:sp>
            <p:nvSpPr>
              <p:cNvPr id="6" name="عنصر نائب للمحتوى 2"/>
              <p:cNvSpPr>
                <a:spLocks noGrp="1" noRot="1" noChangeAspect="1" noMove="1" noResize="1" noEditPoints="1" noAdjustHandles="1" noChangeArrowheads="1" noChangeShapeType="1" noTextEdit="1"/>
              </p:cNvSpPr>
              <p:nvPr>
                <p:ph idx="1"/>
              </p:nvPr>
            </p:nvSpPr>
            <p:spPr bwMode="auto">
              <a:xfrm>
                <a:off x="395536" y="980728"/>
                <a:ext cx="8424936" cy="6336704"/>
              </a:xfrm>
              <a:prstGeom prst="rect">
                <a:avLst/>
              </a:prstGeom>
              <a:blipFill rotWithShape="1">
                <a:blip r:embed="rId2"/>
                <a:stretch>
                  <a:fillRect l="-3184" t="-1251" r="-434"/>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ar-DZ">
                    <a:noFill/>
                  </a:rPr>
                  <a:t> </a:t>
                </a:r>
              </a:p>
            </p:txBody>
          </p:sp>
        </mc:Fallback>
      </mc:AlternateContent>
    </p:spTree>
    <p:extLst>
      <p:ext uri="{BB962C8B-B14F-4D97-AF65-F5344CB8AC3E}">
        <p14:creationId xmlns:p14="http://schemas.microsoft.com/office/powerpoint/2010/main" val="2598216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50" fill="hold"/>
                                        <p:tgtEl>
                                          <p:spTgt spid="2"/>
                                        </p:tgtEl>
                                        <p:attrNameLst>
                                          <p:attrName>ppt_x</p:attrName>
                                        </p:attrNameLst>
                                      </p:cBhvr>
                                      <p:tavLst>
                                        <p:tav tm="0">
                                          <p:val>
                                            <p:strVal val="#ppt_x"/>
                                          </p:val>
                                        </p:tav>
                                        <p:tav tm="100000">
                                          <p:val>
                                            <p:strVal val="#ppt_x"/>
                                          </p:val>
                                        </p:tav>
                                      </p:tavLst>
                                    </p:anim>
                                    <p:anim calcmode="lin" valueType="num">
                                      <p:cBhvr additive="base">
                                        <p:cTn id="8" dur="25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250"/>
                            </p:stCondLst>
                            <p:childTnLst>
                              <p:par>
                                <p:cTn id="10" presetID="2" presetClass="entr" presetSubtype="4" fill="hold" grpId="0" nodeType="after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 calcmode="lin" valueType="num">
                                      <p:cBhvr additive="base">
                                        <p:cTn id="12" dur="25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3" dur="25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500"/>
                            </p:stCondLst>
                            <p:childTnLst>
                              <p:par>
                                <p:cTn id="15" presetID="2" presetClass="entr" presetSubtype="4" fill="hold" grpId="0" nodeType="after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 calcmode="lin" valueType="num">
                                      <p:cBhvr additive="base">
                                        <p:cTn id="17" dur="25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8" dur="25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19" fill="hold">
                            <p:stCondLst>
                              <p:cond delay="750"/>
                            </p:stCondLst>
                            <p:childTnLst>
                              <p:par>
                                <p:cTn id="20" presetID="2" presetClass="entr" presetSubtype="4" fill="hold" grpId="0" nodeType="after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 calcmode="lin" valueType="num">
                                      <p:cBhvr additive="base">
                                        <p:cTn id="22" dur="25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3" dur="25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par>
                          <p:cTn id="24" fill="hold">
                            <p:stCondLst>
                              <p:cond delay="1000"/>
                            </p:stCondLst>
                            <p:childTnLst>
                              <p:par>
                                <p:cTn id="25" presetID="2" presetClass="entr" presetSubtype="4" fill="hold" grpId="0" nodeType="after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 calcmode="lin" valueType="num">
                                      <p:cBhvr additive="base">
                                        <p:cTn id="27" dur="25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8" dur="25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7620000" cy="4800600"/>
          </a:xfrm>
        </p:spPr>
        <p:txBody>
          <a:bodyPr/>
          <a:lstStyle/>
          <a:p>
            <a:pPr marL="114300" indent="0">
              <a:buNone/>
            </a:pPr>
            <a:r>
              <a:rPr lang="ar-DZ" sz="3200" b="1" dirty="0" smtClean="0"/>
              <a:t>مثال : </a:t>
            </a:r>
            <a:r>
              <a:rPr lang="ar-SA" sz="3200" b="1" dirty="0" smtClean="0"/>
              <a:t>التعبير عن العلاقة بين المتغيرين في الجدول التالي</a:t>
            </a:r>
            <a:r>
              <a:rPr lang="ar-DZ" sz="3200" b="1" dirty="0" smtClean="0"/>
              <a:t>:</a:t>
            </a:r>
            <a:endParaRPr lang="ar-SA" dirty="0"/>
          </a:p>
        </p:txBody>
      </p:sp>
      <p:graphicFrame>
        <p:nvGraphicFramePr>
          <p:cNvPr id="9" name="جدول 8"/>
          <p:cNvGraphicFramePr>
            <a:graphicFrameLocks noGrp="1"/>
          </p:cNvGraphicFramePr>
          <p:nvPr>
            <p:extLst>
              <p:ext uri="{D42A27DB-BD31-4B8C-83A1-F6EECF244321}">
                <p14:modId xmlns:p14="http://schemas.microsoft.com/office/powerpoint/2010/main" val="3745766346"/>
              </p:ext>
            </p:extLst>
          </p:nvPr>
        </p:nvGraphicFramePr>
        <p:xfrm>
          <a:off x="5316760" y="1484784"/>
          <a:ext cx="3359696" cy="2634285"/>
        </p:xfrm>
        <a:graphic>
          <a:graphicData uri="http://schemas.openxmlformats.org/drawingml/2006/table">
            <a:tbl>
              <a:tblPr rtl="1" firstRow="1" bandRow="1">
                <a:tableStyleId>{5C22544A-7EE6-4342-B048-85BDC9FD1C3A}</a:tableStyleId>
              </a:tblPr>
              <a:tblGrid>
                <a:gridCol w="1679848"/>
                <a:gridCol w="1679848"/>
              </a:tblGrid>
              <a:tr h="526857">
                <a:tc>
                  <a:txBody>
                    <a:bodyPr/>
                    <a:lstStyle/>
                    <a:p>
                      <a:pPr algn="ctr" rtl="1"/>
                      <a:r>
                        <a:rPr lang="ar-SA" dirty="0" smtClean="0"/>
                        <a:t>السعر (</a:t>
                      </a:r>
                      <a:r>
                        <a:rPr lang="en-US" dirty="0" smtClean="0"/>
                        <a:t>P</a:t>
                      </a:r>
                      <a:r>
                        <a:rPr lang="ar-SA" dirty="0" smtClean="0"/>
                        <a:t>)</a:t>
                      </a:r>
                      <a:endParaRPr lang="ar-SA" dirty="0"/>
                    </a:p>
                  </a:txBody>
                  <a:tcPr anchor="ctr">
                    <a:solidFill>
                      <a:srgbClr val="EA8FFF"/>
                    </a:solidFill>
                  </a:tcPr>
                </a:tc>
                <a:tc>
                  <a:txBody>
                    <a:bodyPr/>
                    <a:lstStyle/>
                    <a:p>
                      <a:pPr algn="ctr" rtl="1"/>
                      <a:r>
                        <a:rPr lang="ar-SA" dirty="0" smtClean="0"/>
                        <a:t>الكمية (</a:t>
                      </a:r>
                      <a:r>
                        <a:rPr lang="en-US" dirty="0" smtClean="0"/>
                        <a:t>Q</a:t>
                      </a:r>
                      <a:r>
                        <a:rPr lang="ar-SA" dirty="0" smtClean="0"/>
                        <a:t>)</a:t>
                      </a:r>
                      <a:endParaRPr lang="ar-SA" dirty="0"/>
                    </a:p>
                  </a:txBody>
                  <a:tcPr anchor="ctr">
                    <a:solidFill>
                      <a:srgbClr val="EA8FFF"/>
                    </a:solidFill>
                  </a:tcPr>
                </a:tc>
              </a:tr>
              <a:tr h="526857">
                <a:tc>
                  <a:txBody>
                    <a:bodyPr/>
                    <a:lstStyle/>
                    <a:p>
                      <a:pPr algn="ctr" rtl="1"/>
                      <a:r>
                        <a:rPr lang="ar-SA" dirty="0" smtClean="0"/>
                        <a:t>1</a:t>
                      </a:r>
                      <a:endParaRPr lang="ar-SA" dirty="0"/>
                    </a:p>
                  </a:txBody>
                  <a:tcPr anchor="ctr">
                    <a:solidFill>
                      <a:srgbClr val="F5CDFF"/>
                    </a:solidFill>
                  </a:tcPr>
                </a:tc>
                <a:tc>
                  <a:txBody>
                    <a:bodyPr/>
                    <a:lstStyle/>
                    <a:p>
                      <a:pPr algn="ctr" rtl="1"/>
                      <a:r>
                        <a:rPr lang="ar-SA" dirty="0" smtClean="0"/>
                        <a:t>25</a:t>
                      </a:r>
                      <a:endParaRPr lang="ar-SA" dirty="0"/>
                    </a:p>
                  </a:txBody>
                  <a:tcPr anchor="ctr">
                    <a:solidFill>
                      <a:srgbClr val="F5CDFF"/>
                    </a:solidFill>
                  </a:tcPr>
                </a:tc>
              </a:tr>
              <a:tr h="526857">
                <a:tc>
                  <a:txBody>
                    <a:bodyPr/>
                    <a:lstStyle/>
                    <a:p>
                      <a:pPr algn="ctr" rtl="1"/>
                      <a:r>
                        <a:rPr lang="ar-SA" dirty="0" smtClean="0"/>
                        <a:t>2</a:t>
                      </a:r>
                      <a:endParaRPr lang="ar-SA" dirty="0"/>
                    </a:p>
                  </a:txBody>
                  <a:tcPr anchor="ctr">
                    <a:solidFill>
                      <a:srgbClr val="F5CDFF"/>
                    </a:solidFill>
                  </a:tcPr>
                </a:tc>
                <a:tc>
                  <a:txBody>
                    <a:bodyPr/>
                    <a:lstStyle/>
                    <a:p>
                      <a:pPr algn="ctr" rtl="1"/>
                      <a:r>
                        <a:rPr lang="ar-SA" dirty="0" smtClean="0"/>
                        <a:t>20</a:t>
                      </a:r>
                      <a:endParaRPr lang="ar-SA" dirty="0"/>
                    </a:p>
                  </a:txBody>
                  <a:tcPr anchor="ctr">
                    <a:solidFill>
                      <a:srgbClr val="F5CDFF"/>
                    </a:solidFill>
                  </a:tcPr>
                </a:tc>
              </a:tr>
              <a:tr h="526857">
                <a:tc>
                  <a:txBody>
                    <a:bodyPr/>
                    <a:lstStyle/>
                    <a:p>
                      <a:pPr algn="ctr" rtl="1"/>
                      <a:r>
                        <a:rPr lang="ar-SA" dirty="0" smtClean="0"/>
                        <a:t>3</a:t>
                      </a:r>
                      <a:endParaRPr lang="ar-SA" dirty="0"/>
                    </a:p>
                  </a:txBody>
                  <a:tcPr anchor="ctr">
                    <a:solidFill>
                      <a:srgbClr val="F5CDFF"/>
                    </a:solidFill>
                  </a:tcPr>
                </a:tc>
                <a:tc>
                  <a:txBody>
                    <a:bodyPr/>
                    <a:lstStyle/>
                    <a:p>
                      <a:pPr algn="ctr" rtl="1"/>
                      <a:r>
                        <a:rPr lang="ar-SA" dirty="0" smtClean="0"/>
                        <a:t>15</a:t>
                      </a:r>
                      <a:endParaRPr lang="ar-SA" dirty="0"/>
                    </a:p>
                  </a:txBody>
                  <a:tcPr anchor="ctr">
                    <a:solidFill>
                      <a:srgbClr val="F5CDFF"/>
                    </a:solidFill>
                  </a:tcPr>
                </a:tc>
              </a:tr>
              <a:tr h="526857">
                <a:tc>
                  <a:txBody>
                    <a:bodyPr/>
                    <a:lstStyle/>
                    <a:p>
                      <a:pPr algn="ctr" rtl="1"/>
                      <a:r>
                        <a:rPr lang="ar-SA" dirty="0" smtClean="0"/>
                        <a:t>4</a:t>
                      </a:r>
                      <a:endParaRPr lang="ar-SA" dirty="0"/>
                    </a:p>
                  </a:txBody>
                  <a:tcPr anchor="ctr">
                    <a:solidFill>
                      <a:srgbClr val="F5CDFF"/>
                    </a:solidFill>
                  </a:tcPr>
                </a:tc>
                <a:tc>
                  <a:txBody>
                    <a:bodyPr/>
                    <a:lstStyle/>
                    <a:p>
                      <a:pPr algn="ctr" rtl="1"/>
                      <a:r>
                        <a:rPr lang="ar-SA" dirty="0" smtClean="0"/>
                        <a:t>10</a:t>
                      </a:r>
                      <a:endParaRPr lang="ar-SA" dirty="0"/>
                    </a:p>
                  </a:txBody>
                  <a:tcPr anchor="ctr">
                    <a:solidFill>
                      <a:srgbClr val="F5CDFF"/>
                    </a:solidFill>
                  </a:tcPr>
                </a:tc>
              </a:tr>
            </a:tbl>
          </a:graphicData>
        </a:graphic>
      </p:graphicFrame>
      <p:pic>
        <p:nvPicPr>
          <p:cNvPr id="11" name="صورة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576" y="1268760"/>
            <a:ext cx="3312368" cy="3240359"/>
          </a:xfrm>
          <a:prstGeom prst="rect">
            <a:avLst/>
          </a:prstGeom>
        </p:spPr>
      </p:pic>
      <p:sp>
        <p:nvSpPr>
          <p:cNvPr id="12" name="مربع نص 11"/>
          <p:cNvSpPr txBox="1"/>
          <p:nvPr/>
        </p:nvSpPr>
        <p:spPr>
          <a:xfrm>
            <a:off x="539552" y="5157192"/>
            <a:ext cx="8136904" cy="1384995"/>
          </a:xfrm>
          <a:prstGeom prst="rect">
            <a:avLst/>
          </a:prstGeom>
          <a:solidFill>
            <a:srgbClr val="ABCFD5"/>
          </a:solidFill>
        </p:spPr>
        <p:style>
          <a:lnRef idx="2">
            <a:schemeClr val="accent5">
              <a:shade val="50000"/>
            </a:schemeClr>
          </a:lnRef>
          <a:fillRef idx="1">
            <a:schemeClr val="accent5"/>
          </a:fillRef>
          <a:effectRef idx="0">
            <a:schemeClr val="accent5"/>
          </a:effectRef>
          <a:fontRef idx="minor">
            <a:schemeClr val="lt1"/>
          </a:fontRef>
        </p:style>
        <p:txBody>
          <a:bodyPr wrap="square" rtlCol="1">
            <a:spAutoFit/>
          </a:bodyPr>
          <a:lstStyle/>
          <a:p>
            <a:r>
              <a:rPr lang="ar-SA" sz="2800" b="1" dirty="0">
                <a:solidFill>
                  <a:prstClr val="black"/>
                </a:solidFill>
              </a:rPr>
              <a:t>منحنى الطلب ينحدر من أعلى الى أسفل و يوضح العلاقة العكسية، حيث ينقص المتغير التابع </a:t>
            </a:r>
            <a:r>
              <a:rPr lang="en-US" sz="2800" b="1" dirty="0">
                <a:solidFill>
                  <a:prstClr val="black"/>
                </a:solidFill>
              </a:rPr>
              <a:t>Q</a:t>
            </a:r>
            <a:r>
              <a:rPr lang="ar-SA" sz="2800" b="1" dirty="0">
                <a:solidFill>
                  <a:prstClr val="black"/>
                </a:solidFill>
              </a:rPr>
              <a:t> ويزداد المتغير المستقل </a:t>
            </a:r>
            <a:r>
              <a:rPr lang="en-US" sz="2800" b="1" dirty="0">
                <a:solidFill>
                  <a:prstClr val="black"/>
                </a:solidFill>
              </a:rPr>
              <a:t>P</a:t>
            </a:r>
            <a:r>
              <a:rPr lang="ar-SA" sz="2800" b="1" dirty="0">
                <a:solidFill>
                  <a:prstClr val="black"/>
                </a:solidFill>
              </a:rPr>
              <a:t> والعكس صحيح </a:t>
            </a:r>
          </a:p>
        </p:txBody>
      </p:sp>
    </p:spTree>
    <p:extLst>
      <p:ext uri="{BB962C8B-B14F-4D97-AF65-F5344CB8AC3E}">
        <p14:creationId xmlns:p14="http://schemas.microsoft.com/office/powerpoint/2010/main" val="301640576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5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5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250"/>
                            </p:stCondLst>
                            <p:childTnLst>
                              <p:par>
                                <p:cTn id="10" presetID="26" presetClass="entr" presetSubtype="0" fill="hold" nodeType="after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down)">
                                      <p:cBhvr>
                                        <p:cTn id="12" dur="145">
                                          <p:stCondLst>
                                            <p:cond delay="0"/>
                                          </p:stCondLst>
                                        </p:cTn>
                                        <p:tgtEl>
                                          <p:spTgt spid="9"/>
                                        </p:tgtEl>
                                      </p:cBhvr>
                                    </p:animEffect>
                                    <p:anim calcmode="lin" valueType="num">
                                      <p:cBhvr>
                                        <p:cTn id="13" dur="456"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14" dur="166"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15" dur="166" tmFilter="0, 0; 0.125,0.2665; 0.25,0.4; 0.375,0.465; 0.5,0.5;  0.625,0.535; 0.75,0.6; 0.875,0.7335; 1,1">
                                          <p:stCondLst>
                                            <p:cond delay="166"/>
                                          </p:stCondLst>
                                        </p:cTn>
                                        <p:tgtEl>
                                          <p:spTgt spid="9"/>
                                        </p:tgtEl>
                                        <p:attrNameLst>
                                          <p:attrName>ppt_y</p:attrName>
                                        </p:attrNameLst>
                                      </p:cBhvr>
                                      <p:tavLst>
                                        <p:tav tm="0" fmla="#ppt_y-sin(pi*$)/9">
                                          <p:val>
                                            <p:fltVal val="0"/>
                                          </p:val>
                                        </p:tav>
                                        <p:tav tm="100000">
                                          <p:val>
                                            <p:fltVal val="1"/>
                                          </p:val>
                                        </p:tav>
                                      </p:tavLst>
                                    </p:anim>
                                    <p:anim calcmode="lin" valueType="num">
                                      <p:cBhvr>
                                        <p:cTn id="16" dur="83" tmFilter="0, 0; 0.125,0.2665; 0.25,0.4; 0.375,0.465; 0.5,0.5;  0.625,0.535; 0.75,0.6; 0.875,0.7335; 1,1">
                                          <p:stCondLst>
                                            <p:cond delay="331"/>
                                          </p:stCondLst>
                                        </p:cTn>
                                        <p:tgtEl>
                                          <p:spTgt spid="9"/>
                                        </p:tgtEl>
                                        <p:attrNameLst>
                                          <p:attrName>ppt_y</p:attrName>
                                        </p:attrNameLst>
                                      </p:cBhvr>
                                      <p:tavLst>
                                        <p:tav tm="0" fmla="#ppt_y-sin(pi*$)/27">
                                          <p:val>
                                            <p:fltVal val="0"/>
                                          </p:val>
                                        </p:tav>
                                        <p:tav tm="100000">
                                          <p:val>
                                            <p:fltVal val="1"/>
                                          </p:val>
                                        </p:tav>
                                      </p:tavLst>
                                    </p:anim>
                                    <p:anim calcmode="lin" valueType="num">
                                      <p:cBhvr>
                                        <p:cTn id="17" dur="41" tmFilter="0, 0; 0.125,0.2665; 0.25,0.4; 0.375,0.465; 0.5,0.5;  0.625,0.535; 0.75,0.6; 0.875,0.7335; 1,1">
                                          <p:stCondLst>
                                            <p:cond delay="414"/>
                                          </p:stCondLst>
                                        </p:cTn>
                                        <p:tgtEl>
                                          <p:spTgt spid="9"/>
                                        </p:tgtEl>
                                        <p:attrNameLst>
                                          <p:attrName>ppt_y</p:attrName>
                                        </p:attrNameLst>
                                      </p:cBhvr>
                                      <p:tavLst>
                                        <p:tav tm="0" fmla="#ppt_y-sin(pi*$)/81">
                                          <p:val>
                                            <p:fltVal val="0"/>
                                          </p:val>
                                        </p:tav>
                                        <p:tav tm="100000">
                                          <p:val>
                                            <p:fltVal val="1"/>
                                          </p:val>
                                        </p:tav>
                                      </p:tavLst>
                                    </p:anim>
                                    <p:animScale>
                                      <p:cBhvr>
                                        <p:cTn id="18" dur="7">
                                          <p:stCondLst>
                                            <p:cond delay="162"/>
                                          </p:stCondLst>
                                        </p:cTn>
                                        <p:tgtEl>
                                          <p:spTgt spid="9"/>
                                        </p:tgtEl>
                                      </p:cBhvr>
                                      <p:to x="100000" y="60000"/>
                                    </p:animScale>
                                    <p:animScale>
                                      <p:cBhvr>
                                        <p:cTn id="19" dur="41" decel="50000">
                                          <p:stCondLst>
                                            <p:cond delay="169"/>
                                          </p:stCondLst>
                                        </p:cTn>
                                        <p:tgtEl>
                                          <p:spTgt spid="9"/>
                                        </p:tgtEl>
                                      </p:cBhvr>
                                      <p:to x="100000" y="100000"/>
                                    </p:animScale>
                                    <p:animScale>
                                      <p:cBhvr>
                                        <p:cTn id="20" dur="7">
                                          <p:stCondLst>
                                            <p:cond delay="328"/>
                                          </p:stCondLst>
                                        </p:cTn>
                                        <p:tgtEl>
                                          <p:spTgt spid="9"/>
                                        </p:tgtEl>
                                      </p:cBhvr>
                                      <p:to x="100000" y="80000"/>
                                    </p:animScale>
                                    <p:animScale>
                                      <p:cBhvr>
                                        <p:cTn id="21" dur="41" decel="50000">
                                          <p:stCondLst>
                                            <p:cond delay="335"/>
                                          </p:stCondLst>
                                        </p:cTn>
                                        <p:tgtEl>
                                          <p:spTgt spid="9"/>
                                        </p:tgtEl>
                                      </p:cBhvr>
                                      <p:to x="100000" y="100000"/>
                                    </p:animScale>
                                    <p:animScale>
                                      <p:cBhvr>
                                        <p:cTn id="22" dur="7">
                                          <p:stCondLst>
                                            <p:cond delay="410"/>
                                          </p:stCondLst>
                                        </p:cTn>
                                        <p:tgtEl>
                                          <p:spTgt spid="9"/>
                                        </p:tgtEl>
                                      </p:cBhvr>
                                      <p:to x="100000" y="90000"/>
                                    </p:animScale>
                                    <p:animScale>
                                      <p:cBhvr>
                                        <p:cTn id="23" dur="41" decel="50000">
                                          <p:stCondLst>
                                            <p:cond delay="417"/>
                                          </p:stCondLst>
                                        </p:cTn>
                                        <p:tgtEl>
                                          <p:spTgt spid="9"/>
                                        </p:tgtEl>
                                      </p:cBhvr>
                                      <p:to x="100000" y="100000"/>
                                    </p:animScale>
                                    <p:animScale>
                                      <p:cBhvr>
                                        <p:cTn id="24" dur="7">
                                          <p:stCondLst>
                                            <p:cond delay="452"/>
                                          </p:stCondLst>
                                        </p:cTn>
                                        <p:tgtEl>
                                          <p:spTgt spid="9"/>
                                        </p:tgtEl>
                                      </p:cBhvr>
                                      <p:to x="100000" y="95000"/>
                                    </p:animScale>
                                    <p:animScale>
                                      <p:cBhvr>
                                        <p:cTn id="25" dur="41" decel="50000">
                                          <p:stCondLst>
                                            <p:cond delay="459"/>
                                          </p:stCondLst>
                                        </p:cTn>
                                        <p:tgtEl>
                                          <p:spTgt spid="9"/>
                                        </p:tgtEl>
                                      </p:cBhvr>
                                      <p:to x="100000" y="100000"/>
                                    </p:animScale>
                                  </p:childTnLst>
                                </p:cTn>
                              </p:par>
                            </p:childTnLst>
                          </p:cTn>
                        </p:par>
                        <p:par>
                          <p:cTn id="26" fill="hold">
                            <p:stCondLst>
                              <p:cond delay="750"/>
                            </p:stCondLst>
                            <p:childTnLst>
                              <p:par>
                                <p:cTn id="27" presetID="26" presetClass="entr" presetSubtype="0" fill="hold" nodeType="after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wipe(down)">
                                      <p:cBhvr>
                                        <p:cTn id="29" dur="145">
                                          <p:stCondLst>
                                            <p:cond delay="0"/>
                                          </p:stCondLst>
                                        </p:cTn>
                                        <p:tgtEl>
                                          <p:spTgt spid="11"/>
                                        </p:tgtEl>
                                      </p:cBhvr>
                                    </p:animEffect>
                                    <p:anim calcmode="lin" valueType="num">
                                      <p:cBhvr>
                                        <p:cTn id="30" dur="456"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31" dur="166"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32" dur="166" tmFilter="0, 0; 0.125,0.2665; 0.25,0.4; 0.375,0.465; 0.5,0.5;  0.625,0.535; 0.75,0.6; 0.875,0.7335; 1,1">
                                          <p:stCondLst>
                                            <p:cond delay="166"/>
                                          </p:stCondLst>
                                        </p:cTn>
                                        <p:tgtEl>
                                          <p:spTgt spid="11"/>
                                        </p:tgtEl>
                                        <p:attrNameLst>
                                          <p:attrName>ppt_y</p:attrName>
                                        </p:attrNameLst>
                                      </p:cBhvr>
                                      <p:tavLst>
                                        <p:tav tm="0" fmla="#ppt_y-sin(pi*$)/9">
                                          <p:val>
                                            <p:fltVal val="0"/>
                                          </p:val>
                                        </p:tav>
                                        <p:tav tm="100000">
                                          <p:val>
                                            <p:fltVal val="1"/>
                                          </p:val>
                                        </p:tav>
                                      </p:tavLst>
                                    </p:anim>
                                    <p:anim calcmode="lin" valueType="num">
                                      <p:cBhvr>
                                        <p:cTn id="33" dur="83" tmFilter="0, 0; 0.125,0.2665; 0.25,0.4; 0.375,0.465; 0.5,0.5;  0.625,0.535; 0.75,0.6; 0.875,0.7335; 1,1">
                                          <p:stCondLst>
                                            <p:cond delay="331"/>
                                          </p:stCondLst>
                                        </p:cTn>
                                        <p:tgtEl>
                                          <p:spTgt spid="11"/>
                                        </p:tgtEl>
                                        <p:attrNameLst>
                                          <p:attrName>ppt_y</p:attrName>
                                        </p:attrNameLst>
                                      </p:cBhvr>
                                      <p:tavLst>
                                        <p:tav tm="0" fmla="#ppt_y-sin(pi*$)/27">
                                          <p:val>
                                            <p:fltVal val="0"/>
                                          </p:val>
                                        </p:tav>
                                        <p:tav tm="100000">
                                          <p:val>
                                            <p:fltVal val="1"/>
                                          </p:val>
                                        </p:tav>
                                      </p:tavLst>
                                    </p:anim>
                                    <p:anim calcmode="lin" valueType="num">
                                      <p:cBhvr>
                                        <p:cTn id="34" dur="41" tmFilter="0, 0; 0.125,0.2665; 0.25,0.4; 0.375,0.465; 0.5,0.5;  0.625,0.535; 0.75,0.6; 0.875,0.7335; 1,1">
                                          <p:stCondLst>
                                            <p:cond delay="414"/>
                                          </p:stCondLst>
                                        </p:cTn>
                                        <p:tgtEl>
                                          <p:spTgt spid="11"/>
                                        </p:tgtEl>
                                        <p:attrNameLst>
                                          <p:attrName>ppt_y</p:attrName>
                                        </p:attrNameLst>
                                      </p:cBhvr>
                                      <p:tavLst>
                                        <p:tav tm="0" fmla="#ppt_y-sin(pi*$)/81">
                                          <p:val>
                                            <p:fltVal val="0"/>
                                          </p:val>
                                        </p:tav>
                                        <p:tav tm="100000">
                                          <p:val>
                                            <p:fltVal val="1"/>
                                          </p:val>
                                        </p:tav>
                                      </p:tavLst>
                                    </p:anim>
                                    <p:animScale>
                                      <p:cBhvr>
                                        <p:cTn id="35" dur="7">
                                          <p:stCondLst>
                                            <p:cond delay="162"/>
                                          </p:stCondLst>
                                        </p:cTn>
                                        <p:tgtEl>
                                          <p:spTgt spid="11"/>
                                        </p:tgtEl>
                                      </p:cBhvr>
                                      <p:to x="100000" y="60000"/>
                                    </p:animScale>
                                    <p:animScale>
                                      <p:cBhvr>
                                        <p:cTn id="36" dur="41" decel="50000">
                                          <p:stCondLst>
                                            <p:cond delay="169"/>
                                          </p:stCondLst>
                                        </p:cTn>
                                        <p:tgtEl>
                                          <p:spTgt spid="11"/>
                                        </p:tgtEl>
                                      </p:cBhvr>
                                      <p:to x="100000" y="100000"/>
                                    </p:animScale>
                                    <p:animScale>
                                      <p:cBhvr>
                                        <p:cTn id="37" dur="7">
                                          <p:stCondLst>
                                            <p:cond delay="328"/>
                                          </p:stCondLst>
                                        </p:cTn>
                                        <p:tgtEl>
                                          <p:spTgt spid="11"/>
                                        </p:tgtEl>
                                      </p:cBhvr>
                                      <p:to x="100000" y="80000"/>
                                    </p:animScale>
                                    <p:animScale>
                                      <p:cBhvr>
                                        <p:cTn id="38" dur="41" decel="50000">
                                          <p:stCondLst>
                                            <p:cond delay="335"/>
                                          </p:stCondLst>
                                        </p:cTn>
                                        <p:tgtEl>
                                          <p:spTgt spid="11"/>
                                        </p:tgtEl>
                                      </p:cBhvr>
                                      <p:to x="100000" y="100000"/>
                                    </p:animScale>
                                    <p:animScale>
                                      <p:cBhvr>
                                        <p:cTn id="39" dur="7">
                                          <p:stCondLst>
                                            <p:cond delay="410"/>
                                          </p:stCondLst>
                                        </p:cTn>
                                        <p:tgtEl>
                                          <p:spTgt spid="11"/>
                                        </p:tgtEl>
                                      </p:cBhvr>
                                      <p:to x="100000" y="90000"/>
                                    </p:animScale>
                                    <p:animScale>
                                      <p:cBhvr>
                                        <p:cTn id="40" dur="41" decel="50000">
                                          <p:stCondLst>
                                            <p:cond delay="417"/>
                                          </p:stCondLst>
                                        </p:cTn>
                                        <p:tgtEl>
                                          <p:spTgt spid="11"/>
                                        </p:tgtEl>
                                      </p:cBhvr>
                                      <p:to x="100000" y="100000"/>
                                    </p:animScale>
                                    <p:animScale>
                                      <p:cBhvr>
                                        <p:cTn id="41" dur="7">
                                          <p:stCondLst>
                                            <p:cond delay="452"/>
                                          </p:stCondLst>
                                        </p:cTn>
                                        <p:tgtEl>
                                          <p:spTgt spid="11"/>
                                        </p:tgtEl>
                                      </p:cBhvr>
                                      <p:to x="100000" y="95000"/>
                                    </p:animScale>
                                    <p:animScale>
                                      <p:cBhvr>
                                        <p:cTn id="42" dur="41" decel="50000">
                                          <p:stCondLst>
                                            <p:cond delay="459"/>
                                          </p:stCondLst>
                                        </p:cTn>
                                        <p:tgtEl>
                                          <p:spTgt spid="11"/>
                                        </p:tgtEl>
                                      </p:cBhvr>
                                      <p:to x="100000" y="100000"/>
                                    </p:animScale>
                                  </p:childTnLst>
                                </p:cTn>
                              </p:par>
                            </p:childTnLst>
                          </p:cTn>
                        </p:par>
                        <p:par>
                          <p:cTn id="43" fill="hold">
                            <p:stCondLst>
                              <p:cond delay="1250"/>
                            </p:stCondLst>
                            <p:childTnLst>
                              <p:par>
                                <p:cTn id="44" presetID="2" presetClass="entr" presetSubtype="4" fill="hold" grpId="0" nodeType="afterEffect">
                                  <p:stCondLst>
                                    <p:cond delay="0"/>
                                  </p:stCondLst>
                                  <p:childTnLst>
                                    <p:set>
                                      <p:cBhvr>
                                        <p:cTn id="45" dur="1" fill="hold">
                                          <p:stCondLst>
                                            <p:cond delay="0"/>
                                          </p:stCondLst>
                                        </p:cTn>
                                        <p:tgtEl>
                                          <p:spTgt spid="12"/>
                                        </p:tgtEl>
                                        <p:attrNameLst>
                                          <p:attrName>style.visibility</p:attrName>
                                        </p:attrNameLst>
                                      </p:cBhvr>
                                      <p:to>
                                        <p:strVal val="visible"/>
                                      </p:to>
                                    </p:set>
                                    <p:anim calcmode="lin" valueType="num">
                                      <p:cBhvr additive="base">
                                        <p:cTn id="46" dur="250" fill="hold"/>
                                        <p:tgtEl>
                                          <p:spTgt spid="12"/>
                                        </p:tgtEl>
                                        <p:attrNameLst>
                                          <p:attrName>ppt_x</p:attrName>
                                        </p:attrNameLst>
                                      </p:cBhvr>
                                      <p:tavLst>
                                        <p:tav tm="0">
                                          <p:val>
                                            <p:strVal val="#ppt_x"/>
                                          </p:val>
                                        </p:tav>
                                        <p:tav tm="100000">
                                          <p:val>
                                            <p:strVal val="#ppt_x"/>
                                          </p:val>
                                        </p:tav>
                                      </p:tavLst>
                                    </p:anim>
                                    <p:anim calcmode="lin" valueType="num">
                                      <p:cBhvr additive="base">
                                        <p:cTn id="47" dur="25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2"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6368" y="404664"/>
            <a:ext cx="8394104" cy="6212160"/>
          </a:xfrm>
        </p:spPr>
        <p:txBody>
          <a:bodyPr>
            <a:normAutofit fontScale="92500" lnSpcReduction="10000"/>
          </a:bodyPr>
          <a:lstStyle/>
          <a:p>
            <a:pPr marL="0" lvl="0" indent="0">
              <a:spcBef>
                <a:spcPts val="0"/>
              </a:spcBef>
              <a:buClrTx/>
              <a:buNone/>
            </a:pPr>
            <a:r>
              <a:rPr lang="ar-DZ" sz="4800" dirty="0" smtClean="0">
                <a:solidFill>
                  <a:srgbClr val="0070C0"/>
                </a:solidFill>
              </a:rPr>
              <a:t> </a:t>
            </a:r>
            <a:r>
              <a:rPr lang="ar-DZ" sz="4300" dirty="0" smtClean="0">
                <a:solidFill>
                  <a:srgbClr val="0070C0"/>
                </a:solidFill>
              </a:rPr>
              <a:t>1</a:t>
            </a:r>
            <a:r>
              <a:rPr lang="ar-DZ" sz="4800" dirty="0" smtClean="0">
                <a:solidFill>
                  <a:srgbClr val="0070C0"/>
                </a:solidFill>
              </a:rPr>
              <a:t>. </a:t>
            </a:r>
            <a:r>
              <a:rPr lang="ar-SA" sz="4800" dirty="0" smtClean="0">
                <a:solidFill>
                  <a:srgbClr val="0070C0"/>
                </a:solidFill>
              </a:rPr>
              <a:t>دخل المستهلك</a:t>
            </a:r>
            <a:r>
              <a:rPr lang="ar-DZ" sz="4800" dirty="0" smtClean="0">
                <a:solidFill>
                  <a:srgbClr val="0070C0"/>
                </a:solidFill>
              </a:rPr>
              <a:t> و</a:t>
            </a:r>
            <a:r>
              <a:rPr lang="ar-SA" sz="4300" dirty="0" smtClean="0">
                <a:solidFill>
                  <a:prstClr val="black"/>
                </a:solidFill>
              </a:rPr>
              <a:t>الطلب </a:t>
            </a:r>
            <a:r>
              <a:rPr lang="ar-SA" sz="4300" dirty="0">
                <a:solidFill>
                  <a:prstClr val="black"/>
                </a:solidFill>
              </a:rPr>
              <a:t>على السلعة العادية</a:t>
            </a:r>
            <a:endParaRPr lang="ar-SA" sz="3500" dirty="0">
              <a:solidFill>
                <a:prstClr val="black"/>
              </a:solidFill>
            </a:endParaRPr>
          </a:p>
          <a:p>
            <a:pPr marL="114300" indent="0">
              <a:buNone/>
            </a:pPr>
            <a:r>
              <a:rPr lang="ar-DZ" sz="2800" dirty="0" smtClean="0">
                <a:solidFill>
                  <a:srgbClr val="0070C0"/>
                </a:solidFill>
              </a:rPr>
              <a:t> </a:t>
            </a:r>
            <a:r>
              <a:rPr lang="ar-SA" sz="2800" dirty="0" smtClean="0">
                <a:solidFill>
                  <a:srgbClr val="0070C0"/>
                </a:solidFill>
              </a:rPr>
              <a:t> </a:t>
            </a:r>
            <a:r>
              <a:rPr lang="ar-SA" sz="2800" b="1" dirty="0" smtClean="0"/>
              <a:t>العلاقة بين الدخل والكمية المطلوبة علاقة طردية بالنسبة للسلع العادية</a:t>
            </a:r>
            <a:r>
              <a:rPr lang="ar-DZ" sz="2800" b="1" dirty="0"/>
              <a:t>,</a:t>
            </a:r>
            <a:r>
              <a:rPr lang="ar-SA" sz="2800" b="1" dirty="0" smtClean="0"/>
              <a:t> زيادة دخل المستهلك تعني زيادة مقدرته الشرائية، واذا انخفض دخل الفرد تقل الكمية التي يطلبها من السلعة أو الخدمة</a:t>
            </a:r>
            <a:r>
              <a:rPr lang="ar-SA" sz="2800" dirty="0" smtClean="0"/>
              <a:t>.  </a:t>
            </a:r>
          </a:p>
          <a:p>
            <a:pPr marL="114300" indent="0">
              <a:buNone/>
            </a:pPr>
            <a:endParaRPr lang="ar-SA" dirty="0" smtClean="0"/>
          </a:p>
          <a:p>
            <a:pPr marL="114300" indent="0">
              <a:buNone/>
            </a:pPr>
            <a:endParaRPr lang="ar-SA" dirty="0"/>
          </a:p>
          <a:p>
            <a:pPr marL="114300" indent="0">
              <a:buNone/>
            </a:pPr>
            <a:endParaRPr lang="ar-SA" dirty="0" smtClean="0"/>
          </a:p>
          <a:p>
            <a:pPr marL="114300" indent="0">
              <a:buNone/>
            </a:pPr>
            <a:endParaRPr lang="ar-SA" dirty="0"/>
          </a:p>
          <a:p>
            <a:pPr marL="114300" indent="0">
              <a:buNone/>
            </a:pPr>
            <a:endParaRPr lang="ar-SA" dirty="0" smtClean="0"/>
          </a:p>
          <a:p>
            <a:pPr marL="114300" indent="0">
              <a:buNone/>
            </a:pPr>
            <a:endParaRPr lang="ar-SA" dirty="0"/>
          </a:p>
          <a:p>
            <a:pPr marL="114300" indent="0">
              <a:buNone/>
            </a:pPr>
            <a:endParaRPr lang="ar-DZ" sz="2800" b="1" dirty="0" smtClean="0"/>
          </a:p>
          <a:p>
            <a:pPr marL="114300" indent="0" algn="just">
              <a:buNone/>
            </a:pPr>
            <a:r>
              <a:rPr lang="ar-DZ" sz="2800" b="1" dirty="0" smtClean="0"/>
              <a:t> </a:t>
            </a:r>
            <a:r>
              <a:rPr lang="ar-SA" sz="2800" b="1" dirty="0" smtClean="0"/>
              <a:t>أما بالنسبة للسلع الدُنيا ترتبط بعلاقة عكسية مع الدخل، السلع الدنيا هي السلع التي يتجه الأفراد إلى تقليل مشترياتهم منها</a:t>
            </a:r>
            <a:r>
              <a:rPr lang="ar-DZ" sz="2800" b="1" dirty="0"/>
              <a:t>,</a:t>
            </a:r>
            <a:r>
              <a:rPr lang="ar-SA" sz="2800" b="1" dirty="0" smtClean="0"/>
              <a:t> نتيجة ارتفاع دخولهم وتسمى هذه السلع بـ سلع جيفين وهذا النوع قليل نسبياً ويعتمد تحديدها على كل مجتمع</a:t>
            </a:r>
            <a:r>
              <a:rPr lang="ar-SA" b="1" dirty="0" smtClean="0"/>
              <a:t>.</a:t>
            </a:r>
          </a:p>
        </p:txBody>
      </p:sp>
      <p:sp>
        <p:nvSpPr>
          <p:cNvPr id="27" name="مربع نص 26"/>
          <p:cNvSpPr txBox="1"/>
          <p:nvPr/>
        </p:nvSpPr>
        <p:spPr>
          <a:xfrm>
            <a:off x="3030240" y="3039257"/>
            <a:ext cx="338882" cy="646331"/>
          </a:xfrm>
          <a:prstGeom prst="rect">
            <a:avLst/>
          </a:prstGeom>
          <a:noFill/>
        </p:spPr>
        <p:txBody>
          <a:bodyPr wrap="square" rtlCol="1">
            <a:spAutoFit/>
          </a:bodyPr>
          <a:lstStyle/>
          <a:p>
            <a:endParaRPr lang="ar-SA" dirty="0">
              <a:solidFill>
                <a:prstClr val="black"/>
              </a:solidFill>
            </a:endParaRPr>
          </a:p>
          <a:p>
            <a:endParaRPr lang="ar-SA" dirty="0">
              <a:solidFill>
                <a:prstClr val="black"/>
              </a:solidFill>
            </a:endParaRPr>
          </a:p>
        </p:txBody>
      </p:sp>
      <p:pic>
        <p:nvPicPr>
          <p:cNvPr id="36" name="صورة 3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19872" y="2380324"/>
            <a:ext cx="2736304" cy="2200804"/>
          </a:xfrm>
          <a:prstGeom prst="rect">
            <a:avLst/>
          </a:prstGeom>
        </p:spPr>
      </p:pic>
    </p:spTree>
    <p:extLst>
      <p:ext uri="{BB962C8B-B14F-4D97-AF65-F5344CB8AC3E}">
        <p14:creationId xmlns:p14="http://schemas.microsoft.com/office/powerpoint/2010/main" val="486166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5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5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250"/>
                            </p:stCondLst>
                            <p:childTnLst>
                              <p:par>
                                <p:cTn id="10" presetID="2" presetClass="entr" presetSubtype="4"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25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25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500"/>
                            </p:stCondLst>
                            <p:childTnLst>
                              <p:par>
                                <p:cTn id="15" presetID="2" presetClass="entr" presetSubtype="4" fill="hold" nodeType="after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anim calcmode="lin" valueType="num">
                                      <p:cBhvr additive="base">
                                        <p:cTn id="17" dur="25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18" dur="25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par>
                          <p:cTn id="19" fill="hold">
                            <p:stCondLst>
                              <p:cond delay="750"/>
                            </p:stCondLst>
                            <p:childTnLst>
                              <p:par>
                                <p:cTn id="20" presetID="26" presetClass="entr" presetSubtype="0" fill="hold" nodeType="afterEffect">
                                  <p:stCondLst>
                                    <p:cond delay="0"/>
                                  </p:stCondLst>
                                  <p:childTnLst>
                                    <p:set>
                                      <p:cBhvr>
                                        <p:cTn id="21" dur="1" fill="hold">
                                          <p:stCondLst>
                                            <p:cond delay="0"/>
                                          </p:stCondLst>
                                        </p:cTn>
                                        <p:tgtEl>
                                          <p:spTgt spid="36"/>
                                        </p:tgtEl>
                                        <p:attrNameLst>
                                          <p:attrName>style.visibility</p:attrName>
                                        </p:attrNameLst>
                                      </p:cBhvr>
                                      <p:to>
                                        <p:strVal val="visible"/>
                                      </p:to>
                                    </p:set>
                                    <p:animEffect transition="in" filter="wipe(down)">
                                      <p:cBhvr>
                                        <p:cTn id="22" dur="145">
                                          <p:stCondLst>
                                            <p:cond delay="0"/>
                                          </p:stCondLst>
                                        </p:cTn>
                                        <p:tgtEl>
                                          <p:spTgt spid="36"/>
                                        </p:tgtEl>
                                      </p:cBhvr>
                                    </p:animEffect>
                                    <p:anim calcmode="lin" valueType="num">
                                      <p:cBhvr>
                                        <p:cTn id="23" dur="456" tmFilter="0,0; 0.14,0.36; 0.43,0.73; 0.71,0.91; 1.0,1.0">
                                          <p:stCondLst>
                                            <p:cond delay="0"/>
                                          </p:stCondLst>
                                        </p:cTn>
                                        <p:tgtEl>
                                          <p:spTgt spid="36"/>
                                        </p:tgtEl>
                                        <p:attrNameLst>
                                          <p:attrName>ppt_x</p:attrName>
                                        </p:attrNameLst>
                                      </p:cBhvr>
                                      <p:tavLst>
                                        <p:tav tm="0">
                                          <p:val>
                                            <p:strVal val="#ppt_x-0.25"/>
                                          </p:val>
                                        </p:tav>
                                        <p:tav tm="100000">
                                          <p:val>
                                            <p:strVal val="#ppt_x"/>
                                          </p:val>
                                        </p:tav>
                                      </p:tavLst>
                                    </p:anim>
                                    <p:anim calcmode="lin" valueType="num">
                                      <p:cBhvr>
                                        <p:cTn id="24" dur="166" tmFilter="0.0,0.0; 0.25,0.07; 0.50,0.2; 0.75,0.467; 1.0,1.0">
                                          <p:stCondLst>
                                            <p:cond delay="0"/>
                                          </p:stCondLst>
                                        </p:cTn>
                                        <p:tgtEl>
                                          <p:spTgt spid="36"/>
                                        </p:tgtEl>
                                        <p:attrNameLst>
                                          <p:attrName>ppt_y</p:attrName>
                                        </p:attrNameLst>
                                      </p:cBhvr>
                                      <p:tavLst>
                                        <p:tav tm="0" fmla="#ppt_y-sin(pi*$)/3">
                                          <p:val>
                                            <p:fltVal val="0.5"/>
                                          </p:val>
                                        </p:tav>
                                        <p:tav tm="100000">
                                          <p:val>
                                            <p:fltVal val="1"/>
                                          </p:val>
                                        </p:tav>
                                      </p:tavLst>
                                    </p:anim>
                                    <p:anim calcmode="lin" valueType="num">
                                      <p:cBhvr>
                                        <p:cTn id="25" dur="166" tmFilter="0, 0; 0.125,0.2665; 0.25,0.4; 0.375,0.465; 0.5,0.5;  0.625,0.535; 0.75,0.6; 0.875,0.7335; 1,1">
                                          <p:stCondLst>
                                            <p:cond delay="166"/>
                                          </p:stCondLst>
                                        </p:cTn>
                                        <p:tgtEl>
                                          <p:spTgt spid="36"/>
                                        </p:tgtEl>
                                        <p:attrNameLst>
                                          <p:attrName>ppt_y</p:attrName>
                                        </p:attrNameLst>
                                      </p:cBhvr>
                                      <p:tavLst>
                                        <p:tav tm="0" fmla="#ppt_y-sin(pi*$)/9">
                                          <p:val>
                                            <p:fltVal val="0"/>
                                          </p:val>
                                        </p:tav>
                                        <p:tav tm="100000">
                                          <p:val>
                                            <p:fltVal val="1"/>
                                          </p:val>
                                        </p:tav>
                                      </p:tavLst>
                                    </p:anim>
                                    <p:anim calcmode="lin" valueType="num">
                                      <p:cBhvr>
                                        <p:cTn id="26" dur="83" tmFilter="0, 0; 0.125,0.2665; 0.25,0.4; 0.375,0.465; 0.5,0.5;  0.625,0.535; 0.75,0.6; 0.875,0.7335; 1,1">
                                          <p:stCondLst>
                                            <p:cond delay="331"/>
                                          </p:stCondLst>
                                        </p:cTn>
                                        <p:tgtEl>
                                          <p:spTgt spid="36"/>
                                        </p:tgtEl>
                                        <p:attrNameLst>
                                          <p:attrName>ppt_y</p:attrName>
                                        </p:attrNameLst>
                                      </p:cBhvr>
                                      <p:tavLst>
                                        <p:tav tm="0" fmla="#ppt_y-sin(pi*$)/27">
                                          <p:val>
                                            <p:fltVal val="0"/>
                                          </p:val>
                                        </p:tav>
                                        <p:tav tm="100000">
                                          <p:val>
                                            <p:fltVal val="1"/>
                                          </p:val>
                                        </p:tav>
                                      </p:tavLst>
                                    </p:anim>
                                    <p:anim calcmode="lin" valueType="num">
                                      <p:cBhvr>
                                        <p:cTn id="27" dur="41" tmFilter="0, 0; 0.125,0.2665; 0.25,0.4; 0.375,0.465; 0.5,0.5;  0.625,0.535; 0.75,0.6; 0.875,0.7335; 1,1">
                                          <p:stCondLst>
                                            <p:cond delay="414"/>
                                          </p:stCondLst>
                                        </p:cTn>
                                        <p:tgtEl>
                                          <p:spTgt spid="36"/>
                                        </p:tgtEl>
                                        <p:attrNameLst>
                                          <p:attrName>ppt_y</p:attrName>
                                        </p:attrNameLst>
                                      </p:cBhvr>
                                      <p:tavLst>
                                        <p:tav tm="0" fmla="#ppt_y-sin(pi*$)/81">
                                          <p:val>
                                            <p:fltVal val="0"/>
                                          </p:val>
                                        </p:tav>
                                        <p:tav tm="100000">
                                          <p:val>
                                            <p:fltVal val="1"/>
                                          </p:val>
                                        </p:tav>
                                      </p:tavLst>
                                    </p:anim>
                                    <p:animScale>
                                      <p:cBhvr>
                                        <p:cTn id="28" dur="7">
                                          <p:stCondLst>
                                            <p:cond delay="162"/>
                                          </p:stCondLst>
                                        </p:cTn>
                                        <p:tgtEl>
                                          <p:spTgt spid="36"/>
                                        </p:tgtEl>
                                      </p:cBhvr>
                                      <p:to x="100000" y="60000"/>
                                    </p:animScale>
                                    <p:animScale>
                                      <p:cBhvr>
                                        <p:cTn id="29" dur="41" decel="50000">
                                          <p:stCondLst>
                                            <p:cond delay="169"/>
                                          </p:stCondLst>
                                        </p:cTn>
                                        <p:tgtEl>
                                          <p:spTgt spid="36"/>
                                        </p:tgtEl>
                                      </p:cBhvr>
                                      <p:to x="100000" y="100000"/>
                                    </p:animScale>
                                    <p:animScale>
                                      <p:cBhvr>
                                        <p:cTn id="30" dur="7">
                                          <p:stCondLst>
                                            <p:cond delay="328"/>
                                          </p:stCondLst>
                                        </p:cTn>
                                        <p:tgtEl>
                                          <p:spTgt spid="36"/>
                                        </p:tgtEl>
                                      </p:cBhvr>
                                      <p:to x="100000" y="80000"/>
                                    </p:animScale>
                                    <p:animScale>
                                      <p:cBhvr>
                                        <p:cTn id="31" dur="41" decel="50000">
                                          <p:stCondLst>
                                            <p:cond delay="335"/>
                                          </p:stCondLst>
                                        </p:cTn>
                                        <p:tgtEl>
                                          <p:spTgt spid="36"/>
                                        </p:tgtEl>
                                      </p:cBhvr>
                                      <p:to x="100000" y="100000"/>
                                    </p:animScale>
                                    <p:animScale>
                                      <p:cBhvr>
                                        <p:cTn id="32" dur="7">
                                          <p:stCondLst>
                                            <p:cond delay="410"/>
                                          </p:stCondLst>
                                        </p:cTn>
                                        <p:tgtEl>
                                          <p:spTgt spid="36"/>
                                        </p:tgtEl>
                                      </p:cBhvr>
                                      <p:to x="100000" y="90000"/>
                                    </p:animScale>
                                    <p:animScale>
                                      <p:cBhvr>
                                        <p:cTn id="33" dur="41" decel="50000">
                                          <p:stCondLst>
                                            <p:cond delay="417"/>
                                          </p:stCondLst>
                                        </p:cTn>
                                        <p:tgtEl>
                                          <p:spTgt spid="36"/>
                                        </p:tgtEl>
                                      </p:cBhvr>
                                      <p:to x="100000" y="100000"/>
                                    </p:animScale>
                                    <p:animScale>
                                      <p:cBhvr>
                                        <p:cTn id="34" dur="7">
                                          <p:stCondLst>
                                            <p:cond delay="452"/>
                                          </p:stCondLst>
                                        </p:cTn>
                                        <p:tgtEl>
                                          <p:spTgt spid="36"/>
                                        </p:tgtEl>
                                      </p:cBhvr>
                                      <p:to x="100000" y="95000"/>
                                    </p:animScale>
                                    <p:animScale>
                                      <p:cBhvr>
                                        <p:cTn id="35" dur="41" decel="50000">
                                          <p:stCondLst>
                                            <p:cond delay="459"/>
                                          </p:stCondLst>
                                        </p:cTn>
                                        <p:tgtEl>
                                          <p:spTgt spid="3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88640"/>
            <a:ext cx="8964488" cy="6212160"/>
          </a:xfrm>
        </p:spPr>
        <p:txBody>
          <a:bodyPr/>
          <a:lstStyle/>
          <a:p>
            <a:pPr marL="114300" indent="0" algn="just">
              <a:buNone/>
            </a:pPr>
            <a:r>
              <a:rPr lang="ar-DZ" sz="3200" b="1" dirty="0" smtClean="0">
                <a:solidFill>
                  <a:srgbClr val="0070C0"/>
                </a:solidFill>
              </a:rPr>
              <a:t> 2. </a:t>
            </a:r>
            <a:r>
              <a:rPr lang="ar-SA" sz="3200" b="1" dirty="0" smtClean="0">
                <a:solidFill>
                  <a:srgbClr val="0070C0"/>
                </a:solidFill>
              </a:rPr>
              <a:t>أثمان </a:t>
            </a:r>
            <a:r>
              <a:rPr lang="ar-SA" sz="3200" b="1" dirty="0">
                <a:solidFill>
                  <a:srgbClr val="0070C0"/>
                </a:solidFill>
              </a:rPr>
              <a:t>السلع الأخرى المرتبطة </a:t>
            </a:r>
            <a:r>
              <a:rPr lang="ar-SA" sz="3200" b="1" dirty="0" smtClean="0">
                <a:solidFill>
                  <a:srgbClr val="0070C0"/>
                </a:solidFill>
              </a:rPr>
              <a:t>بالسلعة </a:t>
            </a:r>
          </a:p>
          <a:p>
            <a:pPr marL="114300" indent="0" algn="just">
              <a:buNone/>
            </a:pPr>
            <a:r>
              <a:rPr lang="ar-SA" sz="2800" b="1" dirty="0" smtClean="0">
                <a:solidFill>
                  <a:srgbClr val="0070C0"/>
                </a:solidFill>
              </a:rPr>
              <a:t> </a:t>
            </a:r>
            <a:r>
              <a:rPr lang="ar-SA" sz="2800" b="1" dirty="0" smtClean="0">
                <a:solidFill>
                  <a:srgbClr val="00B050"/>
                </a:solidFill>
              </a:rPr>
              <a:t>أ</a:t>
            </a:r>
            <a:r>
              <a:rPr lang="ar-DZ" sz="2800" b="1" dirty="0" smtClean="0">
                <a:solidFill>
                  <a:srgbClr val="00B050"/>
                </a:solidFill>
              </a:rPr>
              <a:t>-</a:t>
            </a:r>
            <a:r>
              <a:rPr lang="ar-SA" sz="2800" b="1" dirty="0" smtClean="0">
                <a:solidFill>
                  <a:srgbClr val="00B050"/>
                </a:solidFill>
              </a:rPr>
              <a:t> </a:t>
            </a:r>
            <a:r>
              <a:rPr lang="ar-SA" sz="2800" b="1" dirty="0">
                <a:solidFill>
                  <a:srgbClr val="00B050"/>
                </a:solidFill>
              </a:rPr>
              <a:t>سعر السلعة </a:t>
            </a:r>
            <a:r>
              <a:rPr lang="ar-SA" sz="2800" b="1" dirty="0" smtClean="0">
                <a:solidFill>
                  <a:srgbClr val="00B050"/>
                </a:solidFill>
              </a:rPr>
              <a:t>البديلة (+)</a:t>
            </a:r>
          </a:p>
          <a:p>
            <a:pPr marL="114300" indent="0" algn="just">
              <a:buNone/>
            </a:pPr>
            <a:r>
              <a:rPr lang="ar-DZ" sz="2800" b="1" dirty="0" smtClean="0">
                <a:solidFill>
                  <a:srgbClr val="00B050"/>
                </a:solidFill>
              </a:rPr>
              <a:t> </a:t>
            </a:r>
            <a:r>
              <a:rPr lang="ar-SA" sz="2800" b="1" dirty="0" smtClean="0">
                <a:solidFill>
                  <a:srgbClr val="00B050"/>
                </a:solidFill>
              </a:rPr>
              <a:t> </a:t>
            </a:r>
            <a:r>
              <a:rPr lang="ar-SA" sz="2800" b="1" dirty="0" smtClean="0"/>
              <a:t>وهي السلعة التي تعطي للمستهلك نفس الاشباع، وبالتالي يمكن  </a:t>
            </a:r>
            <a:r>
              <a:rPr lang="ar-SA" sz="2800" b="1" dirty="0"/>
              <a:t>استبدالها محل السلعة </a:t>
            </a:r>
            <a:r>
              <a:rPr lang="ar-SA" sz="2800" b="1" dirty="0" smtClean="0"/>
              <a:t>الأصلية</a:t>
            </a:r>
            <a:r>
              <a:rPr lang="ar-DZ" sz="2800" b="1" dirty="0" smtClean="0"/>
              <a:t> ف</a:t>
            </a:r>
            <a:r>
              <a:rPr lang="ar-SA" sz="2800" b="1" dirty="0" smtClean="0"/>
              <a:t>العلاقة </a:t>
            </a:r>
            <a:r>
              <a:rPr lang="ar-SA" sz="2800" b="1" dirty="0"/>
              <a:t>طردية بين سعر السلعة البديلة </a:t>
            </a:r>
            <a:r>
              <a:rPr lang="ar-SA" sz="2800" b="1" dirty="0" smtClean="0"/>
              <a:t>والطلب على </a:t>
            </a:r>
            <a:r>
              <a:rPr lang="ar-SA" sz="2800" b="1" dirty="0"/>
              <a:t>السلعة الأصلية</a:t>
            </a:r>
            <a:r>
              <a:rPr lang="ar-SA" sz="2800" b="1" dirty="0" smtClean="0"/>
              <a:t>. </a:t>
            </a:r>
          </a:p>
          <a:p>
            <a:pPr marL="114300" indent="0" algn="just">
              <a:buNone/>
            </a:pPr>
            <a:r>
              <a:rPr lang="ar-DZ" sz="2800" b="1" dirty="0" smtClean="0">
                <a:solidFill>
                  <a:srgbClr val="00B0F0"/>
                </a:solidFill>
              </a:rPr>
              <a:t> </a:t>
            </a:r>
            <a:r>
              <a:rPr lang="ar-DZ" sz="2800" b="1" dirty="0" smtClean="0">
                <a:solidFill>
                  <a:schemeClr val="tx2">
                    <a:lumMod val="50000"/>
                  </a:schemeClr>
                </a:solidFill>
              </a:rPr>
              <a:t>- ف</a:t>
            </a:r>
            <a:r>
              <a:rPr lang="ar-SA" sz="2800" b="1" dirty="0" smtClean="0">
                <a:solidFill>
                  <a:schemeClr val="tx2">
                    <a:lumMod val="50000"/>
                  </a:schemeClr>
                </a:solidFill>
              </a:rPr>
              <a:t>ماذا يحدث للطلب على </a:t>
            </a:r>
            <a:r>
              <a:rPr lang="ar-DZ" sz="2800" b="1" dirty="0" smtClean="0">
                <a:solidFill>
                  <a:schemeClr val="tx2">
                    <a:lumMod val="50000"/>
                  </a:schemeClr>
                </a:solidFill>
              </a:rPr>
              <a:t>السلعة الاصلية </a:t>
            </a:r>
            <a:r>
              <a:rPr lang="ar-SA" sz="2800" b="1" dirty="0" smtClean="0">
                <a:solidFill>
                  <a:schemeClr val="tx2">
                    <a:lumMod val="50000"/>
                  </a:schemeClr>
                </a:solidFill>
              </a:rPr>
              <a:t>لو انخفض سعر </a:t>
            </a:r>
            <a:r>
              <a:rPr lang="ar-DZ" sz="2800" b="1" dirty="0" smtClean="0">
                <a:solidFill>
                  <a:schemeClr val="tx2">
                    <a:lumMod val="50000"/>
                  </a:schemeClr>
                </a:solidFill>
              </a:rPr>
              <a:t>السلعة البديلة</a:t>
            </a:r>
            <a:r>
              <a:rPr lang="ar-SA" sz="2800" b="1" dirty="0" smtClean="0">
                <a:solidFill>
                  <a:schemeClr val="tx2">
                    <a:lumMod val="50000"/>
                  </a:schemeClr>
                </a:solidFill>
              </a:rPr>
              <a:t>؟ </a:t>
            </a:r>
          </a:p>
          <a:p>
            <a:pPr marL="114300" indent="0">
              <a:buNone/>
            </a:pPr>
            <a:endParaRPr lang="ar-SA" dirty="0" smtClean="0">
              <a:solidFill>
                <a:srgbClr val="00B0F0"/>
              </a:solidFill>
            </a:endParaRPr>
          </a:p>
          <a:p>
            <a:pPr marL="114300" indent="0">
              <a:buNone/>
            </a:pPr>
            <a:endParaRPr lang="en-US" dirty="0" smtClean="0">
              <a:solidFill>
                <a:srgbClr val="00B0F0"/>
              </a:solidFill>
            </a:endParaRPr>
          </a:p>
          <a:p>
            <a:pPr marL="114300" indent="0">
              <a:buNone/>
            </a:pPr>
            <a:endParaRPr lang="ar-SA" dirty="0" smtClean="0"/>
          </a:p>
          <a:p>
            <a:pPr marL="114300" indent="0">
              <a:buNone/>
            </a:pPr>
            <a:endParaRPr lang="ar-SA" dirty="0"/>
          </a:p>
          <a:p>
            <a:pPr marL="114300" indent="0">
              <a:buNone/>
            </a:pPr>
            <a:endParaRPr lang="ar-SA" b="1" dirty="0">
              <a:solidFill>
                <a:srgbClr val="0070C0"/>
              </a:solidFill>
            </a:endParaRPr>
          </a:p>
          <a:p>
            <a:pPr marL="114300" indent="0">
              <a:buNone/>
            </a:pPr>
            <a:endParaRPr lang="ar-SA" dirty="0"/>
          </a:p>
        </p:txBody>
      </p:sp>
      <p:grpSp>
        <p:nvGrpSpPr>
          <p:cNvPr id="10" name="مجموعة 9"/>
          <p:cNvGrpSpPr/>
          <p:nvPr/>
        </p:nvGrpSpPr>
        <p:grpSpPr>
          <a:xfrm>
            <a:off x="1288172" y="3609020"/>
            <a:ext cx="6974492" cy="3096344"/>
            <a:chOff x="1288172" y="3609020"/>
            <a:chExt cx="6974492" cy="3096344"/>
          </a:xfrm>
        </p:grpSpPr>
        <p:pic>
          <p:nvPicPr>
            <p:cNvPr id="5" name="صورة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8172" y="3609020"/>
              <a:ext cx="6974492" cy="3096344"/>
            </a:xfrm>
            <a:prstGeom prst="rect">
              <a:avLst/>
            </a:prstGeom>
            <a:solidFill>
              <a:srgbClr val="FF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cxnSp>
          <p:nvCxnSpPr>
            <p:cNvPr id="7" name="رابط كسهم مستقيم 6"/>
            <p:cNvCxnSpPr/>
            <p:nvPr/>
          </p:nvCxnSpPr>
          <p:spPr>
            <a:xfrm>
              <a:off x="5004048" y="3933056"/>
              <a:ext cx="0" cy="36004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9" name="رابط كسهم مستقيم 8"/>
            <p:cNvCxnSpPr/>
            <p:nvPr/>
          </p:nvCxnSpPr>
          <p:spPr>
            <a:xfrm>
              <a:off x="6012160" y="5157192"/>
              <a:ext cx="576064"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1" name="رابط كسهم مستقيم 10"/>
            <p:cNvCxnSpPr/>
            <p:nvPr/>
          </p:nvCxnSpPr>
          <p:spPr>
            <a:xfrm flipH="1">
              <a:off x="2123728" y="5157192"/>
              <a:ext cx="576064"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4" name="مستطيل 3"/>
            <p:cNvSpPr/>
            <p:nvPr/>
          </p:nvSpPr>
          <p:spPr>
            <a:xfrm>
              <a:off x="5796136" y="5877272"/>
              <a:ext cx="1512168" cy="36004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dirty="0" smtClean="0">
                  <a:solidFill>
                    <a:srgbClr val="FF0000"/>
                  </a:solidFill>
                </a:rPr>
                <a:t>بديلة</a:t>
              </a:r>
              <a:endParaRPr lang="ar-DZ" dirty="0">
                <a:solidFill>
                  <a:srgbClr val="FF0000"/>
                </a:solidFill>
              </a:endParaRPr>
            </a:p>
          </p:txBody>
        </p:sp>
        <p:sp>
          <p:nvSpPr>
            <p:cNvPr id="8" name="مستطيل 7"/>
            <p:cNvSpPr/>
            <p:nvPr/>
          </p:nvSpPr>
          <p:spPr>
            <a:xfrm>
              <a:off x="1907704" y="5877272"/>
              <a:ext cx="1512168"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dirty="0" smtClean="0"/>
                <a:t>اصلية</a:t>
              </a:r>
              <a:endParaRPr lang="ar-DZ" dirty="0"/>
            </a:p>
          </p:txBody>
        </p:sp>
      </p:grpSp>
    </p:spTree>
    <p:extLst>
      <p:ext uri="{BB962C8B-B14F-4D97-AF65-F5344CB8AC3E}">
        <p14:creationId xmlns:p14="http://schemas.microsoft.com/office/powerpoint/2010/main" val="714592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5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5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250"/>
                            </p:stCondLst>
                            <p:childTnLst>
                              <p:par>
                                <p:cTn id="10" presetID="2" presetClass="entr" presetSubtype="4"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25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25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500"/>
                            </p:stCondLst>
                            <p:childTnLst>
                              <p:par>
                                <p:cTn id="15" presetID="2" presetClass="entr" presetSubtype="4" fill="hold"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25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25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750"/>
                            </p:stCondLst>
                            <p:childTnLst>
                              <p:par>
                                <p:cTn id="20" presetID="2" presetClass="entr" presetSubtype="4" fill="hold"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25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25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1000"/>
                            </p:stCondLst>
                            <p:childTnLst>
                              <p:par>
                                <p:cTn id="25" presetID="26" presetClass="entr" presetSubtype="0" fill="hold" nodeType="after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down)">
                                      <p:cBhvr>
                                        <p:cTn id="27" dur="145">
                                          <p:stCondLst>
                                            <p:cond delay="0"/>
                                          </p:stCondLst>
                                        </p:cTn>
                                        <p:tgtEl>
                                          <p:spTgt spid="10"/>
                                        </p:tgtEl>
                                      </p:cBhvr>
                                    </p:animEffect>
                                    <p:anim calcmode="lin" valueType="num">
                                      <p:cBhvr>
                                        <p:cTn id="28" dur="456"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29" dur="166"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30" dur="166" tmFilter="0, 0; 0.125,0.2665; 0.25,0.4; 0.375,0.465; 0.5,0.5;  0.625,0.535; 0.75,0.6; 0.875,0.7335; 1,1">
                                          <p:stCondLst>
                                            <p:cond delay="166"/>
                                          </p:stCondLst>
                                        </p:cTn>
                                        <p:tgtEl>
                                          <p:spTgt spid="10"/>
                                        </p:tgtEl>
                                        <p:attrNameLst>
                                          <p:attrName>ppt_y</p:attrName>
                                        </p:attrNameLst>
                                      </p:cBhvr>
                                      <p:tavLst>
                                        <p:tav tm="0" fmla="#ppt_y-sin(pi*$)/9">
                                          <p:val>
                                            <p:fltVal val="0"/>
                                          </p:val>
                                        </p:tav>
                                        <p:tav tm="100000">
                                          <p:val>
                                            <p:fltVal val="1"/>
                                          </p:val>
                                        </p:tav>
                                      </p:tavLst>
                                    </p:anim>
                                    <p:anim calcmode="lin" valueType="num">
                                      <p:cBhvr>
                                        <p:cTn id="31" dur="83" tmFilter="0, 0; 0.125,0.2665; 0.25,0.4; 0.375,0.465; 0.5,0.5;  0.625,0.535; 0.75,0.6; 0.875,0.7335; 1,1">
                                          <p:stCondLst>
                                            <p:cond delay="331"/>
                                          </p:stCondLst>
                                        </p:cTn>
                                        <p:tgtEl>
                                          <p:spTgt spid="10"/>
                                        </p:tgtEl>
                                        <p:attrNameLst>
                                          <p:attrName>ppt_y</p:attrName>
                                        </p:attrNameLst>
                                      </p:cBhvr>
                                      <p:tavLst>
                                        <p:tav tm="0" fmla="#ppt_y-sin(pi*$)/27">
                                          <p:val>
                                            <p:fltVal val="0"/>
                                          </p:val>
                                        </p:tav>
                                        <p:tav tm="100000">
                                          <p:val>
                                            <p:fltVal val="1"/>
                                          </p:val>
                                        </p:tav>
                                      </p:tavLst>
                                    </p:anim>
                                    <p:anim calcmode="lin" valueType="num">
                                      <p:cBhvr>
                                        <p:cTn id="32" dur="41" tmFilter="0, 0; 0.125,0.2665; 0.25,0.4; 0.375,0.465; 0.5,0.5;  0.625,0.535; 0.75,0.6; 0.875,0.7335; 1,1">
                                          <p:stCondLst>
                                            <p:cond delay="414"/>
                                          </p:stCondLst>
                                        </p:cTn>
                                        <p:tgtEl>
                                          <p:spTgt spid="10"/>
                                        </p:tgtEl>
                                        <p:attrNameLst>
                                          <p:attrName>ppt_y</p:attrName>
                                        </p:attrNameLst>
                                      </p:cBhvr>
                                      <p:tavLst>
                                        <p:tav tm="0" fmla="#ppt_y-sin(pi*$)/81">
                                          <p:val>
                                            <p:fltVal val="0"/>
                                          </p:val>
                                        </p:tav>
                                        <p:tav tm="100000">
                                          <p:val>
                                            <p:fltVal val="1"/>
                                          </p:val>
                                        </p:tav>
                                      </p:tavLst>
                                    </p:anim>
                                    <p:animScale>
                                      <p:cBhvr>
                                        <p:cTn id="33" dur="7">
                                          <p:stCondLst>
                                            <p:cond delay="162"/>
                                          </p:stCondLst>
                                        </p:cTn>
                                        <p:tgtEl>
                                          <p:spTgt spid="10"/>
                                        </p:tgtEl>
                                      </p:cBhvr>
                                      <p:to x="100000" y="60000"/>
                                    </p:animScale>
                                    <p:animScale>
                                      <p:cBhvr>
                                        <p:cTn id="34" dur="41" decel="50000">
                                          <p:stCondLst>
                                            <p:cond delay="169"/>
                                          </p:stCondLst>
                                        </p:cTn>
                                        <p:tgtEl>
                                          <p:spTgt spid="10"/>
                                        </p:tgtEl>
                                      </p:cBhvr>
                                      <p:to x="100000" y="100000"/>
                                    </p:animScale>
                                    <p:animScale>
                                      <p:cBhvr>
                                        <p:cTn id="35" dur="7">
                                          <p:stCondLst>
                                            <p:cond delay="328"/>
                                          </p:stCondLst>
                                        </p:cTn>
                                        <p:tgtEl>
                                          <p:spTgt spid="10"/>
                                        </p:tgtEl>
                                      </p:cBhvr>
                                      <p:to x="100000" y="80000"/>
                                    </p:animScale>
                                    <p:animScale>
                                      <p:cBhvr>
                                        <p:cTn id="36" dur="41" decel="50000">
                                          <p:stCondLst>
                                            <p:cond delay="335"/>
                                          </p:stCondLst>
                                        </p:cTn>
                                        <p:tgtEl>
                                          <p:spTgt spid="10"/>
                                        </p:tgtEl>
                                      </p:cBhvr>
                                      <p:to x="100000" y="100000"/>
                                    </p:animScale>
                                    <p:animScale>
                                      <p:cBhvr>
                                        <p:cTn id="37" dur="7">
                                          <p:stCondLst>
                                            <p:cond delay="410"/>
                                          </p:stCondLst>
                                        </p:cTn>
                                        <p:tgtEl>
                                          <p:spTgt spid="10"/>
                                        </p:tgtEl>
                                      </p:cBhvr>
                                      <p:to x="100000" y="90000"/>
                                    </p:animScale>
                                    <p:animScale>
                                      <p:cBhvr>
                                        <p:cTn id="38" dur="41" decel="50000">
                                          <p:stCondLst>
                                            <p:cond delay="417"/>
                                          </p:stCondLst>
                                        </p:cTn>
                                        <p:tgtEl>
                                          <p:spTgt spid="10"/>
                                        </p:tgtEl>
                                      </p:cBhvr>
                                      <p:to x="100000" y="100000"/>
                                    </p:animScale>
                                    <p:animScale>
                                      <p:cBhvr>
                                        <p:cTn id="39" dur="7">
                                          <p:stCondLst>
                                            <p:cond delay="452"/>
                                          </p:stCondLst>
                                        </p:cTn>
                                        <p:tgtEl>
                                          <p:spTgt spid="10"/>
                                        </p:tgtEl>
                                      </p:cBhvr>
                                      <p:to x="100000" y="95000"/>
                                    </p:animScale>
                                    <p:animScale>
                                      <p:cBhvr>
                                        <p:cTn id="40" dur="41" decel="50000">
                                          <p:stCondLst>
                                            <p:cond delay="459"/>
                                          </p:stCondLst>
                                        </p:cTn>
                                        <p:tgtEl>
                                          <p:spTgt spid="1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404664"/>
            <a:ext cx="9036496" cy="5996136"/>
          </a:xfrm>
        </p:spPr>
        <p:txBody>
          <a:bodyPr/>
          <a:lstStyle/>
          <a:p>
            <a:pPr marL="114300" indent="0">
              <a:buNone/>
            </a:pPr>
            <a:r>
              <a:rPr lang="ar-SA" sz="2800" b="1" dirty="0" smtClean="0">
                <a:solidFill>
                  <a:schemeClr val="accent3">
                    <a:lumMod val="75000"/>
                  </a:schemeClr>
                </a:solidFill>
              </a:rPr>
              <a:t>ب</a:t>
            </a:r>
            <a:r>
              <a:rPr lang="ar-DZ" sz="2800" b="1" dirty="0" smtClean="0">
                <a:solidFill>
                  <a:schemeClr val="accent3">
                    <a:lumMod val="75000"/>
                  </a:schemeClr>
                </a:solidFill>
              </a:rPr>
              <a:t> -</a:t>
            </a:r>
            <a:r>
              <a:rPr lang="ar-SA" sz="2800" b="1" dirty="0" smtClean="0">
                <a:solidFill>
                  <a:schemeClr val="accent3">
                    <a:lumMod val="75000"/>
                  </a:schemeClr>
                </a:solidFill>
              </a:rPr>
              <a:t> </a:t>
            </a:r>
            <a:r>
              <a:rPr lang="ar-SA" sz="2800" b="1" dirty="0">
                <a:solidFill>
                  <a:schemeClr val="accent3">
                    <a:lumMod val="75000"/>
                  </a:schemeClr>
                </a:solidFill>
              </a:rPr>
              <a:t>سعر السلعة </a:t>
            </a:r>
            <a:r>
              <a:rPr lang="ar-SA" sz="2800" b="1" dirty="0" smtClean="0">
                <a:solidFill>
                  <a:schemeClr val="accent3">
                    <a:lumMod val="75000"/>
                  </a:schemeClr>
                </a:solidFill>
              </a:rPr>
              <a:t>المكملة (-) </a:t>
            </a:r>
          </a:p>
          <a:p>
            <a:pPr marL="114300" indent="0">
              <a:buNone/>
            </a:pPr>
            <a:r>
              <a:rPr lang="ar-SA" sz="2800" b="1" dirty="0" smtClean="0">
                <a:solidFill>
                  <a:srgbClr val="00B050"/>
                </a:solidFill>
              </a:rPr>
              <a:t> </a:t>
            </a:r>
            <a:r>
              <a:rPr lang="ar-DZ" sz="2800" b="1" dirty="0" smtClean="0">
                <a:solidFill>
                  <a:srgbClr val="00B050"/>
                </a:solidFill>
              </a:rPr>
              <a:t> </a:t>
            </a:r>
            <a:r>
              <a:rPr lang="ar-SA" sz="2800" b="1" dirty="0" smtClean="0">
                <a:solidFill>
                  <a:schemeClr val="tx2">
                    <a:lumMod val="50000"/>
                  </a:schemeClr>
                </a:solidFill>
              </a:rPr>
              <a:t>يُقصد </a:t>
            </a:r>
            <a:r>
              <a:rPr lang="ar-SA" sz="2800" b="1" dirty="0">
                <a:solidFill>
                  <a:schemeClr val="tx2">
                    <a:lumMod val="50000"/>
                  </a:schemeClr>
                </a:solidFill>
              </a:rPr>
              <a:t>بسلعة مكملة هي السلعة التي لا يمكن استهلاكها </a:t>
            </a:r>
            <a:r>
              <a:rPr lang="ar-SA" sz="2800" b="1" dirty="0" smtClean="0">
                <a:solidFill>
                  <a:schemeClr val="tx2">
                    <a:lumMod val="50000"/>
                  </a:schemeClr>
                </a:solidFill>
              </a:rPr>
              <a:t>بمفردها</a:t>
            </a:r>
            <a:r>
              <a:rPr lang="ar-DZ" sz="2800" b="1" dirty="0" smtClean="0">
                <a:solidFill>
                  <a:schemeClr val="tx2">
                    <a:lumMod val="50000"/>
                  </a:schemeClr>
                </a:solidFill>
              </a:rPr>
              <a:t> و </a:t>
            </a:r>
            <a:r>
              <a:rPr lang="ar-SA" sz="2800" b="1" dirty="0" smtClean="0">
                <a:solidFill>
                  <a:schemeClr val="tx2">
                    <a:lumMod val="50000"/>
                  </a:schemeClr>
                </a:solidFill>
              </a:rPr>
              <a:t>العلاقة </a:t>
            </a:r>
            <a:r>
              <a:rPr lang="ar-SA" sz="2800" b="1" dirty="0">
                <a:solidFill>
                  <a:schemeClr val="tx2">
                    <a:lumMod val="50000"/>
                  </a:schemeClr>
                </a:solidFill>
              </a:rPr>
              <a:t>عكسية بين أسعار السلع المكملة </a:t>
            </a:r>
            <a:r>
              <a:rPr lang="ar-SA" sz="2800" b="1" dirty="0" smtClean="0">
                <a:solidFill>
                  <a:schemeClr val="tx2">
                    <a:lumMod val="50000"/>
                  </a:schemeClr>
                </a:solidFill>
              </a:rPr>
              <a:t>والطلب على </a:t>
            </a:r>
            <a:r>
              <a:rPr lang="ar-SA" sz="2800" b="1" dirty="0">
                <a:solidFill>
                  <a:schemeClr val="tx2">
                    <a:lumMod val="50000"/>
                  </a:schemeClr>
                </a:solidFill>
              </a:rPr>
              <a:t>السلعة </a:t>
            </a:r>
            <a:r>
              <a:rPr lang="ar-SA" sz="2800" b="1" dirty="0" smtClean="0">
                <a:solidFill>
                  <a:schemeClr val="tx2">
                    <a:lumMod val="50000"/>
                  </a:schemeClr>
                </a:solidFill>
              </a:rPr>
              <a:t>الأصلية.</a:t>
            </a:r>
          </a:p>
          <a:p>
            <a:pPr marL="114300" indent="0">
              <a:buNone/>
            </a:pPr>
            <a:r>
              <a:rPr lang="ar-DZ" sz="2800" b="1" dirty="0" smtClean="0">
                <a:solidFill>
                  <a:schemeClr val="tx2">
                    <a:lumMod val="50000"/>
                  </a:schemeClr>
                </a:solidFill>
              </a:rPr>
              <a:t> - ف</a:t>
            </a:r>
            <a:r>
              <a:rPr lang="ar-SA" sz="2800" b="1" dirty="0" smtClean="0">
                <a:solidFill>
                  <a:schemeClr val="tx2">
                    <a:lumMod val="50000"/>
                  </a:schemeClr>
                </a:solidFill>
              </a:rPr>
              <a:t>ماذا يحدث للطلب على أشرطة </a:t>
            </a:r>
            <a:r>
              <a:rPr lang="ar-SA" sz="2800" b="1" dirty="0">
                <a:solidFill>
                  <a:schemeClr val="tx2">
                    <a:lumMod val="50000"/>
                  </a:schemeClr>
                </a:solidFill>
              </a:rPr>
              <a:t>الفيديو </a:t>
            </a:r>
            <a:r>
              <a:rPr lang="ar-SA" sz="2800" b="1" dirty="0" smtClean="0">
                <a:solidFill>
                  <a:schemeClr val="tx2">
                    <a:lumMod val="50000"/>
                  </a:schemeClr>
                </a:solidFill>
              </a:rPr>
              <a:t>لو انخفض سعر </a:t>
            </a:r>
            <a:r>
              <a:rPr lang="ar-SA" sz="2800" b="1" dirty="0">
                <a:solidFill>
                  <a:schemeClr val="tx2">
                    <a:lumMod val="50000"/>
                  </a:schemeClr>
                </a:solidFill>
              </a:rPr>
              <a:t>أجهزة الفيديو؟</a:t>
            </a:r>
            <a:endParaRPr lang="en-US" sz="2800" b="1" dirty="0">
              <a:solidFill>
                <a:schemeClr val="tx2">
                  <a:lumMod val="50000"/>
                </a:schemeClr>
              </a:solidFill>
            </a:endParaRPr>
          </a:p>
          <a:p>
            <a:pPr marL="114300" indent="0" algn="justLow">
              <a:buNone/>
            </a:pPr>
            <a:r>
              <a:rPr lang="ar-DZ" sz="2800" b="1" dirty="0" smtClean="0">
                <a:solidFill>
                  <a:schemeClr val="tx2">
                    <a:lumMod val="50000"/>
                  </a:schemeClr>
                </a:solidFill>
              </a:rPr>
              <a:t>  </a:t>
            </a:r>
            <a:r>
              <a:rPr lang="ar-SA" sz="2800" b="1" dirty="0" smtClean="0">
                <a:solidFill>
                  <a:schemeClr val="tx2">
                    <a:lumMod val="50000"/>
                  </a:schemeClr>
                </a:solidFill>
              </a:rPr>
              <a:t>أدى انخفاض </a:t>
            </a:r>
            <a:r>
              <a:rPr lang="ar-SA" sz="2800" b="1" dirty="0">
                <a:solidFill>
                  <a:schemeClr val="tx2">
                    <a:lumMod val="50000"/>
                  </a:schemeClr>
                </a:solidFill>
              </a:rPr>
              <a:t>سعر أجهزة الفيديو </a:t>
            </a:r>
            <a:r>
              <a:rPr lang="ar-SA" sz="2800" b="1" dirty="0" smtClean="0">
                <a:solidFill>
                  <a:schemeClr val="tx2">
                    <a:lumMod val="50000"/>
                  </a:schemeClr>
                </a:solidFill>
              </a:rPr>
              <a:t>الى ارتفاع </a:t>
            </a:r>
            <a:r>
              <a:rPr lang="ar-SA" sz="2800" b="1" dirty="0">
                <a:solidFill>
                  <a:schemeClr val="tx2">
                    <a:lumMod val="50000"/>
                  </a:schemeClr>
                </a:solidFill>
              </a:rPr>
              <a:t>الكمية المطلوبة منها </a:t>
            </a:r>
            <a:r>
              <a:rPr lang="ar-SA" sz="2800" b="1" dirty="0" smtClean="0">
                <a:solidFill>
                  <a:schemeClr val="tx2">
                    <a:lumMod val="50000"/>
                  </a:schemeClr>
                </a:solidFill>
              </a:rPr>
              <a:t>(حركة على نفس منحنى الطلب)، يؤدي </a:t>
            </a:r>
            <a:r>
              <a:rPr lang="ar-SA" sz="2800" b="1" dirty="0">
                <a:solidFill>
                  <a:schemeClr val="tx2">
                    <a:lumMod val="50000"/>
                  </a:schemeClr>
                </a:solidFill>
              </a:rPr>
              <a:t>ذلك إلى </a:t>
            </a:r>
            <a:r>
              <a:rPr lang="ar-SA" sz="2800" b="1" u="sng" dirty="0">
                <a:solidFill>
                  <a:schemeClr val="tx2">
                    <a:lumMod val="50000"/>
                  </a:schemeClr>
                </a:solidFill>
              </a:rPr>
              <a:t>ا</a:t>
            </a:r>
            <a:r>
              <a:rPr lang="ar-SA" sz="2800" b="1" dirty="0">
                <a:solidFill>
                  <a:schemeClr val="tx2">
                    <a:lumMod val="50000"/>
                  </a:schemeClr>
                </a:solidFill>
              </a:rPr>
              <a:t>رتفاع الطلب على أشرطة الفيديو نتيجة لانخفاض سعر السلعة المكملة لها, </a:t>
            </a:r>
            <a:r>
              <a:rPr lang="ar-SA" sz="2800" b="1" dirty="0" smtClean="0">
                <a:solidFill>
                  <a:schemeClr val="tx2">
                    <a:lumMod val="50000"/>
                  </a:schemeClr>
                </a:solidFill>
              </a:rPr>
              <a:t>ويزحف منحنى </a:t>
            </a:r>
            <a:r>
              <a:rPr lang="ar-SA" sz="2800" b="1" dirty="0">
                <a:solidFill>
                  <a:schemeClr val="tx2">
                    <a:lumMod val="50000"/>
                  </a:schemeClr>
                </a:solidFill>
              </a:rPr>
              <a:t>الطلب بالكامل إلى </a:t>
            </a:r>
            <a:r>
              <a:rPr lang="ar-SA" sz="2800" b="1" dirty="0" smtClean="0">
                <a:solidFill>
                  <a:schemeClr val="tx2">
                    <a:lumMod val="50000"/>
                  </a:schemeClr>
                </a:solidFill>
              </a:rPr>
              <a:t>اليمين، وزادت الكمية المطلوبة</a:t>
            </a:r>
            <a:r>
              <a:rPr lang="ar-DZ" sz="2800" b="1" dirty="0" smtClean="0">
                <a:solidFill>
                  <a:schemeClr val="tx2">
                    <a:lumMod val="50000"/>
                  </a:schemeClr>
                </a:solidFill>
              </a:rPr>
              <a:t>.</a:t>
            </a:r>
            <a:endParaRPr lang="ar-SA" sz="2400" b="1" dirty="0">
              <a:solidFill>
                <a:schemeClr val="tx2">
                  <a:lumMod val="50000"/>
                </a:schemeClr>
              </a:solidFill>
            </a:endParaRPr>
          </a:p>
        </p:txBody>
      </p:sp>
      <p:grpSp>
        <p:nvGrpSpPr>
          <p:cNvPr id="2" name="مجموعة 1"/>
          <p:cNvGrpSpPr/>
          <p:nvPr/>
        </p:nvGrpSpPr>
        <p:grpSpPr>
          <a:xfrm>
            <a:off x="1043608" y="4077072"/>
            <a:ext cx="6912768" cy="2743865"/>
            <a:chOff x="1043608" y="4077072"/>
            <a:chExt cx="6912768" cy="2743865"/>
          </a:xfrm>
        </p:grpSpPr>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608" y="4077072"/>
              <a:ext cx="6912768" cy="2743865"/>
            </a:xfrm>
            <a:prstGeom prst="rect">
              <a:avLst/>
            </a:prstGeom>
          </p:spPr>
        </p:pic>
        <p:cxnSp>
          <p:nvCxnSpPr>
            <p:cNvPr id="9" name="رابط كسهم مستقيم 8"/>
            <p:cNvCxnSpPr/>
            <p:nvPr/>
          </p:nvCxnSpPr>
          <p:spPr>
            <a:xfrm>
              <a:off x="4932040" y="4581128"/>
              <a:ext cx="0" cy="43204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1" name="رابط كسهم مستقيم 10"/>
            <p:cNvCxnSpPr/>
            <p:nvPr/>
          </p:nvCxnSpPr>
          <p:spPr>
            <a:xfrm>
              <a:off x="6012160" y="5733256"/>
              <a:ext cx="504056"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2" name="شكل بيضاوي 11"/>
            <p:cNvSpPr/>
            <p:nvPr/>
          </p:nvSpPr>
          <p:spPr>
            <a:xfrm>
              <a:off x="5868144" y="4581128"/>
              <a:ext cx="144016" cy="144016"/>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prstClr val="white"/>
                </a:solidFill>
              </a:endParaRPr>
            </a:p>
          </p:txBody>
        </p:sp>
        <p:sp>
          <p:nvSpPr>
            <p:cNvPr id="13" name="شكل بيضاوي 12"/>
            <p:cNvSpPr/>
            <p:nvPr/>
          </p:nvSpPr>
          <p:spPr>
            <a:xfrm>
              <a:off x="6264188" y="4888120"/>
              <a:ext cx="144016" cy="144016"/>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prstClr val="white"/>
                </a:solidFill>
              </a:endParaRPr>
            </a:p>
          </p:txBody>
        </p:sp>
        <p:cxnSp>
          <p:nvCxnSpPr>
            <p:cNvPr id="15" name="رابط كسهم مستقيم 14"/>
            <p:cNvCxnSpPr/>
            <p:nvPr/>
          </p:nvCxnSpPr>
          <p:spPr>
            <a:xfrm>
              <a:off x="1979712" y="5733256"/>
              <a:ext cx="576064"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8" name="رابط كسهم مستقيم 17"/>
            <p:cNvCxnSpPr/>
            <p:nvPr/>
          </p:nvCxnSpPr>
          <p:spPr>
            <a:xfrm>
              <a:off x="6369119" y="6404858"/>
              <a:ext cx="0" cy="400110"/>
            </a:xfrm>
            <a:prstGeom prst="straightConnector1">
              <a:avLst/>
            </a:prstGeom>
            <a:ln>
              <a:solidFill>
                <a:srgbClr val="C00000"/>
              </a:solidFill>
              <a:tailEnd type="arrow"/>
            </a:ln>
          </p:spPr>
          <p:style>
            <a:lnRef idx="2">
              <a:schemeClr val="dk1"/>
            </a:lnRef>
            <a:fillRef idx="0">
              <a:schemeClr val="dk1"/>
            </a:fillRef>
            <a:effectRef idx="1">
              <a:schemeClr val="dk1"/>
            </a:effectRef>
            <a:fontRef idx="minor">
              <a:schemeClr val="tx1"/>
            </a:fontRef>
          </p:style>
        </p:cxnSp>
        <p:cxnSp>
          <p:nvCxnSpPr>
            <p:cNvPr id="23" name="رابط كسهم مستقيم 22"/>
            <p:cNvCxnSpPr/>
            <p:nvPr/>
          </p:nvCxnSpPr>
          <p:spPr>
            <a:xfrm flipH="1">
              <a:off x="4355387" y="6604913"/>
              <a:ext cx="432048"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7" name="رابط كسهم مستقيم 26"/>
            <p:cNvCxnSpPr/>
            <p:nvPr/>
          </p:nvCxnSpPr>
          <p:spPr>
            <a:xfrm flipV="1">
              <a:off x="4211960" y="6404858"/>
              <a:ext cx="0" cy="400110"/>
            </a:xfrm>
            <a:prstGeom prst="straightConnector1">
              <a:avLst/>
            </a:prstGeom>
            <a:ln>
              <a:solidFill>
                <a:srgbClr val="C00000"/>
              </a:solidFill>
              <a:tailEnd type="arrow"/>
            </a:ln>
          </p:spPr>
          <p:style>
            <a:lnRef idx="2">
              <a:schemeClr val="dk1"/>
            </a:lnRef>
            <a:fillRef idx="0">
              <a:schemeClr val="dk1"/>
            </a:fillRef>
            <a:effectRef idx="1">
              <a:schemeClr val="dk1"/>
            </a:effectRef>
            <a:fontRef idx="minor">
              <a:schemeClr val="tx1"/>
            </a:fontRef>
          </p:style>
        </p:cxnSp>
      </p:grpSp>
    </p:spTree>
    <p:extLst>
      <p:ext uri="{BB962C8B-B14F-4D97-AF65-F5344CB8AC3E}">
        <p14:creationId xmlns:p14="http://schemas.microsoft.com/office/powerpoint/2010/main" val="3711054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25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25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350"/>
                            </p:stCondLst>
                            <p:childTnLst>
                              <p:par>
                                <p:cTn id="15" presetID="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25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25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600"/>
                            </p:stCondLst>
                            <p:childTnLst>
                              <p:par>
                                <p:cTn id="20" presetID="2" presetClass="entr" presetSubtype="4"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25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25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850"/>
                            </p:stCondLst>
                            <p:childTnLst>
                              <p:par>
                                <p:cTn id="25" presetID="26" presetClass="entr" presetSubtype="0" fill="hold" nodeType="after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wipe(down)">
                                      <p:cBhvr>
                                        <p:cTn id="27" dur="145">
                                          <p:stCondLst>
                                            <p:cond delay="0"/>
                                          </p:stCondLst>
                                        </p:cTn>
                                        <p:tgtEl>
                                          <p:spTgt spid="2"/>
                                        </p:tgtEl>
                                      </p:cBhvr>
                                    </p:animEffect>
                                    <p:anim calcmode="lin" valueType="num">
                                      <p:cBhvr>
                                        <p:cTn id="28" dur="456"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29" dur="166"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30" dur="166" tmFilter="0, 0; 0.125,0.2665; 0.25,0.4; 0.375,0.465; 0.5,0.5;  0.625,0.535; 0.75,0.6; 0.875,0.7335; 1,1">
                                          <p:stCondLst>
                                            <p:cond delay="166"/>
                                          </p:stCondLst>
                                        </p:cTn>
                                        <p:tgtEl>
                                          <p:spTgt spid="2"/>
                                        </p:tgtEl>
                                        <p:attrNameLst>
                                          <p:attrName>ppt_y</p:attrName>
                                        </p:attrNameLst>
                                      </p:cBhvr>
                                      <p:tavLst>
                                        <p:tav tm="0" fmla="#ppt_y-sin(pi*$)/9">
                                          <p:val>
                                            <p:fltVal val="0"/>
                                          </p:val>
                                        </p:tav>
                                        <p:tav tm="100000">
                                          <p:val>
                                            <p:fltVal val="1"/>
                                          </p:val>
                                        </p:tav>
                                      </p:tavLst>
                                    </p:anim>
                                    <p:anim calcmode="lin" valueType="num">
                                      <p:cBhvr>
                                        <p:cTn id="31" dur="83" tmFilter="0, 0; 0.125,0.2665; 0.25,0.4; 0.375,0.465; 0.5,0.5;  0.625,0.535; 0.75,0.6; 0.875,0.7335; 1,1">
                                          <p:stCondLst>
                                            <p:cond delay="331"/>
                                          </p:stCondLst>
                                        </p:cTn>
                                        <p:tgtEl>
                                          <p:spTgt spid="2"/>
                                        </p:tgtEl>
                                        <p:attrNameLst>
                                          <p:attrName>ppt_y</p:attrName>
                                        </p:attrNameLst>
                                      </p:cBhvr>
                                      <p:tavLst>
                                        <p:tav tm="0" fmla="#ppt_y-sin(pi*$)/27">
                                          <p:val>
                                            <p:fltVal val="0"/>
                                          </p:val>
                                        </p:tav>
                                        <p:tav tm="100000">
                                          <p:val>
                                            <p:fltVal val="1"/>
                                          </p:val>
                                        </p:tav>
                                      </p:tavLst>
                                    </p:anim>
                                    <p:anim calcmode="lin" valueType="num">
                                      <p:cBhvr>
                                        <p:cTn id="32" dur="41" tmFilter="0, 0; 0.125,0.2665; 0.25,0.4; 0.375,0.465; 0.5,0.5;  0.625,0.535; 0.75,0.6; 0.875,0.7335; 1,1">
                                          <p:stCondLst>
                                            <p:cond delay="414"/>
                                          </p:stCondLst>
                                        </p:cTn>
                                        <p:tgtEl>
                                          <p:spTgt spid="2"/>
                                        </p:tgtEl>
                                        <p:attrNameLst>
                                          <p:attrName>ppt_y</p:attrName>
                                        </p:attrNameLst>
                                      </p:cBhvr>
                                      <p:tavLst>
                                        <p:tav tm="0" fmla="#ppt_y-sin(pi*$)/81">
                                          <p:val>
                                            <p:fltVal val="0"/>
                                          </p:val>
                                        </p:tav>
                                        <p:tav tm="100000">
                                          <p:val>
                                            <p:fltVal val="1"/>
                                          </p:val>
                                        </p:tav>
                                      </p:tavLst>
                                    </p:anim>
                                    <p:animScale>
                                      <p:cBhvr>
                                        <p:cTn id="33" dur="7">
                                          <p:stCondLst>
                                            <p:cond delay="162"/>
                                          </p:stCondLst>
                                        </p:cTn>
                                        <p:tgtEl>
                                          <p:spTgt spid="2"/>
                                        </p:tgtEl>
                                      </p:cBhvr>
                                      <p:to x="100000" y="60000"/>
                                    </p:animScale>
                                    <p:animScale>
                                      <p:cBhvr>
                                        <p:cTn id="34" dur="41" decel="50000">
                                          <p:stCondLst>
                                            <p:cond delay="169"/>
                                          </p:stCondLst>
                                        </p:cTn>
                                        <p:tgtEl>
                                          <p:spTgt spid="2"/>
                                        </p:tgtEl>
                                      </p:cBhvr>
                                      <p:to x="100000" y="100000"/>
                                    </p:animScale>
                                    <p:animScale>
                                      <p:cBhvr>
                                        <p:cTn id="35" dur="7">
                                          <p:stCondLst>
                                            <p:cond delay="328"/>
                                          </p:stCondLst>
                                        </p:cTn>
                                        <p:tgtEl>
                                          <p:spTgt spid="2"/>
                                        </p:tgtEl>
                                      </p:cBhvr>
                                      <p:to x="100000" y="80000"/>
                                    </p:animScale>
                                    <p:animScale>
                                      <p:cBhvr>
                                        <p:cTn id="36" dur="41" decel="50000">
                                          <p:stCondLst>
                                            <p:cond delay="335"/>
                                          </p:stCondLst>
                                        </p:cTn>
                                        <p:tgtEl>
                                          <p:spTgt spid="2"/>
                                        </p:tgtEl>
                                      </p:cBhvr>
                                      <p:to x="100000" y="100000"/>
                                    </p:animScale>
                                    <p:animScale>
                                      <p:cBhvr>
                                        <p:cTn id="37" dur="7">
                                          <p:stCondLst>
                                            <p:cond delay="410"/>
                                          </p:stCondLst>
                                        </p:cTn>
                                        <p:tgtEl>
                                          <p:spTgt spid="2"/>
                                        </p:tgtEl>
                                      </p:cBhvr>
                                      <p:to x="100000" y="90000"/>
                                    </p:animScale>
                                    <p:animScale>
                                      <p:cBhvr>
                                        <p:cTn id="38" dur="41" decel="50000">
                                          <p:stCondLst>
                                            <p:cond delay="417"/>
                                          </p:stCondLst>
                                        </p:cTn>
                                        <p:tgtEl>
                                          <p:spTgt spid="2"/>
                                        </p:tgtEl>
                                      </p:cBhvr>
                                      <p:to x="100000" y="100000"/>
                                    </p:animScale>
                                    <p:animScale>
                                      <p:cBhvr>
                                        <p:cTn id="39" dur="7">
                                          <p:stCondLst>
                                            <p:cond delay="452"/>
                                          </p:stCondLst>
                                        </p:cTn>
                                        <p:tgtEl>
                                          <p:spTgt spid="2"/>
                                        </p:tgtEl>
                                      </p:cBhvr>
                                      <p:to x="100000" y="95000"/>
                                    </p:animScale>
                                    <p:animScale>
                                      <p:cBhvr>
                                        <p:cTn id="40" dur="41" decel="50000">
                                          <p:stCondLst>
                                            <p:cond delay="459"/>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476672"/>
            <a:ext cx="8784976" cy="6624736"/>
          </a:xfrm>
        </p:spPr>
        <p:txBody>
          <a:bodyPr>
            <a:noAutofit/>
          </a:bodyPr>
          <a:lstStyle/>
          <a:p>
            <a:pPr marL="571500" indent="-457200" algn="just">
              <a:buFont typeface="+mj-lt"/>
              <a:buAutoNum type="arabicPeriod" startAt="4"/>
            </a:pPr>
            <a:r>
              <a:rPr lang="ar-SA" sz="3200" b="1" u="sng" dirty="0" smtClean="0">
                <a:solidFill>
                  <a:srgbClr val="0070C0"/>
                </a:solidFill>
              </a:rPr>
              <a:t>أذواق المستهلكين</a:t>
            </a:r>
            <a:r>
              <a:rPr lang="ar-DZ" sz="3200" b="1" u="sng" dirty="0" smtClean="0">
                <a:solidFill>
                  <a:srgbClr val="0070C0"/>
                </a:solidFill>
              </a:rPr>
              <a:t>: </a:t>
            </a:r>
            <a:r>
              <a:rPr lang="ar-SA" sz="3200" b="1" dirty="0" smtClean="0"/>
              <a:t>العلاقة طردية بين التفضيل والكمية المطلوبة تشمل العادات الاستهلاكية والمواسم. </a:t>
            </a:r>
          </a:p>
          <a:p>
            <a:pPr marL="571500" indent="-457200" algn="just">
              <a:buFont typeface="+mj-lt"/>
              <a:buAutoNum type="arabicPeriod" startAt="4"/>
            </a:pPr>
            <a:r>
              <a:rPr lang="ar-SA" sz="3200" b="1" i="1" dirty="0" smtClean="0">
                <a:solidFill>
                  <a:srgbClr val="0070C0"/>
                </a:solidFill>
              </a:rPr>
              <a:t>توقعات المستهلكين</a:t>
            </a:r>
            <a:r>
              <a:rPr lang="ar-SA" sz="3200" b="1" dirty="0" smtClean="0">
                <a:solidFill>
                  <a:srgbClr val="0070C0"/>
                </a:solidFill>
              </a:rPr>
              <a:t>: </a:t>
            </a:r>
            <a:r>
              <a:rPr lang="ar-SA" sz="3200" b="1" dirty="0" smtClean="0"/>
              <a:t>اذا كانت التوقعات تشير الى ارتفاع سعر سلعة معينة أو اذا توقع المستهلك فقدان السلعة، فإن الطلب عليها سيزيد في الوقت الحالي. </a:t>
            </a:r>
            <a:endParaRPr lang="ar-DZ" sz="3200" b="1" dirty="0" smtClean="0"/>
          </a:p>
          <a:p>
            <a:pPr marL="571500" indent="-457200" algn="just">
              <a:buFont typeface="+mj-lt"/>
              <a:buAutoNum type="arabicPeriod" startAt="4"/>
            </a:pPr>
            <a:r>
              <a:rPr lang="ar-SA" sz="3200" b="1" u="sng" dirty="0" smtClean="0">
                <a:solidFill>
                  <a:srgbClr val="0070C0"/>
                </a:solidFill>
              </a:rPr>
              <a:t>عدد السكان</a:t>
            </a:r>
            <a:r>
              <a:rPr lang="ar-SA" sz="3200" b="1" dirty="0" smtClean="0">
                <a:solidFill>
                  <a:srgbClr val="0070C0"/>
                </a:solidFill>
              </a:rPr>
              <a:t>: </a:t>
            </a:r>
            <a:r>
              <a:rPr lang="ar-SA" sz="3200" b="1" dirty="0"/>
              <a:t>تكون زيادة عدد السكان إما بالهجرة أو المواليد الجدد حيث ان زيادة عدد السكان تؤدي إلى زيادة الطلب على سلعة </a:t>
            </a:r>
            <a:r>
              <a:rPr lang="ar-SA" sz="3200" b="1" dirty="0" smtClean="0"/>
              <a:t>معينة. </a:t>
            </a:r>
          </a:p>
          <a:p>
            <a:pPr marL="571500" indent="-457200" algn="just">
              <a:buFont typeface="+mj-lt"/>
              <a:buAutoNum type="arabicPeriod" startAt="4"/>
            </a:pPr>
            <a:r>
              <a:rPr lang="ar-SA" sz="3200" b="1" u="sng" dirty="0" smtClean="0">
                <a:solidFill>
                  <a:srgbClr val="0070C0"/>
                </a:solidFill>
              </a:rPr>
              <a:t>السياسات الحكومية</a:t>
            </a:r>
            <a:r>
              <a:rPr lang="ar-SA" sz="3200" b="1" dirty="0" smtClean="0">
                <a:solidFill>
                  <a:srgbClr val="0070C0"/>
                </a:solidFill>
              </a:rPr>
              <a:t>.</a:t>
            </a:r>
          </a:p>
          <a:p>
            <a:pPr marL="114300" indent="0" algn="just">
              <a:buNone/>
            </a:pPr>
            <a:r>
              <a:rPr lang="ar-SA" sz="3200" b="1" dirty="0" smtClean="0">
                <a:solidFill>
                  <a:schemeClr val="tx1">
                    <a:lumMod val="95000"/>
                    <a:lumOff val="5000"/>
                  </a:schemeClr>
                </a:solidFill>
              </a:rPr>
              <a:t>جميع المتغيرات السابقة متغيرات انتقالية (أي أن المنحنى يزحف لليمين أو لليسار)، ماعدا سعر السلعة نفسها فهو متغير حركي</a:t>
            </a:r>
            <a:r>
              <a:rPr lang="ar-SA" sz="3200" dirty="0" smtClean="0">
                <a:solidFill>
                  <a:schemeClr val="tx1">
                    <a:lumMod val="95000"/>
                    <a:lumOff val="5000"/>
                  </a:schemeClr>
                </a:solidFill>
              </a:rPr>
              <a:t>.</a:t>
            </a:r>
          </a:p>
        </p:txBody>
      </p:sp>
    </p:spTree>
    <p:extLst>
      <p:ext uri="{BB962C8B-B14F-4D97-AF65-F5344CB8AC3E}">
        <p14:creationId xmlns:p14="http://schemas.microsoft.com/office/powerpoint/2010/main" val="389971343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5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5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25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25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25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25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25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25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25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25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84448" y="274638"/>
            <a:ext cx="7620000" cy="1143000"/>
          </a:xfrm>
        </p:spPr>
        <p:txBody>
          <a:bodyPr anchor="t"/>
          <a:lstStyle/>
          <a:p>
            <a:pPr algn="r"/>
            <a:r>
              <a:rPr lang="ar-SA" sz="4400" dirty="0">
                <a:cs typeface="+mn-cs"/>
              </a:rPr>
              <a:t>الفرق بين تغير الكمية المطلوبة وتغير الطلب</a:t>
            </a:r>
            <a:r>
              <a:rPr lang="ar-SA" sz="3600" dirty="0"/>
              <a:t/>
            </a:r>
            <a:br>
              <a:rPr lang="ar-SA" sz="3600" dirty="0"/>
            </a:br>
            <a:endParaRPr lang="ar-SA" sz="3600" dirty="0"/>
          </a:p>
        </p:txBody>
      </p:sp>
      <p:graphicFrame>
        <p:nvGraphicFramePr>
          <p:cNvPr id="6" name="جدول 5"/>
          <p:cNvGraphicFramePr>
            <a:graphicFrameLocks noGrp="1"/>
          </p:cNvGraphicFramePr>
          <p:nvPr>
            <p:extLst>
              <p:ext uri="{D42A27DB-BD31-4B8C-83A1-F6EECF244321}">
                <p14:modId xmlns:p14="http://schemas.microsoft.com/office/powerpoint/2010/main" val="3856718"/>
              </p:ext>
            </p:extLst>
          </p:nvPr>
        </p:nvGraphicFramePr>
        <p:xfrm>
          <a:off x="827584" y="1700808"/>
          <a:ext cx="7992888" cy="4464496"/>
        </p:xfrm>
        <a:graphic>
          <a:graphicData uri="http://schemas.openxmlformats.org/drawingml/2006/table">
            <a:tbl>
              <a:tblPr rtl="1" firstRow="1" bandRow="1">
                <a:tableStyleId>{93296810-A885-4BE3-A3E7-6D5BEEA58F35}</a:tableStyleId>
              </a:tblPr>
              <a:tblGrid>
                <a:gridCol w="3996444"/>
                <a:gridCol w="3996444"/>
              </a:tblGrid>
              <a:tr h="870406">
                <a:tc>
                  <a:txBody>
                    <a:bodyPr/>
                    <a:lstStyle/>
                    <a:p>
                      <a:pPr algn="ctr" rtl="1"/>
                      <a:r>
                        <a:rPr lang="ar-SA" sz="3200" b="1" dirty="0" smtClean="0"/>
                        <a:t>التغير في الكمية المطلوبة</a:t>
                      </a:r>
                      <a:endParaRPr lang="ar-SA" sz="3200" b="1" dirty="0">
                        <a:solidFill>
                          <a:srgbClr val="000000"/>
                        </a:solidFill>
                      </a:endParaRPr>
                    </a:p>
                  </a:txBody>
                  <a:tcPr anchor="ctr"/>
                </a:tc>
                <a:tc>
                  <a:txBody>
                    <a:bodyPr/>
                    <a:lstStyle/>
                    <a:p>
                      <a:pPr algn="ctr" rtl="1"/>
                      <a:r>
                        <a:rPr lang="ar-SA" sz="3200" b="1" dirty="0" smtClean="0"/>
                        <a:t>التغير في الطلب</a:t>
                      </a:r>
                      <a:endParaRPr lang="ar-SA" sz="3200" b="1" dirty="0">
                        <a:solidFill>
                          <a:schemeClr val="tx1"/>
                        </a:solidFill>
                      </a:endParaRPr>
                    </a:p>
                  </a:txBody>
                  <a:tcPr anchor="ctr"/>
                </a:tc>
              </a:tr>
              <a:tr h="3594090">
                <a:tc>
                  <a:txBody>
                    <a:bodyPr/>
                    <a:lstStyle/>
                    <a:p>
                      <a:pPr algn="just" rtl="1"/>
                      <a:r>
                        <a:rPr lang="ar-SA" sz="2800" b="1" dirty="0" smtClean="0"/>
                        <a:t>يحدث نتيجة تغير سعر السلعة</a:t>
                      </a:r>
                      <a:r>
                        <a:rPr lang="ar-SA" sz="2800" b="1" baseline="0" dirty="0" smtClean="0"/>
                        <a:t> نفسها مع بقاء العوامل الأخرى ثابتة، فينتقل من نقطة لأخرى على نفس المنحنى</a:t>
                      </a:r>
                      <a:endParaRPr lang="ar-SA" sz="2800" b="1" dirty="0"/>
                    </a:p>
                  </a:txBody>
                  <a:tcPr anchor="ctr"/>
                </a:tc>
                <a:tc>
                  <a:txBody>
                    <a:bodyPr/>
                    <a:lstStyle/>
                    <a:p>
                      <a:pPr algn="just" rtl="1"/>
                      <a:r>
                        <a:rPr lang="ar-SA" sz="2800" b="1" dirty="0" smtClean="0"/>
                        <a:t>يحدث نتيجة تغير أحد العوامل الأخرى (سعر السلعة البديلة</a:t>
                      </a:r>
                      <a:r>
                        <a:rPr lang="ar-SA" sz="2800" b="1" baseline="0" dirty="0" smtClean="0"/>
                        <a:t> والمكملة، دخل المستهلك، وعدد الأفراد) مع بقاء سعر السلعة نفسها ثابت، فيزحف منحنى الطلب لليمين أو اليسار حسب نوع التغير</a:t>
                      </a:r>
                      <a:r>
                        <a:rPr lang="ar-SA" sz="3200" b="1" baseline="0" dirty="0" smtClean="0"/>
                        <a:t>.</a:t>
                      </a:r>
                      <a:endParaRPr lang="ar-SA" sz="3200" b="1" dirty="0"/>
                    </a:p>
                  </a:txBody>
                  <a:tcPr anchor="ctr"/>
                </a:tc>
              </a:tr>
            </a:tbl>
          </a:graphicData>
        </a:graphic>
      </p:graphicFrame>
    </p:spTree>
    <p:extLst>
      <p:ext uri="{BB962C8B-B14F-4D97-AF65-F5344CB8AC3E}">
        <p14:creationId xmlns:p14="http://schemas.microsoft.com/office/powerpoint/2010/main" val="351158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50" fill="hold"/>
                                        <p:tgtEl>
                                          <p:spTgt spid="2"/>
                                        </p:tgtEl>
                                        <p:attrNameLst>
                                          <p:attrName>ppt_x</p:attrName>
                                        </p:attrNameLst>
                                      </p:cBhvr>
                                      <p:tavLst>
                                        <p:tav tm="0">
                                          <p:val>
                                            <p:strVal val="#ppt_x"/>
                                          </p:val>
                                        </p:tav>
                                        <p:tav tm="100000">
                                          <p:val>
                                            <p:strVal val="#ppt_x"/>
                                          </p:val>
                                        </p:tav>
                                      </p:tavLst>
                                    </p:anim>
                                    <p:anim calcmode="lin" valueType="num">
                                      <p:cBhvr additive="base">
                                        <p:cTn id="8" dur="25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250"/>
                            </p:stCondLst>
                            <p:childTnLst>
                              <p:par>
                                <p:cTn id="10" presetID="26" presetClass="entr" presetSubtype="0" fill="hold" nodeType="after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145">
                                          <p:stCondLst>
                                            <p:cond delay="0"/>
                                          </p:stCondLst>
                                        </p:cTn>
                                        <p:tgtEl>
                                          <p:spTgt spid="6"/>
                                        </p:tgtEl>
                                      </p:cBhvr>
                                    </p:animEffect>
                                    <p:anim calcmode="lin" valueType="num">
                                      <p:cBhvr>
                                        <p:cTn id="13" dur="456"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14" dur="166"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5" dur="166" tmFilter="0, 0; 0.125,0.2665; 0.25,0.4; 0.375,0.465; 0.5,0.5;  0.625,0.535; 0.75,0.6; 0.875,0.7335; 1,1">
                                          <p:stCondLst>
                                            <p:cond delay="166"/>
                                          </p:stCondLst>
                                        </p:cTn>
                                        <p:tgtEl>
                                          <p:spTgt spid="6"/>
                                        </p:tgtEl>
                                        <p:attrNameLst>
                                          <p:attrName>ppt_y</p:attrName>
                                        </p:attrNameLst>
                                      </p:cBhvr>
                                      <p:tavLst>
                                        <p:tav tm="0" fmla="#ppt_y-sin(pi*$)/9">
                                          <p:val>
                                            <p:fltVal val="0"/>
                                          </p:val>
                                        </p:tav>
                                        <p:tav tm="100000">
                                          <p:val>
                                            <p:fltVal val="1"/>
                                          </p:val>
                                        </p:tav>
                                      </p:tavLst>
                                    </p:anim>
                                    <p:anim calcmode="lin" valueType="num">
                                      <p:cBhvr>
                                        <p:cTn id="16" dur="83" tmFilter="0, 0; 0.125,0.2665; 0.25,0.4; 0.375,0.465; 0.5,0.5;  0.625,0.535; 0.75,0.6; 0.875,0.7335; 1,1">
                                          <p:stCondLst>
                                            <p:cond delay="331"/>
                                          </p:stCondLst>
                                        </p:cTn>
                                        <p:tgtEl>
                                          <p:spTgt spid="6"/>
                                        </p:tgtEl>
                                        <p:attrNameLst>
                                          <p:attrName>ppt_y</p:attrName>
                                        </p:attrNameLst>
                                      </p:cBhvr>
                                      <p:tavLst>
                                        <p:tav tm="0" fmla="#ppt_y-sin(pi*$)/27">
                                          <p:val>
                                            <p:fltVal val="0"/>
                                          </p:val>
                                        </p:tav>
                                        <p:tav tm="100000">
                                          <p:val>
                                            <p:fltVal val="1"/>
                                          </p:val>
                                        </p:tav>
                                      </p:tavLst>
                                    </p:anim>
                                    <p:anim calcmode="lin" valueType="num">
                                      <p:cBhvr>
                                        <p:cTn id="17" dur="41" tmFilter="0, 0; 0.125,0.2665; 0.25,0.4; 0.375,0.465; 0.5,0.5;  0.625,0.535; 0.75,0.6; 0.875,0.7335; 1,1">
                                          <p:stCondLst>
                                            <p:cond delay="414"/>
                                          </p:stCondLst>
                                        </p:cTn>
                                        <p:tgtEl>
                                          <p:spTgt spid="6"/>
                                        </p:tgtEl>
                                        <p:attrNameLst>
                                          <p:attrName>ppt_y</p:attrName>
                                        </p:attrNameLst>
                                      </p:cBhvr>
                                      <p:tavLst>
                                        <p:tav tm="0" fmla="#ppt_y-sin(pi*$)/81">
                                          <p:val>
                                            <p:fltVal val="0"/>
                                          </p:val>
                                        </p:tav>
                                        <p:tav tm="100000">
                                          <p:val>
                                            <p:fltVal val="1"/>
                                          </p:val>
                                        </p:tav>
                                      </p:tavLst>
                                    </p:anim>
                                    <p:animScale>
                                      <p:cBhvr>
                                        <p:cTn id="18" dur="7">
                                          <p:stCondLst>
                                            <p:cond delay="162"/>
                                          </p:stCondLst>
                                        </p:cTn>
                                        <p:tgtEl>
                                          <p:spTgt spid="6"/>
                                        </p:tgtEl>
                                      </p:cBhvr>
                                      <p:to x="100000" y="60000"/>
                                    </p:animScale>
                                    <p:animScale>
                                      <p:cBhvr>
                                        <p:cTn id="19" dur="41" decel="50000">
                                          <p:stCondLst>
                                            <p:cond delay="169"/>
                                          </p:stCondLst>
                                        </p:cTn>
                                        <p:tgtEl>
                                          <p:spTgt spid="6"/>
                                        </p:tgtEl>
                                      </p:cBhvr>
                                      <p:to x="100000" y="100000"/>
                                    </p:animScale>
                                    <p:animScale>
                                      <p:cBhvr>
                                        <p:cTn id="20" dur="7">
                                          <p:stCondLst>
                                            <p:cond delay="328"/>
                                          </p:stCondLst>
                                        </p:cTn>
                                        <p:tgtEl>
                                          <p:spTgt spid="6"/>
                                        </p:tgtEl>
                                      </p:cBhvr>
                                      <p:to x="100000" y="80000"/>
                                    </p:animScale>
                                    <p:animScale>
                                      <p:cBhvr>
                                        <p:cTn id="21" dur="41" decel="50000">
                                          <p:stCondLst>
                                            <p:cond delay="335"/>
                                          </p:stCondLst>
                                        </p:cTn>
                                        <p:tgtEl>
                                          <p:spTgt spid="6"/>
                                        </p:tgtEl>
                                      </p:cBhvr>
                                      <p:to x="100000" y="100000"/>
                                    </p:animScale>
                                    <p:animScale>
                                      <p:cBhvr>
                                        <p:cTn id="22" dur="7">
                                          <p:stCondLst>
                                            <p:cond delay="410"/>
                                          </p:stCondLst>
                                        </p:cTn>
                                        <p:tgtEl>
                                          <p:spTgt spid="6"/>
                                        </p:tgtEl>
                                      </p:cBhvr>
                                      <p:to x="100000" y="90000"/>
                                    </p:animScale>
                                    <p:animScale>
                                      <p:cBhvr>
                                        <p:cTn id="23" dur="41" decel="50000">
                                          <p:stCondLst>
                                            <p:cond delay="417"/>
                                          </p:stCondLst>
                                        </p:cTn>
                                        <p:tgtEl>
                                          <p:spTgt spid="6"/>
                                        </p:tgtEl>
                                      </p:cBhvr>
                                      <p:to x="100000" y="100000"/>
                                    </p:animScale>
                                    <p:animScale>
                                      <p:cBhvr>
                                        <p:cTn id="24" dur="7">
                                          <p:stCondLst>
                                            <p:cond delay="452"/>
                                          </p:stCondLst>
                                        </p:cTn>
                                        <p:tgtEl>
                                          <p:spTgt spid="6"/>
                                        </p:tgtEl>
                                      </p:cBhvr>
                                      <p:to x="100000" y="95000"/>
                                    </p:animScale>
                                    <p:animScale>
                                      <p:cBhvr>
                                        <p:cTn id="25" dur="41" decel="50000">
                                          <p:stCondLst>
                                            <p:cond delay="459"/>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79512" y="332656"/>
            <a:ext cx="8208912" cy="5309146"/>
          </a:xfrm>
          <a:prstGeom prst="rect">
            <a:avLst/>
          </a:prstGeom>
          <a:noFill/>
        </p:spPr>
        <p:txBody>
          <a:bodyPr wrap="square" rtlCol="0">
            <a:spAutoFit/>
          </a:bodyPr>
          <a:lstStyle/>
          <a:p>
            <a:pPr algn="ctr">
              <a:lnSpc>
                <a:spcPct val="150000"/>
              </a:lnSpc>
              <a:defRPr/>
            </a:pPr>
            <a:r>
              <a:rPr lang="ar-SA" sz="4400" b="1" dirty="0">
                <a:solidFill>
                  <a:srgbClr val="0070C0"/>
                </a:solidFill>
              </a:rPr>
              <a:t> </a:t>
            </a:r>
            <a:r>
              <a:rPr lang="ar-DZ" sz="4400" b="1" dirty="0" smtClean="0">
                <a:solidFill>
                  <a:srgbClr val="0070C0"/>
                </a:solidFill>
              </a:rPr>
              <a:t>تمرين</a:t>
            </a:r>
            <a:r>
              <a:rPr lang="ar-SA" sz="4400" b="1" dirty="0" smtClean="0">
                <a:solidFill>
                  <a:srgbClr val="0070C0"/>
                </a:solidFill>
              </a:rPr>
              <a:t>1</a:t>
            </a:r>
            <a:endParaRPr lang="ar-SA" sz="4400" b="1" dirty="0">
              <a:solidFill>
                <a:srgbClr val="0070C0"/>
              </a:solidFill>
            </a:endParaRPr>
          </a:p>
          <a:p>
            <a:pPr>
              <a:lnSpc>
                <a:spcPct val="150000"/>
              </a:lnSpc>
              <a:defRPr/>
            </a:pPr>
            <a:r>
              <a:rPr lang="ar-SA" sz="3200" dirty="0">
                <a:solidFill>
                  <a:prstClr val="black"/>
                </a:solidFill>
              </a:rPr>
              <a:t>فيما يلي جدول الطلب على سلعة ما </a:t>
            </a:r>
          </a:p>
          <a:p>
            <a:pPr>
              <a:lnSpc>
                <a:spcPct val="150000"/>
              </a:lnSpc>
              <a:defRPr/>
            </a:pPr>
            <a:endParaRPr lang="ar-SA" sz="3200" dirty="0">
              <a:solidFill>
                <a:prstClr val="black"/>
              </a:solidFill>
            </a:endParaRPr>
          </a:p>
          <a:p>
            <a:pPr>
              <a:lnSpc>
                <a:spcPct val="150000"/>
              </a:lnSpc>
              <a:defRPr/>
            </a:pPr>
            <a:r>
              <a:rPr lang="ar-SA" sz="3200" dirty="0">
                <a:solidFill>
                  <a:prstClr val="black"/>
                </a:solidFill>
              </a:rPr>
              <a:t> </a:t>
            </a:r>
          </a:p>
          <a:p>
            <a:pPr>
              <a:lnSpc>
                <a:spcPct val="150000"/>
              </a:lnSpc>
            </a:pPr>
            <a:endParaRPr lang="ar-SA" dirty="0">
              <a:solidFill>
                <a:prstClr val="black"/>
              </a:solidFill>
            </a:endParaRPr>
          </a:p>
          <a:p>
            <a:pPr>
              <a:lnSpc>
                <a:spcPct val="150000"/>
              </a:lnSpc>
            </a:pPr>
            <a:endParaRPr lang="ar-SA" dirty="0">
              <a:solidFill>
                <a:prstClr val="black"/>
              </a:solidFill>
            </a:endParaRPr>
          </a:p>
          <a:p>
            <a:pPr>
              <a:lnSpc>
                <a:spcPct val="150000"/>
              </a:lnSpc>
            </a:pPr>
            <a:endParaRPr lang="ar-SA" dirty="0">
              <a:solidFill>
                <a:prstClr val="black"/>
              </a:solidFill>
            </a:endParaRPr>
          </a:p>
          <a:p>
            <a:pPr>
              <a:lnSpc>
                <a:spcPct val="150000"/>
              </a:lnSpc>
            </a:pPr>
            <a:r>
              <a:rPr lang="ar-SA" sz="3200" dirty="0" smtClean="0">
                <a:solidFill>
                  <a:prstClr val="black"/>
                </a:solidFill>
              </a:rPr>
              <a:t>وضح </a:t>
            </a:r>
            <a:r>
              <a:rPr lang="ar-SA" sz="3200" dirty="0">
                <a:solidFill>
                  <a:prstClr val="black"/>
                </a:solidFill>
              </a:rPr>
              <a:t>بيانيا العلاقة بين السعر والكمية </a:t>
            </a:r>
            <a:r>
              <a:rPr lang="ar-SA" sz="3200" dirty="0" smtClean="0">
                <a:solidFill>
                  <a:prstClr val="black"/>
                </a:solidFill>
              </a:rPr>
              <a:t>المطلوبة</a:t>
            </a:r>
            <a:r>
              <a:rPr lang="ar-DZ" sz="3200" dirty="0" smtClean="0">
                <a:solidFill>
                  <a:prstClr val="black"/>
                </a:solidFill>
              </a:rPr>
              <a:t>؟</a:t>
            </a:r>
            <a:r>
              <a:rPr lang="ar-SA" sz="3200" dirty="0" smtClean="0">
                <a:solidFill>
                  <a:prstClr val="black"/>
                </a:solidFill>
              </a:rPr>
              <a:t> </a:t>
            </a:r>
            <a:endParaRPr lang="en-US" sz="3200" dirty="0">
              <a:solidFill>
                <a:prstClr val="black"/>
              </a:solidFill>
              <a:cs typeface="Traditional Arabic" pitchFamily="18" charset="-78"/>
            </a:endParaRPr>
          </a:p>
        </p:txBody>
      </p:sp>
      <p:graphicFrame>
        <p:nvGraphicFramePr>
          <p:cNvPr id="5" name="Table 4"/>
          <p:cNvGraphicFramePr>
            <a:graphicFrameLocks noGrp="1"/>
          </p:cNvGraphicFramePr>
          <p:nvPr/>
        </p:nvGraphicFramePr>
        <p:xfrm>
          <a:off x="2267744" y="2132856"/>
          <a:ext cx="3960440" cy="2176013"/>
        </p:xfrm>
        <a:graphic>
          <a:graphicData uri="http://schemas.openxmlformats.org/drawingml/2006/table">
            <a:tbl>
              <a:tblPr firstRow="1" bandRow="1">
                <a:tableStyleId>{5C22544A-7EE6-4342-B048-85BDC9FD1C3A}</a:tableStyleId>
              </a:tblPr>
              <a:tblGrid>
                <a:gridCol w="1980220"/>
                <a:gridCol w="1980220"/>
              </a:tblGrid>
              <a:tr h="310859">
                <a:tc>
                  <a:txBody>
                    <a:bodyPr/>
                    <a:lstStyle/>
                    <a:p>
                      <a:pPr marL="0" marR="0" algn="ctr">
                        <a:spcBef>
                          <a:spcPts val="600"/>
                        </a:spcBef>
                        <a:spcAft>
                          <a:spcPts val="0"/>
                        </a:spcAft>
                      </a:pPr>
                      <a:r>
                        <a:rPr lang="en-US" sz="1800" b="1" dirty="0" err="1">
                          <a:latin typeface="Times New Roman"/>
                          <a:ea typeface="Times New Roman"/>
                          <a:cs typeface="Times New Roman"/>
                        </a:rPr>
                        <a:t>Q</a:t>
                      </a:r>
                      <a:r>
                        <a:rPr lang="en-US" sz="1800" b="1" baseline="-25000" dirty="0" err="1">
                          <a:latin typeface="Times New Roman"/>
                          <a:ea typeface="Times New Roman"/>
                          <a:cs typeface="Times New Roman"/>
                        </a:rPr>
                        <a:t>d</a:t>
                      </a:r>
                      <a:r>
                        <a:rPr lang="en-US" sz="1800" b="1" dirty="0">
                          <a:latin typeface="Times New Roman"/>
                          <a:ea typeface="Times New Roman"/>
                          <a:cs typeface="Times New Roman"/>
                        </a:rPr>
                        <a:t>   </a:t>
                      </a:r>
                      <a:r>
                        <a:rPr lang="ar-SA" sz="1800" b="1" dirty="0">
                          <a:latin typeface="Times New Roman"/>
                          <a:ea typeface="Times New Roman"/>
                          <a:cs typeface="Times New Roman"/>
                        </a:rPr>
                        <a:t>الكمية المطلوبة</a:t>
                      </a:r>
                      <a:endParaRPr lang="en-US" sz="1800" dirty="0">
                        <a:latin typeface="Times New Roman"/>
                        <a:ea typeface="Times New Roman"/>
                      </a:endParaRPr>
                    </a:p>
                  </a:txBody>
                  <a:tcPr marL="68580" marR="68580" marT="0" marB="0"/>
                </a:tc>
                <a:tc>
                  <a:txBody>
                    <a:bodyPr/>
                    <a:lstStyle/>
                    <a:p>
                      <a:pPr marL="0" marR="0" algn="ctr">
                        <a:spcBef>
                          <a:spcPts val="600"/>
                        </a:spcBef>
                        <a:spcAft>
                          <a:spcPts val="0"/>
                        </a:spcAft>
                      </a:pPr>
                      <a:r>
                        <a:rPr lang="en-US" sz="1800" b="1" dirty="0">
                          <a:latin typeface="Times New Roman"/>
                          <a:ea typeface="Times New Roman"/>
                          <a:cs typeface="Times New Roman"/>
                        </a:rPr>
                        <a:t>P   </a:t>
                      </a:r>
                      <a:r>
                        <a:rPr lang="ar-SA" sz="1800" b="1" dirty="0">
                          <a:latin typeface="Times New Roman"/>
                          <a:ea typeface="Times New Roman"/>
                          <a:cs typeface="Times New Roman"/>
                        </a:rPr>
                        <a:t>السعر</a:t>
                      </a:r>
                      <a:endParaRPr lang="en-US" sz="1800" dirty="0">
                        <a:latin typeface="Times New Roman"/>
                        <a:ea typeface="Times New Roman"/>
                      </a:endParaRPr>
                    </a:p>
                  </a:txBody>
                  <a:tcPr marL="68580" marR="68580" marT="0" marB="0"/>
                </a:tc>
              </a:tr>
              <a:tr h="310859">
                <a:tc>
                  <a:txBody>
                    <a:bodyPr/>
                    <a:lstStyle/>
                    <a:p>
                      <a:pPr marL="0" marR="0" algn="ctr" rtl="0">
                        <a:spcBef>
                          <a:spcPts val="200"/>
                        </a:spcBef>
                        <a:spcAft>
                          <a:spcPts val="0"/>
                        </a:spcAft>
                      </a:pPr>
                      <a:r>
                        <a:rPr lang="en-US" sz="1800" b="1">
                          <a:latin typeface="Times New Roman"/>
                          <a:ea typeface="Times New Roman"/>
                          <a:cs typeface="Times New Roman"/>
                        </a:rPr>
                        <a:t>50</a:t>
                      </a:r>
                      <a:endParaRPr lang="en-US" sz="1800">
                        <a:latin typeface="Times New Roman"/>
                        <a:ea typeface="Times New Roman"/>
                      </a:endParaRPr>
                    </a:p>
                  </a:txBody>
                  <a:tcPr marL="68580" marR="68580" marT="0" marB="0"/>
                </a:tc>
                <a:tc>
                  <a:txBody>
                    <a:bodyPr/>
                    <a:lstStyle/>
                    <a:p>
                      <a:pPr marL="0" marR="0" algn="ctr">
                        <a:spcBef>
                          <a:spcPts val="200"/>
                        </a:spcBef>
                        <a:spcAft>
                          <a:spcPts val="0"/>
                        </a:spcAft>
                      </a:pPr>
                      <a:r>
                        <a:rPr lang="en-US" sz="1800" b="1">
                          <a:latin typeface="Times New Roman"/>
                          <a:ea typeface="Times New Roman"/>
                          <a:cs typeface="Times New Roman"/>
                        </a:rPr>
                        <a:t>5</a:t>
                      </a:r>
                      <a:endParaRPr lang="en-US" sz="1800">
                        <a:latin typeface="Times New Roman"/>
                        <a:ea typeface="Times New Roman"/>
                      </a:endParaRPr>
                    </a:p>
                  </a:txBody>
                  <a:tcPr marL="68580" marR="68580" marT="0" marB="0"/>
                </a:tc>
              </a:tr>
              <a:tr h="310859">
                <a:tc>
                  <a:txBody>
                    <a:bodyPr/>
                    <a:lstStyle/>
                    <a:p>
                      <a:pPr marL="0" marR="0" algn="ctr">
                        <a:spcBef>
                          <a:spcPts val="200"/>
                        </a:spcBef>
                        <a:spcAft>
                          <a:spcPts val="0"/>
                        </a:spcAft>
                      </a:pPr>
                      <a:r>
                        <a:rPr lang="en-US" sz="1800" b="1">
                          <a:latin typeface="Times New Roman"/>
                          <a:ea typeface="Times New Roman"/>
                          <a:cs typeface="Times New Roman"/>
                        </a:rPr>
                        <a:t>45</a:t>
                      </a:r>
                      <a:endParaRPr lang="en-US" sz="1800">
                        <a:latin typeface="Times New Roman"/>
                        <a:ea typeface="Times New Roman"/>
                      </a:endParaRPr>
                    </a:p>
                  </a:txBody>
                  <a:tcPr marL="68580" marR="68580" marT="0" marB="0"/>
                </a:tc>
                <a:tc>
                  <a:txBody>
                    <a:bodyPr/>
                    <a:lstStyle/>
                    <a:p>
                      <a:pPr marL="0" marR="0" algn="ctr">
                        <a:spcBef>
                          <a:spcPts val="200"/>
                        </a:spcBef>
                        <a:spcAft>
                          <a:spcPts val="0"/>
                        </a:spcAft>
                      </a:pPr>
                      <a:r>
                        <a:rPr lang="en-US" sz="1800" b="1" dirty="0">
                          <a:latin typeface="Times New Roman"/>
                          <a:ea typeface="Times New Roman"/>
                          <a:cs typeface="Times New Roman"/>
                        </a:rPr>
                        <a:t>10</a:t>
                      </a:r>
                      <a:endParaRPr lang="en-US" sz="1800" dirty="0">
                        <a:latin typeface="Times New Roman"/>
                        <a:ea typeface="Times New Roman"/>
                      </a:endParaRPr>
                    </a:p>
                  </a:txBody>
                  <a:tcPr marL="68580" marR="68580" marT="0" marB="0"/>
                </a:tc>
              </a:tr>
              <a:tr h="310859">
                <a:tc>
                  <a:txBody>
                    <a:bodyPr/>
                    <a:lstStyle/>
                    <a:p>
                      <a:pPr marL="0" marR="0" algn="ctr">
                        <a:spcBef>
                          <a:spcPts val="200"/>
                        </a:spcBef>
                        <a:spcAft>
                          <a:spcPts val="0"/>
                        </a:spcAft>
                      </a:pPr>
                      <a:r>
                        <a:rPr lang="en-US" sz="1800" b="1" dirty="0">
                          <a:latin typeface="Times New Roman"/>
                          <a:ea typeface="Times New Roman"/>
                          <a:cs typeface="Times New Roman"/>
                        </a:rPr>
                        <a:t>40</a:t>
                      </a:r>
                      <a:endParaRPr lang="en-US" sz="1800" dirty="0">
                        <a:latin typeface="Times New Roman"/>
                        <a:ea typeface="Times New Roman"/>
                      </a:endParaRPr>
                    </a:p>
                  </a:txBody>
                  <a:tcPr marL="68580" marR="68580" marT="0" marB="0"/>
                </a:tc>
                <a:tc>
                  <a:txBody>
                    <a:bodyPr/>
                    <a:lstStyle/>
                    <a:p>
                      <a:pPr marL="0" marR="0" algn="ctr">
                        <a:spcBef>
                          <a:spcPts val="200"/>
                        </a:spcBef>
                        <a:spcAft>
                          <a:spcPts val="0"/>
                        </a:spcAft>
                      </a:pPr>
                      <a:r>
                        <a:rPr lang="en-US" sz="1800" b="1" dirty="0">
                          <a:latin typeface="Times New Roman"/>
                          <a:ea typeface="Times New Roman"/>
                          <a:cs typeface="Times New Roman"/>
                        </a:rPr>
                        <a:t>15</a:t>
                      </a:r>
                      <a:endParaRPr lang="en-US" sz="1800" dirty="0">
                        <a:latin typeface="Times New Roman"/>
                        <a:ea typeface="Times New Roman"/>
                      </a:endParaRPr>
                    </a:p>
                  </a:txBody>
                  <a:tcPr marL="68580" marR="68580" marT="0" marB="0"/>
                </a:tc>
              </a:tr>
              <a:tr h="310859">
                <a:tc>
                  <a:txBody>
                    <a:bodyPr/>
                    <a:lstStyle/>
                    <a:p>
                      <a:pPr marL="0" marR="0" algn="ctr">
                        <a:spcBef>
                          <a:spcPts val="200"/>
                        </a:spcBef>
                        <a:spcAft>
                          <a:spcPts val="0"/>
                        </a:spcAft>
                      </a:pPr>
                      <a:r>
                        <a:rPr lang="en-US" sz="1800" b="1" dirty="0">
                          <a:latin typeface="Times New Roman"/>
                          <a:ea typeface="Times New Roman"/>
                          <a:cs typeface="Times New Roman"/>
                        </a:rPr>
                        <a:t>35</a:t>
                      </a:r>
                      <a:endParaRPr lang="en-US" sz="1800" dirty="0">
                        <a:latin typeface="Times New Roman"/>
                        <a:ea typeface="Times New Roman"/>
                      </a:endParaRPr>
                    </a:p>
                  </a:txBody>
                  <a:tcPr marL="68580" marR="68580" marT="0" marB="0"/>
                </a:tc>
                <a:tc>
                  <a:txBody>
                    <a:bodyPr/>
                    <a:lstStyle/>
                    <a:p>
                      <a:pPr marL="0" marR="0" algn="ctr">
                        <a:spcBef>
                          <a:spcPts val="200"/>
                        </a:spcBef>
                        <a:spcAft>
                          <a:spcPts val="0"/>
                        </a:spcAft>
                      </a:pPr>
                      <a:r>
                        <a:rPr lang="en-US" sz="1800" b="1">
                          <a:latin typeface="Times New Roman"/>
                          <a:ea typeface="Times New Roman"/>
                          <a:cs typeface="Times New Roman"/>
                        </a:rPr>
                        <a:t>20</a:t>
                      </a:r>
                      <a:endParaRPr lang="en-US" sz="1800">
                        <a:latin typeface="Times New Roman"/>
                        <a:ea typeface="Times New Roman"/>
                      </a:endParaRPr>
                    </a:p>
                  </a:txBody>
                  <a:tcPr marL="68580" marR="68580" marT="0" marB="0"/>
                </a:tc>
              </a:tr>
              <a:tr h="310859">
                <a:tc>
                  <a:txBody>
                    <a:bodyPr/>
                    <a:lstStyle/>
                    <a:p>
                      <a:pPr marL="0" marR="0" algn="ctr">
                        <a:spcBef>
                          <a:spcPts val="200"/>
                        </a:spcBef>
                        <a:spcAft>
                          <a:spcPts val="0"/>
                        </a:spcAft>
                      </a:pPr>
                      <a:r>
                        <a:rPr lang="en-US" sz="1800" b="1">
                          <a:latin typeface="Times New Roman"/>
                          <a:ea typeface="Times New Roman"/>
                          <a:cs typeface="Times New Roman"/>
                        </a:rPr>
                        <a:t>30</a:t>
                      </a:r>
                      <a:endParaRPr lang="en-US" sz="1800">
                        <a:latin typeface="Times New Roman"/>
                        <a:ea typeface="Times New Roman"/>
                      </a:endParaRPr>
                    </a:p>
                  </a:txBody>
                  <a:tcPr marL="68580" marR="68580" marT="0" marB="0"/>
                </a:tc>
                <a:tc>
                  <a:txBody>
                    <a:bodyPr/>
                    <a:lstStyle/>
                    <a:p>
                      <a:pPr marL="0" marR="0" algn="ctr">
                        <a:spcBef>
                          <a:spcPts val="200"/>
                        </a:spcBef>
                        <a:spcAft>
                          <a:spcPts val="0"/>
                        </a:spcAft>
                      </a:pPr>
                      <a:r>
                        <a:rPr lang="en-US" sz="1800" b="1" dirty="0">
                          <a:latin typeface="Times New Roman"/>
                          <a:ea typeface="Times New Roman"/>
                          <a:cs typeface="Times New Roman"/>
                        </a:rPr>
                        <a:t>25</a:t>
                      </a:r>
                      <a:endParaRPr lang="en-US" sz="1800" dirty="0">
                        <a:latin typeface="Times New Roman"/>
                        <a:ea typeface="Times New Roman"/>
                      </a:endParaRPr>
                    </a:p>
                  </a:txBody>
                  <a:tcPr marL="68580" marR="68580" marT="0" marB="0"/>
                </a:tc>
              </a:tr>
              <a:tr h="310859">
                <a:tc>
                  <a:txBody>
                    <a:bodyPr/>
                    <a:lstStyle/>
                    <a:p>
                      <a:pPr marL="0" marR="0" algn="ctr">
                        <a:spcBef>
                          <a:spcPts val="200"/>
                        </a:spcBef>
                        <a:spcAft>
                          <a:spcPts val="0"/>
                        </a:spcAft>
                      </a:pPr>
                      <a:r>
                        <a:rPr lang="en-US" sz="1800" b="1" dirty="0">
                          <a:latin typeface="Times New Roman"/>
                          <a:ea typeface="Times New Roman"/>
                          <a:cs typeface="Times New Roman"/>
                        </a:rPr>
                        <a:t>25</a:t>
                      </a:r>
                      <a:endParaRPr lang="en-US" sz="1800" dirty="0">
                        <a:latin typeface="Times New Roman"/>
                        <a:ea typeface="Times New Roman"/>
                      </a:endParaRPr>
                    </a:p>
                  </a:txBody>
                  <a:tcPr marL="68580" marR="68580" marT="0" marB="0"/>
                </a:tc>
                <a:tc>
                  <a:txBody>
                    <a:bodyPr/>
                    <a:lstStyle/>
                    <a:p>
                      <a:pPr marL="0" marR="0" algn="ctr">
                        <a:spcBef>
                          <a:spcPts val="200"/>
                        </a:spcBef>
                        <a:spcAft>
                          <a:spcPts val="0"/>
                        </a:spcAft>
                      </a:pPr>
                      <a:r>
                        <a:rPr lang="en-US" sz="1800" b="1" dirty="0">
                          <a:latin typeface="Times New Roman"/>
                          <a:ea typeface="Times New Roman"/>
                          <a:cs typeface="Times New Roman"/>
                        </a:rPr>
                        <a:t>30</a:t>
                      </a:r>
                      <a:endParaRPr lang="en-US" sz="1800" dirty="0">
                        <a:latin typeface="Times New Roman"/>
                        <a:ea typeface="Times New Roman"/>
                      </a:endParaRPr>
                    </a:p>
                  </a:txBody>
                  <a:tcPr marL="68580" marR="68580" marT="0" marB="0"/>
                </a:tc>
              </a:tr>
            </a:tbl>
          </a:graphicData>
        </a:graphic>
      </p:graphicFrame>
    </p:spTree>
    <p:custDataLst>
      <p:tags r:id="rId1"/>
    </p:custDataLst>
    <p:extLst>
      <p:ext uri="{BB962C8B-B14F-4D97-AF65-F5344CB8AC3E}">
        <p14:creationId xmlns:p14="http://schemas.microsoft.com/office/powerpoint/2010/main" val="1793657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50" fill="hold"/>
                                        <p:tgtEl>
                                          <p:spTgt spid="6"/>
                                        </p:tgtEl>
                                        <p:attrNameLst>
                                          <p:attrName>ppt_x</p:attrName>
                                        </p:attrNameLst>
                                      </p:cBhvr>
                                      <p:tavLst>
                                        <p:tav tm="0">
                                          <p:val>
                                            <p:strVal val="#ppt_x"/>
                                          </p:val>
                                        </p:tav>
                                        <p:tav tm="100000">
                                          <p:val>
                                            <p:strVal val="#ppt_x"/>
                                          </p:val>
                                        </p:tav>
                                      </p:tavLst>
                                    </p:anim>
                                    <p:anim calcmode="lin" valueType="num">
                                      <p:cBhvr additive="base">
                                        <p:cTn id="8" dur="250" fill="hold"/>
                                        <p:tgtEl>
                                          <p:spTgt spid="6"/>
                                        </p:tgtEl>
                                        <p:attrNameLst>
                                          <p:attrName>ppt_y</p:attrName>
                                        </p:attrNameLst>
                                      </p:cBhvr>
                                      <p:tavLst>
                                        <p:tav tm="0">
                                          <p:val>
                                            <p:strVal val="1+#ppt_h/2"/>
                                          </p:val>
                                        </p:tav>
                                        <p:tav tm="100000">
                                          <p:val>
                                            <p:strVal val="#ppt_y"/>
                                          </p:val>
                                        </p:tav>
                                      </p:tavLst>
                                    </p:anim>
                                  </p:childTnLst>
                                </p:cTn>
                              </p:par>
                            </p:childTnLst>
                          </p:cTn>
                        </p:par>
                        <p:par>
                          <p:cTn id="9" fill="hold">
                            <p:stCondLst>
                              <p:cond delay="250"/>
                            </p:stCondLst>
                            <p:childTnLst>
                              <p:par>
                                <p:cTn id="10" presetID="2" presetClass="entr" presetSubtype="4"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a:xfrm>
            <a:off x="685800" y="838200"/>
            <a:ext cx="8229600" cy="1143000"/>
          </a:xfrm>
        </p:spPr>
        <p:txBody>
          <a:bodyPr/>
          <a:lstStyle/>
          <a:p>
            <a:pPr algn="r" eaLnBrk="1" hangingPunct="1"/>
            <a:r>
              <a:rPr lang="ar-SA" sz="2600" b="1" dirty="0" smtClean="0">
                <a:cs typeface="+mn-cs"/>
              </a:rPr>
              <a:t>إذا كانت دالة الطلب هي : </a:t>
            </a:r>
            <a:r>
              <a:rPr lang="fr-FR" sz="2600" b="1" dirty="0" err="1" smtClean="0">
                <a:cs typeface="+mn-cs"/>
              </a:rPr>
              <a:t>Qd</a:t>
            </a:r>
            <a:r>
              <a:rPr lang="ar-SA" sz="2600" b="1" dirty="0" smtClean="0">
                <a:cs typeface="+mn-cs"/>
              </a:rPr>
              <a:t> = 175 – 5 </a:t>
            </a:r>
            <a:r>
              <a:rPr lang="fr-FR" sz="2600" b="1" dirty="0" smtClean="0">
                <a:cs typeface="+mn-cs"/>
              </a:rPr>
              <a:t>P</a:t>
            </a:r>
            <a:r>
              <a:rPr lang="ar-SA" sz="2600" b="1" dirty="0" smtClean="0">
                <a:cs typeface="+mn-cs"/>
              </a:rPr>
              <a:t>، فأكمل الجدول التالي ، ثم ارسم منحنى الطلب الذي يمثل هذه العلاقة </a:t>
            </a:r>
            <a:r>
              <a:rPr lang="ar-SA" sz="2600" b="1" dirty="0" smtClean="0">
                <a:cs typeface="Traditional Arabic" pitchFamily="18" charset="-78"/>
              </a:rPr>
              <a:t>.</a:t>
            </a:r>
            <a:endParaRPr lang="fr-FR" sz="2600" b="1" u="sng" dirty="0" smtClean="0">
              <a:cs typeface="Traditional Arabic" pitchFamily="18" charset="-78"/>
            </a:endParaRPr>
          </a:p>
        </p:txBody>
      </p:sp>
      <p:graphicFrame>
        <p:nvGraphicFramePr>
          <p:cNvPr id="137297" name="Group 81"/>
          <p:cNvGraphicFramePr>
            <a:graphicFrameLocks noGrp="1"/>
          </p:cNvGraphicFramePr>
          <p:nvPr>
            <p:ph sz="half" idx="2"/>
            <p:extLst>
              <p:ext uri="{D42A27DB-BD31-4B8C-83A1-F6EECF244321}">
                <p14:modId xmlns:p14="http://schemas.microsoft.com/office/powerpoint/2010/main" val="4188445007"/>
              </p:ext>
            </p:extLst>
          </p:nvPr>
        </p:nvGraphicFramePr>
        <p:xfrm>
          <a:off x="2743200" y="1951038"/>
          <a:ext cx="4038600" cy="4525964"/>
        </p:xfrm>
        <a:graphic>
          <a:graphicData uri="http://schemas.openxmlformats.org/drawingml/2006/table">
            <a:tbl>
              <a:tblPr rtl="1"/>
              <a:tblGrid>
                <a:gridCol w="2019300"/>
                <a:gridCol w="2019300"/>
              </a:tblGrid>
              <a:tr h="56515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r-FR" sz="2800" b="1" i="0" u="none" strike="noStrike" cap="none" normalizeH="0" baseline="0" dirty="0" smtClean="0">
                          <a:ln>
                            <a:noFill/>
                          </a:ln>
                          <a:solidFill>
                            <a:srgbClr val="990000"/>
                          </a:solidFill>
                          <a:effectLst/>
                          <a:latin typeface="Arial" pitchFamily="34" charset="0"/>
                          <a:cs typeface="Traditional Arabic" pitchFamily="18" charset="-78"/>
                        </a:rPr>
                        <a:t>P </a:t>
                      </a:r>
                    </a:p>
                  </a:txBody>
                  <a:tcPr anchor="ctr" horzOverflow="overflow">
                    <a:lnL w="28575" cap="flat" cmpd="sng" algn="ctr">
                      <a:solidFill>
                        <a:srgbClr val="663300"/>
                      </a:solidFill>
                      <a:prstDash val="solid"/>
                      <a:round/>
                      <a:headEnd type="none" w="med" len="med"/>
                      <a:tailEnd type="none" w="med" len="med"/>
                    </a:lnL>
                    <a:lnR w="28575" cap="flat" cmpd="sng" algn="ctr">
                      <a:solidFill>
                        <a:srgbClr val="663300"/>
                      </a:solidFill>
                      <a:prstDash val="solid"/>
                      <a:round/>
                      <a:headEnd type="none" w="med" len="med"/>
                      <a:tailEnd type="none" w="med" len="med"/>
                    </a:lnR>
                    <a:lnT w="28575" cap="flat" cmpd="sng" algn="ctr">
                      <a:solidFill>
                        <a:srgbClr val="663300"/>
                      </a:solidFill>
                      <a:prstDash val="solid"/>
                      <a:round/>
                      <a:headEnd type="none" w="med" len="med"/>
                      <a:tailEnd type="none" w="med" len="med"/>
                    </a:lnT>
                    <a:lnB w="28575" cap="flat" cmpd="sng" algn="ctr">
                      <a:solidFill>
                        <a:srgbClr val="6633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r-FR" sz="2800" b="1" i="0" u="none" strike="noStrike" cap="none" normalizeH="0" baseline="0" dirty="0" err="1" smtClean="0">
                          <a:ln>
                            <a:noFill/>
                          </a:ln>
                          <a:solidFill>
                            <a:srgbClr val="990000"/>
                          </a:solidFill>
                          <a:effectLst/>
                          <a:latin typeface="Arial" pitchFamily="34" charset="0"/>
                          <a:cs typeface="Traditional Arabic" pitchFamily="18" charset="-78"/>
                        </a:rPr>
                        <a:t>Qd</a:t>
                      </a:r>
                      <a:endParaRPr kumimoji="0" lang="fr-FR" sz="2800" b="1" i="0" u="none" strike="noStrike" cap="none" normalizeH="0" baseline="0" dirty="0" smtClean="0">
                        <a:ln>
                          <a:noFill/>
                        </a:ln>
                        <a:solidFill>
                          <a:srgbClr val="990000"/>
                        </a:solidFill>
                        <a:effectLst/>
                        <a:latin typeface="Arial" pitchFamily="34" charset="0"/>
                        <a:cs typeface="Traditional Arabic" pitchFamily="18" charset="-78"/>
                      </a:endParaRPr>
                    </a:p>
                  </a:txBody>
                  <a:tcPr anchor="ctr" horzOverflow="overflow">
                    <a:lnL w="28575" cap="flat" cmpd="sng" algn="ctr">
                      <a:solidFill>
                        <a:srgbClr val="663300"/>
                      </a:solidFill>
                      <a:prstDash val="solid"/>
                      <a:round/>
                      <a:headEnd type="none" w="med" len="med"/>
                      <a:tailEnd type="none" w="med" len="med"/>
                    </a:lnL>
                    <a:lnR w="28575" cap="flat" cmpd="sng" algn="ctr">
                      <a:solidFill>
                        <a:srgbClr val="663300"/>
                      </a:solidFill>
                      <a:prstDash val="solid"/>
                      <a:round/>
                      <a:headEnd type="none" w="med" len="med"/>
                      <a:tailEnd type="none" w="med" len="med"/>
                    </a:lnR>
                    <a:lnT w="28575" cap="flat" cmpd="sng" algn="ctr">
                      <a:solidFill>
                        <a:srgbClr val="663300"/>
                      </a:solidFill>
                      <a:prstDash val="solid"/>
                      <a:round/>
                      <a:headEnd type="none" w="med" len="med"/>
                      <a:tailEnd type="none" w="med" len="med"/>
                    </a:lnT>
                    <a:lnB w="28575" cap="flat" cmpd="sng" algn="ctr">
                      <a:solidFill>
                        <a:srgbClr val="663300"/>
                      </a:solidFill>
                      <a:prstDash val="solid"/>
                      <a:round/>
                      <a:headEnd type="none" w="med" len="med"/>
                      <a:tailEnd type="none" w="med" len="med"/>
                    </a:lnB>
                    <a:lnTlToBr>
                      <a:noFill/>
                    </a:lnTlToBr>
                    <a:lnBlToTr>
                      <a:noFill/>
                    </a:lnBlToTr>
                    <a:noFill/>
                  </a:tcPr>
                </a:tc>
              </a:tr>
              <a:tr h="566738">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DZ" sz="2200" b="1" i="0" u="none" strike="noStrike" cap="none" normalizeH="0" baseline="0" dirty="0" smtClean="0">
                          <a:ln>
                            <a:noFill/>
                          </a:ln>
                          <a:solidFill>
                            <a:schemeClr val="tx1"/>
                          </a:solidFill>
                          <a:effectLst/>
                          <a:latin typeface="Arial" pitchFamily="34" charset="0"/>
                          <a:cs typeface="Traditional Arabic" pitchFamily="18" charset="-78"/>
                        </a:rPr>
                        <a:t>0</a:t>
                      </a:r>
                      <a:endParaRPr kumimoji="0" lang="fr-FR" sz="2200" b="1" i="0" u="none" strike="noStrike" cap="none" normalizeH="0" baseline="0" dirty="0" smtClean="0">
                        <a:ln>
                          <a:noFill/>
                        </a:ln>
                        <a:solidFill>
                          <a:schemeClr val="tx1"/>
                        </a:solidFill>
                        <a:effectLst/>
                        <a:latin typeface="Arial" pitchFamily="34" charset="0"/>
                        <a:cs typeface="Traditional Arabic" pitchFamily="18" charset="-78"/>
                      </a:endParaRPr>
                    </a:p>
                  </a:txBody>
                  <a:tcPr anchor="ctr" horzOverflow="overflow">
                    <a:lnL w="28575" cap="flat" cmpd="sng" algn="ctr">
                      <a:solidFill>
                        <a:srgbClr val="663300"/>
                      </a:solidFill>
                      <a:prstDash val="solid"/>
                      <a:round/>
                      <a:headEnd type="none" w="med" len="med"/>
                      <a:tailEnd type="none" w="med" len="med"/>
                    </a:lnL>
                    <a:lnR w="19050" cap="flat" cmpd="sng" algn="ctr">
                      <a:solidFill>
                        <a:srgbClr val="663300"/>
                      </a:solidFill>
                      <a:prstDash val="sysDashDot"/>
                      <a:round/>
                      <a:headEnd type="none" w="med" len="med"/>
                      <a:tailEnd type="none" w="med" len="med"/>
                    </a:lnR>
                    <a:lnT w="28575" cap="flat" cmpd="sng" algn="ctr">
                      <a:solidFill>
                        <a:srgbClr val="663300"/>
                      </a:solidFill>
                      <a:prstDash val="solid"/>
                      <a:round/>
                      <a:headEnd type="none" w="med" len="med"/>
                      <a:tailEnd type="none" w="med" len="med"/>
                    </a:lnT>
                    <a:lnB w="19050" cap="flat" cmpd="sng" algn="ctr">
                      <a:solidFill>
                        <a:srgbClr val="663300"/>
                      </a:solidFill>
                      <a:prstDash val="sysDashDot"/>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200" b="1" i="0" u="none" strike="noStrike" cap="none" normalizeH="0" baseline="0" smtClean="0">
                        <a:ln>
                          <a:noFill/>
                        </a:ln>
                        <a:solidFill>
                          <a:schemeClr val="tx1"/>
                        </a:solidFill>
                        <a:effectLst/>
                        <a:latin typeface="Arial" pitchFamily="34" charset="0"/>
                        <a:cs typeface="Traditional Arabic" pitchFamily="18" charset="-78"/>
                      </a:endParaRPr>
                    </a:p>
                  </a:txBody>
                  <a:tcPr anchor="ctr" horzOverflow="overflow">
                    <a:lnL w="19050" cap="flat" cmpd="sng" algn="ctr">
                      <a:solidFill>
                        <a:srgbClr val="663300"/>
                      </a:solidFill>
                      <a:prstDash val="sysDashDot"/>
                      <a:round/>
                      <a:headEnd type="none" w="med" len="med"/>
                      <a:tailEnd type="none" w="med" len="med"/>
                    </a:lnL>
                    <a:lnR w="28575" cap="flat" cmpd="sng" algn="ctr">
                      <a:solidFill>
                        <a:srgbClr val="663300"/>
                      </a:solidFill>
                      <a:prstDash val="solid"/>
                      <a:round/>
                      <a:headEnd type="none" w="med" len="med"/>
                      <a:tailEnd type="none" w="med" len="med"/>
                    </a:lnR>
                    <a:lnT w="28575" cap="flat" cmpd="sng" algn="ctr">
                      <a:solidFill>
                        <a:srgbClr val="663300"/>
                      </a:solidFill>
                      <a:prstDash val="solid"/>
                      <a:round/>
                      <a:headEnd type="none" w="med" len="med"/>
                      <a:tailEnd type="none" w="med" len="med"/>
                    </a:lnT>
                    <a:lnB w="19050" cap="flat" cmpd="sng" algn="ctr">
                      <a:solidFill>
                        <a:srgbClr val="663300"/>
                      </a:solidFill>
                      <a:prstDash val="sysDashDot"/>
                      <a:round/>
                      <a:headEnd type="none" w="med" len="med"/>
                      <a:tailEnd type="none" w="med" len="med"/>
                    </a:lnB>
                    <a:lnTlToBr>
                      <a:noFill/>
                    </a:lnTlToBr>
                    <a:lnBlToTr>
                      <a:noFill/>
                    </a:lnBlToTr>
                    <a:noFill/>
                  </a:tcPr>
                </a:tc>
              </a:tr>
              <a:tr h="56515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200" b="1" i="0" u="none" strike="noStrike" cap="none" normalizeH="0" baseline="0" smtClean="0">
                          <a:ln>
                            <a:noFill/>
                          </a:ln>
                          <a:solidFill>
                            <a:schemeClr val="tx1"/>
                          </a:solidFill>
                          <a:effectLst/>
                          <a:latin typeface="Arial" pitchFamily="34" charset="0"/>
                          <a:cs typeface="Traditional Arabic" pitchFamily="18" charset="-78"/>
                        </a:rPr>
                        <a:t>5</a:t>
                      </a:r>
                      <a:endParaRPr kumimoji="0" lang="fr-FR" sz="2200" b="1" i="0" u="none" strike="noStrike" cap="none" normalizeH="0" baseline="0" smtClean="0">
                        <a:ln>
                          <a:noFill/>
                        </a:ln>
                        <a:solidFill>
                          <a:schemeClr val="tx1"/>
                        </a:solidFill>
                        <a:effectLst/>
                        <a:latin typeface="Arial" pitchFamily="34" charset="0"/>
                        <a:cs typeface="Traditional Arabic" pitchFamily="18" charset="-78"/>
                      </a:endParaRPr>
                    </a:p>
                  </a:txBody>
                  <a:tcPr anchor="ctr" horzOverflow="overflow">
                    <a:lnL w="28575" cap="flat" cmpd="sng" algn="ctr">
                      <a:solidFill>
                        <a:srgbClr val="663300"/>
                      </a:solidFill>
                      <a:prstDash val="solid"/>
                      <a:round/>
                      <a:headEnd type="none" w="med" len="med"/>
                      <a:tailEnd type="none" w="med" len="med"/>
                    </a:lnL>
                    <a:lnR w="19050" cap="flat" cmpd="sng" algn="ctr">
                      <a:solidFill>
                        <a:srgbClr val="663300"/>
                      </a:solidFill>
                      <a:prstDash val="sysDashDot"/>
                      <a:round/>
                      <a:headEnd type="none" w="med" len="med"/>
                      <a:tailEnd type="none" w="med" len="med"/>
                    </a:lnR>
                    <a:lnT w="19050" cap="flat" cmpd="sng" algn="ctr">
                      <a:solidFill>
                        <a:srgbClr val="663300"/>
                      </a:solidFill>
                      <a:prstDash val="sysDashDot"/>
                      <a:round/>
                      <a:headEnd type="none" w="med" len="med"/>
                      <a:tailEnd type="none" w="med" len="med"/>
                    </a:lnT>
                    <a:lnB w="19050" cap="flat" cmpd="sng" algn="ctr">
                      <a:solidFill>
                        <a:srgbClr val="663300"/>
                      </a:solidFill>
                      <a:prstDash val="sysDashDot"/>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200" b="1" i="0" u="none" strike="noStrike" cap="none" normalizeH="0" baseline="0" smtClean="0">
                        <a:ln>
                          <a:noFill/>
                        </a:ln>
                        <a:solidFill>
                          <a:schemeClr val="tx1"/>
                        </a:solidFill>
                        <a:effectLst/>
                        <a:latin typeface="Arial" pitchFamily="34" charset="0"/>
                        <a:cs typeface="Traditional Arabic" pitchFamily="18" charset="-78"/>
                      </a:endParaRPr>
                    </a:p>
                  </a:txBody>
                  <a:tcPr anchor="ctr" horzOverflow="overflow">
                    <a:lnL w="19050" cap="flat" cmpd="sng" algn="ctr">
                      <a:solidFill>
                        <a:srgbClr val="663300"/>
                      </a:solidFill>
                      <a:prstDash val="sysDashDot"/>
                      <a:round/>
                      <a:headEnd type="none" w="med" len="med"/>
                      <a:tailEnd type="none" w="med" len="med"/>
                    </a:lnL>
                    <a:lnR w="28575" cap="flat" cmpd="sng" algn="ctr">
                      <a:solidFill>
                        <a:srgbClr val="663300"/>
                      </a:solidFill>
                      <a:prstDash val="solid"/>
                      <a:round/>
                      <a:headEnd type="none" w="med" len="med"/>
                      <a:tailEnd type="none" w="med" len="med"/>
                    </a:lnR>
                    <a:lnT w="19050" cap="flat" cmpd="sng" algn="ctr">
                      <a:solidFill>
                        <a:srgbClr val="663300"/>
                      </a:solidFill>
                      <a:prstDash val="sysDashDot"/>
                      <a:round/>
                      <a:headEnd type="none" w="med" len="med"/>
                      <a:tailEnd type="none" w="med" len="med"/>
                    </a:lnT>
                    <a:lnB w="19050" cap="flat" cmpd="sng" algn="ctr">
                      <a:solidFill>
                        <a:srgbClr val="663300"/>
                      </a:solidFill>
                      <a:prstDash val="sysDashDot"/>
                      <a:round/>
                      <a:headEnd type="none" w="med" len="med"/>
                      <a:tailEnd type="none" w="med" len="med"/>
                    </a:lnB>
                    <a:lnTlToBr>
                      <a:noFill/>
                    </a:lnTlToBr>
                    <a:lnBlToTr>
                      <a:noFill/>
                    </a:lnBlToTr>
                    <a:noFill/>
                  </a:tcPr>
                </a:tc>
              </a:tr>
              <a:tr h="566738">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200" b="1" i="0" u="none" strike="noStrike" cap="none" normalizeH="0" baseline="0" smtClean="0">
                          <a:ln>
                            <a:noFill/>
                          </a:ln>
                          <a:solidFill>
                            <a:schemeClr val="tx1"/>
                          </a:solidFill>
                          <a:effectLst/>
                          <a:latin typeface="Arial" pitchFamily="34" charset="0"/>
                          <a:cs typeface="Traditional Arabic" pitchFamily="18" charset="-78"/>
                        </a:rPr>
                        <a:t>10</a:t>
                      </a:r>
                      <a:endParaRPr kumimoji="0" lang="fr-FR" sz="2200" b="1" i="0" u="none" strike="noStrike" cap="none" normalizeH="0" baseline="0" smtClean="0">
                        <a:ln>
                          <a:noFill/>
                        </a:ln>
                        <a:solidFill>
                          <a:schemeClr val="tx1"/>
                        </a:solidFill>
                        <a:effectLst/>
                        <a:latin typeface="Arial" pitchFamily="34" charset="0"/>
                        <a:cs typeface="Traditional Arabic" pitchFamily="18" charset="-78"/>
                      </a:endParaRPr>
                    </a:p>
                  </a:txBody>
                  <a:tcPr anchor="ctr" horzOverflow="overflow">
                    <a:lnL w="28575" cap="flat" cmpd="sng" algn="ctr">
                      <a:solidFill>
                        <a:srgbClr val="663300"/>
                      </a:solidFill>
                      <a:prstDash val="solid"/>
                      <a:round/>
                      <a:headEnd type="none" w="med" len="med"/>
                      <a:tailEnd type="none" w="med" len="med"/>
                    </a:lnL>
                    <a:lnR w="19050" cap="flat" cmpd="sng" algn="ctr">
                      <a:solidFill>
                        <a:srgbClr val="663300"/>
                      </a:solidFill>
                      <a:prstDash val="sysDashDot"/>
                      <a:round/>
                      <a:headEnd type="none" w="med" len="med"/>
                      <a:tailEnd type="none" w="med" len="med"/>
                    </a:lnR>
                    <a:lnT w="19050" cap="flat" cmpd="sng" algn="ctr">
                      <a:solidFill>
                        <a:srgbClr val="663300"/>
                      </a:solidFill>
                      <a:prstDash val="sysDashDot"/>
                      <a:round/>
                      <a:headEnd type="none" w="med" len="med"/>
                      <a:tailEnd type="none" w="med" len="med"/>
                    </a:lnT>
                    <a:lnB w="19050" cap="flat" cmpd="sng" algn="ctr">
                      <a:solidFill>
                        <a:srgbClr val="663300"/>
                      </a:solidFill>
                      <a:prstDash val="sysDashDot"/>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200" b="1" i="0" u="none" strike="noStrike" cap="none" normalizeH="0" baseline="0" smtClean="0">
                        <a:ln>
                          <a:noFill/>
                        </a:ln>
                        <a:solidFill>
                          <a:schemeClr val="tx1"/>
                        </a:solidFill>
                        <a:effectLst/>
                        <a:latin typeface="Arial" pitchFamily="34" charset="0"/>
                        <a:cs typeface="Traditional Arabic" pitchFamily="18" charset="-78"/>
                      </a:endParaRPr>
                    </a:p>
                  </a:txBody>
                  <a:tcPr anchor="ctr" horzOverflow="overflow">
                    <a:lnL w="19050" cap="flat" cmpd="sng" algn="ctr">
                      <a:solidFill>
                        <a:srgbClr val="663300"/>
                      </a:solidFill>
                      <a:prstDash val="sysDashDot"/>
                      <a:round/>
                      <a:headEnd type="none" w="med" len="med"/>
                      <a:tailEnd type="none" w="med" len="med"/>
                    </a:lnL>
                    <a:lnR w="28575" cap="flat" cmpd="sng" algn="ctr">
                      <a:solidFill>
                        <a:srgbClr val="663300"/>
                      </a:solidFill>
                      <a:prstDash val="solid"/>
                      <a:round/>
                      <a:headEnd type="none" w="med" len="med"/>
                      <a:tailEnd type="none" w="med" len="med"/>
                    </a:lnR>
                    <a:lnT w="19050" cap="flat" cmpd="sng" algn="ctr">
                      <a:solidFill>
                        <a:srgbClr val="663300"/>
                      </a:solidFill>
                      <a:prstDash val="sysDashDot"/>
                      <a:round/>
                      <a:headEnd type="none" w="med" len="med"/>
                      <a:tailEnd type="none" w="med" len="med"/>
                    </a:lnT>
                    <a:lnB w="19050" cap="flat" cmpd="sng" algn="ctr">
                      <a:solidFill>
                        <a:srgbClr val="663300"/>
                      </a:solidFill>
                      <a:prstDash val="sysDashDot"/>
                      <a:round/>
                      <a:headEnd type="none" w="med" len="med"/>
                      <a:tailEnd type="none" w="med" len="med"/>
                    </a:lnB>
                    <a:lnTlToBr>
                      <a:noFill/>
                    </a:lnTlToBr>
                    <a:lnBlToTr>
                      <a:noFill/>
                    </a:lnBlToTr>
                    <a:noFill/>
                  </a:tcPr>
                </a:tc>
              </a:tr>
              <a:tr h="56515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200" b="1" i="0" u="none" strike="noStrike" cap="none" normalizeH="0" baseline="0" smtClean="0">
                          <a:ln>
                            <a:noFill/>
                          </a:ln>
                          <a:solidFill>
                            <a:schemeClr val="tx1"/>
                          </a:solidFill>
                          <a:effectLst/>
                          <a:latin typeface="Arial" pitchFamily="34" charset="0"/>
                          <a:cs typeface="Traditional Arabic" pitchFamily="18" charset="-78"/>
                        </a:rPr>
                        <a:t>15</a:t>
                      </a:r>
                      <a:endParaRPr kumimoji="0" lang="fr-FR" sz="2200" b="1" i="0" u="none" strike="noStrike" cap="none" normalizeH="0" baseline="0" smtClean="0">
                        <a:ln>
                          <a:noFill/>
                        </a:ln>
                        <a:solidFill>
                          <a:schemeClr val="tx1"/>
                        </a:solidFill>
                        <a:effectLst/>
                        <a:latin typeface="Arial" pitchFamily="34" charset="0"/>
                        <a:cs typeface="Traditional Arabic" pitchFamily="18" charset="-78"/>
                      </a:endParaRPr>
                    </a:p>
                  </a:txBody>
                  <a:tcPr anchor="ctr" horzOverflow="overflow">
                    <a:lnL w="28575" cap="flat" cmpd="sng" algn="ctr">
                      <a:solidFill>
                        <a:srgbClr val="663300"/>
                      </a:solidFill>
                      <a:prstDash val="solid"/>
                      <a:round/>
                      <a:headEnd type="none" w="med" len="med"/>
                      <a:tailEnd type="none" w="med" len="med"/>
                    </a:lnL>
                    <a:lnR w="19050" cap="flat" cmpd="sng" algn="ctr">
                      <a:solidFill>
                        <a:srgbClr val="663300"/>
                      </a:solidFill>
                      <a:prstDash val="sysDashDot"/>
                      <a:round/>
                      <a:headEnd type="none" w="med" len="med"/>
                      <a:tailEnd type="none" w="med" len="med"/>
                    </a:lnR>
                    <a:lnT w="19050" cap="flat" cmpd="sng" algn="ctr">
                      <a:solidFill>
                        <a:srgbClr val="663300"/>
                      </a:solidFill>
                      <a:prstDash val="sysDashDot"/>
                      <a:round/>
                      <a:headEnd type="none" w="med" len="med"/>
                      <a:tailEnd type="none" w="med" len="med"/>
                    </a:lnT>
                    <a:lnB w="19050" cap="flat" cmpd="sng" algn="ctr">
                      <a:solidFill>
                        <a:srgbClr val="663300"/>
                      </a:solidFill>
                      <a:prstDash val="sysDashDot"/>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200" b="1" i="0" u="none" strike="noStrike" cap="none" normalizeH="0" baseline="0" smtClean="0">
                        <a:ln>
                          <a:noFill/>
                        </a:ln>
                        <a:solidFill>
                          <a:schemeClr val="tx1"/>
                        </a:solidFill>
                        <a:effectLst/>
                        <a:latin typeface="Arial" pitchFamily="34" charset="0"/>
                        <a:cs typeface="Traditional Arabic" pitchFamily="18" charset="-78"/>
                      </a:endParaRPr>
                    </a:p>
                  </a:txBody>
                  <a:tcPr anchor="ctr" horzOverflow="overflow">
                    <a:lnL w="19050" cap="flat" cmpd="sng" algn="ctr">
                      <a:solidFill>
                        <a:srgbClr val="663300"/>
                      </a:solidFill>
                      <a:prstDash val="sysDashDot"/>
                      <a:round/>
                      <a:headEnd type="none" w="med" len="med"/>
                      <a:tailEnd type="none" w="med" len="med"/>
                    </a:lnL>
                    <a:lnR w="28575" cap="flat" cmpd="sng" algn="ctr">
                      <a:solidFill>
                        <a:srgbClr val="663300"/>
                      </a:solidFill>
                      <a:prstDash val="solid"/>
                      <a:round/>
                      <a:headEnd type="none" w="med" len="med"/>
                      <a:tailEnd type="none" w="med" len="med"/>
                    </a:lnR>
                    <a:lnT w="19050" cap="flat" cmpd="sng" algn="ctr">
                      <a:solidFill>
                        <a:srgbClr val="663300"/>
                      </a:solidFill>
                      <a:prstDash val="sysDashDot"/>
                      <a:round/>
                      <a:headEnd type="none" w="med" len="med"/>
                      <a:tailEnd type="none" w="med" len="med"/>
                    </a:lnT>
                    <a:lnB w="19050" cap="flat" cmpd="sng" algn="ctr">
                      <a:solidFill>
                        <a:srgbClr val="663300"/>
                      </a:solidFill>
                      <a:prstDash val="sysDashDot"/>
                      <a:round/>
                      <a:headEnd type="none" w="med" len="med"/>
                      <a:tailEnd type="none" w="med" len="med"/>
                    </a:lnB>
                    <a:lnTlToBr>
                      <a:noFill/>
                    </a:lnTlToBr>
                    <a:lnBlToTr>
                      <a:noFill/>
                    </a:lnBlToTr>
                    <a:noFill/>
                  </a:tcPr>
                </a:tc>
              </a:tr>
              <a:tr h="56515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200" b="1" i="0" u="none" strike="noStrike" cap="none" normalizeH="0" baseline="0" smtClean="0">
                          <a:ln>
                            <a:noFill/>
                          </a:ln>
                          <a:solidFill>
                            <a:schemeClr val="tx1"/>
                          </a:solidFill>
                          <a:effectLst/>
                          <a:latin typeface="Arial" pitchFamily="34" charset="0"/>
                          <a:cs typeface="Traditional Arabic" pitchFamily="18" charset="-78"/>
                        </a:rPr>
                        <a:t>20</a:t>
                      </a:r>
                      <a:endParaRPr kumimoji="0" lang="fr-FR" sz="2200" b="1" i="0" u="none" strike="noStrike" cap="none" normalizeH="0" baseline="0" smtClean="0">
                        <a:ln>
                          <a:noFill/>
                        </a:ln>
                        <a:solidFill>
                          <a:schemeClr val="tx1"/>
                        </a:solidFill>
                        <a:effectLst/>
                        <a:latin typeface="Arial" pitchFamily="34" charset="0"/>
                        <a:cs typeface="Traditional Arabic" pitchFamily="18" charset="-78"/>
                      </a:endParaRPr>
                    </a:p>
                  </a:txBody>
                  <a:tcPr anchor="ctr" horzOverflow="overflow">
                    <a:lnL w="28575" cap="flat" cmpd="sng" algn="ctr">
                      <a:solidFill>
                        <a:srgbClr val="663300"/>
                      </a:solidFill>
                      <a:prstDash val="solid"/>
                      <a:round/>
                      <a:headEnd type="none" w="med" len="med"/>
                      <a:tailEnd type="none" w="med" len="med"/>
                    </a:lnL>
                    <a:lnR w="19050" cap="flat" cmpd="sng" algn="ctr">
                      <a:solidFill>
                        <a:srgbClr val="663300"/>
                      </a:solidFill>
                      <a:prstDash val="sysDashDot"/>
                      <a:round/>
                      <a:headEnd type="none" w="med" len="med"/>
                      <a:tailEnd type="none" w="med" len="med"/>
                    </a:lnR>
                    <a:lnT w="19050" cap="flat" cmpd="sng" algn="ctr">
                      <a:solidFill>
                        <a:srgbClr val="663300"/>
                      </a:solidFill>
                      <a:prstDash val="sysDashDot"/>
                      <a:round/>
                      <a:headEnd type="none" w="med" len="med"/>
                      <a:tailEnd type="none" w="med" len="med"/>
                    </a:lnT>
                    <a:lnB w="19050" cap="flat" cmpd="sng" algn="ctr">
                      <a:solidFill>
                        <a:srgbClr val="663300"/>
                      </a:solidFill>
                      <a:prstDash val="sysDashDot"/>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200" b="1" i="0" u="none" strike="noStrike" cap="none" normalizeH="0" baseline="0" smtClean="0">
                        <a:ln>
                          <a:noFill/>
                        </a:ln>
                        <a:solidFill>
                          <a:schemeClr val="tx1"/>
                        </a:solidFill>
                        <a:effectLst/>
                        <a:latin typeface="Arial" pitchFamily="34" charset="0"/>
                        <a:cs typeface="Traditional Arabic" pitchFamily="18" charset="-78"/>
                      </a:endParaRPr>
                    </a:p>
                  </a:txBody>
                  <a:tcPr anchor="ctr" horzOverflow="overflow">
                    <a:lnL w="19050" cap="flat" cmpd="sng" algn="ctr">
                      <a:solidFill>
                        <a:srgbClr val="663300"/>
                      </a:solidFill>
                      <a:prstDash val="sysDashDot"/>
                      <a:round/>
                      <a:headEnd type="none" w="med" len="med"/>
                      <a:tailEnd type="none" w="med" len="med"/>
                    </a:lnL>
                    <a:lnR w="28575" cap="flat" cmpd="sng" algn="ctr">
                      <a:solidFill>
                        <a:srgbClr val="663300"/>
                      </a:solidFill>
                      <a:prstDash val="solid"/>
                      <a:round/>
                      <a:headEnd type="none" w="med" len="med"/>
                      <a:tailEnd type="none" w="med" len="med"/>
                    </a:lnR>
                    <a:lnT w="19050" cap="flat" cmpd="sng" algn="ctr">
                      <a:solidFill>
                        <a:srgbClr val="663300"/>
                      </a:solidFill>
                      <a:prstDash val="sysDashDot"/>
                      <a:round/>
                      <a:headEnd type="none" w="med" len="med"/>
                      <a:tailEnd type="none" w="med" len="med"/>
                    </a:lnT>
                    <a:lnB w="19050" cap="flat" cmpd="sng" algn="ctr">
                      <a:solidFill>
                        <a:srgbClr val="663300"/>
                      </a:solidFill>
                      <a:prstDash val="sysDashDot"/>
                      <a:round/>
                      <a:headEnd type="none" w="med" len="med"/>
                      <a:tailEnd type="none" w="med" len="med"/>
                    </a:lnB>
                    <a:lnTlToBr>
                      <a:noFill/>
                    </a:lnTlToBr>
                    <a:lnBlToTr>
                      <a:noFill/>
                    </a:lnBlToTr>
                    <a:noFill/>
                  </a:tcPr>
                </a:tc>
              </a:tr>
              <a:tr h="566738">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200" b="1" i="0" u="none" strike="noStrike" cap="none" normalizeH="0" baseline="0" smtClean="0">
                          <a:ln>
                            <a:noFill/>
                          </a:ln>
                          <a:solidFill>
                            <a:schemeClr val="tx1"/>
                          </a:solidFill>
                          <a:effectLst/>
                          <a:latin typeface="Arial" pitchFamily="34" charset="0"/>
                          <a:cs typeface="Traditional Arabic" pitchFamily="18" charset="-78"/>
                        </a:rPr>
                        <a:t>25</a:t>
                      </a:r>
                      <a:endParaRPr kumimoji="0" lang="fr-FR" sz="2200" b="1" i="0" u="none" strike="noStrike" cap="none" normalizeH="0" baseline="0" smtClean="0">
                        <a:ln>
                          <a:noFill/>
                        </a:ln>
                        <a:solidFill>
                          <a:schemeClr val="tx1"/>
                        </a:solidFill>
                        <a:effectLst/>
                        <a:latin typeface="Arial" pitchFamily="34" charset="0"/>
                        <a:cs typeface="Traditional Arabic" pitchFamily="18" charset="-78"/>
                      </a:endParaRPr>
                    </a:p>
                  </a:txBody>
                  <a:tcPr anchor="ctr" horzOverflow="overflow">
                    <a:lnL w="28575" cap="flat" cmpd="sng" algn="ctr">
                      <a:solidFill>
                        <a:srgbClr val="663300"/>
                      </a:solidFill>
                      <a:prstDash val="solid"/>
                      <a:round/>
                      <a:headEnd type="none" w="med" len="med"/>
                      <a:tailEnd type="none" w="med" len="med"/>
                    </a:lnL>
                    <a:lnR w="19050" cap="flat" cmpd="sng" algn="ctr">
                      <a:solidFill>
                        <a:srgbClr val="663300"/>
                      </a:solidFill>
                      <a:prstDash val="sysDashDot"/>
                      <a:round/>
                      <a:headEnd type="none" w="med" len="med"/>
                      <a:tailEnd type="none" w="med" len="med"/>
                    </a:lnR>
                    <a:lnT w="19050" cap="flat" cmpd="sng" algn="ctr">
                      <a:solidFill>
                        <a:srgbClr val="663300"/>
                      </a:solidFill>
                      <a:prstDash val="sysDashDot"/>
                      <a:round/>
                      <a:headEnd type="none" w="med" len="med"/>
                      <a:tailEnd type="none" w="med" len="med"/>
                    </a:lnT>
                    <a:lnB w="19050" cap="flat" cmpd="sng" algn="ctr">
                      <a:solidFill>
                        <a:srgbClr val="663300"/>
                      </a:solidFill>
                      <a:prstDash val="sysDashDot"/>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200" b="1" i="0" u="none" strike="noStrike" cap="none" normalizeH="0" baseline="0" smtClean="0">
                        <a:ln>
                          <a:noFill/>
                        </a:ln>
                        <a:solidFill>
                          <a:schemeClr val="tx1"/>
                        </a:solidFill>
                        <a:effectLst/>
                        <a:latin typeface="Arial" pitchFamily="34" charset="0"/>
                        <a:cs typeface="Traditional Arabic" pitchFamily="18" charset="-78"/>
                      </a:endParaRPr>
                    </a:p>
                  </a:txBody>
                  <a:tcPr anchor="ctr" horzOverflow="overflow">
                    <a:lnL w="19050" cap="flat" cmpd="sng" algn="ctr">
                      <a:solidFill>
                        <a:srgbClr val="663300"/>
                      </a:solidFill>
                      <a:prstDash val="sysDashDot"/>
                      <a:round/>
                      <a:headEnd type="none" w="med" len="med"/>
                      <a:tailEnd type="none" w="med" len="med"/>
                    </a:lnL>
                    <a:lnR w="28575" cap="flat" cmpd="sng" algn="ctr">
                      <a:solidFill>
                        <a:srgbClr val="663300"/>
                      </a:solidFill>
                      <a:prstDash val="solid"/>
                      <a:round/>
                      <a:headEnd type="none" w="med" len="med"/>
                      <a:tailEnd type="none" w="med" len="med"/>
                    </a:lnR>
                    <a:lnT w="19050" cap="flat" cmpd="sng" algn="ctr">
                      <a:solidFill>
                        <a:srgbClr val="663300"/>
                      </a:solidFill>
                      <a:prstDash val="sysDashDot"/>
                      <a:round/>
                      <a:headEnd type="none" w="med" len="med"/>
                      <a:tailEnd type="none" w="med" len="med"/>
                    </a:lnT>
                    <a:lnB w="19050" cap="flat" cmpd="sng" algn="ctr">
                      <a:solidFill>
                        <a:srgbClr val="663300"/>
                      </a:solidFill>
                      <a:prstDash val="sysDashDot"/>
                      <a:round/>
                      <a:headEnd type="none" w="med" len="med"/>
                      <a:tailEnd type="none" w="med" len="med"/>
                    </a:lnB>
                    <a:lnTlToBr>
                      <a:noFill/>
                    </a:lnTlToBr>
                    <a:lnBlToTr>
                      <a:noFill/>
                    </a:lnBlToTr>
                    <a:noFill/>
                  </a:tcPr>
                </a:tc>
              </a:tr>
              <a:tr h="56515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200" b="1" i="0" u="none" strike="noStrike" cap="none" normalizeH="0" baseline="0" smtClean="0">
                          <a:ln>
                            <a:noFill/>
                          </a:ln>
                          <a:solidFill>
                            <a:schemeClr val="tx1"/>
                          </a:solidFill>
                          <a:effectLst/>
                          <a:latin typeface="Arial" pitchFamily="34" charset="0"/>
                          <a:cs typeface="Traditional Arabic" pitchFamily="18" charset="-78"/>
                        </a:rPr>
                        <a:t>30</a:t>
                      </a:r>
                      <a:endParaRPr kumimoji="0" lang="fr-FR" sz="2200" b="1" i="0" u="none" strike="noStrike" cap="none" normalizeH="0" baseline="0" smtClean="0">
                        <a:ln>
                          <a:noFill/>
                        </a:ln>
                        <a:solidFill>
                          <a:schemeClr val="tx1"/>
                        </a:solidFill>
                        <a:effectLst/>
                        <a:latin typeface="Arial" pitchFamily="34" charset="0"/>
                        <a:cs typeface="Traditional Arabic" pitchFamily="18" charset="-78"/>
                      </a:endParaRPr>
                    </a:p>
                  </a:txBody>
                  <a:tcPr anchor="ctr" horzOverflow="overflow">
                    <a:lnL w="28575" cap="flat" cmpd="sng" algn="ctr">
                      <a:solidFill>
                        <a:srgbClr val="663300"/>
                      </a:solidFill>
                      <a:prstDash val="solid"/>
                      <a:round/>
                      <a:headEnd type="none" w="med" len="med"/>
                      <a:tailEnd type="none" w="med" len="med"/>
                    </a:lnL>
                    <a:lnR w="19050" cap="flat" cmpd="sng" algn="ctr">
                      <a:solidFill>
                        <a:srgbClr val="663300"/>
                      </a:solidFill>
                      <a:prstDash val="sysDashDot"/>
                      <a:round/>
                      <a:headEnd type="none" w="med" len="med"/>
                      <a:tailEnd type="none" w="med" len="med"/>
                    </a:lnR>
                    <a:lnT w="19050" cap="flat" cmpd="sng" algn="ctr">
                      <a:solidFill>
                        <a:srgbClr val="663300"/>
                      </a:solidFill>
                      <a:prstDash val="sysDashDot"/>
                      <a:round/>
                      <a:headEnd type="none" w="med" len="med"/>
                      <a:tailEnd type="none" w="med" len="med"/>
                    </a:lnT>
                    <a:lnB w="28575" cap="flat" cmpd="sng" algn="ctr">
                      <a:solidFill>
                        <a:srgbClr val="6633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200" b="1" i="0" u="none" strike="noStrike" cap="none" normalizeH="0" baseline="0" smtClean="0">
                        <a:ln>
                          <a:noFill/>
                        </a:ln>
                        <a:solidFill>
                          <a:schemeClr val="tx1"/>
                        </a:solidFill>
                        <a:effectLst/>
                        <a:latin typeface="Arial" pitchFamily="34" charset="0"/>
                        <a:cs typeface="Traditional Arabic" pitchFamily="18" charset="-78"/>
                      </a:endParaRPr>
                    </a:p>
                  </a:txBody>
                  <a:tcPr anchor="ctr" horzOverflow="overflow">
                    <a:lnL w="19050" cap="flat" cmpd="sng" algn="ctr">
                      <a:solidFill>
                        <a:srgbClr val="663300"/>
                      </a:solidFill>
                      <a:prstDash val="sysDashDot"/>
                      <a:round/>
                      <a:headEnd type="none" w="med" len="med"/>
                      <a:tailEnd type="none" w="med" len="med"/>
                    </a:lnL>
                    <a:lnR w="28575" cap="flat" cmpd="sng" algn="ctr">
                      <a:solidFill>
                        <a:srgbClr val="663300"/>
                      </a:solidFill>
                      <a:prstDash val="solid"/>
                      <a:round/>
                      <a:headEnd type="none" w="med" len="med"/>
                      <a:tailEnd type="none" w="med" len="med"/>
                    </a:lnR>
                    <a:lnT w="19050" cap="flat" cmpd="sng" algn="ctr">
                      <a:solidFill>
                        <a:srgbClr val="663300"/>
                      </a:solidFill>
                      <a:prstDash val="sysDashDot"/>
                      <a:round/>
                      <a:headEnd type="none" w="med" len="med"/>
                      <a:tailEnd type="none" w="med" len="med"/>
                    </a:lnT>
                    <a:lnB w="28575" cap="flat" cmpd="sng" algn="ctr">
                      <a:solidFill>
                        <a:srgbClr val="663300"/>
                      </a:solidFill>
                      <a:prstDash val="solid"/>
                      <a:round/>
                      <a:headEnd type="none" w="med" len="med"/>
                      <a:tailEnd type="none" w="med" len="med"/>
                    </a:lnB>
                    <a:lnTlToBr>
                      <a:noFill/>
                    </a:lnTlToBr>
                    <a:lnBlToTr>
                      <a:noFill/>
                    </a:lnBlToTr>
                    <a:noFill/>
                  </a:tcPr>
                </a:tc>
              </a:tr>
            </a:tbl>
          </a:graphicData>
        </a:graphic>
      </p:graphicFrame>
      <p:sp>
        <p:nvSpPr>
          <p:cNvPr id="137249" name="Text Box 33"/>
          <p:cNvSpPr txBox="1">
            <a:spLocks noChangeArrowheads="1"/>
          </p:cNvSpPr>
          <p:nvPr/>
        </p:nvSpPr>
        <p:spPr bwMode="auto">
          <a:xfrm>
            <a:off x="3387725" y="2560638"/>
            <a:ext cx="1008063"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600" b="1">
                <a:solidFill>
                  <a:schemeClr val="tx1"/>
                </a:solidFill>
                <a:latin typeface="Garamond" pitchFamily="18" charset="0"/>
                <a:cs typeface="Traditional Arabic" pitchFamily="18" charset="-78"/>
              </a:defRPr>
            </a:lvl1pPr>
            <a:lvl2pPr marL="742950" indent="-285750" eaLnBrk="0" hangingPunct="0">
              <a:defRPr sz="2600" b="1">
                <a:solidFill>
                  <a:schemeClr val="tx1"/>
                </a:solidFill>
                <a:latin typeface="Garamond" pitchFamily="18" charset="0"/>
                <a:cs typeface="Traditional Arabic" pitchFamily="18" charset="-78"/>
              </a:defRPr>
            </a:lvl2pPr>
            <a:lvl3pPr marL="1143000" indent="-228600" eaLnBrk="0" hangingPunct="0">
              <a:defRPr sz="2600" b="1">
                <a:solidFill>
                  <a:schemeClr val="tx1"/>
                </a:solidFill>
                <a:latin typeface="Garamond" pitchFamily="18" charset="0"/>
                <a:cs typeface="Traditional Arabic" pitchFamily="18" charset="-78"/>
              </a:defRPr>
            </a:lvl3pPr>
            <a:lvl4pPr marL="1600200" indent="-228600" eaLnBrk="0" hangingPunct="0">
              <a:defRPr sz="2600" b="1">
                <a:solidFill>
                  <a:schemeClr val="tx1"/>
                </a:solidFill>
                <a:latin typeface="Garamond" pitchFamily="18" charset="0"/>
                <a:cs typeface="Traditional Arabic" pitchFamily="18" charset="-78"/>
              </a:defRPr>
            </a:lvl4pPr>
            <a:lvl5pPr marL="2057400" indent="-228600" eaLnBrk="0" hangingPunct="0">
              <a:defRPr sz="2600" b="1">
                <a:solidFill>
                  <a:schemeClr val="tx1"/>
                </a:solidFill>
                <a:latin typeface="Garamond" pitchFamily="18" charset="0"/>
                <a:cs typeface="Traditional Arabic" pitchFamily="18" charset="-78"/>
              </a:defRPr>
            </a:lvl5pPr>
            <a:lvl6pPr marL="25146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6pPr>
            <a:lvl7pPr marL="29718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7pPr>
            <a:lvl8pPr marL="34290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8pPr>
            <a:lvl9pPr marL="38862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9pPr>
          </a:lstStyle>
          <a:p>
            <a:pPr algn="ctr" eaLnBrk="1" fontAlgn="base" hangingPunct="1">
              <a:spcBef>
                <a:spcPct val="0"/>
              </a:spcBef>
              <a:spcAft>
                <a:spcPct val="0"/>
              </a:spcAft>
            </a:pPr>
            <a:r>
              <a:rPr lang="ar-SA" sz="2200">
                <a:solidFill>
                  <a:srgbClr val="000000"/>
                </a:solidFill>
                <a:latin typeface="Arial" pitchFamily="34" charset="0"/>
              </a:rPr>
              <a:t>175</a:t>
            </a:r>
            <a:endParaRPr lang="fr-FR" sz="2200">
              <a:solidFill>
                <a:srgbClr val="000000"/>
              </a:solidFill>
              <a:latin typeface="Arial" pitchFamily="34" charset="0"/>
            </a:endParaRPr>
          </a:p>
        </p:txBody>
      </p:sp>
      <p:sp>
        <p:nvSpPr>
          <p:cNvPr id="137250" name="Text Box 34"/>
          <p:cNvSpPr txBox="1">
            <a:spLocks noChangeArrowheads="1"/>
          </p:cNvSpPr>
          <p:nvPr/>
        </p:nvSpPr>
        <p:spPr bwMode="auto">
          <a:xfrm>
            <a:off x="3387725" y="3152775"/>
            <a:ext cx="1008063"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600" b="1">
                <a:solidFill>
                  <a:schemeClr val="tx1"/>
                </a:solidFill>
                <a:latin typeface="Garamond" pitchFamily="18" charset="0"/>
                <a:cs typeface="Traditional Arabic" pitchFamily="18" charset="-78"/>
              </a:defRPr>
            </a:lvl1pPr>
            <a:lvl2pPr marL="742950" indent="-285750" eaLnBrk="0" hangingPunct="0">
              <a:defRPr sz="2600" b="1">
                <a:solidFill>
                  <a:schemeClr val="tx1"/>
                </a:solidFill>
                <a:latin typeface="Garamond" pitchFamily="18" charset="0"/>
                <a:cs typeface="Traditional Arabic" pitchFamily="18" charset="-78"/>
              </a:defRPr>
            </a:lvl2pPr>
            <a:lvl3pPr marL="1143000" indent="-228600" eaLnBrk="0" hangingPunct="0">
              <a:defRPr sz="2600" b="1">
                <a:solidFill>
                  <a:schemeClr val="tx1"/>
                </a:solidFill>
                <a:latin typeface="Garamond" pitchFamily="18" charset="0"/>
                <a:cs typeface="Traditional Arabic" pitchFamily="18" charset="-78"/>
              </a:defRPr>
            </a:lvl3pPr>
            <a:lvl4pPr marL="1600200" indent="-228600" eaLnBrk="0" hangingPunct="0">
              <a:defRPr sz="2600" b="1">
                <a:solidFill>
                  <a:schemeClr val="tx1"/>
                </a:solidFill>
                <a:latin typeface="Garamond" pitchFamily="18" charset="0"/>
                <a:cs typeface="Traditional Arabic" pitchFamily="18" charset="-78"/>
              </a:defRPr>
            </a:lvl4pPr>
            <a:lvl5pPr marL="2057400" indent="-228600" eaLnBrk="0" hangingPunct="0">
              <a:defRPr sz="2600" b="1">
                <a:solidFill>
                  <a:schemeClr val="tx1"/>
                </a:solidFill>
                <a:latin typeface="Garamond" pitchFamily="18" charset="0"/>
                <a:cs typeface="Traditional Arabic" pitchFamily="18" charset="-78"/>
              </a:defRPr>
            </a:lvl5pPr>
            <a:lvl6pPr marL="25146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6pPr>
            <a:lvl7pPr marL="29718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7pPr>
            <a:lvl8pPr marL="34290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8pPr>
            <a:lvl9pPr marL="38862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9pPr>
          </a:lstStyle>
          <a:p>
            <a:pPr algn="ctr" eaLnBrk="1" fontAlgn="base" hangingPunct="1">
              <a:spcBef>
                <a:spcPct val="0"/>
              </a:spcBef>
              <a:spcAft>
                <a:spcPct val="0"/>
              </a:spcAft>
            </a:pPr>
            <a:r>
              <a:rPr lang="ar-SA" sz="2200">
                <a:solidFill>
                  <a:srgbClr val="000000"/>
                </a:solidFill>
                <a:latin typeface="Arial" pitchFamily="34" charset="0"/>
              </a:rPr>
              <a:t>150</a:t>
            </a:r>
            <a:endParaRPr lang="fr-FR" sz="2200">
              <a:solidFill>
                <a:srgbClr val="000000"/>
              </a:solidFill>
              <a:latin typeface="Arial" pitchFamily="34" charset="0"/>
            </a:endParaRPr>
          </a:p>
        </p:txBody>
      </p:sp>
      <p:sp>
        <p:nvSpPr>
          <p:cNvPr id="137251" name="Text Box 35"/>
          <p:cNvSpPr txBox="1">
            <a:spLocks noChangeArrowheads="1"/>
          </p:cNvSpPr>
          <p:nvPr/>
        </p:nvSpPr>
        <p:spPr bwMode="auto">
          <a:xfrm>
            <a:off x="3387725" y="3729038"/>
            <a:ext cx="1008063"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600" b="1">
                <a:solidFill>
                  <a:schemeClr val="tx1"/>
                </a:solidFill>
                <a:latin typeface="Garamond" pitchFamily="18" charset="0"/>
                <a:cs typeface="Traditional Arabic" pitchFamily="18" charset="-78"/>
              </a:defRPr>
            </a:lvl1pPr>
            <a:lvl2pPr marL="742950" indent="-285750" eaLnBrk="0" hangingPunct="0">
              <a:defRPr sz="2600" b="1">
                <a:solidFill>
                  <a:schemeClr val="tx1"/>
                </a:solidFill>
                <a:latin typeface="Garamond" pitchFamily="18" charset="0"/>
                <a:cs typeface="Traditional Arabic" pitchFamily="18" charset="-78"/>
              </a:defRPr>
            </a:lvl2pPr>
            <a:lvl3pPr marL="1143000" indent="-228600" eaLnBrk="0" hangingPunct="0">
              <a:defRPr sz="2600" b="1">
                <a:solidFill>
                  <a:schemeClr val="tx1"/>
                </a:solidFill>
                <a:latin typeface="Garamond" pitchFamily="18" charset="0"/>
                <a:cs typeface="Traditional Arabic" pitchFamily="18" charset="-78"/>
              </a:defRPr>
            </a:lvl3pPr>
            <a:lvl4pPr marL="1600200" indent="-228600" eaLnBrk="0" hangingPunct="0">
              <a:defRPr sz="2600" b="1">
                <a:solidFill>
                  <a:schemeClr val="tx1"/>
                </a:solidFill>
                <a:latin typeface="Garamond" pitchFamily="18" charset="0"/>
                <a:cs typeface="Traditional Arabic" pitchFamily="18" charset="-78"/>
              </a:defRPr>
            </a:lvl4pPr>
            <a:lvl5pPr marL="2057400" indent="-228600" eaLnBrk="0" hangingPunct="0">
              <a:defRPr sz="2600" b="1">
                <a:solidFill>
                  <a:schemeClr val="tx1"/>
                </a:solidFill>
                <a:latin typeface="Garamond" pitchFamily="18" charset="0"/>
                <a:cs typeface="Traditional Arabic" pitchFamily="18" charset="-78"/>
              </a:defRPr>
            </a:lvl5pPr>
            <a:lvl6pPr marL="25146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6pPr>
            <a:lvl7pPr marL="29718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7pPr>
            <a:lvl8pPr marL="34290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8pPr>
            <a:lvl9pPr marL="38862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9pPr>
          </a:lstStyle>
          <a:p>
            <a:pPr algn="ctr" eaLnBrk="1" fontAlgn="base" hangingPunct="1">
              <a:spcBef>
                <a:spcPct val="0"/>
              </a:spcBef>
              <a:spcAft>
                <a:spcPct val="0"/>
              </a:spcAft>
            </a:pPr>
            <a:r>
              <a:rPr lang="ar-SA" sz="2200">
                <a:solidFill>
                  <a:srgbClr val="000000"/>
                </a:solidFill>
                <a:latin typeface="Arial" pitchFamily="34" charset="0"/>
              </a:rPr>
              <a:t>125</a:t>
            </a:r>
            <a:endParaRPr lang="fr-FR" sz="2200">
              <a:solidFill>
                <a:srgbClr val="000000"/>
              </a:solidFill>
              <a:latin typeface="Arial" pitchFamily="34" charset="0"/>
            </a:endParaRPr>
          </a:p>
        </p:txBody>
      </p:sp>
      <p:sp>
        <p:nvSpPr>
          <p:cNvPr id="137252" name="Text Box 36"/>
          <p:cNvSpPr txBox="1">
            <a:spLocks noChangeArrowheads="1"/>
          </p:cNvSpPr>
          <p:nvPr/>
        </p:nvSpPr>
        <p:spPr bwMode="auto">
          <a:xfrm>
            <a:off x="3387725" y="4233863"/>
            <a:ext cx="1008063"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600" b="1">
                <a:solidFill>
                  <a:schemeClr val="tx1"/>
                </a:solidFill>
                <a:latin typeface="Garamond" pitchFamily="18" charset="0"/>
                <a:cs typeface="Traditional Arabic" pitchFamily="18" charset="-78"/>
              </a:defRPr>
            </a:lvl1pPr>
            <a:lvl2pPr marL="742950" indent="-285750" eaLnBrk="0" hangingPunct="0">
              <a:defRPr sz="2600" b="1">
                <a:solidFill>
                  <a:schemeClr val="tx1"/>
                </a:solidFill>
                <a:latin typeface="Garamond" pitchFamily="18" charset="0"/>
                <a:cs typeface="Traditional Arabic" pitchFamily="18" charset="-78"/>
              </a:defRPr>
            </a:lvl2pPr>
            <a:lvl3pPr marL="1143000" indent="-228600" eaLnBrk="0" hangingPunct="0">
              <a:defRPr sz="2600" b="1">
                <a:solidFill>
                  <a:schemeClr val="tx1"/>
                </a:solidFill>
                <a:latin typeface="Garamond" pitchFamily="18" charset="0"/>
                <a:cs typeface="Traditional Arabic" pitchFamily="18" charset="-78"/>
              </a:defRPr>
            </a:lvl3pPr>
            <a:lvl4pPr marL="1600200" indent="-228600" eaLnBrk="0" hangingPunct="0">
              <a:defRPr sz="2600" b="1">
                <a:solidFill>
                  <a:schemeClr val="tx1"/>
                </a:solidFill>
                <a:latin typeface="Garamond" pitchFamily="18" charset="0"/>
                <a:cs typeface="Traditional Arabic" pitchFamily="18" charset="-78"/>
              </a:defRPr>
            </a:lvl4pPr>
            <a:lvl5pPr marL="2057400" indent="-228600" eaLnBrk="0" hangingPunct="0">
              <a:defRPr sz="2600" b="1">
                <a:solidFill>
                  <a:schemeClr val="tx1"/>
                </a:solidFill>
                <a:latin typeface="Garamond" pitchFamily="18" charset="0"/>
                <a:cs typeface="Traditional Arabic" pitchFamily="18" charset="-78"/>
              </a:defRPr>
            </a:lvl5pPr>
            <a:lvl6pPr marL="25146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6pPr>
            <a:lvl7pPr marL="29718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7pPr>
            <a:lvl8pPr marL="34290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8pPr>
            <a:lvl9pPr marL="38862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9pPr>
          </a:lstStyle>
          <a:p>
            <a:pPr algn="ctr" eaLnBrk="1" fontAlgn="base" hangingPunct="1">
              <a:spcBef>
                <a:spcPct val="0"/>
              </a:spcBef>
              <a:spcAft>
                <a:spcPct val="0"/>
              </a:spcAft>
            </a:pPr>
            <a:r>
              <a:rPr lang="ar-SA" sz="2200">
                <a:solidFill>
                  <a:srgbClr val="000000"/>
                </a:solidFill>
                <a:latin typeface="Arial" pitchFamily="34" charset="0"/>
              </a:rPr>
              <a:t>100</a:t>
            </a:r>
            <a:endParaRPr lang="fr-FR" sz="2200">
              <a:solidFill>
                <a:srgbClr val="000000"/>
              </a:solidFill>
              <a:latin typeface="Arial" pitchFamily="34" charset="0"/>
            </a:endParaRPr>
          </a:p>
        </p:txBody>
      </p:sp>
      <p:sp>
        <p:nvSpPr>
          <p:cNvPr id="137253" name="Text Box 37"/>
          <p:cNvSpPr txBox="1">
            <a:spLocks noChangeArrowheads="1"/>
          </p:cNvSpPr>
          <p:nvPr/>
        </p:nvSpPr>
        <p:spPr bwMode="auto">
          <a:xfrm>
            <a:off x="3387725" y="4810125"/>
            <a:ext cx="1008063"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600" b="1">
                <a:solidFill>
                  <a:schemeClr val="tx1"/>
                </a:solidFill>
                <a:latin typeface="Garamond" pitchFamily="18" charset="0"/>
                <a:cs typeface="Traditional Arabic" pitchFamily="18" charset="-78"/>
              </a:defRPr>
            </a:lvl1pPr>
            <a:lvl2pPr marL="742950" indent="-285750" eaLnBrk="0" hangingPunct="0">
              <a:defRPr sz="2600" b="1">
                <a:solidFill>
                  <a:schemeClr val="tx1"/>
                </a:solidFill>
                <a:latin typeface="Garamond" pitchFamily="18" charset="0"/>
                <a:cs typeface="Traditional Arabic" pitchFamily="18" charset="-78"/>
              </a:defRPr>
            </a:lvl2pPr>
            <a:lvl3pPr marL="1143000" indent="-228600" eaLnBrk="0" hangingPunct="0">
              <a:defRPr sz="2600" b="1">
                <a:solidFill>
                  <a:schemeClr val="tx1"/>
                </a:solidFill>
                <a:latin typeface="Garamond" pitchFamily="18" charset="0"/>
                <a:cs typeface="Traditional Arabic" pitchFamily="18" charset="-78"/>
              </a:defRPr>
            </a:lvl3pPr>
            <a:lvl4pPr marL="1600200" indent="-228600" eaLnBrk="0" hangingPunct="0">
              <a:defRPr sz="2600" b="1">
                <a:solidFill>
                  <a:schemeClr val="tx1"/>
                </a:solidFill>
                <a:latin typeface="Garamond" pitchFamily="18" charset="0"/>
                <a:cs typeface="Traditional Arabic" pitchFamily="18" charset="-78"/>
              </a:defRPr>
            </a:lvl4pPr>
            <a:lvl5pPr marL="2057400" indent="-228600" eaLnBrk="0" hangingPunct="0">
              <a:defRPr sz="2600" b="1">
                <a:solidFill>
                  <a:schemeClr val="tx1"/>
                </a:solidFill>
                <a:latin typeface="Garamond" pitchFamily="18" charset="0"/>
                <a:cs typeface="Traditional Arabic" pitchFamily="18" charset="-78"/>
              </a:defRPr>
            </a:lvl5pPr>
            <a:lvl6pPr marL="25146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6pPr>
            <a:lvl7pPr marL="29718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7pPr>
            <a:lvl8pPr marL="34290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8pPr>
            <a:lvl9pPr marL="38862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9pPr>
          </a:lstStyle>
          <a:p>
            <a:pPr algn="ctr" eaLnBrk="1" fontAlgn="base" hangingPunct="1">
              <a:spcBef>
                <a:spcPct val="0"/>
              </a:spcBef>
              <a:spcAft>
                <a:spcPct val="0"/>
              </a:spcAft>
            </a:pPr>
            <a:r>
              <a:rPr lang="ar-SA" sz="2200">
                <a:solidFill>
                  <a:srgbClr val="000000"/>
                </a:solidFill>
                <a:latin typeface="Arial" pitchFamily="34" charset="0"/>
              </a:rPr>
              <a:t>75</a:t>
            </a:r>
            <a:endParaRPr lang="fr-FR" sz="2200">
              <a:solidFill>
                <a:srgbClr val="000000"/>
              </a:solidFill>
              <a:latin typeface="Arial" pitchFamily="34" charset="0"/>
            </a:endParaRPr>
          </a:p>
        </p:txBody>
      </p:sp>
      <p:sp>
        <p:nvSpPr>
          <p:cNvPr id="137254" name="Text Box 38"/>
          <p:cNvSpPr txBox="1">
            <a:spLocks noChangeArrowheads="1"/>
          </p:cNvSpPr>
          <p:nvPr/>
        </p:nvSpPr>
        <p:spPr bwMode="auto">
          <a:xfrm>
            <a:off x="3387725" y="5386388"/>
            <a:ext cx="1008063"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600" b="1">
                <a:solidFill>
                  <a:schemeClr val="tx1"/>
                </a:solidFill>
                <a:latin typeface="Garamond" pitchFamily="18" charset="0"/>
                <a:cs typeface="Traditional Arabic" pitchFamily="18" charset="-78"/>
              </a:defRPr>
            </a:lvl1pPr>
            <a:lvl2pPr marL="742950" indent="-285750" eaLnBrk="0" hangingPunct="0">
              <a:defRPr sz="2600" b="1">
                <a:solidFill>
                  <a:schemeClr val="tx1"/>
                </a:solidFill>
                <a:latin typeface="Garamond" pitchFamily="18" charset="0"/>
                <a:cs typeface="Traditional Arabic" pitchFamily="18" charset="-78"/>
              </a:defRPr>
            </a:lvl2pPr>
            <a:lvl3pPr marL="1143000" indent="-228600" eaLnBrk="0" hangingPunct="0">
              <a:defRPr sz="2600" b="1">
                <a:solidFill>
                  <a:schemeClr val="tx1"/>
                </a:solidFill>
                <a:latin typeface="Garamond" pitchFamily="18" charset="0"/>
                <a:cs typeface="Traditional Arabic" pitchFamily="18" charset="-78"/>
              </a:defRPr>
            </a:lvl3pPr>
            <a:lvl4pPr marL="1600200" indent="-228600" eaLnBrk="0" hangingPunct="0">
              <a:defRPr sz="2600" b="1">
                <a:solidFill>
                  <a:schemeClr val="tx1"/>
                </a:solidFill>
                <a:latin typeface="Garamond" pitchFamily="18" charset="0"/>
                <a:cs typeface="Traditional Arabic" pitchFamily="18" charset="-78"/>
              </a:defRPr>
            </a:lvl4pPr>
            <a:lvl5pPr marL="2057400" indent="-228600" eaLnBrk="0" hangingPunct="0">
              <a:defRPr sz="2600" b="1">
                <a:solidFill>
                  <a:schemeClr val="tx1"/>
                </a:solidFill>
                <a:latin typeface="Garamond" pitchFamily="18" charset="0"/>
                <a:cs typeface="Traditional Arabic" pitchFamily="18" charset="-78"/>
              </a:defRPr>
            </a:lvl5pPr>
            <a:lvl6pPr marL="25146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6pPr>
            <a:lvl7pPr marL="29718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7pPr>
            <a:lvl8pPr marL="34290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8pPr>
            <a:lvl9pPr marL="38862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9pPr>
          </a:lstStyle>
          <a:p>
            <a:pPr algn="ctr" eaLnBrk="1" fontAlgn="base" hangingPunct="1">
              <a:spcBef>
                <a:spcPct val="0"/>
              </a:spcBef>
              <a:spcAft>
                <a:spcPct val="0"/>
              </a:spcAft>
            </a:pPr>
            <a:r>
              <a:rPr lang="ar-SA" sz="2200">
                <a:solidFill>
                  <a:srgbClr val="000000"/>
                </a:solidFill>
                <a:latin typeface="Arial" pitchFamily="34" charset="0"/>
              </a:rPr>
              <a:t>50</a:t>
            </a:r>
            <a:endParaRPr lang="fr-FR" sz="2200">
              <a:solidFill>
                <a:srgbClr val="000000"/>
              </a:solidFill>
              <a:latin typeface="Arial" pitchFamily="34" charset="0"/>
            </a:endParaRPr>
          </a:p>
        </p:txBody>
      </p:sp>
      <p:sp>
        <p:nvSpPr>
          <p:cNvPr id="137255" name="Text Box 39"/>
          <p:cNvSpPr txBox="1">
            <a:spLocks noChangeArrowheads="1"/>
          </p:cNvSpPr>
          <p:nvPr/>
        </p:nvSpPr>
        <p:spPr bwMode="auto">
          <a:xfrm>
            <a:off x="3387725" y="5961063"/>
            <a:ext cx="1008063"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600" b="1">
                <a:solidFill>
                  <a:schemeClr val="tx1"/>
                </a:solidFill>
                <a:latin typeface="Garamond" pitchFamily="18" charset="0"/>
                <a:cs typeface="Traditional Arabic" pitchFamily="18" charset="-78"/>
              </a:defRPr>
            </a:lvl1pPr>
            <a:lvl2pPr marL="742950" indent="-285750" eaLnBrk="0" hangingPunct="0">
              <a:defRPr sz="2600" b="1">
                <a:solidFill>
                  <a:schemeClr val="tx1"/>
                </a:solidFill>
                <a:latin typeface="Garamond" pitchFamily="18" charset="0"/>
                <a:cs typeface="Traditional Arabic" pitchFamily="18" charset="-78"/>
              </a:defRPr>
            </a:lvl2pPr>
            <a:lvl3pPr marL="1143000" indent="-228600" eaLnBrk="0" hangingPunct="0">
              <a:defRPr sz="2600" b="1">
                <a:solidFill>
                  <a:schemeClr val="tx1"/>
                </a:solidFill>
                <a:latin typeface="Garamond" pitchFamily="18" charset="0"/>
                <a:cs typeface="Traditional Arabic" pitchFamily="18" charset="-78"/>
              </a:defRPr>
            </a:lvl3pPr>
            <a:lvl4pPr marL="1600200" indent="-228600" eaLnBrk="0" hangingPunct="0">
              <a:defRPr sz="2600" b="1">
                <a:solidFill>
                  <a:schemeClr val="tx1"/>
                </a:solidFill>
                <a:latin typeface="Garamond" pitchFamily="18" charset="0"/>
                <a:cs typeface="Traditional Arabic" pitchFamily="18" charset="-78"/>
              </a:defRPr>
            </a:lvl4pPr>
            <a:lvl5pPr marL="2057400" indent="-228600" eaLnBrk="0" hangingPunct="0">
              <a:defRPr sz="2600" b="1">
                <a:solidFill>
                  <a:schemeClr val="tx1"/>
                </a:solidFill>
                <a:latin typeface="Garamond" pitchFamily="18" charset="0"/>
                <a:cs typeface="Traditional Arabic" pitchFamily="18" charset="-78"/>
              </a:defRPr>
            </a:lvl5pPr>
            <a:lvl6pPr marL="25146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6pPr>
            <a:lvl7pPr marL="29718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7pPr>
            <a:lvl8pPr marL="34290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8pPr>
            <a:lvl9pPr marL="38862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9pPr>
          </a:lstStyle>
          <a:p>
            <a:pPr algn="ctr" eaLnBrk="1" fontAlgn="base" hangingPunct="1">
              <a:spcBef>
                <a:spcPct val="0"/>
              </a:spcBef>
              <a:spcAft>
                <a:spcPct val="0"/>
              </a:spcAft>
            </a:pPr>
            <a:r>
              <a:rPr lang="ar-SA" sz="2200">
                <a:solidFill>
                  <a:srgbClr val="000000"/>
                </a:solidFill>
                <a:latin typeface="Arial" pitchFamily="34" charset="0"/>
              </a:rPr>
              <a:t>25</a:t>
            </a:r>
            <a:endParaRPr lang="fr-FR" sz="2200">
              <a:solidFill>
                <a:srgbClr val="000000"/>
              </a:solidFill>
              <a:latin typeface="Arial" pitchFamily="34" charset="0"/>
            </a:endParaRPr>
          </a:p>
        </p:txBody>
      </p:sp>
      <p:sp>
        <p:nvSpPr>
          <p:cNvPr id="137258" name="Rectangle 42"/>
          <p:cNvSpPr>
            <a:spLocks noChangeArrowheads="1"/>
          </p:cNvSpPr>
          <p:nvPr/>
        </p:nvSpPr>
        <p:spPr bwMode="auto">
          <a:xfrm>
            <a:off x="533400" y="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fontAlgn="base">
              <a:spcBef>
                <a:spcPct val="0"/>
              </a:spcBef>
              <a:spcAft>
                <a:spcPct val="0"/>
              </a:spcAft>
            </a:pPr>
            <a:r>
              <a:rPr lang="ar-DZ" sz="4400" b="1" dirty="0" smtClean="0">
                <a:solidFill>
                  <a:srgbClr val="0070C0"/>
                </a:solidFill>
                <a:latin typeface="Calibri"/>
              </a:rPr>
              <a:t>تمرين</a:t>
            </a:r>
            <a:r>
              <a:rPr lang="ar-DZ" sz="4000" b="1" dirty="0" smtClean="0">
                <a:solidFill>
                  <a:srgbClr val="0070C0"/>
                </a:solidFill>
                <a:latin typeface="Calibri"/>
                <a:cs typeface="Times New Roman"/>
              </a:rPr>
              <a:t>2</a:t>
            </a:r>
            <a:endParaRPr lang="fr-FR" sz="4800" dirty="0">
              <a:solidFill>
                <a:srgbClr val="663300"/>
              </a:solidFill>
              <a:cs typeface="PT Bold Heading" pitchFamily="2" charset="-78"/>
            </a:endParaRPr>
          </a:p>
        </p:txBody>
      </p:sp>
    </p:spTree>
    <p:extLst>
      <p:ext uri="{BB962C8B-B14F-4D97-AF65-F5344CB8AC3E}">
        <p14:creationId xmlns:p14="http://schemas.microsoft.com/office/powerpoint/2010/main" val="394349342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37218"/>
                                        </p:tgtEl>
                                        <p:attrNameLst>
                                          <p:attrName>style.visibility</p:attrName>
                                        </p:attrNameLst>
                                      </p:cBhvr>
                                      <p:to>
                                        <p:strVal val="visible"/>
                                      </p:to>
                                    </p:set>
                                    <p:anim calcmode="lin" valueType="num">
                                      <p:cBhvr additive="base">
                                        <p:cTn id="7" dur="250" fill="hold"/>
                                        <p:tgtEl>
                                          <p:spTgt spid="137218"/>
                                        </p:tgtEl>
                                        <p:attrNameLst>
                                          <p:attrName>ppt_x</p:attrName>
                                        </p:attrNameLst>
                                      </p:cBhvr>
                                      <p:tavLst>
                                        <p:tav tm="0">
                                          <p:val>
                                            <p:strVal val="#ppt_x"/>
                                          </p:val>
                                        </p:tav>
                                        <p:tav tm="100000">
                                          <p:val>
                                            <p:strVal val="#ppt_x"/>
                                          </p:val>
                                        </p:tav>
                                      </p:tavLst>
                                    </p:anim>
                                    <p:anim calcmode="lin" valueType="num">
                                      <p:cBhvr additive="base">
                                        <p:cTn id="8" dur="250" fill="hold"/>
                                        <p:tgtEl>
                                          <p:spTgt spid="137218"/>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37297"/>
                                        </p:tgtEl>
                                        <p:attrNameLst>
                                          <p:attrName>style.visibility</p:attrName>
                                        </p:attrNameLst>
                                      </p:cBhvr>
                                      <p:to>
                                        <p:strVal val="visible"/>
                                      </p:to>
                                    </p:set>
                                    <p:anim calcmode="lin" valueType="num">
                                      <p:cBhvr additive="base">
                                        <p:cTn id="11" dur="250" fill="hold"/>
                                        <p:tgtEl>
                                          <p:spTgt spid="137297"/>
                                        </p:tgtEl>
                                        <p:attrNameLst>
                                          <p:attrName>ppt_x</p:attrName>
                                        </p:attrNameLst>
                                      </p:cBhvr>
                                      <p:tavLst>
                                        <p:tav tm="0">
                                          <p:val>
                                            <p:strVal val="#ppt_x"/>
                                          </p:val>
                                        </p:tav>
                                        <p:tav tm="100000">
                                          <p:val>
                                            <p:strVal val="#ppt_x"/>
                                          </p:val>
                                        </p:tav>
                                      </p:tavLst>
                                    </p:anim>
                                    <p:anim calcmode="lin" valueType="num">
                                      <p:cBhvr additive="base">
                                        <p:cTn id="12" dur="250" fill="hold"/>
                                        <p:tgtEl>
                                          <p:spTgt spid="13729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37249"/>
                                        </p:tgtEl>
                                        <p:attrNameLst>
                                          <p:attrName>style.visibility</p:attrName>
                                        </p:attrNameLst>
                                      </p:cBhvr>
                                      <p:to>
                                        <p:strVal val="visible"/>
                                      </p:to>
                                    </p:set>
                                    <p:anim calcmode="lin" valueType="num">
                                      <p:cBhvr additive="base">
                                        <p:cTn id="15" dur="250" fill="hold"/>
                                        <p:tgtEl>
                                          <p:spTgt spid="137249"/>
                                        </p:tgtEl>
                                        <p:attrNameLst>
                                          <p:attrName>ppt_x</p:attrName>
                                        </p:attrNameLst>
                                      </p:cBhvr>
                                      <p:tavLst>
                                        <p:tav tm="0">
                                          <p:val>
                                            <p:strVal val="#ppt_x"/>
                                          </p:val>
                                        </p:tav>
                                        <p:tav tm="100000">
                                          <p:val>
                                            <p:strVal val="#ppt_x"/>
                                          </p:val>
                                        </p:tav>
                                      </p:tavLst>
                                    </p:anim>
                                    <p:anim calcmode="lin" valueType="num">
                                      <p:cBhvr additive="base">
                                        <p:cTn id="16" dur="250" fill="hold"/>
                                        <p:tgtEl>
                                          <p:spTgt spid="137249"/>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37250"/>
                                        </p:tgtEl>
                                        <p:attrNameLst>
                                          <p:attrName>style.visibility</p:attrName>
                                        </p:attrNameLst>
                                      </p:cBhvr>
                                      <p:to>
                                        <p:strVal val="visible"/>
                                      </p:to>
                                    </p:set>
                                    <p:anim calcmode="lin" valueType="num">
                                      <p:cBhvr additive="base">
                                        <p:cTn id="19" dur="250" fill="hold"/>
                                        <p:tgtEl>
                                          <p:spTgt spid="137250"/>
                                        </p:tgtEl>
                                        <p:attrNameLst>
                                          <p:attrName>ppt_x</p:attrName>
                                        </p:attrNameLst>
                                      </p:cBhvr>
                                      <p:tavLst>
                                        <p:tav tm="0">
                                          <p:val>
                                            <p:strVal val="#ppt_x"/>
                                          </p:val>
                                        </p:tav>
                                        <p:tav tm="100000">
                                          <p:val>
                                            <p:strVal val="#ppt_x"/>
                                          </p:val>
                                        </p:tav>
                                      </p:tavLst>
                                    </p:anim>
                                    <p:anim calcmode="lin" valueType="num">
                                      <p:cBhvr additive="base">
                                        <p:cTn id="20" dur="250" fill="hold"/>
                                        <p:tgtEl>
                                          <p:spTgt spid="137250"/>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37251"/>
                                        </p:tgtEl>
                                        <p:attrNameLst>
                                          <p:attrName>style.visibility</p:attrName>
                                        </p:attrNameLst>
                                      </p:cBhvr>
                                      <p:to>
                                        <p:strVal val="visible"/>
                                      </p:to>
                                    </p:set>
                                    <p:anim calcmode="lin" valueType="num">
                                      <p:cBhvr additive="base">
                                        <p:cTn id="23" dur="250" fill="hold"/>
                                        <p:tgtEl>
                                          <p:spTgt spid="137251"/>
                                        </p:tgtEl>
                                        <p:attrNameLst>
                                          <p:attrName>ppt_x</p:attrName>
                                        </p:attrNameLst>
                                      </p:cBhvr>
                                      <p:tavLst>
                                        <p:tav tm="0">
                                          <p:val>
                                            <p:strVal val="#ppt_x"/>
                                          </p:val>
                                        </p:tav>
                                        <p:tav tm="100000">
                                          <p:val>
                                            <p:strVal val="#ppt_x"/>
                                          </p:val>
                                        </p:tav>
                                      </p:tavLst>
                                    </p:anim>
                                    <p:anim calcmode="lin" valueType="num">
                                      <p:cBhvr additive="base">
                                        <p:cTn id="24" dur="250" fill="hold"/>
                                        <p:tgtEl>
                                          <p:spTgt spid="137251"/>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37252"/>
                                        </p:tgtEl>
                                        <p:attrNameLst>
                                          <p:attrName>style.visibility</p:attrName>
                                        </p:attrNameLst>
                                      </p:cBhvr>
                                      <p:to>
                                        <p:strVal val="visible"/>
                                      </p:to>
                                    </p:set>
                                    <p:anim calcmode="lin" valueType="num">
                                      <p:cBhvr additive="base">
                                        <p:cTn id="27" dur="250" fill="hold"/>
                                        <p:tgtEl>
                                          <p:spTgt spid="137252"/>
                                        </p:tgtEl>
                                        <p:attrNameLst>
                                          <p:attrName>ppt_x</p:attrName>
                                        </p:attrNameLst>
                                      </p:cBhvr>
                                      <p:tavLst>
                                        <p:tav tm="0">
                                          <p:val>
                                            <p:strVal val="#ppt_x"/>
                                          </p:val>
                                        </p:tav>
                                        <p:tav tm="100000">
                                          <p:val>
                                            <p:strVal val="#ppt_x"/>
                                          </p:val>
                                        </p:tav>
                                      </p:tavLst>
                                    </p:anim>
                                    <p:anim calcmode="lin" valueType="num">
                                      <p:cBhvr additive="base">
                                        <p:cTn id="28" dur="250" fill="hold"/>
                                        <p:tgtEl>
                                          <p:spTgt spid="137252"/>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37253"/>
                                        </p:tgtEl>
                                        <p:attrNameLst>
                                          <p:attrName>style.visibility</p:attrName>
                                        </p:attrNameLst>
                                      </p:cBhvr>
                                      <p:to>
                                        <p:strVal val="visible"/>
                                      </p:to>
                                    </p:set>
                                    <p:anim calcmode="lin" valueType="num">
                                      <p:cBhvr additive="base">
                                        <p:cTn id="31" dur="250" fill="hold"/>
                                        <p:tgtEl>
                                          <p:spTgt spid="137253"/>
                                        </p:tgtEl>
                                        <p:attrNameLst>
                                          <p:attrName>ppt_x</p:attrName>
                                        </p:attrNameLst>
                                      </p:cBhvr>
                                      <p:tavLst>
                                        <p:tav tm="0">
                                          <p:val>
                                            <p:strVal val="#ppt_x"/>
                                          </p:val>
                                        </p:tav>
                                        <p:tav tm="100000">
                                          <p:val>
                                            <p:strVal val="#ppt_x"/>
                                          </p:val>
                                        </p:tav>
                                      </p:tavLst>
                                    </p:anim>
                                    <p:anim calcmode="lin" valueType="num">
                                      <p:cBhvr additive="base">
                                        <p:cTn id="32" dur="250" fill="hold"/>
                                        <p:tgtEl>
                                          <p:spTgt spid="137253"/>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37254"/>
                                        </p:tgtEl>
                                        <p:attrNameLst>
                                          <p:attrName>style.visibility</p:attrName>
                                        </p:attrNameLst>
                                      </p:cBhvr>
                                      <p:to>
                                        <p:strVal val="visible"/>
                                      </p:to>
                                    </p:set>
                                    <p:anim calcmode="lin" valueType="num">
                                      <p:cBhvr additive="base">
                                        <p:cTn id="35" dur="250" fill="hold"/>
                                        <p:tgtEl>
                                          <p:spTgt spid="137254"/>
                                        </p:tgtEl>
                                        <p:attrNameLst>
                                          <p:attrName>ppt_x</p:attrName>
                                        </p:attrNameLst>
                                      </p:cBhvr>
                                      <p:tavLst>
                                        <p:tav tm="0">
                                          <p:val>
                                            <p:strVal val="#ppt_x"/>
                                          </p:val>
                                        </p:tav>
                                        <p:tav tm="100000">
                                          <p:val>
                                            <p:strVal val="#ppt_x"/>
                                          </p:val>
                                        </p:tav>
                                      </p:tavLst>
                                    </p:anim>
                                    <p:anim calcmode="lin" valueType="num">
                                      <p:cBhvr additive="base">
                                        <p:cTn id="36" dur="250" fill="hold"/>
                                        <p:tgtEl>
                                          <p:spTgt spid="137254"/>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37255"/>
                                        </p:tgtEl>
                                        <p:attrNameLst>
                                          <p:attrName>style.visibility</p:attrName>
                                        </p:attrNameLst>
                                      </p:cBhvr>
                                      <p:to>
                                        <p:strVal val="visible"/>
                                      </p:to>
                                    </p:set>
                                    <p:anim calcmode="lin" valueType="num">
                                      <p:cBhvr additive="base">
                                        <p:cTn id="39" dur="250" fill="hold"/>
                                        <p:tgtEl>
                                          <p:spTgt spid="137255"/>
                                        </p:tgtEl>
                                        <p:attrNameLst>
                                          <p:attrName>ppt_x</p:attrName>
                                        </p:attrNameLst>
                                      </p:cBhvr>
                                      <p:tavLst>
                                        <p:tav tm="0">
                                          <p:val>
                                            <p:strVal val="#ppt_x"/>
                                          </p:val>
                                        </p:tav>
                                        <p:tav tm="100000">
                                          <p:val>
                                            <p:strVal val="#ppt_x"/>
                                          </p:val>
                                        </p:tav>
                                      </p:tavLst>
                                    </p:anim>
                                    <p:anim calcmode="lin" valueType="num">
                                      <p:cBhvr additive="base">
                                        <p:cTn id="40" dur="250" fill="hold"/>
                                        <p:tgtEl>
                                          <p:spTgt spid="137255"/>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37258"/>
                                        </p:tgtEl>
                                        <p:attrNameLst>
                                          <p:attrName>style.visibility</p:attrName>
                                        </p:attrNameLst>
                                      </p:cBhvr>
                                      <p:to>
                                        <p:strVal val="visible"/>
                                      </p:to>
                                    </p:set>
                                    <p:anim calcmode="lin" valueType="num">
                                      <p:cBhvr additive="base">
                                        <p:cTn id="43" dur="250" fill="hold"/>
                                        <p:tgtEl>
                                          <p:spTgt spid="137258"/>
                                        </p:tgtEl>
                                        <p:attrNameLst>
                                          <p:attrName>ppt_x</p:attrName>
                                        </p:attrNameLst>
                                      </p:cBhvr>
                                      <p:tavLst>
                                        <p:tav tm="0">
                                          <p:val>
                                            <p:strVal val="#ppt_x"/>
                                          </p:val>
                                        </p:tav>
                                        <p:tav tm="100000">
                                          <p:val>
                                            <p:strVal val="#ppt_x"/>
                                          </p:val>
                                        </p:tav>
                                      </p:tavLst>
                                    </p:anim>
                                    <p:anim calcmode="lin" valueType="num">
                                      <p:cBhvr additive="base">
                                        <p:cTn id="44" dur="250" fill="hold"/>
                                        <p:tgtEl>
                                          <p:spTgt spid="13725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18" grpId="0"/>
      <p:bldP spid="137249" grpId="0"/>
      <p:bldP spid="137250" grpId="0"/>
      <p:bldP spid="137251" grpId="0"/>
      <p:bldP spid="137252" grpId="0"/>
      <p:bldP spid="137253" grpId="0"/>
      <p:bldP spid="137254" grpId="0"/>
      <p:bldP spid="137255" grpId="0"/>
      <p:bldP spid="137258"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DZ" sz="8000" b="1" dirty="0" smtClean="0"/>
              <a:t>العرض</a:t>
            </a:r>
            <a:r>
              <a:rPr lang="ar-DZ" dirty="0" smtClean="0"/>
              <a:t> </a:t>
            </a:r>
            <a:endParaRPr lang="ar-DZ" dirty="0"/>
          </a:p>
        </p:txBody>
      </p:sp>
      <p:sp>
        <p:nvSpPr>
          <p:cNvPr id="3" name="عنوان فرعي 2"/>
          <p:cNvSpPr>
            <a:spLocks noGrp="1"/>
          </p:cNvSpPr>
          <p:nvPr>
            <p:ph type="subTitle" idx="1"/>
          </p:nvPr>
        </p:nvSpPr>
        <p:spPr/>
        <p:txBody>
          <a:bodyPr/>
          <a:lstStyle/>
          <a:p>
            <a:endParaRPr lang="ar-DZ"/>
          </a:p>
        </p:txBody>
      </p:sp>
    </p:spTree>
    <p:extLst>
      <p:ext uri="{BB962C8B-B14F-4D97-AF65-F5344CB8AC3E}">
        <p14:creationId xmlns:p14="http://schemas.microsoft.com/office/powerpoint/2010/main" val="223266671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50" fill="hold"/>
                                        <p:tgtEl>
                                          <p:spTgt spid="2"/>
                                        </p:tgtEl>
                                        <p:attrNameLst>
                                          <p:attrName>ppt_x</p:attrName>
                                        </p:attrNameLst>
                                      </p:cBhvr>
                                      <p:tavLst>
                                        <p:tav tm="0">
                                          <p:val>
                                            <p:strVal val="#ppt_x"/>
                                          </p:val>
                                        </p:tav>
                                        <p:tav tm="100000">
                                          <p:val>
                                            <p:strVal val="#ppt_x"/>
                                          </p:val>
                                        </p:tav>
                                      </p:tavLst>
                                    </p:anim>
                                    <p:anim calcmode="lin" valueType="num">
                                      <p:cBhvr additive="base">
                                        <p:cTn id="8" dur="25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9552" y="1772816"/>
            <a:ext cx="7772400" cy="1470025"/>
          </a:xfrm>
        </p:spPr>
        <p:txBody>
          <a:bodyPr/>
          <a:lstStyle/>
          <a:p>
            <a:r>
              <a:rPr lang="ar-DZ" sz="5400" b="1" dirty="0" smtClean="0"/>
              <a:t>المحور الاول </a:t>
            </a:r>
            <a:endParaRPr lang="ar-DZ" sz="5400" b="1" dirty="0"/>
          </a:p>
        </p:txBody>
      </p:sp>
      <p:sp>
        <p:nvSpPr>
          <p:cNvPr id="3" name="عنوان فرعي 2"/>
          <p:cNvSpPr>
            <a:spLocks noGrp="1"/>
          </p:cNvSpPr>
          <p:nvPr>
            <p:ph type="subTitle" idx="1"/>
          </p:nvPr>
        </p:nvSpPr>
        <p:spPr>
          <a:xfrm>
            <a:off x="1011560" y="3429000"/>
            <a:ext cx="6944816" cy="1752600"/>
          </a:xfrm>
        </p:spPr>
        <p:txBody>
          <a:bodyPr/>
          <a:lstStyle/>
          <a:p>
            <a:r>
              <a:rPr lang="ar-DZ" sz="4800" b="1" dirty="0"/>
              <a:t>علم الاقتصاد والمشكلة الاقتصادية</a:t>
            </a:r>
          </a:p>
          <a:p>
            <a:endParaRPr lang="ar-DZ" dirty="0"/>
          </a:p>
        </p:txBody>
      </p:sp>
    </p:spTree>
    <p:extLst>
      <p:ext uri="{BB962C8B-B14F-4D97-AF65-F5344CB8AC3E}">
        <p14:creationId xmlns:p14="http://schemas.microsoft.com/office/powerpoint/2010/main" val="265473613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50" fill="hold"/>
                                        <p:tgtEl>
                                          <p:spTgt spid="2"/>
                                        </p:tgtEl>
                                        <p:attrNameLst>
                                          <p:attrName>ppt_x</p:attrName>
                                        </p:attrNameLst>
                                      </p:cBhvr>
                                      <p:tavLst>
                                        <p:tav tm="0">
                                          <p:val>
                                            <p:strVal val="#ppt_x"/>
                                          </p:val>
                                        </p:tav>
                                        <p:tav tm="100000">
                                          <p:val>
                                            <p:strVal val="#ppt_x"/>
                                          </p:val>
                                        </p:tav>
                                      </p:tavLst>
                                    </p:anim>
                                    <p:anim calcmode="lin" valueType="num">
                                      <p:cBhvr additive="base">
                                        <p:cTn id="8" dur="25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250"/>
                            </p:stCondLst>
                            <p:childTnLst>
                              <p:par>
                                <p:cTn id="10" presetID="2" presetClass="entr" presetSubtype="4"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25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25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563888" y="836712"/>
            <a:ext cx="6408712" cy="1080120"/>
          </a:xfrm>
        </p:spPr>
        <p:txBody>
          <a:bodyPr/>
          <a:lstStyle/>
          <a:p>
            <a:r>
              <a:rPr lang="ar-DZ" sz="5400" b="1" dirty="0" smtClean="0"/>
              <a:t> اولا : مفهوم العرض</a:t>
            </a:r>
            <a:endParaRPr lang="ar-DZ" sz="5400" b="1" dirty="0"/>
          </a:p>
        </p:txBody>
      </p:sp>
      <p:sp>
        <p:nvSpPr>
          <p:cNvPr id="3" name="عنوان فرعي 2"/>
          <p:cNvSpPr>
            <a:spLocks noGrp="1"/>
          </p:cNvSpPr>
          <p:nvPr>
            <p:ph type="subTitle" idx="1"/>
          </p:nvPr>
        </p:nvSpPr>
        <p:spPr>
          <a:xfrm>
            <a:off x="1331640" y="2420888"/>
            <a:ext cx="6624736" cy="5040560"/>
          </a:xfrm>
        </p:spPr>
        <p:txBody>
          <a:bodyPr/>
          <a:lstStyle/>
          <a:p>
            <a:pPr algn="just"/>
            <a:r>
              <a:rPr lang="ar-DZ" b="1" dirty="0" smtClean="0"/>
              <a:t>هو الكميات </a:t>
            </a:r>
            <a:r>
              <a:rPr lang="ar-DZ" b="1" dirty="0"/>
              <a:t>المختلفة من السلعة أو الخدمة التي تكون الوحدة الاقتصادية (البائعون والمنتجون) مستعدة وقادرة على بيعها عند الأسعار المختلفة بافتراض ثبات العوامل الأخرى</a:t>
            </a:r>
          </a:p>
        </p:txBody>
      </p:sp>
    </p:spTree>
    <p:extLst>
      <p:ext uri="{BB962C8B-B14F-4D97-AF65-F5344CB8AC3E}">
        <p14:creationId xmlns:p14="http://schemas.microsoft.com/office/powerpoint/2010/main" val="137331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50" fill="hold"/>
                                        <p:tgtEl>
                                          <p:spTgt spid="2"/>
                                        </p:tgtEl>
                                        <p:attrNameLst>
                                          <p:attrName>ppt_x</p:attrName>
                                        </p:attrNameLst>
                                      </p:cBhvr>
                                      <p:tavLst>
                                        <p:tav tm="0">
                                          <p:val>
                                            <p:strVal val="#ppt_x"/>
                                          </p:val>
                                        </p:tav>
                                        <p:tav tm="100000">
                                          <p:val>
                                            <p:strVal val="#ppt_x"/>
                                          </p:val>
                                        </p:tav>
                                      </p:tavLst>
                                    </p:anim>
                                    <p:anim calcmode="lin" valueType="num">
                                      <p:cBhvr additive="base">
                                        <p:cTn id="8" dur="25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250"/>
                            </p:stCondLst>
                            <p:childTnLst>
                              <p:par>
                                <p:cTn id="10" presetID="2" presetClass="entr" presetSubtype="4"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25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25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a:xfrm>
            <a:off x="0" y="980728"/>
            <a:ext cx="8686800" cy="2376264"/>
          </a:xfrm>
        </p:spPr>
        <p:txBody>
          <a:bodyPr/>
          <a:lstStyle/>
          <a:p>
            <a:pPr algn="r" eaLnBrk="1" hangingPunct="1"/>
            <a:r>
              <a:rPr lang="ar-SA" sz="3600" b="1" dirty="0" smtClean="0">
                <a:solidFill>
                  <a:srgbClr val="800000"/>
                </a:solidFill>
                <a:cs typeface="+mn-cs"/>
              </a:rPr>
              <a:t>1 </a:t>
            </a:r>
            <a:r>
              <a:rPr lang="ar-SA" sz="3600" b="1" u="sng" dirty="0" smtClean="0">
                <a:solidFill>
                  <a:srgbClr val="800000"/>
                </a:solidFill>
                <a:cs typeface="+mn-cs"/>
              </a:rPr>
              <a:t>- ثمن السلعة</a:t>
            </a:r>
            <a:br>
              <a:rPr lang="ar-SA" sz="3600" b="1" u="sng" dirty="0" smtClean="0">
                <a:solidFill>
                  <a:srgbClr val="800000"/>
                </a:solidFill>
                <a:cs typeface="+mn-cs"/>
              </a:rPr>
            </a:br>
            <a:r>
              <a:rPr lang="ar-DZ" sz="3600" b="1" dirty="0" smtClean="0">
                <a:solidFill>
                  <a:srgbClr val="800000"/>
                </a:solidFill>
                <a:cs typeface="+mn-cs"/>
              </a:rPr>
              <a:t>  </a:t>
            </a:r>
            <a:r>
              <a:rPr lang="ar-SA" sz="3200" b="1" dirty="0" smtClean="0">
                <a:cs typeface="+mn-cs"/>
              </a:rPr>
              <a:t>ترتبط الكمية المعروضة بعلاقة طردية مع ثمنها </a:t>
            </a:r>
            <a:r>
              <a:rPr lang="ar-DZ" sz="3200" b="1" dirty="0" smtClean="0">
                <a:cs typeface="+mn-cs"/>
              </a:rPr>
              <a:t>,</a:t>
            </a:r>
            <a:r>
              <a:rPr lang="ar-SA" sz="3200" b="1" dirty="0" smtClean="0">
                <a:cs typeface="+mn-cs"/>
              </a:rPr>
              <a:t> فكلما ارتفع</a:t>
            </a:r>
            <a:r>
              <a:rPr lang="ar-DZ" sz="3200" b="1" dirty="0" smtClean="0">
                <a:cs typeface="+mn-cs"/>
              </a:rPr>
              <a:t> </a:t>
            </a:r>
            <a:r>
              <a:rPr lang="ar-SA" sz="3200" b="1" dirty="0" smtClean="0">
                <a:cs typeface="+mn-cs"/>
              </a:rPr>
              <a:t>ثمن السلعة أو الخدمة ، زادت الكمية التي يرغب المنتج في عرضها منها</a:t>
            </a:r>
            <a:r>
              <a:rPr lang="ar-DZ" sz="3200" b="1" dirty="0" smtClean="0">
                <a:cs typeface="+mn-cs"/>
              </a:rPr>
              <a:t>,</a:t>
            </a:r>
            <a:r>
              <a:rPr lang="ar-SA" sz="3200" b="1" dirty="0" smtClean="0">
                <a:cs typeface="+mn-cs"/>
              </a:rPr>
              <a:t> والعكس بالعكس </a:t>
            </a:r>
            <a:r>
              <a:rPr lang="ar-DZ" sz="3200" dirty="0" smtClean="0">
                <a:cs typeface="+mn-cs"/>
              </a:rPr>
              <a:t>.</a:t>
            </a:r>
            <a:endParaRPr lang="fr-FR" sz="3200" dirty="0" smtClean="0">
              <a:cs typeface="+mn-cs"/>
            </a:endParaRPr>
          </a:p>
        </p:txBody>
      </p:sp>
      <p:sp>
        <p:nvSpPr>
          <p:cNvPr id="162819" name="Rectangle 3"/>
          <p:cNvSpPr>
            <a:spLocks noChangeArrowheads="1"/>
          </p:cNvSpPr>
          <p:nvPr/>
        </p:nvSpPr>
        <p:spPr bwMode="auto">
          <a:xfrm>
            <a:off x="122559" y="3645024"/>
            <a:ext cx="8697913" cy="2880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ar-SA" sz="3600" dirty="0">
                <a:solidFill>
                  <a:srgbClr val="800000"/>
                </a:solidFill>
              </a:rPr>
              <a:t>2 </a:t>
            </a:r>
            <a:r>
              <a:rPr lang="ar-DZ" sz="3600" dirty="0" smtClean="0">
                <a:solidFill>
                  <a:srgbClr val="800000"/>
                </a:solidFill>
              </a:rPr>
              <a:t>- </a:t>
            </a:r>
            <a:r>
              <a:rPr lang="ar-SA" sz="3600" b="1" u="sng" dirty="0" smtClean="0">
                <a:solidFill>
                  <a:srgbClr val="800000"/>
                </a:solidFill>
              </a:rPr>
              <a:t>أثمان عناصر الإنتاج</a:t>
            </a:r>
            <a:r>
              <a:rPr lang="ar-SA" sz="3600" dirty="0">
                <a:solidFill>
                  <a:srgbClr val="000000"/>
                </a:solidFill>
              </a:rPr>
              <a:t/>
            </a:r>
            <a:br>
              <a:rPr lang="ar-SA" sz="3600" dirty="0">
                <a:solidFill>
                  <a:srgbClr val="000000"/>
                </a:solidFill>
              </a:rPr>
            </a:br>
            <a:r>
              <a:rPr lang="ar-DZ" sz="3600" dirty="0" smtClean="0">
                <a:solidFill>
                  <a:srgbClr val="000000"/>
                </a:solidFill>
              </a:rPr>
              <a:t>   </a:t>
            </a:r>
            <a:r>
              <a:rPr lang="ar-SA" sz="3200" b="1" dirty="0" smtClean="0">
                <a:solidFill>
                  <a:srgbClr val="000000"/>
                </a:solidFill>
              </a:rPr>
              <a:t>كلما </a:t>
            </a:r>
            <a:r>
              <a:rPr lang="ar-SA" sz="3200" b="1" dirty="0">
                <a:solidFill>
                  <a:srgbClr val="000000"/>
                </a:solidFill>
              </a:rPr>
              <a:t>زادت أثمان عناصر الإنتاج ( العمل ، الأرض ، رأس المال ، التنظيم ) التي تستخدم في إنتاج السلعة ، كلما أدى ذلك إلى زيادة تكاليف </a:t>
            </a:r>
            <a:r>
              <a:rPr lang="ar-SA" sz="3200" b="1" dirty="0" smtClean="0">
                <a:solidFill>
                  <a:srgbClr val="000000"/>
                </a:solidFill>
              </a:rPr>
              <a:t>إنتاج</a:t>
            </a:r>
            <a:r>
              <a:rPr lang="ar-DZ" sz="3200" b="1" dirty="0" smtClean="0">
                <a:solidFill>
                  <a:srgbClr val="000000"/>
                </a:solidFill>
              </a:rPr>
              <a:t> </a:t>
            </a:r>
            <a:r>
              <a:rPr lang="ar-SA" sz="3200" b="1" dirty="0" smtClean="0">
                <a:solidFill>
                  <a:srgbClr val="000000"/>
                </a:solidFill>
              </a:rPr>
              <a:t>السلعة</a:t>
            </a:r>
            <a:r>
              <a:rPr lang="ar-DZ" sz="3200" b="1" dirty="0" smtClean="0">
                <a:solidFill>
                  <a:srgbClr val="000000"/>
                </a:solidFill>
              </a:rPr>
              <a:t>,</a:t>
            </a:r>
            <a:r>
              <a:rPr lang="ar-SA" sz="3200" b="1" dirty="0" smtClean="0">
                <a:solidFill>
                  <a:srgbClr val="000000"/>
                </a:solidFill>
              </a:rPr>
              <a:t> </a:t>
            </a:r>
            <a:r>
              <a:rPr lang="ar-SA" sz="3200" b="1" dirty="0">
                <a:solidFill>
                  <a:srgbClr val="000000"/>
                </a:solidFill>
              </a:rPr>
              <a:t>وبالتالي انخفضت الكميـة المعروضة من </a:t>
            </a:r>
            <a:r>
              <a:rPr lang="ar-SA" sz="3200" b="1" dirty="0" smtClean="0">
                <a:solidFill>
                  <a:srgbClr val="000000"/>
                </a:solidFill>
              </a:rPr>
              <a:t>السلعة</a:t>
            </a:r>
            <a:r>
              <a:rPr lang="ar-DZ" sz="3200" b="1" dirty="0" smtClean="0">
                <a:solidFill>
                  <a:srgbClr val="000000"/>
                </a:solidFill>
              </a:rPr>
              <a:t>,</a:t>
            </a:r>
            <a:r>
              <a:rPr lang="ar-SA" sz="3200" b="1" dirty="0" smtClean="0">
                <a:solidFill>
                  <a:srgbClr val="000000"/>
                </a:solidFill>
              </a:rPr>
              <a:t> </a:t>
            </a:r>
            <a:r>
              <a:rPr lang="ar-SA" sz="3200" b="1" dirty="0">
                <a:solidFill>
                  <a:srgbClr val="000000"/>
                </a:solidFill>
              </a:rPr>
              <a:t>وعلى ذلك تكون العلاقة بين أثمان عناصر الإنتاج المستخدمـة في إنتاج </a:t>
            </a:r>
            <a:r>
              <a:rPr lang="ar-SA" sz="3200" b="1" dirty="0" smtClean="0">
                <a:solidFill>
                  <a:srgbClr val="000000"/>
                </a:solidFill>
              </a:rPr>
              <a:t>السلعة</a:t>
            </a:r>
            <a:r>
              <a:rPr lang="ar-DZ" sz="3200" b="1" dirty="0" smtClean="0">
                <a:solidFill>
                  <a:srgbClr val="000000"/>
                </a:solidFill>
              </a:rPr>
              <a:t>,</a:t>
            </a:r>
            <a:r>
              <a:rPr lang="ar-SA" sz="3200" b="1" dirty="0" smtClean="0">
                <a:solidFill>
                  <a:srgbClr val="000000"/>
                </a:solidFill>
              </a:rPr>
              <a:t> </a:t>
            </a:r>
            <a:r>
              <a:rPr lang="ar-SA" sz="3200" b="1" dirty="0">
                <a:solidFill>
                  <a:srgbClr val="000000"/>
                </a:solidFill>
              </a:rPr>
              <a:t>والكمية المعروضة منها </a:t>
            </a:r>
            <a:r>
              <a:rPr lang="ar-SA" sz="3200" b="1" dirty="0" smtClean="0">
                <a:solidFill>
                  <a:srgbClr val="000000"/>
                </a:solidFill>
                <a:cs typeface="Traditional Arabic" pitchFamily="18" charset="-78"/>
              </a:rPr>
              <a:t>.</a:t>
            </a:r>
            <a:endParaRPr lang="fr-FR" sz="3200" b="1" dirty="0">
              <a:solidFill>
                <a:srgbClr val="000000"/>
              </a:solidFill>
              <a:cs typeface="Traditional Arabic" pitchFamily="18" charset="-78"/>
            </a:endParaRPr>
          </a:p>
        </p:txBody>
      </p:sp>
      <p:sp>
        <p:nvSpPr>
          <p:cNvPr id="4" name="Text Box 4"/>
          <p:cNvSpPr txBox="1">
            <a:spLocks noChangeArrowheads="1"/>
          </p:cNvSpPr>
          <p:nvPr/>
        </p:nvSpPr>
        <p:spPr bwMode="auto">
          <a:xfrm>
            <a:off x="4283968" y="260648"/>
            <a:ext cx="4463778"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600" b="1">
                <a:solidFill>
                  <a:schemeClr val="tx1"/>
                </a:solidFill>
                <a:latin typeface="Garamond" pitchFamily="18" charset="0"/>
                <a:cs typeface="Traditional Arabic" pitchFamily="18" charset="-78"/>
              </a:defRPr>
            </a:lvl1pPr>
            <a:lvl2pPr marL="742950" indent="-285750" eaLnBrk="0" hangingPunct="0">
              <a:defRPr sz="2600" b="1">
                <a:solidFill>
                  <a:schemeClr val="tx1"/>
                </a:solidFill>
                <a:latin typeface="Garamond" pitchFamily="18" charset="0"/>
                <a:cs typeface="Traditional Arabic" pitchFamily="18" charset="-78"/>
              </a:defRPr>
            </a:lvl2pPr>
            <a:lvl3pPr marL="1143000" indent="-228600" eaLnBrk="0" hangingPunct="0">
              <a:defRPr sz="2600" b="1">
                <a:solidFill>
                  <a:schemeClr val="tx1"/>
                </a:solidFill>
                <a:latin typeface="Garamond" pitchFamily="18" charset="0"/>
                <a:cs typeface="Traditional Arabic" pitchFamily="18" charset="-78"/>
              </a:defRPr>
            </a:lvl3pPr>
            <a:lvl4pPr marL="1600200" indent="-228600" eaLnBrk="0" hangingPunct="0">
              <a:defRPr sz="2600" b="1">
                <a:solidFill>
                  <a:schemeClr val="tx1"/>
                </a:solidFill>
                <a:latin typeface="Garamond" pitchFamily="18" charset="0"/>
                <a:cs typeface="Traditional Arabic" pitchFamily="18" charset="-78"/>
              </a:defRPr>
            </a:lvl4pPr>
            <a:lvl5pPr marL="2057400" indent="-228600" eaLnBrk="0" hangingPunct="0">
              <a:defRPr sz="2600" b="1">
                <a:solidFill>
                  <a:schemeClr val="tx1"/>
                </a:solidFill>
                <a:latin typeface="Garamond" pitchFamily="18" charset="0"/>
                <a:cs typeface="Traditional Arabic" pitchFamily="18" charset="-78"/>
              </a:defRPr>
            </a:lvl5pPr>
            <a:lvl6pPr marL="25146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6pPr>
            <a:lvl7pPr marL="29718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7pPr>
            <a:lvl8pPr marL="34290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8pPr>
            <a:lvl9pPr marL="38862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9pPr>
          </a:lstStyle>
          <a:p>
            <a:pPr eaLnBrk="1" fontAlgn="base" hangingPunct="1">
              <a:spcBef>
                <a:spcPct val="50000"/>
              </a:spcBef>
              <a:spcAft>
                <a:spcPct val="0"/>
              </a:spcAft>
            </a:pPr>
            <a:r>
              <a:rPr lang="ar-DZ" sz="4400" dirty="0" smtClean="0">
                <a:solidFill>
                  <a:srgbClr val="800000"/>
                </a:solidFill>
                <a:latin typeface="Arial" pitchFamily="34" charset="0"/>
                <a:cs typeface="+mj-cs"/>
              </a:rPr>
              <a:t> ثانيا : </a:t>
            </a:r>
            <a:r>
              <a:rPr lang="ar-SA" sz="4400" dirty="0" smtClean="0">
                <a:solidFill>
                  <a:srgbClr val="800000"/>
                </a:solidFill>
                <a:latin typeface="Arial" pitchFamily="34" charset="0"/>
                <a:cs typeface="+mj-cs"/>
              </a:rPr>
              <a:t>محددات العرض</a:t>
            </a:r>
            <a:endParaRPr lang="fr-FR" dirty="0">
              <a:solidFill>
                <a:srgbClr val="000000"/>
              </a:solidFill>
              <a:latin typeface="Arial" pitchFamily="34" charset="0"/>
            </a:endParaRPr>
          </a:p>
        </p:txBody>
      </p:sp>
    </p:spTree>
    <p:extLst>
      <p:ext uri="{BB962C8B-B14F-4D97-AF65-F5344CB8AC3E}">
        <p14:creationId xmlns:p14="http://schemas.microsoft.com/office/powerpoint/2010/main" val="161251057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1"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50" fill="hold"/>
                                        <p:tgtEl>
                                          <p:spTgt spid="4"/>
                                        </p:tgtEl>
                                        <p:attrNameLst>
                                          <p:attrName>ppt_x</p:attrName>
                                        </p:attrNameLst>
                                      </p:cBhvr>
                                      <p:tavLst>
                                        <p:tav tm="0">
                                          <p:val>
                                            <p:strVal val="#ppt_x"/>
                                          </p:val>
                                        </p:tav>
                                        <p:tav tm="100000">
                                          <p:val>
                                            <p:strVal val="#ppt_x"/>
                                          </p:val>
                                        </p:tav>
                                      </p:tavLst>
                                    </p:anim>
                                    <p:anim calcmode="lin" valueType="num">
                                      <p:cBhvr additive="base">
                                        <p:cTn id="8" dur="250" fill="hold"/>
                                        <p:tgtEl>
                                          <p:spTgt spid="4"/>
                                        </p:tgtEl>
                                        <p:attrNameLst>
                                          <p:attrName>ppt_y</p:attrName>
                                        </p:attrNameLst>
                                      </p:cBhvr>
                                      <p:tavLst>
                                        <p:tav tm="0">
                                          <p:val>
                                            <p:strVal val="1+#ppt_h/2"/>
                                          </p:val>
                                        </p:tav>
                                        <p:tav tm="100000">
                                          <p:val>
                                            <p:strVal val="#ppt_y"/>
                                          </p:val>
                                        </p:tav>
                                      </p:tavLst>
                                    </p:anim>
                                  </p:childTnLst>
                                </p:cTn>
                              </p:par>
                            </p:childTnLst>
                          </p:cTn>
                        </p:par>
                        <p:par>
                          <p:cTn id="9" fill="hold">
                            <p:stCondLst>
                              <p:cond delay="250"/>
                            </p:stCondLst>
                            <p:childTnLst>
                              <p:par>
                                <p:cTn id="10" presetID="2" presetClass="entr" presetSubtype="4" fill="hold" grpId="0" nodeType="afterEffect">
                                  <p:stCondLst>
                                    <p:cond delay="0"/>
                                  </p:stCondLst>
                                  <p:childTnLst>
                                    <p:set>
                                      <p:cBhvr>
                                        <p:cTn id="11" dur="1" fill="hold">
                                          <p:stCondLst>
                                            <p:cond delay="0"/>
                                          </p:stCondLst>
                                        </p:cTn>
                                        <p:tgtEl>
                                          <p:spTgt spid="162818"/>
                                        </p:tgtEl>
                                        <p:attrNameLst>
                                          <p:attrName>style.visibility</p:attrName>
                                        </p:attrNameLst>
                                      </p:cBhvr>
                                      <p:to>
                                        <p:strVal val="visible"/>
                                      </p:to>
                                    </p:set>
                                    <p:anim calcmode="lin" valueType="num">
                                      <p:cBhvr additive="base">
                                        <p:cTn id="12" dur="250" fill="hold"/>
                                        <p:tgtEl>
                                          <p:spTgt spid="162818"/>
                                        </p:tgtEl>
                                        <p:attrNameLst>
                                          <p:attrName>ppt_x</p:attrName>
                                        </p:attrNameLst>
                                      </p:cBhvr>
                                      <p:tavLst>
                                        <p:tav tm="0">
                                          <p:val>
                                            <p:strVal val="#ppt_x"/>
                                          </p:val>
                                        </p:tav>
                                        <p:tav tm="100000">
                                          <p:val>
                                            <p:strVal val="#ppt_x"/>
                                          </p:val>
                                        </p:tav>
                                      </p:tavLst>
                                    </p:anim>
                                    <p:anim calcmode="lin" valueType="num">
                                      <p:cBhvr additive="base">
                                        <p:cTn id="13" dur="250" fill="hold"/>
                                        <p:tgtEl>
                                          <p:spTgt spid="162818"/>
                                        </p:tgtEl>
                                        <p:attrNameLst>
                                          <p:attrName>ppt_y</p:attrName>
                                        </p:attrNameLst>
                                      </p:cBhvr>
                                      <p:tavLst>
                                        <p:tav tm="0">
                                          <p:val>
                                            <p:strVal val="1+#ppt_h/2"/>
                                          </p:val>
                                        </p:tav>
                                        <p:tav tm="100000">
                                          <p:val>
                                            <p:strVal val="#ppt_y"/>
                                          </p:val>
                                        </p:tav>
                                      </p:tavLst>
                                    </p:anim>
                                  </p:childTnLst>
                                </p:cTn>
                              </p:par>
                            </p:childTnLst>
                          </p:cTn>
                        </p:par>
                        <p:par>
                          <p:cTn id="14" fill="hold" nodeType="withGroup">
                            <p:stCondLst>
                              <p:cond delay="500"/>
                            </p:stCondLst>
                            <p:childTnLst>
                              <p:par>
                                <p:cTn id="15" presetID="2" presetClass="entr" presetSubtype="1" fill="hold" grpId="0" nodeType="afterEffect">
                                  <p:stCondLst>
                                    <p:cond delay="0"/>
                                  </p:stCondLst>
                                  <p:childTnLst>
                                    <p:set>
                                      <p:cBhvr>
                                        <p:cTn id="16" dur="1" fill="hold">
                                          <p:stCondLst>
                                            <p:cond delay="0"/>
                                          </p:stCondLst>
                                        </p:cTn>
                                        <p:tgtEl>
                                          <p:spTgt spid="162819"/>
                                        </p:tgtEl>
                                        <p:attrNameLst>
                                          <p:attrName>style.visibility</p:attrName>
                                        </p:attrNameLst>
                                      </p:cBhvr>
                                      <p:to>
                                        <p:strVal val="visible"/>
                                      </p:to>
                                    </p:set>
                                    <p:anim calcmode="lin" valueType="num">
                                      <p:cBhvr additive="base">
                                        <p:cTn id="17" dur="250" fill="hold"/>
                                        <p:tgtEl>
                                          <p:spTgt spid="162819"/>
                                        </p:tgtEl>
                                        <p:attrNameLst>
                                          <p:attrName>ppt_x</p:attrName>
                                        </p:attrNameLst>
                                      </p:cBhvr>
                                      <p:tavLst>
                                        <p:tav tm="0">
                                          <p:val>
                                            <p:strVal val="#ppt_x"/>
                                          </p:val>
                                        </p:tav>
                                        <p:tav tm="100000">
                                          <p:val>
                                            <p:strVal val="#ppt_x"/>
                                          </p:val>
                                        </p:tav>
                                      </p:tavLst>
                                    </p:anim>
                                    <p:anim calcmode="lin" valueType="num">
                                      <p:cBhvr additive="base">
                                        <p:cTn id="18" dur="250" fill="hold"/>
                                        <p:tgtEl>
                                          <p:spTgt spid="16281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18" grpId="0" autoUpdateAnimBg="0"/>
      <p:bldP spid="162819" grpId="0" autoUpdateAnimBg="0"/>
      <p:bldP spid="4" grpId="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ChangeArrowheads="1"/>
          </p:cNvSpPr>
          <p:nvPr/>
        </p:nvSpPr>
        <p:spPr bwMode="auto">
          <a:xfrm>
            <a:off x="205680" y="404664"/>
            <a:ext cx="8686800" cy="3011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ar-SA" sz="2800" u="sng" dirty="0">
                <a:solidFill>
                  <a:srgbClr val="800000"/>
                </a:solidFill>
              </a:rPr>
              <a:t>3 </a:t>
            </a:r>
            <a:r>
              <a:rPr lang="ar-SA" sz="3600" u="sng" dirty="0">
                <a:solidFill>
                  <a:srgbClr val="800000"/>
                </a:solidFill>
              </a:rPr>
              <a:t>– </a:t>
            </a:r>
            <a:r>
              <a:rPr lang="ar-SA" sz="3600" b="1" u="sng" dirty="0">
                <a:solidFill>
                  <a:srgbClr val="800000"/>
                </a:solidFill>
              </a:rPr>
              <a:t>أثمان السلع الأخرى </a:t>
            </a:r>
            <a:r>
              <a:rPr lang="ar-SA" sz="3600" u="sng" dirty="0">
                <a:solidFill>
                  <a:srgbClr val="800000"/>
                </a:solidFill>
              </a:rPr>
              <a:t>:</a:t>
            </a:r>
            <a:r>
              <a:rPr lang="ar-SA" sz="3600" u="sng" dirty="0">
                <a:solidFill>
                  <a:srgbClr val="000000"/>
                </a:solidFill>
              </a:rPr>
              <a:t/>
            </a:r>
            <a:br>
              <a:rPr lang="ar-SA" sz="3600" u="sng" dirty="0">
                <a:solidFill>
                  <a:srgbClr val="000000"/>
                </a:solidFill>
              </a:rPr>
            </a:br>
            <a:r>
              <a:rPr lang="ar-DZ" sz="3600" dirty="0" smtClean="0">
                <a:solidFill>
                  <a:srgbClr val="000000"/>
                </a:solidFill>
              </a:rPr>
              <a:t>  </a:t>
            </a:r>
            <a:r>
              <a:rPr lang="ar-SA" sz="3200" b="1" dirty="0" smtClean="0">
                <a:solidFill>
                  <a:srgbClr val="000000"/>
                </a:solidFill>
              </a:rPr>
              <a:t>ترتبط </a:t>
            </a:r>
            <a:r>
              <a:rPr lang="ar-SA" sz="3200" b="1" dirty="0">
                <a:solidFill>
                  <a:srgbClr val="000000"/>
                </a:solidFill>
              </a:rPr>
              <a:t>الكمية المعروضة من السلعة بعلاقة عكسية مع ثمن السلعة البديلة لها في الإنتـاج ، وعلاقة طردية مع السلعة المكملة لها في </a:t>
            </a:r>
            <a:r>
              <a:rPr lang="ar-SA" sz="3200" b="1" dirty="0" smtClean="0">
                <a:solidFill>
                  <a:srgbClr val="000000"/>
                </a:solidFill>
              </a:rPr>
              <a:t>الإنتاج</a:t>
            </a:r>
            <a:r>
              <a:rPr lang="ar-DZ" sz="3200" b="1" dirty="0" smtClean="0">
                <a:solidFill>
                  <a:srgbClr val="000000"/>
                </a:solidFill>
              </a:rPr>
              <a:t>,</a:t>
            </a:r>
            <a:r>
              <a:rPr lang="ar-SA" sz="3200" b="1" dirty="0" smtClean="0">
                <a:solidFill>
                  <a:srgbClr val="000000"/>
                </a:solidFill>
              </a:rPr>
              <a:t> </a:t>
            </a:r>
            <a:r>
              <a:rPr lang="ar-DZ" sz="3200" b="1" dirty="0" smtClean="0">
                <a:solidFill>
                  <a:srgbClr val="000000"/>
                </a:solidFill>
              </a:rPr>
              <a:t> </a:t>
            </a:r>
            <a:r>
              <a:rPr lang="ar-SA" sz="3200" b="1" dirty="0" smtClean="0">
                <a:solidFill>
                  <a:srgbClr val="000000"/>
                </a:solidFill>
              </a:rPr>
              <a:t>فمثلاً </a:t>
            </a:r>
            <a:r>
              <a:rPr lang="ar-SA" sz="3200" b="1" dirty="0">
                <a:solidFill>
                  <a:srgbClr val="000000"/>
                </a:solidFill>
              </a:rPr>
              <a:t>لو ارتفع ثمن اللبن الرائب فإن الكمية المعروضة من الحليب ستنخفض ، لكون اللبن الرائب بديل للحليب في </a:t>
            </a:r>
            <a:r>
              <a:rPr lang="ar-SA" sz="3200" b="1" dirty="0" smtClean="0">
                <a:solidFill>
                  <a:srgbClr val="000000"/>
                </a:solidFill>
              </a:rPr>
              <a:t>الإنتاج</a:t>
            </a:r>
            <a:r>
              <a:rPr lang="ar-DZ" sz="3200" b="1" dirty="0" smtClean="0">
                <a:solidFill>
                  <a:srgbClr val="000000"/>
                </a:solidFill>
              </a:rPr>
              <a:t>,</a:t>
            </a:r>
            <a:r>
              <a:rPr lang="ar-SA" sz="3200" b="1" dirty="0" smtClean="0">
                <a:solidFill>
                  <a:srgbClr val="000000"/>
                </a:solidFill>
              </a:rPr>
              <a:t> أما </a:t>
            </a:r>
            <a:r>
              <a:rPr lang="ar-SA" sz="3200" b="1" dirty="0">
                <a:solidFill>
                  <a:srgbClr val="000000"/>
                </a:solidFill>
              </a:rPr>
              <a:t>لو ارتفع ثمن الزبدة فإن الكمية المعروضة من الحليب ستزيد لأن الزبدة مكملة في الإنتاج للحليب .</a:t>
            </a:r>
            <a:endParaRPr lang="fr-FR" sz="3200" b="1" dirty="0">
              <a:solidFill>
                <a:srgbClr val="000000"/>
              </a:solidFill>
            </a:endParaRPr>
          </a:p>
        </p:txBody>
      </p:sp>
      <p:sp>
        <p:nvSpPr>
          <p:cNvPr id="163843" name="Rectangle 3"/>
          <p:cNvSpPr>
            <a:spLocks noChangeArrowheads="1"/>
          </p:cNvSpPr>
          <p:nvPr/>
        </p:nvSpPr>
        <p:spPr bwMode="auto">
          <a:xfrm>
            <a:off x="339352" y="4091136"/>
            <a:ext cx="848112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ar-SA" sz="2800" b="1" u="sng" dirty="0">
                <a:solidFill>
                  <a:srgbClr val="800000"/>
                </a:solidFill>
                <a:cs typeface="Traditional Arabic" pitchFamily="18" charset="-78"/>
              </a:rPr>
              <a:t>4 </a:t>
            </a:r>
            <a:r>
              <a:rPr lang="ar-SA" sz="3600" b="1" u="sng" dirty="0">
                <a:solidFill>
                  <a:srgbClr val="800000"/>
                </a:solidFill>
                <a:cs typeface="Traditional Arabic" pitchFamily="18" charset="-78"/>
              </a:rPr>
              <a:t>– </a:t>
            </a:r>
            <a:r>
              <a:rPr lang="ar-SA" sz="4000" b="1" u="sng" dirty="0">
                <a:solidFill>
                  <a:srgbClr val="800000"/>
                </a:solidFill>
                <a:cs typeface="+mj-cs"/>
              </a:rPr>
              <a:t>حالة الفن الإنتاجي :</a:t>
            </a:r>
            <a:r>
              <a:rPr lang="ar-SA" sz="3600" b="1" dirty="0">
                <a:solidFill>
                  <a:srgbClr val="800000"/>
                </a:solidFill>
                <a:cs typeface="Traditional Arabic" pitchFamily="18" charset="-78"/>
              </a:rPr>
              <a:t/>
            </a:r>
            <a:br>
              <a:rPr lang="ar-SA" sz="3600" b="1" dirty="0">
                <a:solidFill>
                  <a:srgbClr val="800000"/>
                </a:solidFill>
                <a:cs typeface="Traditional Arabic" pitchFamily="18" charset="-78"/>
              </a:rPr>
            </a:br>
            <a:r>
              <a:rPr lang="ar-DZ" sz="3600" b="1" dirty="0" smtClean="0">
                <a:solidFill>
                  <a:srgbClr val="800000"/>
                </a:solidFill>
                <a:cs typeface="Traditional Arabic" pitchFamily="18" charset="-78"/>
              </a:rPr>
              <a:t>  </a:t>
            </a:r>
            <a:r>
              <a:rPr lang="ar-SA" sz="3200" b="1" dirty="0" smtClean="0">
                <a:solidFill>
                  <a:srgbClr val="000000"/>
                </a:solidFill>
              </a:rPr>
              <a:t>يؤثر </a:t>
            </a:r>
            <a:r>
              <a:rPr lang="ar-SA" sz="3200" b="1" dirty="0">
                <a:solidFill>
                  <a:srgbClr val="000000"/>
                </a:solidFill>
              </a:rPr>
              <a:t>المستوى الفني والتقني </a:t>
            </a:r>
            <a:r>
              <a:rPr lang="ar-SA" sz="3200" b="1" dirty="0" smtClean="0">
                <a:solidFill>
                  <a:srgbClr val="000000"/>
                </a:solidFill>
              </a:rPr>
              <a:t>للإنتاج</a:t>
            </a:r>
            <a:r>
              <a:rPr lang="ar-DZ" sz="3200" b="1" dirty="0" smtClean="0">
                <a:solidFill>
                  <a:srgbClr val="000000"/>
                </a:solidFill>
              </a:rPr>
              <a:t>,</a:t>
            </a:r>
            <a:r>
              <a:rPr lang="ar-SA" sz="3200" b="1" dirty="0" smtClean="0">
                <a:solidFill>
                  <a:srgbClr val="000000"/>
                </a:solidFill>
              </a:rPr>
              <a:t> </a:t>
            </a:r>
            <a:r>
              <a:rPr lang="ar-SA" sz="3200" b="1" dirty="0">
                <a:solidFill>
                  <a:srgbClr val="000000"/>
                </a:solidFill>
              </a:rPr>
              <a:t>على كمية ونوعية السلع المنتجة ، وكذلـك علـى تكاليف الإنتاج </a:t>
            </a:r>
            <a:r>
              <a:rPr lang="ar-SA" sz="3200" b="1" dirty="0" smtClean="0">
                <a:solidFill>
                  <a:srgbClr val="000000"/>
                </a:solidFill>
              </a:rPr>
              <a:t>لذلك </a:t>
            </a:r>
            <a:r>
              <a:rPr lang="ar-SA" sz="3200" b="1" dirty="0">
                <a:solidFill>
                  <a:srgbClr val="000000"/>
                </a:solidFill>
              </a:rPr>
              <a:t>فكلما تحسن الأسلوب </a:t>
            </a:r>
            <a:r>
              <a:rPr lang="ar-SA" sz="3200" b="1" dirty="0" smtClean="0">
                <a:solidFill>
                  <a:srgbClr val="000000"/>
                </a:solidFill>
              </a:rPr>
              <a:t>الفني</a:t>
            </a:r>
            <a:r>
              <a:rPr lang="ar-DZ" sz="3200" b="1" dirty="0" smtClean="0">
                <a:solidFill>
                  <a:srgbClr val="000000"/>
                </a:solidFill>
              </a:rPr>
              <a:t> </a:t>
            </a:r>
            <a:r>
              <a:rPr lang="ar-SA" sz="3200" b="1" dirty="0" smtClean="0">
                <a:solidFill>
                  <a:srgbClr val="000000"/>
                </a:solidFill>
              </a:rPr>
              <a:t>والإنتاجي المستخدم</a:t>
            </a:r>
            <a:r>
              <a:rPr lang="ar-DZ" sz="3200" b="1" dirty="0" smtClean="0">
                <a:solidFill>
                  <a:srgbClr val="000000"/>
                </a:solidFill>
              </a:rPr>
              <a:t>,</a:t>
            </a:r>
            <a:r>
              <a:rPr lang="ar-SA" sz="3200" b="1" dirty="0" smtClean="0">
                <a:solidFill>
                  <a:srgbClr val="000000"/>
                </a:solidFill>
              </a:rPr>
              <a:t> </a:t>
            </a:r>
            <a:r>
              <a:rPr lang="ar-SA" sz="3200" b="1" dirty="0">
                <a:solidFill>
                  <a:srgbClr val="000000"/>
                </a:solidFill>
              </a:rPr>
              <a:t>كلمـا زادت الكمية المعروضة من السلعة والعكس بالعكس </a:t>
            </a:r>
            <a:r>
              <a:rPr lang="ar-SA" sz="3200" b="1" dirty="0">
                <a:solidFill>
                  <a:srgbClr val="000000"/>
                </a:solidFill>
                <a:cs typeface="Traditional Arabic" pitchFamily="18" charset="-78"/>
              </a:rPr>
              <a:t>.</a:t>
            </a:r>
            <a:endParaRPr lang="fr-FR" sz="3200" b="1" dirty="0">
              <a:solidFill>
                <a:srgbClr val="000000"/>
              </a:solidFill>
              <a:cs typeface="Traditional Arabic" pitchFamily="18" charset="-78"/>
            </a:endParaRPr>
          </a:p>
        </p:txBody>
      </p:sp>
    </p:spTree>
    <p:extLst>
      <p:ext uri="{BB962C8B-B14F-4D97-AF65-F5344CB8AC3E}">
        <p14:creationId xmlns:p14="http://schemas.microsoft.com/office/powerpoint/2010/main" val="37612219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163842"/>
                                        </p:tgtEl>
                                        <p:attrNameLst>
                                          <p:attrName>style.visibility</p:attrName>
                                        </p:attrNameLst>
                                      </p:cBhvr>
                                      <p:to>
                                        <p:strVal val="visible"/>
                                      </p:to>
                                    </p:set>
                                    <p:anim calcmode="lin" valueType="num">
                                      <p:cBhvr additive="base">
                                        <p:cTn id="7" dur="250" fill="hold"/>
                                        <p:tgtEl>
                                          <p:spTgt spid="163842"/>
                                        </p:tgtEl>
                                        <p:attrNameLst>
                                          <p:attrName>ppt_x</p:attrName>
                                        </p:attrNameLst>
                                      </p:cBhvr>
                                      <p:tavLst>
                                        <p:tav tm="0">
                                          <p:val>
                                            <p:strVal val="#ppt_x"/>
                                          </p:val>
                                        </p:tav>
                                        <p:tav tm="100000">
                                          <p:val>
                                            <p:strVal val="#ppt_x"/>
                                          </p:val>
                                        </p:tav>
                                      </p:tavLst>
                                    </p:anim>
                                    <p:anim calcmode="lin" valueType="num">
                                      <p:cBhvr additive="base">
                                        <p:cTn id="8" dur="250" fill="hold"/>
                                        <p:tgtEl>
                                          <p:spTgt spid="163842"/>
                                        </p:tgtEl>
                                        <p:attrNameLst>
                                          <p:attrName>ppt_y</p:attrName>
                                        </p:attrNameLst>
                                      </p:cBhvr>
                                      <p:tavLst>
                                        <p:tav tm="0">
                                          <p:val>
                                            <p:strVal val="1+#ppt_h/2"/>
                                          </p:val>
                                        </p:tav>
                                        <p:tav tm="100000">
                                          <p:val>
                                            <p:strVal val="#ppt_y"/>
                                          </p:val>
                                        </p:tav>
                                      </p:tavLst>
                                    </p:anim>
                                  </p:childTnLst>
                                </p:cTn>
                              </p:par>
                            </p:childTnLst>
                          </p:cTn>
                        </p:par>
                        <p:par>
                          <p:cTn id="9" fill="hold" nodeType="withGroup">
                            <p:stCondLst>
                              <p:cond delay="250"/>
                            </p:stCondLst>
                            <p:childTnLst>
                              <p:par>
                                <p:cTn id="10" presetID="2" presetClass="entr" presetSubtype="1" fill="hold" grpId="0" nodeType="afterEffect">
                                  <p:stCondLst>
                                    <p:cond delay="0"/>
                                  </p:stCondLst>
                                  <p:childTnLst>
                                    <p:set>
                                      <p:cBhvr>
                                        <p:cTn id="11" dur="1" fill="hold">
                                          <p:stCondLst>
                                            <p:cond delay="0"/>
                                          </p:stCondLst>
                                        </p:cTn>
                                        <p:tgtEl>
                                          <p:spTgt spid="163843"/>
                                        </p:tgtEl>
                                        <p:attrNameLst>
                                          <p:attrName>style.visibility</p:attrName>
                                        </p:attrNameLst>
                                      </p:cBhvr>
                                      <p:to>
                                        <p:strVal val="visible"/>
                                      </p:to>
                                    </p:set>
                                    <p:anim calcmode="lin" valueType="num">
                                      <p:cBhvr additive="base">
                                        <p:cTn id="12" dur="250" fill="hold"/>
                                        <p:tgtEl>
                                          <p:spTgt spid="163843"/>
                                        </p:tgtEl>
                                        <p:attrNameLst>
                                          <p:attrName>ppt_x</p:attrName>
                                        </p:attrNameLst>
                                      </p:cBhvr>
                                      <p:tavLst>
                                        <p:tav tm="0">
                                          <p:val>
                                            <p:strVal val="#ppt_x"/>
                                          </p:val>
                                        </p:tav>
                                        <p:tav tm="100000">
                                          <p:val>
                                            <p:strVal val="#ppt_x"/>
                                          </p:val>
                                        </p:tav>
                                      </p:tavLst>
                                    </p:anim>
                                    <p:anim calcmode="lin" valueType="num">
                                      <p:cBhvr additive="base">
                                        <p:cTn id="13" dur="250" fill="hold"/>
                                        <p:tgtEl>
                                          <p:spTgt spid="16384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42" grpId="0" autoUpdateAnimBg="0"/>
      <p:bldP spid="163843" grpId="0"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Text Box 3"/>
          <p:cNvSpPr txBox="1">
            <a:spLocks noChangeArrowheads="1"/>
          </p:cNvSpPr>
          <p:nvPr/>
        </p:nvSpPr>
        <p:spPr bwMode="auto">
          <a:xfrm>
            <a:off x="609600" y="692696"/>
            <a:ext cx="792480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600" b="1">
                <a:solidFill>
                  <a:schemeClr val="tx1"/>
                </a:solidFill>
                <a:latin typeface="Garamond" pitchFamily="18" charset="0"/>
                <a:cs typeface="Traditional Arabic" pitchFamily="18" charset="-78"/>
              </a:defRPr>
            </a:lvl1pPr>
            <a:lvl2pPr marL="742950" indent="-285750" eaLnBrk="0" hangingPunct="0">
              <a:defRPr sz="2600" b="1">
                <a:solidFill>
                  <a:schemeClr val="tx1"/>
                </a:solidFill>
                <a:latin typeface="Garamond" pitchFamily="18" charset="0"/>
                <a:cs typeface="Traditional Arabic" pitchFamily="18" charset="-78"/>
              </a:defRPr>
            </a:lvl2pPr>
            <a:lvl3pPr marL="1143000" indent="-228600" eaLnBrk="0" hangingPunct="0">
              <a:defRPr sz="2600" b="1">
                <a:solidFill>
                  <a:schemeClr val="tx1"/>
                </a:solidFill>
                <a:latin typeface="Garamond" pitchFamily="18" charset="0"/>
                <a:cs typeface="Traditional Arabic" pitchFamily="18" charset="-78"/>
              </a:defRPr>
            </a:lvl3pPr>
            <a:lvl4pPr marL="1600200" indent="-228600" eaLnBrk="0" hangingPunct="0">
              <a:defRPr sz="2600" b="1">
                <a:solidFill>
                  <a:schemeClr val="tx1"/>
                </a:solidFill>
                <a:latin typeface="Garamond" pitchFamily="18" charset="0"/>
                <a:cs typeface="Traditional Arabic" pitchFamily="18" charset="-78"/>
              </a:defRPr>
            </a:lvl4pPr>
            <a:lvl5pPr marL="2057400" indent="-228600" eaLnBrk="0" hangingPunct="0">
              <a:defRPr sz="2600" b="1">
                <a:solidFill>
                  <a:schemeClr val="tx1"/>
                </a:solidFill>
                <a:latin typeface="Garamond" pitchFamily="18" charset="0"/>
                <a:cs typeface="Traditional Arabic" pitchFamily="18" charset="-78"/>
              </a:defRPr>
            </a:lvl5pPr>
            <a:lvl6pPr marL="25146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6pPr>
            <a:lvl7pPr marL="29718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7pPr>
            <a:lvl8pPr marL="34290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8pPr>
            <a:lvl9pPr marL="38862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9pPr>
          </a:lstStyle>
          <a:p>
            <a:pPr eaLnBrk="1" fontAlgn="base" hangingPunct="1">
              <a:spcBef>
                <a:spcPct val="50000"/>
              </a:spcBef>
              <a:spcAft>
                <a:spcPct val="0"/>
              </a:spcAft>
            </a:pPr>
            <a:r>
              <a:rPr lang="ar-SA" sz="2800" u="sng" dirty="0">
                <a:solidFill>
                  <a:srgbClr val="800000"/>
                </a:solidFill>
                <a:latin typeface="Arial" pitchFamily="34" charset="0"/>
              </a:rPr>
              <a:t>5</a:t>
            </a:r>
            <a:r>
              <a:rPr lang="ar-SA" sz="3600" u="sng" dirty="0">
                <a:solidFill>
                  <a:srgbClr val="800000"/>
                </a:solidFill>
                <a:latin typeface="Arial" pitchFamily="34" charset="0"/>
                <a:cs typeface="+mn-cs"/>
              </a:rPr>
              <a:t>- أهداف المنتجين :</a:t>
            </a:r>
          </a:p>
          <a:p>
            <a:pPr algn="just" eaLnBrk="1" fontAlgn="base" hangingPunct="1">
              <a:spcBef>
                <a:spcPct val="50000"/>
              </a:spcBef>
              <a:spcAft>
                <a:spcPct val="0"/>
              </a:spcAft>
            </a:pPr>
            <a:r>
              <a:rPr lang="ar-DZ" sz="3200" dirty="0" smtClean="0">
                <a:solidFill>
                  <a:srgbClr val="000000"/>
                </a:solidFill>
                <a:latin typeface="Arial" pitchFamily="34" charset="0"/>
                <a:cs typeface="+mn-cs"/>
              </a:rPr>
              <a:t>  </a:t>
            </a:r>
            <a:r>
              <a:rPr lang="ar-SA" sz="4000" b="0" dirty="0" smtClean="0">
                <a:solidFill>
                  <a:srgbClr val="000000"/>
                </a:solidFill>
                <a:latin typeface="Arial" pitchFamily="34" charset="0"/>
                <a:cs typeface="+mn-cs"/>
              </a:rPr>
              <a:t>تختلف </a:t>
            </a:r>
            <a:r>
              <a:rPr lang="ar-SA" sz="4000" b="0" dirty="0">
                <a:solidFill>
                  <a:srgbClr val="000000"/>
                </a:solidFill>
                <a:latin typeface="Arial" pitchFamily="34" charset="0"/>
                <a:cs typeface="+mn-cs"/>
              </a:rPr>
              <a:t>أهداف المنتجين من أحدهم إلى الآخر، فقد يهدف المنتج إلى تعظيم </a:t>
            </a:r>
            <a:r>
              <a:rPr lang="ar-SA" sz="4000" b="0" dirty="0" smtClean="0">
                <a:solidFill>
                  <a:srgbClr val="000000"/>
                </a:solidFill>
                <a:latin typeface="Arial" pitchFamily="34" charset="0"/>
                <a:cs typeface="+mn-cs"/>
              </a:rPr>
              <a:t>الأرباح</a:t>
            </a:r>
            <a:r>
              <a:rPr lang="ar-DZ" sz="4000" b="0" dirty="0" smtClean="0">
                <a:solidFill>
                  <a:srgbClr val="000000"/>
                </a:solidFill>
                <a:latin typeface="Arial" pitchFamily="34" charset="0"/>
                <a:cs typeface="+mn-cs"/>
              </a:rPr>
              <a:t>,</a:t>
            </a:r>
            <a:r>
              <a:rPr lang="ar-SA" sz="4000" b="0" dirty="0" smtClean="0">
                <a:solidFill>
                  <a:srgbClr val="000000"/>
                </a:solidFill>
                <a:latin typeface="Arial" pitchFamily="34" charset="0"/>
                <a:cs typeface="+mn-cs"/>
              </a:rPr>
              <a:t> </a:t>
            </a:r>
            <a:r>
              <a:rPr lang="ar-SA" sz="4000" b="0" dirty="0">
                <a:solidFill>
                  <a:srgbClr val="000000"/>
                </a:solidFill>
                <a:latin typeface="Arial" pitchFamily="34" charset="0"/>
                <a:cs typeface="+mn-cs"/>
              </a:rPr>
              <a:t>أو إلى تقليل الخسائر، أو لمجرد انتاج سلعة أو تقديم خدمة تعود بالنفع على المجتمع </a:t>
            </a:r>
            <a:r>
              <a:rPr lang="ar-DZ" sz="4000" b="0" dirty="0" smtClean="0">
                <a:solidFill>
                  <a:srgbClr val="000000"/>
                </a:solidFill>
                <a:latin typeface="Arial" pitchFamily="34" charset="0"/>
                <a:cs typeface="+mn-cs"/>
              </a:rPr>
              <a:t>, </a:t>
            </a:r>
            <a:r>
              <a:rPr lang="ar-SA" sz="4000" b="0" dirty="0" smtClean="0">
                <a:solidFill>
                  <a:srgbClr val="000000"/>
                </a:solidFill>
                <a:latin typeface="Arial" pitchFamily="34" charset="0"/>
                <a:cs typeface="+mn-cs"/>
              </a:rPr>
              <a:t>فإذا </a:t>
            </a:r>
            <a:r>
              <a:rPr lang="ar-SA" sz="4000" b="0" dirty="0">
                <a:solidFill>
                  <a:srgbClr val="000000"/>
                </a:solidFill>
                <a:latin typeface="Arial" pitchFamily="34" charset="0"/>
                <a:cs typeface="+mn-cs"/>
              </a:rPr>
              <a:t>كان الهدف يتطلب التوسع في </a:t>
            </a:r>
            <a:r>
              <a:rPr lang="ar-SA" sz="4000" b="0" dirty="0" smtClean="0">
                <a:solidFill>
                  <a:srgbClr val="000000"/>
                </a:solidFill>
                <a:latin typeface="Arial" pitchFamily="34" charset="0"/>
                <a:cs typeface="+mn-cs"/>
              </a:rPr>
              <a:t>الانتاج</a:t>
            </a:r>
            <a:r>
              <a:rPr lang="ar-DZ" sz="4000" b="0" dirty="0" smtClean="0">
                <a:solidFill>
                  <a:srgbClr val="000000"/>
                </a:solidFill>
                <a:latin typeface="Arial" pitchFamily="34" charset="0"/>
                <a:cs typeface="+mn-cs"/>
              </a:rPr>
              <a:t>,</a:t>
            </a:r>
            <a:r>
              <a:rPr lang="ar-SA" sz="4000" b="0" dirty="0" smtClean="0">
                <a:solidFill>
                  <a:srgbClr val="000000"/>
                </a:solidFill>
                <a:latin typeface="Arial" pitchFamily="34" charset="0"/>
                <a:cs typeface="+mn-cs"/>
              </a:rPr>
              <a:t> </a:t>
            </a:r>
            <a:r>
              <a:rPr lang="ar-SA" sz="4000" b="0" dirty="0">
                <a:solidFill>
                  <a:srgbClr val="000000"/>
                </a:solidFill>
                <a:latin typeface="Arial" pitchFamily="34" charset="0"/>
                <a:cs typeface="+mn-cs"/>
              </a:rPr>
              <a:t>فإن الكمية المعروضة من السلعة بدون شك ستزيد أو </a:t>
            </a:r>
            <a:r>
              <a:rPr lang="ar-SA" sz="4000" b="0" dirty="0" smtClean="0">
                <a:solidFill>
                  <a:srgbClr val="000000"/>
                </a:solidFill>
                <a:latin typeface="Arial" pitchFamily="34" charset="0"/>
                <a:cs typeface="+mn-cs"/>
              </a:rPr>
              <a:t>العكس</a:t>
            </a:r>
            <a:r>
              <a:rPr lang="ar-DZ" sz="4000" b="0" dirty="0" smtClean="0">
                <a:solidFill>
                  <a:srgbClr val="000000"/>
                </a:solidFill>
                <a:latin typeface="Arial" pitchFamily="34" charset="0"/>
                <a:cs typeface="+mn-cs"/>
              </a:rPr>
              <a:t>,</a:t>
            </a:r>
            <a:r>
              <a:rPr lang="ar-SA" sz="4000" b="0" dirty="0" smtClean="0">
                <a:solidFill>
                  <a:srgbClr val="000000"/>
                </a:solidFill>
                <a:latin typeface="Arial" pitchFamily="34" charset="0"/>
                <a:cs typeface="+mn-cs"/>
              </a:rPr>
              <a:t> </a:t>
            </a:r>
            <a:r>
              <a:rPr lang="ar-SA" sz="4000" b="0" dirty="0">
                <a:solidFill>
                  <a:srgbClr val="000000"/>
                </a:solidFill>
                <a:latin typeface="Arial" pitchFamily="34" charset="0"/>
                <a:cs typeface="+mn-cs"/>
              </a:rPr>
              <a:t>إذا هدف المنتج إلى تقليص نشاطه </a:t>
            </a:r>
            <a:r>
              <a:rPr lang="ar-SA" sz="3200" b="0" dirty="0">
                <a:solidFill>
                  <a:srgbClr val="000000"/>
                </a:solidFill>
                <a:latin typeface="Arial" pitchFamily="34" charset="0"/>
                <a:cs typeface="+mn-cs"/>
              </a:rPr>
              <a:t>.</a:t>
            </a:r>
            <a:endParaRPr lang="en-US" sz="3200" b="0" dirty="0">
              <a:solidFill>
                <a:srgbClr val="000000"/>
              </a:solidFill>
              <a:latin typeface="Arial" pitchFamily="34" charset="0"/>
              <a:cs typeface="+mn-cs"/>
            </a:endParaRPr>
          </a:p>
        </p:txBody>
      </p:sp>
    </p:spTree>
    <p:extLst>
      <p:ext uri="{BB962C8B-B14F-4D97-AF65-F5344CB8AC3E}">
        <p14:creationId xmlns:p14="http://schemas.microsoft.com/office/powerpoint/2010/main" val="42806808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89091"/>
                                        </p:tgtEl>
                                        <p:attrNameLst>
                                          <p:attrName>style.visibility</p:attrName>
                                        </p:attrNameLst>
                                      </p:cBhvr>
                                      <p:to>
                                        <p:strVal val="visible"/>
                                      </p:to>
                                    </p:set>
                                    <p:anim calcmode="lin" valueType="num">
                                      <p:cBhvr additive="base">
                                        <p:cTn id="7" dur="250" fill="hold"/>
                                        <p:tgtEl>
                                          <p:spTgt spid="89091"/>
                                        </p:tgtEl>
                                        <p:attrNameLst>
                                          <p:attrName>ppt_x</p:attrName>
                                        </p:attrNameLst>
                                      </p:cBhvr>
                                      <p:tavLst>
                                        <p:tav tm="0">
                                          <p:val>
                                            <p:strVal val="#ppt_x"/>
                                          </p:val>
                                        </p:tav>
                                        <p:tav tm="100000">
                                          <p:val>
                                            <p:strVal val="#ppt_x"/>
                                          </p:val>
                                        </p:tav>
                                      </p:tavLst>
                                    </p:anim>
                                    <p:anim calcmode="lin" valueType="num">
                                      <p:cBhvr additive="base">
                                        <p:cTn id="8" dur="250" fill="hold"/>
                                        <p:tgtEl>
                                          <p:spTgt spid="8909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1" grpId="0"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0" y="562670"/>
            <a:ext cx="4690864" cy="634082"/>
          </a:xfrm>
        </p:spPr>
        <p:txBody>
          <a:bodyPr/>
          <a:lstStyle/>
          <a:p>
            <a:r>
              <a:rPr lang="ar-DZ" b="1" dirty="0" smtClean="0"/>
              <a:t>ثالثا :قانون العرض</a:t>
            </a:r>
            <a:r>
              <a:rPr lang="ar-DZ" dirty="0" smtClean="0"/>
              <a:t/>
            </a:r>
            <a:br>
              <a:rPr lang="ar-DZ" dirty="0" smtClean="0"/>
            </a:br>
            <a:endParaRPr lang="ar-DZ" dirty="0"/>
          </a:p>
        </p:txBody>
      </p:sp>
      <p:sp>
        <p:nvSpPr>
          <p:cNvPr id="3" name="عنصر نائب للمحتوى 2"/>
          <p:cNvSpPr>
            <a:spLocks noGrp="1"/>
          </p:cNvSpPr>
          <p:nvPr>
            <p:ph idx="1"/>
          </p:nvPr>
        </p:nvSpPr>
        <p:spPr>
          <a:xfrm>
            <a:off x="395536" y="908720"/>
            <a:ext cx="8496944" cy="5760640"/>
          </a:xfrm>
        </p:spPr>
        <p:txBody>
          <a:bodyPr/>
          <a:lstStyle/>
          <a:p>
            <a:pPr marL="0" indent="0" algn="just">
              <a:buNone/>
            </a:pPr>
            <a:r>
              <a:rPr lang="ar-DZ" b="1" dirty="0" smtClean="0"/>
              <a:t>   بافتراض بقاء الأشياء الأخرى على حالها, فإن العلاقة التي تربط سعر السلعة والكمية المعروضة منها علاقة طردية بمعنى أن الكمية المعروضة ستزداد عندما يزداد السعر، وتقل عندما ينخفض السعر.</a:t>
            </a:r>
          </a:p>
          <a:p>
            <a:endParaRPr lang="ar-DZ" dirty="0"/>
          </a:p>
        </p:txBody>
      </p:sp>
      <p:graphicFrame>
        <p:nvGraphicFramePr>
          <p:cNvPr id="4" name="جدول 3"/>
          <p:cNvGraphicFramePr>
            <a:graphicFrameLocks noGrp="1"/>
          </p:cNvGraphicFramePr>
          <p:nvPr>
            <p:extLst>
              <p:ext uri="{D42A27DB-BD31-4B8C-83A1-F6EECF244321}">
                <p14:modId xmlns:p14="http://schemas.microsoft.com/office/powerpoint/2010/main" val="655812998"/>
              </p:ext>
            </p:extLst>
          </p:nvPr>
        </p:nvGraphicFramePr>
        <p:xfrm>
          <a:off x="1115616" y="3250666"/>
          <a:ext cx="6840759" cy="3130662"/>
        </p:xfrm>
        <a:graphic>
          <a:graphicData uri="http://schemas.openxmlformats.org/drawingml/2006/table">
            <a:tbl>
              <a:tblPr rtl="1" firstRow="1" bandRow="1"/>
              <a:tblGrid>
                <a:gridCol w="2280253"/>
                <a:gridCol w="2280253"/>
                <a:gridCol w="2280253"/>
              </a:tblGrid>
              <a:tr h="521777">
                <a:tc>
                  <a:txBody>
                    <a:bodyPr/>
                    <a:lstStyle>
                      <a:lvl1pPr marL="0" algn="r" defTabSz="914400" rtl="1" eaLnBrk="1" latinLnBrk="0" hangingPunct="1">
                        <a:defRPr sz="1800" b="1" kern="1200">
                          <a:solidFill>
                            <a:schemeClr val="lt1"/>
                          </a:solidFill>
                          <a:latin typeface="Calibri"/>
                        </a:defRPr>
                      </a:lvl1pPr>
                      <a:lvl2pPr marL="457200" algn="r" defTabSz="914400" rtl="1" eaLnBrk="1" latinLnBrk="0" hangingPunct="1">
                        <a:defRPr sz="1800" b="1" kern="1200">
                          <a:solidFill>
                            <a:schemeClr val="lt1"/>
                          </a:solidFill>
                          <a:latin typeface="Calibri"/>
                        </a:defRPr>
                      </a:lvl2pPr>
                      <a:lvl3pPr marL="914400" algn="r" defTabSz="914400" rtl="1" eaLnBrk="1" latinLnBrk="0" hangingPunct="1">
                        <a:defRPr sz="1800" b="1" kern="1200">
                          <a:solidFill>
                            <a:schemeClr val="lt1"/>
                          </a:solidFill>
                          <a:latin typeface="Calibri"/>
                        </a:defRPr>
                      </a:lvl3pPr>
                      <a:lvl4pPr marL="1371600" algn="r" defTabSz="914400" rtl="1" eaLnBrk="1" latinLnBrk="0" hangingPunct="1">
                        <a:defRPr sz="1800" b="1" kern="1200">
                          <a:solidFill>
                            <a:schemeClr val="lt1"/>
                          </a:solidFill>
                          <a:latin typeface="Calibri"/>
                        </a:defRPr>
                      </a:lvl4pPr>
                      <a:lvl5pPr marL="1828800" algn="r" defTabSz="914400" rtl="1" eaLnBrk="1" latinLnBrk="0" hangingPunct="1">
                        <a:defRPr sz="1800" b="1" kern="1200">
                          <a:solidFill>
                            <a:schemeClr val="lt1"/>
                          </a:solidFill>
                          <a:latin typeface="Calibri"/>
                        </a:defRPr>
                      </a:lvl5pPr>
                      <a:lvl6pPr marL="2286000" algn="r" defTabSz="914400" rtl="1" eaLnBrk="1" latinLnBrk="0" hangingPunct="1">
                        <a:defRPr sz="1800" b="1" kern="1200">
                          <a:solidFill>
                            <a:schemeClr val="lt1"/>
                          </a:solidFill>
                          <a:latin typeface="Calibri"/>
                        </a:defRPr>
                      </a:lvl6pPr>
                      <a:lvl7pPr marL="2743200" algn="r" defTabSz="914400" rtl="1" eaLnBrk="1" latinLnBrk="0" hangingPunct="1">
                        <a:defRPr sz="1800" b="1" kern="1200">
                          <a:solidFill>
                            <a:schemeClr val="lt1"/>
                          </a:solidFill>
                          <a:latin typeface="Calibri"/>
                        </a:defRPr>
                      </a:lvl7pPr>
                      <a:lvl8pPr marL="3200400" algn="r" defTabSz="914400" rtl="1" eaLnBrk="1" latinLnBrk="0" hangingPunct="1">
                        <a:defRPr sz="1800" b="1" kern="1200">
                          <a:solidFill>
                            <a:schemeClr val="lt1"/>
                          </a:solidFill>
                          <a:latin typeface="Calibri"/>
                        </a:defRPr>
                      </a:lvl8pPr>
                      <a:lvl9pPr marL="3657600" algn="r" defTabSz="914400" rtl="1" eaLnBrk="1" latinLnBrk="0" hangingPunct="1">
                        <a:defRPr sz="1800" b="1" kern="1200">
                          <a:solidFill>
                            <a:schemeClr val="lt1"/>
                          </a:solidFill>
                          <a:latin typeface="Calibri"/>
                        </a:defRPr>
                      </a:lvl9pPr>
                    </a:lstStyle>
                    <a:p>
                      <a:pPr algn="ctr" rtl="1"/>
                      <a:endParaRPr lang="ar-SA" dirty="0"/>
                    </a:p>
                  </a:txBody>
                  <a:tcPr anchor="ctr">
                    <a:lnL w="12700" cmpd="sng">
                      <a:solidFill>
                        <a:prstClr val="white"/>
                      </a:solidFill>
                    </a:lnL>
                    <a:lnR w="12700" cmpd="sng">
                      <a:solidFill>
                        <a:prstClr val="white"/>
                      </a:solidFill>
                    </a:lnR>
                    <a:lnT w="12700" cmpd="sng">
                      <a:solidFill>
                        <a:prstClr val="white"/>
                      </a:solidFill>
                    </a:lnT>
                    <a:lnB w="38100" cmpd="sng">
                      <a:solidFill>
                        <a:prstClr val="white"/>
                      </a:solidFill>
                    </a:lnB>
                    <a:lnTlToBr w="12700" cmpd="sng">
                      <a:noFill/>
                      <a:prstDash val="solid"/>
                    </a:lnTlToBr>
                    <a:lnBlToTr w="12700" cmpd="sng">
                      <a:noFill/>
                      <a:prstDash val="solid"/>
                    </a:lnBlToTr>
                    <a:solidFill>
                      <a:srgbClr val="9D90A0"/>
                    </a:solidFill>
                  </a:tcPr>
                </a:tc>
                <a:tc>
                  <a:txBody>
                    <a:bodyPr/>
                    <a:lstStyle>
                      <a:lvl1pPr marL="0" algn="r" defTabSz="914400" rtl="1" eaLnBrk="1" latinLnBrk="0" hangingPunct="1">
                        <a:defRPr sz="1800" b="1" kern="1200">
                          <a:solidFill>
                            <a:schemeClr val="lt1"/>
                          </a:solidFill>
                          <a:latin typeface="Calibri"/>
                        </a:defRPr>
                      </a:lvl1pPr>
                      <a:lvl2pPr marL="457200" algn="r" defTabSz="914400" rtl="1" eaLnBrk="1" latinLnBrk="0" hangingPunct="1">
                        <a:defRPr sz="1800" b="1" kern="1200">
                          <a:solidFill>
                            <a:schemeClr val="lt1"/>
                          </a:solidFill>
                          <a:latin typeface="Calibri"/>
                        </a:defRPr>
                      </a:lvl2pPr>
                      <a:lvl3pPr marL="914400" algn="r" defTabSz="914400" rtl="1" eaLnBrk="1" latinLnBrk="0" hangingPunct="1">
                        <a:defRPr sz="1800" b="1" kern="1200">
                          <a:solidFill>
                            <a:schemeClr val="lt1"/>
                          </a:solidFill>
                          <a:latin typeface="Calibri"/>
                        </a:defRPr>
                      </a:lvl3pPr>
                      <a:lvl4pPr marL="1371600" algn="r" defTabSz="914400" rtl="1" eaLnBrk="1" latinLnBrk="0" hangingPunct="1">
                        <a:defRPr sz="1800" b="1" kern="1200">
                          <a:solidFill>
                            <a:schemeClr val="lt1"/>
                          </a:solidFill>
                          <a:latin typeface="Calibri"/>
                        </a:defRPr>
                      </a:lvl4pPr>
                      <a:lvl5pPr marL="1828800" algn="r" defTabSz="914400" rtl="1" eaLnBrk="1" latinLnBrk="0" hangingPunct="1">
                        <a:defRPr sz="1800" b="1" kern="1200">
                          <a:solidFill>
                            <a:schemeClr val="lt1"/>
                          </a:solidFill>
                          <a:latin typeface="Calibri"/>
                        </a:defRPr>
                      </a:lvl5pPr>
                      <a:lvl6pPr marL="2286000" algn="r" defTabSz="914400" rtl="1" eaLnBrk="1" latinLnBrk="0" hangingPunct="1">
                        <a:defRPr sz="1800" b="1" kern="1200">
                          <a:solidFill>
                            <a:schemeClr val="lt1"/>
                          </a:solidFill>
                          <a:latin typeface="Calibri"/>
                        </a:defRPr>
                      </a:lvl6pPr>
                      <a:lvl7pPr marL="2743200" algn="r" defTabSz="914400" rtl="1" eaLnBrk="1" latinLnBrk="0" hangingPunct="1">
                        <a:defRPr sz="1800" b="1" kern="1200">
                          <a:solidFill>
                            <a:schemeClr val="lt1"/>
                          </a:solidFill>
                          <a:latin typeface="Calibri"/>
                        </a:defRPr>
                      </a:lvl7pPr>
                      <a:lvl8pPr marL="3200400" algn="r" defTabSz="914400" rtl="1" eaLnBrk="1" latinLnBrk="0" hangingPunct="1">
                        <a:defRPr sz="1800" b="1" kern="1200">
                          <a:solidFill>
                            <a:schemeClr val="lt1"/>
                          </a:solidFill>
                          <a:latin typeface="Calibri"/>
                        </a:defRPr>
                      </a:lvl8pPr>
                      <a:lvl9pPr marL="3657600" algn="r" defTabSz="914400" rtl="1" eaLnBrk="1" latinLnBrk="0" hangingPunct="1">
                        <a:defRPr sz="1800" b="1" kern="1200">
                          <a:solidFill>
                            <a:schemeClr val="lt1"/>
                          </a:solidFill>
                          <a:latin typeface="Calibri"/>
                        </a:defRPr>
                      </a:lvl9pPr>
                    </a:lstStyle>
                    <a:p>
                      <a:pPr algn="ctr" rtl="1"/>
                      <a:r>
                        <a:rPr lang="ar-SA" dirty="0" smtClean="0"/>
                        <a:t>سعر الكيلو (</a:t>
                      </a:r>
                      <a:r>
                        <a:rPr lang="en-US" dirty="0" smtClean="0"/>
                        <a:t>P</a:t>
                      </a:r>
                      <a:r>
                        <a:rPr lang="ar-SA" dirty="0" smtClean="0"/>
                        <a:t>)</a:t>
                      </a:r>
                      <a:endParaRPr lang="ar-SA" dirty="0"/>
                    </a:p>
                  </a:txBody>
                  <a:tcPr anchor="ctr">
                    <a:lnL w="12700" cmpd="sng">
                      <a:solidFill>
                        <a:prstClr val="white"/>
                      </a:solidFill>
                    </a:lnL>
                    <a:lnR w="12700" cmpd="sng">
                      <a:solidFill>
                        <a:prstClr val="white"/>
                      </a:solidFill>
                    </a:lnR>
                    <a:lnT w="12700" cmpd="sng">
                      <a:solidFill>
                        <a:prstClr val="white"/>
                      </a:solidFill>
                    </a:lnT>
                    <a:lnB w="38100" cmpd="sng">
                      <a:solidFill>
                        <a:prstClr val="white"/>
                      </a:solidFill>
                    </a:lnB>
                    <a:lnTlToBr w="12700" cmpd="sng">
                      <a:noFill/>
                      <a:prstDash val="solid"/>
                    </a:lnTlToBr>
                    <a:lnBlToTr w="12700" cmpd="sng">
                      <a:noFill/>
                      <a:prstDash val="solid"/>
                    </a:lnBlToTr>
                    <a:solidFill>
                      <a:srgbClr val="9D90A0"/>
                    </a:solidFill>
                  </a:tcPr>
                </a:tc>
                <a:tc>
                  <a:txBody>
                    <a:bodyPr/>
                    <a:lstStyle>
                      <a:lvl1pPr marL="0" algn="r" defTabSz="914400" rtl="1" eaLnBrk="1" latinLnBrk="0" hangingPunct="1">
                        <a:defRPr sz="1800" b="1" kern="1200">
                          <a:solidFill>
                            <a:schemeClr val="lt1"/>
                          </a:solidFill>
                          <a:latin typeface="Calibri"/>
                        </a:defRPr>
                      </a:lvl1pPr>
                      <a:lvl2pPr marL="457200" algn="r" defTabSz="914400" rtl="1" eaLnBrk="1" latinLnBrk="0" hangingPunct="1">
                        <a:defRPr sz="1800" b="1" kern="1200">
                          <a:solidFill>
                            <a:schemeClr val="lt1"/>
                          </a:solidFill>
                          <a:latin typeface="Calibri"/>
                        </a:defRPr>
                      </a:lvl2pPr>
                      <a:lvl3pPr marL="914400" algn="r" defTabSz="914400" rtl="1" eaLnBrk="1" latinLnBrk="0" hangingPunct="1">
                        <a:defRPr sz="1800" b="1" kern="1200">
                          <a:solidFill>
                            <a:schemeClr val="lt1"/>
                          </a:solidFill>
                          <a:latin typeface="Calibri"/>
                        </a:defRPr>
                      </a:lvl3pPr>
                      <a:lvl4pPr marL="1371600" algn="r" defTabSz="914400" rtl="1" eaLnBrk="1" latinLnBrk="0" hangingPunct="1">
                        <a:defRPr sz="1800" b="1" kern="1200">
                          <a:solidFill>
                            <a:schemeClr val="lt1"/>
                          </a:solidFill>
                          <a:latin typeface="Calibri"/>
                        </a:defRPr>
                      </a:lvl4pPr>
                      <a:lvl5pPr marL="1828800" algn="r" defTabSz="914400" rtl="1" eaLnBrk="1" latinLnBrk="0" hangingPunct="1">
                        <a:defRPr sz="1800" b="1" kern="1200">
                          <a:solidFill>
                            <a:schemeClr val="lt1"/>
                          </a:solidFill>
                          <a:latin typeface="Calibri"/>
                        </a:defRPr>
                      </a:lvl5pPr>
                      <a:lvl6pPr marL="2286000" algn="r" defTabSz="914400" rtl="1" eaLnBrk="1" latinLnBrk="0" hangingPunct="1">
                        <a:defRPr sz="1800" b="1" kern="1200">
                          <a:solidFill>
                            <a:schemeClr val="lt1"/>
                          </a:solidFill>
                          <a:latin typeface="Calibri"/>
                        </a:defRPr>
                      </a:lvl6pPr>
                      <a:lvl7pPr marL="2743200" algn="r" defTabSz="914400" rtl="1" eaLnBrk="1" latinLnBrk="0" hangingPunct="1">
                        <a:defRPr sz="1800" b="1" kern="1200">
                          <a:solidFill>
                            <a:schemeClr val="lt1"/>
                          </a:solidFill>
                          <a:latin typeface="Calibri"/>
                        </a:defRPr>
                      </a:lvl7pPr>
                      <a:lvl8pPr marL="3200400" algn="r" defTabSz="914400" rtl="1" eaLnBrk="1" latinLnBrk="0" hangingPunct="1">
                        <a:defRPr sz="1800" b="1" kern="1200">
                          <a:solidFill>
                            <a:schemeClr val="lt1"/>
                          </a:solidFill>
                          <a:latin typeface="Calibri"/>
                        </a:defRPr>
                      </a:lvl8pPr>
                      <a:lvl9pPr marL="3657600" algn="r" defTabSz="914400" rtl="1" eaLnBrk="1" latinLnBrk="0" hangingPunct="1">
                        <a:defRPr sz="1800" b="1" kern="1200">
                          <a:solidFill>
                            <a:schemeClr val="lt1"/>
                          </a:solidFill>
                          <a:latin typeface="Calibri"/>
                        </a:defRPr>
                      </a:lvl9pPr>
                    </a:lstStyle>
                    <a:p>
                      <a:pPr algn="ctr" rtl="1"/>
                      <a:r>
                        <a:rPr lang="ar-SA" dirty="0" smtClean="0"/>
                        <a:t>الكمية المعروضة (</a:t>
                      </a:r>
                      <a:r>
                        <a:rPr lang="en-US" dirty="0" smtClean="0"/>
                        <a:t>Qs</a:t>
                      </a:r>
                      <a:r>
                        <a:rPr lang="ar-SA" dirty="0" smtClean="0"/>
                        <a:t>)</a:t>
                      </a:r>
                      <a:endParaRPr lang="ar-SA" dirty="0"/>
                    </a:p>
                  </a:txBody>
                  <a:tcPr anchor="ctr">
                    <a:lnL w="12700" cmpd="sng">
                      <a:solidFill>
                        <a:prstClr val="white"/>
                      </a:solidFill>
                    </a:lnL>
                    <a:lnR w="12700" cmpd="sng">
                      <a:solidFill>
                        <a:prstClr val="white"/>
                      </a:solidFill>
                    </a:lnR>
                    <a:lnT w="12700" cmpd="sng">
                      <a:solidFill>
                        <a:prstClr val="white"/>
                      </a:solidFill>
                    </a:lnT>
                    <a:lnB w="38100" cmpd="sng">
                      <a:solidFill>
                        <a:prstClr val="white"/>
                      </a:solidFill>
                    </a:lnB>
                    <a:lnTlToBr w="12700" cmpd="sng">
                      <a:noFill/>
                      <a:prstDash val="solid"/>
                    </a:lnTlToBr>
                    <a:lnBlToTr w="12700" cmpd="sng">
                      <a:noFill/>
                      <a:prstDash val="solid"/>
                    </a:lnBlToTr>
                    <a:solidFill>
                      <a:srgbClr val="9D90A0"/>
                    </a:solidFill>
                  </a:tcPr>
                </a:tc>
              </a:tr>
              <a:tr h="521777">
                <a:tc>
                  <a:txBody>
                    <a:bodyPr/>
                    <a:lstStyle>
                      <a:lvl1pPr marL="0" algn="r" defTabSz="914400" rtl="1" eaLnBrk="1" latinLnBrk="0" hangingPunct="1">
                        <a:defRPr sz="1800" kern="1200">
                          <a:solidFill>
                            <a:schemeClr val="dk1"/>
                          </a:solidFill>
                          <a:latin typeface="Calibri"/>
                        </a:defRPr>
                      </a:lvl1pPr>
                      <a:lvl2pPr marL="457200" algn="r" defTabSz="914400" rtl="1" eaLnBrk="1" latinLnBrk="0" hangingPunct="1">
                        <a:defRPr sz="1800" kern="1200">
                          <a:solidFill>
                            <a:schemeClr val="dk1"/>
                          </a:solidFill>
                          <a:latin typeface="Calibri"/>
                        </a:defRPr>
                      </a:lvl2pPr>
                      <a:lvl3pPr marL="914400" algn="r" defTabSz="914400" rtl="1" eaLnBrk="1" latinLnBrk="0" hangingPunct="1">
                        <a:defRPr sz="1800" kern="1200">
                          <a:solidFill>
                            <a:schemeClr val="dk1"/>
                          </a:solidFill>
                          <a:latin typeface="Calibri"/>
                        </a:defRPr>
                      </a:lvl3pPr>
                      <a:lvl4pPr marL="1371600" algn="r" defTabSz="914400" rtl="1" eaLnBrk="1" latinLnBrk="0" hangingPunct="1">
                        <a:defRPr sz="1800" kern="1200">
                          <a:solidFill>
                            <a:schemeClr val="dk1"/>
                          </a:solidFill>
                          <a:latin typeface="Calibri"/>
                        </a:defRPr>
                      </a:lvl4pPr>
                      <a:lvl5pPr marL="1828800" algn="r" defTabSz="914400" rtl="1" eaLnBrk="1" latinLnBrk="0" hangingPunct="1">
                        <a:defRPr sz="1800" kern="1200">
                          <a:solidFill>
                            <a:schemeClr val="dk1"/>
                          </a:solidFill>
                          <a:latin typeface="Calibri"/>
                        </a:defRPr>
                      </a:lvl5pPr>
                      <a:lvl6pPr marL="2286000" algn="r" defTabSz="914400" rtl="1" eaLnBrk="1" latinLnBrk="0" hangingPunct="1">
                        <a:defRPr sz="1800" kern="1200">
                          <a:solidFill>
                            <a:schemeClr val="dk1"/>
                          </a:solidFill>
                          <a:latin typeface="Calibri"/>
                        </a:defRPr>
                      </a:lvl6pPr>
                      <a:lvl7pPr marL="2743200" algn="r" defTabSz="914400" rtl="1" eaLnBrk="1" latinLnBrk="0" hangingPunct="1">
                        <a:defRPr sz="1800" kern="1200">
                          <a:solidFill>
                            <a:schemeClr val="dk1"/>
                          </a:solidFill>
                          <a:latin typeface="Calibri"/>
                        </a:defRPr>
                      </a:lvl7pPr>
                      <a:lvl8pPr marL="3200400" algn="r" defTabSz="914400" rtl="1" eaLnBrk="1" latinLnBrk="0" hangingPunct="1">
                        <a:defRPr sz="1800" kern="1200">
                          <a:solidFill>
                            <a:schemeClr val="dk1"/>
                          </a:solidFill>
                          <a:latin typeface="Calibri"/>
                        </a:defRPr>
                      </a:lvl8pPr>
                      <a:lvl9pPr marL="3657600" algn="r" defTabSz="914400" rtl="1" eaLnBrk="1" latinLnBrk="0" hangingPunct="1">
                        <a:defRPr sz="1800" kern="1200">
                          <a:solidFill>
                            <a:schemeClr val="dk1"/>
                          </a:solidFill>
                          <a:latin typeface="Calibri"/>
                        </a:defRPr>
                      </a:lvl9pPr>
                    </a:lstStyle>
                    <a:p>
                      <a:pPr algn="ctr" rtl="1"/>
                      <a:r>
                        <a:rPr lang="en-US" dirty="0" smtClean="0"/>
                        <a:t>a</a:t>
                      </a:r>
                      <a:endParaRPr lang="ar-SA" dirty="0"/>
                    </a:p>
                  </a:txBody>
                  <a:tcPr anchor="ctr">
                    <a:lnL w="12700" cmpd="sng">
                      <a:solidFill>
                        <a:prstClr val="white"/>
                      </a:solidFill>
                    </a:lnL>
                    <a:lnR w="12700" cmpd="sng">
                      <a:solidFill>
                        <a:prstClr val="white"/>
                      </a:solidFill>
                    </a:lnR>
                    <a:lnT w="38100" cmpd="sng">
                      <a:solidFill>
                        <a:prstClr val="white"/>
                      </a:solidFill>
                    </a:lnT>
                    <a:lnB w="12700" cmpd="sng">
                      <a:solidFill>
                        <a:prstClr val="white"/>
                      </a:solidFill>
                    </a:lnB>
                    <a:lnTlToBr w="12700" cmpd="sng">
                      <a:noFill/>
                      <a:prstDash val="solid"/>
                    </a:lnTlToBr>
                    <a:lnBlToTr w="12700" cmpd="sng">
                      <a:noFill/>
                      <a:prstDash val="solid"/>
                    </a:lnBlToTr>
                    <a:solidFill>
                      <a:srgbClr val="9D90A0">
                        <a:tint val="40000"/>
                      </a:srgbClr>
                    </a:solidFill>
                  </a:tcPr>
                </a:tc>
                <a:tc>
                  <a:txBody>
                    <a:bodyPr/>
                    <a:lstStyle>
                      <a:lvl1pPr marL="0" algn="r" defTabSz="914400" rtl="1" eaLnBrk="1" latinLnBrk="0" hangingPunct="1">
                        <a:defRPr sz="1800" kern="1200">
                          <a:solidFill>
                            <a:schemeClr val="dk1"/>
                          </a:solidFill>
                          <a:latin typeface="Calibri"/>
                        </a:defRPr>
                      </a:lvl1pPr>
                      <a:lvl2pPr marL="457200" algn="r" defTabSz="914400" rtl="1" eaLnBrk="1" latinLnBrk="0" hangingPunct="1">
                        <a:defRPr sz="1800" kern="1200">
                          <a:solidFill>
                            <a:schemeClr val="dk1"/>
                          </a:solidFill>
                          <a:latin typeface="Calibri"/>
                        </a:defRPr>
                      </a:lvl2pPr>
                      <a:lvl3pPr marL="914400" algn="r" defTabSz="914400" rtl="1" eaLnBrk="1" latinLnBrk="0" hangingPunct="1">
                        <a:defRPr sz="1800" kern="1200">
                          <a:solidFill>
                            <a:schemeClr val="dk1"/>
                          </a:solidFill>
                          <a:latin typeface="Calibri"/>
                        </a:defRPr>
                      </a:lvl3pPr>
                      <a:lvl4pPr marL="1371600" algn="r" defTabSz="914400" rtl="1" eaLnBrk="1" latinLnBrk="0" hangingPunct="1">
                        <a:defRPr sz="1800" kern="1200">
                          <a:solidFill>
                            <a:schemeClr val="dk1"/>
                          </a:solidFill>
                          <a:latin typeface="Calibri"/>
                        </a:defRPr>
                      </a:lvl4pPr>
                      <a:lvl5pPr marL="1828800" algn="r" defTabSz="914400" rtl="1" eaLnBrk="1" latinLnBrk="0" hangingPunct="1">
                        <a:defRPr sz="1800" kern="1200">
                          <a:solidFill>
                            <a:schemeClr val="dk1"/>
                          </a:solidFill>
                          <a:latin typeface="Calibri"/>
                        </a:defRPr>
                      </a:lvl5pPr>
                      <a:lvl6pPr marL="2286000" algn="r" defTabSz="914400" rtl="1" eaLnBrk="1" latinLnBrk="0" hangingPunct="1">
                        <a:defRPr sz="1800" kern="1200">
                          <a:solidFill>
                            <a:schemeClr val="dk1"/>
                          </a:solidFill>
                          <a:latin typeface="Calibri"/>
                        </a:defRPr>
                      </a:lvl6pPr>
                      <a:lvl7pPr marL="2743200" algn="r" defTabSz="914400" rtl="1" eaLnBrk="1" latinLnBrk="0" hangingPunct="1">
                        <a:defRPr sz="1800" kern="1200">
                          <a:solidFill>
                            <a:schemeClr val="dk1"/>
                          </a:solidFill>
                          <a:latin typeface="Calibri"/>
                        </a:defRPr>
                      </a:lvl7pPr>
                      <a:lvl8pPr marL="3200400" algn="r" defTabSz="914400" rtl="1" eaLnBrk="1" latinLnBrk="0" hangingPunct="1">
                        <a:defRPr sz="1800" kern="1200">
                          <a:solidFill>
                            <a:schemeClr val="dk1"/>
                          </a:solidFill>
                          <a:latin typeface="Calibri"/>
                        </a:defRPr>
                      </a:lvl8pPr>
                      <a:lvl9pPr marL="3657600" algn="r" defTabSz="914400" rtl="1" eaLnBrk="1" latinLnBrk="0" hangingPunct="1">
                        <a:defRPr sz="1800" kern="1200">
                          <a:solidFill>
                            <a:schemeClr val="dk1"/>
                          </a:solidFill>
                          <a:latin typeface="Calibri"/>
                        </a:defRPr>
                      </a:lvl9pPr>
                    </a:lstStyle>
                    <a:p>
                      <a:pPr algn="ctr" rtl="1"/>
                      <a:r>
                        <a:rPr lang="en-US" dirty="0" smtClean="0"/>
                        <a:t>2</a:t>
                      </a:r>
                      <a:endParaRPr lang="ar-SA" dirty="0"/>
                    </a:p>
                  </a:txBody>
                  <a:tcPr anchor="ctr">
                    <a:lnL w="12700" cmpd="sng">
                      <a:solidFill>
                        <a:prstClr val="white"/>
                      </a:solidFill>
                    </a:lnL>
                    <a:lnR w="12700" cmpd="sng">
                      <a:solidFill>
                        <a:prstClr val="white"/>
                      </a:solidFill>
                    </a:lnR>
                    <a:lnT w="38100" cmpd="sng">
                      <a:solidFill>
                        <a:prstClr val="white"/>
                      </a:solidFill>
                    </a:lnT>
                    <a:lnB w="12700" cmpd="sng">
                      <a:solidFill>
                        <a:prstClr val="white"/>
                      </a:solidFill>
                    </a:lnB>
                    <a:lnTlToBr w="12700" cmpd="sng">
                      <a:noFill/>
                      <a:prstDash val="solid"/>
                    </a:lnTlToBr>
                    <a:lnBlToTr w="12700" cmpd="sng">
                      <a:noFill/>
                      <a:prstDash val="solid"/>
                    </a:lnBlToTr>
                    <a:solidFill>
                      <a:srgbClr val="9D90A0">
                        <a:tint val="40000"/>
                      </a:srgbClr>
                    </a:solidFill>
                  </a:tcPr>
                </a:tc>
                <a:tc>
                  <a:txBody>
                    <a:bodyPr/>
                    <a:lstStyle>
                      <a:lvl1pPr marL="0" algn="r" defTabSz="914400" rtl="1" eaLnBrk="1" latinLnBrk="0" hangingPunct="1">
                        <a:defRPr sz="1800" kern="1200">
                          <a:solidFill>
                            <a:schemeClr val="dk1"/>
                          </a:solidFill>
                          <a:latin typeface="Calibri"/>
                        </a:defRPr>
                      </a:lvl1pPr>
                      <a:lvl2pPr marL="457200" algn="r" defTabSz="914400" rtl="1" eaLnBrk="1" latinLnBrk="0" hangingPunct="1">
                        <a:defRPr sz="1800" kern="1200">
                          <a:solidFill>
                            <a:schemeClr val="dk1"/>
                          </a:solidFill>
                          <a:latin typeface="Calibri"/>
                        </a:defRPr>
                      </a:lvl2pPr>
                      <a:lvl3pPr marL="914400" algn="r" defTabSz="914400" rtl="1" eaLnBrk="1" latinLnBrk="0" hangingPunct="1">
                        <a:defRPr sz="1800" kern="1200">
                          <a:solidFill>
                            <a:schemeClr val="dk1"/>
                          </a:solidFill>
                          <a:latin typeface="Calibri"/>
                        </a:defRPr>
                      </a:lvl3pPr>
                      <a:lvl4pPr marL="1371600" algn="r" defTabSz="914400" rtl="1" eaLnBrk="1" latinLnBrk="0" hangingPunct="1">
                        <a:defRPr sz="1800" kern="1200">
                          <a:solidFill>
                            <a:schemeClr val="dk1"/>
                          </a:solidFill>
                          <a:latin typeface="Calibri"/>
                        </a:defRPr>
                      </a:lvl4pPr>
                      <a:lvl5pPr marL="1828800" algn="r" defTabSz="914400" rtl="1" eaLnBrk="1" latinLnBrk="0" hangingPunct="1">
                        <a:defRPr sz="1800" kern="1200">
                          <a:solidFill>
                            <a:schemeClr val="dk1"/>
                          </a:solidFill>
                          <a:latin typeface="Calibri"/>
                        </a:defRPr>
                      </a:lvl5pPr>
                      <a:lvl6pPr marL="2286000" algn="r" defTabSz="914400" rtl="1" eaLnBrk="1" latinLnBrk="0" hangingPunct="1">
                        <a:defRPr sz="1800" kern="1200">
                          <a:solidFill>
                            <a:schemeClr val="dk1"/>
                          </a:solidFill>
                          <a:latin typeface="Calibri"/>
                        </a:defRPr>
                      </a:lvl6pPr>
                      <a:lvl7pPr marL="2743200" algn="r" defTabSz="914400" rtl="1" eaLnBrk="1" latinLnBrk="0" hangingPunct="1">
                        <a:defRPr sz="1800" kern="1200">
                          <a:solidFill>
                            <a:schemeClr val="dk1"/>
                          </a:solidFill>
                          <a:latin typeface="Calibri"/>
                        </a:defRPr>
                      </a:lvl7pPr>
                      <a:lvl8pPr marL="3200400" algn="r" defTabSz="914400" rtl="1" eaLnBrk="1" latinLnBrk="0" hangingPunct="1">
                        <a:defRPr sz="1800" kern="1200">
                          <a:solidFill>
                            <a:schemeClr val="dk1"/>
                          </a:solidFill>
                          <a:latin typeface="Calibri"/>
                        </a:defRPr>
                      </a:lvl8pPr>
                      <a:lvl9pPr marL="3657600" algn="r" defTabSz="914400" rtl="1" eaLnBrk="1" latinLnBrk="0" hangingPunct="1">
                        <a:defRPr sz="1800" kern="1200">
                          <a:solidFill>
                            <a:schemeClr val="dk1"/>
                          </a:solidFill>
                          <a:latin typeface="Calibri"/>
                        </a:defRPr>
                      </a:lvl9pPr>
                    </a:lstStyle>
                    <a:p>
                      <a:pPr algn="ctr" rtl="1"/>
                      <a:r>
                        <a:rPr lang="en-US" dirty="0" smtClean="0"/>
                        <a:t>7</a:t>
                      </a:r>
                      <a:endParaRPr lang="ar-SA" dirty="0"/>
                    </a:p>
                  </a:txBody>
                  <a:tcPr anchor="ctr">
                    <a:lnL w="12700" cmpd="sng">
                      <a:solidFill>
                        <a:prstClr val="white"/>
                      </a:solidFill>
                    </a:lnL>
                    <a:lnR w="12700" cmpd="sng">
                      <a:solidFill>
                        <a:prstClr val="white"/>
                      </a:solidFill>
                    </a:lnR>
                    <a:lnT w="38100" cmpd="sng">
                      <a:solidFill>
                        <a:prstClr val="white"/>
                      </a:solidFill>
                    </a:lnT>
                    <a:lnB w="12700" cmpd="sng">
                      <a:solidFill>
                        <a:prstClr val="white"/>
                      </a:solidFill>
                    </a:lnB>
                    <a:lnTlToBr w="12700" cmpd="sng">
                      <a:noFill/>
                      <a:prstDash val="solid"/>
                    </a:lnTlToBr>
                    <a:lnBlToTr w="12700" cmpd="sng">
                      <a:noFill/>
                      <a:prstDash val="solid"/>
                    </a:lnBlToTr>
                    <a:solidFill>
                      <a:srgbClr val="9D90A0">
                        <a:tint val="40000"/>
                      </a:srgbClr>
                    </a:solidFill>
                  </a:tcPr>
                </a:tc>
              </a:tr>
              <a:tr h="521777">
                <a:tc>
                  <a:txBody>
                    <a:bodyPr/>
                    <a:lstStyle>
                      <a:lvl1pPr marL="0" algn="r" defTabSz="914400" rtl="1" eaLnBrk="1" latinLnBrk="0" hangingPunct="1">
                        <a:defRPr sz="1800" kern="1200">
                          <a:solidFill>
                            <a:schemeClr val="dk1"/>
                          </a:solidFill>
                          <a:latin typeface="Calibri"/>
                        </a:defRPr>
                      </a:lvl1pPr>
                      <a:lvl2pPr marL="457200" algn="r" defTabSz="914400" rtl="1" eaLnBrk="1" latinLnBrk="0" hangingPunct="1">
                        <a:defRPr sz="1800" kern="1200">
                          <a:solidFill>
                            <a:schemeClr val="dk1"/>
                          </a:solidFill>
                          <a:latin typeface="Calibri"/>
                        </a:defRPr>
                      </a:lvl2pPr>
                      <a:lvl3pPr marL="914400" algn="r" defTabSz="914400" rtl="1" eaLnBrk="1" latinLnBrk="0" hangingPunct="1">
                        <a:defRPr sz="1800" kern="1200">
                          <a:solidFill>
                            <a:schemeClr val="dk1"/>
                          </a:solidFill>
                          <a:latin typeface="Calibri"/>
                        </a:defRPr>
                      </a:lvl3pPr>
                      <a:lvl4pPr marL="1371600" algn="r" defTabSz="914400" rtl="1" eaLnBrk="1" latinLnBrk="0" hangingPunct="1">
                        <a:defRPr sz="1800" kern="1200">
                          <a:solidFill>
                            <a:schemeClr val="dk1"/>
                          </a:solidFill>
                          <a:latin typeface="Calibri"/>
                        </a:defRPr>
                      </a:lvl4pPr>
                      <a:lvl5pPr marL="1828800" algn="r" defTabSz="914400" rtl="1" eaLnBrk="1" latinLnBrk="0" hangingPunct="1">
                        <a:defRPr sz="1800" kern="1200">
                          <a:solidFill>
                            <a:schemeClr val="dk1"/>
                          </a:solidFill>
                          <a:latin typeface="Calibri"/>
                        </a:defRPr>
                      </a:lvl5pPr>
                      <a:lvl6pPr marL="2286000" algn="r" defTabSz="914400" rtl="1" eaLnBrk="1" latinLnBrk="0" hangingPunct="1">
                        <a:defRPr sz="1800" kern="1200">
                          <a:solidFill>
                            <a:schemeClr val="dk1"/>
                          </a:solidFill>
                          <a:latin typeface="Calibri"/>
                        </a:defRPr>
                      </a:lvl6pPr>
                      <a:lvl7pPr marL="2743200" algn="r" defTabSz="914400" rtl="1" eaLnBrk="1" latinLnBrk="0" hangingPunct="1">
                        <a:defRPr sz="1800" kern="1200">
                          <a:solidFill>
                            <a:schemeClr val="dk1"/>
                          </a:solidFill>
                          <a:latin typeface="Calibri"/>
                        </a:defRPr>
                      </a:lvl7pPr>
                      <a:lvl8pPr marL="3200400" algn="r" defTabSz="914400" rtl="1" eaLnBrk="1" latinLnBrk="0" hangingPunct="1">
                        <a:defRPr sz="1800" kern="1200">
                          <a:solidFill>
                            <a:schemeClr val="dk1"/>
                          </a:solidFill>
                          <a:latin typeface="Calibri"/>
                        </a:defRPr>
                      </a:lvl8pPr>
                      <a:lvl9pPr marL="3657600" algn="r" defTabSz="914400" rtl="1" eaLnBrk="1" latinLnBrk="0" hangingPunct="1">
                        <a:defRPr sz="1800" kern="1200">
                          <a:solidFill>
                            <a:schemeClr val="dk1"/>
                          </a:solidFill>
                          <a:latin typeface="Calibri"/>
                        </a:defRPr>
                      </a:lvl9pPr>
                    </a:lstStyle>
                    <a:p>
                      <a:pPr algn="ctr" rtl="1"/>
                      <a:r>
                        <a:rPr lang="en-US" dirty="0" smtClean="0"/>
                        <a:t>b</a:t>
                      </a:r>
                      <a:endParaRPr lang="ar-SA" dirty="0"/>
                    </a:p>
                  </a:txBody>
                  <a:tcPr anchor="ctr">
                    <a:lnL w="12700" cmpd="sng">
                      <a:solidFill>
                        <a:prstClr val="white"/>
                      </a:solidFill>
                    </a:lnL>
                    <a:lnR w="12700" cmpd="sng">
                      <a:solidFill>
                        <a:prstClr val="white"/>
                      </a:solidFill>
                    </a:lnR>
                    <a:lnT w="12700" cmpd="sng">
                      <a:solidFill>
                        <a:prstClr val="white"/>
                      </a:solidFill>
                    </a:lnT>
                    <a:lnB w="12700" cmpd="sng">
                      <a:solidFill>
                        <a:prstClr val="white"/>
                      </a:solidFill>
                    </a:lnB>
                    <a:lnTlToBr w="12700" cmpd="sng">
                      <a:noFill/>
                      <a:prstDash val="solid"/>
                    </a:lnTlToBr>
                    <a:lnBlToTr w="12700" cmpd="sng">
                      <a:noFill/>
                      <a:prstDash val="solid"/>
                    </a:lnBlToTr>
                    <a:solidFill>
                      <a:srgbClr val="9D90A0">
                        <a:tint val="20000"/>
                      </a:srgbClr>
                    </a:solidFill>
                  </a:tcPr>
                </a:tc>
                <a:tc>
                  <a:txBody>
                    <a:bodyPr/>
                    <a:lstStyle>
                      <a:lvl1pPr marL="0" algn="r" defTabSz="914400" rtl="1" eaLnBrk="1" latinLnBrk="0" hangingPunct="1">
                        <a:defRPr sz="1800" kern="1200">
                          <a:solidFill>
                            <a:schemeClr val="dk1"/>
                          </a:solidFill>
                          <a:latin typeface="Calibri"/>
                        </a:defRPr>
                      </a:lvl1pPr>
                      <a:lvl2pPr marL="457200" algn="r" defTabSz="914400" rtl="1" eaLnBrk="1" latinLnBrk="0" hangingPunct="1">
                        <a:defRPr sz="1800" kern="1200">
                          <a:solidFill>
                            <a:schemeClr val="dk1"/>
                          </a:solidFill>
                          <a:latin typeface="Calibri"/>
                        </a:defRPr>
                      </a:lvl2pPr>
                      <a:lvl3pPr marL="914400" algn="r" defTabSz="914400" rtl="1" eaLnBrk="1" latinLnBrk="0" hangingPunct="1">
                        <a:defRPr sz="1800" kern="1200">
                          <a:solidFill>
                            <a:schemeClr val="dk1"/>
                          </a:solidFill>
                          <a:latin typeface="Calibri"/>
                        </a:defRPr>
                      </a:lvl3pPr>
                      <a:lvl4pPr marL="1371600" algn="r" defTabSz="914400" rtl="1" eaLnBrk="1" latinLnBrk="0" hangingPunct="1">
                        <a:defRPr sz="1800" kern="1200">
                          <a:solidFill>
                            <a:schemeClr val="dk1"/>
                          </a:solidFill>
                          <a:latin typeface="Calibri"/>
                        </a:defRPr>
                      </a:lvl4pPr>
                      <a:lvl5pPr marL="1828800" algn="r" defTabSz="914400" rtl="1" eaLnBrk="1" latinLnBrk="0" hangingPunct="1">
                        <a:defRPr sz="1800" kern="1200">
                          <a:solidFill>
                            <a:schemeClr val="dk1"/>
                          </a:solidFill>
                          <a:latin typeface="Calibri"/>
                        </a:defRPr>
                      </a:lvl5pPr>
                      <a:lvl6pPr marL="2286000" algn="r" defTabSz="914400" rtl="1" eaLnBrk="1" latinLnBrk="0" hangingPunct="1">
                        <a:defRPr sz="1800" kern="1200">
                          <a:solidFill>
                            <a:schemeClr val="dk1"/>
                          </a:solidFill>
                          <a:latin typeface="Calibri"/>
                        </a:defRPr>
                      </a:lvl6pPr>
                      <a:lvl7pPr marL="2743200" algn="r" defTabSz="914400" rtl="1" eaLnBrk="1" latinLnBrk="0" hangingPunct="1">
                        <a:defRPr sz="1800" kern="1200">
                          <a:solidFill>
                            <a:schemeClr val="dk1"/>
                          </a:solidFill>
                          <a:latin typeface="Calibri"/>
                        </a:defRPr>
                      </a:lvl7pPr>
                      <a:lvl8pPr marL="3200400" algn="r" defTabSz="914400" rtl="1" eaLnBrk="1" latinLnBrk="0" hangingPunct="1">
                        <a:defRPr sz="1800" kern="1200">
                          <a:solidFill>
                            <a:schemeClr val="dk1"/>
                          </a:solidFill>
                          <a:latin typeface="Calibri"/>
                        </a:defRPr>
                      </a:lvl8pPr>
                      <a:lvl9pPr marL="3657600" algn="r" defTabSz="914400" rtl="1" eaLnBrk="1" latinLnBrk="0" hangingPunct="1">
                        <a:defRPr sz="1800" kern="1200">
                          <a:solidFill>
                            <a:schemeClr val="dk1"/>
                          </a:solidFill>
                          <a:latin typeface="Calibri"/>
                        </a:defRPr>
                      </a:lvl9pPr>
                    </a:lstStyle>
                    <a:p>
                      <a:pPr algn="ctr" rtl="1"/>
                      <a:r>
                        <a:rPr lang="en-US" dirty="0" smtClean="0"/>
                        <a:t>4</a:t>
                      </a:r>
                      <a:endParaRPr lang="ar-SA" dirty="0"/>
                    </a:p>
                  </a:txBody>
                  <a:tcPr anchor="ctr">
                    <a:lnL w="12700" cmpd="sng">
                      <a:solidFill>
                        <a:prstClr val="white"/>
                      </a:solidFill>
                    </a:lnL>
                    <a:lnR w="12700" cmpd="sng">
                      <a:solidFill>
                        <a:prstClr val="white"/>
                      </a:solidFill>
                    </a:lnR>
                    <a:lnT w="12700" cmpd="sng">
                      <a:solidFill>
                        <a:prstClr val="white"/>
                      </a:solidFill>
                    </a:lnT>
                    <a:lnB w="12700" cmpd="sng">
                      <a:solidFill>
                        <a:prstClr val="white"/>
                      </a:solidFill>
                    </a:lnB>
                    <a:lnTlToBr w="12700" cmpd="sng">
                      <a:noFill/>
                      <a:prstDash val="solid"/>
                    </a:lnTlToBr>
                    <a:lnBlToTr w="12700" cmpd="sng">
                      <a:noFill/>
                      <a:prstDash val="solid"/>
                    </a:lnBlToTr>
                    <a:solidFill>
                      <a:srgbClr val="9D90A0">
                        <a:tint val="20000"/>
                      </a:srgbClr>
                    </a:solidFill>
                  </a:tcPr>
                </a:tc>
                <a:tc>
                  <a:txBody>
                    <a:bodyPr/>
                    <a:lstStyle>
                      <a:lvl1pPr marL="0" algn="r" defTabSz="914400" rtl="1" eaLnBrk="1" latinLnBrk="0" hangingPunct="1">
                        <a:defRPr sz="1800" kern="1200">
                          <a:solidFill>
                            <a:schemeClr val="dk1"/>
                          </a:solidFill>
                          <a:latin typeface="Calibri"/>
                        </a:defRPr>
                      </a:lvl1pPr>
                      <a:lvl2pPr marL="457200" algn="r" defTabSz="914400" rtl="1" eaLnBrk="1" latinLnBrk="0" hangingPunct="1">
                        <a:defRPr sz="1800" kern="1200">
                          <a:solidFill>
                            <a:schemeClr val="dk1"/>
                          </a:solidFill>
                          <a:latin typeface="Calibri"/>
                        </a:defRPr>
                      </a:lvl2pPr>
                      <a:lvl3pPr marL="914400" algn="r" defTabSz="914400" rtl="1" eaLnBrk="1" latinLnBrk="0" hangingPunct="1">
                        <a:defRPr sz="1800" kern="1200">
                          <a:solidFill>
                            <a:schemeClr val="dk1"/>
                          </a:solidFill>
                          <a:latin typeface="Calibri"/>
                        </a:defRPr>
                      </a:lvl3pPr>
                      <a:lvl4pPr marL="1371600" algn="r" defTabSz="914400" rtl="1" eaLnBrk="1" latinLnBrk="0" hangingPunct="1">
                        <a:defRPr sz="1800" kern="1200">
                          <a:solidFill>
                            <a:schemeClr val="dk1"/>
                          </a:solidFill>
                          <a:latin typeface="Calibri"/>
                        </a:defRPr>
                      </a:lvl4pPr>
                      <a:lvl5pPr marL="1828800" algn="r" defTabSz="914400" rtl="1" eaLnBrk="1" latinLnBrk="0" hangingPunct="1">
                        <a:defRPr sz="1800" kern="1200">
                          <a:solidFill>
                            <a:schemeClr val="dk1"/>
                          </a:solidFill>
                          <a:latin typeface="Calibri"/>
                        </a:defRPr>
                      </a:lvl5pPr>
                      <a:lvl6pPr marL="2286000" algn="r" defTabSz="914400" rtl="1" eaLnBrk="1" latinLnBrk="0" hangingPunct="1">
                        <a:defRPr sz="1800" kern="1200">
                          <a:solidFill>
                            <a:schemeClr val="dk1"/>
                          </a:solidFill>
                          <a:latin typeface="Calibri"/>
                        </a:defRPr>
                      </a:lvl6pPr>
                      <a:lvl7pPr marL="2743200" algn="r" defTabSz="914400" rtl="1" eaLnBrk="1" latinLnBrk="0" hangingPunct="1">
                        <a:defRPr sz="1800" kern="1200">
                          <a:solidFill>
                            <a:schemeClr val="dk1"/>
                          </a:solidFill>
                          <a:latin typeface="Calibri"/>
                        </a:defRPr>
                      </a:lvl7pPr>
                      <a:lvl8pPr marL="3200400" algn="r" defTabSz="914400" rtl="1" eaLnBrk="1" latinLnBrk="0" hangingPunct="1">
                        <a:defRPr sz="1800" kern="1200">
                          <a:solidFill>
                            <a:schemeClr val="dk1"/>
                          </a:solidFill>
                          <a:latin typeface="Calibri"/>
                        </a:defRPr>
                      </a:lvl8pPr>
                      <a:lvl9pPr marL="3657600" algn="r" defTabSz="914400" rtl="1" eaLnBrk="1" latinLnBrk="0" hangingPunct="1">
                        <a:defRPr sz="1800" kern="1200">
                          <a:solidFill>
                            <a:schemeClr val="dk1"/>
                          </a:solidFill>
                          <a:latin typeface="Calibri"/>
                        </a:defRPr>
                      </a:lvl9pPr>
                    </a:lstStyle>
                    <a:p>
                      <a:pPr algn="ctr" rtl="1"/>
                      <a:r>
                        <a:rPr lang="en-US" dirty="0" smtClean="0"/>
                        <a:t>8</a:t>
                      </a:r>
                      <a:endParaRPr lang="ar-SA" dirty="0"/>
                    </a:p>
                  </a:txBody>
                  <a:tcPr anchor="ctr">
                    <a:lnL w="12700" cmpd="sng">
                      <a:solidFill>
                        <a:prstClr val="white"/>
                      </a:solidFill>
                    </a:lnL>
                    <a:lnR w="12700" cmpd="sng">
                      <a:solidFill>
                        <a:prstClr val="white"/>
                      </a:solidFill>
                    </a:lnR>
                    <a:lnT w="12700" cmpd="sng">
                      <a:solidFill>
                        <a:prstClr val="white"/>
                      </a:solidFill>
                    </a:lnT>
                    <a:lnB w="12700" cmpd="sng">
                      <a:solidFill>
                        <a:prstClr val="white"/>
                      </a:solidFill>
                    </a:lnB>
                    <a:lnTlToBr w="12700" cmpd="sng">
                      <a:noFill/>
                      <a:prstDash val="solid"/>
                    </a:lnTlToBr>
                    <a:lnBlToTr w="12700" cmpd="sng">
                      <a:noFill/>
                      <a:prstDash val="solid"/>
                    </a:lnBlToTr>
                    <a:solidFill>
                      <a:srgbClr val="9D90A0">
                        <a:tint val="20000"/>
                      </a:srgbClr>
                    </a:solidFill>
                  </a:tcPr>
                </a:tc>
              </a:tr>
              <a:tr h="521777">
                <a:tc>
                  <a:txBody>
                    <a:bodyPr/>
                    <a:lstStyle>
                      <a:lvl1pPr marL="0" algn="r" defTabSz="914400" rtl="1" eaLnBrk="1" latinLnBrk="0" hangingPunct="1">
                        <a:defRPr sz="1800" kern="1200">
                          <a:solidFill>
                            <a:schemeClr val="dk1"/>
                          </a:solidFill>
                          <a:latin typeface="Calibri"/>
                        </a:defRPr>
                      </a:lvl1pPr>
                      <a:lvl2pPr marL="457200" algn="r" defTabSz="914400" rtl="1" eaLnBrk="1" latinLnBrk="0" hangingPunct="1">
                        <a:defRPr sz="1800" kern="1200">
                          <a:solidFill>
                            <a:schemeClr val="dk1"/>
                          </a:solidFill>
                          <a:latin typeface="Calibri"/>
                        </a:defRPr>
                      </a:lvl2pPr>
                      <a:lvl3pPr marL="914400" algn="r" defTabSz="914400" rtl="1" eaLnBrk="1" latinLnBrk="0" hangingPunct="1">
                        <a:defRPr sz="1800" kern="1200">
                          <a:solidFill>
                            <a:schemeClr val="dk1"/>
                          </a:solidFill>
                          <a:latin typeface="Calibri"/>
                        </a:defRPr>
                      </a:lvl3pPr>
                      <a:lvl4pPr marL="1371600" algn="r" defTabSz="914400" rtl="1" eaLnBrk="1" latinLnBrk="0" hangingPunct="1">
                        <a:defRPr sz="1800" kern="1200">
                          <a:solidFill>
                            <a:schemeClr val="dk1"/>
                          </a:solidFill>
                          <a:latin typeface="Calibri"/>
                        </a:defRPr>
                      </a:lvl4pPr>
                      <a:lvl5pPr marL="1828800" algn="r" defTabSz="914400" rtl="1" eaLnBrk="1" latinLnBrk="0" hangingPunct="1">
                        <a:defRPr sz="1800" kern="1200">
                          <a:solidFill>
                            <a:schemeClr val="dk1"/>
                          </a:solidFill>
                          <a:latin typeface="Calibri"/>
                        </a:defRPr>
                      </a:lvl5pPr>
                      <a:lvl6pPr marL="2286000" algn="r" defTabSz="914400" rtl="1" eaLnBrk="1" latinLnBrk="0" hangingPunct="1">
                        <a:defRPr sz="1800" kern="1200">
                          <a:solidFill>
                            <a:schemeClr val="dk1"/>
                          </a:solidFill>
                          <a:latin typeface="Calibri"/>
                        </a:defRPr>
                      </a:lvl6pPr>
                      <a:lvl7pPr marL="2743200" algn="r" defTabSz="914400" rtl="1" eaLnBrk="1" latinLnBrk="0" hangingPunct="1">
                        <a:defRPr sz="1800" kern="1200">
                          <a:solidFill>
                            <a:schemeClr val="dk1"/>
                          </a:solidFill>
                          <a:latin typeface="Calibri"/>
                        </a:defRPr>
                      </a:lvl7pPr>
                      <a:lvl8pPr marL="3200400" algn="r" defTabSz="914400" rtl="1" eaLnBrk="1" latinLnBrk="0" hangingPunct="1">
                        <a:defRPr sz="1800" kern="1200">
                          <a:solidFill>
                            <a:schemeClr val="dk1"/>
                          </a:solidFill>
                          <a:latin typeface="Calibri"/>
                        </a:defRPr>
                      </a:lvl8pPr>
                      <a:lvl9pPr marL="3657600" algn="r" defTabSz="914400" rtl="1" eaLnBrk="1" latinLnBrk="0" hangingPunct="1">
                        <a:defRPr sz="1800" kern="1200">
                          <a:solidFill>
                            <a:schemeClr val="dk1"/>
                          </a:solidFill>
                          <a:latin typeface="Calibri"/>
                        </a:defRPr>
                      </a:lvl9pPr>
                    </a:lstStyle>
                    <a:p>
                      <a:pPr algn="ctr" rtl="1"/>
                      <a:r>
                        <a:rPr lang="en-US" dirty="0" smtClean="0"/>
                        <a:t>c</a:t>
                      </a:r>
                      <a:endParaRPr lang="ar-SA" dirty="0"/>
                    </a:p>
                  </a:txBody>
                  <a:tcPr anchor="ctr">
                    <a:lnL w="12700" cmpd="sng">
                      <a:solidFill>
                        <a:prstClr val="white"/>
                      </a:solidFill>
                    </a:lnL>
                    <a:lnR w="12700" cmpd="sng">
                      <a:solidFill>
                        <a:prstClr val="white"/>
                      </a:solidFill>
                    </a:lnR>
                    <a:lnT w="12700" cmpd="sng">
                      <a:solidFill>
                        <a:prstClr val="white"/>
                      </a:solidFill>
                    </a:lnT>
                    <a:lnB w="12700" cmpd="sng">
                      <a:solidFill>
                        <a:prstClr val="white"/>
                      </a:solidFill>
                    </a:lnB>
                    <a:lnTlToBr w="12700" cmpd="sng">
                      <a:noFill/>
                      <a:prstDash val="solid"/>
                    </a:lnTlToBr>
                    <a:lnBlToTr w="12700" cmpd="sng">
                      <a:noFill/>
                      <a:prstDash val="solid"/>
                    </a:lnBlToTr>
                    <a:solidFill>
                      <a:srgbClr val="9D90A0">
                        <a:tint val="40000"/>
                      </a:srgbClr>
                    </a:solidFill>
                  </a:tcPr>
                </a:tc>
                <a:tc>
                  <a:txBody>
                    <a:bodyPr/>
                    <a:lstStyle>
                      <a:lvl1pPr marL="0" algn="r" defTabSz="914400" rtl="1" eaLnBrk="1" latinLnBrk="0" hangingPunct="1">
                        <a:defRPr sz="1800" kern="1200">
                          <a:solidFill>
                            <a:schemeClr val="dk1"/>
                          </a:solidFill>
                          <a:latin typeface="Calibri"/>
                        </a:defRPr>
                      </a:lvl1pPr>
                      <a:lvl2pPr marL="457200" algn="r" defTabSz="914400" rtl="1" eaLnBrk="1" latinLnBrk="0" hangingPunct="1">
                        <a:defRPr sz="1800" kern="1200">
                          <a:solidFill>
                            <a:schemeClr val="dk1"/>
                          </a:solidFill>
                          <a:latin typeface="Calibri"/>
                        </a:defRPr>
                      </a:lvl2pPr>
                      <a:lvl3pPr marL="914400" algn="r" defTabSz="914400" rtl="1" eaLnBrk="1" latinLnBrk="0" hangingPunct="1">
                        <a:defRPr sz="1800" kern="1200">
                          <a:solidFill>
                            <a:schemeClr val="dk1"/>
                          </a:solidFill>
                          <a:latin typeface="Calibri"/>
                        </a:defRPr>
                      </a:lvl3pPr>
                      <a:lvl4pPr marL="1371600" algn="r" defTabSz="914400" rtl="1" eaLnBrk="1" latinLnBrk="0" hangingPunct="1">
                        <a:defRPr sz="1800" kern="1200">
                          <a:solidFill>
                            <a:schemeClr val="dk1"/>
                          </a:solidFill>
                          <a:latin typeface="Calibri"/>
                        </a:defRPr>
                      </a:lvl4pPr>
                      <a:lvl5pPr marL="1828800" algn="r" defTabSz="914400" rtl="1" eaLnBrk="1" latinLnBrk="0" hangingPunct="1">
                        <a:defRPr sz="1800" kern="1200">
                          <a:solidFill>
                            <a:schemeClr val="dk1"/>
                          </a:solidFill>
                          <a:latin typeface="Calibri"/>
                        </a:defRPr>
                      </a:lvl5pPr>
                      <a:lvl6pPr marL="2286000" algn="r" defTabSz="914400" rtl="1" eaLnBrk="1" latinLnBrk="0" hangingPunct="1">
                        <a:defRPr sz="1800" kern="1200">
                          <a:solidFill>
                            <a:schemeClr val="dk1"/>
                          </a:solidFill>
                          <a:latin typeface="Calibri"/>
                        </a:defRPr>
                      </a:lvl6pPr>
                      <a:lvl7pPr marL="2743200" algn="r" defTabSz="914400" rtl="1" eaLnBrk="1" latinLnBrk="0" hangingPunct="1">
                        <a:defRPr sz="1800" kern="1200">
                          <a:solidFill>
                            <a:schemeClr val="dk1"/>
                          </a:solidFill>
                          <a:latin typeface="Calibri"/>
                        </a:defRPr>
                      </a:lvl7pPr>
                      <a:lvl8pPr marL="3200400" algn="r" defTabSz="914400" rtl="1" eaLnBrk="1" latinLnBrk="0" hangingPunct="1">
                        <a:defRPr sz="1800" kern="1200">
                          <a:solidFill>
                            <a:schemeClr val="dk1"/>
                          </a:solidFill>
                          <a:latin typeface="Calibri"/>
                        </a:defRPr>
                      </a:lvl8pPr>
                      <a:lvl9pPr marL="3657600" algn="r" defTabSz="914400" rtl="1" eaLnBrk="1" latinLnBrk="0" hangingPunct="1">
                        <a:defRPr sz="1800" kern="1200">
                          <a:solidFill>
                            <a:schemeClr val="dk1"/>
                          </a:solidFill>
                          <a:latin typeface="Calibri"/>
                        </a:defRPr>
                      </a:lvl9pPr>
                    </a:lstStyle>
                    <a:p>
                      <a:pPr algn="ctr" rtl="1"/>
                      <a:r>
                        <a:rPr lang="en-US" dirty="0" smtClean="0"/>
                        <a:t>6</a:t>
                      </a:r>
                      <a:endParaRPr lang="ar-SA" dirty="0"/>
                    </a:p>
                  </a:txBody>
                  <a:tcPr anchor="ctr">
                    <a:lnL w="12700" cmpd="sng">
                      <a:solidFill>
                        <a:prstClr val="white"/>
                      </a:solidFill>
                    </a:lnL>
                    <a:lnR w="12700" cmpd="sng">
                      <a:solidFill>
                        <a:prstClr val="white"/>
                      </a:solidFill>
                    </a:lnR>
                    <a:lnT w="12700" cmpd="sng">
                      <a:solidFill>
                        <a:prstClr val="white"/>
                      </a:solidFill>
                    </a:lnT>
                    <a:lnB w="12700" cmpd="sng">
                      <a:solidFill>
                        <a:prstClr val="white"/>
                      </a:solidFill>
                    </a:lnB>
                    <a:lnTlToBr w="12700" cmpd="sng">
                      <a:noFill/>
                      <a:prstDash val="solid"/>
                    </a:lnTlToBr>
                    <a:lnBlToTr w="12700" cmpd="sng">
                      <a:noFill/>
                      <a:prstDash val="solid"/>
                    </a:lnBlToTr>
                    <a:solidFill>
                      <a:srgbClr val="9D90A0">
                        <a:tint val="40000"/>
                      </a:srgbClr>
                    </a:solidFill>
                  </a:tcPr>
                </a:tc>
                <a:tc>
                  <a:txBody>
                    <a:bodyPr/>
                    <a:lstStyle>
                      <a:lvl1pPr marL="0" algn="r" defTabSz="914400" rtl="1" eaLnBrk="1" latinLnBrk="0" hangingPunct="1">
                        <a:defRPr sz="1800" kern="1200">
                          <a:solidFill>
                            <a:schemeClr val="dk1"/>
                          </a:solidFill>
                          <a:latin typeface="Calibri"/>
                        </a:defRPr>
                      </a:lvl1pPr>
                      <a:lvl2pPr marL="457200" algn="r" defTabSz="914400" rtl="1" eaLnBrk="1" latinLnBrk="0" hangingPunct="1">
                        <a:defRPr sz="1800" kern="1200">
                          <a:solidFill>
                            <a:schemeClr val="dk1"/>
                          </a:solidFill>
                          <a:latin typeface="Calibri"/>
                        </a:defRPr>
                      </a:lvl2pPr>
                      <a:lvl3pPr marL="914400" algn="r" defTabSz="914400" rtl="1" eaLnBrk="1" latinLnBrk="0" hangingPunct="1">
                        <a:defRPr sz="1800" kern="1200">
                          <a:solidFill>
                            <a:schemeClr val="dk1"/>
                          </a:solidFill>
                          <a:latin typeface="Calibri"/>
                        </a:defRPr>
                      </a:lvl3pPr>
                      <a:lvl4pPr marL="1371600" algn="r" defTabSz="914400" rtl="1" eaLnBrk="1" latinLnBrk="0" hangingPunct="1">
                        <a:defRPr sz="1800" kern="1200">
                          <a:solidFill>
                            <a:schemeClr val="dk1"/>
                          </a:solidFill>
                          <a:latin typeface="Calibri"/>
                        </a:defRPr>
                      </a:lvl4pPr>
                      <a:lvl5pPr marL="1828800" algn="r" defTabSz="914400" rtl="1" eaLnBrk="1" latinLnBrk="0" hangingPunct="1">
                        <a:defRPr sz="1800" kern="1200">
                          <a:solidFill>
                            <a:schemeClr val="dk1"/>
                          </a:solidFill>
                          <a:latin typeface="Calibri"/>
                        </a:defRPr>
                      </a:lvl5pPr>
                      <a:lvl6pPr marL="2286000" algn="r" defTabSz="914400" rtl="1" eaLnBrk="1" latinLnBrk="0" hangingPunct="1">
                        <a:defRPr sz="1800" kern="1200">
                          <a:solidFill>
                            <a:schemeClr val="dk1"/>
                          </a:solidFill>
                          <a:latin typeface="Calibri"/>
                        </a:defRPr>
                      </a:lvl6pPr>
                      <a:lvl7pPr marL="2743200" algn="r" defTabSz="914400" rtl="1" eaLnBrk="1" latinLnBrk="0" hangingPunct="1">
                        <a:defRPr sz="1800" kern="1200">
                          <a:solidFill>
                            <a:schemeClr val="dk1"/>
                          </a:solidFill>
                          <a:latin typeface="Calibri"/>
                        </a:defRPr>
                      </a:lvl7pPr>
                      <a:lvl8pPr marL="3200400" algn="r" defTabSz="914400" rtl="1" eaLnBrk="1" latinLnBrk="0" hangingPunct="1">
                        <a:defRPr sz="1800" kern="1200">
                          <a:solidFill>
                            <a:schemeClr val="dk1"/>
                          </a:solidFill>
                          <a:latin typeface="Calibri"/>
                        </a:defRPr>
                      </a:lvl8pPr>
                      <a:lvl9pPr marL="3657600" algn="r" defTabSz="914400" rtl="1" eaLnBrk="1" latinLnBrk="0" hangingPunct="1">
                        <a:defRPr sz="1800" kern="1200">
                          <a:solidFill>
                            <a:schemeClr val="dk1"/>
                          </a:solidFill>
                          <a:latin typeface="Calibri"/>
                        </a:defRPr>
                      </a:lvl9pPr>
                    </a:lstStyle>
                    <a:p>
                      <a:pPr algn="ctr" rtl="1"/>
                      <a:r>
                        <a:rPr lang="en-US" dirty="0" smtClean="0"/>
                        <a:t>9</a:t>
                      </a:r>
                      <a:endParaRPr lang="ar-SA" dirty="0"/>
                    </a:p>
                  </a:txBody>
                  <a:tcPr anchor="ctr">
                    <a:lnL w="12700" cmpd="sng">
                      <a:solidFill>
                        <a:prstClr val="white"/>
                      </a:solidFill>
                    </a:lnL>
                    <a:lnR w="12700" cmpd="sng">
                      <a:solidFill>
                        <a:prstClr val="white"/>
                      </a:solidFill>
                    </a:lnR>
                    <a:lnT w="12700" cmpd="sng">
                      <a:solidFill>
                        <a:prstClr val="white"/>
                      </a:solidFill>
                    </a:lnT>
                    <a:lnB w="12700" cmpd="sng">
                      <a:solidFill>
                        <a:prstClr val="white"/>
                      </a:solidFill>
                    </a:lnB>
                    <a:lnTlToBr w="12700" cmpd="sng">
                      <a:noFill/>
                      <a:prstDash val="solid"/>
                    </a:lnTlToBr>
                    <a:lnBlToTr w="12700" cmpd="sng">
                      <a:noFill/>
                      <a:prstDash val="solid"/>
                    </a:lnBlToTr>
                    <a:solidFill>
                      <a:srgbClr val="9D90A0">
                        <a:tint val="40000"/>
                      </a:srgbClr>
                    </a:solidFill>
                  </a:tcPr>
                </a:tc>
              </a:tr>
              <a:tr h="521777">
                <a:tc>
                  <a:txBody>
                    <a:bodyPr/>
                    <a:lstStyle>
                      <a:lvl1pPr marL="0" algn="r" defTabSz="914400" rtl="1" eaLnBrk="1" latinLnBrk="0" hangingPunct="1">
                        <a:defRPr sz="1800" kern="1200">
                          <a:solidFill>
                            <a:schemeClr val="dk1"/>
                          </a:solidFill>
                          <a:latin typeface="Calibri"/>
                        </a:defRPr>
                      </a:lvl1pPr>
                      <a:lvl2pPr marL="457200" algn="r" defTabSz="914400" rtl="1" eaLnBrk="1" latinLnBrk="0" hangingPunct="1">
                        <a:defRPr sz="1800" kern="1200">
                          <a:solidFill>
                            <a:schemeClr val="dk1"/>
                          </a:solidFill>
                          <a:latin typeface="Calibri"/>
                        </a:defRPr>
                      </a:lvl2pPr>
                      <a:lvl3pPr marL="914400" algn="r" defTabSz="914400" rtl="1" eaLnBrk="1" latinLnBrk="0" hangingPunct="1">
                        <a:defRPr sz="1800" kern="1200">
                          <a:solidFill>
                            <a:schemeClr val="dk1"/>
                          </a:solidFill>
                          <a:latin typeface="Calibri"/>
                        </a:defRPr>
                      </a:lvl3pPr>
                      <a:lvl4pPr marL="1371600" algn="r" defTabSz="914400" rtl="1" eaLnBrk="1" latinLnBrk="0" hangingPunct="1">
                        <a:defRPr sz="1800" kern="1200">
                          <a:solidFill>
                            <a:schemeClr val="dk1"/>
                          </a:solidFill>
                          <a:latin typeface="Calibri"/>
                        </a:defRPr>
                      </a:lvl4pPr>
                      <a:lvl5pPr marL="1828800" algn="r" defTabSz="914400" rtl="1" eaLnBrk="1" latinLnBrk="0" hangingPunct="1">
                        <a:defRPr sz="1800" kern="1200">
                          <a:solidFill>
                            <a:schemeClr val="dk1"/>
                          </a:solidFill>
                          <a:latin typeface="Calibri"/>
                        </a:defRPr>
                      </a:lvl5pPr>
                      <a:lvl6pPr marL="2286000" algn="r" defTabSz="914400" rtl="1" eaLnBrk="1" latinLnBrk="0" hangingPunct="1">
                        <a:defRPr sz="1800" kern="1200">
                          <a:solidFill>
                            <a:schemeClr val="dk1"/>
                          </a:solidFill>
                          <a:latin typeface="Calibri"/>
                        </a:defRPr>
                      </a:lvl6pPr>
                      <a:lvl7pPr marL="2743200" algn="r" defTabSz="914400" rtl="1" eaLnBrk="1" latinLnBrk="0" hangingPunct="1">
                        <a:defRPr sz="1800" kern="1200">
                          <a:solidFill>
                            <a:schemeClr val="dk1"/>
                          </a:solidFill>
                          <a:latin typeface="Calibri"/>
                        </a:defRPr>
                      </a:lvl7pPr>
                      <a:lvl8pPr marL="3200400" algn="r" defTabSz="914400" rtl="1" eaLnBrk="1" latinLnBrk="0" hangingPunct="1">
                        <a:defRPr sz="1800" kern="1200">
                          <a:solidFill>
                            <a:schemeClr val="dk1"/>
                          </a:solidFill>
                          <a:latin typeface="Calibri"/>
                        </a:defRPr>
                      </a:lvl8pPr>
                      <a:lvl9pPr marL="3657600" algn="r" defTabSz="914400" rtl="1" eaLnBrk="1" latinLnBrk="0" hangingPunct="1">
                        <a:defRPr sz="1800" kern="1200">
                          <a:solidFill>
                            <a:schemeClr val="dk1"/>
                          </a:solidFill>
                          <a:latin typeface="Calibri"/>
                        </a:defRPr>
                      </a:lvl9pPr>
                    </a:lstStyle>
                    <a:p>
                      <a:pPr algn="ctr" rtl="1"/>
                      <a:r>
                        <a:rPr lang="en-US" dirty="0" smtClean="0"/>
                        <a:t>d</a:t>
                      </a:r>
                      <a:endParaRPr lang="ar-SA" dirty="0"/>
                    </a:p>
                  </a:txBody>
                  <a:tcPr anchor="ctr">
                    <a:lnL w="12700" cmpd="sng">
                      <a:solidFill>
                        <a:prstClr val="white"/>
                      </a:solidFill>
                    </a:lnL>
                    <a:lnR w="12700" cmpd="sng">
                      <a:solidFill>
                        <a:prstClr val="white"/>
                      </a:solidFill>
                    </a:lnR>
                    <a:lnT w="12700" cmpd="sng">
                      <a:solidFill>
                        <a:prstClr val="white"/>
                      </a:solidFill>
                    </a:lnT>
                    <a:lnB w="12700" cmpd="sng">
                      <a:solidFill>
                        <a:prstClr val="white"/>
                      </a:solidFill>
                    </a:lnB>
                    <a:lnTlToBr w="12700" cmpd="sng">
                      <a:noFill/>
                      <a:prstDash val="solid"/>
                    </a:lnTlToBr>
                    <a:lnBlToTr w="12700" cmpd="sng">
                      <a:noFill/>
                      <a:prstDash val="solid"/>
                    </a:lnBlToTr>
                    <a:solidFill>
                      <a:srgbClr val="9D90A0">
                        <a:tint val="20000"/>
                      </a:srgbClr>
                    </a:solidFill>
                  </a:tcPr>
                </a:tc>
                <a:tc>
                  <a:txBody>
                    <a:bodyPr/>
                    <a:lstStyle>
                      <a:lvl1pPr marL="0" algn="r" defTabSz="914400" rtl="1" eaLnBrk="1" latinLnBrk="0" hangingPunct="1">
                        <a:defRPr sz="1800" kern="1200">
                          <a:solidFill>
                            <a:schemeClr val="dk1"/>
                          </a:solidFill>
                          <a:latin typeface="Calibri"/>
                        </a:defRPr>
                      </a:lvl1pPr>
                      <a:lvl2pPr marL="457200" algn="r" defTabSz="914400" rtl="1" eaLnBrk="1" latinLnBrk="0" hangingPunct="1">
                        <a:defRPr sz="1800" kern="1200">
                          <a:solidFill>
                            <a:schemeClr val="dk1"/>
                          </a:solidFill>
                          <a:latin typeface="Calibri"/>
                        </a:defRPr>
                      </a:lvl2pPr>
                      <a:lvl3pPr marL="914400" algn="r" defTabSz="914400" rtl="1" eaLnBrk="1" latinLnBrk="0" hangingPunct="1">
                        <a:defRPr sz="1800" kern="1200">
                          <a:solidFill>
                            <a:schemeClr val="dk1"/>
                          </a:solidFill>
                          <a:latin typeface="Calibri"/>
                        </a:defRPr>
                      </a:lvl3pPr>
                      <a:lvl4pPr marL="1371600" algn="r" defTabSz="914400" rtl="1" eaLnBrk="1" latinLnBrk="0" hangingPunct="1">
                        <a:defRPr sz="1800" kern="1200">
                          <a:solidFill>
                            <a:schemeClr val="dk1"/>
                          </a:solidFill>
                          <a:latin typeface="Calibri"/>
                        </a:defRPr>
                      </a:lvl4pPr>
                      <a:lvl5pPr marL="1828800" algn="r" defTabSz="914400" rtl="1" eaLnBrk="1" latinLnBrk="0" hangingPunct="1">
                        <a:defRPr sz="1800" kern="1200">
                          <a:solidFill>
                            <a:schemeClr val="dk1"/>
                          </a:solidFill>
                          <a:latin typeface="Calibri"/>
                        </a:defRPr>
                      </a:lvl5pPr>
                      <a:lvl6pPr marL="2286000" algn="r" defTabSz="914400" rtl="1" eaLnBrk="1" latinLnBrk="0" hangingPunct="1">
                        <a:defRPr sz="1800" kern="1200">
                          <a:solidFill>
                            <a:schemeClr val="dk1"/>
                          </a:solidFill>
                          <a:latin typeface="Calibri"/>
                        </a:defRPr>
                      </a:lvl6pPr>
                      <a:lvl7pPr marL="2743200" algn="r" defTabSz="914400" rtl="1" eaLnBrk="1" latinLnBrk="0" hangingPunct="1">
                        <a:defRPr sz="1800" kern="1200">
                          <a:solidFill>
                            <a:schemeClr val="dk1"/>
                          </a:solidFill>
                          <a:latin typeface="Calibri"/>
                        </a:defRPr>
                      </a:lvl7pPr>
                      <a:lvl8pPr marL="3200400" algn="r" defTabSz="914400" rtl="1" eaLnBrk="1" latinLnBrk="0" hangingPunct="1">
                        <a:defRPr sz="1800" kern="1200">
                          <a:solidFill>
                            <a:schemeClr val="dk1"/>
                          </a:solidFill>
                          <a:latin typeface="Calibri"/>
                        </a:defRPr>
                      </a:lvl8pPr>
                      <a:lvl9pPr marL="3657600" algn="r" defTabSz="914400" rtl="1" eaLnBrk="1" latinLnBrk="0" hangingPunct="1">
                        <a:defRPr sz="1800" kern="1200">
                          <a:solidFill>
                            <a:schemeClr val="dk1"/>
                          </a:solidFill>
                          <a:latin typeface="Calibri"/>
                        </a:defRPr>
                      </a:lvl9pPr>
                    </a:lstStyle>
                    <a:p>
                      <a:pPr algn="ctr" rtl="1"/>
                      <a:r>
                        <a:rPr lang="en-US" dirty="0" smtClean="0"/>
                        <a:t>8</a:t>
                      </a:r>
                      <a:endParaRPr lang="ar-SA" dirty="0"/>
                    </a:p>
                  </a:txBody>
                  <a:tcPr anchor="ctr">
                    <a:lnL w="12700" cmpd="sng">
                      <a:solidFill>
                        <a:prstClr val="white"/>
                      </a:solidFill>
                    </a:lnL>
                    <a:lnR w="12700" cmpd="sng">
                      <a:solidFill>
                        <a:prstClr val="white"/>
                      </a:solidFill>
                    </a:lnR>
                    <a:lnT w="12700" cmpd="sng">
                      <a:solidFill>
                        <a:prstClr val="white"/>
                      </a:solidFill>
                    </a:lnT>
                    <a:lnB w="12700" cmpd="sng">
                      <a:solidFill>
                        <a:prstClr val="white"/>
                      </a:solidFill>
                    </a:lnB>
                    <a:lnTlToBr w="12700" cmpd="sng">
                      <a:noFill/>
                      <a:prstDash val="solid"/>
                    </a:lnTlToBr>
                    <a:lnBlToTr w="12700" cmpd="sng">
                      <a:noFill/>
                      <a:prstDash val="solid"/>
                    </a:lnBlToTr>
                    <a:solidFill>
                      <a:srgbClr val="9D90A0">
                        <a:tint val="20000"/>
                      </a:srgbClr>
                    </a:solidFill>
                  </a:tcPr>
                </a:tc>
                <a:tc>
                  <a:txBody>
                    <a:bodyPr/>
                    <a:lstStyle>
                      <a:lvl1pPr marL="0" algn="r" defTabSz="914400" rtl="1" eaLnBrk="1" latinLnBrk="0" hangingPunct="1">
                        <a:defRPr sz="1800" kern="1200">
                          <a:solidFill>
                            <a:schemeClr val="dk1"/>
                          </a:solidFill>
                          <a:latin typeface="Calibri"/>
                        </a:defRPr>
                      </a:lvl1pPr>
                      <a:lvl2pPr marL="457200" algn="r" defTabSz="914400" rtl="1" eaLnBrk="1" latinLnBrk="0" hangingPunct="1">
                        <a:defRPr sz="1800" kern="1200">
                          <a:solidFill>
                            <a:schemeClr val="dk1"/>
                          </a:solidFill>
                          <a:latin typeface="Calibri"/>
                        </a:defRPr>
                      </a:lvl2pPr>
                      <a:lvl3pPr marL="914400" algn="r" defTabSz="914400" rtl="1" eaLnBrk="1" latinLnBrk="0" hangingPunct="1">
                        <a:defRPr sz="1800" kern="1200">
                          <a:solidFill>
                            <a:schemeClr val="dk1"/>
                          </a:solidFill>
                          <a:latin typeface="Calibri"/>
                        </a:defRPr>
                      </a:lvl3pPr>
                      <a:lvl4pPr marL="1371600" algn="r" defTabSz="914400" rtl="1" eaLnBrk="1" latinLnBrk="0" hangingPunct="1">
                        <a:defRPr sz="1800" kern="1200">
                          <a:solidFill>
                            <a:schemeClr val="dk1"/>
                          </a:solidFill>
                          <a:latin typeface="Calibri"/>
                        </a:defRPr>
                      </a:lvl4pPr>
                      <a:lvl5pPr marL="1828800" algn="r" defTabSz="914400" rtl="1" eaLnBrk="1" latinLnBrk="0" hangingPunct="1">
                        <a:defRPr sz="1800" kern="1200">
                          <a:solidFill>
                            <a:schemeClr val="dk1"/>
                          </a:solidFill>
                          <a:latin typeface="Calibri"/>
                        </a:defRPr>
                      </a:lvl5pPr>
                      <a:lvl6pPr marL="2286000" algn="r" defTabSz="914400" rtl="1" eaLnBrk="1" latinLnBrk="0" hangingPunct="1">
                        <a:defRPr sz="1800" kern="1200">
                          <a:solidFill>
                            <a:schemeClr val="dk1"/>
                          </a:solidFill>
                          <a:latin typeface="Calibri"/>
                        </a:defRPr>
                      </a:lvl6pPr>
                      <a:lvl7pPr marL="2743200" algn="r" defTabSz="914400" rtl="1" eaLnBrk="1" latinLnBrk="0" hangingPunct="1">
                        <a:defRPr sz="1800" kern="1200">
                          <a:solidFill>
                            <a:schemeClr val="dk1"/>
                          </a:solidFill>
                          <a:latin typeface="Calibri"/>
                        </a:defRPr>
                      </a:lvl7pPr>
                      <a:lvl8pPr marL="3200400" algn="r" defTabSz="914400" rtl="1" eaLnBrk="1" latinLnBrk="0" hangingPunct="1">
                        <a:defRPr sz="1800" kern="1200">
                          <a:solidFill>
                            <a:schemeClr val="dk1"/>
                          </a:solidFill>
                          <a:latin typeface="Calibri"/>
                        </a:defRPr>
                      </a:lvl8pPr>
                      <a:lvl9pPr marL="3657600" algn="r" defTabSz="914400" rtl="1" eaLnBrk="1" latinLnBrk="0" hangingPunct="1">
                        <a:defRPr sz="1800" kern="1200">
                          <a:solidFill>
                            <a:schemeClr val="dk1"/>
                          </a:solidFill>
                          <a:latin typeface="Calibri"/>
                        </a:defRPr>
                      </a:lvl9pPr>
                    </a:lstStyle>
                    <a:p>
                      <a:pPr algn="ctr" rtl="1"/>
                      <a:r>
                        <a:rPr lang="en-US" dirty="0" smtClean="0"/>
                        <a:t>10</a:t>
                      </a:r>
                      <a:endParaRPr lang="ar-SA" dirty="0"/>
                    </a:p>
                  </a:txBody>
                  <a:tcPr anchor="ctr">
                    <a:lnL w="12700" cmpd="sng">
                      <a:solidFill>
                        <a:prstClr val="white"/>
                      </a:solidFill>
                    </a:lnL>
                    <a:lnR w="12700" cmpd="sng">
                      <a:solidFill>
                        <a:prstClr val="white"/>
                      </a:solidFill>
                    </a:lnR>
                    <a:lnT w="12700" cmpd="sng">
                      <a:solidFill>
                        <a:prstClr val="white"/>
                      </a:solidFill>
                    </a:lnT>
                    <a:lnB w="12700" cmpd="sng">
                      <a:solidFill>
                        <a:prstClr val="white"/>
                      </a:solidFill>
                    </a:lnB>
                    <a:lnTlToBr w="12700" cmpd="sng">
                      <a:noFill/>
                      <a:prstDash val="solid"/>
                    </a:lnTlToBr>
                    <a:lnBlToTr w="12700" cmpd="sng">
                      <a:noFill/>
                      <a:prstDash val="solid"/>
                    </a:lnBlToTr>
                    <a:solidFill>
                      <a:srgbClr val="9D90A0">
                        <a:tint val="20000"/>
                      </a:srgbClr>
                    </a:solidFill>
                  </a:tcPr>
                </a:tc>
              </a:tr>
              <a:tr h="521777">
                <a:tc>
                  <a:txBody>
                    <a:bodyPr/>
                    <a:lstStyle>
                      <a:lvl1pPr marL="0" algn="r" defTabSz="914400" rtl="1" eaLnBrk="1" latinLnBrk="0" hangingPunct="1">
                        <a:defRPr sz="1800" kern="1200">
                          <a:solidFill>
                            <a:schemeClr val="dk1"/>
                          </a:solidFill>
                          <a:latin typeface="Calibri"/>
                        </a:defRPr>
                      </a:lvl1pPr>
                      <a:lvl2pPr marL="457200" algn="r" defTabSz="914400" rtl="1" eaLnBrk="1" latinLnBrk="0" hangingPunct="1">
                        <a:defRPr sz="1800" kern="1200">
                          <a:solidFill>
                            <a:schemeClr val="dk1"/>
                          </a:solidFill>
                          <a:latin typeface="Calibri"/>
                        </a:defRPr>
                      </a:lvl2pPr>
                      <a:lvl3pPr marL="914400" algn="r" defTabSz="914400" rtl="1" eaLnBrk="1" latinLnBrk="0" hangingPunct="1">
                        <a:defRPr sz="1800" kern="1200">
                          <a:solidFill>
                            <a:schemeClr val="dk1"/>
                          </a:solidFill>
                          <a:latin typeface="Calibri"/>
                        </a:defRPr>
                      </a:lvl3pPr>
                      <a:lvl4pPr marL="1371600" algn="r" defTabSz="914400" rtl="1" eaLnBrk="1" latinLnBrk="0" hangingPunct="1">
                        <a:defRPr sz="1800" kern="1200">
                          <a:solidFill>
                            <a:schemeClr val="dk1"/>
                          </a:solidFill>
                          <a:latin typeface="Calibri"/>
                        </a:defRPr>
                      </a:lvl4pPr>
                      <a:lvl5pPr marL="1828800" algn="r" defTabSz="914400" rtl="1" eaLnBrk="1" latinLnBrk="0" hangingPunct="1">
                        <a:defRPr sz="1800" kern="1200">
                          <a:solidFill>
                            <a:schemeClr val="dk1"/>
                          </a:solidFill>
                          <a:latin typeface="Calibri"/>
                        </a:defRPr>
                      </a:lvl5pPr>
                      <a:lvl6pPr marL="2286000" algn="r" defTabSz="914400" rtl="1" eaLnBrk="1" latinLnBrk="0" hangingPunct="1">
                        <a:defRPr sz="1800" kern="1200">
                          <a:solidFill>
                            <a:schemeClr val="dk1"/>
                          </a:solidFill>
                          <a:latin typeface="Calibri"/>
                        </a:defRPr>
                      </a:lvl6pPr>
                      <a:lvl7pPr marL="2743200" algn="r" defTabSz="914400" rtl="1" eaLnBrk="1" latinLnBrk="0" hangingPunct="1">
                        <a:defRPr sz="1800" kern="1200">
                          <a:solidFill>
                            <a:schemeClr val="dk1"/>
                          </a:solidFill>
                          <a:latin typeface="Calibri"/>
                        </a:defRPr>
                      </a:lvl7pPr>
                      <a:lvl8pPr marL="3200400" algn="r" defTabSz="914400" rtl="1" eaLnBrk="1" latinLnBrk="0" hangingPunct="1">
                        <a:defRPr sz="1800" kern="1200">
                          <a:solidFill>
                            <a:schemeClr val="dk1"/>
                          </a:solidFill>
                          <a:latin typeface="Calibri"/>
                        </a:defRPr>
                      </a:lvl8pPr>
                      <a:lvl9pPr marL="3657600" algn="r" defTabSz="914400" rtl="1" eaLnBrk="1" latinLnBrk="0" hangingPunct="1">
                        <a:defRPr sz="1800" kern="1200">
                          <a:solidFill>
                            <a:schemeClr val="dk1"/>
                          </a:solidFill>
                          <a:latin typeface="Calibri"/>
                        </a:defRPr>
                      </a:lvl9pPr>
                    </a:lstStyle>
                    <a:p>
                      <a:pPr algn="ctr" rtl="1"/>
                      <a:r>
                        <a:rPr lang="en-US" dirty="0" smtClean="0"/>
                        <a:t>e</a:t>
                      </a:r>
                      <a:endParaRPr lang="ar-SA" dirty="0"/>
                    </a:p>
                  </a:txBody>
                  <a:tcPr anchor="ctr">
                    <a:lnL w="12700" cmpd="sng">
                      <a:solidFill>
                        <a:prstClr val="white"/>
                      </a:solidFill>
                    </a:lnL>
                    <a:lnR w="12700" cmpd="sng">
                      <a:solidFill>
                        <a:prstClr val="white"/>
                      </a:solidFill>
                    </a:lnR>
                    <a:lnT w="12700" cmpd="sng">
                      <a:solidFill>
                        <a:prstClr val="white"/>
                      </a:solidFill>
                    </a:lnT>
                    <a:lnB w="12700" cmpd="sng">
                      <a:solidFill>
                        <a:prstClr val="white"/>
                      </a:solidFill>
                    </a:lnB>
                    <a:lnTlToBr w="12700" cmpd="sng">
                      <a:noFill/>
                      <a:prstDash val="solid"/>
                    </a:lnTlToBr>
                    <a:lnBlToTr w="12700" cmpd="sng">
                      <a:noFill/>
                      <a:prstDash val="solid"/>
                    </a:lnBlToTr>
                    <a:solidFill>
                      <a:srgbClr val="9D90A0">
                        <a:tint val="40000"/>
                      </a:srgbClr>
                    </a:solidFill>
                  </a:tcPr>
                </a:tc>
                <a:tc>
                  <a:txBody>
                    <a:bodyPr/>
                    <a:lstStyle>
                      <a:lvl1pPr marL="0" algn="r" defTabSz="914400" rtl="1" eaLnBrk="1" latinLnBrk="0" hangingPunct="1">
                        <a:defRPr sz="1800" kern="1200">
                          <a:solidFill>
                            <a:schemeClr val="dk1"/>
                          </a:solidFill>
                          <a:latin typeface="Calibri"/>
                        </a:defRPr>
                      </a:lvl1pPr>
                      <a:lvl2pPr marL="457200" algn="r" defTabSz="914400" rtl="1" eaLnBrk="1" latinLnBrk="0" hangingPunct="1">
                        <a:defRPr sz="1800" kern="1200">
                          <a:solidFill>
                            <a:schemeClr val="dk1"/>
                          </a:solidFill>
                          <a:latin typeface="Calibri"/>
                        </a:defRPr>
                      </a:lvl2pPr>
                      <a:lvl3pPr marL="914400" algn="r" defTabSz="914400" rtl="1" eaLnBrk="1" latinLnBrk="0" hangingPunct="1">
                        <a:defRPr sz="1800" kern="1200">
                          <a:solidFill>
                            <a:schemeClr val="dk1"/>
                          </a:solidFill>
                          <a:latin typeface="Calibri"/>
                        </a:defRPr>
                      </a:lvl3pPr>
                      <a:lvl4pPr marL="1371600" algn="r" defTabSz="914400" rtl="1" eaLnBrk="1" latinLnBrk="0" hangingPunct="1">
                        <a:defRPr sz="1800" kern="1200">
                          <a:solidFill>
                            <a:schemeClr val="dk1"/>
                          </a:solidFill>
                          <a:latin typeface="Calibri"/>
                        </a:defRPr>
                      </a:lvl4pPr>
                      <a:lvl5pPr marL="1828800" algn="r" defTabSz="914400" rtl="1" eaLnBrk="1" latinLnBrk="0" hangingPunct="1">
                        <a:defRPr sz="1800" kern="1200">
                          <a:solidFill>
                            <a:schemeClr val="dk1"/>
                          </a:solidFill>
                          <a:latin typeface="Calibri"/>
                        </a:defRPr>
                      </a:lvl5pPr>
                      <a:lvl6pPr marL="2286000" algn="r" defTabSz="914400" rtl="1" eaLnBrk="1" latinLnBrk="0" hangingPunct="1">
                        <a:defRPr sz="1800" kern="1200">
                          <a:solidFill>
                            <a:schemeClr val="dk1"/>
                          </a:solidFill>
                          <a:latin typeface="Calibri"/>
                        </a:defRPr>
                      </a:lvl6pPr>
                      <a:lvl7pPr marL="2743200" algn="r" defTabSz="914400" rtl="1" eaLnBrk="1" latinLnBrk="0" hangingPunct="1">
                        <a:defRPr sz="1800" kern="1200">
                          <a:solidFill>
                            <a:schemeClr val="dk1"/>
                          </a:solidFill>
                          <a:latin typeface="Calibri"/>
                        </a:defRPr>
                      </a:lvl7pPr>
                      <a:lvl8pPr marL="3200400" algn="r" defTabSz="914400" rtl="1" eaLnBrk="1" latinLnBrk="0" hangingPunct="1">
                        <a:defRPr sz="1800" kern="1200">
                          <a:solidFill>
                            <a:schemeClr val="dk1"/>
                          </a:solidFill>
                          <a:latin typeface="Calibri"/>
                        </a:defRPr>
                      </a:lvl8pPr>
                      <a:lvl9pPr marL="3657600" algn="r" defTabSz="914400" rtl="1" eaLnBrk="1" latinLnBrk="0" hangingPunct="1">
                        <a:defRPr sz="1800" kern="1200">
                          <a:solidFill>
                            <a:schemeClr val="dk1"/>
                          </a:solidFill>
                          <a:latin typeface="Calibri"/>
                        </a:defRPr>
                      </a:lvl9pPr>
                    </a:lstStyle>
                    <a:p>
                      <a:pPr algn="ctr" rtl="1"/>
                      <a:r>
                        <a:rPr lang="en-US" dirty="0" smtClean="0"/>
                        <a:t>10</a:t>
                      </a:r>
                      <a:endParaRPr lang="ar-SA" dirty="0"/>
                    </a:p>
                  </a:txBody>
                  <a:tcPr anchor="ctr">
                    <a:lnL w="12700" cmpd="sng">
                      <a:solidFill>
                        <a:prstClr val="white"/>
                      </a:solidFill>
                    </a:lnL>
                    <a:lnR w="12700" cmpd="sng">
                      <a:solidFill>
                        <a:prstClr val="white"/>
                      </a:solidFill>
                    </a:lnR>
                    <a:lnT w="12700" cmpd="sng">
                      <a:solidFill>
                        <a:prstClr val="white"/>
                      </a:solidFill>
                    </a:lnT>
                    <a:lnB w="12700" cmpd="sng">
                      <a:solidFill>
                        <a:prstClr val="white"/>
                      </a:solidFill>
                    </a:lnB>
                    <a:lnTlToBr w="12700" cmpd="sng">
                      <a:noFill/>
                      <a:prstDash val="solid"/>
                    </a:lnTlToBr>
                    <a:lnBlToTr w="12700" cmpd="sng">
                      <a:noFill/>
                      <a:prstDash val="solid"/>
                    </a:lnBlToTr>
                    <a:solidFill>
                      <a:srgbClr val="9D90A0">
                        <a:tint val="40000"/>
                      </a:srgbClr>
                    </a:solidFill>
                  </a:tcPr>
                </a:tc>
                <a:tc>
                  <a:txBody>
                    <a:bodyPr/>
                    <a:lstStyle>
                      <a:lvl1pPr marL="0" algn="r" defTabSz="914400" rtl="1" eaLnBrk="1" latinLnBrk="0" hangingPunct="1">
                        <a:defRPr sz="1800" kern="1200">
                          <a:solidFill>
                            <a:schemeClr val="dk1"/>
                          </a:solidFill>
                          <a:latin typeface="Calibri"/>
                        </a:defRPr>
                      </a:lvl1pPr>
                      <a:lvl2pPr marL="457200" algn="r" defTabSz="914400" rtl="1" eaLnBrk="1" latinLnBrk="0" hangingPunct="1">
                        <a:defRPr sz="1800" kern="1200">
                          <a:solidFill>
                            <a:schemeClr val="dk1"/>
                          </a:solidFill>
                          <a:latin typeface="Calibri"/>
                        </a:defRPr>
                      </a:lvl2pPr>
                      <a:lvl3pPr marL="914400" algn="r" defTabSz="914400" rtl="1" eaLnBrk="1" latinLnBrk="0" hangingPunct="1">
                        <a:defRPr sz="1800" kern="1200">
                          <a:solidFill>
                            <a:schemeClr val="dk1"/>
                          </a:solidFill>
                          <a:latin typeface="Calibri"/>
                        </a:defRPr>
                      </a:lvl3pPr>
                      <a:lvl4pPr marL="1371600" algn="r" defTabSz="914400" rtl="1" eaLnBrk="1" latinLnBrk="0" hangingPunct="1">
                        <a:defRPr sz="1800" kern="1200">
                          <a:solidFill>
                            <a:schemeClr val="dk1"/>
                          </a:solidFill>
                          <a:latin typeface="Calibri"/>
                        </a:defRPr>
                      </a:lvl4pPr>
                      <a:lvl5pPr marL="1828800" algn="r" defTabSz="914400" rtl="1" eaLnBrk="1" latinLnBrk="0" hangingPunct="1">
                        <a:defRPr sz="1800" kern="1200">
                          <a:solidFill>
                            <a:schemeClr val="dk1"/>
                          </a:solidFill>
                          <a:latin typeface="Calibri"/>
                        </a:defRPr>
                      </a:lvl5pPr>
                      <a:lvl6pPr marL="2286000" algn="r" defTabSz="914400" rtl="1" eaLnBrk="1" latinLnBrk="0" hangingPunct="1">
                        <a:defRPr sz="1800" kern="1200">
                          <a:solidFill>
                            <a:schemeClr val="dk1"/>
                          </a:solidFill>
                          <a:latin typeface="Calibri"/>
                        </a:defRPr>
                      </a:lvl6pPr>
                      <a:lvl7pPr marL="2743200" algn="r" defTabSz="914400" rtl="1" eaLnBrk="1" latinLnBrk="0" hangingPunct="1">
                        <a:defRPr sz="1800" kern="1200">
                          <a:solidFill>
                            <a:schemeClr val="dk1"/>
                          </a:solidFill>
                          <a:latin typeface="Calibri"/>
                        </a:defRPr>
                      </a:lvl7pPr>
                      <a:lvl8pPr marL="3200400" algn="r" defTabSz="914400" rtl="1" eaLnBrk="1" latinLnBrk="0" hangingPunct="1">
                        <a:defRPr sz="1800" kern="1200">
                          <a:solidFill>
                            <a:schemeClr val="dk1"/>
                          </a:solidFill>
                          <a:latin typeface="Calibri"/>
                        </a:defRPr>
                      </a:lvl8pPr>
                      <a:lvl9pPr marL="3657600" algn="r" defTabSz="914400" rtl="1" eaLnBrk="1" latinLnBrk="0" hangingPunct="1">
                        <a:defRPr sz="1800" kern="1200">
                          <a:solidFill>
                            <a:schemeClr val="dk1"/>
                          </a:solidFill>
                          <a:latin typeface="Calibri"/>
                        </a:defRPr>
                      </a:lvl9pPr>
                    </a:lstStyle>
                    <a:p>
                      <a:pPr algn="ctr" rtl="1"/>
                      <a:r>
                        <a:rPr lang="en-US" dirty="0" smtClean="0"/>
                        <a:t>11</a:t>
                      </a:r>
                      <a:endParaRPr lang="ar-SA" dirty="0"/>
                    </a:p>
                  </a:txBody>
                  <a:tcPr anchor="ctr">
                    <a:lnL w="12700" cmpd="sng">
                      <a:solidFill>
                        <a:prstClr val="white"/>
                      </a:solidFill>
                    </a:lnL>
                    <a:lnR w="12700" cmpd="sng">
                      <a:solidFill>
                        <a:prstClr val="white"/>
                      </a:solidFill>
                    </a:lnR>
                    <a:lnT w="12700" cmpd="sng">
                      <a:solidFill>
                        <a:prstClr val="white"/>
                      </a:solidFill>
                    </a:lnT>
                    <a:lnB w="12700" cmpd="sng">
                      <a:solidFill>
                        <a:prstClr val="white"/>
                      </a:solidFill>
                    </a:lnB>
                    <a:lnTlToBr w="12700" cmpd="sng">
                      <a:noFill/>
                      <a:prstDash val="solid"/>
                    </a:lnTlToBr>
                    <a:lnBlToTr w="12700" cmpd="sng">
                      <a:noFill/>
                      <a:prstDash val="solid"/>
                    </a:lnBlToTr>
                    <a:solidFill>
                      <a:srgbClr val="9D90A0">
                        <a:tint val="40000"/>
                      </a:srgbClr>
                    </a:solidFill>
                  </a:tcPr>
                </a:tc>
              </a:tr>
            </a:tbl>
          </a:graphicData>
        </a:graphic>
      </p:graphicFrame>
    </p:spTree>
    <p:extLst>
      <p:ext uri="{BB962C8B-B14F-4D97-AF65-F5344CB8AC3E}">
        <p14:creationId xmlns:p14="http://schemas.microsoft.com/office/powerpoint/2010/main" val="280766778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50" fill="hold"/>
                                        <p:tgtEl>
                                          <p:spTgt spid="2"/>
                                        </p:tgtEl>
                                        <p:attrNameLst>
                                          <p:attrName>ppt_x</p:attrName>
                                        </p:attrNameLst>
                                      </p:cBhvr>
                                      <p:tavLst>
                                        <p:tav tm="0">
                                          <p:val>
                                            <p:strVal val="#ppt_x"/>
                                          </p:val>
                                        </p:tav>
                                        <p:tav tm="100000">
                                          <p:val>
                                            <p:strVal val="#ppt_x"/>
                                          </p:val>
                                        </p:tav>
                                      </p:tavLst>
                                    </p:anim>
                                    <p:anim calcmode="lin" valueType="num">
                                      <p:cBhvr additive="base">
                                        <p:cTn id="8" dur="25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250"/>
                            </p:stCondLst>
                            <p:childTnLst>
                              <p:par>
                                <p:cTn id="10" presetID="2" presetClass="entr" presetSubtype="4"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25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25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500"/>
                            </p:stCondLst>
                            <p:childTnLst>
                              <p:par>
                                <p:cTn id="15" presetID="26" presetClass="entr" presetSubtype="0"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down)">
                                      <p:cBhvr>
                                        <p:cTn id="17" dur="145">
                                          <p:stCondLst>
                                            <p:cond delay="0"/>
                                          </p:stCondLst>
                                        </p:cTn>
                                        <p:tgtEl>
                                          <p:spTgt spid="4"/>
                                        </p:tgtEl>
                                      </p:cBhvr>
                                    </p:animEffect>
                                    <p:anim calcmode="lin" valueType="num">
                                      <p:cBhvr>
                                        <p:cTn id="18" dur="456"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9" dur="166"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0" dur="166" tmFilter="0, 0; 0.125,0.2665; 0.25,0.4; 0.375,0.465; 0.5,0.5;  0.625,0.535; 0.75,0.6; 0.875,0.7335; 1,1">
                                          <p:stCondLst>
                                            <p:cond delay="166"/>
                                          </p:stCondLst>
                                        </p:cTn>
                                        <p:tgtEl>
                                          <p:spTgt spid="4"/>
                                        </p:tgtEl>
                                        <p:attrNameLst>
                                          <p:attrName>ppt_y</p:attrName>
                                        </p:attrNameLst>
                                      </p:cBhvr>
                                      <p:tavLst>
                                        <p:tav tm="0" fmla="#ppt_y-sin(pi*$)/9">
                                          <p:val>
                                            <p:fltVal val="0"/>
                                          </p:val>
                                        </p:tav>
                                        <p:tav tm="100000">
                                          <p:val>
                                            <p:fltVal val="1"/>
                                          </p:val>
                                        </p:tav>
                                      </p:tavLst>
                                    </p:anim>
                                    <p:anim calcmode="lin" valueType="num">
                                      <p:cBhvr>
                                        <p:cTn id="21" dur="83" tmFilter="0, 0; 0.125,0.2665; 0.25,0.4; 0.375,0.465; 0.5,0.5;  0.625,0.535; 0.75,0.6; 0.875,0.7335; 1,1">
                                          <p:stCondLst>
                                            <p:cond delay="331"/>
                                          </p:stCondLst>
                                        </p:cTn>
                                        <p:tgtEl>
                                          <p:spTgt spid="4"/>
                                        </p:tgtEl>
                                        <p:attrNameLst>
                                          <p:attrName>ppt_y</p:attrName>
                                        </p:attrNameLst>
                                      </p:cBhvr>
                                      <p:tavLst>
                                        <p:tav tm="0" fmla="#ppt_y-sin(pi*$)/27">
                                          <p:val>
                                            <p:fltVal val="0"/>
                                          </p:val>
                                        </p:tav>
                                        <p:tav tm="100000">
                                          <p:val>
                                            <p:fltVal val="1"/>
                                          </p:val>
                                        </p:tav>
                                      </p:tavLst>
                                    </p:anim>
                                    <p:anim calcmode="lin" valueType="num">
                                      <p:cBhvr>
                                        <p:cTn id="22" dur="41" tmFilter="0, 0; 0.125,0.2665; 0.25,0.4; 0.375,0.465; 0.5,0.5;  0.625,0.535; 0.75,0.6; 0.875,0.7335; 1,1">
                                          <p:stCondLst>
                                            <p:cond delay="414"/>
                                          </p:stCondLst>
                                        </p:cTn>
                                        <p:tgtEl>
                                          <p:spTgt spid="4"/>
                                        </p:tgtEl>
                                        <p:attrNameLst>
                                          <p:attrName>ppt_y</p:attrName>
                                        </p:attrNameLst>
                                      </p:cBhvr>
                                      <p:tavLst>
                                        <p:tav tm="0" fmla="#ppt_y-sin(pi*$)/81">
                                          <p:val>
                                            <p:fltVal val="0"/>
                                          </p:val>
                                        </p:tav>
                                        <p:tav tm="100000">
                                          <p:val>
                                            <p:fltVal val="1"/>
                                          </p:val>
                                        </p:tav>
                                      </p:tavLst>
                                    </p:anim>
                                    <p:animScale>
                                      <p:cBhvr>
                                        <p:cTn id="23" dur="7">
                                          <p:stCondLst>
                                            <p:cond delay="162"/>
                                          </p:stCondLst>
                                        </p:cTn>
                                        <p:tgtEl>
                                          <p:spTgt spid="4"/>
                                        </p:tgtEl>
                                      </p:cBhvr>
                                      <p:to x="100000" y="60000"/>
                                    </p:animScale>
                                    <p:animScale>
                                      <p:cBhvr>
                                        <p:cTn id="24" dur="41" decel="50000">
                                          <p:stCondLst>
                                            <p:cond delay="169"/>
                                          </p:stCondLst>
                                        </p:cTn>
                                        <p:tgtEl>
                                          <p:spTgt spid="4"/>
                                        </p:tgtEl>
                                      </p:cBhvr>
                                      <p:to x="100000" y="100000"/>
                                    </p:animScale>
                                    <p:animScale>
                                      <p:cBhvr>
                                        <p:cTn id="25" dur="7">
                                          <p:stCondLst>
                                            <p:cond delay="328"/>
                                          </p:stCondLst>
                                        </p:cTn>
                                        <p:tgtEl>
                                          <p:spTgt spid="4"/>
                                        </p:tgtEl>
                                      </p:cBhvr>
                                      <p:to x="100000" y="80000"/>
                                    </p:animScale>
                                    <p:animScale>
                                      <p:cBhvr>
                                        <p:cTn id="26" dur="41" decel="50000">
                                          <p:stCondLst>
                                            <p:cond delay="335"/>
                                          </p:stCondLst>
                                        </p:cTn>
                                        <p:tgtEl>
                                          <p:spTgt spid="4"/>
                                        </p:tgtEl>
                                      </p:cBhvr>
                                      <p:to x="100000" y="100000"/>
                                    </p:animScale>
                                    <p:animScale>
                                      <p:cBhvr>
                                        <p:cTn id="27" dur="7">
                                          <p:stCondLst>
                                            <p:cond delay="410"/>
                                          </p:stCondLst>
                                        </p:cTn>
                                        <p:tgtEl>
                                          <p:spTgt spid="4"/>
                                        </p:tgtEl>
                                      </p:cBhvr>
                                      <p:to x="100000" y="90000"/>
                                    </p:animScale>
                                    <p:animScale>
                                      <p:cBhvr>
                                        <p:cTn id="28" dur="41" decel="50000">
                                          <p:stCondLst>
                                            <p:cond delay="417"/>
                                          </p:stCondLst>
                                        </p:cTn>
                                        <p:tgtEl>
                                          <p:spTgt spid="4"/>
                                        </p:tgtEl>
                                      </p:cBhvr>
                                      <p:to x="100000" y="100000"/>
                                    </p:animScale>
                                    <p:animScale>
                                      <p:cBhvr>
                                        <p:cTn id="29" dur="7">
                                          <p:stCondLst>
                                            <p:cond delay="452"/>
                                          </p:stCondLst>
                                        </p:cTn>
                                        <p:tgtEl>
                                          <p:spTgt spid="4"/>
                                        </p:tgtEl>
                                      </p:cBhvr>
                                      <p:to x="100000" y="95000"/>
                                    </p:animScale>
                                    <p:animScale>
                                      <p:cBhvr>
                                        <p:cTn id="30" dur="41" decel="50000">
                                          <p:stCondLst>
                                            <p:cond delay="459"/>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04664"/>
            <a:ext cx="8507288" cy="6069288"/>
          </a:xfrm>
        </p:spPr>
        <p:txBody>
          <a:bodyPr/>
          <a:lstStyle/>
          <a:p>
            <a:pPr marL="114300" indent="0" algn="r" rtl="1">
              <a:buNone/>
            </a:pPr>
            <a:r>
              <a:rPr lang="ar-DZ" sz="4400" b="1" dirty="0" smtClean="0">
                <a:solidFill>
                  <a:schemeClr val="accent6">
                    <a:lumMod val="50000"/>
                  </a:schemeClr>
                </a:solidFill>
              </a:rPr>
              <a:t>رابعا : </a:t>
            </a:r>
            <a:r>
              <a:rPr lang="ar-SA" sz="4400" b="1" dirty="0" smtClean="0">
                <a:solidFill>
                  <a:schemeClr val="accent6">
                    <a:lumMod val="50000"/>
                  </a:schemeClr>
                </a:solidFill>
              </a:rPr>
              <a:t>منحنى العرض</a:t>
            </a:r>
            <a:endParaRPr lang="ar-SA" sz="4400" b="1" dirty="0">
              <a:solidFill>
                <a:schemeClr val="accent6">
                  <a:lumMod val="50000"/>
                </a:schemeClr>
              </a:solidFill>
            </a:endParaRPr>
          </a:p>
          <a:p>
            <a:pPr marL="0" indent="0" algn="just">
              <a:buNone/>
            </a:pPr>
            <a:r>
              <a:rPr lang="ar-DZ" dirty="0"/>
              <a:t> </a:t>
            </a:r>
            <a:r>
              <a:rPr lang="ar-DZ" dirty="0" smtClean="0"/>
              <a:t>     </a:t>
            </a:r>
            <a:r>
              <a:rPr lang="ar-SA" sz="3200" b="1" dirty="0" smtClean="0"/>
              <a:t>يوضح</a:t>
            </a:r>
            <a:r>
              <a:rPr lang="ar-DZ" sz="3200" b="1" dirty="0" smtClean="0"/>
              <a:t> المنحنى </a:t>
            </a:r>
            <a:r>
              <a:rPr lang="ar-SA" sz="3200" b="1" dirty="0" smtClean="0"/>
              <a:t> </a:t>
            </a:r>
            <a:r>
              <a:rPr lang="ar-SA" sz="3200" b="1" dirty="0"/>
              <a:t>الكميات المختلفة من السلعة أو </a:t>
            </a:r>
            <a:r>
              <a:rPr lang="ar-SA" sz="3200" b="1" dirty="0" smtClean="0"/>
              <a:t>الخدمة</a:t>
            </a:r>
            <a:r>
              <a:rPr lang="ar-DZ" sz="3200" b="1" dirty="0" smtClean="0"/>
              <a:t>, </a:t>
            </a:r>
            <a:r>
              <a:rPr lang="ar-SA" sz="3200" b="1" dirty="0" smtClean="0"/>
              <a:t>التي </a:t>
            </a:r>
            <a:r>
              <a:rPr lang="ar-SA" sz="3200" b="1" dirty="0"/>
              <a:t>يرغب </a:t>
            </a:r>
            <a:r>
              <a:rPr lang="ar-SA" sz="3200" b="1" dirty="0" smtClean="0"/>
              <a:t>ويستطيع البائعون بيعها</a:t>
            </a:r>
            <a:r>
              <a:rPr lang="ar-DZ" sz="3200" b="1" dirty="0" smtClean="0"/>
              <a:t>,</a:t>
            </a:r>
            <a:r>
              <a:rPr lang="ar-SA" sz="3200" b="1" dirty="0" smtClean="0"/>
              <a:t> </a:t>
            </a:r>
            <a:r>
              <a:rPr lang="ar-SA" sz="3200" b="1" dirty="0"/>
              <a:t>عند </a:t>
            </a:r>
            <a:r>
              <a:rPr lang="ar-SA" sz="3200" b="1" dirty="0" smtClean="0"/>
              <a:t>الأسعار المختلفة. </a:t>
            </a:r>
            <a:endParaRPr lang="en-US" sz="3200" b="1" dirty="0"/>
          </a:p>
          <a:p>
            <a:pPr marL="0" indent="0">
              <a:buNone/>
            </a:pPr>
            <a:endParaRPr lang="en-US" dirty="0"/>
          </a:p>
          <a:p>
            <a:pPr marL="0" indent="0">
              <a:buNone/>
            </a:pPr>
            <a:endParaRPr lang="en-US" dirty="0"/>
          </a:p>
          <a:p>
            <a:pPr marL="0" indent="0">
              <a:buNone/>
            </a:pPr>
            <a:r>
              <a:rPr lang="en-US" dirty="0" smtClean="0"/>
              <a:t>            </a:t>
            </a:r>
            <a:r>
              <a:rPr lang="ar-SA" dirty="0" smtClean="0"/>
              <a:t>                              </a:t>
            </a:r>
            <a:endParaRPr lang="en-US" dirty="0"/>
          </a:p>
        </p:txBody>
      </p:sp>
      <p:cxnSp>
        <p:nvCxnSpPr>
          <p:cNvPr id="4" name="Straight Connector 3"/>
          <p:cNvCxnSpPr/>
          <p:nvPr/>
        </p:nvCxnSpPr>
        <p:spPr>
          <a:xfrm>
            <a:off x="2207635" y="2852936"/>
            <a:ext cx="0" cy="273630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2195736" y="5589240"/>
            <a:ext cx="2736304" cy="0"/>
          </a:xfrm>
          <a:prstGeom prst="line">
            <a:avLst/>
          </a:prstGeom>
          <a:ln/>
        </p:spPr>
        <p:style>
          <a:lnRef idx="1">
            <a:schemeClr val="dk1"/>
          </a:lnRef>
          <a:fillRef idx="0">
            <a:schemeClr val="dk1"/>
          </a:fillRef>
          <a:effectRef idx="0">
            <a:schemeClr val="dk1"/>
          </a:effectRef>
          <a:fontRef idx="minor">
            <a:schemeClr val="tx1"/>
          </a:fontRef>
        </p:style>
      </p:cxnSp>
      <p:sp>
        <p:nvSpPr>
          <p:cNvPr id="7" name="TextBox 6"/>
          <p:cNvSpPr txBox="1"/>
          <p:nvPr/>
        </p:nvSpPr>
        <p:spPr>
          <a:xfrm>
            <a:off x="1739583" y="3136176"/>
            <a:ext cx="468052" cy="2169825"/>
          </a:xfrm>
          <a:prstGeom prst="rect">
            <a:avLst/>
          </a:prstGeom>
          <a:noFill/>
        </p:spPr>
        <p:txBody>
          <a:bodyPr wrap="square" rtlCol="0">
            <a:spAutoFit/>
          </a:bodyPr>
          <a:lstStyle/>
          <a:p>
            <a:endParaRPr lang="en-US" sz="900" dirty="0">
              <a:solidFill>
                <a:prstClr val="black"/>
              </a:solidFill>
              <a:cs typeface="Traditional Arabic" pitchFamily="18" charset="-78"/>
            </a:endParaRPr>
          </a:p>
          <a:p>
            <a:r>
              <a:rPr lang="en-US" sz="1400" dirty="0">
                <a:solidFill>
                  <a:prstClr val="black"/>
                </a:solidFill>
                <a:cs typeface="Traditional Arabic" pitchFamily="18" charset="-78"/>
              </a:rPr>
              <a:t>10</a:t>
            </a:r>
          </a:p>
          <a:p>
            <a:endParaRPr lang="en-US" sz="1400" dirty="0">
              <a:solidFill>
                <a:prstClr val="black"/>
              </a:solidFill>
              <a:cs typeface="Traditional Arabic" pitchFamily="18" charset="-78"/>
            </a:endParaRPr>
          </a:p>
          <a:p>
            <a:r>
              <a:rPr lang="en-US" sz="1400" dirty="0">
                <a:solidFill>
                  <a:prstClr val="black"/>
                </a:solidFill>
                <a:cs typeface="Traditional Arabic" pitchFamily="18" charset="-78"/>
              </a:rPr>
              <a:t>8</a:t>
            </a:r>
          </a:p>
          <a:p>
            <a:endParaRPr lang="en-US" sz="1200" dirty="0">
              <a:solidFill>
                <a:prstClr val="black"/>
              </a:solidFill>
              <a:cs typeface="Traditional Arabic" pitchFamily="18" charset="-78"/>
            </a:endParaRPr>
          </a:p>
          <a:p>
            <a:r>
              <a:rPr lang="en-US" sz="1400" dirty="0">
                <a:solidFill>
                  <a:prstClr val="black"/>
                </a:solidFill>
                <a:cs typeface="Traditional Arabic" pitchFamily="18" charset="-78"/>
              </a:rPr>
              <a:t>6</a:t>
            </a:r>
          </a:p>
          <a:p>
            <a:endParaRPr lang="en-US" sz="1600" dirty="0">
              <a:solidFill>
                <a:prstClr val="black"/>
              </a:solidFill>
              <a:cs typeface="Traditional Arabic" pitchFamily="18" charset="-78"/>
            </a:endParaRPr>
          </a:p>
          <a:p>
            <a:r>
              <a:rPr lang="en-US" sz="1400" dirty="0">
                <a:solidFill>
                  <a:prstClr val="black"/>
                </a:solidFill>
                <a:cs typeface="Traditional Arabic" pitchFamily="18" charset="-78"/>
              </a:rPr>
              <a:t>4</a:t>
            </a:r>
          </a:p>
          <a:p>
            <a:endParaRPr lang="en-US" sz="1400" dirty="0">
              <a:solidFill>
                <a:prstClr val="black"/>
              </a:solidFill>
              <a:cs typeface="Traditional Arabic" pitchFamily="18" charset="-78"/>
            </a:endParaRPr>
          </a:p>
          <a:p>
            <a:r>
              <a:rPr lang="en-US" sz="1400" dirty="0">
                <a:solidFill>
                  <a:prstClr val="black"/>
                </a:solidFill>
                <a:cs typeface="Traditional Arabic" pitchFamily="18" charset="-78"/>
              </a:rPr>
              <a:t>2</a:t>
            </a:r>
          </a:p>
        </p:txBody>
      </p:sp>
      <p:cxnSp>
        <p:nvCxnSpPr>
          <p:cNvPr id="8" name="Straight Connector 7"/>
          <p:cNvCxnSpPr/>
          <p:nvPr/>
        </p:nvCxnSpPr>
        <p:spPr>
          <a:xfrm>
            <a:off x="2195736" y="5085184"/>
            <a:ext cx="136815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207635" y="4653136"/>
            <a:ext cx="1553075"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159732" y="4221089"/>
            <a:ext cx="1801924"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207635" y="3789040"/>
            <a:ext cx="1968355"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195736" y="3356992"/>
            <a:ext cx="2207975"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907704" y="2400273"/>
            <a:ext cx="504056" cy="369332"/>
          </a:xfrm>
          <a:prstGeom prst="rect">
            <a:avLst/>
          </a:prstGeom>
          <a:noFill/>
        </p:spPr>
        <p:txBody>
          <a:bodyPr wrap="square" rtlCol="0">
            <a:spAutoFit/>
          </a:bodyPr>
          <a:lstStyle/>
          <a:p>
            <a:r>
              <a:rPr lang="en-US" dirty="0">
                <a:solidFill>
                  <a:prstClr val="black"/>
                </a:solidFill>
                <a:cs typeface="Traditional Arabic" pitchFamily="18" charset="-78"/>
              </a:rPr>
              <a:t>P</a:t>
            </a:r>
          </a:p>
        </p:txBody>
      </p:sp>
      <p:sp>
        <p:nvSpPr>
          <p:cNvPr id="14" name="TextBox 13"/>
          <p:cNvSpPr txBox="1"/>
          <p:nvPr/>
        </p:nvSpPr>
        <p:spPr>
          <a:xfrm>
            <a:off x="4998842" y="5589240"/>
            <a:ext cx="576064" cy="369332"/>
          </a:xfrm>
          <a:prstGeom prst="rect">
            <a:avLst/>
          </a:prstGeom>
          <a:noFill/>
        </p:spPr>
        <p:txBody>
          <a:bodyPr wrap="square" rtlCol="0">
            <a:spAutoFit/>
          </a:bodyPr>
          <a:lstStyle/>
          <a:p>
            <a:r>
              <a:rPr lang="en-US" dirty="0">
                <a:solidFill>
                  <a:prstClr val="black"/>
                </a:solidFill>
                <a:cs typeface="Traditional Arabic" pitchFamily="18" charset="-78"/>
              </a:rPr>
              <a:t>Qs</a:t>
            </a:r>
          </a:p>
        </p:txBody>
      </p:sp>
      <p:cxnSp>
        <p:nvCxnSpPr>
          <p:cNvPr id="18" name="Straight Connector 17"/>
          <p:cNvCxnSpPr/>
          <p:nvPr/>
        </p:nvCxnSpPr>
        <p:spPr>
          <a:xfrm>
            <a:off x="2207635" y="5589240"/>
            <a:ext cx="2364365" cy="0"/>
          </a:xfrm>
          <a:prstGeom prst="line">
            <a:avLst/>
          </a:prstGeom>
        </p:spPr>
        <p:style>
          <a:lnRef idx="1">
            <a:schemeClr val="dk1"/>
          </a:lnRef>
          <a:fillRef idx="0">
            <a:schemeClr val="dk1"/>
          </a:fillRef>
          <a:effectRef idx="0">
            <a:schemeClr val="dk1"/>
          </a:effectRef>
          <a:fontRef idx="minor">
            <a:schemeClr val="tx1"/>
          </a:fontRef>
        </p:style>
      </p:cxnSp>
      <p:cxnSp>
        <p:nvCxnSpPr>
          <p:cNvPr id="31" name="Straight Connector 30"/>
          <p:cNvCxnSpPr/>
          <p:nvPr/>
        </p:nvCxnSpPr>
        <p:spPr>
          <a:xfrm flipV="1">
            <a:off x="3563888" y="5085184"/>
            <a:ext cx="0" cy="50824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V="1">
            <a:off x="3760710" y="4653136"/>
            <a:ext cx="0" cy="940297"/>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H="1" flipV="1">
            <a:off x="3951514" y="4221089"/>
            <a:ext cx="10142" cy="1372343"/>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V="1">
            <a:off x="4175990" y="3789040"/>
            <a:ext cx="0" cy="1804392"/>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V="1">
            <a:off x="4403711" y="3356992"/>
            <a:ext cx="0" cy="223644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1871700" y="5656966"/>
            <a:ext cx="2844316" cy="307777"/>
          </a:xfrm>
          <a:prstGeom prst="rect">
            <a:avLst/>
          </a:prstGeom>
          <a:noFill/>
        </p:spPr>
        <p:txBody>
          <a:bodyPr wrap="square" rtlCol="0">
            <a:spAutoFit/>
          </a:bodyPr>
          <a:lstStyle/>
          <a:p>
            <a:r>
              <a:rPr lang="en-US" sz="1400" dirty="0">
                <a:solidFill>
                  <a:prstClr val="black"/>
                </a:solidFill>
                <a:cs typeface="Traditional Arabic" pitchFamily="18" charset="-78"/>
              </a:rPr>
              <a:t>  0    1  2  3  4  5  6  7  8  9 10  11</a:t>
            </a:r>
          </a:p>
        </p:txBody>
      </p:sp>
      <p:cxnSp>
        <p:nvCxnSpPr>
          <p:cNvPr id="52" name="Straight Connector 51"/>
          <p:cNvCxnSpPr/>
          <p:nvPr/>
        </p:nvCxnSpPr>
        <p:spPr>
          <a:xfrm flipV="1">
            <a:off x="3389817" y="3068960"/>
            <a:ext cx="1182183" cy="237626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92587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5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5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25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25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25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500"/>
                            </p:stCondLst>
                            <p:childTnLst>
                              <p:par>
                                <p:cTn id="15" presetID="2" presetClass="entr" presetSubtype="4" fill="hold" grpId="0" nodeType="after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25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25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80528" y="44624"/>
            <a:ext cx="9073008" cy="1143000"/>
          </a:xfrm>
        </p:spPr>
        <p:txBody>
          <a:bodyPr/>
          <a:lstStyle/>
          <a:p>
            <a:pPr algn="r"/>
            <a:r>
              <a:rPr lang="ar-DZ" sz="4000" b="1" dirty="0" smtClean="0">
                <a:solidFill>
                  <a:schemeClr val="accent6">
                    <a:lumMod val="50000"/>
                  </a:schemeClr>
                </a:solidFill>
              </a:rPr>
              <a:t>رابعا : </a:t>
            </a:r>
            <a:r>
              <a:rPr lang="ar-SA" sz="4000" b="1" dirty="0" smtClean="0">
                <a:solidFill>
                  <a:schemeClr val="accent6">
                    <a:lumMod val="50000"/>
                  </a:schemeClr>
                </a:solidFill>
              </a:rPr>
              <a:t>التغير </a:t>
            </a:r>
            <a:r>
              <a:rPr lang="ar-SA" sz="4000" b="1" dirty="0">
                <a:solidFill>
                  <a:schemeClr val="accent6">
                    <a:lumMod val="50000"/>
                  </a:schemeClr>
                </a:solidFill>
              </a:rPr>
              <a:t>في العرض والتغير في الكمية </a:t>
            </a:r>
            <a:r>
              <a:rPr lang="ar-SA" sz="4000" b="1" dirty="0" smtClean="0">
                <a:solidFill>
                  <a:schemeClr val="accent6">
                    <a:lumMod val="50000"/>
                  </a:schemeClr>
                </a:solidFill>
              </a:rPr>
              <a:t>المعروضة</a:t>
            </a:r>
            <a:endParaRPr lang="ar-SA" sz="4000" dirty="0">
              <a:solidFill>
                <a:schemeClr val="accent6">
                  <a:lumMod val="50000"/>
                </a:schemeClr>
              </a:solidFill>
            </a:endParaRPr>
          </a:p>
        </p:txBody>
      </p:sp>
      <p:graphicFrame>
        <p:nvGraphicFramePr>
          <p:cNvPr id="8" name="جدول 7"/>
          <p:cNvGraphicFramePr>
            <a:graphicFrameLocks noGrp="1"/>
          </p:cNvGraphicFramePr>
          <p:nvPr>
            <p:extLst>
              <p:ext uri="{D42A27DB-BD31-4B8C-83A1-F6EECF244321}">
                <p14:modId xmlns:p14="http://schemas.microsoft.com/office/powerpoint/2010/main" val="3101903767"/>
              </p:ext>
            </p:extLst>
          </p:nvPr>
        </p:nvGraphicFramePr>
        <p:xfrm>
          <a:off x="395536" y="1556792"/>
          <a:ext cx="8280920" cy="4752528"/>
        </p:xfrm>
        <a:graphic>
          <a:graphicData uri="http://schemas.openxmlformats.org/drawingml/2006/table">
            <a:tbl>
              <a:tblPr rtl="1" firstRow="1" bandRow="1">
                <a:tableStyleId>{93296810-A885-4BE3-A3E7-6D5BEEA58F35}</a:tableStyleId>
              </a:tblPr>
              <a:tblGrid>
                <a:gridCol w="4140460"/>
                <a:gridCol w="4140460"/>
              </a:tblGrid>
              <a:tr h="1103266">
                <a:tc>
                  <a:txBody>
                    <a:bodyPr/>
                    <a:lstStyle/>
                    <a:p>
                      <a:pPr algn="ctr" rtl="1"/>
                      <a:r>
                        <a:rPr lang="ar-SA" sz="3200" b="1" dirty="0" smtClean="0"/>
                        <a:t>التغير في الكمية المعروضة</a:t>
                      </a:r>
                      <a:endParaRPr lang="ar-SA" sz="3200" b="1" dirty="0"/>
                    </a:p>
                  </a:txBody>
                  <a:tcPr anchor="ctr"/>
                </a:tc>
                <a:tc>
                  <a:txBody>
                    <a:bodyPr/>
                    <a:lstStyle/>
                    <a:p>
                      <a:pPr algn="ctr" rtl="1"/>
                      <a:r>
                        <a:rPr lang="ar-SA" sz="3200" b="1" dirty="0" smtClean="0"/>
                        <a:t>التغير في العرض</a:t>
                      </a:r>
                      <a:endParaRPr lang="ar-SA" sz="3200" b="1" dirty="0"/>
                    </a:p>
                  </a:txBody>
                  <a:tcPr anchor="ctr"/>
                </a:tc>
              </a:tr>
              <a:tr h="3649262">
                <a:tc>
                  <a:txBody>
                    <a:bodyPr/>
                    <a:lstStyle/>
                    <a:p>
                      <a:pPr lvl="0" algn="ctr"/>
                      <a:r>
                        <a:rPr lang="ar-SA" sz="3200" b="1" dirty="0" smtClean="0"/>
                        <a:t>يحدث التغير</a:t>
                      </a:r>
                      <a:r>
                        <a:rPr lang="ar-SA" sz="3200" b="1" baseline="0" dirty="0" smtClean="0"/>
                        <a:t> في الكمية المعروضة </a:t>
                      </a:r>
                      <a:r>
                        <a:rPr lang="en-US" sz="3200" b="1" baseline="0" dirty="0" smtClean="0"/>
                        <a:t>(Qs)</a:t>
                      </a:r>
                      <a:r>
                        <a:rPr lang="ar-SA" sz="3200" b="1" baseline="0" dirty="0" smtClean="0"/>
                        <a:t> بسبب </a:t>
                      </a:r>
                      <a:r>
                        <a:rPr lang="ar-SA" sz="3200" b="1" dirty="0" smtClean="0"/>
                        <a:t>تغير سعر السلعة نفسها</a:t>
                      </a:r>
                      <a:r>
                        <a:rPr lang="ar-DZ" sz="3200" b="1" dirty="0" smtClean="0"/>
                        <a:t>,</a:t>
                      </a:r>
                      <a:endParaRPr lang="ar-SA" sz="3200" b="1" dirty="0" smtClean="0"/>
                    </a:p>
                    <a:p>
                      <a:pPr lvl="0" algn="ctr"/>
                      <a:r>
                        <a:rPr lang="en-US" sz="3200" b="1" dirty="0" smtClean="0"/>
                        <a:t>P)</a:t>
                      </a:r>
                      <a:r>
                        <a:rPr lang="ar-SA" sz="3200" b="1" dirty="0" smtClean="0"/>
                        <a:t>) ويتمثل في</a:t>
                      </a:r>
                      <a:r>
                        <a:rPr lang="ar-SA" sz="3200" b="1" baseline="0" dirty="0" smtClean="0"/>
                        <a:t> </a:t>
                      </a:r>
                      <a:r>
                        <a:rPr lang="ar-SA" sz="3200" b="1" dirty="0" smtClean="0"/>
                        <a:t>حركة على نفس منحنى العرض.</a:t>
                      </a:r>
                      <a:endParaRPr lang="en-US" sz="3200" b="1" dirty="0" smtClean="0"/>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3200" b="1" dirty="0" smtClean="0"/>
                        <a:t>يحدث عند تغير أحد العوامل الأخرى التي يفترض ثباتها،</a:t>
                      </a:r>
                      <a:r>
                        <a:rPr lang="ar-SA" sz="3200" b="1" baseline="0" dirty="0" smtClean="0"/>
                        <a:t> ويتمثل في </a:t>
                      </a:r>
                      <a:r>
                        <a:rPr lang="ar-SA" sz="3200" b="1" dirty="0" smtClean="0"/>
                        <a:t>إنزحاف كامل لمنحنى العرض.</a:t>
                      </a:r>
                      <a:endParaRPr lang="en-US" sz="3200" b="1" dirty="0" smtClean="0"/>
                    </a:p>
                  </a:txBody>
                  <a:tcPr anchor="ctr"/>
                </a:tc>
              </a:tr>
            </a:tbl>
          </a:graphicData>
        </a:graphic>
      </p:graphicFrame>
    </p:spTree>
    <p:extLst>
      <p:ext uri="{BB962C8B-B14F-4D97-AF65-F5344CB8AC3E}">
        <p14:creationId xmlns:p14="http://schemas.microsoft.com/office/powerpoint/2010/main" val="3584423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50" fill="hold"/>
                                        <p:tgtEl>
                                          <p:spTgt spid="2"/>
                                        </p:tgtEl>
                                        <p:attrNameLst>
                                          <p:attrName>ppt_x</p:attrName>
                                        </p:attrNameLst>
                                      </p:cBhvr>
                                      <p:tavLst>
                                        <p:tav tm="0">
                                          <p:val>
                                            <p:strVal val="#ppt_x"/>
                                          </p:val>
                                        </p:tav>
                                        <p:tav tm="100000">
                                          <p:val>
                                            <p:strVal val="#ppt_x"/>
                                          </p:val>
                                        </p:tav>
                                      </p:tavLst>
                                    </p:anim>
                                    <p:anim calcmode="lin" valueType="num">
                                      <p:cBhvr additive="base">
                                        <p:cTn id="8" dur="25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250"/>
                            </p:stCondLst>
                            <p:childTnLst>
                              <p:par>
                                <p:cTn id="10" presetID="26" presetClass="entr" presetSubtype="0" fill="hold" nodeType="after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143">
                                          <p:stCondLst>
                                            <p:cond delay="0"/>
                                          </p:stCondLst>
                                        </p:cTn>
                                        <p:tgtEl>
                                          <p:spTgt spid="8"/>
                                        </p:tgtEl>
                                      </p:cBhvr>
                                    </p:animEffect>
                                    <p:anim calcmode="lin" valueType="num">
                                      <p:cBhvr>
                                        <p:cTn id="13" dur="448"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14" dur="163"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15" dur="163" tmFilter="0, 0; 0.125,0.2665; 0.25,0.4; 0.375,0.465; 0.5,0.5;  0.625,0.535; 0.75,0.6; 0.875,0.7335; 1,1">
                                          <p:stCondLst>
                                            <p:cond delay="163"/>
                                          </p:stCondLst>
                                        </p:cTn>
                                        <p:tgtEl>
                                          <p:spTgt spid="8"/>
                                        </p:tgtEl>
                                        <p:attrNameLst>
                                          <p:attrName>ppt_y</p:attrName>
                                        </p:attrNameLst>
                                      </p:cBhvr>
                                      <p:tavLst>
                                        <p:tav tm="0" fmla="#ppt_y-sin(pi*$)/9">
                                          <p:val>
                                            <p:fltVal val="0"/>
                                          </p:val>
                                        </p:tav>
                                        <p:tav tm="100000">
                                          <p:val>
                                            <p:fltVal val="1"/>
                                          </p:val>
                                        </p:tav>
                                      </p:tavLst>
                                    </p:anim>
                                    <p:anim calcmode="lin" valueType="num">
                                      <p:cBhvr>
                                        <p:cTn id="16" dur="2" tmFilter="0, 0; 0.125,0.2665; 0.25,0.4; 0.375,0.465; 0.5,0.5;  0.625,0.535; 0.75,0.6; 0.875,0.7335; 1,1">
                                          <p:stCondLst>
                                            <p:cond delay="325"/>
                                          </p:stCondLst>
                                        </p:cTn>
                                        <p:tgtEl>
                                          <p:spTgt spid="8"/>
                                        </p:tgtEl>
                                        <p:attrNameLst>
                                          <p:attrName>ppt_y</p:attrName>
                                        </p:attrNameLst>
                                      </p:cBhvr>
                                      <p:tavLst>
                                        <p:tav tm="0" fmla="#ppt_y-sin(pi*$)/27">
                                          <p:val>
                                            <p:fltVal val="0"/>
                                          </p:val>
                                        </p:tav>
                                        <p:tav tm="100000">
                                          <p:val>
                                            <p:fltVal val="1"/>
                                          </p:val>
                                        </p:tav>
                                      </p:tavLst>
                                    </p:anim>
                                    <p:anim calcmode="lin" valueType="num">
                                      <p:cBhvr>
                                        <p:cTn id="17" dur="1" tmFilter="0, 0; 0.125,0.2665; 0.25,0.4; 0.375,0.465; 0.5,0.5;  0.625,0.535; 0.75,0.6; 0.875,0.7335; 1,1">
                                          <p:stCondLst>
                                            <p:cond delay="499"/>
                                          </p:stCondLst>
                                        </p:cTn>
                                        <p:tgtEl>
                                          <p:spTgt spid="8"/>
                                        </p:tgtEl>
                                        <p:attrNameLst>
                                          <p:attrName>ppt_y</p:attrName>
                                        </p:attrNameLst>
                                      </p:cBhvr>
                                      <p:tavLst>
                                        <p:tav tm="0" fmla="#ppt_y-sin(pi*$)/81">
                                          <p:val>
                                            <p:fltVal val="0"/>
                                          </p:val>
                                        </p:tav>
                                        <p:tav tm="100000">
                                          <p:val>
                                            <p:fltVal val="1"/>
                                          </p:val>
                                        </p:tav>
                                      </p:tavLst>
                                    </p:anim>
                                    <p:animScale>
                                      <p:cBhvr>
                                        <p:cTn id="18" dur="1">
                                          <p:stCondLst>
                                            <p:cond delay="160"/>
                                          </p:stCondLst>
                                        </p:cTn>
                                        <p:tgtEl>
                                          <p:spTgt spid="8"/>
                                        </p:tgtEl>
                                      </p:cBhvr>
                                      <p:to x="100000" y="60000"/>
                                    </p:animScale>
                                    <p:animScale>
                                      <p:cBhvr>
                                        <p:cTn id="19" dur="1" decel="50000">
                                          <p:stCondLst>
                                            <p:cond delay="166"/>
                                          </p:stCondLst>
                                        </p:cTn>
                                        <p:tgtEl>
                                          <p:spTgt spid="8"/>
                                        </p:tgtEl>
                                      </p:cBhvr>
                                      <p:to x="100000" y="100000"/>
                                    </p:animScale>
                                    <p:animScale>
                                      <p:cBhvr>
                                        <p:cTn id="20" dur="1">
                                          <p:stCondLst>
                                            <p:cond delay="323"/>
                                          </p:stCondLst>
                                        </p:cTn>
                                        <p:tgtEl>
                                          <p:spTgt spid="8"/>
                                        </p:tgtEl>
                                      </p:cBhvr>
                                      <p:to x="100000" y="80000"/>
                                    </p:animScale>
                                    <p:animScale>
                                      <p:cBhvr>
                                        <p:cTn id="21" dur="1" decel="50000">
                                          <p:stCondLst>
                                            <p:cond delay="329"/>
                                          </p:stCondLst>
                                        </p:cTn>
                                        <p:tgtEl>
                                          <p:spTgt spid="8"/>
                                        </p:tgtEl>
                                      </p:cBhvr>
                                      <p:to x="100000" y="100000"/>
                                    </p:animScale>
                                    <p:animScale>
                                      <p:cBhvr>
                                        <p:cTn id="22" dur="1">
                                          <p:stCondLst>
                                            <p:cond delay="499"/>
                                          </p:stCondLst>
                                        </p:cTn>
                                        <p:tgtEl>
                                          <p:spTgt spid="8"/>
                                        </p:tgtEl>
                                      </p:cBhvr>
                                      <p:to x="100000" y="90000"/>
                                    </p:animScale>
                                    <p:animScale>
                                      <p:cBhvr>
                                        <p:cTn id="23" dur="1" decel="50000">
                                          <p:stCondLst>
                                            <p:cond delay="499"/>
                                          </p:stCondLst>
                                        </p:cTn>
                                        <p:tgtEl>
                                          <p:spTgt spid="8"/>
                                        </p:tgtEl>
                                      </p:cBhvr>
                                      <p:to x="100000" y="100000"/>
                                    </p:animScale>
                                    <p:animScale>
                                      <p:cBhvr>
                                        <p:cTn id="24" dur="1">
                                          <p:stCondLst>
                                            <p:cond delay="499"/>
                                          </p:stCondLst>
                                        </p:cTn>
                                        <p:tgtEl>
                                          <p:spTgt spid="8"/>
                                        </p:tgtEl>
                                      </p:cBhvr>
                                      <p:to x="100000" y="95000"/>
                                    </p:animScale>
                                    <p:animScale>
                                      <p:cBhvr>
                                        <p:cTn id="25" dur="1" decel="50000">
                                          <p:stCondLst>
                                            <p:cond delay="499"/>
                                          </p:stCondLst>
                                        </p:cTn>
                                        <p:tgtEl>
                                          <p:spTgt spid="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79512" y="260648"/>
            <a:ext cx="8136904" cy="5909310"/>
          </a:xfrm>
          <a:prstGeom prst="rect">
            <a:avLst/>
          </a:prstGeom>
          <a:noFill/>
        </p:spPr>
        <p:txBody>
          <a:bodyPr wrap="square" rtlCol="0">
            <a:spAutoFit/>
          </a:bodyPr>
          <a:lstStyle/>
          <a:p>
            <a:pPr algn="ctr">
              <a:lnSpc>
                <a:spcPct val="150000"/>
              </a:lnSpc>
            </a:pPr>
            <a:r>
              <a:rPr lang="ar-DZ" sz="4400" b="1" dirty="0" smtClean="0">
                <a:solidFill>
                  <a:srgbClr val="0070C0"/>
                </a:solidFill>
              </a:rPr>
              <a:t>تمرين1</a:t>
            </a:r>
            <a:endParaRPr lang="ar-SA" sz="4400" b="1" dirty="0">
              <a:solidFill>
                <a:srgbClr val="0070C0"/>
              </a:solidFill>
            </a:endParaRPr>
          </a:p>
          <a:p>
            <a:pPr>
              <a:lnSpc>
                <a:spcPct val="150000"/>
              </a:lnSpc>
            </a:pPr>
            <a:r>
              <a:rPr lang="ar-SA" sz="2800" dirty="0" smtClean="0">
                <a:solidFill>
                  <a:prstClr val="black"/>
                </a:solidFill>
              </a:rPr>
              <a:t>في</a:t>
            </a:r>
            <a:r>
              <a:rPr lang="ar-DZ" sz="2800" dirty="0" smtClean="0">
                <a:solidFill>
                  <a:prstClr val="black"/>
                </a:solidFill>
              </a:rPr>
              <a:t> ال</a:t>
            </a:r>
            <a:r>
              <a:rPr lang="ar-SA" sz="2800" dirty="0" smtClean="0">
                <a:solidFill>
                  <a:prstClr val="black"/>
                </a:solidFill>
              </a:rPr>
              <a:t>جدول</a:t>
            </a:r>
            <a:r>
              <a:rPr lang="ar-DZ" sz="2800" dirty="0" smtClean="0">
                <a:solidFill>
                  <a:prstClr val="black"/>
                </a:solidFill>
              </a:rPr>
              <a:t> التالي :</a:t>
            </a:r>
            <a:r>
              <a:rPr lang="ar-SA" sz="2800" dirty="0" smtClean="0">
                <a:solidFill>
                  <a:prstClr val="black"/>
                </a:solidFill>
              </a:rPr>
              <a:t> </a:t>
            </a:r>
            <a:r>
              <a:rPr lang="ar-SA" sz="2800" dirty="0">
                <a:solidFill>
                  <a:prstClr val="black"/>
                </a:solidFill>
              </a:rPr>
              <a:t>العرض على  سلعة </a:t>
            </a:r>
            <a:r>
              <a:rPr lang="ar-SA" sz="2800" dirty="0" smtClean="0">
                <a:solidFill>
                  <a:prstClr val="black"/>
                </a:solidFill>
              </a:rPr>
              <a:t>ما</a:t>
            </a:r>
            <a:r>
              <a:rPr lang="ar-DZ" sz="2800" dirty="0" smtClean="0">
                <a:solidFill>
                  <a:prstClr val="black"/>
                </a:solidFill>
              </a:rPr>
              <a:t> وسعرها .</a:t>
            </a:r>
            <a:endParaRPr lang="en-GB" sz="4400" dirty="0">
              <a:solidFill>
                <a:prstClr val="black"/>
              </a:solidFill>
              <a:cs typeface="Traditional Arabic" pitchFamily="18" charset="-78"/>
            </a:endParaRPr>
          </a:p>
          <a:p>
            <a:pPr algn="ctr">
              <a:lnSpc>
                <a:spcPct val="150000"/>
              </a:lnSpc>
            </a:pPr>
            <a:endParaRPr lang="en-GB" sz="4400" b="1" dirty="0">
              <a:solidFill>
                <a:srgbClr val="0070C0"/>
              </a:solidFill>
              <a:cs typeface="Traditional Arabic" pitchFamily="18" charset="-78"/>
            </a:endParaRPr>
          </a:p>
          <a:p>
            <a:pPr>
              <a:lnSpc>
                <a:spcPct val="150000"/>
              </a:lnSpc>
            </a:pPr>
            <a:endParaRPr lang="en-US" sz="3200" dirty="0">
              <a:solidFill>
                <a:prstClr val="black"/>
              </a:solidFill>
              <a:cs typeface="Traditional Arabic" pitchFamily="18" charset="-78"/>
            </a:endParaRPr>
          </a:p>
          <a:p>
            <a:pPr>
              <a:lnSpc>
                <a:spcPct val="150000"/>
              </a:lnSpc>
            </a:pPr>
            <a:endParaRPr lang="ar-SA" dirty="0">
              <a:solidFill>
                <a:prstClr val="black"/>
              </a:solidFill>
            </a:endParaRPr>
          </a:p>
          <a:p>
            <a:pPr>
              <a:lnSpc>
                <a:spcPct val="150000"/>
              </a:lnSpc>
            </a:pPr>
            <a:endParaRPr lang="ar-SA" dirty="0">
              <a:solidFill>
                <a:prstClr val="black"/>
              </a:solidFill>
            </a:endParaRPr>
          </a:p>
          <a:p>
            <a:pPr>
              <a:lnSpc>
                <a:spcPct val="150000"/>
              </a:lnSpc>
            </a:pPr>
            <a:endParaRPr lang="ar-SA" dirty="0">
              <a:solidFill>
                <a:prstClr val="black"/>
              </a:solidFill>
            </a:endParaRPr>
          </a:p>
          <a:p>
            <a:pPr>
              <a:lnSpc>
                <a:spcPct val="150000"/>
              </a:lnSpc>
            </a:pPr>
            <a:r>
              <a:rPr lang="ar-DZ" sz="2800" dirty="0" smtClean="0">
                <a:solidFill>
                  <a:prstClr val="black"/>
                </a:solidFill>
              </a:rPr>
              <a:t>- </a:t>
            </a:r>
            <a:r>
              <a:rPr lang="ar-SA" sz="2800" dirty="0" smtClean="0">
                <a:solidFill>
                  <a:prstClr val="black"/>
                </a:solidFill>
              </a:rPr>
              <a:t>وضح </a:t>
            </a:r>
            <a:r>
              <a:rPr lang="ar-SA" sz="2800" dirty="0">
                <a:solidFill>
                  <a:prstClr val="black"/>
                </a:solidFill>
              </a:rPr>
              <a:t>بيانيا العلاقة بين السعر و الكمية </a:t>
            </a:r>
            <a:r>
              <a:rPr lang="ar-SA" sz="2800" dirty="0" err="1" smtClean="0">
                <a:solidFill>
                  <a:prstClr val="black"/>
                </a:solidFill>
              </a:rPr>
              <a:t>العروضة</a:t>
            </a:r>
            <a:r>
              <a:rPr lang="ar-DZ" sz="2800" dirty="0" smtClean="0">
                <a:solidFill>
                  <a:prstClr val="black"/>
                </a:solidFill>
              </a:rPr>
              <a:t>؟</a:t>
            </a:r>
            <a:r>
              <a:rPr lang="ar-SA" sz="2800" dirty="0" smtClean="0">
                <a:solidFill>
                  <a:prstClr val="black"/>
                </a:solidFill>
              </a:rPr>
              <a:t>.</a:t>
            </a:r>
            <a:r>
              <a:rPr lang="ar-SA" dirty="0" smtClean="0">
                <a:solidFill>
                  <a:prstClr val="black"/>
                </a:solidFill>
              </a:rPr>
              <a:t> </a:t>
            </a:r>
            <a:endParaRPr lang="ar-SA" dirty="0">
              <a:solidFill>
                <a:prstClr val="black"/>
              </a:solidFill>
            </a:endParaRPr>
          </a:p>
          <a:p>
            <a:pPr>
              <a:lnSpc>
                <a:spcPct val="150000"/>
              </a:lnSpc>
            </a:pPr>
            <a:endParaRPr lang="en-US" dirty="0">
              <a:solidFill>
                <a:prstClr val="black"/>
              </a:solidFill>
              <a:cs typeface="Traditional Arabic" pitchFamily="18" charset="-78"/>
            </a:endParaRPr>
          </a:p>
        </p:txBody>
      </p:sp>
      <p:graphicFrame>
        <p:nvGraphicFramePr>
          <p:cNvPr id="12" name="Tableau 11"/>
          <p:cNvGraphicFramePr>
            <a:graphicFrameLocks noGrp="1"/>
          </p:cNvGraphicFramePr>
          <p:nvPr/>
        </p:nvGraphicFramePr>
        <p:xfrm>
          <a:off x="3059832" y="2060848"/>
          <a:ext cx="3816424" cy="2376269"/>
        </p:xfrm>
        <a:graphic>
          <a:graphicData uri="http://schemas.openxmlformats.org/drawingml/2006/table">
            <a:tbl>
              <a:tblPr firstRow="1" bandRow="1">
                <a:tableStyleId>{5C22544A-7EE6-4342-B048-85BDC9FD1C3A}</a:tableStyleId>
              </a:tblPr>
              <a:tblGrid>
                <a:gridCol w="1908212"/>
                <a:gridCol w="1908212"/>
              </a:tblGrid>
              <a:tr h="339467">
                <a:tc>
                  <a:txBody>
                    <a:bodyPr/>
                    <a:lstStyle/>
                    <a:p>
                      <a:pPr marL="0" marR="0" algn="ctr" defTabSz="914400" rtl="0" eaLnBrk="1" latinLnBrk="0" hangingPunct="1">
                        <a:spcBef>
                          <a:spcPts val="200"/>
                        </a:spcBef>
                        <a:spcAft>
                          <a:spcPts val="0"/>
                        </a:spcAft>
                      </a:pPr>
                      <a:r>
                        <a:rPr lang="en-US" sz="1800" b="1" kern="1200" dirty="0">
                          <a:solidFill>
                            <a:schemeClr val="dk1"/>
                          </a:solidFill>
                          <a:latin typeface="Times New Roman"/>
                          <a:ea typeface="Times New Roman"/>
                          <a:cs typeface="Times New Roman"/>
                        </a:rPr>
                        <a:t>Qs   </a:t>
                      </a:r>
                      <a:r>
                        <a:rPr lang="ar-SA" sz="1800" b="1" kern="1200" dirty="0">
                          <a:solidFill>
                            <a:schemeClr val="dk1"/>
                          </a:solidFill>
                          <a:latin typeface="Times New Roman"/>
                          <a:ea typeface="Times New Roman"/>
                          <a:cs typeface="Times New Roman"/>
                        </a:rPr>
                        <a:t>الكمية المعروضة</a:t>
                      </a:r>
                      <a:endParaRPr lang="en-GB" sz="1800" b="1" kern="1200" dirty="0">
                        <a:solidFill>
                          <a:schemeClr val="dk1"/>
                        </a:solidFill>
                        <a:latin typeface="Times New Roman"/>
                        <a:ea typeface="Times New Roman"/>
                        <a:cs typeface="Times New Roman"/>
                      </a:endParaRPr>
                    </a:p>
                  </a:txBody>
                  <a:tcPr marL="68580" marR="68580" marT="0" marB="0"/>
                </a:tc>
                <a:tc>
                  <a:txBody>
                    <a:bodyPr/>
                    <a:lstStyle/>
                    <a:p>
                      <a:pPr marL="0" marR="0" algn="ctr" defTabSz="914400" rtl="0" eaLnBrk="1" latinLnBrk="0" hangingPunct="1">
                        <a:spcBef>
                          <a:spcPts val="200"/>
                        </a:spcBef>
                        <a:spcAft>
                          <a:spcPts val="0"/>
                        </a:spcAft>
                      </a:pPr>
                      <a:r>
                        <a:rPr lang="en-US" sz="1800" b="1" kern="1200" dirty="0">
                          <a:solidFill>
                            <a:schemeClr val="dk1"/>
                          </a:solidFill>
                          <a:latin typeface="Times New Roman"/>
                          <a:ea typeface="Times New Roman"/>
                          <a:cs typeface="Times New Roman"/>
                        </a:rPr>
                        <a:t>P   </a:t>
                      </a:r>
                      <a:r>
                        <a:rPr lang="ar-SA" sz="1800" b="1" kern="1200" dirty="0">
                          <a:solidFill>
                            <a:schemeClr val="dk1"/>
                          </a:solidFill>
                          <a:latin typeface="Times New Roman"/>
                          <a:ea typeface="Times New Roman"/>
                          <a:cs typeface="Times New Roman"/>
                        </a:rPr>
                        <a:t>السعر</a:t>
                      </a:r>
                      <a:endParaRPr lang="en-GB" sz="1800" b="1" kern="1200" dirty="0">
                        <a:solidFill>
                          <a:schemeClr val="dk1"/>
                        </a:solidFill>
                        <a:latin typeface="Times New Roman"/>
                        <a:ea typeface="Times New Roman"/>
                        <a:cs typeface="Times New Roman"/>
                      </a:endParaRPr>
                    </a:p>
                  </a:txBody>
                  <a:tcPr marL="68580" marR="68580" marT="0" marB="0"/>
                </a:tc>
              </a:tr>
              <a:tr h="339467">
                <a:tc>
                  <a:txBody>
                    <a:bodyPr/>
                    <a:lstStyle/>
                    <a:p>
                      <a:pPr marL="0" marR="0" algn="ctr" defTabSz="914400" rtl="0" eaLnBrk="1" latinLnBrk="0" hangingPunct="1">
                        <a:spcBef>
                          <a:spcPts val="200"/>
                        </a:spcBef>
                        <a:spcAft>
                          <a:spcPts val="0"/>
                        </a:spcAft>
                      </a:pPr>
                      <a:r>
                        <a:rPr lang="en-US" sz="1800" b="1" kern="1200" dirty="0">
                          <a:solidFill>
                            <a:schemeClr val="dk1"/>
                          </a:solidFill>
                          <a:latin typeface="Times New Roman"/>
                          <a:ea typeface="Times New Roman"/>
                          <a:cs typeface="Times New Roman"/>
                        </a:rPr>
                        <a:t>10</a:t>
                      </a:r>
                      <a:endParaRPr lang="en-GB" sz="1800" b="1" kern="1200" dirty="0">
                        <a:solidFill>
                          <a:schemeClr val="dk1"/>
                        </a:solidFill>
                        <a:latin typeface="Times New Roman"/>
                        <a:ea typeface="Times New Roman"/>
                        <a:cs typeface="Times New Roman"/>
                      </a:endParaRPr>
                    </a:p>
                  </a:txBody>
                  <a:tcPr marL="68580" marR="68580" marT="0" marB="0"/>
                </a:tc>
                <a:tc>
                  <a:txBody>
                    <a:bodyPr/>
                    <a:lstStyle/>
                    <a:p>
                      <a:pPr marL="0" marR="0" algn="ctr" defTabSz="914400" rtl="0" eaLnBrk="1" latinLnBrk="0" hangingPunct="1">
                        <a:spcBef>
                          <a:spcPts val="200"/>
                        </a:spcBef>
                        <a:spcAft>
                          <a:spcPts val="0"/>
                        </a:spcAft>
                      </a:pPr>
                      <a:r>
                        <a:rPr lang="en-US" sz="1800" b="1" kern="1200" dirty="0">
                          <a:solidFill>
                            <a:schemeClr val="dk1"/>
                          </a:solidFill>
                          <a:latin typeface="Times New Roman"/>
                          <a:ea typeface="Times New Roman"/>
                          <a:cs typeface="Times New Roman"/>
                        </a:rPr>
                        <a:t>5</a:t>
                      </a:r>
                      <a:endParaRPr lang="en-GB" sz="1800" b="1" kern="1200" dirty="0">
                        <a:solidFill>
                          <a:schemeClr val="dk1"/>
                        </a:solidFill>
                        <a:latin typeface="Times New Roman"/>
                        <a:ea typeface="Times New Roman"/>
                        <a:cs typeface="Times New Roman"/>
                      </a:endParaRPr>
                    </a:p>
                  </a:txBody>
                  <a:tcPr marL="68580" marR="68580" marT="0" marB="0"/>
                </a:tc>
              </a:tr>
              <a:tr h="339467">
                <a:tc>
                  <a:txBody>
                    <a:bodyPr/>
                    <a:lstStyle/>
                    <a:p>
                      <a:pPr marL="0" marR="0" algn="ctr" defTabSz="914400" rtl="0" eaLnBrk="1" latinLnBrk="0" hangingPunct="1">
                        <a:spcBef>
                          <a:spcPts val="200"/>
                        </a:spcBef>
                        <a:spcAft>
                          <a:spcPts val="0"/>
                        </a:spcAft>
                      </a:pPr>
                      <a:r>
                        <a:rPr lang="en-US" sz="1800" b="1" kern="1200" dirty="0">
                          <a:solidFill>
                            <a:schemeClr val="dk1"/>
                          </a:solidFill>
                          <a:latin typeface="Times New Roman"/>
                          <a:ea typeface="Times New Roman"/>
                          <a:cs typeface="Times New Roman"/>
                        </a:rPr>
                        <a:t>20</a:t>
                      </a:r>
                      <a:endParaRPr lang="en-GB" sz="1800" b="1" kern="1200" dirty="0">
                        <a:solidFill>
                          <a:schemeClr val="dk1"/>
                        </a:solidFill>
                        <a:latin typeface="Times New Roman"/>
                        <a:ea typeface="Times New Roman"/>
                        <a:cs typeface="Times New Roman"/>
                      </a:endParaRPr>
                    </a:p>
                  </a:txBody>
                  <a:tcPr marL="68580" marR="68580" marT="0" marB="0"/>
                </a:tc>
                <a:tc>
                  <a:txBody>
                    <a:bodyPr/>
                    <a:lstStyle/>
                    <a:p>
                      <a:pPr marL="0" marR="0" algn="ctr" defTabSz="914400" rtl="0" eaLnBrk="1" latinLnBrk="0" hangingPunct="1">
                        <a:spcBef>
                          <a:spcPts val="200"/>
                        </a:spcBef>
                        <a:spcAft>
                          <a:spcPts val="0"/>
                        </a:spcAft>
                      </a:pPr>
                      <a:r>
                        <a:rPr lang="en-US" sz="1800" b="1" kern="1200" dirty="0">
                          <a:solidFill>
                            <a:schemeClr val="dk1"/>
                          </a:solidFill>
                          <a:latin typeface="Times New Roman"/>
                          <a:ea typeface="Times New Roman"/>
                          <a:cs typeface="Times New Roman"/>
                        </a:rPr>
                        <a:t>10</a:t>
                      </a:r>
                      <a:endParaRPr lang="en-GB" sz="1800" b="1" kern="1200" dirty="0">
                        <a:solidFill>
                          <a:schemeClr val="dk1"/>
                        </a:solidFill>
                        <a:latin typeface="Times New Roman"/>
                        <a:ea typeface="Times New Roman"/>
                        <a:cs typeface="Times New Roman"/>
                      </a:endParaRPr>
                    </a:p>
                  </a:txBody>
                  <a:tcPr marL="68580" marR="68580" marT="0" marB="0"/>
                </a:tc>
              </a:tr>
              <a:tr h="339467">
                <a:tc>
                  <a:txBody>
                    <a:bodyPr/>
                    <a:lstStyle/>
                    <a:p>
                      <a:pPr marL="0" marR="0" algn="ctr" defTabSz="914400" rtl="0" eaLnBrk="1" latinLnBrk="0" hangingPunct="1">
                        <a:spcBef>
                          <a:spcPts val="200"/>
                        </a:spcBef>
                        <a:spcAft>
                          <a:spcPts val="0"/>
                        </a:spcAft>
                      </a:pPr>
                      <a:r>
                        <a:rPr lang="en-US" sz="1800" b="1" kern="1200" dirty="0">
                          <a:solidFill>
                            <a:schemeClr val="dk1"/>
                          </a:solidFill>
                          <a:latin typeface="Times New Roman"/>
                          <a:ea typeface="Times New Roman"/>
                          <a:cs typeface="Times New Roman"/>
                        </a:rPr>
                        <a:t>30</a:t>
                      </a:r>
                      <a:endParaRPr lang="en-GB" sz="1800" b="1" kern="1200" dirty="0">
                        <a:solidFill>
                          <a:schemeClr val="dk1"/>
                        </a:solidFill>
                        <a:latin typeface="Times New Roman"/>
                        <a:ea typeface="Times New Roman"/>
                        <a:cs typeface="Times New Roman"/>
                      </a:endParaRPr>
                    </a:p>
                  </a:txBody>
                  <a:tcPr marL="68580" marR="68580" marT="0" marB="0"/>
                </a:tc>
                <a:tc>
                  <a:txBody>
                    <a:bodyPr/>
                    <a:lstStyle/>
                    <a:p>
                      <a:pPr marL="0" marR="0" algn="ctr" defTabSz="914400" rtl="0" eaLnBrk="1" latinLnBrk="0" hangingPunct="1">
                        <a:spcBef>
                          <a:spcPts val="200"/>
                        </a:spcBef>
                        <a:spcAft>
                          <a:spcPts val="0"/>
                        </a:spcAft>
                      </a:pPr>
                      <a:r>
                        <a:rPr lang="en-US" sz="1800" b="1" kern="1200" dirty="0">
                          <a:solidFill>
                            <a:schemeClr val="dk1"/>
                          </a:solidFill>
                          <a:latin typeface="Times New Roman"/>
                          <a:ea typeface="Times New Roman"/>
                          <a:cs typeface="Times New Roman"/>
                        </a:rPr>
                        <a:t>15</a:t>
                      </a:r>
                      <a:endParaRPr lang="en-GB" sz="1800" b="1" kern="1200" dirty="0">
                        <a:solidFill>
                          <a:schemeClr val="dk1"/>
                        </a:solidFill>
                        <a:latin typeface="Times New Roman"/>
                        <a:ea typeface="Times New Roman"/>
                        <a:cs typeface="Times New Roman"/>
                      </a:endParaRPr>
                    </a:p>
                  </a:txBody>
                  <a:tcPr marL="68580" marR="68580" marT="0" marB="0"/>
                </a:tc>
              </a:tr>
              <a:tr h="339467">
                <a:tc>
                  <a:txBody>
                    <a:bodyPr/>
                    <a:lstStyle/>
                    <a:p>
                      <a:pPr marL="0" marR="0" algn="ctr" defTabSz="914400" rtl="0" eaLnBrk="1" latinLnBrk="0" hangingPunct="1">
                        <a:spcBef>
                          <a:spcPts val="200"/>
                        </a:spcBef>
                        <a:spcAft>
                          <a:spcPts val="0"/>
                        </a:spcAft>
                      </a:pPr>
                      <a:r>
                        <a:rPr lang="en-US" sz="1800" b="1" kern="1200" dirty="0">
                          <a:solidFill>
                            <a:schemeClr val="dk1"/>
                          </a:solidFill>
                          <a:latin typeface="Times New Roman"/>
                          <a:ea typeface="Times New Roman"/>
                          <a:cs typeface="Times New Roman"/>
                        </a:rPr>
                        <a:t>40</a:t>
                      </a:r>
                      <a:endParaRPr lang="en-GB" sz="1800" b="1" kern="1200" dirty="0">
                        <a:solidFill>
                          <a:schemeClr val="dk1"/>
                        </a:solidFill>
                        <a:latin typeface="Times New Roman"/>
                        <a:ea typeface="Times New Roman"/>
                        <a:cs typeface="Times New Roman"/>
                      </a:endParaRPr>
                    </a:p>
                  </a:txBody>
                  <a:tcPr marL="68580" marR="68580" marT="0" marB="0"/>
                </a:tc>
                <a:tc>
                  <a:txBody>
                    <a:bodyPr/>
                    <a:lstStyle/>
                    <a:p>
                      <a:pPr marL="0" marR="0" algn="ctr" defTabSz="914400" rtl="0" eaLnBrk="1" latinLnBrk="0" hangingPunct="1">
                        <a:spcBef>
                          <a:spcPts val="200"/>
                        </a:spcBef>
                        <a:spcAft>
                          <a:spcPts val="0"/>
                        </a:spcAft>
                      </a:pPr>
                      <a:r>
                        <a:rPr lang="en-US" sz="1800" b="1" kern="1200" dirty="0">
                          <a:solidFill>
                            <a:schemeClr val="dk1"/>
                          </a:solidFill>
                          <a:latin typeface="Times New Roman"/>
                          <a:ea typeface="Times New Roman"/>
                          <a:cs typeface="Times New Roman"/>
                        </a:rPr>
                        <a:t>20</a:t>
                      </a:r>
                      <a:endParaRPr lang="en-GB" sz="1800" b="1" kern="1200" dirty="0">
                        <a:solidFill>
                          <a:schemeClr val="dk1"/>
                        </a:solidFill>
                        <a:latin typeface="Times New Roman"/>
                        <a:ea typeface="Times New Roman"/>
                        <a:cs typeface="Times New Roman"/>
                      </a:endParaRPr>
                    </a:p>
                  </a:txBody>
                  <a:tcPr marL="68580" marR="68580" marT="0" marB="0"/>
                </a:tc>
              </a:tr>
              <a:tr h="339467">
                <a:tc>
                  <a:txBody>
                    <a:bodyPr/>
                    <a:lstStyle/>
                    <a:p>
                      <a:pPr marL="0" marR="0" algn="ctr" defTabSz="914400" rtl="0" eaLnBrk="1" latinLnBrk="0" hangingPunct="1">
                        <a:spcBef>
                          <a:spcPts val="200"/>
                        </a:spcBef>
                        <a:spcAft>
                          <a:spcPts val="0"/>
                        </a:spcAft>
                      </a:pPr>
                      <a:r>
                        <a:rPr lang="en-US" sz="1800" b="1" kern="1200" dirty="0">
                          <a:solidFill>
                            <a:schemeClr val="dk1"/>
                          </a:solidFill>
                          <a:latin typeface="Times New Roman"/>
                          <a:ea typeface="Times New Roman"/>
                          <a:cs typeface="Times New Roman"/>
                        </a:rPr>
                        <a:t>50</a:t>
                      </a:r>
                      <a:endParaRPr lang="en-GB" sz="1800" b="1" kern="1200" dirty="0">
                        <a:solidFill>
                          <a:schemeClr val="dk1"/>
                        </a:solidFill>
                        <a:latin typeface="Times New Roman"/>
                        <a:ea typeface="Times New Roman"/>
                        <a:cs typeface="Times New Roman"/>
                      </a:endParaRPr>
                    </a:p>
                  </a:txBody>
                  <a:tcPr marL="68580" marR="68580" marT="0" marB="0"/>
                </a:tc>
                <a:tc>
                  <a:txBody>
                    <a:bodyPr/>
                    <a:lstStyle/>
                    <a:p>
                      <a:pPr marL="0" marR="0" algn="ctr" defTabSz="914400" rtl="0" eaLnBrk="1" latinLnBrk="0" hangingPunct="1">
                        <a:spcBef>
                          <a:spcPts val="200"/>
                        </a:spcBef>
                        <a:spcAft>
                          <a:spcPts val="0"/>
                        </a:spcAft>
                      </a:pPr>
                      <a:r>
                        <a:rPr lang="en-US" sz="1800" b="1" kern="1200" dirty="0">
                          <a:solidFill>
                            <a:schemeClr val="dk1"/>
                          </a:solidFill>
                          <a:latin typeface="Times New Roman"/>
                          <a:ea typeface="Times New Roman"/>
                          <a:cs typeface="Times New Roman"/>
                        </a:rPr>
                        <a:t>25</a:t>
                      </a:r>
                      <a:endParaRPr lang="en-GB" sz="1800" b="1" kern="1200" dirty="0">
                        <a:solidFill>
                          <a:schemeClr val="dk1"/>
                        </a:solidFill>
                        <a:latin typeface="Times New Roman"/>
                        <a:ea typeface="Times New Roman"/>
                        <a:cs typeface="Times New Roman"/>
                      </a:endParaRPr>
                    </a:p>
                  </a:txBody>
                  <a:tcPr marL="68580" marR="68580" marT="0" marB="0"/>
                </a:tc>
              </a:tr>
              <a:tr h="339467">
                <a:tc>
                  <a:txBody>
                    <a:bodyPr/>
                    <a:lstStyle/>
                    <a:p>
                      <a:pPr marL="0" marR="0" algn="ctr" defTabSz="914400" rtl="0" eaLnBrk="1" latinLnBrk="0" hangingPunct="1">
                        <a:spcBef>
                          <a:spcPts val="200"/>
                        </a:spcBef>
                        <a:spcAft>
                          <a:spcPts val="0"/>
                        </a:spcAft>
                      </a:pPr>
                      <a:r>
                        <a:rPr lang="en-US" sz="1800" b="1" kern="1200" dirty="0">
                          <a:solidFill>
                            <a:schemeClr val="dk1"/>
                          </a:solidFill>
                          <a:latin typeface="Times New Roman"/>
                          <a:ea typeface="Times New Roman"/>
                          <a:cs typeface="Times New Roman"/>
                        </a:rPr>
                        <a:t>60</a:t>
                      </a:r>
                      <a:endParaRPr lang="en-GB" sz="1800" b="1" kern="1200" dirty="0">
                        <a:solidFill>
                          <a:schemeClr val="dk1"/>
                        </a:solidFill>
                        <a:latin typeface="Times New Roman"/>
                        <a:ea typeface="Times New Roman"/>
                        <a:cs typeface="Times New Roman"/>
                      </a:endParaRPr>
                    </a:p>
                  </a:txBody>
                  <a:tcPr marL="68580" marR="68580" marT="0" marB="0"/>
                </a:tc>
                <a:tc>
                  <a:txBody>
                    <a:bodyPr/>
                    <a:lstStyle/>
                    <a:p>
                      <a:pPr marL="0" marR="0" algn="ctr" defTabSz="914400" rtl="0" eaLnBrk="1" latinLnBrk="0" hangingPunct="1">
                        <a:spcBef>
                          <a:spcPts val="200"/>
                        </a:spcBef>
                        <a:spcAft>
                          <a:spcPts val="0"/>
                        </a:spcAft>
                      </a:pPr>
                      <a:r>
                        <a:rPr lang="en-US" sz="1800" b="1" kern="1200" dirty="0">
                          <a:solidFill>
                            <a:schemeClr val="dk1"/>
                          </a:solidFill>
                          <a:latin typeface="Times New Roman"/>
                          <a:ea typeface="Times New Roman"/>
                          <a:cs typeface="Times New Roman"/>
                        </a:rPr>
                        <a:t>30</a:t>
                      </a:r>
                      <a:endParaRPr lang="en-GB" sz="1800" b="1" kern="1200" dirty="0">
                        <a:solidFill>
                          <a:schemeClr val="dk1"/>
                        </a:solidFill>
                        <a:latin typeface="Times New Roman"/>
                        <a:ea typeface="Times New Roman"/>
                        <a:cs typeface="Times New Roman"/>
                      </a:endParaRPr>
                    </a:p>
                  </a:txBody>
                  <a:tcPr marL="68580" marR="68580" marT="0" marB="0"/>
                </a:tc>
              </a:tr>
            </a:tbl>
          </a:graphicData>
        </a:graphic>
      </p:graphicFrame>
    </p:spTree>
    <p:custDataLst>
      <p:tags r:id="rId1"/>
    </p:custDataLst>
    <p:extLst>
      <p:ext uri="{BB962C8B-B14F-4D97-AF65-F5344CB8AC3E}">
        <p14:creationId xmlns:p14="http://schemas.microsoft.com/office/powerpoint/2010/main" val="2901069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50" fill="hold"/>
                                        <p:tgtEl>
                                          <p:spTgt spid="6"/>
                                        </p:tgtEl>
                                        <p:attrNameLst>
                                          <p:attrName>ppt_x</p:attrName>
                                        </p:attrNameLst>
                                      </p:cBhvr>
                                      <p:tavLst>
                                        <p:tav tm="0">
                                          <p:val>
                                            <p:strVal val="#ppt_x"/>
                                          </p:val>
                                        </p:tav>
                                        <p:tav tm="100000">
                                          <p:val>
                                            <p:strVal val="#ppt_x"/>
                                          </p:val>
                                        </p:tav>
                                      </p:tavLst>
                                    </p:anim>
                                    <p:anim calcmode="lin" valueType="num">
                                      <p:cBhvr additive="base">
                                        <p:cTn id="8" dur="25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204664" y="1339081"/>
            <a:ext cx="7543800" cy="2593975"/>
          </a:xfrm>
        </p:spPr>
        <p:txBody>
          <a:bodyPr/>
          <a:lstStyle/>
          <a:p>
            <a:pPr algn="ctr"/>
            <a:r>
              <a:rPr lang="ar-DZ" sz="8000" b="1" dirty="0" smtClean="0"/>
              <a:t>السوق</a:t>
            </a:r>
            <a:r>
              <a:rPr lang="ar-DZ" dirty="0" smtClean="0"/>
              <a:t> </a:t>
            </a:r>
            <a:endParaRPr lang="ar-DZ" dirty="0"/>
          </a:p>
        </p:txBody>
      </p:sp>
    </p:spTree>
    <p:extLst>
      <p:ext uri="{BB962C8B-B14F-4D97-AF65-F5344CB8AC3E}">
        <p14:creationId xmlns:p14="http://schemas.microsoft.com/office/powerpoint/2010/main" val="227131639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50" fill="hold"/>
                                        <p:tgtEl>
                                          <p:spTgt spid="2"/>
                                        </p:tgtEl>
                                        <p:attrNameLst>
                                          <p:attrName>ppt_x</p:attrName>
                                        </p:attrNameLst>
                                      </p:cBhvr>
                                      <p:tavLst>
                                        <p:tav tm="0">
                                          <p:val>
                                            <p:strVal val="#ppt_x"/>
                                          </p:val>
                                        </p:tav>
                                        <p:tav tm="100000">
                                          <p:val>
                                            <p:strVal val="#ppt_x"/>
                                          </p:val>
                                        </p:tav>
                                      </p:tavLst>
                                    </p:anim>
                                    <p:anim calcmode="lin" valueType="num">
                                      <p:cBhvr additive="base">
                                        <p:cTn id="8" dur="25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ext Box 2"/>
          <p:cNvSpPr txBox="1">
            <a:spLocks noChangeArrowheads="1"/>
          </p:cNvSpPr>
          <p:nvPr/>
        </p:nvSpPr>
        <p:spPr bwMode="auto">
          <a:xfrm>
            <a:off x="3635896" y="993502"/>
            <a:ext cx="5328592"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600" b="1">
                <a:solidFill>
                  <a:schemeClr val="tx1"/>
                </a:solidFill>
                <a:latin typeface="Garamond" pitchFamily="18" charset="0"/>
                <a:cs typeface="Traditional Arabic" pitchFamily="18" charset="-78"/>
              </a:defRPr>
            </a:lvl1pPr>
            <a:lvl2pPr marL="742950" indent="-285750" eaLnBrk="0" hangingPunct="0">
              <a:defRPr sz="2600" b="1">
                <a:solidFill>
                  <a:schemeClr val="tx1"/>
                </a:solidFill>
                <a:latin typeface="Garamond" pitchFamily="18" charset="0"/>
                <a:cs typeface="Traditional Arabic" pitchFamily="18" charset="-78"/>
              </a:defRPr>
            </a:lvl2pPr>
            <a:lvl3pPr marL="1143000" indent="-228600" eaLnBrk="0" hangingPunct="0">
              <a:defRPr sz="2600" b="1">
                <a:solidFill>
                  <a:schemeClr val="tx1"/>
                </a:solidFill>
                <a:latin typeface="Garamond" pitchFamily="18" charset="0"/>
                <a:cs typeface="Traditional Arabic" pitchFamily="18" charset="-78"/>
              </a:defRPr>
            </a:lvl3pPr>
            <a:lvl4pPr marL="1600200" indent="-228600" eaLnBrk="0" hangingPunct="0">
              <a:defRPr sz="2600" b="1">
                <a:solidFill>
                  <a:schemeClr val="tx1"/>
                </a:solidFill>
                <a:latin typeface="Garamond" pitchFamily="18" charset="0"/>
                <a:cs typeface="Traditional Arabic" pitchFamily="18" charset="-78"/>
              </a:defRPr>
            </a:lvl4pPr>
            <a:lvl5pPr marL="2057400" indent="-228600" eaLnBrk="0" hangingPunct="0">
              <a:defRPr sz="2600" b="1">
                <a:solidFill>
                  <a:schemeClr val="tx1"/>
                </a:solidFill>
                <a:latin typeface="Garamond" pitchFamily="18" charset="0"/>
                <a:cs typeface="Traditional Arabic" pitchFamily="18" charset="-78"/>
              </a:defRPr>
            </a:lvl5pPr>
            <a:lvl6pPr marL="25146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6pPr>
            <a:lvl7pPr marL="29718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7pPr>
            <a:lvl8pPr marL="34290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8pPr>
            <a:lvl9pPr marL="38862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9pPr>
          </a:lstStyle>
          <a:p>
            <a:pPr algn="ctr" eaLnBrk="1" fontAlgn="base" hangingPunct="1">
              <a:spcBef>
                <a:spcPct val="50000"/>
              </a:spcBef>
              <a:spcAft>
                <a:spcPct val="0"/>
              </a:spcAft>
            </a:pPr>
            <a:r>
              <a:rPr lang="ar-DZ" sz="5400" dirty="0" smtClean="0">
                <a:solidFill>
                  <a:srgbClr val="00008A"/>
                </a:solidFill>
                <a:latin typeface="Arial" pitchFamily="34" charset="0"/>
              </a:rPr>
              <a:t> </a:t>
            </a:r>
            <a:r>
              <a:rPr lang="ar-DZ" sz="5400" dirty="0" smtClean="0">
                <a:solidFill>
                  <a:srgbClr val="00008A"/>
                </a:solidFill>
                <a:latin typeface="Arial" pitchFamily="34" charset="0"/>
                <a:cs typeface="+mn-cs"/>
              </a:rPr>
              <a:t>اولا : </a:t>
            </a:r>
            <a:r>
              <a:rPr lang="ar-SA" sz="5400" dirty="0" smtClean="0">
                <a:solidFill>
                  <a:srgbClr val="00008A"/>
                </a:solidFill>
                <a:latin typeface="Arial" pitchFamily="34" charset="0"/>
                <a:cs typeface="+mn-cs"/>
              </a:rPr>
              <a:t>توازن السوق</a:t>
            </a:r>
            <a:endParaRPr lang="en-US" sz="5400" dirty="0">
              <a:solidFill>
                <a:srgbClr val="00008A"/>
              </a:solidFill>
              <a:latin typeface="Arial" pitchFamily="34" charset="0"/>
              <a:cs typeface="+mn-cs"/>
            </a:endParaRPr>
          </a:p>
        </p:txBody>
      </p:sp>
      <p:sp>
        <p:nvSpPr>
          <p:cNvPr id="100355" name="Text Box 3"/>
          <p:cNvSpPr txBox="1">
            <a:spLocks noChangeArrowheads="1"/>
          </p:cNvSpPr>
          <p:nvPr/>
        </p:nvSpPr>
        <p:spPr bwMode="auto">
          <a:xfrm>
            <a:off x="817240" y="2386623"/>
            <a:ext cx="7859216"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600" b="1">
                <a:solidFill>
                  <a:schemeClr val="tx1"/>
                </a:solidFill>
                <a:latin typeface="Garamond" pitchFamily="18" charset="0"/>
                <a:cs typeface="Traditional Arabic" pitchFamily="18" charset="-78"/>
              </a:defRPr>
            </a:lvl1pPr>
            <a:lvl2pPr marL="742950" indent="-285750" eaLnBrk="0" hangingPunct="0">
              <a:defRPr sz="2600" b="1">
                <a:solidFill>
                  <a:schemeClr val="tx1"/>
                </a:solidFill>
                <a:latin typeface="Garamond" pitchFamily="18" charset="0"/>
                <a:cs typeface="Traditional Arabic" pitchFamily="18" charset="-78"/>
              </a:defRPr>
            </a:lvl2pPr>
            <a:lvl3pPr marL="1143000" indent="-228600" eaLnBrk="0" hangingPunct="0">
              <a:defRPr sz="2600" b="1">
                <a:solidFill>
                  <a:schemeClr val="tx1"/>
                </a:solidFill>
                <a:latin typeface="Garamond" pitchFamily="18" charset="0"/>
                <a:cs typeface="Traditional Arabic" pitchFamily="18" charset="-78"/>
              </a:defRPr>
            </a:lvl3pPr>
            <a:lvl4pPr marL="1600200" indent="-228600" eaLnBrk="0" hangingPunct="0">
              <a:defRPr sz="2600" b="1">
                <a:solidFill>
                  <a:schemeClr val="tx1"/>
                </a:solidFill>
                <a:latin typeface="Garamond" pitchFamily="18" charset="0"/>
                <a:cs typeface="Traditional Arabic" pitchFamily="18" charset="-78"/>
              </a:defRPr>
            </a:lvl4pPr>
            <a:lvl5pPr marL="2057400" indent="-228600" eaLnBrk="0" hangingPunct="0">
              <a:defRPr sz="2600" b="1">
                <a:solidFill>
                  <a:schemeClr val="tx1"/>
                </a:solidFill>
                <a:latin typeface="Garamond" pitchFamily="18" charset="0"/>
                <a:cs typeface="Traditional Arabic" pitchFamily="18" charset="-78"/>
              </a:defRPr>
            </a:lvl5pPr>
            <a:lvl6pPr marL="25146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6pPr>
            <a:lvl7pPr marL="29718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7pPr>
            <a:lvl8pPr marL="34290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8pPr>
            <a:lvl9pPr marL="38862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9pPr>
          </a:lstStyle>
          <a:p>
            <a:pPr algn="just" eaLnBrk="1" fontAlgn="base" hangingPunct="1">
              <a:spcBef>
                <a:spcPct val="50000"/>
              </a:spcBef>
              <a:spcAft>
                <a:spcPct val="0"/>
              </a:spcAft>
            </a:pPr>
            <a:r>
              <a:rPr lang="ar-DZ" sz="3200" dirty="0">
                <a:solidFill>
                  <a:srgbClr val="000000"/>
                </a:solidFill>
                <a:latin typeface="Arial" pitchFamily="34" charset="0"/>
              </a:rPr>
              <a:t> </a:t>
            </a:r>
            <a:r>
              <a:rPr lang="ar-DZ" sz="3200" dirty="0" smtClean="0">
                <a:solidFill>
                  <a:srgbClr val="000000"/>
                </a:solidFill>
                <a:latin typeface="Arial" pitchFamily="34" charset="0"/>
              </a:rPr>
              <a:t>  </a:t>
            </a:r>
            <a:r>
              <a:rPr lang="ar-DZ" sz="3200" dirty="0" smtClean="0">
                <a:solidFill>
                  <a:srgbClr val="000000"/>
                </a:solidFill>
                <a:latin typeface="Arial" pitchFamily="34" charset="0"/>
                <a:cs typeface="+mn-cs"/>
              </a:rPr>
              <a:t>الوضع</a:t>
            </a:r>
            <a:r>
              <a:rPr lang="ar-DZ" sz="3200" dirty="0" smtClean="0">
                <a:solidFill>
                  <a:srgbClr val="000000"/>
                </a:solidFill>
                <a:latin typeface="Arial" pitchFamily="34" charset="0"/>
              </a:rPr>
              <a:t> </a:t>
            </a:r>
            <a:r>
              <a:rPr lang="ar-SA" sz="3200" dirty="0" smtClean="0">
                <a:solidFill>
                  <a:srgbClr val="000000"/>
                </a:solidFill>
                <a:latin typeface="Arial" pitchFamily="34" charset="0"/>
                <a:cs typeface="+mn-cs"/>
              </a:rPr>
              <a:t>التوازن</a:t>
            </a:r>
            <a:r>
              <a:rPr lang="ar-DZ" sz="3200" dirty="0" smtClean="0">
                <a:solidFill>
                  <a:srgbClr val="000000"/>
                </a:solidFill>
                <a:latin typeface="Arial" pitchFamily="34" charset="0"/>
                <a:cs typeface="+mn-cs"/>
              </a:rPr>
              <a:t>ي</a:t>
            </a:r>
            <a:r>
              <a:rPr lang="ar-SA" sz="3200" dirty="0" smtClean="0">
                <a:solidFill>
                  <a:srgbClr val="000000"/>
                </a:solidFill>
                <a:latin typeface="Arial" pitchFamily="34" charset="0"/>
                <a:cs typeface="+mn-cs"/>
              </a:rPr>
              <a:t> </a:t>
            </a:r>
            <a:r>
              <a:rPr lang="ar-SA" sz="3200" dirty="0">
                <a:solidFill>
                  <a:srgbClr val="000000"/>
                </a:solidFill>
                <a:latin typeface="Arial" pitchFamily="34" charset="0"/>
                <a:cs typeface="+mn-cs"/>
              </a:rPr>
              <a:t>هو </a:t>
            </a:r>
            <a:r>
              <a:rPr lang="ar-SA" sz="3200" dirty="0" smtClean="0">
                <a:solidFill>
                  <a:srgbClr val="000000"/>
                </a:solidFill>
                <a:latin typeface="Arial" pitchFamily="34" charset="0"/>
                <a:cs typeface="+mn-cs"/>
              </a:rPr>
              <a:t>الوضع </a:t>
            </a:r>
            <a:r>
              <a:rPr lang="ar-SA" sz="3200" dirty="0">
                <a:solidFill>
                  <a:srgbClr val="000000"/>
                </a:solidFill>
                <a:latin typeface="Arial" pitchFamily="34" charset="0"/>
                <a:cs typeface="+mn-cs"/>
              </a:rPr>
              <a:t>الذي تم التوصل </a:t>
            </a:r>
            <a:r>
              <a:rPr lang="ar-SA" sz="3200" dirty="0" smtClean="0">
                <a:solidFill>
                  <a:srgbClr val="000000"/>
                </a:solidFill>
                <a:latin typeface="Arial" pitchFamily="34" charset="0"/>
                <a:cs typeface="+mn-cs"/>
              </a:rPr>
              <a:t>إليه</a:t>
            </a:r>
            <a:r>
              <a:rPr lang="ar-DZ" sz="3200" dirty="0" smtClean="0">
                <a:solidFill>
                  <a:srgbClr val="000000"/>
                </a:solidFill>
                <a:latin typeface="Arial" pitchFamily="34" charset="0"/>
                <a:cs typeface="+mn-cs"/>
              </a:rPr>
              <a:t>,</a:t>
            </a:r>
            <a:r>
              <a:rPr lang="ar-SA" sz="3200" dirty="0" smtClean="0">
                <a:solidFill>
                  <a:srgbClr val="000000"/>
                </a:solidFill>
                <a:latin typeface="Arial" pitchFamily="34" charset="0"/>
                <a:cs typeface="+mn-cs"/>
              </a:rPr>
              <a:t> </a:t>
            </a:r>
            <a:r>
              <a:rPr lang="ar-SA" sz="3200" dirty="0">
                <a:solidFill>
                  <a:srgbClr val="000000"/>
                </a:solidFill>
                <a:latin typeface="Arial" pitchFamily="34" charset="0"/>
                <a:cs typeface="+mn-cs"/>
              </a:rPr>
              <a:t>فلا يوجد ما يدعو إلى تغييره ما لم تحدث تغيرات خارجية تؤدي إلى </a:t>
            </a:r>
            <a:r>
              <a:rPr lang="ar-SA" sz="3200" dirty="0" smtClean="0">
                <a:solidFill>
                  <a:srgbClr val="000000"/>
                </a:solidFill>
                <a:latin typeface="Arial" pitchFamily="34" charset="0"/>
                <a:cs typeface="+mn-cs"/>
              </a:rPr>
              <a:t>ذلك</a:t>
            </a:r>
            <a:r>
              <a:rPr lang="ar-DZ" sz="3200" dirty="0" smtClean="0">
                <a:solidFill>
                  <a:srgbClr val="000000"/>
                </a:solidFill>
                <a:latin typeface="Arial" pitchFamily="34" charset="0"/>
                <a:cs typeface="+mn-cs"/>
              </a:rPr>
              <a:t>,</a:t>
            </a:r>
            <a:r>
              <a:rPr lang="ar-SA" sz="3200" dirty="0" smtClean="0">
                <a:solidFill>
                  <a:srgbClr val="000000"/>
                </a:solidFill>
                <a:latin typeface="Arial" pitchFamily="34" charset="0"/>
                <a:cs typeface="+mn-cs"/>
              </a:rPr>
              <a:t> وثمن </a:t>
            </a:r>
            <a:r>
              <a:rPr lang="ar-SA" sz="3200" dirty="0">
                <a:solidFill>
                  <a:srgbClr val="000000"/>
                </a:solidFill>
                <a:latin typeface="Arial" pitchFamily="34" charset="0"/>
                <a:cs typeface="+mn-cs"/>
              </a:rPr>
              <a:t>التوازن هو </a:t>
            </a:r>
            <a:r>
              <a:rPr lang="ar-SA" sz="3200" dirty="0" smtClean="0">
                <a:solidFill>
                  <a:srgbClr val="000000"/>
                </a:solidFill>
                <a:latin typeface="Arial" pitchFamily="34" charset="0"/>
                <a:cs typeface="+mn-cs"/>
              </a:rPr>
              <a:t>الثمن </a:t>
            </a:r>
            <a:r>
              <a:rPr lang="ar-SA" sz="3200" dirty="0">
                <a:solidFill>
                  <a:srgbClr val="000000"/>
                </a:solidFill>
                <a:latin typeface="Arial" pitchFamily="34" charset="0"/>
                <a:cs typeface="+mn-cs"/>
              </a:rPr>
              <a:t>المتحقق فعلاً في السـوق ، بتسـاوي الكمية التي يكون المستهلكون مستعدين لشرائها من السلعة أو الخدمة ، مع الكميـة التي يكون المنتجون مستعدين لعرضها منها </a:t>
            </a:r>
            <a:r>
              <a:rPr lang="ar-SA" dirty="0" smtClean="0">
                <a:solidFill>
                  <a:srgbClr val="000000"/>
                </a:solidFill>
                <a:latin typeface="Arial" pitchFamily="34" charset="0"/>
                <a:cs typeface="+mn-cs"/>
              </a:rPr>
              <a:t>. </a:t>
            </a:r>
            <a:endParaRPr lang="en-US" dirty="0">
              <a:solidFill>
                <a:srgbClr val="000000"/>
              </a:solidFill>
              <a:latin typeface="Arial" pitchFamily="34" charset="0"/>
              <a:cs typeface="+mn-cs"/>
            </a:endParaRPr>
          </a:p>
        </p:txBody>
      </p:sp>
    </p:spTree>
    <p:extLst>
      <p:ext uri="{BB962C8B-B14F-4D97-AF65-F5344CB8AC3E}">
        <p14:creationId xmlns:p14="http://schemas.microsoft.com/office/powerpoint/2010/main" val="188630175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0" fill="hold" grpId="0" nodeType="withEffect">
                                  <p:stCondLst>
                                    <p:cond delay="0"/>
                                  </p:stCondLst>
                                  <p:childTnLst>
                                    <p:set>
                                      <p:cBhvr>
                                        <p:cTn id="6" dur="1" fill="hold">
                                          <p:stCondLst>
                                            <p:cond delay="0"/>
                                          </p:stCondLst>
                                        </p:cTn>
                                        <p:tgtEl>
                                          <p:spTgt spid="100354"/>
                                        </p:tgtEl>
                                        <p:attrNameLst>
                                          <p:attrName>style.visibility</p:attrName>
                                        </p:attrNameLst>
                                      </p:cBhvr>
                                      <p:to>
                                        <p:strVal val="visible"/>
                                      </p:to>
                                    </p:set>
                                    <p:anim calcmode="lin" valueType="num">
                                      <p:cBhvr>
                                        <p:cTn id="7" dur="250" fill="hold"/>
                                        <p:tgtEl>
                                          <p:spTgt spid="100354"/>
                                        </p:tgtEl>
                                        <p:attrNameLst>
                                          <p:attrName>ppt_w</p:attrName>
                                        </p:attrNameLst>
                                      </p:cBhvr>
                                      <p:tavLst>
                                        <p:tav tm="0">
                                          <p:val>
                                            <p:fltVal val="0"/>
                                          </p:val>
                                        </p:tav>
                                        <p:tav tm="100000">
                                          <p:val>
                                            <p:strVal val="#ppt_w"/>
                                          </p:val>
                                        </p:tav>
                                      </p:tavLst>
                                    </p:anim>
                                    <p:anim calcmode="lin" valueType="num">
                                      <p:cBhvr>
                                        <p:cTn id="8" dur="250" fill="hold"/>
                                        <p:tgtEl>
                                          <p:spTgt spid="100354"/>
                                        </p:tgtEl>
                                        <p:attrNameLst>
                                          <p:attrName>ppt_h</p:attrName>
                                        </p:attrNameLst>
                                      </p:cBhvr>
                                      <p:tavLst>
                                        <p:tav tm="0">
                                          <p:val>
                                            <p:strVal val="#ppt_h"/>
                                          </p:val>
                                        </p:tav>
                                        <p:tav tm="100000">
                                          <p:val>
                                            <p:strVal val="#ppt_h"/>
                                          </p:val>
                                        </p:tav>
                                      </p:tavLst>
                                    </p:anim>
                                  </p:childTnLst>
                                </p:cTn>
                              </p:par>
                            </p:childTnLst>
                          </p:cTn>
                        </p:par>
                        <p:par>
                          <p:cTn id="9" fill="hold" nodeType="withGroup">
                            <p:stCondLst>
                              <p:cond delay="250"/>
                            </p:stCondLst>
                            <p:childTnLst>
                              <p:par>
                                <p:cTn id="10" presetID="5" presetClass="entr" presetSubtype="10" fill="hold" grpId="0" nodeType="afterEffect">
                                  <p:stCondLst>
                                    <p:cond delay="0"/>
                                  </p:stCondLst>
                                  <p:childTnLst>
                                    <p:set>
                                      <p:cBhvr>
                                        <p:cTn id="11" dur="1" fill="hold">
                                          <p:stCondLst>
                                            <p:cond delay="0"/>
                                          </p:stCondLst>
                                        </p:cTn>
                                        <p:tgtEl>
                                          <p:spTgt spid="100355"/>
                                        </p:tgtEl>
                                        <p:attrNameLst>
                                          <p:attrName>style.visibility</p:attrName>
                                        </p:attrNameLst>
                                      </p:cBhvr>
                                      <p:to>
                                        <p:strVal val="visible"/>
                                      </p:to>
                                    </p:set>
                                    <p:animEffect transition="in" filter="checkerboard(across)">
                                      <p:cBhvr>
                                        <p:cTn id="12" dur="250"/>
                                        <p:tgtEl>
                                          <p:spTgt spid="1003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4" grpId="0" autoUpdateAnimBg="0"/>
      <p:bldP spid="100355"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51520" y="-27384"/>
            <a:ext cx="8229600" cy="1143000"/>
          </a:xfrm>
        </p:spPr>
        <p:txBody>
          <a:bodyPr/>
          <a:lstStyle/>
          <a:p>
            <a:pPr algn="r" eaLnBrk="1" hangingPunct="1"/>
            <a:r>
              <a:rPr lang="ar-DZ" b="1" dirty="0" smtClean="0">
                <a:solidFill>
                  <a:schemeClr val="tx1">
                    <a:lumMod val="95000"/>
                    <a:lumOff val="5000"/>
                  </a:schemeClr>
                </a:solidFill>
                <a:latin typeface="TraditionalArabic"/>
                <a:cs typeface="+mn-cs"/>
              </a:rPr>
              <a:t>اولا: تعريف علم الا</a:t>
            </a:r>
            <a:r>
              <a:rPr lang="ar-SA" b="1" dirty="0" err="1" smtClean="0">
                <a:solidFill>
                  <a:schemeClr val="tx1">
                    <a:lumMod val="95000"/>
                    <a:lumOff val="5000"/>
                  </a:schemeClr>
                </a:solidFill>
                <a:latin typeface="TraditionalArabic"/>
                <a:cs typeface="+mn-cs"/>
              </a:rPr>
              <a:t>قتصاد</a:t>
            </a:r>
            <a:endParaRPr lang="fr-FR" b="1" dirty="0" smtClean="0">
              <a:solidFill>
                <a:schemeClr val="tx1">
                  <a:lumMod val="95000"/>
                  <a:lumOff val="5000"/>
                </a:schemeClr>
              </a:solidFill>
              <a:latin typeface="TraditionalArabic"/>
              <a:cs typeface="+mn-cs"/>
            </a:endParaRPr>
          </a:p>
        </p:txBody>
      </p:sp>
      <p:sp>
        <p:nvSpPr>
          <p:cNvPr id="5123" name="Rectangle 3"/>
          <p:cNvSpPr>
            <a:spLocks noGrp="1" noChangeArrowheads="1"/>
          </p:cNvSpPr>
          <p:nvPr>
            <p:ph type="body" idx="1"/>
          </p:nvPr>
        </p:nvSpPr>
        <p:spPr>
          <a:xfrm>
            <a:off x="304800" y="1124744"/>
            <a:ext cx="9019728" cy="5400600"/>
          </a:xfrm>
        </p:spPr>
        <p:txBody>
          <a:bodyPr/>
          <a:lstStyle/>
          <a:p>
            <a:pPr algn="just" eaLnBrk="1" hangingPunct="1">
              <a:buFontTx/>
              <a:buNone/>
            </a:pPr>
            <a:r>
              <a:rPr lang="ar-DZ" sz="2800" b="1" dirty="0" smtClean="0">
                <a:solidFill>
                  <a:srgbClr val="4A4800"/>
                </a:solidFill>
              </a:rPr>
              <a:t>      </a:t>
            </a:r>
            <a:r>
              <a:rPr lang="ar-SA" b="1" dirty="0" smtClean="0">
                <a:solidFill>
                  <a:schemeClr val="tx1">
                    <a:lumMod val="65000"/>
                    <a:lumOff val="35000"/>
                  </a:schemeClr>
                </a:solidFill>
              </a:rPr>
              <a:t>عرّف الإغريق القدامى كلمة ” اقتصاد ” </a:t>
            </a:r>
            <a:r>
              <a:rPr lang="ar-DZ" b="1" dirty="0">
                <a:solidFill>
                  <a:schemeClr val="tx1">
                    <a:lumMod val="65000"/>
                    <a:lumOff val="35000"/>
                  </a:schemeClr>
                </a:solidFill>
              </a:rPr>
              <a:t>ا</a:t>
            </a:r>
            <a:r>
              <a:rPr lang="ar-SA" b="1" dirty="0" smtClean="0">
                <a:solidFill>
                  <a:schemeClr val="tx1">
                    <a:lumMod val="65000"/>
                    <a:lumOff val="35000"/>
                  </a:schemeClr>
                </a:solidFill>
              </a:rPr>
              <a:t>نه الإدارة الرشيدة </a:t>
            </a:r>
            <a:r>
              <a:rPr lang="ar-DZ" b="1" dirty="0" smtClean="0">
                <a:solidFill>
                  <a:schemeClr val="tx1">
                    <a:lumMod val="65000"/>
                    <a:lumOff val="35000"/>
                  </a:schemeClr>
                </a:solidFill>
              </a:rPr>
              <a:t>و </a:t>
            </a:r>
            <a:r>
              <a:rPr lang="ar-SA" b="1" dirty="0" smtClean="0">
                <a:solidFill>
                  <a:schemeClr val="tx1">
                    <a:lumMod val="65000"/>
                    <a:lumOff val="35000"/>
                  </a:schemeClr>
                </a:solidFill>
              </a:rPr>
              <a:t>الواعية المنظمة للبيت والأسرة ، و هو عبارة عن القواعد والقوانين التي يتمكن من خلالها رب الأسرة من إدارة شئون بيته وأسرته . </a:t>
            </a:r>
          </a:p>
          <a:p>
            <a:pPr algn="just" eaLnBrk="1" hangingPunct="1">
              <a:buFontTx/>
              <a:buNone/>
            </a:pPr>
            <a:r>
              <a:rPr lang="ar-SA" b="1" dirty="0" smtClean="0">
                <a:solidFill>
                  <a:schemeClr val="tx1">
                    <a:lumMod val="65000"/>
                    <a:lumOff val="35000"/>
                  </a:schemeClr>
                </a:solidFill>
              </a:rPr>
              <a:t>      ولم يقتصر استخدام الإغريق لكلمة اقتصاد على تدبير شئون البيت ف</a:t>
            </a:r>
            <a:r>
              <a:rPr lang="ar-DZ" b="1" dirty="0" smtClean="0">
                <a:solidFill>
                  <a:schemeClr val="tx1">
                    <a:lumMod val="65000"/>
                    <a:lumOff val="35000"/>
                  </a:schemeClr>
                </a:solidFill>
              </a:rPr>
              <a:t>قط</a:t>
            </a:r>
            <a:r>
              <a:rPr lang="ar-SA" b="1" dirty="0" smtClean="0">
                <a:solidFill>
                  <a:schemeClr val="tx1">
                    <a:lumMod val="65000"/>
                    <a:lumOff val="35000"/>
                  </a:schemeClr>
                </a:solidFill>
              </a:rPr>
              <a:t> ، بل اتسع المفهوم ليشمل تدبير شئون الدولة أو وضع القواعد والقوانين المنظمة لشئون الدولة</a:t>
            </a:r>
            <a:r>
              <a:rPr lang="ar-DZ" b="1" dirty="0" smtClean="0">
                <a:solidFill>
                  <a:schemeClr val="tx1">
                    <a:lumMod val="65000"/>
                    <a:lumOff val="35000"/>
                  </a:schemeClr>
                </a:solidFill>
              </a:rPr>
              <a:t>, </a:t>
            </a:r>
            <a:r>
              <a:rPr lang="ar-SA" b="1" dirty="0" smtClean="0">
                <a:solidFill>
                  <a:schemeClr val="tx1">
                    <a:lumMod val="65000"/>
                    <a:lumOff val="35000"/>
                  </a:schemeClr>
                </a:solidFill>
              </a:rPr>
              <a:t>على اعتبار أن الدولة بيتاً جميع المواطنين أفراد أسرة واحدة . و عندما قام آدم سميث  بتقديم كتابه ” ثروة الأمم ” قائلاً : بأن الاقتصاد هو ذلك العلم الذي يسعى إلى تحقيق الثراء</a:t>
            </a:r>
            <a:r>
              <a:rPr lang="ar-DZ" b="1" dirty="0" smtClean="0">
                <a:solidFill>
                  <a:schemeClr val="tx1">
                    <a:lumMod val="65000"/>
                    <a:lumOff val="35000"/>
                  </a:schemeClr>
                </a:solidFill>
              </a:rPr>
              <a:t> ل</a:t>
            </a:r>
            <a:r>
              <a:rPr lang="ar-SA" b="1" dirty="0" smtClean="0">
                <a:solidFill>
                  <a:schemeClr val="tx1">
                    <a:lumMod val="65000"/>
                    <a:lumOff val="35000"/>
                  </a:schemeClr>
                </a:solidFill>
              </a:rPr>
              <a:t>لدولة </a:t>
            </a:r>
            <a:r>
              <a:rPr lang="ar-DZ" b="1" dirty="0" smtClean="0">
                <a:solidFill>
                  <a:schemeClr val="tx1">
                    <a:lumMod val="65000"/>
                    <a:lumOff val="35000"/>
                  </a:schemeClr>
                </a:solidFill>
              </a:rPr>
              <a:t>وبالتالي فهو العلم الذي يهتم بكل الوسائل والاسباب التي تزيد من ثراء واغتناء الامم</a:t>
            </a:r>
            <a:r>
              <a:rPr lang="ar-SA" b="1" dirty="0" smtClean="0">
                <a:solidFill>
                  <a:srgbClr val="4A4800"/>
                </a:solidFill>
              </a:rPr>
              <a:t>.</a:t>
            </a:r>
            <a:endParaRPr lang="fr-FR" b="1" dirty="0" smtClean="0">
              <a:solidFill>
                <a:srgbClr val="4A4800"/>
              </a:solidFill>
            </a:endParaRPr>
          </a:p>
        </p:txBody>
      </p:sp>
    </p:spTree>
    <p:extLst>
      <p:ext uri="{BB962C8B-B14F-4D97-AF65-F5344CB8AC3E}">
        <p14:creationId xmlns:p14="http://schemas.microsoft.com/office/powerpoint/2010/main" val="245618378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grpId="0" nodeType="with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slide(fromBottom)">
                                      <p:cBhvr>
                                        <p:cTn id="7" dur="250"/>
                                        <p:tgtEl>
                                          <p:spTgt spid="5122"/>
                                        </p:tgtEl>
                                      </p:cBhvr>
                                    </p:animEffect>
                                  </p:childTnLst>
                                </p:cTn>
                              </p:par>
                            </p:childTnLst>
                          </p:cTn>
                        </p:par>
                        <p:par>
                          <p:cTn id="8" fill="hold" nodeType="withGroup">
                            <p:stCondLst>
                              <p:cond delay="250"/>
                            </p:stCondLst>
                            <p:childTnLst>
                              <p:par>
                                <p:cTn id="9" presetID="5" presetClass="entr" presetSubtype="10" fill="hold" grpId="0" nodeType="afterEffect">
                                  <p:stCondLst>
                                    <p:cond delay="0"/>
                                  </p:stCondLst>
                                  <p:childTnLst>
                                    <p:set>
                                      <p:cBhvr>
                                        <p:cTn id="10" dur="1" fill="hold">
                                          <p:stCondLst>
                                            <p:cond delay="0"/>
                                          </p:stCondLst>
                                        </p:cTn>
                                        <p:tgtEl>
                                          <p:spTgt spid="5123">
                                            <p:txEl>
                                              <p:pRg st="0" end="0"/>
                                            </p:txEl>
                                          </p:spTgt>
                                        </p:tgtEl>
                                        <p:attrNameLst>
                                          <p:attrName>style.visibility</p:attrName>
                                        </p:attrNameLst>
                                      </p:cBhvr>
                                      <p:to>
                                        <p:strVal val="visible"/>
                                      </p:to>
                                    </p:set>
                                    <p:animEffect transition="in" filter="checkerboard(across)">
                                      <p:cBhvr>
                                        <p:cTn id="11" dur="250"/>
                                        <p:tgtEl>
                                          <p:spTgt spid="5123">
                                            <p:txEl>
                                              <p:pRg st="0" end="0"/>
                                            </p:txEl>
                                          </p:spTgt>
                                        </p:tgtEl>
                                      </p:cBhvr>
                                    </p:animEffect>
                                  </p:childTnLst>
                                </p:cTn>
                              </p:par>
                            </p:childTnLst>
                          </p:cTn>
                        </p:par>
                        <p:par>
                          <p:cTn id="12" fill="hold" nodeType="withGroup">
                            <p:stCondLst>
                              <p:cond delay="500"/>
                            </p:stCondLst>
                            <p:childTnLst>
                              <p:par>
                                <p:cTn id="13" presetID="5" presetClass="entr" presetSubtype="10" fill="hold" grpId="0" nodeType="afterEffect">
                                  <p:stCondLst>
                                    <p:cond delay="0"/>
                                  </p:stCondLst>
                                  <p:childTnLst>
                                    <p:set>
                                      <p:cBhvr>
                                        <p:cTn id="14" dur="1" fill="hold">
                                          <p:stCondLst>
                                            <p:cond delay="0"/>
                                          </p:stCondLst>
                                        </p:cTn>
                                        <p:tgtEl>
                                          <p:spTgt spid="5123">
                                            <p:txEl>
                                              <p:pRg st="1" end="1"/>
                                            </p:txEl>
                                          </p:spTgt>
                                        </p:tgtEl>
                                        <p:attrNameLst>
                                          <p:attrName>style.visibility</p:attrName>
                                        </p:attrNameLst>
                                      </p:cBhvr>
                                      <p:to>
                                        <p:strVal val="visible"/>
                                      </p:to>
                                    </p:set>
                                    <p:animEffect transition="in" filter="checkerboard(across)">
                                      <p:cBhvr>
                                        <p:cTn id="15" dur="250"/>
                                        <p:tgtEl>
                                          <p:spTgt spid="51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utoUpdateAnimBg="0"/>
      <p:bldP spid="5123" grpId="0" build="p"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116632"/>
            <a:ext cx="8568952" cy="6572200"/>
          </a:xfrm>
        </p:spPr>
        <p:txBody>
          <a:bodyPr>
            <a:normAutofit/>
          </a:bodyPr>
          <a:lstStyle/>
          <a:p>
            <a:pPr marL="114300" indent="0" algn="just">
              <a:buNone/>
            </a:pPr>
            <a:r>
              <a:rPr lang="ar-DZ" sz="2800" b="1" dirty="0" smtClean="0">
                <a:solidFill>
                  <a:srgbClr val="002060"/>
                </a:solidFill>
              </a:rPr>
              <a:t>    </a:t>
            </a:r>
            <a:r>
              <a:rPr lang="ar-SA" sz="3200" b="1" dirty="0" smtClean="0">
                <a:solidFill>
                  <a:srgbClr val="002060"/>
                </a:solidFill>
              </a:rPr>
              <a:t>لفهم كيف يتحقق التوازن في السوق، يوضح الجدول التالي الكميات من الدجاج التي يرغب ويستطيع الأفراد شراءها، والكميات التي يرغب المنتجون أو البائعون في بيعها </a:t>
            </a:r>
            <a:r>
              <a:rPr lang="ar-DZ" sz="3200" b="1" dirty="0" smtClean="0">
                <a:solidFill>
                  <a:srgbClr val="002060"/>
                </a:solidFill>
              </a:rPr>
              <a:t>,</a:t>
            </a:r>
            <a:r>
              <a:rPr lang="ar-SA" sz="3200" b="1" dirty="0" smtClean="0">
                <a:solidFill>
                  <a:srgbClr val="002060"/>
                </a:solidFill>
              </a:rPr>
              <a:t>في السوق بالأسعار المختلفة</a:t>
            </a:r>
            <a:r>
              <a:rPr lang="ar-SA" sz="2800" b="1" dirty="0" smtClean="0">
                <a:solidFill>
                  <a:srgbClr val="002060"/>
                </a:solidFill>
              </a:rPr>
              <a:t>. </a:t>
            </a:r>
            <a:endParaRPr lang="ar-SA" sz="2800" b="1" dirty="0">
              <a:solidFill>
                <a:srgbClr val="002060"/>
              </a:solidFill>
            </a:endParaRPr>
          </a:p>
        </p:txBody>
      </p:sp>
      <p:graphicFrame>
        <p:nvGraphicFramePr>
          <p:cNvPr id="7" name="جدول 6"/>
          <p:cNvGraphicFramePr>
            <a:graphicFrameLocks noGrp="1"/>
          </p:cNvGraphicFramePr>
          <p:nvPr>
            <p:extLst>
              <p:ext uri="{D42A27DB-BD31-4B8C-83A1-F6EECF244321}">
                <p14:modId xmlns:p14="http://schemas.microsoft.com/office/powerpoint/2010/main" val="3179926306"/>
              </p:ext>
            </p:extLst>
          </p:nvPr>
        </p:nvGraphicFramePr>
        <p:xfrm>
          <a:off x="467544" y="2276872"/>
          <a:ext cx="7461470" cy="3056630"/>
        </p:xfrm>
        <a:graphic>
          <a:graphicData uri="http://schemas.openxmlformats.org/drawingml/2006/table">
            <a:tbl>
              <a:tblPr rtl="1" firstRow="1" bandRow="1">
                <a:tableStyleId>{93296810-A885-4BE3-A3E7-6D5BEEA58F35}</a:tableStyleId>
              </a:tblPr>
              <a:tblGrid>
                <a:gridCol w="705625"/>
                <a:gridCol w="1141072"/>
                <a:gridCol w="1415161"/>
                <a:gridCol w="1581629"/>
                <a:gridCol w="1852730"/>
                <a:gridCol w="765253"/>
              </a:tblGrid>
              <a:tr h="1009530">
                <a:tc>
                  <a:txBody>
                    <a:bodyPr/>
                    <a:lstStyle/>
                    <a:p>
                      <a:pPr algn="ctr" rtl="1"/>
                      <a:endParaRPr lang="ar-SA" b="1" dirty="0"/>
                    </a:p>
                  </a:txBody>
                  <a:tcPr anchor="ctr"/>
                </a:tc>
                <a:tc>
                  <a:txBody>
                    <a:bodyPr/>
                    <a:lstStyle/>
                    <a:p>
                      <a:pPr algn="ctr" rtl="1"/>
                      <a:r>
                        <a:rPr lang="ar-SA" b="1" dirty="0" smtClean="0"/>
                        <a:t>سعر الكيلو بال</a:t>
                      </a:r>
                      <a:r>
                        <a:rPr lang="ar-DZ" b="1" dirty="0" smtClean="0"/>
                        <a:t>دينار</a:t>
                      </a:r>
                      <a:r>
                        <a:rPr lang="ar-SA" b="1" dirty="0" smtClean="0"/>
                        <a:t> </a:t>
                      </a:r>
                      <a:endParaRPr lang="en-US" b="1" dirty="0" smtClean="0"/>
                    </a:p>
                    <a:p>
                      <a:pPr algn="ctr" rtl="1"/>
                      <a:r>
                        <a:rPr lang="en-US" b="1" dirty="0" smtClean="0"/>
                        <a:t>P</a:t>
                      </a:r>
                    </a:p>
                  </a:txBody>
                  <a:tcPr anchor="ctr"/>
                </a:tc>
                <a:tc>
                  <a:txBody>
                    <a:bodyPr/>
                    <a:lstStyle/>
                    <a:p>
                      <a:pPr algn="ctr" rtl="1"/>
                      <a:r>
                        <a:rPr lang="ar-SA" b="1" dirty="0" smtClean="0"/>
                        <a:t>الكمية المطلوبة </a:t>
                      </a:r>
                    </a:p>
                    <a:p>
                      <a:pPr algn="ctr" rtl="1"/>
                      <a:r>
                        <a:rPr lang="en-US" b="1" dirty="0" err="1" smtClean="0"/>
                        <a:t>Qd</a:t>
                      </a:r>
                      <a:endParaRPr lang="ar-SA" b="1" dirty="0"/>
                    </a:p>
                  </a:txBody>
                  <a:tcPr anchor="ctr"/>
                </a:tc>
                <a:tc>
                  <a:txBody>
                    <a:bodyPr/>
                    <a:lstStyle/>
                    <a:p>
                      <a:pPr algn="ctr" rtl="1"/>
                      <a:r>
                        <a:rPr lang="ar-SA" b="1" dirty="0" smtClean="0"/>
                        <a:t>الكمية المعروضة </a:t>
                      </a:r>
                    </a:p>
                    <a:p>
                      <a:pPr algn="ctr" rtl="1"/>
                      <a:r>
                        <a:rPr lang="en-US" b="1" dirty="0" smtClean="0"/>
                        <a:t>Qs</a:t>
                      </a:r>
                      <a:endParaRPr lang="ar-SA" b="1" dirty="0"/>
                    </a:p>
                  </a:txBody>
                  <a:tcPr anchor="ctr"/>
                </a:tc>
                <a:tc>
                  <a:txBody>
                    <a:bodyPr/>
                    <a:lstStyle/>
                    <a:p>
                      <a:pPr algn="ctr" rtl="1"/>
                      <a:r>
                        <a:rPr lang="ar-SA" b="1" dirty="0" smtClean="0"/>
                        <a:t>(فائض</a:t>
                      </a:r>
                      <a:r>
                        <a:rPr lang="ar-SA" b="1" baseline="0" dirty="0" smtClean="0"/>
                        <a:t> عرض +)</a:t>
                      </a:r>
                    </a:p>
                    <a:p>
                      <a:pPr algn="ctr" rtl="1"/>
                      <a:r>
                        <a:rPr lang="ar-SA" b="1" baseline="0" dirty="0" smtClean="0"/>
                        <a:t>(فائض طلب -) </a:t>
                      </a:r>
                    </a:p>
                    <a:p>
                      <a:pPr algn="ctr" rtl="1"/>
                      <a:r>
                        <a:rPr lang="en-US" b="1" baseline="0" dirty="0" smtClean="0"/>
                        <a:t>(Qs – </a:t>
                      </a:r>
                      <a:r>
                        <a:rPr lang="en-US" b="1" baseline="0" dirty="0" err="1" smtClean="0"/>
                        <a:t>Qd</a:t>
                      </a:r>
                      <a:r>
                        <a:rPr lang="en-US" b="1" baseline="0" dirty="0" smtClean="0"/>
                        <a:t>)</a:t>
                      </a:r>
                      <a:endParaRPr lang="ar-SA" b="1" dirty="0"/>
                    </a:p>
                  </a:txBody>
                  <a:tcPr anchor="ctr"/>
                </a:tc>
                <a:tc>
                  <a:txBody>
                    <a:bodyPr/>
                    <a:lstStyle/>
                    <a:p>
                      <a:pPr algn="ctr" rtl="1"/>
                      <a:r>
                        <a:rPr lang="ar-SA" b="1" dirty="0" smtClean="0"/>
                        <a:t>اتجاه السعر</a:t>
                      </a:r>
                      <a:endParaRPr lang="ar-SA" b="1" dirty="0"/>
                    </a:p>
                  </a:txBody>
                  <a:tcPr anchor="ctr"/>
                </a:tc>
              </a:tr>
              <a:tr h="409420">
                <a:tc>
                  <a:txBody>
                    <a:bodyPr/>
                    <a:lstStyle/>
                    <a:p>
                      <a:pPr algn="ctr" rtl="1"/>
                      <a:r>
                        <a:rPr lang="en-US" b="1" dirty="0" smtClean="0"/>
                        <a:t>a</a:t>
                      </a:r>
                      <a:endParaRPr lang="ar-SA" b="1" dirty="0"/>
                    </a:p>
                  </a:txBody>
                  <a:tcPr anchor="ctr"/>
                </a:tc>
                <a:tc>
                  <a:txBody>
                    <a:bodyPr/>
                    <a:lstStyle/>
                    <a:p>
                      <a:pPr algn="ctr" rtl="1"/>
                      <a:r>
                        <a:rPr lang="en-US" b="1" dirty="0" smtClean="0"/>
                        <a:t>2</a:t>
                      </a:r>
                      <a:endParaRPr lang="ar-SA" b="1" dirty="0"/>
                    </a:p>
                  </a:txBody>
                  <a:tcPr anchor="ctr"/>
                </a:tc>
                <a:tc>
                  <a:txBody>
                    <a:bodyPr/>
                    <a:lstStyle/>
                    <a:p>
                      <a:pPr algn="ctr" rtl="1"/>
                      <a:r>
                        <a:rPr lang="en-US" b="1" dirty="0" smtClean="0"/>
                        <a:t>15</a:t>
                      </a:r>
                      <a:endParaRPr lang="ar-SA" b="1" dirty="0"/>
                    </a:p>
                  </a:txBody>
                  <a:tcPr anchor="ctr"/>
                </a:tc>
                <a:tc>
                  <a:txBody>
                    <a:bodyPr/>
                    <a:lstStyle/>
                    <a:p>
                      <a:pPr algn="ctr" rtl="1"/>
                      <a:r>
                        <a:rPr lang="en-US" b="1" dirty="0" smtClean="0"/>
                        <a:t>7</a:t>
                      </a:r>
                      <a:endParaRPr lang="ar-SA" b="1" dirty="0"/>
                    </a:p>
                  </a:txBody>
                  <a:tcPr anchor="ctr"/>
                </a:tc>
                <a:tc>
                  <a:txBody>
                    <a:bodyPr/>
                    <a:lstStyle/>
                    <a:p>
                      <a:pPr algn="ctr" rtl="1"/>
                      <a:r>
                        <a:rPr lang="en-US" b="1" dirty="0" smtClean="0"/>
                        <a:t>-8</a:t>
                      </a:r>
                      <a:endParaRPr lang="ar-SA" b="1" dirty="0"/>
                    </a:p>
                  </a:txBody>
                  <a:tcPr anchor="ctr"/>
                </a:tc>
                <a:tc>
                  <a:txBody>
                    <a:bodyPr/>
                    <a:lstStyle/>
                    <a:p>
                      <a:pPr algn="ctr" rtl="1"/>
                      <a:r>
                        <a:rPr lang="ar-SA" b="1" dirty="0" smtClean="0"/>
                        <a:t>يرتفع</a:t>
                      </a:r>
                      <a:endParaRPr lang="ar-SA" b="1" dirty="0"/>
                    </a:p>
                  </a:txBody>
                  <a:tcPr anchor="ctr"/>
                </a:tc>
              </a:tr>
              <a:tr h="409420">
                <a:tc>
                  <a:txBody>
                    <a:bodyPr/>
                    <a:lstStyle/>
                    <a:p>
                      <a:pPr algn="ctr" rtl="1"/>
                      <a:r>
                        <a:rPr lang="en-US" b="1" dirty="0" smtClean="0"/>
                        <a:t>b</a:t>
                      </a:r>
                      <a:endParaRPr lang="ar-SA" b="1" dirty="0"/>
                    </a:p>
                  </a:txBody>
                  <a:tcPr anchor="ctr"/>
                </a:tc>
                <a:tc>
                  <a:txBody>
                    <a:bodyPr/>
                    <a:lstStyle/>
                    <a:p>
                      <a:pPr algn="ctr" rtl="1"/>
                      <a:r>
                        <a:rPr lang="en-US" b="1" dirty="0" smtClean="0"/>
                        <a:t>4</a:t>
                      </a:r>
                      <a:endParaRPr lang="ar-SA" b="1" dirty="0"/>
                    </a:p>
                  </a:txBody>
                  <a:tcPr anchor="ctr"/>
                </a:tc>
                <a:tc>
                  <a:txBody>
                    <a:bodyPr/>
                    <a:lstStyle/>
                    <a:p>
                      <a:pPr algn="ctr" rtl="1"/>
                      <a:r>
                        <a:rPr lang="en-US" b="1" dirty="0" smtClean="0"/>
                        <a:t>12</a:t>
                      </a:r>
                      <a:endParaRPr lang="ar-SA" b="1" dirty="0"/>
                    </a:p>
                  </a:txBody>
                  <a:tcPr anchor="ctr"/>
                </a:tc>
                <a:tc>
                  <a:txBody>
                    <a:bodyPr/>
                    <a:lstStyle/>
                    <a:p>
                      <a:pPr algn="ctr" rtl="1"/>
                      <a:r>
                        <a:rPr lang="en-US" b="1" dirty="0" smtClean="0"/>
                        <a:t>8</a:t>
                      </a:r>
                      <a:endParaRPr lang="ar-SA" b="1" dirty="0"/>
                    </a:p>
                  </a:txBody>
                  <a:tcPr anchor="ctr"/>
                </a:tc>
                <a:tc>
                  <a:txBody>
                    <a:bodyPr/>
                    <a:lstStyle/>
                    <a:p>
                      <a:pPr algn="ctr" rtl="1"/>
                      <a:r>
                        <a:rPr lang="en-US" b="1" dirty="0" smtClean="0"/>
                        <a:t>-4</a:t>
                      </a:r>
                      <a:endParaRPr lang="ar-SA" b="1" dirty="0"/>
                    </a:p>
                  </a:txBody>
                  <a:tcPr anchor="ctr"/>
                </a:tc>
                <a:tc>
                  <a:txBody>
                    <a:bodyPr/>
                    <a:lstStyle/>
                    <a:p>
                      <a:pPr algn="ctr" rtl="1"/>
                      <a:r>
                        <a:rPr lang="ar-SA" b="1" dirty="0" smtClean="0"/>
                        <a:t>يرتفع</a:t>
                      </a:r>
                      <a:endParaRPr lang="ar-SA" b="1" dirty="0"/>
                    </a:p>
                  </a:txBody>
                  <a:tcPr anchor="ctr"/>
                </a:tc>
              </a:tr>
              <a:tr h="409420">
                <a:tc>
                  <a:txBody>
                    <a:bodyPr/>
                    <a:lstStyle/>
                    <a:p>
                      <a:pPr algn="ctr" rtl="1"/>
                      <a:r>
                        <a:rPr lang="en-US" b="1" dirty="0" smtClean="0"/>
                        <a:t>c</a:t>
                      </a:r>
                      <a:endParaRPr lang="ar-SA" b="1" dirty="0"/>
                    </a:p>
                  </a:txBody>
                  <a:tcPr anchor="ctr"/>
                </a:tc>
                <a:tc>
                  <a:txBody>
                    <a:bodyPr/>
                    <a:lstStyle/>
                    <a:p>
                      <a:pPr algn="ctr" rtl="1"/>
                      <a:r>
                        <a:rPr lang="en-US" b="1" dirty="0" smtClean="0"/>
                        <a:t>6</a:t>
                      </a:r>
                      <a:endParaRPr lang="ar-SA" b="1" dirty="0"/>
                    </a:p>
                  </a:txBody>
                  <a:tcPr anchor="ctr"/>
                </a:tc>
                <a:tc>
                  <a:txBody>
                    <a:bodyPr/>
                    <a:lstStyle/>
                    <a:p>
                      <a:pPr algn="ctr" rtl="1"/>
                      <a:r>
                        <a:rPr lang="en-US" b="1" dirty="0" smtClean="0"/>
                        <a:t>9</a:t>
                      </a:r>
                      <a:endParaRPr lang="ar-SA" b="1" dirty="0"/>
                    </a:p>
                  </a:txBody>
                  <a:tcPr anchor="ctr"/>
                </a:tc>
                <a:tc>
                  <a:txBody>
                    <a:bodyPr/>
                    <a:lstStyle/>
                    <a:p>
                      <a:pPr algn="ctr" rtl="1"/>
                      <a:r>
                        <a:rPr lang="en-US" b="1" dirty="0" smtClean="0"/>
                        <a:t>9</a:t>
                      </a:r>
                      <a:endParaRPr lang="ar-SA" b="1" dirty="0"/>
                    </a:p>
                  </a:txBody>
                  <a:tcPr anchor="ctr"/>
                </a:tc>
                <a:tc>
                  <a:txBody>
                    <a:bodyPr/>
                    <a:lstStyle/>
                    <a:p>
                      <a:pPr algn="ctr" rtl="1"/>
                      <a:r>
                        <a:rPr lang="en-US" b="1" dirty="0" smtClean="0"/>
                        <a:t>0</a:t>
                      </a:r>
                      <a:endParaRPr lang="ar-SA" b="1" dirty="0"/>
                    </a:p>
                  </a:txBody>
                  <a:tcPr anchor="ctr"/>
                </a:tc>
                <a:tc>
                  <a:txBody>
                    <a:bodyPr/>
                    <a:lstStyle/>
                    <a:p>
                      <a:pPr algn="ctr" rtl="1"/>
                      <a:r>
                        <a:rPr lang="ar-SA" b="1" dirty="0" smtClean="0"/>
                        <a:t>توازن</a:t>
                      </a:r>
                      <a:endParaRPr lang="ar-SA" b="1" dirty="0"/>
                    </a:p>
                  </a:txBody>
                  <a:tcPr anchor="ctr"/>
                </a:tc>
              </a:tr>
              <a:tr h="409420">
                <a:tc>
                  <a:txBody>
                    <a:bodyPr/>
                    <a:lstStyle/>
                    <a:p>
                      <a:pPr algn="ctr" rtl="1"/>
                      <a:r>
                        <a:rPr lang="en-US" b="1" dirty="0" smtClean="0"/>
                        <a:t>d</a:t>
                      </a:r>
                      <a:endParaRPr lang="ar-SA" b="1" dirty="0"/>
                    </a:p>
                  </a:txBody>
                  <a:tcPr anchor="ctr"/>
                </a:tc>
                <a:tc>
                  <a:txBody>
                    <a:bodyPr/>
                    <a:lstStyle/>
                    <a:p>
                      <a:pPr algn="ctr" rtl="1"/>
                      <a:r>
                        <a:rPr lang="en-US" b="1" dirty="0" smtClean="0"/>
                        <a:t>8</a:t>
                      </a:r>
                      <a:endParaRPr lang="ar-SA" b="1" dirty="0"/>
                    </a:p>
                  </a:txBody>
                  <a:tcPr anchor="ctr"/>
                </a:tc>
                <a:tc>
                  <a:txBody>
                    <a:bodyPr/>
                    <a:lstStyle/>
                    <a:p>
                      <a:pPr algn="ctr" rtl="1"/>
                      <a:r>
                        <a:rPr lang="en-US" b="1" dirty="0" smtClean="0"/>
                        <a:t>6</a:t>
                      </a:r>
                      <a:endParaRPr lang="ar-SA" b="1" dirty="0"/>
                    </a:p>
                  </a:txBody>
                  <a:tcPr anchor="ctr"/>
                </a:tc>
                <a:tc>
                  <a:txBody>
                    <a:bodyPr/>
                    <a:lstStyle/>
                    <a:p>
                      <a:pPr algn="ctr" rtl="1"/>
                      <a:r>
                        <a:rPr lang="en-US" b="1" dirty="0" smtClean="0"/>
                        <a:t>10</a:t>
                      </a:r>
                      <a:endParaRPr lang="ar-SA" b="1" dirty="0"/>
                    </a:p>
                  </a:txBody>
                  <a:tcPr anchor="ctr"/>
                </a:tc>
                <a:tc>
                  <a:txBody>
                    <a:bodyPr/>
                    <a:lstStyle/>
                    <a:p>
                      <a:pPr algn="ctr" rtl="1"/>
                      <a:r>
                        <a:rPr lang="en-US" b="1" dirty="0" smtClean="0"/>
                        <a:t>+4</a:t>
                      </a:r>
                      <a:endParaRPr lang="ar-SA" b="1" dirty="0"/>
                    </a:p>
                  </a:txBody>
                  <a:tcPr anchor="ctr"/>
                </a:tc>
                <a:tc>
                  <a:txBody>
                    <a:bodyPr/>
                    <a:lstStyle/>
                    <a:p>
                      <a:pPr algn="ctr" rtl="1"/>
                      <a:r>
                        <a:rPr lang="ar-SA" b="1" dirty="0" smtClean="0"/>
                        <a:t>ينخفض</a:t>
                      </a:r>
                      <a:endParaRPr lang="ar-SA" b="1" dirty="0"/>
                    </a:p>
                  </a:txBody>
                  <a:tcPr anchor="ctr"/>
                </a:tc>
              </a:tr>
              <a:tr h="409420">
                <a:tc>
                  <a:txBody>
                    <a:bodyPr/>
                    <a:lstStyle/>
                    <a:p>
                      <a:pPr algn="ctr" rtl="1"/>
                      <a:r>
                        <a:rPr lang="en-US" b="1" dirty="0" smtClean="0"/>
                        <a:t>e</a:t>
                      </a:r>
                      <a:endParaRPr lang="ar-SA" b="1" dirty="0"/>
                    </a:p>
                  </a:txBody>
                  <a:tcPr anchor="ctr"/>
                </a:tc>
                <a:tc>
                  <a:txBody>
                    <a:bodyPr/>
                    <a:lstStyle/>
                    <a:p>
                      <a:pPr algn="ctr" rtl="1"/>
                      <a:r>
                        <a:rPr lang="en-US" b="1" dirty="0" smtClean="0"/>
                        <a:t>10</a:t>
                      </a:r>
                      <a:endParaRPr lang="ar-SA" b="1" dirty="0"/>
                    </a:p>
                  </a:txBody>
                  <a:tcPr anchor="ctr"/>
                </a:tc>
                <a:tc>
                  <a:txBody>
                    <a:bodyPr/>
                    <a:lstStyle/>
                    <a:p>
                      <a:pPr algn="ctr" rtl="1"/>
                      <a:r>
                        <a:rPr lang="en-US" b="1" dirty="0" smtClean="0"/>
                        <a:t>3</a:t>
                      </a:r>
                      <a:endParaRPr lang="ar-SA" b="1" dirty="0"/>
                    </a:p>
                  </a:txBody>
                  <a:tcPr anchor="ctr"/>
                </a:tc>
                <a:tc>
                  <a:txBody>
                    <a:bodyPr/>
                    <a:lstStyle/>
                    <a:p>
                      <a:pPr algn="ctr" rtl="1"/>
                      <a:r>
                        <a:rPr lang="en-US" b="1" dirty="0" smtClean="0"/>
                        <a:t>11</a:t>
                      </a:r>
                      <a:endParaRPr lang="ar-SA" b="1" dirty="0"/>
                    </a:p>
                  </a:txBody>
                  <a:tcPr anchor="ctr"/>
                </a:tc>
                <a:tc>
                  <a:txBody>
                    <a:bodyPr/>
                    <a:lstStyle/>
                    <a:p>
                      <a:pPr algn="ctr" rtl="1"/>
                      <a:r>
                        <a:rPr lang="en-US" b="1" dirty="0" smtClean="0"/>
                        <a:t>+8</a:t>
                      </a:r>
                      <a:endParaRPr lang="ar-SA" b="1" dirty="0"/>
                    </a:p>
                  </a:txBody>
                  <a:tcPr anchor="ctr"/>
                </a:tc>
                <a:tc>
                  <a:txBody>
                    <a:bodyPr/>
                    <a:lstStyle/>
                    <a:p>
                      <a:pPr algn="ctr" rtl="1"/>
                      <a:r>
                        <a:rPr lang="ar-SA" b="1" dirty="0" smtClean="0"/>
                        <a:t>ينخفض</a:t>
                      </a:r>
                      <a:endParaRPr lang="ar-SA" b="1" dirty="0"/>
                    </a:p>
                  </a:txBody>
                  <a:tcPr anchor="ctr"/>
                </a:tc>
              </a:tr>
            </a:tbl>
          </a:graphicData>
        </a:graphic>
      </p:graphicFrame>
      <p:sp>
        <p:nvSpPr>
          <p:cNvPr id="2" name="قوس كبير أيمن 1"/>
          <p:cNvSpPr/>
          <p:nvPr/>
        </p:nvSpPr>
        <p:spPr>
          <a:xfrm>
            <a:off x="6950597" y="3645022"/>
            <a:ext cx="108012" cy="1584176"/>
          </a:xfrm>
          <a:prstGeom prst="rightBrace">
            <a:avLst/>
          </a:prstGeom>
          <a:ln>
            <a:solidFill>
              <a:srgbClr val="00B0F0"/>
            </a:solidFill>
          </a:ln>
        </p:spPr>
        <p:style>
          <a:lnRef idx="1">
            <a:schemeClr val="accent2"/>
          </a:lnRef>
          <a:fillRef idx="0">
            <a:schemeClr val="accent2"/>
          </a:fillRef>
          <a:effectRef idx="0">
            <a:schemeClr val="accent2"/>
          </a:effectRef>
          <a:fontRef idx="minor">
            <a:schemeClr val="tx1"/>
          </a:fontRef>
        </p:style>
        <p:txBody>
          <a:bodyPr rtlCol="1" anchor="ctr"/>
          <a:lstStyle/>
          <a:p>
            <a:pPr algn="ctr"/>
            <a:endParaRPr lang="ar-SA" b="1" dirty="0">
              <a:solidFill>
                <a:prstClr val="black"/>
              </a:solidFill>
            </a:endParaRPr>
          </a:p>
        </p:txBody>
      </p:sp>
      <p:sp>
        <p:nvSpPr>
          <p:cNvPr id="8" name="مربع نص 7"/>
          <p:cNvSpPr txBox="1"/>
          <p:nvPr/>
        </p:nvSpPr>
        <p:spPr>
          <a:xfrm>
            <a:off x="7015775" y="3868207"/>
            <a:ext cx="319319" cy="369332"/>
          </a:xfrm>
          <a:prstGeom prst="rect">
            <a:avLst/>
          </a:prstGeom>
          <a:noFill/>
        </p:spPr>
        <p:txBody>
          <a:bodyPr wrap="none" rtlCol="1">
            <a:spAutoFit/>
          </a:bodyPr>
          <a:lstStyle/>
          <a:p>
            <a:r>
              <a:rPr lang="ar-SA" b="1" dirty="0">
                <a:solidFill>
                  <a:srgbClr val="FF0000"/>
                </a:solidFill>
              </a:rPr>
              <a:t>+</a:t>
            </a:r>
          </a:p>
        </p:txBody>
      </p:sp>
      <p:sp>
        <p:nvSpPr>
          <p:cNvPr id="9" name="قوس كبير أيمن 8"/>
          <p:cNvSpPr/>
          <p:nvPr/>
        </p:nvSpPr>
        <p:spPr>
          <a:xfrm>
            <a:off x="4211960" y="3645022"/>
            <a:ext cx="144016" cy="1584176"/>
          </a:xfrm>
          <a:prstGeom prst="rightBrace">
            <a:avLst/>
          </a:prstGeom>
          <a:ln>
            <a:solidFill>
              <a:srgbClr val="00B0F0"/>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a:solidFill>
                <a:prstClr val="black"/>
              </a:solidFill>
            </a:endParaRPr>
          </a:p>
        </p:txBody>
      </p:sp>
      <p:sp>
        <p:nvSpPr>
          <p:cNvPr id="10" name="مربع نص 9"/>
          <p:cNvSpPr txBox="1"/>
          <p:nvPr/>
        </p:nvSpPr>
        <p:spPr>
          <a:xfrm>
            <a:off x="4499429" y="3868207"/>
            <a:ext cx="288032" cy="369332"/>
          </a:xfrm>
          <a:prstGeom prst="rect">
            <a:avLst/>
          </a:prstGeom>
          <a:noFill/>
        </p:spPr>
        <p:txBody>
          <a:bodyPr wrap="square" rtlCol="1">
            <a:spAutoFit/>
          </a:bodyPr>
          <a:lstStyle/>
          <a:p>
            <a:r>
              <a:rPr lang="ar-SA" b="1" dirty="0">
                <a:solidFill>
                  <a:srgbClr val="FF0000"/>
                </a:solidFill>
              </a:rPr>
              <a:t>+</a:t>
            </a:r>
          </a:p>
        </p:txBody>
      </p:sp>
      <p:sp>
        <p:nvSpPr>
          <p:cNvPr id="11" name="قوس كبير أيمن 10"/>
          <p:cNvSpPr/>
          <p:nvPr/>
        </p:nvSpPr>
        <p:spPr>
          <a:xfrm>
            <a:off x="5724128" y="3645022"/>
            <a:ext cx="72008" cy="1584176"/>
          </a:xfrm>
          <a:prstGeom prst="rightBrace">
            <a:avLst/>
          </a:prstGeom>
          <a:ln>
            <a:solidFill>
              <a:srgbClr val="00B0F0"/>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a:solidFill>
                <a:prstClr val="black"/>
              </a:solidFill>
            </a:endParaRPr>
          </a:p>
        </p:txBody>
      </p:sp>
      <p:sp>
        <p:nvSpPr>
          <p:cNvPr id="12" name="مربع نص 11"/>
          <p:cNvSpPr txBox="1"/>
          <p:nvPr/>
        </p:nvSpPr>
        <p:spPr>
          <a:xfrm>
            <a:off x="5856874" y="3868207"/>
            <a:ext cx="293667" cy="369332"/>
          </a:xfrm>
          <a:prstGeom prst="rect">
            <a:avLst/>
          </a:prstGeom>
          <a:noFill/>
        </p:spPr>
        <p:txBody>
          <a:bodyPr wrap="square" rtlCol="1">
            <a:spAutoFit/>
          </a:bodyPr>
          <a:lstStyle/>
          <a:p>
            <a:r>
              <a:rPr lang="ar-SA" b="1" dirty="0">
                <a:solidFill>
                  <a:srgbClr val="FF0000"/>
                </a:solidFill>
              </a:rPr>
              <a:t>ــ</a:t>
            </a:r>
          </a:p>
        </p:txBody>
      </p:sp>
      <p:sp>
        <p:nvSpPr>
          <p:cNvPr id="14" name="مخطط انسيابي: رابط 13"/>
          <p:cNvSpPr/>
          <p:nvPr/>
        </p:nvSpPr>
        <p:spPr>
          <a:xfrm>
            <a:off x="1979713" y="3297343"/>
            <a:ext cx="396096" cy="360040"/>
          </a:xfrm>
          <a:prstGeom prst="flowChartConnector">
            <a:avLst/>
          </a:prstGeom>
          <a:no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prstClr val="white"/>
              </a:solidFill>
            </a:endParaRPr>
          </a:p>
        </p:txBody>
      </p:sp>
      <p:sp>
        <p:nvSpPr>
          <p:cNvPr id="18" name="وسيلة شرح خطية 2 (بلا حدود)‏ 17"/>
          <p:cNvSpPr/>
          <p:nvPr/>
        </p:nvSpPr>
        <p:spPr>
          <a:xfrm>
            <a:off x="1619592" y="5589238"/>
            <a:ext cx="2664376" cy="1296144"/>
          </a:xfrm>
          <a:prstGeom prst="callout2">
            <a:avLst>
              <a:gd name="adj1" fmla="val -3366"/>
              <a:gd name="adj2" fmla="val 23041"/>
              <a:gd name="adj3" fmla="val -51518"/>
              <a:gd name="adj4" fmla="val -990"/>
              <a:gd name="adj5" fmla="val -155692"/>
              <a:gd name="adj6" fmla="val 15067"/>
            </a:avLst>
          </a:prstGeom>
          <a:solidFill>
            <a:srgbClr val="D1B2E8"/>
          </a:solidFill>
          <a:ln>
            <a:solidFill>
              <a:srgbClr val="990099"/>
            </a:solidFill>
            <a:prstDash val="sysDash"/>
          </a:ln>
        </p:spPr>
        <p:style>
          <a:lnRef idx="2">
            <a:schemeClr val="accent6"/>
          </a:lnRef>
          <a:fillRef idx="1">
            <a:schemeClr val="lt1"/>
          </a:fillRef>
          <a:effectRef idx="0">
            <a:schemeClr val="accent6"/>
          </a:effectRef>
          <a:fontRef idx="minor">
            <a:schemeClr val="dk1"/>
          </a:fontRef>
        </p:style>
        <p:txBody>
          <a:bodyPr rtlCol="1" anchor="ctr"/>
          <a:lstStyle/>
          <a:p>
            <a:pPr algn="ctr"/>
            <a:r>
              <a:rPr lang="ar-SA" b="1" dirty="0">
                <a:solidFill>
                  <a:prstClr val="black"/>
                </a:solidFill>
              </a:rPr>
              <a:t>هي الفرق بين الكمية المطلوبة و الكمية المعروضة، يوجد </a:t>
            </a:r>
            <a:r>
              <a:rPr lang="en-US" b="1" dirty="0">
                <a:solidFill>
                  <a:prstClr val="black"/>
                </a:solidFill>
              </a:rPr>
              <a:t>8</a:t>
            </a:r>
            <a:r>
              <a:rPr lang="ar-SA" b="1" dirty="0">
                <a:solidFill>
                  <a:prstClr val="black"/>
                </a:solidFill>
              </a:rPr>
              <a:t> ملايين كيلو يرغب الأفراد في شرائها ولا يجدونها. (فائض طلب)</a:t>
            </a:r>
          </a:p>
        </p:txBody>
      </p:sp>
    </p:spTree>
    <p:extLst>
      <p:ext uri="{BB962C8B-B14F-4D97-AF65-F5344CB8AC3E}">
        <p14:creationId xmlns:p14="http://schemas.microsoft.com/office/powerpoint/2010/main" val="3432009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5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5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250"/>
                            </p:stCondLst>
                            <p:childTnLst>
                              <p:par>
                                <p:cTn id="10" presetID="26" presetClass="entr" presetSubtype="0" fill="hold" nodeType="after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145">
                                          <p:stCondLst>
                                            <p:cond delay="0"/>
                                          </p:stCondLst>
                                        </p:cTn>
                                        <p:tgtEl>
                                          <p:spTgt spid="7"/>
                                        </p:tgtEl>
                                      </p:cBhvr>
                                    </p:animEffect>
                                    <p:anim calcmode="lin" valueType="num">
                                      <p:cBhvr>
                                        <p:cTn id="13" dur="456"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14" dur="166"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5" dur="166" tmFilter="0, 0; 0.125,0.2665; 0.25,0.4; 0.375,0.465; 0.5,0.5;  0.625,0.535; 0.75,0.6; 0.875,0.7335; 1,1">
                                          <p:stCondLst>
                                            <p:cond delay="166"/>
                                          </p:stCondLst>
                                        </p:cTn>
                                        <p:tgtEl>
                                          <p:spTgt spid="7"/>
                                        </p:tgtEl>
                                        <p:attrNameLst>
                                          <p:attrName>ppt_y</p:attrName>
                                        </p:attrNameLst>
                                      </p:cBhvr>
                                      <p:tavLst>
                                        <p:tav tm="0" fmla="#ppt_y-sin(pi*$)/9">
                                          <p:val>
                                            <p:fltVal val="0"/>
                                          </p:val>
                                        </p:tav>
                                        <p:tav tm="100000">
                                          <p:val>
                                            <p:fltVal val="1"/>
                                          </p:val>
                                        </p:tav>
                                      </p:tavLst>
                                    </p:anim>
                                    <p:anim calcmode="lin" valueType="num">
                                      <p:cBhvr>
                                        <p:cTn id="16" dur="83" tmFilter="0, 0; 0.125,0.2665; 0.25,0.4; 0.375,0.465; 0.5,0.5;  0.625,0.535; 0.75,0.6; 0.875,0.7335; 1,1">
                                          <p:stCondLst>
                                            <p:cond delay="331"/>
                                          </p:stCondLst>
                                        </p:cTn>
                                        <p:tgtEl>
                                          <p:spTgt spid="7"/>
                                        </p:tgtEl>
                                        <p:attrNameLst>
                                          <p:attrName>ppt_y</p:attrName>
                                        </p:attrNameLst>
                                      </p:cBhvr>
                                      <p:tavLst>
                                        <p:tav tm="0" fmla="#ppt_y-sin(pi*$)/27">
                                          <p:val>
                                            <p:fltVal val="0"/>
                                          </p:val>
                                        </p:tav>
                                        <p:tav tm="100000">
                                          <p:val>
                                            <p:fltVal val="1"/>
                                          </p:val>
                                        </p:tav>
                                      </p:tavLst>
                                    </p:anim>
                                    <p:anim calcmode="lin" valueType="num">
                                      <p:cBhvr>
                                        <p:cTn id="17" dur="41" tmFilter="0, 0; 0.125,0.2665; 0.25,0.4; 0.375,0.465; 0.5,0.5;  0.625,0.535; 0.75,0.6; 0.875,0.7335; 1,1">
                                          <p:stCondLst>
                                            <p:cond delay="414"/>
                                          </p:stCondLst>
                                        </p:cTn>
                                        <p:tgtEl>
                                          <p:spTgt spid="7"/>
                                        </p:tgtEl>
                                        <p:attrNameLst>
                                          <p:attrName>ppt_y</p:attrName>
                                        </p:attrNameLst>
                                      </p:cBhvr>
                                      <p:tavLst>
                                        <p:tav tm="0" fmla="#ppt_y-sin(pi*$)/81">
                                          <p:val>
                                            <p:fltVal val="0"/>
                                          </p:val>
                                        </p:tav>
                                        <p:tav tm="100000">
                                          <p:val>
                                            <p:fltVal val="1"/>
                                          </p:val>
                                        </p:tav>
                                      </p:tavLst>
                                    </p:anim>
                                    <p:animScale>
                                      <p:cBhvr>
                                        <p:cTn id="18" dur="7">
                                          <p:stCondLst>
                                            <p:cond delay="162"/>
                                          </p:stCondLst>
                                        </p:cTn>
                                        <p:tgtEl>
                                          <p:spTgt spid="7"/>
                                        </p:tgtEl>
                                      </p:cBhvr>
                                      <p:to x="100000" y="60000"/>
                                    </p:animScale>
                                    <p:animScale>
                                      <p:cBhvr>
                                        <p:cTn id="19" dur="41" decel="50000">
                                          <p:stCondLst>
                                            <p:cond delay="169"/>
                                          </p:stCondLst>
                                        </p:cTn>
                                        <p:tgtEl>
                                          <p:spTgt spid="7"/>
                                        </p:tgtEl>
                                      </p:cBhvr>
                                      <p:to x="100000" y="100000"/>
                                    </p:animScale>
                                    <p:animScale>
                                      <p:cBhvr>
                                        <p:cTn id="20" dur="7">
                                          <p:stCondLst>
                                            <p:cond delay="328"/>
                                          </p:stCondLst>
                                        </p:cTn>
                                        <p:tgtEl>
                                          <p:spTgt spid="7"/>
                                        </p:tgtEl>
                                      </p:cBhvr>
                                      <p:to x="100000" y="80000"/>
                                    </p:animScale>
                                    <p:animScale>
                                      <p:cBhvr>
                                        <p:cTn id="21" dur="41" decel="50000">
                                          <p:stCondLst>
                                            <p:cond delay="335"/>
                                          </p:stCondLst>
                                        </p:cTn>
                                        <p:tgtEl>
                                          <p:spTgt spid="7"/>
                                        </p:tgtEl>
                                      </p:cBhvr>
                                      <p:to x="100000" y="100000"/>
                                    </p:animScale>
                                    <p:animScale>
                                      <p:cBhvr>
                                        <p:cTn id="22" dur="7">
                                          <p:stCondLst>
                                            <p:cond delay="410"/>
                                          </p:stCondLst>
                                        </p:cTn>
                                        <p:tgtEl>
                                          <p:spTgt spid="7"/>
                                        </p:tgtEl>
                                      </p:cBhvr>
                                      <p:to x="100000" y="90000"/>
                                    </p:animScale>
                                    <p:animScale>
                                      <p:cBhvr>
                                        <p:cTn id="23" dur="41" decel="50000">
                                          <p:stCondLst>
                                            <p:cond delay="417"/>
                                          </p:stCondLst>
                                        </p:cTn>
                                        <p:tgtEl>
                                          <p:spTgt spid="7"/>
                                        </p:tgtEl>
                                      </p:cBhvr>
                                      <p:to x="100000" y="100000"/>
                                    </p:animScale>
                                    <p:animScale>
                                      <p:cBhvr>
                                        <p:cTn id="24" dur="7">
                                          <p:stCondLst>
                                            <p:cond delay="452"/>
                                          </p:stCondLst>
                                        </p:cTn>
                                        <p:tgtEl>
                                          <p:spTgt spid="7"/>
                                        </p:tgtEl>
                                      </p:cBhvr>
                                      <p:to x="100000" y="95000"/>
                                    </p:animScale>
                                    <p:animScale>
                                      <p:cBhvr>
                                        <p:cTn id="25" dur="41" decel="50000">
                                          <p:stCondLst>
                                            <p:cond delay="459"/>
                                          </p:stCondLst>
                                        </p:cTn>
                                        <p:tgtEl>
                                          <p:spTgt spid="7"/>
                                        </p:tgtEl>
                                      </p:cBhvr>
                                      <p:to x="100000" y="100000"/>
                                    </p:animScale>
                                  </p:childTnLst>
                                </p:cTn>
                              </p:par>
                            </p:childTnLst>
                          </p:cTn>
                        </p:par>
                        <p:par>
                          <p:cTn id="26" fill="hold">
                            <p:stCondLst>
                              <p:cond delay="750"/>
                            </p:stCondLst>
                            <p:childTnLst>
                              <p:par>
                                <p:cTn id="27" presetID="2" presetClass="entr" presetSubtype="4" fill="hold" grpId="0" nodeType="afterEffect">
                                  <p:stCondLst>
                                    <p:cond delay="0"/>
                                  </p:stCondLst>
                                  <p:childTnLst>
                                    <p:set>
                                      <p:cBhvr>
                                        <p:cTn id="28" dur="1" fill="hold">
                                          <p:stCondLst>
                                            <p:cond delay="0"/>
                                          </p:stCondLst>
                                        </p:cTn>
                                        <p:tgtEl>
                                          <p:spTgt spid="14"/>
                                        </p:tgtEl>
                                        <p:attrNameLst>
                                          <p:attrName>style.visibility</p:attrName>
                                        </p:attrNameLst>
                                      </p:cBhvr>
                                      <p:to>
                                        <p:strVal val="visible"/>
                                      </p:to>
                                    </p:set>
                                    <p:anim calcmode="lin" valueType="num">
                                      <p:cBhvr additive="base">
                                        <p:cTn id="29" dur="250" fill="hold"/>
                                        <p:tgtEl>
                                          <p:spTgt spid="14"/>
                                        </p:tgtEl>
                                        <p:attrNameLst>
                                          <p:attrName>ppt_x</p:attrName>
                                        </p:attrNameLst>
                                      </p:cBhvr>
                                      <p:tavLst>
                                        <p:tav tm="0">
                                          <p:val>
                                            <p:strVal val="#ppt_x"/>
                                          </p:val>
                                        </p:tav>
                                        <p:tav tm="100000">
                                          <p:val>
                                            <p:strVal val="#ppt_x"/>
                                          </p:val>
                                        </p:tav>
                                      </p:tavLst>
                                    </p:anim>
                                    <p:anim calcmode="lin" valueType="num">
                                      <p:cBhvr additive="base">
                                        <p:cTn id="30" dur="250" fill="hold"/>
                                        <p:tgtEl>
                                          <p:spTgt spid="14"/>
                                        </p:tgtEl>
                                        <p:attrNameLst>
                                          <p:attrName>ppt_y</p:attrName>
                                        </p:attrNameLst>
                                      </p:cBhvr>
                                      <p:tavLst>
                                        <p:tav tm="0">
                                          <p:val>
                                            <p:strVal val="1+#ppt_h/2"/>
                                          </p:val>
                                        </p:tav>
                                        <p:tav tm="100000">
                                          <p:val>
                                            <p:strVal val="#ppt_y"/>
                                          </p:val>
                                        </p:tav>
                                      </p:tavLst>
                                    </p:anim>
                                  </p:childTnLst>
                                </p:cTn>
                              </p:par>
                            </p:childTnLst>
                          </p:cTn>
                        </p:par>
                        <p:par>
                          <p:cTn id="31" fill="hold">
                            <p:stCondLst>
                              <p:cond delay="1000"/>
                            </p:stCondLst>
                            <p:childTnLst>
                              <p:par>
                                <p:cTn id="32" presetID="2" presetClass="entr" presetSubtype="4" fill="hold" grpId="0" nodeType="afterEffect">
                                  <p:stCondLst>
                                    <p:cond delay="0"/>
                                  </p:stCondLst>
                                  <p:childTnLst>
                                    <p:set>
                                      <p:cBhvr>
                                        <p:cTn id="33" dur="1" fill="hold">
                                          <p:stCondLst>
                                            <p:cond delay="0"/>
                                          </p:stCondLst>
                                        </p:cTn>
                                        <p:tgtEl>
                                          <p:spTgt spid="18"/>
                                        </p:tgtEl>
                                        <p:attrNameLst>
                                          <p:attrName>style.visibility</p:attrName>
                                        </p:attrNameLst>
                                      </p:cBhvr>
                                      <p:to>
                                        <p:strVal val="visible"/>
                                      </p:to>
                                    </p:set>
                                    <p:anim calcmode="lin" valueType="num">
                                      <p:cBhvr additive="base">
                                        <p:cTn id="34" dur="250" fill="hold"/>
                                        <p:tgtEl>
                                          <p:spTgt spid="18"/>
                                        </p:tgtEl>
                                        <p:attrNameLst>
                                          <p:attrName>ppt_x</p:attrName>
                                        </p:attrNameLst>
                                      </p:cBhvr>
                                      <p:tavLst>
                                        <p:tav tm="0">
                                          <p:val>
                                            <p:strVal val="#ppt_x"/>
                                          </p:val>
                                        </p:tav>
                                        <p:tav tm="100000">
                                          <p:val>
                                            <p:strVal val="#ppt_x"/>
                                          </p:val>
                                        </p:tav>
                                      </p:tavLst>
                                    </p:anim>
                                    <p:anim calcmode="lin" valueType="num">
                                      <p:cBhvr additive="base">
                                        <p:cTn id="35" dur="25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4" grpId="0" animBg="1"/>
      <p:bldP spid="18"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260648"/>
            <a:ext cx="8712968" cy="6552728"/>
          </a:xfrm>
        </p:spPr>
        <p:txBody>
          <a:bodyPr/>
          <a:lstStyle/>
          <a:p>
            <a:pPr marL="114300" indent="0">
              <a:buNone/>
            </a:pPr>
            <a:r>
              <a:rPr lang="ar-SA" sz="2800" b="1" dirty="0" smtClean="0"/>
              <a:t>يلاحظ من الجدول التالي: </a:t>
            </a:r>
          </a:p>
          <a:p>
            <a:pPr marL="114300" indent="0" algn="just">
              <a:buNone/>
            </a:pPr>
            <a:r>
              <a:rPr lang="ar-DZ" sz="2800" b="1" dirty="0" smtClean="0"/>
              <a:t> </a:t>
            </a:r>
            <a:r>
              <a:rPr lang="ar-SA" sz="2800" b="1" dirty="0" smtClean="0"/>
              <a:t>السعر التوازني هو (</a:t>
            </a:r>
            <a:r>
              <a:rPr lang="en-US" sz="2800" b="1" dirty="0" smtClean="0"/>
              <a:t>6</a:t>
            </a:r>
            <a:r>
              <a:rPr lang="ar-SA" sz="2800" b="1" dirty="0" smtClean="0"/>
              <a:t>) </a:t>
            </a:r>
            <a:r>
              <a:rPr lang="ar-DZ" sz="2800" b="1" dirty="0" smtClean="0"/>
              <a:t>دينار</a:t>
            </a:r>
            <a:r>
              <a:rPr lang="ar-SA" sz="2800" b="1" dirty="0" smtClean="0"/>
              <a:t>، والكمية التوازنية هي (</a:t>
            </a:r>
            <a:r>
              <a:rPr lang="en-US" sz="2800" b="1" dirty="0" smtClean="0"/>
              <a:t>9</a:t>
            </a:r>
            <a:r>
              <a:rPr lang="ar-SA" sz="2800" b="1" dirty="0" smtClean="0"/>
              <a:t>)</a:t>
            </a:r>
            <a:r>
              <a:rPr lang="ar-DZ" sz="2800" b="1" dirty="0" smtClean="0"/>
              <a:t>,</a:t>
            </a:r>
            <a:r>
              <a:rPr lang="ar-SA" sz="2800" b="1" dirty="0" smtClean="0"/>
              <a:t> </a:t>
            </a:r>
            <a:r>
              <a:rPr lang="ar-DZ" sz="2800" b="1" dirty="0" smtClean="0"/>
              <a:t>ف</a:t>
            </a:r>
            <a:r>
              <a:rPr lang="ar-SA" sz="2800" b="1" dirty="0" smtClean="0"/>
              <a:t>عند أي سعر </a:t>
            </a:r>
            <a:r>
              <a:rPr lang="ar-SA" sz="2800" b="1" dirty="0" smtClean="0">
                <a:solidFill>
                  <a:srgbClr val="C00000"/>
                </a:solidFill>
              </a:rPr>
              <a:t>أعلى </a:t>
            </a:r>
            <a:r>
              <a:rPr lang="ar-SA" sz="2800" b="1" dirty="0" smtClean="0"/>
              <a:t>من السعر التوازني يوجد </a:t>
            </a:r>
            <a:r>
              <a:rPr lang="ar-SA" sz="2800" b="1" dirty="0" smtClean="0">
                <a:solidFill>
                  <a:srgbClr val="C00000"/>
                </a:solidFill>
              </a:rPr>
              <a:t>فائض عرض</a:t>
            </a:r>
            <a:r>
              <a:rPr lang="ar-DZ" sz="2800" b="1" dirty="0" smtClean="0">
                <a:solidFill>
                  <a:srgbClr val="C00000"/>
                </a:solidFill>
              </a:rPr>
              <a:t>,</a:t>
            </a:r>
            <a:r>
              <a:rPr lang="ar-SA" sz="2800" b="1" dirty="0" smtClean="0">
                <a:solidFill>
                  <a:srgbClr val="7030A0"/>
                </a:solidFill>
              </a:rPr>
              <a:t> </a:t>
            </a:r>
            <a:r>
              <a:rPr lang="ar-SA" sz="2800" b="1" dirty="0" smtClean="0"/>
              <a:t>وبالتالي </a:t>
            </a:r>
            <a:r>
              <a:rPr lang="ar-SA" sz="2800" b="1" dirty="0" smtClean="0">
                <a:solidFill>
                  <a:srgbClr val="C00000"/>
                </a:solidFill>
              </a:rPr>
              <a:t>ينخفض </a:t>
            </a:r>
            <a:r>
              <a:rPr lang="ar-SA" sz="2800" b="1" dirty="0" smtClean="0"/>
              <a:t>السعر حتى يصل إلى السعر التوازني</a:t>
            </a:r>
            <a:r>
              <a:rPr lang="ar-DZ" sz="2800" b="1" dirty="0" smtClean="0"/>
              <a:t>, </a:t>
            </a:r>
            <a:r>
              <a:rPr lang="ar-SA" sz="2800" b="1" dirty="0" smtClean="0"/>
              <a:t>أما في حالة ما إذا كان السعر السائد في السوق</a:t>
            </a:r>
            <a:r>
              <a:rPr lang="ar-DZ" sz="2800" b="1" dirty="0" smtClean="0"/>
              <a:t>,</a:t>
            </a:r>
            <a:r>
              <a:rPr lang="ar-SA" sz="2800" b="1" dirty="0" smtClean="0"/>
              <a:t> </a:t>
            </a:r>
            <a:r>
              <a:rPr lang="ar-SA" sz="2800" b="1" dirty="0" smtClean="0">
                <a:solidFill>
                  <a:srgbClr val="C00000"/>
                </a:solidFill>
              </a:rPr>
              <a:t>أدنى </a:t>
            </a:r>
            <a:r>
              <a:rPr lang="ar-SA" sz="2800" b="1" dirty="0" smtClean="0"/>
              <a:t>من السعر التوازني سيؤدي إلى </a:t>
            </a:r>
            <a:r>
              <a:rPr lang="ar-SA" sz="2800" b="1" dirty="0" smtClean="0">
                <a:solidFill>
                  <a:srgbClr val="CC0000"/>
                </a:solidFill>
              </a:rPr>
              <a:t>فائض طلب</a:t>
            </a:r>
            <a:r>
              <a:rPr lang="ar-DZ" sz="2800" b="1" dirty="0" smtClean="0">
                <a:solidFill>
                  <a:srgbClr val="CC0000"/>
                </a:solidFill>
              </a:rPr>
              <a:t>,</a:t>
            </a:r>
            <a:r>
              <a:rPr lang="ar-SA" sz="2800" b="1" dirty="0" smtClean="0"/>
              <a:t> مما يؤدي إلى </a:t>
            </a:r>
            <a:r>
              <a:rPr lang="ar-SA" sz="2800" b="1" dirty="0" smtClean="0">
                <a:solidFill>
                  <a:srgbClr val="C00000"/>
                </a:solidFill>
              </a:rPr>
              <a:t>ارتفاع</a:t>
            </a:r>
            <a:r>
              <a:rPr lang="ar-SA" sz="2800" b="1" dirty="0" smtClean="0"/>
              <a:t> السعر حتى يصل إلى السعر التوازني</a:t>
            </a:r>
            <a:r>
              <a:rPr lang="ar-SA" sz="3600" b="1" dirty="0" smtClean="0"/>
              <a:t>.</a:t>
            </a:r>
          </a:p>
          <a:p>
            <a:pPr marL="114300" indent="0">
              <a:buNone/>
            </a:pPr>
            <a:endParaRPr lang="ar-SA" dirty="0"/>
          </a:p>
        </p:txBody>
      </p:sp>
      <p:sp>
        <p:nvSpPr>
          <p:cNvPr id="2" name="مستطيل مستدير الزوايا 1"/>
          <p:cNvSpPr/>
          <p:nvPr/>
        </p:nvSpPr>
        <p:spPr>
          <a:xfrm>
            <a:off x="4716016" y="3501008"/>
            <a:ext cx="3456384" cy="3024336"/>
          </a:xfrm>
          <a:prstGeom prst="roundRect">
            <a:avLst/>
          </a:prstGeom>
          <a:ln w="38100">
            <a:solidFill>
              <a:srgbClr val="990099"/>
            </a:solidFill>
            <a:prstDash val="dash"/>
          </a:ln>
        </p:spPr>
        <p:style>
          <a:lnRef idx="2">
            <a:schemeClr val="accent6"/>
          </a:lnRef>
          <a:fillRef idx="1">
            <a:schemeClr val="lt1"/>
          </a:fillRef>
          <a:effectRef idx="0">
            <a:schemeClr val="accent6"/>
          </a:effectRef>
          <a:fontRef idx="minor">
            <a:schemeClr val="dk1"/>
          </a:fontRef>
        </p:style>
        <p:txBody>
          <a:bodyPr rtlCol="1" anchor="ctr"/>
          <a:lstStyle/>
          <a:p>
            <a:pPr algn="ctr"/>
            <a:r>
              <a:rPr lang="ar-SA" sz="2400" b="1" u="sng" dirty="0">
                <a:solidFill>
                  <a:prstClr val="black"/>
                </a:solidFill>
              </a:rPr>
              <a:t>فائض الطلب </a:t>
            </a:r>
            <a:r>
              <a:rPr lang="ar-SA" sz="2400" b="1" dirty="0">
                <a:solidFill>
                  <a:prstClr val="black"/>
                </a:solidFill>
              </a:rPr>
              <a:t>(العجز) </a:t>
            </a:r>
          </a:p>
          <a:p>
            <a:pPr algn="ctr"/>
            <a:r>
              <a:rPr lang="ar-SA" sz="2400" b="1" dirty="0">
                <a:solidFill>
                  <a:srgbClr val="002060"/>
                </a:solidFill>
              </a:rPr>
              <a:t>يحدث عندما تكون الكميات المطلوبة أكبر من الكميات المعروضة.</a:t>
            </a:r>
          </a:p>
          <a:p>
            <a:pPr algn="ctr"/>
            <a:r>
              <a:rPr lang="en-US" sz="2400" b="1" dirty="0" err="1">
                <a:solidFill>
                  <a:srgbClr val="FF0066"/>
                </a:solidFill>
              </a:rPr>
              <a:t>Qd</a:t>
            </a:r>
            <a:r>
              <a:rPr lang="en-US" sz="2400" b="1" dirty="0">
                <a:solidFill>
                  <a:srgbClr val="FF0066"/>
                </a:solidFill>
              </a:rPr>
              <a:t> &gt; Qs</a:t>
            </a:r>
            <a:r>
              <a:rPr lang="ar-SA" sz="2400" b="1" dirty="0">
                <a:solidFill>
                  <a:srgbClr val="FF0066"/>
                </a:solidFill>
              </a:rPr>
              <a:t> </a:t>
            </a:r>
          </a:p>
          <a:p>
            <a:pPr algn="ctr"/>
            <a:r>
              <a:rPr lang="ar-SA" sz="2400" b="1" dirty="0">
                <a:solidFill>
                  <a:srgbClr val="002060"/>
                </a:solidFill>
              </a:rPr>
              <a:t>يتنافس المستهلكين على الشراء ويؤدي ذلك الى الضغط على الأسعار بالارتفاع.</a:t>
            </a:r>
          </a:p>
        </p:txBody>
      </p:sp>
      <p:sp>
        <p:nvSpPr>
          <p:cNvPr id="9" name="مستطيل مستدير الزوايا 8"/>
          <p:cNvSpPr/>
          <p:nvPr/>
        </p:nvSpPr>
        <p:spPr>
          <a:xfrm>
            <a:off x="539553" y="3501008"/>
            <a:ext cx="3888432" cy="3024336"/>
          </a:xfrm>
          <a:prstGeom prst="roundRect">
            <a:avLst/>
          </a:prstGeom>
          <a:ln w="38100">
            <a:solidFill>
              <a:srgbClr val="990099"/>
            </a:solidFill>
            <a:prstDash val="dash"/>
          </a:ln>
        </p:spPr>
        <p:style>
          <a:lnRef idx="2">
            <a:schemeClr val="accent6"/>
          </a:lnRef>
          <a:fillRef idx="1">
            <a:schemeClr val="lt1"/>
          </a:fillRef>
          <a:effectRef idx="0">
            <a:schemeClr val="accent6"/>
          </a:effectRef>
          <a:fontRef idx="minor">
            <a:schemeClr val="dk1"/>
          </a:fontRef>
        </p:style>
        <p:txBody>
          <a:bodyPr rtlCol="1" anchor="ctr"/>
          <a:lstStyle/>
          <a:p>
            <a:pPr algn="ctr"/>
            <a:r>
              <a:rPr lang="ar-SA" sz="2000" b="1" u="sng" dirty="0">
                <a:solidFill>
                  <a:prstClr val="black"/>
                </a:solidFill>
              </a:rPr>
              <a:t>فائض العرض </a:t>
            </a:r>
          </a:p>
          <a:p>
            <a:pPr algn="ctr"/>
            <a:r>
              <a:rPr lang="ar-SA" sz="2000" b="1" dirty="0">
                <a:solidFill>
                  <a:srgbClr val="002060"/>
                </a:solidFill>
              </a:rPr>
              <a:t>يحدث عندما تصبح الكميات المطلوبة أقل من الكميات المعروضة. </a:t>
            </a:r>
          </a:p>
          <a:p>
            <a:pPr algn="ctr"/>
            <a:r>
              <a:rPr lang="en-US" sz="2000" b="1" dirty="0" err="1">
                <a:solidFill>
                  <a:srgbClr val="FF0066"/>
                </a:solidFill>
              </a:rPr>
              <a:t>Qd</a:t>
            </a:r>
            <a:r>
              <a:rPr lang="en-US" sz="2000" b="1" dirty="0">
                <a:solidFill>
                  <a:srgbClr val="FF0066"/>
                </a:solidFill>
              </a:rPr>
              <a:t>&lt;Qs</a:t>
            </a:r>
            <a:r>
              <a:rPr lang="ar-SA" sz="2000" b="1" dirty="0">
                <a:solidFill>
                  <a:srgbClr val="FF0066"/>
                </a:solidFill>
              </a:rPr>
              <a:t> </a:t>
            </a:r>
          </a:p>
          <a:p>
            <a:pPr algn="ctr"/>
            <a:r>
              <a:rPr lang="ar-SA" sz="2000" b="1" dirty="0">
                <a:solidFill>
                  <a:srgbClr val="002060"/>
                </a:solidFill>
              </a:rPr>
              <a:t>يتنافس المنتجين على البيع ويؤدي ذلك الى انخفاض السعر ، وبالتالي تقل الكمية المعروضة وتزيد الكمية المطلوبة، حتى نعود </a:t>
            </a:r>
            <a:r>
              <a:rPr lang="ar-SA" sz="2000" b="1" dirty="0" smtClean="0">
                <a:solidFill>
                  <a:srgbClr val="002060"/>
                </a:solidFill>
              </a:rPr>
              <a:t>للتوازن</a:t>
            </a:r>
            <a:endParaRPr lang="ar-SA" sz="2000" b="1" dirty="0">
              <a:solidFill>
                <a:srgbClr val="002060"/>
              </a:solidFill>
            </a:endParaRPr>
          </a:p>
        </p:txBody>
      </p:sp>
    </p:spTree>
    <p:extLst>
      <p:ext uri="{BB962C8B-B14F-4D97-AF65-F5344CB8AC3E}">
        <p14:creationId xmlns:p14="http://schemas.microsoft.com/office/powerpoint/2010/main" val="4025741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5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5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25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25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3" fill="hold">
                            <p:stCondLst>
                              <p:cond delay="250"/>
                            </p:stCondLst>
                            <p:childTnLst>
                              <p:par>
                                <p:cTn id="14" presetID="21" presetClass="entr" presetSubtype="1" fill="hold" grpId="0" nodeType="after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wheel(1)">
                                      <p:cBhvr>
                                        <p:cTn id="16" dur="500"/>
                                        <p:tgtEl>
                                          <p:spTgt spid="2"/>
                                        </p:tgtEl>
                                      </p:cBhvr>
                                    </p:animEffect>
                                  </p:childTnLst>
                                </p:cTn>
                              </p:par>
                            </p:childTnLst>
                          </p:cTn>
                        </p:par>
                        <p:par>
                          <p:cTn id="17" fill="hold">
                            <p:stCondLst>
                              <p:cond delay="750"/>
                            </p:stCondLst>
                            <p:childTnLst>
                              <p:par>
                                <p:cTn id="18" presetID="21" presetClass="entr" presetSubtype="1"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wheel(1)">
                                      <p:cBhvr>
                                        <p:cTn id="2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animBg="1"/>
      <p:bldP spid="9"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عنصر نائب للمحتوى 1"/>
          <p:cNvPicPr>
            <a:picLocks noGrp="1" noChangeAspect="1"/>
          </p:cNvPicPr>
          <p:nvPr>
            <p:ph idx="1"/>
          </p:nvPr>
        </p:nvPicPr>
        <p:blipFill rotWithShape="1">
          <a:blip r:embed="rId2">
            <a:extLst>
              <a:ext uri="{28A0092B-C50C-407E-A947-70E740481C1C}">
                <a14:useLocalDpi xmlns:a14="http://schemas.microsoft.com/office/drawing/2010/main" val="0"/>
              </a:ext>
            </a:extLst>
          </a:blip>
          <a:srcRect l="4324" t="7630" r="2141" b="2747"/>
          <a:stretch/>
        </p:blipFill>
        <p:spPr>
          <a:xfrm>
            <a:off x="2195736" y="2636912"/>
            <a:ext cx="4861441" cy="3456384"/>
          </a:xfrm>
        </p:spPr>
      </p:pic>
      <p:sp>
        <p:nvSpPr>
          <p:cNvPr id="6" name="مستطيل 5"/>
          <p:cNvSpPr/>
          <p:nvPr/>
        </p:nvSpPr>
        <p:spPr>
          <a:xfrm>
            <a:off x="467544" y="476672"/>
            <a:ext cx="8136903" cy="1944216"/>
          </a:xfrm>
          <a:prstGeom prst="rect">
            <a:avLst/>
          </a:prstGeom>
          <a:solidFill>
            <a:srgbClr val="CFC9D1"/>
          </a:solidFill>
          <a:effectLst>
            <a:innerShdw blurRad="114300">
              <a:prstClr val="black"/>
            </a:innerShdw>
          </a:effectLst>
        </p:spPr>
        <p:style>
          <a:lnRef idx="2">
            <a:schemeClr val="accent6"/>
          </a:lnRef>
          <a:fillRef idx="1">
            <a:schemeClr val="lt1"/>
          </a:fillRef>
          <a:effectRef idx="0">
            <a:schemeClr val="accent6"/>
          </a:effectRef>
          <a:fontRef idx="minor">
            <a:schemeClr val="dk1"/>
          </a:fontRef>
        </p:style>
        <p:txBody>
          <a:bodyPr rtlCol="1" anchor="ctr"/>
          <a:lstStyle/>
          <a:p>
            <a:pPr algn="ctr"/>
            <a:r>
              <a:rPr lang="ar-SA" sz="3600" b="1" dirty="0">
                <a:solidFill>
                  <a:prstClr val="black"/>
                </a:solidFill>
              </a:rPr>
              <a:t>كيف يتحقق التوازن بيانيا؟ </a:t>
            </a:r>
          </a:p>
          <a:p>
            <a:pPr algn="ctr"/>
            <a:r>
              <a:rPr lang="ar-DZ" sz="3200" dirty="0" smtClean="0">
                <a:solidFill>
                  <a:prstClr val="black"/>
                </a:solidFill>
              </a:rPr>
              <a:t>  </a:t>
            </a:r>
            <a:r>
              <a:rPr lang="ar-SA" sz="3200" dirty="0" smtClean="0">
                <a:solidFill>
                  <a:prstClr val="black"/>
                </a:solidFill>
              </a:rPr>
              <a:t>توازن </a:t>
            </a:r>
            <a:r>
              <a:rPr lang="ar-SA" sz="3200" dirty="0">
                <a:solidFill>
                  <a:prstClr val="black"/>
                </a:solidFill>
              </a:rPr>
              <a:t>العرض والطلب من سلعة الدجاج في السوق يتحقق عند نقطة تقاطع </a:t>
            </a:r>
            <a:r>
              <a:rPr lang="ar-SA" sz="3200" dirty="0" smtClean="0">
                <a:solidFill>
                  <a:prstClr val="black"/>
                </a:solidFill>
              </a:rPr>
              <a:t>منحنى </a:t>
            </a:r>
            <a:r>
              <a:rPr lang="ar-SA" sz="3200" dirty="0">
                <a:solidFill>
                  <a:prstClr val="black"/>
                </a:solidFill>
              </a:rPr>
              <a:t>العرض مع منحنى الطلب عند النقطة  </a:t>
            </a:r>
            <a:r>
              <a:rPr lang="en-US" sz="2400" b="1" dirty="0">
                <a:solidFill>
                  <a:prstClr val="black"/>
                </a:solidFill>
              </a:rPr>
              <a:t>C</a:t>
            </a:r>
            <a:endParaRPr lang="ar-SA" sz="2400" b="1" dirty="0">
              <a:solidFill>
                <a:prstClr val="black"/>
              </a:solidFill>
            </a:endParaRPr>
          </a:p>
        </p:txBody>
      </p:sp>
      <p:cxnSp>
        <p:nvCxnSpPr>
          <p:cNvPr id="11" name="رابط مستقيم 10"/>
          <p:cNvCxnSpPr/>
          <p:nvPr/>
        </p:nvCxnSpPr>
        <p:spPr>
          <a:xfrm flipH="1">
            <a:off x="3419872" y="2924944"/>
            <a:ext cx="1656184" cy="2448272"/>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رابط مستقيم 16"/>
          <p:cNvCxnSpPr/>
          <p:nvPr/>
        </p:nvCxnSpPr>
        <p:spPr>
          <a:xfrm flipH="1">
            <a:off x="3203848" y="3789040"/>
            <a:ext cx="1309036" cy="1440160"/>
          </a:xfrm>
          <a:prstGeom prst="line">
            <a:avLst/>
          </a:prstGeom>
          <a:ln w="635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1" name="رابط مستقيم 30"/>
          <p:cNvCxnSpPr/>
          <p:nvPr/>
        </p:nvCxnSpPr>
        <p:spPr>
          <a:xfrm flipH="1">
            <a:off x="4580983" y="3228287"/>
            <a:ext cx="381460" cy="457200"/>
          </a:xfrm>
          <a:prstGeom prst="line">
            <a:avLst/>
          </a:prstGeom>
          <a:ln w="412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4" name="رابط مستقيم 43"/>
          <p:cNvCxnSpPr/>
          <p:nvPr/>
        </p:nvCxnSpPr>
        <p:spPr>
          <a:xfrm flipH="1">
            <a:off x="4247964" y="3685487"/>
            <a:ext cx="333019" cy="463593"/>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7" name="رابط مستقيم 46"/>
          <p:cNvCxnSpPr/>
          <p:nvPr/>
        </p:nvCxnSpPr>
        <p:spPr>
          <a:xfrm>
            <a:off x="4139952" y="3917283"/>
            <a:ext cx="274521" cy="231797"/>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55" name="رابط مستقيم 54"/>
          <p:cNvCxnSpPr/>
          <p:nvPr/>
        </p:nvCxnSpPr>
        <p:spPr>
          <a:xfrm>
            <a:off x="3498326" y="4619453"/>
            <a:ext cx="360040" cy="0"/>
          </a:xfrm>
          <a:prstGeom prst="line">
            <a:avLst/>
          </a:prstGeom>
          <a:ln w="25400">
            <a:solidFill>
              <a:srgbClr val="E8A41C"/>
            </a:solidFill>
          </a:ln>
        </p:spPr>
        <p:style>
          <a:lnRef idx="1">
            <a:schemeClr val="accent1"/>
          </a:lnRef>
          <a:fillRef idx="0">
            <a:schemeClr val="accent1"/>
          </a:fillRef>
          <a:effectRef idx="0">
            <a:schemeClr val="accent1"/>
          </a:effectRef>
          <a:fontRef idx="minor">
            <a:schemeClr val="tx1"/>
          </a:fontRef>
        </p:style>
      </p:cxnSp>
      <p:pic>
        <p:nvPicPr>
          <p:cNvPr id="56" name="صورة 5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47664" y="2636912"/>
            <a:ext cx="5976664" cy="3888431"/>
          </a:xfrm>
          <a:prstGeom prst="rect">
            <a:avLst/>
          </a:prstGeom>
        </p:spPr>
      </p:pic>
      <p:sp>
        <p:nvSpPr>
          <p:cNvPr id="57" name="مربع نص 56"/>
          <p:cNvSpPr txBox="1"/>
          <p:nvPr/>
        </p:nvSpPr>
        <p:spPr>
          <a:xfrm>
            <a:off x="1259632" y="4074350"/>
            <a:ext cx="1296145" cy="369332"/>
          </a:xfrm>
          <a:prstGeom prst="rect">
            <a:avLst/>
          </a:prstGeom>
          <a:noFill/>
        </p:spPr>
        <p:txBody>
          <a:bodyPr wrap="square" rtlCol="1">
            <a:spAutoFit/>
          </a:bodyPr>
          <a:lstStyle/>
          <a:p>
            <a:r>
              <a:rPr lang="en-US" b="1" dirty="0">
                <a:solidFill>
                  <a:srgbClr val="00B050"/>
                </a:solidFill>
                <a:cs typeface="Traditional Arabic" pitchFamily="18" charset="-78"/>
              </a:rPr>
              <a:t>P*</a:t>
            </a:r>
            <a:endParaRPr lang="ar-SA" b="1" dirty="0">
              <a:solidFill>
                <a:srgbClr val="00B050"/>
              </a:solidFill>
            </a:endParaRPr>
          </a:p>
        </p:txBody>
      </p:sp>
      <p:sp>
        <p:nvSpPr>
          <p:cNvPr id="58" name="مربع نص 57"/>
          <p:cNvSpPr txBox="1"/>
          <p:nvPr/>
        </p:nvSpPr>
        <p:spPr>
          <a:xfrm>
            <a:off x="4194707" y="6088626"/>
            <a:ext cx="494501" cy="369332"/>
          </a:xfrm>
          <a:prstGeom prst="rect">
            <a:avLst/>
          </a:prstGeom>
          <a:noFill/>
        </p:spPr>
        <p:txBody>
          <a:bodyPr wrap="square" rtlCol="1">
            <a:spAutoFit/>
          </a:bodyPr>
          <a:lstStyle/>
          <a:p>
            <a:r>
              <a:rPr lang="en-US" b="1" dirty="0">
                <a:solidFill>
                  <a:srgbClr val="00B050"/>
                </a:solidFill>
                <a:cs typeface="Traditional Arabic" pitchFamily="18" charset="-78"/>
              </a:rPr>
              <a:t>Q*</a:t>
            </a:r>
            <a:endParaRPr lang="ar-SA" b="1" dirty="0">
              <a:solidFill>
                <a:srgbClr val="00B050"/>
              </a:solidFill>
            </a:endParaRPr>
          </a:p>
        </p:txBody>
      </p:sp>
      <p:sp>
        <p:nvSpPr>
          <p:cNvPr id="59" name="مربع نص 58"/>
          <p:cNvSpPr txBox="1"/>
          <p:nvPr/>
        </p:nvSpPr>
        <p:spPr>
          <a:xfrm>
            <a:off x="2339752" y="6011117"/>
            <a:ext cx="1518614" cy="369332"/>
          </a:xfrm>
          <a:prstGeom prst="rect">
            <a:avLst/>
          </a:prstGeom>
          <a:noFill/>
        </p:spPr>
        <p:txBody>
          <a:bodyPr wrap="square" rtlCol="1">
            <a:spAutoFit/>
          </a:bodyPr>
          <a:lstStyle/>
          <a:p>
            <a:r>
              <a:rPr lang="en-US" b="1" dirty="0" err="1">
                <a:solidFill>
                  <a:srgbClr val="7030A0"/>
                </a:solidFill>
                <a:cs typeface="Traditional Arabic" pitchFamily="18" charset="-78"/>
              </a:rPr>
              <a:t>Qd</a:t>
            </a:r>
            <a:r>
              <a:rPr lang="ar-SA" b="1" dirty="0">
                <a:solidFill>
                  <a:srgbClr val="7030A0"/>
                </a:solidFill>
              </a:rPr>
              <a:t> عند السعر </a:t>
            </a:r>
            <a:r>
              <a:rPr lang="en-US" b="1" dirty="0">
                <a:solidFill>
                  <a:srgbClr val="7030A0"/>
                </a:solidFill>
                <a:cs typeface="Traditional Arabic" pitchFamily="18" charset="-78"/>
              </a:rPr>
              <a:t>8</a:t>
            </a:r>
            <a:endParaRPr lang="ar-SA" b="1" dirty="0">
              <a:solidFill>
                <a:srgbClr val="7030A0"/>
              </a:solidFill>
            </a:endParaRPr>
          </a:p>
        </p:txBody>
      </p:sp>
      <p:sp>
        <p:nvSpPr>
          <p:cNvPr id="60" name="مربع نص 59"/>
          <p:cNvSpPr txBox="1"/>
          <p:nvPr/>
        </p:nvSpPr>
        <p:spPr>
          <a:xfrm>
            <a:off x="4638917" y="6088626"/>
            <a:ext cx="528637" cy="369332"/>
          </a:xfrm>
          <a:prstGeom prst="rect">
            <a:avLst/>
          </a:prstGeom>
          <a:noFill/>
        </p:spPr>
        <p:txBody>
          <a:bodyPr wrap="square" rtlCol="1">
            <a:spAutoFit/>
          </a:bodyPr>
          <a:lstStyle/>
          <a:p>
            <a:r>
              <a:rPr lang="en-US" b="1" dirty="0">
                <a:solidFill>
                  <a:srgbClr val="7030A0"/>
                </a:solidFill>
                <a:cs typeface="Traditional Arabic" pitchFamily="18" charset="-78"/>
              </a:rPr>
              <a:t>Qs</a:t>
            </a:r>
            <a:endParaRPr lang="ar-SA" b="1" dirty="0">
              <a:solidFill>
                <a:srgbClr val="7030A0"/>
              </a:solidFill>
            </a:endParaRPr>
          </a:p>
        </p:txBody>
      </p:sp>
    </p:spTree>
    <p:extLst>
      <p:ext uri="{BB962C8B-B14F-4D97-AF65-F5344CB8AC3E}">
        <p14:creationId xmlns:p14="http://schemas.microsoft.com/office/powerpoint/2010/main" val="3149857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50" fill="hold"/>
                                        <p:tgtEl>
                                          <p:spTgt spid="6"/>
                                        </p:tgtEl>
                                        <p:attrNameLst>
                                          <p:attrName>ppt_x</p:attrName>
                                        </p:attrNameLst>
                                      </p:cBhvr>
                                      <p:tavLst>
                                        <p:tav tm="0">
                                          <p:val>
                                            <p:strVal val="#ppt_x"/>
                                          </p:val>
                                        </p:tav>
                                        <p:tav tm="100000">
                                          <p:val>
                                            <p:strVal val="#ppt_x"/>
                                          </p:val>
                                        </p:tav>
                                      </p:tavLst>
                                    </p:anim>
                                    <p:anim calcmode="lin" valueType="num">
                                      <p:cBhvr additive="base">
                                        <p:cTn id="8" dur="250" fill="hold"/>
                                        <p:tgtEl>
                                          <p:spTgt spid="6"/>
                                        </p:tgtEl>
                                        <p:attrNameLst>
                                          <p:attrName>ppt_y</p:attrName>
                                        </p:attrNameLst>
                                      </p:cBhvr>
                                      <p:tavLst>
                                        <p:tav tm="0">
                                          <p:val>
                                            <p:strVal val="1+#ppt_h/2"/>
                                          </p:val>
                                        </p:tav>
                                        <p:tav tm="100000">
                                          <p:val>
                                            <p:strVal val="#ppt_y"/>
                                          </p:val>
                                        </p:tav>
                                      </p:tavLst>
                                    </p:anim>
                                  </p:childTnLst>
                                </p:cTn>
                              </p:par>
                            </p:childTnLst>
                          </p:cTn>
                        </p:par>
                        <p:par>
                          <p:cTn id="9" fill="hold">
                            <p:stCondLst>
                              <p:cond delay="250"/>
                            </p:stCondLst>
                            <p:childTnLst>
                              <p:par>
                                <p:cTn id="10" presetID="26" presetClass="entr" presetSubtype="0" fill="hold" nodeType="afterEffect">
                                  <p:stCondLst>
                                    <p:cond delay="0"/>
                                  </p:stCondLst>
                                  <p:childTnLst>
                                    <p:set>
                                      <p:cBhvr>
                                        <p:cTn id="11" dur="1" fill="hold">
                                          <p:stCondLst>
                                            <p:cond delay="0"/>
                                          </p:stCondLst>
                                        </p:cTn>
                                        <p:tgtEl>
                                          <p:spTgt spid="56"/>
                                        </p:tgtEl>
                                        <p:attrNameLst>
                                          <p:attrName>style.visibility</p:attrName>
                                        </p:attrNameLst>
                                      </p:cBhvr>
                                      <p:to>
                                        <p:strVal val="visible"/>
                                      </p:to>
                                    </p:set>
                                    <p:animEffect transition="in" filter="wipe(down)">
                                      <p:cBhvr>
                                        <p:cTn id="12" dur="145">
                                          <p:stCondLst>
                                            <p:cond delay="0"/>
                                          </p:stCondLst>
                                        </p:cTn>
                                        <p:tgtEl>
                                          <p:spTgt spid="56"/>
                                        </p:tgtEl>
                                      </p:cBhvr>
                                    </p:animEffect>
                                    <p:anim calcmode="lin" valueType="num">
                                      <p:cBhvr>
                                        <p:cTn id="13" dur="456" tmFilter="0,0; 0.14,0.36; 0.43,0.73; 0.71,0.91; 1.0,1.0">
                                          <p:stCondLst>
                                            <p:cond delay="0"/>
                                          </p:stCondLst>
                                        </p:cTn>
                                        <p:tgtEl>
                                          <p:spTgt spid="56"/>
                                        </p:tgtEl>
                                        <p:attrNameLst>
                                          <p:attrName>ppt_x</p:attrName>
                                        </p:attrNameLst>
                                      </p:cBhvr>
                                      <p:tavLst>
                                        <p:tav tm="0">
                                          <p:val>
                                            <p:strVal val="#ppt_x-0.25"/>
                                          </p:val>
                                        </p:tav>
                                        <p:tav tm="100000">
                                          <p:val>
                                            <p:strVal val="#ppt_x"/>
                                          </p:val>
                                        </p:tav>
                                      </p:tavLst>
                                    </p:anim>
                                    <p:anim calcmode="lin" valueType="num">
                                      <p:cBhvr>
                                        <p:cTn id="14" dur="166" tmFilter="0.0,0.0; 0.25,0.07; 0.50,0.2; 0.75,0.467; 1.0,1.0">
                                          <p:stCondLst>
                                            <p:cond delay="0"/>
                                          </p:stCondLst>
                                        </p:cTn>
                                        <p:tgtEl>
                                          <p:spTgt spid="56"/>
                                        </p:tgtEl>
                                        <p:attrNameLst>
                                          <p:attrName>ppt_y</p:attrName>
                                        </p:attrNameLst>
                                      </p:cBhvr>
                                      <p:tavLst>
                                        <p:tav tm="0" fmla="#ppt_y-sin(pi*$)/3">
                                          <p:val>
                                            <p:fltVal val="0.5"/>
                                          </p:val>
                                        </p:tav>
                                        <p:tav tm="100000">
                                          <p:val>
                                            <p:fltVal val="1"/>
                                          </p:val>
                                        </p:tav>
                                      </p:tavLst>
                                    </p:anim>
                                    <p:anim calcmode="lin" valueType="num">
                                      <p:cBhvr>
                                        <p:cTn id="15" dur="166" tmFilter="0, 0; 0.125,0.2665; 0.25,0.4; 0.375,0.465; 0.5,0.5;  0.625,0.535; 0.75,0.6; 0.875,0.7335; 1,1">
                                          <p:stCondLst>
                                            <p:cond delay="166"/>
                                          </p:stCondLst>
                                        </p:cTn>
                                        <p:tgtEl>
                                          <p:spTgt spid="56"/>
                                        </p:tgtEl>
                                        <p:attrNameLst>
                                          <p:attrName>ppt_y</p:attrName>
                                        </p:attrNameLst>
                                      </p:cBhvr>
                                      <p:tavLst>
                                        <p:tav tm="0" fmla="#ppt_y-sin(pi*$)/9">
                                          <p:val>
                                            <p:fltVal val="0"/>
                                          </p:val>
                                        </p:tav>
                                        <p:tav tm="100000">
                                          <p:val>
                                            <p:fltVal val="1"/>
                                          </p:val>
                                        </p:tav>
                                      </p:tavLst>
                                    </p:anim>
                                    <p:anim calcmode="lin" valueType="num">
                                      <p:cBhvr>
                                        <p:cTn id="16" dur="83" tmFilter="0, 0; 0.125,0.2665; 0.25,0.4; 0.375,0.465; 0.5,0.5;  0.625,0.535; 0.75,0.6; 0.875,0.7335; 1,1">
                                          <p:stCondLst>
                                            <p:cond delay="331"/>
                                          </p:stCondLst>
                                        </p:cTn>
                                        <p:tgtEl>
                                          <p:spTgt spid="56"/>
                                        </p:tgtEl>
                                        <p:attrNameLst>
                                          <p:attrName>ppt_y</p:attrName>
                                        </p:attrNameLst>
                                      </p:cBhvr>
                                      <p:tavLst>
                                        <p:tav tm="0" fmla="#ppt_y-sin(pi*$)/27">
                                          <p:val>
                                            <p:fltVal val="0"/>
                                          </p:val>
                                        </p:tav>
                                        <p:tav tm="100000">
                                          <p:val>
                                            <p:fltVal val="1"/>
                                          </p:val>
                                        </p:tav>
                                      </p:tavLst>
                                    </p:anim>
                                    <p:anim calcmode="lin" valueType="num">
                                      <p:cBhvr>
                                        <p:cTn id="17" dur="41" tmFilter="0, 0; 0.125,0.2665; 0.25,0.4; 0.375,0.465; 0.5,0.5;  0.625,0.535; 0.75,0.6; 0.875,0.7335; 1,1">
                                          <p:stCondLst>
                                            <p:cond delay="414"/>
                                          </p:stCondLst>
                                        </p:cTn>
                                        <p:tgtEl>
                                          <p:spTgt spid="56"/>
                                        </p:tgtEl>
                                        <p:attrNameLst>
                                          <p:attrName>ppt_y</p:attrName>
                                        </p:attrNameLst>
                                      </p:cBhvr>
                                      <p:tavLst>
                                        <p:tav tm="0" fmla="#ppt_y-sin(pi*$)/81">
                                          <p:val>
                                            <p:fltVal val="0"/>
                                          </p:val>
                                        </p:tav>
                                        <p:tav tm="100000">
                                          <p:val>
                                            <p:fltVal val="1"/>
                                          </p:val>
                                        </p:tav>
                                      </p:tavLst>
                                    </p:anim>
                                    <p:animScale>
                                      <p:cBhvr>
                                        <p:cTn id="18" dur="7">
                                          <p:stCondLst>
                                            <p:cond delay="162"/>
                                          </p:stCondLst>
                                        </p:cTn>
                                        <p:tgtEl>
                                          <p:spTgt spid="56"/>
                                        </p:tgtEl>
                                      </p:cBhvr>
                                      <p:to x="100000" y="60000"/>
                                    </p:animScale>
                                    <p:animScale>
                                      <p:cBhvr>
                                        <p:cTn id="19" dur="41" decel="50000">
                                          <p:stCondLst>
                                            <p:cond delay="169"/>
                                          </p:stCondLst>
                                        </p:cTn>
                                        <p:tgtEl>
                                          <p:spTgt spid="56"/>
                                        </p:tgtEl>
                                      </p:cBhvr>
                                      <p:to x="100000" y="100000"/>
                                    </p:animScale>
                                    <p:animScale>
                                      <p:cBhvr>
                                        <p:cTn id="20" dur="7">
                                          <p:stCondLst>
                                            <p:cond delay="328"/>
                                          </p:stCondLst>
                                        </p:cTn>
                                        <p:tgtEl>
                                          <p:spTgt spid="56"/>
                                        </p:tgtEl>
                                      </p:cBhvr>
                                      <p:to x="100000" y="80000"/>
                                    </p:animScale>
                                    <p:animScale>
                                      <p:cBhvr>
                                        <p:cTn id="21" dur="41" decel="50000">
                                          <p:stCondLst>
                                            <p:cond delay="335"/>
                                          </p:stCondLst>
                                        </p:cTn>
                                        <p:tgtEl>
                                          <p:spTgt spid="56"/>
                                        </p:tgtEl>
                                      </p:cBhvr>
                                      <p:to x="100000" y="100000"/>
                                    </p:animScale>
                                    <p:animScale>
                                      <p:cBhvr>
                                        <p:cTn id="22" dur="7">
                                          <p:stCondLst>
                                            <p:cond delay="410"/>
                                          </p:stCondLst>
                                        </p:cTn>
                                        <p:tgtEl>
                                          <p:spTgt spid="56"/>
                                        </p:tgtEl>
                                      </p:cBhvr>
                                      <p:to x="100000" y="90000"/>
                                    </p:animScale>
                                    <p:animScale>
                                      <p:cBhvr>
                                        <p:cTn id="23" dur="41" decel="50000">
                                          <p:stCondLst>
                                            <p:cond delay="417"/>
                                          </p:stCondLst>
                                        </p:cTn>
                                        <p:tgtEl>
                                          <p:spTgt spid="56"/>
                                        </p:tgtEl>
                                      </p:cBhvr>
                                      <p:to x="100000" y="100000"/>
                                    </p:animScale>
                                    <p:animScale>
                                      <p:cBhvr>
                                        <p:cTn id="24" dur="7">
                                          <p:stCondLst>
                                            <p:cond delay="452"/>
                                          </p:stCondLst>
                                        </p:cTn>
                                        <p:tgtEl>
                                          <p:spTgt spid="56"/>
                                        </p:tgtEl>
                                      </p:cBhvr>
                                      <p:to x="100000" y="95000"/>
                                    </p:animScale>
                                    <p:animScale>
                                      <p:cBhvr>
                                        <p:cTn id="25" dur="41" decel="50000">
                                          <p:stCondLst>
                                            <p:cond delay="459"/>
                                          </p:stCondLst>
                                        </p:cTn>
                                        <p:tgtEl>
                                          <p:spTgt spid="5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267744" y="197768"/>
            <a:ext cx="7620000" cy="1143000"/>
          </a:xfrm>
        </p:spPr>
        <p:txBody>
          <a:bodyPr/>
          <a:lstStyle/>
          <a:p>
            <a:pPr algn="ctr"/>
            <a:r>
              <a:rPr lang="ar-DZ" sz="4400" b="1" dirty="0" smtClean="0">
                <a:cs typeface="+mn-cs"/>
              </a:rPr>
              <a:t>ثانيا : </a:t>
            </a:r>
            <a:r>
              <a:rPr lang="ar-SA" sz="4400" b="1" dirty="0" smtClean="0">
                <a:cs typeface="+mn-cs"/>
              </a:rPr>
              <a:t>التغير في السعر التوازني</a:t>
            </a:r>
            <a:endParaRPr lang="ar-SA" sz="4400" b="1" dirty="0">
              <a:cs typeface="+mn-cs"/>
            </a:endParaRPr>
          </a:p>
        </p:txBody>
      </p:sp>
      <p:sp>
        <p:nvSpPr>
          <p:cNvPr id="3" name="عنصر نائب للمحتوى 2"/>
          <p:cNvSpPr>
            <a:spLocks noGrp="1"/>
          </p:cNvSpPr>
          <p:nvPr>
            <p:ph idx="1"/>
          </p:nvPr>
        </p:nvSpPr>
        <p:spPr>
          <a:xfrm>
            <a:off x="457200" y="1052736"/>
            <a:ext cx="8363272" cy="5348064"/>
          </a:xfrm>
        </p:spPr>
        <p:txBody>
          <a:bodyPr>
            <a:normAutofit/>
          </a:bodyPr>
          <a:lstStyle/>
          <a:p>
            <a:pPr marL="114300" indent="0" algn="just">
              <a:buNone/>
            </a:pPr>
            <a:endParaRPr lang="ar-DZ" sz="3200" b="1" dirty="0" smtClean="0"/>
          </a:p>
          <a:p>
            <a:pPr marL="114300" indent="0" algn="just">
              <a:buNone/>
            </a:pPr>
            <a:r>
              <a:rPr lang="ar-DZ" sz="3200" b="1" dirty="0"/>
              <a:t> </a:t>
            </a:r>
            <a:r>
              <a:rPr lang="ar-DZ" sz="3200" b="1" dirty="0" smtClean="0"/>
              <a:t>  </a:t>
            </a:r>
            <a:r>
              <a:rPr lang="ar-SA" sz="3200" b="1" dirty="0" smtClean="0"/>
              <a:t>يكون </a:t>
            </a:r>
            <a:r>
              <a:rPr lang="ar-DZ" sz="3200" b="1" dirty="0" smtClean="0"/>
              <a:t>ال</a:t>
            </a:r>
            <a:r>
              <a:rPr lang="ar-SA" sz="3200" b="1" dirty="0" smtClean="0"/>
              <a:t>اختلال </a:t>
            </a:r>
            <a:r>
              <a:rPr lang="ar-DZ" sz="3200" b="1" dirty="0" smtClean="0"/>
              <a:t>في </a:t>
            </a:r>
            <a:r>
              <a:rPr lang="ar-SA" sz="3200" b="1" dirty="0" smtClean="0"/>
              <a:t>التوازن</a:t>
            </a:r>
            <a:r>
              <a:rPr lang="ar-DZ" sz="3200" b="1" dirty="0" smtClean="0"/>
              <a:t>,</a:t>
            </a:r>
            <a:r>
              <a:rPr lang="ar-SA" sz="3200" b="1" dirty="0" smtClean="0"/>
              <a:t> بسبب التغير في العوامل الأخرى، ماعدا سعر السلعة نفسها (يكون السعر ثابت).</a:t>
            </a:r>
          </a:p>
          <a:p>
            <a:pPr marL="114300" indent="0" algn="just">
              <a:buNone/>
            </a:pPr>
            <a:r>
              <a:rPr lang="ar-DZ" sz="3200" b="1" dirty="0" smtClean="0"/>
              <a:t>  </a:t>
            </a:r>
            <a:r>
              <a:rPr lang="ar-SA" sz="3200" b="1" dirty="0" smtClean="0"/>
              <a:t>ينتقل منحنى الطلب أو منحنى العرض</a:t>
            </a:r>
            <a:r>
              <a:rPr lang="ar-DZ" sz="3200" b="1" dirty="0" smtClean="0"/>
              <a:t>,</a:t>
            </a:r>
            <a:r>
              <a:rPr lang="ar-SA" sz="3200" b="1" dirty="0" smtClean="0"/>
              <a:t> بالكامل</a:t>
            </a:r>
            <a:r>
              <a:rPr lang="ar-DZ" sz="3200" b="1" dirty="0" smtClean="0"/>
              <a:t> </a:t>
            </a:r>
            <a:r>
              <a:rPr lang="ar-DZ" sz="3200" b="1" dirty="0"/>
              <a:t> </a:t>
            </a:r>
            <a:r>
              <a:rPr lang="ar-DZ" sz="3200" b="1" dirty="0" smtClean="0"/>
              <a:t>وتنشا</a:t>
            </a:r>
            <a:r>
              <a:rPr lang="ar-SA" sz="3200" b="1" dirty="0" smtClean="0"/>
              <a:t>  نقطة توازن جديدة (سعر توازني جديد وكمية </a:t>
            </a:r>
            <a:r>
              <a:rPr lang="ar-SA" sz="3200" b="1" dirty="0" err="1" smtClean="0"/>
              <a:t>توازنية</a:t>
            </a:r>
            <a:r>
              <a:rPr lang="ar-SA" sz="3200" b="1" dirty="0" smtClean="0"/>
              <a:t> جديدة).</a:t>
            </a:r>
            <a:endParaRPr lang="ar-DZ" sz="2400" b="1" dirty="0" smtClean="0"/>
          </a:p>
          <a:p>
            <a:pPr marL="114300" indent="0">
              <a:buNone/>
            </a:pPr>
            <a:r>
              <a:rPr lang="ar-DZ" sz="2400" dirty="0" smtClean="0"/>
              <a:t>                              </a:t>
            </a:r>
          </a:p>
          <a:p>
            <a:pPr marL="114300" indent="0">
              <a:buNone/>
            </a:pPr>
            <a:endParaRPr lang="ar-DZ" sz="2400" b="1" u="sng" dirty="0"/>
          </a:p>
          <a:p>
            <a:pPr marL="114300" indent="0">
              <a:buNone/>
            </a:pPr>
            <a:r>
              <a:rPr lang="ar-DZ" sz="2400" b="1" dirty="0" smtClean="0"/>
              <a:t>                                       </a:t>
            </a:r>
            <a:r>
              <a:rPr lang="ar-SA" sz="2400" b="1" dirty="0" smtClean="0"/>
              <a:t>اختلال التوازن</a:t>
            </a:r>
            <a:r>
              <a:rPr lang="ar-DZ" sz="2400" b="1" dirty="0" smtClean="0"/>
              <a:t> </a:t>
            </a:r>
          </a:p>
          <a:p>
            <a:pPr marL="114300" indent="0" algn="ctr">
              <a:buNone/>
            </a:pPr>
            <a:endParaRPr lang="ar-SA" sz="2400" dirty="0"/>
          </a:p>
        </p:txBody>
      </p:sp>
      <p:sp>
        <p:nvSpPr>
          <p:cNvPr id="6" name="قوس كبير أيمن 5"/>
          <p:cNvSpPr/>
          <p:nvPr/>
        </p:nvSpPr>
        <p:spPr>
          <a:xfrm rot="16200000">
            <a:off x="4348048" y="3213966"/>
            <a:ext cx="648072" cy="4320480"/>
          </a:xfrm>
          <a:prstGeom prst="rightBrace">
            <a:avLst/>
          </a:prstGeom>
        </p:spPr>
        <p:style>
          <a:lnRef idx="2">
            <a:schemeClr val="accent1"/>
          </a:lnRef>
          <a:fillRef idx="0">
            <a:schemeClr val="accent1"/>
          </a:fillRef>
          <a:effectRef idx="1">
            <a:schemeClr val="accent1"/>
          </a:effectRef>
          <a:fontRef idx="minor">
            <a:schemeClr val="tx1"/>
          </a:fontRef>
        </p:style>
        <p:txBody>
          <a:bodyPr rtlCol="1" anchor="ctr"/>
          <a:lstStyle/>
          <a:p>
            <a:pPr algn="ctr"/>
            <a:endParaRPr lang="ar-SA">
              <a:solidFill>
                <a:prstClr val="black"/>
              </a:solidFill>
            </a:endParaRPr>
          </a:p>
        </p:txBody>
      </p:sp>
      <p:cxnSp>
        <p:nvCxnSpPr>
          <p:cNvPr id="10" name="رابط مستقيم 9"/>
          <p:cNvCxnSpPr/>
          <p:nvPr/>
        </p:nvCxnSpPr>
        <p:spPr>
          <a:xfrm>
            <a:off x="4651257" y="5309804"/>
            <a:ext cx="0" cy="324037"/>
          </a:xfrm>
          <a:prstGeom prst="line">
            <a:avLst/>
          </a:prstGeom>
        </p:spPr>
        <p:style>
          <a:lnRef idx="2">
            <a:schemeClr val="accent1"/>
          </a:lnRef>
          <a:fillRef idx="0">
            <a:schemeClr val="accent1"/>
          </a:fillRef>
          <a:effectRef idx="1">
            <a:schemeClr val="accent1"/>
          </a:effectRef>
          <a:fontRef idx="minor">
            <a:schemeClr val="tx1"/>
          </a:fontRef>
        </p:style>
      </p:cxnSp>
      <p:sp>
        <p:nvSpPr>
          <p:cNvPr id="11" name="مستطيل 10"/>
          <p:cNvSpPr/>
          <p:nvPr/>
        </p:nvSpPr>
        <p:spPr>
          <a:xfrm>
            <a:off x="6112244" y="5680484"/>
            <a:ext cx="1440160"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b="1" dirty="0" smtClean="0">
                <a:solidFill>
                  <a:srgbClr val="002060"/>
                </a:solidFill>
              </a:rPr>
              <a:t>انتقال</a:t>
            </a:r>
            <a:r>
              <a:rPr lang="ar-SA" b="1" dirty="0" smtClean="0">
                <a:solidFill>
                  <a:srgbClr val="002060"/>
                </a:solidFill>
              </a:rPr>
              <a:t> </a:t>
            </a:r>
            <a:r>
              <a:rPr lang="ar-SA" b="1" dirty="0">
                <a:solidFill>
                  <a:srgbClr val="002060"/>
                </a:solidFill>
              </a:rPr>
              <a:t>الطلب</a:t>
            </a:r>
          </a:p>
        </p:txBody>
      </p:sp>
      <p:sp>
        <p:nvSpPr>
          <p:cNvPr id="12" name="مستطيل 11"/>
          <p:cNvSpPr/>
          <p:nvPr/>
        </p:nvSpPr>
        <p:spPr>
          <a:xfrm>
            <a:off x="3952004" y="5675465"/>
            <a:ext cx="1440160"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b="1" dirty="0" smtClean="0">
                <a:solidFill>
                  <a:srgbClr val="002060"/>
                </a:solidFill>
              </a:rPr>
              <a:t>انتقال</a:t>
            </a:r>
            <a:r>
              <a:rPr lang="ar-SA" b="1" dirty="0" smtClean="0">
                <a:solidFill>
                  <a:srgbClr val="002060"/>
                </a:solidFill>
              </a:rPr>
              <a:t> </a:t>
            </a:r>
            <a:r>
              <a:rPr lang="ar-SA" b="1" dirty="0">
                <a:solidFill>
                  <a:srgbClr val="002060"/>
                </a:solidFill>
              </a:rPr>
              <a:t>العرض</a:t>
            </a:r>
          </a:p>
        </p:txBody>
      </p:sp>
      <p:sp>
        <p:nvSpPr>
          <p:cNvPr id="13" name="مستطيل 12"/>
          <p:cNvSpPr/>
          <p:nvPr/>
        </p:nvSpPr>
        <p:spPr>
          <a:xfrm>
            <a:off x="1647748" y="5733256"/>
            <a:ext cx="1584176"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b="1" dirty="0" smtClean="0">
                <a:solidFill>
                  <a:srgbClr val="002060"/>
                </a:solidFill>
              </a:rPr>
              <a:t>انتقال</a:t>
            </a:r>
            <a:r>
              <a:rPr lang="ar-SA" b="1" dirty="0" smtClean="0">
                <a:solidFill>
                  <a:srgbClr val="002060"/>
                </a:solidFill>
              </a:rPr>
              <a:t> </a:t>
            </a:r>
            <a:r>
              <a:rPr lang="ar-SA" b="1" dirty="0">
                <a:solidFill>
                  <a:srgbClr val="002060"/>
                </a:solidFill>
              </a:rPr>
              <a:t>الاثنين معا</a:t>
            </a:r>
          </a:p>
        </p:txBody>
      </p:sp>
    </p:spTree>
    <p:extLst>
      <p:ext uri="{BB962C8B-B14F-4D97-AF65-F5344CB8AC3E}">
        <p14:creationId xmlns:p14="http://schemas.microsoft.com/office/powerpoint/2010/main" val="411645141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50" fill="hold"/>
                                        <p:tgtEl>
                                          <p:spTgt spid="2"/>
                                        </p:tgtEl>
                                        <p:attrNameLst>
                                          <p:attrName>ppt_x</p:attrName>
                                        </p:attrNameLst>
                                      </p:cBhvr>
                                      <p:tavLst>
                                        <p:tav tm="0">
                                          <p:val>
                                            <p:strVal val="#ppt_x"/>
                                          </p:val>
                                        </p:tav>
                                        <p:tav tm="100000">
                                          <p:val>
                                            <p:strVal val="#ppt_x"/>
                                          </p:val>
                                        </p:tav>
                                      </p:tavLst>
                                    </p:anim>
                                    <p:anim calcmode="lin" valueType="num">
                                      <p:cBhvr additive="base">
                                        <p:cTn id="8" dur="25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25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25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25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500"/>
                            </p:stCondLst>
                            <p:childTnLst>
                              <p:par>
                                <p:cTn id="15" presetID="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25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25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750"/>
                            </p:stCondLst>
                            <p:childTnLst>
                              <p:par>
                                <p:cTn id="20" presetID="2" presetClass="entr" presetSubtype="4"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25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25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1000"/>
                            </p:stCondLst>
                            <p:childTnLst>
                              <p:par>
                                <p:cTn id="25" presetID="2" presetClass="entr" presetSubtype="4"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25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25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29" fill="hold">
                            <p:stCondLst>
                              <p:cond delay="1250"/>
                            </p:stCondLst>
                            <p:childTnLst>
                              <p:par>
                                <p:cTn id="30" presetID="2" presetClass="entr" presetSubtype="4" fill="hold" grpId="0" nodeType="afterEffect">
                                  <p:stCondLst>
                                    <p:cond delay="0"/>
                                  </p:stCondLst>
                                  <p:childTnLst>
                                    <p:set>
                                      <p:cBhvr>
                                        <p:cTn id="31" dur="1" fill="hold">
                                          <p:stCondLst>
                                            <p:cond delay="0"/>
                                          </p:stCondLst>
                                        </p:cTn>
                                        <p:tgtEl>
                                          <p:spTgt spid="6"/>
                                        </p:tgtEl>
                                        <p:attrNameLst>
                                          <p:attrName>style.visibility</p:attrName>
                                        </p:attrNameLst>
                                      </p:cBhvr>
                                      <p:to>
                                        <p:strVal val="visible"/>
                                      </p:to>
                                    </p:set>
                                    <p:anim calcmode="lin" valueType="num">
                                      <p:cBhvr additive="base">
                                        <p:cTn id="32" dur="250" fill="hold"/>
                                        <p:tgtEl>
                                          <p:spTgt spid="6"/>
                                        </p:tgtEl>
                                        <p:attrNameLst>
                                          <p:attrName>ppt_x</p:attrName>
                                        </p:attrNameLst>
                                      </p:cBhvr>
                                      <p:tavLst>
                                        <p:tav tm="0">
                                          <p:val>
                                            <p:strVal val="#ppt_x"/>
                                          </p:val>
                                        </p:tav>
                                        <p:tav tm="100000">
                                          <p:val>
                                            <p:strVal val="#ppt_x"/>
                                          </p:val>
                                        </p:tav>
                                      </p:tavLst>
                                    </p:anim>
                                    <p:anim calcmode="lin" valueType="num">
                                      <p:cBhvr additive="base">
                                        <p:cTn id="33" dur="250" fill="hold"/>
                                        <p:tgtEl>
                                          <p:spTgt spid="6"/>
                                        </p:tgtEl>
                                        <p:attrNameLst>
                                          <p:attrName>ppt_y</p:attrName>
                                        </p:attrNameLst>
                                      </p:cBhvr>
                                      <p:tavLst>
                                        <p:tav tm="0">
                                          <p:val>
                                            <p:strVal val="1+#ppt_h/2"/>
                                          </p:val>
                                        </p:tav>
                                        <p:tav tm="100000">
                                          <p:val>
                                            <p:strVal val="#ppt_y"/>
                                          </p:val>
                                        </p:tav>
                                      </p:tavLst>
                                    </p:anim>
                                  </p:childTnLst>
                                </p:cTn>
                              </p:par>
                            </p:childTnLst>
                          </p:cTn>
                        </p:par>
                        <p:par>
                          <p:cTn id="34" fill="hold">
                            <p:stCondLst>
                              <p:cond delay="1500"/>
                            </p:stCondLst>
                            <p:childTnLst>
                              <p:par>
                                <p:cTn id="35" presetID="2" presetClass="entr" presetSubtype="4" fill="hold" nodeType="after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250" fill="hold"/>
                                        <p:tgtEl>
                                          <p:spTgt spid="10"/>
                                        </p:tgtEl>
                                        <p:attrNameLst>
                                          <p:attrName>ppt_x</p:attrName>
                                        </p:attrNameLst>
                                      </p:cBhvr>
                                      <p:tavLst>
                                        <p:tav tm="0">
                                          <p:val>
                                            <p:strVal val="#ppt_x"/>
                                          </p:val>
                                        </p:tav>
                                        <p:tav tm="100000">
                                          <p:val>
                                            <p:strVal val="#ppt_x"/>
                                          </p:val>
                                        </p:tav>
                                      </p:tavLst>
                                    </p:anim>
                                    <p:anim calcmode="lin" valueType="num">
                                      <p:cBhvr additive="base">
                                        <p:cTn id="38" dur="250" fill="hold"/>
                                        <p:tgtEl>
                                          <p:spTgt spid="10"/>
                                        </p:tgtEl>
                                        <p:attrNameLst>
                                          <p:attrName>ppt_y</p:attrName>
                                        </p:attrNameLst>
                                      </p:cBhvr>
                                      <p:tavLst>
                                        <p:tav tm="0">
                                          <p:val>
                                            <p:strVal val="1+#ppt_h/2"/>
                                          </p:val>
                                        </p:tav>
                                        <p:tav tm="100000">
                                          <p:val>
                                            <p:strVal val="#ppt_y"/>
                                          </p:val>
                                        </p:tav>
                                      </p:tavLst>
                                    </p:anim>
                                  </p:childTnLst>
                                </p:cTn>
                              </p:par>
                            </p:childTnLst>
                          </p:cTn>
                        </p:par>
                        <p:par>
                          <p:cTn id="39" fill="hold">
                            <p:stCondLst>
                              <p:cond delay="1750"/>
                            </p:stCondLst>
                            <p:childTnLst>
                              <p:par>
                                <p:cTn id="40" presetID="2" presetClass="entr" presetSubtype="4" fill="hold" grpId="0" nodeType="afterEffect">
                                  <p:stCondLst>
                                    <p:cond delay="0"/>
                                  </p:stCondLst>
                                  <p:childTnLst>
                                    <p:set>
                                      <p:cBhvr>
                                        <p:cTn id="41" dur="1" fill="hold">
                                          <p:stCondLst>
                                            <p:cond delay="0"/>
                                          </p:stCondLst>
                                        </p:cTn>
                                        <p:tgtEl>
                                          <p:spTgt spid="11"/>
                                        </p:tgtEl>
                                        <p:attrNameLst>
                                          <p:attrName>style.visibility</p:attrName>
                                        </p:attrNameLst>
                                      </p:cBhvr>
                                      <p:to>
                                        <p:strVal val="visible"/>
                                      </p:to>
                                    </p:set>
                                    <p:anim calcmode="lin" valueType="num">
                                      <p:cBhvr additive="base">
                                        <p:cTn id="42" dur="250" fill="hold"/>
                                        <p:tgtEl>
                                          <p:spTgt spid="11"/>
                                        </p:tgtEl>
                                        <p:attrNameLst>
                                          <p:attrName>ppt_x</p:attrName>
                                        </p:attrNameLst>
                                      </p:cBhvr>
                                      <p:tavLst>
                                        <p:tav tm="0">
                                          <p:val>
                                            <p:strVal val="#ppt_x"/>
                                          </p:val>
                                        </p:tav>
                                        <p:tav tm="100000">
                                          <p:val>
                                            <p:strVal val="#ppt_x"/>
                                          </p:val>
                                        </p:tav>
                                      </p:tavLst>
                                    </p:anim>
                                    <p:anim calcmode="lin" valueType="num">
                                      <p:cBhvr additive="base">
                                        <p:cTn id="43" dur="250" fill="hold"/>
                                        <p:tgtEl>
                                          <p:spTgt spid="11"/>
                                        </p:tgtEl>
                                        <p:attrNameLst>
                                          <p:attrName>ppt_y</p:attrName>
                                        </p:attrNameLst>
                                      </p:cBhvr>
                                      <p:tavLst>
                                        <p:tav tm="0">
                                          <p:val>
                                            <p:strVal val="1+#ppt_h/2"/>
                                          </p:val>
                                        </p:tav>
                                        <p:tav tm="100000">
                                          <p:val>
                                            <p:strVal val="#ppt_y"/>
                                          </p:val>
                                        </p:tav>
                                      </p:tavLst>
                                    </p:anim>
                                  </p:childTnLst>
                                </p:cTn>
                              </p:par>
                            </p:childTnLst>
                          </p:cTn>
                        </p:par>
                        <p:par>
                          <p:cTn id="44" fill="hold">
                            <p:stCondLst>
                              <p:cond delay="2000"/>
                            </p:stCondLst>
                            <p:childTnLst>
                              <p:par>
                                <p:cTn id="45" presetID="2" presetClass="entr" presetSubtype="4" fill="hold" grpId="0" nodeType="after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additive="base">
                                        <p:cTn id="47" dur="250" fill="hold"/>
                                        <p:tgtEl>
                                          <p:spTgt spid="12"/>
                                        </p:tgtEl>
                                        <p:attrNameLst>
                                          <p:attrName>ppt_x</p:attrName>
                                        </p:attrNameLst>
                                      </p:cBhvr>
                                      <p:tavLst>
                                        <p:tav tm="0">
                                          <p:val>
                                            <p:strVal val="#ppt_x"/>
                                          </p:val>
                                        </p:tav>
                                        <p:tav tm="100000">
                                          <p:val>
                                            <p:strVal val="#ppt_x"/>
                                          </p:val>
                                        </p:tav>
                                      </p:tavLst>
                                    </p:anim>
                                    <p:anim calcmode="lin" valueType="num">
                                      <p:cBhvr additive="base">
                                        <p:cTn id="48" dur="250" fill="hold"/>
                                        <p:tgtEl>
                                          <p:spTgt spid="12"/>
                                        </p:tgtEl>
                                        <p:attrNameLst>
                                          <p:attrName>ppt_y</p:attrName>
                                        </p:attrNameLst>
                                      </p:cBhvr>
                                      <p:tavLst>
                                        <p:tav tm="0">
                                          <p:val>
                                            <p:strVal val="1+#ppt_h/2"/>
                                          </p:val>
                                        </p:tav>
                                        <p:tav tm="100000">
                                          <p:val>
                                            <p:strVal val="#ppt_y"/>
                                          </p:val>
                                        </p:tav>
                                      </p:tavLst>
                                    </p:anim>
                                  </p:childTnLst>
                                </p:cTn>
                              </p:par>
                            </p:childTnLst>
                          </p:cTn>
                        </p:par>
                        <p:par>
                          <p:cTn id="49" fill="hold">
                            <p:stCondLst>
                              <p:cond delay="2250"/>
                            </p:stCondLst>
                            <p:childTnLst>
                              <p:par>
                                <p:cTn id="50" presetID="2" presetClass="entr" presetSubtype="4" fill="hold" grpId="0" nodeType="afterEffect">
                                  <p:stCondLst>
                                    <p:cond delay="0"/>
                                  </p:stCondLst>
                                  <p:childTnLst>
                                    <p:set>
                                      <p:cBhvr>
                                        <p:cTn id="51" dur="1" fill="hold">
                                          <p:stCondLst>
                                            <p:cond delay="0"/>
                                          </p:stCondLst>
                                        </p:cTn>
                                        <p:tgtEl>
                                          <p:spTgt spid="13"/>
                                        </p:tgtEl>
                                        <p:attrNameLst>
                                          <p:attrName>style.visibility</p:attrName>
                                        </p:attrNameLst>
                                      </p:cBhvr>
                                      <p:to>
                                        <p:strVal val="visible"/>
                                      </p:to>
                                    </p:set>
                                    <p:anim calcmode="lin" valueType="num">
                                      <p:cBhvr additive="base">
                                        <p:cTn id="52" dur="250" fill="hold"/>
                                        <p:tgtEl>
                                          <p:spTgt spid="13"/>
                                        </p:tgtEl>
                                        <p:attrNameLst>
                                          <p:attrName>ppt_x</p:attrName>
                                        </p:attrNameLst>
                                      </p:cBhvr>
                                      <p:tavLst>
                                        <p:tav tm="0">
                                          <p:val>
                                            <p:strVal val="#ppt_x"/>
                                          </p:val>
                                        </p:tav>
                                        <p:tav tm="100000">
                                          <p:val>
                                            <p:strVal val="#ppt_x"/>
                                          </p:val>
                                        </p:tav>
                                      </p:tavLst>
                                    </p:anim>
                                    <p:anim calcmode="lin" valueType="num">
                                      <p:cBhvr additive="base">
                                        <p:cTn id="53" dur="25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6" grpId="0" animBg="1"/>
      <p:bldP spid="11" grpId="0" animBg="1"/>
      <p:bldP spid="12" grpId="0" animBg="1"/>
      <p:bldP spid="13"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8032" y="1772816"/>
            <a:ext cx="7772400" cy="1470025"/>
          </a:xfrm>
        </p:spPr>
        <p:txBody>
          <a:bodyPr/>
          <a:lstStyle/>
          <a:p>
            <a:r>
              <a:rPr lang="ar-DZ" sz="5400" b="1" dirty="0" smtClean="0"/>
              <a:t>المحور الرابع </a:t>
            </a:r>
            <a:endParaRPr lang="ar-DZ" sz="5400" b="1" dirty="0"/>
          </a:p>
        </p:txBody>
      </p:sp>
      <p:sp>
        <p:nvSpPr>
          <p:cNvPr id="3" name="عنوان فرعي 2"/>
          <p:cNvSpPr>
            <a:spLocks noGrp="1"/>
          </p:cNvSpPr>
          <p:nvPr>
            <p:ph type="subTitle" idx="1"/>
          </p:nvPr>
        </p:nvSpPr>
        <p:spPr>
          <a:xfrm>
            <a:off x="1155576" y="3429000"/>
            <a:ext cx="6944816" cy="1752600"/>
          </a:xfrm>
        </p:spPr>
        <p:txBody>
          <a:bodyPr/>
          <a:lstStyle/>
          <a:p>
            <a:r>
              <a:rPr lang="ar-DZ" sz="6600" dirty="0" err="1" smtClean="0"/>
              <a:t>المرونات</a:t>
            </a:r>
            <a:endParaRPr lang="ar-DZ" sz="6600" dirty="0"/>
          </a:p>
          <a:p>
            <a:endParaRPr lang="ar-DZ" dirty="0"/>
          </a:p>
        </p:txBody>
      </p:sp>
    </p:spTree>
    <p:extLst>
      <p:ext uri="{BB962C8B-B14F-4D97-AF65-F5344CB8AC3E}">
        <p14:creationId xmlns:p14="http://schemas.microsoft.com/office/powerpoint/2010/main" val="1741865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50" fill="hold"/>
                                        <p:tgtEl>
                                          <p:spTgt spid="2"/>
                                        </p:tgtEl>
                                        <p:attrNameLst>
                                          <p:attrName>ppt_x</p:attrName>
                                        </p:attrNameLst>
                                      </p:cBhvr>
                                      <p:tavLst>
                                        <p:tav tm="0">
                                          <p:val>
                                            <p:strVal val="#ppt_x"/>
                                          </p:val>
                                        </p:tav>
                                        <p:tav tm="100000">
                                          <p:val>
                                            <p:strVal val="#ppt_x"/>
                                          </p:val>
                                        </p:tav>
                                      </p:tavLst>
                                    </p:anim>
                                    <p:anim calcmode="lin" valueType="num">
                                      <p:cBhvr additive="base">
                                        <p:cTn id="8" dur="25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250"/>
                            </p:stCondLst>
                            <p:childTnLst>
                              <p:par>
                                <p:cTn id="10" presetID="2" presetClass="entr" presetSubtype="4"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25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25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771800" y="374799"/>
            <a:ext cx="7772400" cy="1470025"/>
          </a:xfrm>
        </p:spPr>
        <p:txBody>
          <a:bodyPr/>
          <a:lstStyle/>
          <a:p>
            <a:r>
              <a:rPr lang="ar-DZ" b="1" dirty="0" smtClean="0"/>
              <a:t>اولا : مرونة الطلب</a:t>
            </a:r>
            <a:endParaRPr lang="ar-DZ" b="1" dirty="0"/>
          </a:p>
        </p:txBody>
      </p:sp>
      <p:sp>
        <p:nvSpPr>
          <p:cNvPr id="3" name="عنوان فرعي 2"/>
          <p:cNvSpPr>
            <a:spLocks noGrp="1"/>
          </p:cNvSpPr>
          <p:nvPr>
            <p:ph type="subTitle" idx="1"/>
          </p:nvPr>
        </p:nvSpPr>
        <p:spPr>
          <a:xfrm>
            <a:off x="1403648" y="2276872"/>
            <a:ext cx="6768752" cy="5400600"/>
          </a:xfrm>
        </p:spPr>
        <p:txBody>
          <a:bodyPr/>
          <a:lstStyle/>
          <a:p>
            <a:pPr algn="just"/>
            <a:r>
              <a:rPr lang="ar-DZ" dirty="0" smtClean="0">
                <a:solidFill>
                  <a:srgbClr val="000000"/>
                </a:solidFill>
                <a:latin typeface="TraditionalArabic"/>
              </a:rPr>
              <a:t>  </a:t>
            </a:r>
            <a:r>
              <a:rPr lang="ar-DZ" b="1" dirty="0" smtClean="0">
                <a:solidFill>
                  <a:srgbClr val="000000"/>
                </a:solidFill>
                <a:latin typeface="TraditionalArabic"/>
              </a:rPr>
              <a:t>المرونة هي التغيير </a:t>
            </a:r>
            <a:r>
              <a:rPr lang="ar-DZ" b="1" dirty="0">
                <a:solidFill>
                  <a:srgbClr val="000000"/>
                </a:solidFill>
                <a:latin typeface="TraditionalArabic"/>
              </a:rPr>
              <a:t>النسبي في عامل تابع </a:t>
            </a:r>
            <a:r>
              <a:rPr lang="ar-DZ" b="1" dirty="0" smtClean="0">
                <a:solidFill>
                  <a:srgbClr val="000000"/>
                </a:solidFill>
                <a:latin typeface="TraditionalArabic"/>
              </a:rPr>
              <a:t>, مقسوما </a:t>
            </a:r>
            <a:r>
              <a:rPr lang="ar-DZ" b="1" dirty="0">
                <a:solidFill>
                  <a:srgbClr val="000000"/>
                </a:solidFill>
                <a:latin typeface="TraditionalArabic"/>
              </a:rPr>
              <a:t>على التغيير النسبي في عامل </a:t>
            </a:r>
            <a:r>
              <a:rPr lang="ar-DZ" b="1" dirty="0" smtClean="0">
                <a:solidFill>
                  <a:srgbClr val="000000"/>
                </a:solidFill>
                <a:latin typeface="TraditionalArabic"/>
              </a:rPr>
              <a:t>مستقل </a:t>
            </a:r>
            <a:r>
              <a:rPr lang="ar-DZ" b="1" dirty="0">
                <a:solidFill>
                  <a:srgbClr val="000000"/>
                </a:solidFill>
                <a:latin typeface="TraditionalArabic"/>
              </a:rPr>
              <a:t>تسبب </a:t>
            </a:r>
            <a:r>
              <a:rPr lang="ar-DZ" b="1" dirty="0" smtClean="0">
                <a:solidFill>
                  <a:srgbClr val="000000"/>
                </a:solidFill>
                <a:latin typeface="TraditionalArabic"/>
              </a:rPr>
              <a:t>في هذا التغيير، ولاحظنا </a:t>
            </a:r>
            <a:r>
              <a:rPr lang="ar-DZ" b="1" dirty="0">
                <a:solidFill>
                  <a:srgbClr val="000000"/>
                </a:solidFill>
                <a:latin typeface="TraditionalArabic"/>
              </a:rPr>
              <a:t>سابقا حجم المتغير التابع لهذه المتغيرات المستقلة في دالة </a:t>
            </a:r>
            <a:r>
              <a:rPr lang="ar-DZ" b="1" dirty="0" smtClean="0">
                <a:solidFill>
                  <a:srgbClr val="000000"/>
                </a:solidFill>
                <a:latin typeface="TraditionalArabic"/>
              </a:rPr>
              <a:t>الطلب, </a:t>
            </a:r>
            <a:r>
              <a:rPr lang="ar-DZ" b="1" dirty="0">
                <a:solidFill>
                  <a:srgbClr val="000000"/>
                </a:solidFill>
                <a:latin typeface="TraditionalArabic"/>
              </a:rPr>
              <a:t>وبالتالي تعد مرونة </a:t>
            </a:r>
            <a:r>
              <a:rPr lang="ar-DZ" b="1" dirty="0" smtClean="0">
                <a:solidFill>
                  <a:srgbClr val="000000"/>
                </a:solidFill>
                <a:latin typeface="TraditionalArabic"/>
              </a:rPr>
              <a:t>الطلب درجة </a:t>
            </a:r>
            <a:r>
              <a:rPr lang="ar-DZ" b="1" dirty="0">
                <a:solidFill>
                  <a:srgbClr val="000000"/>
                </a:solidFill>
                <a:latin typeface="TraditionalArabic"/>
              </a:rPr>
              <a:t>استجابة بين المتغير </a:t>
            </a:r>
            <a:r>
              <a:rPr lang="ar-DZ" b="1" dirty="0" smtClean="0">
                <a:solidFill>
                  <a:srgbClr val="000000"/>
                </a:solidFill>
                <a:latin typeface="TraditionalArabic"/>
              </a:rPr>
              <a:t>التابع والمتغير المستقل, </a:t>
            </a:r>
            <a:r>
              <a:rPr lang="ar-DZ" b="1" dirty="0">
                <a:solidFill>
                  <a:srgbClr val="000000"/>
                </a:solidFill>
                <a:latin typeface="TraditionalArabic"/>
              </a:rPr>
              <a:t>وهو أحد العوامل </a:t>
            </a:r>
            <a:r>
              <a:rPr lang="ar-DZ" b="1" dirty="0" err="1" smtClean="0">
                <a:solidFill>
                  <a:srgbClr val="000000"/>
                </a:solidFill>
                <a:latin typeface="TraditionalArabic"/>
              </a:rPr>
              <a:t>المحددةللطلب</a:t>
            </a:r>
            <a:r>
              <a:rPr lang="ar-DZ" b="1" dirty="0" smtClean="0">
                <a:solidFill>
                  <a:srgbClr val="000000"/>
                </a:solidFill>
                <a:latin typeface="TraditionalArabic"/>
              </a:rPr>
              <a:t> </a:t>
            </a:r>
            <a:r>
              <a:rPr lang="ar-DZ" dirty="0">
                <a:solidFill>
                  <a:srgbClr val="000000"/>
                </a:solidFill>
                <a:latin typeface="TraditionalArabic"/>
              </a:rPr>
              <a:t/>
            </a:r>
            <a:br>
              <a:rPr lang="ar-DZ" dirty="0">
                <a:solidFill>
                  <a:srgbClr val="000000"/>
                </a:solidFill>
                <a:latin typeface="TraditionalArabic"/>
              </a:rPr>
            </a:br>
            <a:r>
              <a:rPr lang="ar-DZ" dirty="0">
                <a:solidFill>
                  <a:srgbClr val="000000"/>
                </a:solidFill>
                <a:latin typeface="TraditionalArabic"/>
              </a:rPr>
              <a:t/>
            </a:r>
            <a:br>
              <a:rPr lang="ar-DZ" dirty="0">
                <a:solidFill>
                  <a:srgbClr val="000000"/>
                </a:solidFill>
                <a:latin typeface="TraditionalArabic"/>
              </a:rPr>
            </a:br>
            <a:endParaRPr lang="ar-DZ" dirty="0"/>
          </a:p>
        </p:txBody>
      </p:sp>
    </p:spTree>
    <p:extLst>
      <p:ext uri="{BB962C8B-B14F-4D97-AF65-F5344CB8AC3E}">
        <p14:creationId xmlns:p14="http://schemas.microsoft.com/office/powerpoint/2010/main" val="2947548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50" fill="hold"/>
                                        <p:tgtEl>
                                          <p:spTgt spid="2"/>
                                        </p:tgtEl>
                                        <p:attrNameLst>
                                          <p:attrName>ppt_x</p:attrName>
                                        </p:attrNameLst>
                                      </p:cBhvr>
                                      <p:tavLst>
                                        <p:tav tm="0">
                                          <p:val>
                                            <p:strVal val="#ppt_x"/>
                                          </p:val>
                                        </p:tav>
                                        <p:tav tm="100000">
                                          <p:val>
                                            <p:strVal val="#ppt_x"/>
                                          </p:val>
                                        </p:tav>
                                      </p:tavLst>
                                    </p:anim>
                                    <p:anim calcmode="lin" valueType="num">
                                      <p:cBhvr additive="base">
                                        <p:cTn id="8" dur="25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250"/>
                            </p:stCondLst>
                            <p:childTnLst>
                              <p:par>
                                <p:cTn id="10" presetID="2" presetClass="entr" presetSubtype="4"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25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25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776264" y="44624"/>
            <a:ext cx="7772400" cy="1470025"/>
          </a:xfrm>
        </p:spPr>
        <p:txBody>
          <a:bodyPr/>
          <a:lstStyle/>
          <a:p>
            <a:r>
              <a:rPr lang="ar-DZ" b="1" u="sng" dirty="0" smtClean="0"/>
              <a:t>1- مرونة الطلب السعرية</a:t>
            </a:r>
            <a:endParaRPr lang="ar-DZ" b="1" u="sng" dirty="0"/>
          </a:p>
        </p:txBody>
      </p:sp>
      <p:sp>
        <p:nvSpPr>
          <p:cNvPr id="3" name="عنوان فرعي 2"/>
          <p:cNvSpPr>
            <a:spLocks noGrp="1"/>
          </p:cNvSpPr>
          <p:nvPr>
            <p:ph type="subTitle" idx="1"/>
          </p:nvPr>
        </p:nvSpPr>
        <p:spPr>
          <a:xfrm>
            <a:off x="323528" y="1556792"/>
            <a:ext cx="8496944" cy="5544616"/>
          </a:xfrm>
        </p:spPr>
        <p:txBody>
          <a:bodyPr/>
          <a:lstStyle/>
          <a:p>
            <a:pPr algn="just"/>
            <a:r>
              <a:rPr lang="ar-DZ" b="1" dirty="0" smtClean="0"/>
              <a:t>  مرونة </a:t>
            </a:r>
            <a:r>
              <a:rPr lang="ar-DZ" b="1" dirty="0"/>
              <a:t>الطلب السعرية </a:t>
            </a:r>
            <a:r>
              <a:rPr lang="ar-DZ" b="1" dirty="0" smtClean="0"/>
              <a:t>هي </a:t>
            </a:r>
            <a:r>
              <a:rPr lang="ar-DZ" b="1" dirty="0"/>
              <a:t>درجة استجابة الكمية المطلوبة من </a:t>
            </a:r>
            <a:r>
              <a:rPr lang="ar-DZ" b="1" dirty="0" smtClean="0"/>
              <a:t>السلعة, </a:t>
            </a:r>
            <a:r>
              <a:rPr lang="ar-DZ" b="1" dirty="0"/>
              <a:t>للتغيرات التي تحدث في ثمن </a:t>
            </a:r>
            <a:r>
              <a:rPr lang="ar-DZ" b="1" dirty="0" smtClean="0"/>
              <a:t>السلعة, </a:t>
            </a:r>
            <a:r>
              <a:rPr lang="ar-DZ" b="1" dirty="0"/>
              <a:t>إذن مرونة الطلب السعرية هي عبارة </a:t>
            </a:r>
            <a:r>
              <a:rPr lang="ar-DZ" b="1" dirty="0" smtClean="0"/>
              <a:t>عن التغير </a:t>
            </a:r>
            <a:r>
              <a:rPr lang="ar-DZ" b="1" dirty="0"/>
              <a:t>النسبي في الكمية المطلوبة من </a:t>
            </a:r>
            <a:r>
              <a:rPr lang="ar-DZ" b="1" dirty="0" smtClean="0"/>
              <a:t>سلعة, </a:t>
            </a:r>
            <a:r>
              <a:rPr lang="ar-DZ" b="1" dirty="0"/>
              <a:t>ما نتيجة التغير النسبي في سعرها ويمكن قياسها بالصيغة </a:t>
            </a:r>
            <a:r>
              <a:rPr lang="ar-DZ" b="1" dirty="0" smtClean="0"/>
              <a:t>التالية :</a:t>
            </a:r>
            <a:endParaRPr lang="ar-DZ" b="1" dirty="0"/>
          </a:p>
          <a:p>
            <a:endParaRPr lang="ar-DZ"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1075" y="5098504"/>
            <a:ext cx="718185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7633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50" fill="hold"/>
                                        <p:tgtEl>
                                          <p:spTgt spid="2"/>
                                        </p:tgtEl>
                                        <p:attrNameLst>
                                          <p:attrName>ppt_x</p:attrName>
                                        </p:attrNameLst>
                                      </p:cBhvr>
                                      <p:tavLst>
                                        <p:tav tm="0">
                                          <p:val>
                                            <p:strVal val="#ppt_x"/>
                                          </p:val>
                                        </p:tav>
                                        <p:tav tm="100000">
                                          <p:val>
                                            <p:strVal val="#ppt_x"/>
                                          </p:val>
                                        </p:tav>
                                      </p:tavLst>
                                    </p:anim>
                                    <p:anim calcmode="lin" valueType="num">
                                      <p:cBhvr additive="base">
                                        <p:cTn id="8" dur="25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250"/>
                            </p:stCondLst>
                            <p:childTnLst>
                              <p:par>
                                <p:cTn id="10" presetID="2" presetClass="entr" presetSubtype="4" fill="hold"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25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25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500"/>
                            </p:stCondLst>
                            <p:childTnLst>
                              <p:par>
                                <p:cTn id="15" presetID="26" presetClass="entr" presetSubtype="0" fill="hold" nodeType="afterEffect">
                                  <p:stCondLst>
                                    <p:cond delay="0"/>
                                  </p:stCondLst>
                                  <p:childTnLst>
                                    <p:set>
                                      <p:cBhvr>
                                        <p:cTn id="16" dur="1" fill="hold">
                                          <p:stCondLst>
                                            <p:cond delay="0"/>
                                          </p:stCondLst>
                                        </p:cTn>
                                        <p:tgtEl>
                                          <p:spTgt spid="1026"/>
                                        </p:tgtEl>
                                        <p:attrNameLst>
                                          <p:attrName>style.visibility</p:attrName>
                                        </p:attrNameLst>
                                      </p:cBhvr>
                                      <p:to>
                                        <p:strVal val="visible"/>
                                      </p:to>
                                    </p:set>
                                    <p:animEffect transition="in" filter="wipe(down)">
                                      <p:cBhvr>
                                        <p:cTn id="17" dur="145">
                                          <p:stCondLst>
                                            <p:cond delay="0"/>
                                          </p:stCondLst>
                                        </p:cTn>
                                        <p:tgtEl>
                                          <p:spTgt spid="1026"/>
                                        </p:tgtEl>
                                      </p:cBhvr>
                                    </p:animEffect>
                                    <p:anim calcmode="lin" valueType="num">
                                      <p:cBhvr>
                                        <p:cTn id="18" dur="456" tmFilter="0,0; 0.14,0.36; 0.43,0.73; 0.71,0.91; 1.0,1.0">
                                          <p:stCondLst>
                                            <p:cond delay="0"/>
                                          </p:stCondLst>
                                        </p:cTn>
                                        <p:tgtEl>
                                          <p:spTgt spid="1026"/>
                                        </p:tgtEl>
                                        <p:attrNameLst>
                                          <p:attrName>ppt_x</p:attrName>
                                        </p:attrNameLst>
                                      </p:cBhvr>
                                      <p:tavLst>
                                        <p:tav tm="0">
                                          <p:val>
                                            <p:strVal val="#ppt_x-0.25"/>
                                          </p:val>
                                        </p:tav>
                                        <p:tav tm="100000">
                                          <p:val>
                                            <p:strVal val="#ppt_x"/>
                                          </p:val>
                                        </p:tav>
                                      </p:tavLst>
                                    </p:anim>
                                    <p:anim calcmode="lin" valueType="num">
                                      <p:cBhvr>
                                        <p:cTn id="19" dur="166" tmFilter="0.0,0.0; 0.25,0.07; 0.50,0.2; 0.75,0.467; 1.0,1.0">
                                          <p:stCondLst>
                                            <p:cond delay="0"/>
                                          </p:stCondLst>
                                        </p:cTn>
                                        <p:tgtEl>
                                          <p:spTgt spid="1026"/>
                                        </p:tgtEl>
                                        <p:attrNameLst>
                                          <p:attrName>ppt_y</p:attrName>
                                        </p:attrNameLst>
                                      </p:cBhvr>
                                      <p:tavLst>
                                        <p:tav tm="0" fmla="#ppt_y-sin(pi*$)/3">
                                          <p:val>
                                            <p:fltVal val="0.5"/>
                                          </p:val>
                                        </p:tav>
                                        <p:tav tm="100000">
                                          <p:val>
                                            <p:fltVal val="1"/>
                                          </p:val>
                                        </p:tav>
                                      </p:tavLst>
                                    </p:anim>
                                    <p:anim calcmode="lin" valueType="num">
                                      <p:cBhvr>
                                        <p:cTn id="20" dur="166" tmFilter="0, 0; 0.125,0.2665; 0.25,0.4; 0.375,0.465; 0.5,0.5;  0.625,0.535; 0.75,0.6; 0.875,0.7335; 1,1">
                                          <p:stCondLst>
                                            <p:cond delay="166"/>
                                          </p:stCondLst>
                                        </p:cTn>
                                        <p:tgtEl>
                                          <p:spTgt spid="1026"/>
                                        </p:tgtEl>
                                        <p:attrNameLst>
                                          <p:attrName>ppt_y</p:attrName>
                                        </p:attrNameLst>
                                      </p:cBhvr>
                                      <p:tavLst>
                                        <p:tav tm="0" fmla="#ppt_y-sin(pi*$)/9">
                                          <p:val>
                                            <p:fltVal val="0"/>
                                          </p:val>
                                        </p:tav>
                                        <p:tav tm="100000">
                                          <p:val>
                                            <p:fltVal val="1"/>
                                          </p:val>
                                        </p:tav>
                                      </p:tavLst>
                                    </p:anim>
                                    <p:anim calcmode="lin" valueType="num">
                                      <p:cBhvr>
                                        <p:cTn id="21" dur="83" tmFilter="0, 0; 0.125,0.2665; 0.25,0.4; 0.375,0.465; 0.5,0.5;  0.625,0.535; 0.75,0.6; 0.875,0.7335; 1,1">
                                          <p:stCondLst>
                                            <p:cond delay="331"/>
                                          </p:stCondLst>
                                        </p:cTn>
                                        <p:tgtEl>
                                          <p:spTgt spid="1026"/>
                                        </p:tgtEl>
                                        <p:attrNameLst>
                                          <p:attrName>ppt_y</p:attrName>
                                        </p:attrNameLst>
                                      </p:cBhvr>
                                      <p:tavLst>
                                        <p:tav tm="0" fmla="#ppt_y-sin(pi*$)/27">
                                          <p:val>
                                            <p:fltVal val="0"/>
                                          </p:val>
                                        </p:tav>
                                        <p:tav tm="100000">
                                          <p:val>
                                            <p:fltVal val="1"/>
                                          </p:val>
                                        </p:tav>
                                      </p:tavLst>
                                    </p:anim>
                                    <p:anim calcmode="lin" valueType="num">
                                      <p:cBhvr>
                                        <p:cTn id="22" dur="41" tmFilter="0, 0; 0.125,0.2665; 0.25,0.4; 0.375,0.465; 0.5,0.5;  0.625,0.535; 0.75,0.6; 0.875,0.7335; 1,1">
                                          <p:stCondLst>
                                            <p:cond delay="414"/>
                                          </p:stCondLst>
                                        </p:cTn>
                                        <p:tgtEl>
                                          <p:spTgt spid="1026"/>
                                        </p:tgtEl>
                                        <p:attrNameLst>
                                          <p:attrName>ppt_y</p:attrName>
                                        </p:attrNameLst>
                                      </p:cBhvr>
                                      <p:tavLst>
                                        <p:tav tm="0" fmla="#ppt_y-sin(pi*$)/81">
                                          <p:val>
                                            <p:fltVal val="0"/>
                                          </p:val>
                                        </p:tav>
                                        <p:tav tm="100000">
                                          <p:val>
                                            <p:fltVal val="1"/>
                                          </p:val>
                                        </p:tav>
                                      </p:tavLst>
                                    </p:anim>
                                    <p:animScale>
                                      <p:cBhvr>
                                        <p:cTn id="23" dur="7">
                                          <p:stCondLst>
                                            <p:cond delay="162"/>
                                          </p:stCondLst>
                                        </p:cTn>
                                        <p:tgtEl>
                                          <p:spTgt spid="1026"/>
                                        </p:tgtEl>
                                      </p:cBhvr>
                                      <p:to x="100000" y="60000"/>
                                    </p:animScale>
                                    <p:animScale>
                                      <p:cBhvr>
                                        <p:cTn id="24" dur="41" decel="50000">
                                          <p:stCondLst>
                                            <p:cond delay="169"/>
                                          </p:stCondLst>
                                        </p:cTn>
                                        <p:tgtEl>
                                          <p:spTgt spid="1026"/>
                                        </p:tgtEl>
                                      </p:cBhvr>
                                      <p:to x="100000" y="100000"/>
                                    </p:animScale>
                                    <p:animScale>
                                      <p:cBhvr>
                                        <p:cTn id="25" dur="7">
                                          <p:stCondLst>
                                            <p:cond delay="328"/>
                                          </p:stCondLst>
                                        </p:cTn>
                                        <p:tgtEl>
                                          <p:spTgt spid="1026"/>
                                        </p:tgtEl>
                                      </p:cBhvr>
                                      <p:to x="100000" y="80000"/>
                                    </p:animScale>
                                    <p:animScale>
                                      <p:cBhvr>
                                        <p:cTn id="26" dur="41" decel="50000">
                                          <p:stCondLst>
                                            <p:cond delay="335"/>
                                          </p:stCondLst>
                                        </p:cTn>
                                        <p:tgtEl>
                                          <p:spTgt spid="1026"/>
                                        </p:tgtEl>
                                      </p:cBhvr>
                                      <p:to x="100000" y="100000"/>
                                    </p:animScale>
                                    <p:animScale>
                                      <p:cBhvr>
                                        <p:cTn id="27" dur="7">
                                          <p:stCondLst>
                                            <p:cond delay="410"/>
                                          </p:stCondLst>
                                        </p:cTn>
                                        <p:tgtEl>
                                          <p:spTgt spid="1026"/>
                                        </p:tgtEl>
                                      </p:cBhvr>
                                      <p:to x="100000" y="90000"/>
                                    </p:animScale>
                                    <p:animScale>
                                      <p:cBhvr>
                                        <p:cTn id="28" dur="41" decel="50000">
                                          <p:stCondLst>
                                            <p:cond delay="417"/>
                                          </p:stCondLst>
                                        </p:cTn>
                                        <p:tgtEl>
                                          <p:spTgt spid="1026"/>
                                        </p:tgtEl>
                                      </p:cBhvr>
                                      <p:to x="100000" y="100000"/>
                                    </p:animScale>
                                    <p:animScale>
                                      <p:cBhvr>
                                        <p:cTn id="29" dur="7">
                                          <p:stCondLst>
                                            <p:cond delay="452"/>
                                          </p:stCondLst>
                                        </p:cTn>
                                        <p:tgtEl>
                                          <p:spTgt spid="1026"/>
                                        </p:tgtEl>
                                      </p:cBhvr>
                                      <p:to x="100000" y="95000"/>
                                    </p:animScale>
                                    <p:animScale>
                                      <p:cBhvr>
                                        <p:cTn id="30" dur="41" decel="50000">
                                          <p:stCondLst>
                                            <p:cond delay="459"/>
                                          </p:stCondLst>
                                        </p:cTn>
                                        <p:tgtEl>
                                          <p:spTgt spid="102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a:xfrm>
            <a:off x="302840" y="-99392"/>
            <a:ext cx="8805664" cy="1143000"/>
          </a:xfrm>
        </p:spPr>
        <p:txBody>
          <a:bodyPr/>
          <a:lstStyle/>
          <a:p>
            <a:pPr algn="r" eaLnBrk="1" hangingPunct="1"/>
            <a:r>
              <a:rPr lang="ar-DZ" b="1" dirty="0" smtClean="0">
                <a:solidFill>
                  <a:srgbClr val="993366"/>
                </a:solidFill>
              </a:rPr>
              <a:t>2- </a:t>
            </a:r>
            <a:r>
              <a:rPr lang="ar-SA" b="1" dirty="0" smtClean="0">
                <a:solidFill>
                  <a:srgbClr val="993366"/>
                </a:solidFill>
              </a:rPr>
              <a:t>العوامل المؤثرة في مرونة الطلب السعرية </a:t>
            </a:r>
            <a:endParaRPr lang="fr-FR" b="1" dirty="0" smtClean="0">
              <a:solidFill>
                <a:srgbClr val="993366"/>
              </a:solidFill>
            </a:endParaRPr>
          </a:p>
        </p:txBody>
      </p:sp>
      <p:sp>
        <p:nvSpPr>
          <p:cNvPr id="146436" name="Rectangle 4"/>
          <p:cNvSpPr>
            <a:spLocks noChangeArrowheads="1"/>
          </p:cNvSpPr>
          <p:nvPr/>
        </p:nvSpPr>
        <p:spPr bwMode="auto">
          <a:xfrm>
            <a:off x="457200" y="908720"/>
            <a:ext cx="8229600" cy="63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ar-DZ" sz="3600" b="1" dirty="0" smtClean="0">
                <a:solidFill>
                  <a:srgbClr val="BE005F"/>
                </a:solidFill>
                <a:cs typeface="Traditional Arabic" pitchFamily="18" charset="-78"/>
              </a:rPr>
              <a:t>ا </a:t>
            </a:r>
            <a:r>
              <a:rPr lang="ar-SA" sz="3600" b="1" u="sng" dirty="0" smtClean="0">
                <a:solidFill>
                  <a:srgbClr val="BE005F"/>
                </a:solidFill>
                <a:cs typeface="Traditional Arabic" pitchFamily="18" charset="-78"/>
              </a:rPr>
              <a:t>– </a:t>
            </a:r>
            <a:r>
              <a:rPr lang="ar-SA" sz="3600" b="1" u="sng" dirty="0">
                <a:solidFill>
                  <a:srgbClr val="BE005F"/>
                </a:solidFill>
                <a:cs typeface="+mj-cs"/>
              </a:rPr>
              <a:t>أهمية السلعة </a:t>
            </a:r>
            <a:r>
              <a:rPr lang="ar-SA" sz="3600" b="1" u="sng" dirty="0" smtClean="0">
                <a:solidFill>
                  <a:srgbClr val="BE005F"/>
                </a:solidFill>
                <a:cs typeface="+mj-cs"/>
              </a:rPr>
              <a:t>للمستهلك </a:t>
            </a:r>
            <a:endParaRPr lang="fr-FR" sz="3600" b="1" u="sng" dirty="0">
              <a:solidFill>
                <a:srgbClr val="BE005F"/>
              </a:solidFill>
              <a:cs typeface="+mj-cs"/>
            </a:endParaRPr>
          </a:p>
        </p:txBody>
      </p:sp>
      <p:sp>
        <p:nvSpPr>
          <p:cNvPr id="146437" name="Rectangle 5"/>
          <p:cNvSpPr>
            <a:spLocks noChangeArrowheads="1"/>
          </p:cNvSpPr>
          <p:nvPr/>
        </p:nvSpPr>
        <p:spPr bwMode="auto">
          <a:xfrm>
            <a:off x="539750" y="1484784"/>
            <a:ext cx="8229600" cy="144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just" fontAlgn="base">
              <a:spcBef>
                <a:spcPct val="20000"/>
              </a:spcBef>
              <a:spcAft>
                <a:spcPct val="0"/>
              </a:spcAft>
            </a:pPr>
            <a:r>
              <a:rPr lang="ar-SA" sz="3200" dirty="0">
                <a:solidFill>
                  <a:srgbClr val="000000"/>
                </a:solidFill>
              </a:rPr>
              <a:t>     </a:t>
            </a:r>
            <a:r>
              <a:rPr lang="ar-SA" sz="3200" b="1" dirty="0">
                <a:solidFill>
                  <a:srgbClr val="000000"/>
                </a:solidFill>
              </a:rPr>
              <a:t>فكلمـا كانت السلعة ضرورية ، وتشبع حاجة أساسية للمستهلك كلما كان الطلب عليها أقل </a:t>
            </a:r>
            <a:r>
              <a:rPr lang="ar-SA" sz="3200" b="1" dirty="0" smtClean="0">
                <a:solidFill>
                  <a:srgbClr val="000000"/>
                </a:solidFill>
              </a:rPr>
              <a:t>مرونة</a:t>
            </a:r>
            <a:r>
              <a:rPr lang="ar-DZ" sz="3200" b="1" dirty="0" smtClean="0">
                <a:solidFill>
                  <a:srgbClr val="000000"/>
                </a:solidFill>
              </a:rPr>
              <a:t>,</a:t>
            </a:r>
            <a:r>
              <a:rPr lang="ar-SA" sz="3200" b="1" dirty="0" smtClean="0">
                <a:solidFill>
                  <a:srgbClr val="000000"/>
                </a:solidFill>
              </a:rPr>
              <a:t> </a:t>
            </a:r>
            <a:r>
              <a:rPr lang="ar-DZ" sz="3200" b="1" dirty="0" smtClean="0">
                <a:solidFill>
                  <a:srgbClr val="000000"/>
                </a:solidFill>
              </a:rPr>
              <a:t>وعليه </a:t>
            </a:r>
            <a:r>
              <a:rPr lang="ar-SA" sz="3200" b="1" dirty="0" smtClean="0">
                <a:solidFill>
                  <a:srgbClr val="000000"/>
                </a:solidFill>
              </a:rPr>
              <a:t>يكون </a:t>
            </a:r>
            <a:r>
              <a:rPr lang="ar-SA" sz="3200" b="1" dirty="0">
                <a:solidFill>
                  <a:srgbClr val="000000"/>
                </a:solidFill>
              </a:rPr>
              <a:t>الطلب غير مرن في حالة السلع الضرورية ، ومرناً في حالة السلع الكمالية </a:t>
            </a:r>
            <a:r>
              <a:rPr lang="ar-SA" sz="2800" b="1" dirty="0">
                <a:solidFill>
                  <a:srgbClr val="000000"/>
                </a:solidFill>
              </a:rPr>
              <a:t>.</a:t>
            </a:r>
            <a:endParaRPr lang="fr-FR" sz="2800" b="1" dirty="0">
              <a:solidFill>
                <a:srgbClr val="000000"/>
              </a:solidFill>
            </a:endParaRPr>
          </a:p>
        </p:txBody>
      </p:sp>
      <p:sp>
        <p:nvSpPr>
          <p:cNvPr id="7" name="Rectangle 2"/>
          <p:cNvSpPr txBox="1">
            <a:spLocks noChangeArrowheads="1"/>
          </p:cNvSpPr>
          <p:nvPr/>
        </p:nvSpPr>
        <p:spPr bwMode="auto">
          <a:xfrm>
            <a:off x="467544" y="3294112"/>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pitchFamily="34" charset="0"/>
                <a:cs typeface="Arial" pitchFamily="34" charset="0"/>
              </a:defRPr>
            </a:lvl2pPr>
            <a:lvl3pPr algn="ctr" rtl="1" eaLnBrk="0" fontAlgn="base" hangingPunct="0">
              <a:spcBef>
                <a:spcPct val="0"/>
              </a:spcBef>
              <a:spcAft>
                <a:spcPct val="0"/>
              </a:spcAft>
              <a:defRPr sz="4400">
                <a:solidFill>
                  <a:schemeClr val="tx2"/>
                </a:solidFill>
                <a:latin typeface="Arial" pitchFamily="34" charset="0"/>
                <a:cs typeface="Arial" pitchFamily="34" charset="0"/>
              </a:defRPr>
            </a:lvl3pPr>
            <a:lvl4pPr algn="ctr" rtl="1" eaLnBrk="0" fontAlgn="base" hangingPunct="0">
              <a:spcBef>
                <a:spcPct val="0"/>
              </a:spcBef>
              <a:spcAft>
                <a:spcPct val="0"/>
              </a:spcAft>
              <a:defRPr sz="4400">
                <a:solidFill>
                  <a:schemeClr val="tx2"/>
                </a:solidFill>
                <a:latin typeface="Arial" pitchFamily="34" charset="0"/>
                <a:cs typeface="Arial" pitchFamily="34" charset="0"/>
              </a:defRPr>
            </a:lvl4pPr>
            <a:lvl5pPr algn="ctr" rtl="1"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1" fontAlgn="base">
              <a:spcBef>
                <a:spcPct val="0"/>
              </a:spcBef>
              <a:spcAft>
                <a:spcPct val="0"/>
              </a:spcAft>
              <a:defRPr sz="4400">
                <a:solidFill>
                  <a:schemeClr val="tx2"/>
                </a:solidFill>
                <a:latin typeface="Arial" pitchFamily="34" charset="0"/>
                <a:cs typeface="Arial" pitchFamily="34" charset="0"/>
              </a:defRPr>
            </a:lvl6pPr>
            <a:lvl7pPr marL="914400" algn="ctr" rtl="1" fontAlgn="base">
              <a:spcBef>
                <a:spcPct val="0"/>
              </a:spcBef>
              <a:spcAft>
                <a:spcPct val="0"/>
              </a:spcAft>
              <a:defRPr sz="4400">
                <a:solidFill>
                  <a:schemeClr val="tx2"/>
                </a:solidFill>
                <a:latin typeface="Arial" pitchFamily="34" charset="0"/>
                <a:cs typeface="Arial" pitchFamily="34" charset="0"/>
              </a:defRPr>
            </a:lvl7pPr>
            <a:lvl8pPr marL="1371600" algn="ctr" rtl="1" fontAlgn="base">
              <a:spcBef>
                <a:spcPct val="0"/>
              </a:spcBef>
              <a:spcAft>
                <a:spcPct val="0"/>
              </a:spcAft>
              <a:defRPr sz="4400">
                <a:solidFill>
                  <a:schemeClr val="tx2"/>
                </a:solidFill>
                <a:latin typeface="Arial" pitchFamily="34" charset="0"/>
                <a:cs typeface="Arial" pitchFamily="34" charset="0"/>
              </a:defRPr>
            </a:lvl8pPr>
            <a:lvl9pPr marL="1828800" algn="ctr" rtl="1" fontAlgn="base">
              <a:spcBef>
                <a:spcPct val="0"/>
              </a:spcBef>
              <a:spcAft>
                <a:spcPct val="0"/>
              </a:spcAft>
              <a:defRPr sz="4400">
                <a:solidFill>
                  <a:schemeClr val="tx2"/>
                </a:solidFill>
                <a:latin typeface="Arial" pitchFamily="34" charset="0"/>
                <a:cs typeface="Arial" pitchFamily="34" charset="0"/>
              </a:defRPr>
            </a:lvl9pPr>
          </a:lstStyle>
          <a:p>
            <a:pPr algn="r" eaLnBrk="1" hangingPunct="1"/>
            <a:r>
              <a:rPr lang="ar-DZ" sz="3200" b="1" u="sng" dirty="0" smtClean="0">
                <a:solidFill>
                  <a:srgbClr val="BE005F"/>
                </a:solidFill>
              </a:rPr>
              <a:t>ب</a:t>
            </a:r>
            <a:r>
              <a:rPr lang="ar-SA" sz="3200" b="1" u="sng" dirty="0" smtClean="0">
                <a:solidFill>
                  <a:srgbClr val="BE005F"/>
                </a:solidFill>
              </a:rPr>
              <a:t> – </a:t>
            </a:r>
            <a:r>
              <a:rPr lang="ar-SA" sz="3600" b="1" u="sng" dirty="0" smtClean="0">
                <a:solidFill>
                  <a:srgbClr val="BE005F"/>
                </a:solidFill>
              </a:rPr>
              <a:t>مدى توافر بدائل للسلعة </a:t>
            </a:r>
            <a:endParaRPr lang="fr-FR" sz="2800" b="1" u="sng" dirty="0" smtClean="0">
              <a:solidFill>
                <a:srgbClr val="BE005F"/>
              </a:solidFill>
              <a:cs typeface="Traditional Arabic" pitchFamily="18" charset="-78"/>
            </a:endParaRPr>
          </a:p>
        </p:txBody>
      </p:sp>
      <p:sp>
        <p:nvSpPr>
          <p:cNvPr id="8" name="Rectangle 3"/>
          <p:cNvSpPr txBox="1">
            <a:spLocks noChangeArrowheads="1"/>
          </p:cNvSpPr>
          <p:nvPr/>
        </p:nvSpPr>
        <p:spPr bwMode="auto">
          <a:xfrm>
            <a:off x="457200" y="4472136"/>
            <a:ext cx="82296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a:lstStyle>
          <a:p>
            <a:pPr algn="just" eaLnBrk="1" hangingPunct="1">
              <a:buFontTx/>
              <a:buNone/>
            </a:pPr>
            <a:r>
              <a:rPr lang="ar-SA" sz="2600" b="1" dirty="0" smtClean="0">
                <a:cs typeface="Traditional Arabic" pitchFamily="18" charset="-78"/>
              </a:rPr>
              <a:t>    </a:t>
            </a:r>
            <a:r>
              <a:rPr lang="ar-DZ" sz="2600" b="1" dirty="0" smtClean="0">
                <a:cs typeface="Traditional Arabic" pitchFamily="18" charset="-78"/>
              </a:rPr>
              <a:t>   </a:t>
            </a:r>
            <a:r>
              <a:rPr lang="ar-SA" b="1" dirty="0" smtClean="0"/>
              <a:t>كلما كان هناك بدائل أكثر للسلعة تمكن المستهلك من الاستغناء عن كمية أكبر منهـا عند ارتفاع ثمنها ، والاستعاضة  بسلعة أخرى بديلة</a:t>
            </a:r>
            <a:r>
              <a:rPr lang="ar-DZ" b="1" dirty="0" smtClean="0"/>
              <a:t>,</a:t>
            </a:r>
            <a:r>
              <a:rPr lang="ar-SA" b="1" dirty="0" smtClean="0"/>
              <a:t> إذ يكون الطلب غير مرن في حالة السلع التي ليس لها بديل </a:t>
            </a:r>
            <a:r>
              <a:rPr lang="ar-SA" sz="2600" b="1" dirty="0" smtClean="0"/>
              <a:t>.</a:t>
            </a:r>
            <a:endParaRPr lang="fr-FR" sz="2600" b="1" dirty="0" smtClean="0"/>
          </a:p>
        </p:txBody>
      </p:sp>
    </p:spTree>
    <p:extLst>
      <p:ext uri="{BB962C8B-B14F-4D97-AF65-F5344CB8AC3E}">
        <p14:creationId xmlns:p14="http://schemas.microsoft.com/office/powerpoint/2010/main" val="31720154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146434"/>
                                        </p:tgtEl>
                                        <p:attrNameLst>
                                          <p:attrName>style.visibility</p:attrName>
                                        </p:attrNameLst>
                                      </p:cBhvr>
                                      <p:to>
                                        <p:strVal val="visible"/>
                                      </p:to>
                                    </p:set>
                                    <p:anim calcmode="lin" valueType="num">
                                      <p:cBhvr additive="base">
                                        <p:cTn id="7" dur="250" fill="hold"/>
                                        <p:tgtEl>
                                          <p:spTgt spid="146434"/>
                                        </p:tgtEl>
                                        <p:attrNameLst>
                                          <p:attrName>ppt_x</p:attrName>
                                        </p:attrNameLst>
                                      </p:cBhvr>
                                      <p:tavLst>
                                        <p:tav tm="0">
                                          <p:val>
                                            <p:strVal val="#ppt_x"/>
                                          </p:val>
                                        </p:tav>
                                        <p:tav tm="100000">
                                          <p:val>
                                            <p:strVal val="#ppt_x"/>
                                          </p:val>
                                        </p:tav>
                                      </p:tavLst>
                                    </p:anim>
                                    <p:anim calcmode="lin" valueType="num">
                                      <p:cBhvr additive="base">
                                        <p:cTn id="8" dur="250" fill="hold"/>
                                        <p:tgtEl>
                                          <p:spTgt spid="146434"/>
                                        </p:tgtEl>
                                        <p:attrNameLst>
                                          <p:attrName>ppt_y</p:attrName>
                                        </p:attrNameLst>
                                      </p:cBhvr>
                                      <p:tavLst>
                                        <p:tav tm="0">
                                          <p:val>
                                            <p:strVal val="1+#ppt_h/2"/>
                                          </p:val>
                                        </p:tav>
                                        <p:tav tm="100000">
                                          <p:val>
                                            <p:strVal val="#ppt_y"/>
                                          </p:val>
                                        </p:tav>
                                      </p:tavLst>
                                    </p:anim>
                                  </p:childTnLst>
                                </p:cTn>
                              </p:par>
                            </p:childTnLst>
                          </p:cTn>
                        </p:par>
                        <p:par>
                          <p:cTn id="9" fill="hold">
                            <p:stCondLst>
                              <p:cond delay="250"/>
                            </p:stCondLst>
                            <p:childTnLst>
                              <p:par>
                                <p:cTn id="10" presetID="4" presetClass="entr" presetSubtype="16" fill="hold" grpId="0" nodeType="afterEffect">
                                  <p:stCondLst>
                                    <p:cond delay="0"/>
                                  </p:stCondLst>
                                  <p:childTnLst>
                                    <p:set>
                                      <p:cBhvr>
                                        <p:cTn id="11" dur="1" fill="hold">
                                          <p:stCondLst>
                                            <p:cond delay="0"/>
                                          </p:stCondLst>
                                        </p:cTn>
                                        <p:tgtEl>
                                          <p:spTgt spid="146436"/>
                                        </p:tgtEl>
                                        <p:attrNameLst>
                                          <p:attrName>style.visibility</p:attrName>
                                        </p:attrNameLst>
                                      </p:cBhvr>
                                      <p:to>
                                        <p:strVal val="visible"/>
                                      </p:to>
                                    </p:set>
                                    <p:animEffect transition="in" filter="box(in)">
                                      <p:cBhvr>
                                        <p:cTn id="12" dur="250"/>
                                        <p:tgtEl>
                                          <p:spTgt spid="146436"/>
                                        </p:tgtEl>
                                      </p:cBhvr>
                                    </p:animEffect>
                                  </p:childTnLst>
                                </p:cTn>
                              </p:par>
                            </p:childTnLst>
                          </p:cTn>
                        </p:par>
                        <p:par>
                          <p:cTn id="13" fill="hold" nodeType="withGroup">
                            <p:stCondLst>
                              <p:cond delay="500"/>
                            </p:stCondLst>
                            <p:childTnLst>
                              <p:par>
                                <p:cTn id="14" presetID="14" presetClass="entr" presetSubtype="10" fill="hold" grpId="0" nodeType="afterEffect">
                                  <p:stCondLst>
                                    <p:cond delay="0"/>
                                  </p:stCondLst>
                                  <p:childTnLst>
                                    <p:set>
                                      <p:cBhvr>
                                        <p:cTn id="15" dur="1" fill="hold">
                                          <p:stCondLst>
                                            <p:cond delay="0"/>
                                          </p:stCondLst>
                                        </p:cTn>
                                        <p:tgtEl>
                                          <p:spTgt spid="146437"/>
                                        </p:tgtEl>
                                        <p:attrNameLst>
                                          <p:attrName>style.visibility</p:attrName>
                                        </p:attrNameLst>
                                      </p:cBhvr>
                                      <p:to>
                                        <p:strVal val="visible"/>
                                      </p:to>
                                    </p:set>
                                    <p:animEffect transition="in" filter="randombar(horizontal)">
                                      <p:cBhvr>
                                        <p:cTn id="16" dur="250"/>
                                        <p:tgtEl>
                                          <p:spTgt spid="146437"/>
                                        </p:tgtEl>
                                      </p:cBhvr>
                                    </p:animEffect>
                                  </p:childTnLst>
                                </p:cTn>
                              </p:par>
                            </p:childTnLst>
                          </p:cTn>
                        </p:par>
                        <p:par>
                          <p:cTn id="17" fill="hold">
                            <p:stCondLst>
                              <p:cond delay="750"/>
                            </p:stCondLst>
                            <p:childTnLst>
                              <p:par>
                                <p:cTn id="18" presetID="4" presetClass="entr" presetSubtype="16" fill="hold" grpId="0" nodeType="after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box(in)">
                                      <p:cBhvr>
                                        <p:cTn id="20" dur="250"/>
                                        <p:tgtEl>
                                          <p:spTgt spid="7"/>
                                        </p:tgtEl>
                                      </p:cBhvr>
                                    </p:animEffect>
                                  </p:childTnLst>
                                </p:cTn>
                              </p:par>
                            </p:childTnLst>
                          </p:cTn>
                        </p:par>
                        <p:par>
                          <p:cTn id="21" fill="hold">
                            <p:stCondLst>
                              <p:cond delay="1000"/>
                            </p:stCondLst>
                            <p:childTnLst>
                              <p:par>
                                <p:cTn id="22" presetID="14" presetClass="entr" presetSubtype="10" fill="hold" grpId="0" nodeType="afterEffect">
                                  <p:stCondLst>
                                    <p:cond delay="0"/>
                                  </p:stCondLst>
                                  <p:childTnLst>
                                    <p:set>
                                      <p:cBhvr>
                                        <p:cTn id="23" dur="1" fill="hold">
                                          <p:stCondLst>
                                            <p:cond delay="0"/>
                                          </p:stCondLst>
                                        </p:cTn>
                                        <p:tgtEl>
                                          <p:spTgt spid="8">
                                            <p:txEl>
                                              <p:pRg st="0" end="0"/>
                                            </p:txEl>
                                          </p:spTgt>
                                        </p:tgtEl>
                                        <p:attrNameLst>
                                          <p:attrName>style.visibility</p:attrName>
                                        </p:attrNameLst>
                                      </p:cBhvr>
                                      <p:to>
                                        <p:strVal val="visible"/>
                                      </p:to>
                                    </p:set>
                                    <p:animEffect transition="in" filter="randombar(horizontal)">
                                      <p:cBhvr>
                                        <p:cTn id="24" dur="25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4" grpId="0"/>
      <p:bldP spid="146436" grpId="0" autoUpdateAnimBg="0"/>
      <p:bldP spid="146437" grpId="0" autoUpdateAnimBg="0"/>
      <p:bldP spid="7" grpId="0" autoUpdateAnimBg="0"/>
      <p:bldP spid="8" grpId="0" build="p" autoUpdateAnimBg="0"/>
    </p:bldLst>
  </p:timing>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a:xfrm>
            <a:off x="755576" y="-18256"/>
            <a:ext cx="8229600" cy="1143000"/>
          </a:xfrm>
        </p:spPr>
        <p:txBody>
          <a:bodyPr/>
          <a:lstStyle/>
          <a:p>
            <a:pPr algn="r" eaLnBrk="1" hangingPunct="1"/>
            <a:r>
              <a:rPr lang="ar-DZ" sz="3200" b="1" dirty="0" smtClean="0">
                <a:solidFill>
                  <a:srgbClr val="BE005F"/>
                </a:solidFill>
              </a:rPr>
              <a:t>ج</a:t>
            </a:r>
            <a:r>
              <a:rPr lang="ar-SA" sz="3200" b="1" dirty="0" smtClean="0">
                <a:solidFill>
                  <a:srgbClr val="BE005F"/>
                </a:solidFill>
              </a:rPr>
              <a:t> – </a:t>
            </a:r>
            <a:r>
              <a:rPr lang="ar-SA" sz="3600" b="1" u="sng" dirty="0" smtClean="0">
                <a:solidFill>
                  <a:srgbClr val="BE005F"/>
                </a:solidFill>
              </a:rPr>
              <a:t>تعدد استعمالات السلعة </a:t>
            </a:r>
            <a:endParaRPr lang="fr-FR" sz="3600" b="1" u="sng" dirty="0" smtClean="0">
              <a:solidFill>
                <a:srgbClr val="BE005F"/>
              </a:solidFill>
            </a:endParaRPr>
          </a:p>
        </p:txBody>
      </p:sp>
      <p:sp>
        <p:nvSpPr>
          <p:cNvPr id="148483" name="Rectangle 3"/>
          <p:cNvSpPr>
            <a:spLocks noGrp="1" noChangeArrowheads="1"/>
          </p:cNvSpPr>
          <p:nvPr>
            <p:ph type="body" idx="1"/>
          </p:nvPr>
        </p:nvSpPr>
        <p:spPr>
          <a:xfrm>
            <a:off x="457200" y="892696"/>
            <a:ext cx="8229600" cy="1600200"/>
          </a:xfrm>
        </p:spPr>
        <p:txBody>
          <a:bodyPr/>
          <a:lstStyle/>
          <a:p>
            <a:pPr algn="just" eaLnBrk="1" hangingPunct="1">
              <a:buFontTx/>
              <a:buNone/>
            </a:pPr>
            <a:r>
              <a:rPr lang="ar-SA" sz="2600" dirty="0" smtClean="0"/>
              <a:t>    </a:t>
            </a:r>
            <a:r>
              <a:rPr lang="ar-DZ" sz="2600" dirty="0" smtClean="0"/>
              <a:t>  </a:t>
            </a:r>
            <a:r>
              <a:rPr lang="ar-SA" b="1" dirty="0" smtClean="0"/>
              <a:t>كلما تعددت استعمالات السلعة كانت أكثر أهمية للمستهلك</a:t>
            </a:r>
            <a:r>
              <a:rPr lang="ar-DZ" b="1" dirty="0" smtClean="0"/>
              <a:t>,</a:t>
            </a:r>
            <a:r>
              <a:rPr lang="ar-SA" b="1" dirty="0" smtClean="0"/>
              <a:t> وبالتالي كانت أقل مرونة للتغيرات التي تحدث في ثمنها ، </a:t>
            </a:r>
            <a:r>
              <a:rPr lang="ar-DZ" b="1" dirty="0" smtClean="0"/>
              <a:t>اي </a:t>
            </a:r>
            <a:r>
              <a:rPr lang="ar-SA" b="1" dirty="0" smtClean="0"/>
              <a:t>يمكن القول بأن السلعة كلمـا كـانت ذات استعمالات متعددة كلما كانت مرونتها منخفضة </a:t>
            </a:r>
            <a:r>
              <a:rPr lang="ar-SA" b="1" dirty="0" smtClean="0">
                <a:cs typeface="Traditional Arabic" pitchFamily="18" charset="-78"/>
              </a:rPr>
              <a:t>.</a:t>
            </a:r>
            <a:endParaRPr lang="fr-FR" b="1" dirty="0" smtClean="0">
              <a:cs typeface="Traditional Arabic" pitchFamily="18" charset="-78"/>
            </a:endParaRPr>
          </a:p>
        </p:txBody>
      </p:sp>
      <p:sp>
        <p:nvSpPr>
          <p:cNvPr id="4" name="Rectangle 2"/>
          <p:cNvSpPr txBox="1">
            <a:spLocks noChangeArrowheads="1"/>
          </p:cNvSpPr>
          <p:nvPr/>
        </p:nvSpPr>
        <p:spPr bwMode="auto">
          <a:xfrm>
            <a:off x="611560" y="264604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pitchFamily="34" charset="0"/>
                <a:cs typeface="Arial" pitchFamily="34" charset="0"/>
              </a:defRPr>
            </a:lvl2pPr>
            <a:lvl3pPr algn="ctr" rtl="1" eaLnBrk="0" fontAlgn="base" hangingPunct="0">
              <a:spcBef>
                <a:spcPct val="0"/>
              </a:spcBef>
              <a:spcAft>
                <a:spcPct val="0"/>
              </a:spcAft>
              <a:defRPr sz="4400">
                <a:solidFill>
                  <a:schemeClr val="tx2"/>
                </a:solidFill>
                <a:latin typeface="Arial" pitchFamily="34" charset="0"/>
                <a:cs typeface="Arial" pitchFamily="34" charset="0"/>
              </a:defRPr>
            </a:lvl3pPr>
            <a:lvl4pPr algn="ctr" rtl="1" eaLnBrk="0" fontAlgn="base" hangingPunct="0">
              <a:spcBef>
                <a:spcPct val="0"/>
              </a:spcBef>
              <a:spcAft>
                <a:spcPct val="0"/>
              </a:spcAft>
              <a:defRPr sz="4400">
                <a:solidFill>
                  <a:schemeClr val="tx2"/>
                </a:solidFill>
                <a:latin typeface="Arial" pitchFamily="34" charset="0"/>
                <a:cs typeface="Arial" pitchFamily="34" charset="0"/>
              </a:defRPr>
            </a:lvl4pPr>
            <a:lvl5pPr algn="ctr" rtl="1"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1" fontAlgn="base">
              <a:spcBef>
                <a:spcPct val="0"/>
              </a:spcBef>
              <a:spcAft>
                <a:spcPct val="0"/>
              </a:spcAft>
              <a:defRPr sz="4400">
                <a:solidFill>
                  <a:schemeClr val="tx2"/>
                </a:solidFill>
                <a:latin typeface="Arial" pitchFamily="34" charset="0"/>
                <a:cs typeface="Arial" pitchFamily="34" charset="0"/>
              </a:defRPr>
            </a:lvl6pPr>
            <a:lvl7pPr marL="914400" algn="ctr" rtl="1" fontAlgn="base">
              <a:spcBef>
                <a:spcPct val="0"/>
              </a:spcBef>
              <a:spcAft>
                <a:spcPct val="0"/>
              </a:spcAft>
              <a:defRPr sz="4400">
                <a:solidFill>
                  <a:schemeClr val="tx2"/>
                </a:solidFill>
                <a:latin typeface="Arial" pitchFamily="34" charset="0"/>
                <a:cs typeface="Arial" pitchFamily="34" charset="0"/>
              </a:defRPr>
            </a:lvl7pPr>
            <a:lvl8pPr marL="1371600" algn="ctr" rtl="1" fontAlgn="base">
              <a:spcBef>
                <a:spcPct val="0"/>
              </a:spcBef>
              <a:spcAft>
                <a:spcPct val="0"/>
              </a:spcAft>
              <a:defRPr sz="4400">
                <a:solidFill>
                  <a:schemeClr val="tx2"/>
                </a:solidFill>
                <a:latin typeface="Arial" pitchFamily="34" charset="0"/>
                <a:cs typeface="Arial" pitchFamily="34" charset="0"/>
              </a:defRPr>
            </a:lvl8pPr>
            <a:lvl9pPr marL="1828800" algn="ctr" rtl="1" fontAlgn="base">
              <a:spcBef>
                <a:spcPct val="0"/>
              </a:spcBef>
              <a:spcAft>
                <a:spcPct val="0"/>
              </a:spcAft>
              <a:defRPr sz="4400">
                <a:solidFill>
                  <a:schemeClr val="tx2"/>
                </a:solidFill>
                <a:latin typeface="Arial" pitchFamily="34" charset="0"/>
                <a:cs typeface="Arial" pitchFamily="34" charset="0"/>
              </a:defRPr>
            </a:lvl9pPr>
          </a:lstStyle>
          <a:p>
            <a:pPr algn="r" eaLnBrk="1" hangingPunct="1"/>
            <a:r>
              <a:rPr lang="ar-DZ" sz="3200" b="1" dirty="0" smtClean="0">
                <a:solidFill>
                  <a:srgbClr val="BE005F"/>
                </a:solidFill>
              </a:rPr>
              <a:t>د</a:t>
            </a:r>
            <a:r>
              <a:rPr lang="ar-SA" sz="3600" b="1" dirty="0" smtClean="0">
                <a:solidFill>
                  <a:srgbClr val="BE005F"/>
                </a:solidFill>
              </a:rPr>
              <a:t> </a:t>
            </a:r>
            <a:r>
              <a:rPr lang="ar-SA" sz="3600" b="1" u="sng" dirty="0" smtClean="0">
                <a:solidFill>
                  <a:srgbClr val="BE005F"/>
                </a:solidFill>
              </a:rPr>
              <a:t>– </a:t>
            </a:r>
            <a:r>
              <a:rPr lang="ar-SA" b="1" u="sng" dirty="0" smtClean="0">
                <a:solidFill>
                  <a:srgbClr val="BE005F"/>
                </a:solidFill>
              </a:rPr>
              <a:t>مستوى الدخل </a:t>
            </a:r>
            <a:r>
              <a:rPr lang="ar-SA" sz="3200" b="1" dirty="0" smtClean="0">
                <a:solidFill>
                  <a:srgbClr val="BE005F"/>
                </a:solidFill>
              </a:rPr>
              <a:t>:</a:t>
            </a:r>
            <a:endParaRPr lang="fr-FR" sz="3200" b="1" dirty="0" smtClean="0">
              <a:solidFill>
                <a:srgbClr val="BE005F"/>
              </a:solidFill>
            </a:endParaRPr>
          </a:p>
        </p:txBody>
      </p:sp>
      <p:sp>
        <p:nvSpPr>
          <p:cNvPr id="5" name="Rectangle 3"/>
          <p:cNvSpPr txBox="1">
            <a:spLocks noChangeArrowheads="1"/>
          </p:cNvSpPr>
          <p:nvPr/>
        </p:nvSpPr>
        <p:spPr bwMode="auto">
          <a:xfrm>
            <a:off x="467544" y="3739480"/>
            <a:ext cx="8362950"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a:lstStyle>
          <a:p>
            <a:pPr algn="just" eaLnBrk="1" hangingPunct="1">
              <a:buFontTx/>
              <a:buNone/>
            </a:pPr>
            <a:r>
              <a:rPr lang="ar-SA" sz="2600" b="1" dirty="0" smtClean="0"/>
              <a:t>     </a:t>
            </a:r>
            <a:r>
              <a:rPr lang="ar-SA" b="1" dirty="0" smtClean="0"/>
              <a:t>كلما زاد مستوى الدخل تقل المرونة</a:t>
            </a:r>
            <a:r>
              <a:rPr lang="ar-DZ" b="1" dirty="0" smtClean="0"/>
              <a:t>, </a:t>
            </a:r>
            <a:r>
              <a:rPr lang="ar-SA" b="1" dirty="0" smtClean="0"/>
              <a:t>فمرونة الطلب على السلع المختلفة لدى الأغنياء أقل منها لدى الفقراء ، خاصة وأن ما يعتبره الأغنياء ضرورياً هو كمالياً بالنسبة للفقراء فارتفـاع سعر سلعة </a:t>
            </a:r>
            <a:r>
              <a:rPr lang="ar-DZ" b="1" dirty="0" smtClean="0"/>
              <a:t>بالنسبة ل</a:t>
            </a:r>
            <a:r>
              <a:rPr lang="ar-SA" b="1" dirty="0" smtClean="0"/>
              <a:t>ذوي الدخل المنخفض</a:t>
            </a:r>
            <a:r>
              <a:rPr lang="ar-DZ" b="1" dirty="0" smtClean="0"/>
              <a:t>,</a:t>
            </a:r>
            <a:r>
              <a:rPr lang="ar-SA" b="1" dirty="0" smtClean="0"/>
              <a:t> يؤثر على الكمية التي يطلبونها من السلعة وبشكل واضح </a:t>
            </a:r>
            <a:r>
              <a:rPr lang="ar-SA" sz="2600" b="1" dirty="0" smtClean="0"/>
              <a:t>.</a:t>
            </a:r>
            <a:endParaRPr lang="fr-FR" sz="2600" b="1" dirty="0" smtClean="0"/>
          </a:p>
        </p:txBody>
      </p:sp>
    </p:spTree>
    <p:extLst>
      <p:ext uri="{BB962C8B-B14F-4D97-AF65-F5344CB8AC3E}">
        <p14:creationId xmlns:p14="http://schemas.microsoft.com/office/powerpoint/2010/main" val="104975492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48482"/>
                                        </p:tgtEl>
                                        <p:attrNameLst>
                                          <p:attrName>style.visibility</p:attrName>
                                        </p:attrNameLst>
                                      </p:cBhvr>
                                      <p:to>
                                        <p:strVal val="visible"/>
                                      </p:to>
                                    </p:set>
                                    <p:animEffect transition="in" filter="box(in)">
                                      <p:cBhvr>
                                        <p:cTn id="7" dur="250"/>
                                        <p:tgtEl>
                                          <p:spTgt spid="148482"/>
                                        </p:tgtEl>
                                      </p:cBhvr>
                                    </p:animEffect>
                                  </p:childTnLst>
                                </p:cTn>
                              </p:par>
                            </p:childTnLst>
                          </p:cTn>
                        </p:par>
                        <p:par>
                          <p:cTn id="8" fill="hold" nodeType="withGroup">
                            <p:stCondLst>
                              <p:cond delay="250"/>
                            </p:stCondLst>
                            <p:childTnLst>
                              <p:par>
                                <p:cTn id="9" presetID="14" presetClass="entr" presetSubtype="10" fill="hold" grpId="0" nodeType="afterEffect">
                                  <p:stCondLst>
                                    <p:cond delay="0"/>
                                  </p:stCondLst>
                                  <p:childTnLst>
                                    <p:set>
                                      <p:cBhvr>
                                        <p:cTn id="10" dur="1" fill="hold">
                                          <p:stCondLst>
                                            <p:cond delay="0"/>
                                          </p:stCondLst>
                                        </p:cTn>
                                        <p:tgtEl>
                                          <p:spTgt spid="148483">
                                            <p:txEl>
                                              <p:pRg st="0" end="0"/>
                                            </p:txEl>
                                          </p:spTgt>
                                        </p:tgtEl>
                                        <p:attrNameLst>
                                          <p:attrName>style.visibility</p:attrName>
                                        </p:attrNameLst>
                                      </p:cBhvr>
                                      <p:to>
                                        <p:strVal val="visible"/>
                                      </p:to>
                                    </p:set>
                                    <p:animEffect transition="in" filter="randombar(horizontal)">
                                      <p:cBhvr>
                                        <p:cTn id="11" dur="250"/>
                                        <p:tgtEl>
                                          <p:spTgt spid="148483">
                                            <p:txEl>
                                              <p:pRg st="0" end="0"/>
                                            </p:txEl>
                                          </p:spTgt>
                                        </p:tgtEl>
                                      </p:cBhvr>
                                    </p:animEffect>
                                  </p:childTnLst>
                                </p:cTn>
                              </p:par>
                            </p:childTnLst>
                          </p:cTn>
                        </p:par>
                        <p:par>
                          <p:cTn id="12" fill="hold">
                            <p:stCondLst>
                              <p:cond delay="500"/>
                            </p:stCondLst>
                            <p:childTnLst>
                              <p:par>
                                <p:cTn id="13" presetID="4" presetClass="entr" presetSubtype="16"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ox(in)">
                                      <p:cBhvr>
                                        <p:cTn id="15" dur="250"/>
                                        <p:tgtEl>
                                          <p:spTgt spid="4"/>
                                        </p:tgtEl>
                                      </p:cBhvr>
                                    </p:animEffect>
                                  </p:childTnLst>
                                </p:cTn>
                              </p:par>
                            </p:childTnLst>
                          </p:cTn>
                        </p:par>
                        <p:par>
                          <p:cTn id="16" fill="hold">
                            <p:stCondLst>
                              <p:cond delay="750"/>
                            </p:stCondLst>
                            <p:childTnLst>
                              <p:par>
                                <p:cTn id="17" presetID="14" presetClass="entr" presetSubtype="10" fill="hold" grpId="0" nodeType="after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Effect transition="in" filter="randombar(horizontal)">
                                      <p:cBhvr>
                                        <p:cTn id="19" dur="25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482" grpId="0" autoUpdateAnimBg="0"/>
      <p:bldP spid="148483" grpId="0" build="p" autoUpdateAnimBg="0"/>
      <p:bldP spid="4" grpId="0" autoUpdateAnimBg="0"/>
      <p:bldP spid="5" grpId="0" build="p" autoUpdateAnimBg="0"/>
    </p:bldLst>
  </p:timing>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a:xfrm>
            <a:off x="806896" y="-18256"/>
            <a:ext cx="8229600" cy="1143000"/>
          </a:xfrm>
        </p:spPr>
        <p:txBody>
          <a:bodyPr/>
          <a:lstStyle/>
          <a:p>
            <a:pPr algn="r" eaLnBrk="1" hangingPunct="1"/>
            <a:r>
              <a:rPr lang="ar-DZ" sz="3600" b="1" u="sng" dirty="0" smtClean="0">
                <a:solidFill>
                  <a:srgbClr val="BE005F"/>
                </a:solidFill>
                <a:cs typeface="Traditional Arabic" pitchFamily="18" charset="-78"/>
              </a:rPr>
              <a:t>و</a:t>
            </a:r>
            <a:r>
              <a:rPr lang="ar-SA" sz="4000" b="1" u="sng" dirty="0" smtClean="0">
                <a:solidFill>
                  <a:srgbClr val="BE005F"/>
                </a:solidFill>
              </a:rPr>
              <a:t> </a:t>
            </a:r>
            <a:r>
              <a:rPr lang="ar-SA" sz="3200" b="1" u="sng" dirty="0" smtClean="0">
                <a:solidFill>
                  <a:srgbClr val="BE005F"/>
                </a:solidFill>
              </a:rPr>
              <a:t>– </a:t>
            </a:r>
            <a:r>
              <a:rPr lang="ar-SA" sz="3600" b="1" u="sng" dirty="0" smtClean="0">
                <a:solidFill>
                  <a:srgbClr val="BE005F"/>
                </a:solidFill>
              </a:rPr>
              <a:t>نسبة ما ينفق على السلعة من الدخل </a:t>
            </a:r>
            <a:endParaRPr lang="fr-FR" sz="3200" b="1" u="sng" dirty="0" smtClean="0">
              <a:solidFill>
                <a:srgbClr val="BE005F"/>
              </a:solidFill>
            </a:endParaRPr>
          </a:p>
        </p:txBody>
      </p:sp>
      <p:sp>
        <p:nvSpPr>
          <p:cNvPr id="150531" name="Rectangle 3"/>
          <p:cNvSpPr>
            <a:spLocks noGrp="1" noChangeArrowheads="1"/>
          </p:cNvSpPr>
          <p:nvPr>
            <p:ph type="body" idx="1"/>
          </p:nvPr>
        </p:nvSpPr>
        <p:spPr>
          <a:xfrm>
            <a:off x="457200" y="908720"/>
            <a:ext cx="8229600" cy="2514600"/>
          </a:xfrm>
        </p:spPr>
        <p:txBody>
          <a:bodyPr/>
          <a:lstStyle/>
          <a:p>
            <a:pPr algn="just" eaLnBrk="1" hangingPunct="1">
              <a:buFontTx/>
              <a:buNone/>
            </a:pPr>
            <a:r>
              <a:rPr lang="ar-SA" sz="2600" b="1" dirty="0" smtClean="0">
                <a:cs typeface="Traditional Arabic" pitchFamily="18" charset="-78"/>
              </a:rPr>
              <a:t>    </a:t>
            </a:r>
            <a:r>
              <a:rPr lang="ar-DZ" sz="2600" b="1" dirty="0" smtClean="0">
                <a:cs typeface="Traditional Arabic" pitchFamily="18" charset="-78"/>
              </a:rPr>
              <a:t>    </a:t>
            </a:r>
            <a:r>
              <a:rPr lang="ar-SA" sz="2600" b="1" dirty="0" smtClean="0">
                <a:cs typeface="Traditional Arabic" pitchFamily="18" charset="-78"/>
              </a:rPr>
              <a:t> </a:t>
            </a:r>
            <a:r>
              <a:rPr lang="ar-SA" b="1" dirty="0" smtClean="0"/>
              <a:t>إذا كانت السلعة باهظة الثمن، </a:t>
            </a:r>
            <a:r>
              <a:rPr lang="ar-DZ" b="1" dirty="0" smtClean="0"/>
              <a:t>و</a:t>
            </a:r>
            <a:r>
              <a:rPr lang="ar-SA" b="1" dirty="0" smtClean="0"/>
              <a:t> أي تغير في ثمنها سوف يؤثر على الكمية المطلوبة منها بشكل كبير وعليه فـإن مرونـة الطلب تزيد كلما زادت النسبة المنفقة على السلعة من الدخل ، والعكس</a:t>
            </a:r>
            <a:r>
              <a:rPr lang="ar-DZ" b="1" dirty="0" smtClean="0"/>
              <a:t> </a:t>
            </a:r>
            <a:r>
              <a:rPr lang="ar-SA" sz="2600" b="1" dirty="0" smtClean="0"/>
              <a:t>.</a:t>
            </a:r>
            <a:endParaRPr lang="fr-FR" sz="2600" b="1" dirty="0" smtClean="0"/>
          </a:p>
        </p:txBody>
      </p:sp>
      <p:sp>
        <p:nvSpPr>
          <p:cNvPr id="4" name="Rectangle 2"/>
          <p:cNvSpPr txBox="1">
            <a:spLocks noChangeArrowheads="1"/>
          </p:cNvSpPr>
          <p:nvPr/>
        </p:nvSpPr>
        <p:spPr bwMode="auto">
          <a:xfrm>
            <a:off x="806896" y="278092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pitchFamily="34" charset="0"/>
                <a:cs typeface="Arial" pitchFamily="34" charset="0"/>
              </a:defRPr>
            </a:lvl2pPr>
            <a:lvl3pPr algn="ctr" rtl="1" eaLnBrk="0" fontAlgn="base" hangingPunct="0">
              <a:spcBef>
                <a:spcPct val="0"/>
              </a:spcBef>
              <a:spcAft>
                <a:spcPct val="0"/>
              </a:spcAft>
              <a:defRPr sz="4400">
                <a:solidFill>
                  <a:schemeClr val="tx2"/>
                </a:solidFill>
                <a:latin typeface="Arial" pitchFamily="34" charset="0"/>
                <a:cs typeface="Arial" pitchFamily="34" charset="0"/>
              </a:defRPr>
            </a:lvl3pPr>
            <a:lvl4pPr algn="ctr" rtl="1" eaLnBrk="0" fontAlgn="base" hangingPunct="0">
              <a:spcBef>
                <a:spcPct val="0"/>
              </a:spcBef>
              <a:spcAft>
                <a:spcPct val="0"/>
              </a:spcAft>
              <a:defRPr sz="4400">
                <a:solidFill>
                  <a:schemeClr val="tx2"/>
                </a:solidFill>
                <a:latin typeface="Arial" pitchFamily="34" charset="0"/>
                <a:cs typeface="Arial" pitchFamily="34" charset="0"/>
              </a:defRPr>
            </a:lvl4pPr>
            <a:lvl5pPr algn="ctr" rtl="1"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1" fontAlgn="base">
              <a:spcBef>
                <a:spcPct val="0"/>
              </a:spcBef>
              <a:spcAft>
                <a:spcPct val="0"/>
              </a:spcAft>
              <a:defRPr sz="4400">
                <a:solidFill>
                  <a:schemeClr val="tx2"/>
                </a:solidFill>
                <a:latin typeface="Arial" pitchFamily="34" charset="0"/>
                <a:cs typeface="Arial" pitchFamily="34" charset="0"/>
              </a:defRPr>
            </a:lvl6pPr>
            <a:lvl7pPr marL="914400" algn="ctr" rtl="1" fontAlgn="base">
              <a:spcBef>
                <a:spcPct val="0"/>
              </a:spcBef>
              <a:spcAft>
                <a:spcPct val="0"/>
              </a:spcAft>
              <a:defRPr sz="4400">
                <a:solidFill>
                  <a:schemeClr val="tx2"/>
                </a:solidFill>
                <a:latin typeface="Arial" pitchFamily="34" charset="0"/>
                <a:cs typeface="Arial" pitchFamily="34" charset="0"/>
              </a:defRPr>
            </a:lvl7pPr>
            <a:lvl8pPr marL="1371600" algn="ctr" rtl="1" fontAlgn="base">
              <a:spcBef>
                <a:spcPct val="0"/>
              </a:spcBef>
              <a:spcAft>
                <a:spcPct val="0"/>
              </a:spcAft>
              <a:defRPr sz="4400">
                <a:solidFill>
                  <a:schemeClr val="tx2"/>
                </a:solidFill>
                <a:latin typeface="Arial" pitchFamily="34" charset="0"/>
                <a:cs typeface="Arial" pitchFamily="34" charset="0"/>
              </a:defRPr>
            </a:lvl8pPr>
            <a:lvl9pPr marL="1828800" algn="ctr" rtl="1" fontAlgn="base">
              <a:spcBef>
                <a:spcPct val="0"/>
              </a:spcBef>
              <a:spcAft>
                <a:spcPct val="0"/>
              </a:spcAft>
              <a:defRPr sz="4400">
                <a:solidFill>
                  <a:schemeClr val="tx2"/>
                </a:solidFill>
                <a:latin typeface="Arial" pitchFamily="34" charset="0"/>
                <a:cs typeface="Arial" pitchFamily="34" charset="0"/>
              </a:defRPr>
            </a:lvl9pPr>
          </a:lstStyle>
          <a:p>
            <a:pPr algn="r" eaLnBrk="1" hangingPunct="1"/>
            <a:r>
              <a:rPr lang="ar-DZ" sz="3600" b="1" dirty="0" smtClean="0">
                <a:solidFill>
                  <a:srgbClr val="BE005F"/>
                </a:solidFill>
              </a:rPr>
              <a:t>ه</a:t>
            </a:r>
            <a:r>
              <a:rPr lang="ar-SA" sz="3600" b="1" dirty="0" smtClean="0">
                <a:solidFill>
                  <a:srgbClr val="BE005F"/>
                </a:solidFill>
              </a:rPr>
              <a:t> – </a:t>
            </a:r>
            <a:r>
              <a:rPr lang="ar-SA" sz="3600" b="1" u="sng" dirty="0" smtClean="0">
                <a:solidFill>
                  <a:srgbClr val="BE005F"/>
                </a:solidFill>
              </a:rPr>
              <a:t>الفترة الزمنية </a:t>
            </a:r>
            <a:endParaRPr lang="fr-FR" sz="3600" b="1" u="sng" dirty="0" smtClean="0">
              <a:solidFill>
                <a:srgbClr val="BE005F"/>
              </a:solidFill>
            </a:endParaRPr>
          </a:p>
        </p:txBody>
      </p:sp>
      <p:sp>
        <p:nvSpPr>
          <p:cNvPr id="5" name="Rectangle 3"/>
          <p:cNvSpPr txBox="1">
            <a:spLocks noChangeArrowheads="1"/>
          </p:cNvSpPr>
          <p:nvPr/>
        </p:nvSpPr>
        <p:spPr bwMode="auto">
          <a:xfrm>
            <a:off x="467544" y="3645024"/>
            <a:ext cx="822960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a:lstStyle>
          <a:p>
            <a:pPr algn="just" eaLnBrk="1" hangingPunct="1">
              <a:buFontTx/>
              <a:buNone/>
            </a:pPr>
            <a:r>
              <a:rPr lang="ar-SA" dirty="0" smtClean="0"/>
              <a:t>    </a:t>
            </a:r>
            <a:r>
              <a:rPr lang="ar-DZ" dirty="0" smtClean="0"/>
              <a:t>  </a:t>
            </a:r>
            <a:r>
              <a:rPr lang="ar-SA" b="1" dirty="0" smtClean="0"/>
              <a:t>كلمـا طالت الفترة الزمنية كلما تمكن المستهلك من تغيير عاداته الاستهلاكية ،</a:t>
            </a:r>
            <a:r>
              <a:rPr lang="ar-DZ" b="1" dirty="0" smtClean="0"/>
              <a:t>و</a:t>
            </a:r>
            <a:r>
              <a:rPr lang="ar-SA" b="1" dirty="0" smtClean="0"/>
              <a:t> أصبـح أكثر قدرة على تغيير الكمية المطلوبة من السلعة التي تغير ثمنها</a:t>
            </a:r>
            <a:r>
              <a:rPr lang="ar-DZ" b="1" dirty="0" smtClean="0"/>
              <a:t>,</a:t>
            </a:r>
            <a:r>
              <a:rPr lang="ar-SA" b="1" dirty="0" smtClean="0"/>
              <a:t> حيث يتطلب تغيير عادات الفرد الاستهلاكية فترة من الزمن يتكيف فيها مع استهلاك كمية أقل من سلعة معينة أو </a:t>
            </a:r>
            <a:r>
              <a:rPr lang="ar-DZ" b="1" dirty="0" smtClean="0"/>
              <a:t>تعويضها</a:t>
            </a:r>
            <a:r>
              <a:rPr lang="ar-SA" b="1" dirty="0" smtClean="0"/>
              <a:t> بسلعة أخرى</a:t>
            </a:r>
            <a:r>
              <a:rPr lang="ar-DZ" b="1" dirty="0" smtClean="0"/>
              <a:t>.</a:t>
            </a:r>
            <a:endParaRPr lang="ar-SA" b="1" dirty="0" smtClean="0"/>
          </a:p>
        </p:txBody>
      </p:sp>
    </p:spTree>
    <p:extLst>
      <p:ext uri="{BB962C8B-B14F-4D97-AF65-F5344CB8AC3E}">
        <p14:creationId xmlns:p14="http://schemas.microsoft.com/office/powerpoint/2010/main" val="25529046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50530"/>
                                        </p:tgtEl>
                                        <p:attrNameLst>
                                          <p:attrName>style.visibility</p:attrName>
                                        </p:attrNameLst>
                                      </p:cBhvr>
                                      <p:to>
                                        <p:strVal val="visible"/>
                                      </p:to>
                                    </p:set>
                                    <p:animEffect transition="in" filter="box(in)">
                                      <p:cBhvr>
                                        <p:cTn id="7" dur="250"/>
                                        <p:tgtEl>
                                          <p:spTgt spid="150530"/>
                                        </p:tgtEl>
                                      </p:cBhvr>
                                    </p:animEffect>
                                  </p:childTnLst>
                                </p:cTn>
                              </p:par>
                            </p:childTnLst>
                          </p:cTn>
                        </p:par>
                        <p:par>
                          <p:cTn id="8" fill="hold" nodeType="withGroup">
                            <p:stCondLst>
                              <p:cond delay="250"/>
                            </p:stCondLst>
                            <p:childTnLst>
                              <p:par>
                                <p:cTn id="9" presetID="14" presetClass="entr" presetSubtype="10" fill="hold" grpId="0" nodeType="afterEffect">
                                  <p:stCondLst>
                                    <p:cond delay="0"/>
                                  </p:stCondLst>
                                  <p:childTnLst>
                                    <p:set>
                                      <p:cBhvr>
                                        <p:cTn id="10" dur="1" fill="hold">
                                          <p:stCondLst>
                                            <p:cond delay="0"/>
                                          </p:stCondLst>
                                        </p:cTn>
                                        <p:tgtEl>
                                          <p:spTgt spid="150531">
                                            <p:txEl>
                                              <p:pRg st="0" end="0"/>
                                            </p:txEl>
                                          </p:spTgt>
                                        </p:tgtEl>
                                        <p:attrNameLst>
                                          <p:attrName>style.visibility</p:attrName>
                                        </p:attrNameLst>
                                      </p:cBhvr>
                                      <p:to>
                                        <p:strVal val="visible"/>
                                      </p:to>
                                    </p:set>
                                    <p:animEffect transition="in" filter="randombar(horizontal)">
                                      <p:cBhvr>
                                        <p:cTn id="11" dur="250"/>
                                        <p:tgtEl>
                                          <p:spTgt spid="150531">
                                            <p:txEl>
                                              <p:pRg st="0" end="0"/>
                                            </p:txEl>
                                          </p:spTgt>
                                        </p:tgtEl>
                                      </p:cBhvr>
                                    </p:animEffect>
                                  </p:childTnLst>
                                </p:cTn>
                              </p:par>
                            </p:childTnLst>
                          </p:cTn>
                        </p:par>
                        <p:par>
                          <p:cTn id="12" fill="hold">
                            <p:stCondLst>
                              <p:cond delay="500"/>
                            </p:stCondLst>
                            <p:childTnLst>
                              <p:par>
                                <p:cTn id="13" presetID="4" presetClass="entr" presetSubtype="16"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ox(in)">
                                      <p:cBhvr>
                                        <p:cTn id="15" dur="250"/>
                                        <p:tgtEl>
                                          <p:spTgt spid="4"/>
                                        </p:tgtEl>
                                      </p:cBhvr>
                                    </p:animEffect>
                                  </p:childTnLst>
                                </p:cTn>
                              </p:par>
                            </p:childTnLst>
                          </p:cTn>
                        </p:par>
                        <p:par>
                          <p:cTn id="16" fill="hold">
                            <p:stCondLst>
                              <p:cond delay="750"/>
                            </p:stCondLst>
                            <p:childTnLst>
                              <p:par>
                                <p:cTn id="17" presetID="14" presetClass="entr" presetSubtype="10" fill="hold" grpId="0" nodeType="after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Effect transition="in" filter="randombar(horizontal)">
                                      <p:cBhvr>
                                        <p:cTn id="19" dur="25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530" grpId="0" autoUpdateAnimBg="0"/>
      <p:bldP spid="150531" grpId="0" build="p" autoUpdateAnimBg="0"/>
      <p:bldP spid="4" grpId="0" autoUpdateAnimBg="0"/>
      <p:bldP spid="5"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533400" y="836712"/>
            <a:ext cx="8229600" cy="1143000"/>
          </a:xfrm>
        </p:spPr>
        <p:txBody>
          <a:bodyPr/>
          <a:lstStyle/>
          <a:p>
            <a:pPr eaLnBrk="1" hangingPunct="1"/>
            <a:r>
              <a:rPr lang="ar-DZ" sz="4800" b="1" dirty="0" smtClean="0">
                <a:solidFill>
                  <a:srgbClr val="663300"/>
                </a:solidFill>
                <a:cs typeface="+mn-cs"/>
              </a:rPr>
              <a:t>وبالتالي ف</a:t>
            </a:r>
            <a:r>
              <a:rPr lang="ar-SA" sz="4800" b="1" dirty="0" smtClean="0">
                <a:solidFill>
                  <a:srgbClr val="663300"/>
                </a:solidFill>
                <a:cs typeface="+mn-cs"/>
              </a:rPr>
              <a:t>علم الاقتصاد </a:t>
            </a:r>
            <a:r>
              <a:rPr lang="ar-DZ" sz="4800" b="1" dirty="0" smtClean="0">
                <a:solidFill>
                  <a:srgbClr val="663300"/>
                </a:solidFill>
                <a:cs typeface="+mn-cs"/>
              </a:rPr>
              <a:t>هو</a:t>
            </a:r>
            <a:r>
              <a:rPr lang="ar-SA" sz="4800" b="1" dirty="0" smtClean="0">
                <a:solidFill>
                  <a:srgbClr val="663300"/>
                </a:solidFill>
                <a:cs typeface="+mn-cs"/>
              </a:rPr>
              <a:t> :</a:t>
            </a:r>
            <a:endParaRPr lang="fr-FR" sz="4800" b="1" dirty="0" smtClean="0">
              <a:solidFill>
                <a:srgbClr val="663300"/>
              </a:solidFill>
              <a:cs typeface="+mn-cs"/>
            </a:endParaRPr>
          </a:p>
        </p:txBody>
      </p:sp>
      <p:sp>
        <p:nvSpPr>
          <p:cNvPr id="23555" name="Rectangle 3"/>
          <p:cNvSpPr>
            <a:spLocks noGrp="1" noChangeArrowheads="1"/>
          </p:cNvSpPr>
          <p:nvPr>
            <p:ph type="body" idx="1"/>
          </p:nvPr>
        </p:nvSpPr>
        <p:spPr>
          <a:xfrm>
            <a:off x="745232" y="2232248"/>
            <a:ext cx="8003232" cy="4293096"/>
          </a:xfrm>
        </p:spPr>
        <p:txBody>
          <a:bodyPr/>
          <a:lstStyle/>
          <a:p>
            <a:pPr algn="just" eaLnBrk="1" hangingPunct="1">
              <a:buFontTx/>
              <a:buNone/>
            </a:pPr>
            <a:r>
              <a:rPr lang="ar-DZ" sz="4000" b="1" kern="1200" dirty="0" smtClean="0">
                <a:solidFill>
                  <a:prstClr val="black"/>
                </a:solidFill>
                <a:latin typeface="Calibri"/>
              </a:rPr>
              <a:t>  </a:t>
            </a:r>
            <a:r>
              <a:rPr lang="ar-IQ" sz="4000" b="1" kern="1200" dirty="0" smtClean="0">
                <a:solidFill>
                  <a:prstClr val="black"/>
                </a:solidFill>
                <a:latin typeface="Calibri"/>
              </a:rPr>
              <a:t> </a:t>
            </a:r>
            <a:r>
              <a:rPr lang="ar-IQ" sz="4000" b="1" kern="1200" dirty="0">
                <a:solidFill>
                  <a:prstClr val="black"/>
                </a:solidFill>
                <a:latin typeface="Calibri"/>
              </a:rPr>
              <a:t>علم اجتماعي يعالج تحليل المشاكل المادية ويحدد الوسائل </a:t>
            </a:r>
            <a:r>
              <a:rPr lang="ar-IQ" sz="4000" b="1" kern="1200" dirty="0" smtClean="0">
                <a:solidFill>
                  <a:prstClr val="black"/>
                </a:solidFill>
                <a:latin typeface="Calibri"/>
              </a:rPr>
              <a:t>المختلفة</a:t>
            </a:r>
            <a:r>
              <a:rPr lang="ar-DZ" sz="4000" b="1" kern="1200" dirty="0" smtClean="0">
                <a:solidFill>
                  <a:prstClr val="black"/>
                </a:solidFill>
                <a:latin typeface="Calibri"/>
              </a:rPr>
              <a:t>,</a:t>
            </a:r>
            <a:r>
              <a:rPr lang="ar-IQ" sz="4000" b="1" kern="1200" dirty="0" smtClean="0">
                <a:solidFill>
                  <a:prstClr val="black"/>
                </a:solidFill>
                <a:latin typeface="Calibri"/>
              </a:rPr>
              <a:t> </a:t>
            </a:r>
            <a:r>
              <a:rPr lang="ar-IQ" sz="4000" b="1" kern="1200" dirty="0">
                <a:solidFill>
                  <a:prstClr val="black"/>
                </a:solidFill>
                <a:latin typeface="Calibri"/>
              </a:rPr>
              <a:t>التي يستطيع الافراد عن طريقها اشباع رغباتهم في السلع </a:t>
            </a:r>
            <a:r>
              <a:rPr lang="ar-IQ" sz="4000" b="1" kern="1200" dirty="0" smtClean="0">
                <a:solidFill>
                  <a:prstClr val="black"/>
                </a:solidFill>
                <a:latin typeface="Calibri"/>
              </a:rPr>
              <a:t>والخدمات</a:t>
            </a:r>
            <a:r>
              <a:rPr lang="ar-DZ" sz="4000" b="1" kern="1200" dirty="0" smtClean="0">
                <a:solidFill>
                  <a:prstClr val="black"/>
                </a:solidFill>
                <a:latin typeface="Calibri"/>
              </a:rPr>
              <a:t>,</a:t>
            </a:r>
            <a:r>
              <a:rPr lang="ar-IQ" sz="4000" b="1" kern="1200" dirty="0" smtClean="0">
                <a:solidFill>
                  <a:prstClr val="black"/>
                </a:solidFill>
                <a:latin typeface="Calibri"/>
              </a:rPr>
              <a:t> </a:t>
            </a:r>
            <a:r>
              <a:rPr lang="ar-IQ" sz="4000" b="1" kern="1200" dirty="0">
                <a:solidFill>
                  <a:prstClr val="black"/>
                </a:solidFill>
                <a:latin typeface="Calibri"/>
              </a:rPr>
              <a:t>وذلك باستعمال الموارد المحدودة (النادرة) المتاحة لهم</a:t>
            </a:r>
            <a:r>
              <a:rPr lang="ar-SA" sz="3600" b="1" dirty="0" smtClean="0">
                <a:solidFill>
                  <a:srgbClr val="4A4800"/>
                </a:solidFill>
                <a:cs typeface="Traditional Arabic" pitchFamily="18" charset="-78"/>
              </a:rPr>
              <a:t>.</a:t>
            </a:r>
            <a:endParaRPr lang="fr-FR" sz="3600" b="1" dirty="0" smtClean="0">
              <a:solidFill>
                <a:srgbClr val="4A4800"/>
              </a:solidFill>
              <a:cs typeface="Traditional Arabic" pitchFamily="18" charset="-78"/>
            </a:endParaRPr>
          </a:p>
        </p:txBody>
      </p:sp>
    </p:spTree>
    <p:extLst>
      <p:ext uri="{BB962C8B-B14F-4D97-AF65-F5344CB8AC3E}">
        <p14:creationId xmlns:p14="http://schemas.microsoft.com/office/powerpoint/2010/main" val="385515514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5" presetClass="entr" presetSubtype="0" fill="hold" grpId="0" nodeType="withEffect">
                                  <p:stCondLst>
                                    <p:cond delay="0"/>
                                  </p:stCondLst>
                                  <p:childTnLst>
                                    <p:set>
                                      <p:cBhvr>
                                        <p:cTn id="6" dur="1" fill="hold">
                                          <p:stCondLst>
                                            <p:cond delay="0"/>
                                          </p:stCondLst>
                                        </p:cTn>
                                        <p:tgtEl>
                                          <p:spTgt spid="23554"/>
                                        </p:tgtEl>
                                        <p:attrNameLst>
                                          <p:attrName>style.visibility</p:attrName>
                                        </p:attrNameLst>
                                      </p:cBhvr>
                                      <p:to>
                                        <p:strVal val="visible"/>
                                      </p:to>
                                    </p:set>
                                    <p:anim calcmode="lin" valueType="num">
                                      <p:cBhvr>
                                        <p:cTn id="7" dur="250" fill="hold"/>
                                        <p:tgtEl>
                                          <p:spTgt spid="23554"/>
                                        </p:tgtEl>
                                        <p:attrNameLst>
                                          <p:attrName>ppt_w</p:attrName>
                                        </p:attrNameLst>
                                      </p:cBhvr>
                                      <p:tavLst>
                                        <p:tav tm="0">
                                          <p:val>
                                            <p:fltVal val="0"/>
                                          </p:val>
                                        </p:tav>
                                        <p:tav tm="100000">
                                          <p:val>
                                            <p:strVal val="#ppt_w"/>
                                          </p:val>
                                        </p:tav>
                                      </p:tavLst>
                                    </p:anim>
                                    <p:anim calcmode="lin" valueType="num">
                                      <p:cBhvr>
                                        <p:cTn id="8" dur="250" fill="hold"/>
                                        <p:tgtEl>
                                          <p:spTgt spid="23554"/>
                                        </p:tgtEl>
                                        <p:attrNameLst>
                                          <p:attrName>ppt_h</p:attrName>
                                        </p:attrNameLst>
                                      </p:cBhvr>
                                      <p:tavLst>
                                        <p:tav tm="0">
                                          <p:val>
                                            <p:fltVal val="0"/>
                                          </p:val>
                                        </p:tav>
                                        <p:tav tm="100000">
                                          <p:val>
                                            <p:strVal val="#ppt_h"/>
                                          </p:val>
                                        </p:tav>
                                      </p:tavLst>
                                    </p:anim>
                                    <p:anim calcmode="lin" valueType="num">
                                      <p:cBhvr>
                                        <p:cTn id="9" dur="250" fill="hold"/>
                                        <p:tgtEl>
                                          <p:spTgt spid="23554"/>
                                        </p:tgtEl>
                                        <p:attrNameLst>
                                          <p:attrName>ppt_x</p:attrName>
                                        </p:attrNameLst>
                                      </p:cBhvr>
                                      <p:tavLst>
                                        <p:tav tm="0" fmla="#ppt_x+(cos(-2*pi*(1-$))*-#ppt_x-sin(-2*pi*(1-$))*(1-#ppt_y))*(1-$)">
                                          <p:val>
                                            <p:fltVal val="0"/>
                                          </p:val>
                                        </p:tav>
                                        <p:tav tm="100000">
                                          <p:val>
                                            <p:fltVal val="1"/>
                                          </p:val>
                                        </p:tav>
                                      </p:tavLst>
                                    </p:anim>
                                    <p:anim calcmode="lin" valueType="num">
                                      <p:cBhvr>
                                        <p:cTn id="10" dur="250" fill="hold"/>
                                        <p:tgtEl>
                                          <p:spTgt spid="23554"/>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250"/>
                            </p:stCondLst>
                            <p:childTnLst>
                              <p:par>
                                <p:cTn id="12" presetID="2" presetClass="entr" presetSubtype="4" fill="hold" grpId="0" nodeType="afterEffect">
                                  <p:stCondLst>
                                    <p:cond delay="0"/>
                                  </p:stCondLst>
                                  <p:childTnLst>
                                    <p:set>
                                      <p:cBhvr>
                                        <p:cTn id="13" dur="1" fill="hold">
                                          <p:stCondLst>
                                            <p:cond delay="0"/>
                                          </p:stCondLst>
                                        </p:cTn>
                                        <p:tgtEl>
                                          <p:spTgt spid="23555">
                                            <p:txEl>
                                              <p:pRg st="0" end="0"/>
                                            </p:txEl>
                                          </p:spTgt>
                                        </p:tgtEl>
                                        <p:attrNameLst>
                                          <p:attrName>style.visibility</p:attrName>
                                        </p:attrNameLst>
                                      </p:cBhvr>
                                      <p:to>
                                        <p:strVal val="visible"/>
                                      </p:to>
                                    </p:set>
                                    <p:anim calcmode="lin" valueType="num">
                                      <p:cBhvr additive="base">
                                        <p:cTn id="14" dur="250" fill="hold"/>
                                        <p:tgtEl>
                                          <p:spTgt spid="23555">
                                            <p:txEl>
                                              <p:pRg st="0" end="0"/>
                                            </p:txEl>
                                          </p:spTgt>
                                        </p:tgtEl>
                                        <p:attrNameLst>
                                          <p:attrName>ppt_x</p:attrName>
                                        </p:attrNameLst>
                                      </p:cBhvr>
                                      <p:tavLst>
                                        <p:tav tm="0">
                                          <p:val>
                                            <p:strVal val="#ppt_x"/>
                                          </p:val>
                                        </p:tav>
                                        <p:tav tm="100000">
                                          <p:val>
                                            <p:strVal val="#ppt_x"/>
                                          </p:val>
                                        </p:tav>
                                      </p:tavLst>
                                    </p:anim>
                                    <p:anim calcmode="lin" valueType="num">
                                      <p:cBhvr additive="base">
                                        <p:cTn id="15" dur="250" fill="hold"/>
                                        <p:tgtEl>
                                          <p:spTgt spid="2355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autoUpdateAnimBg="0"/>
      <p:bldP spid="23555"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432048" y="1628800"/>
            <a:ext cx="8532440" cy="4824536"/>
          </a:xfrm>
        </p:spPr>
        <p:txBody>
          <a:bodyPr/>
          <a:lstStyle/>
          <a:p>
            <a:pPr marL="342900" lvl="0" indent="-342900" algn="just" eaLnBrk="1" hangingPunct="1"/>
            <a:r>
              <a:rPr lang="ar-DZ" b="1" dirty="0" smtClean="0">
                <a:solidFill>
                  <a:srgbClr val="000000"/>
                </a:solidFill>
              </a:rPr>
              <a:t>     </a:t>
            </a:r>
            <a:r>
              <a:rPr lang="ar-SA" b="1" dirty="0" smtClean="0">
                <a:solidFill>
                  <a:srgbClr val="000000"/>
                </a:solidFill>
              </a:rPr>
              <a:t>هي درجة </a:t>
            </a:r>
            <a:r>
              <a:rPr lang="ar-SA" b="1" dirty="0">
                <a:solidFill>
                  <a:srgbClr val="000000"/>
                </a:solidFill>
              </a:rPr>
              <a:t>استجابة الكمية المطلوبة من </a:t>
            </a:r>
            <a:r>
              <a:rPr lang="ar-SA" b="1" dirty="0" smtClean="0">
                <a:solidFill>
                  <a:srgbClr val="000000"/>
                </a:solidFill>
              </a:rPr>
              <a:t>السلعة</a:t>
            </a:r>
            <a:r>
              <a:rPr lang="ar-DZ" b="1" dirty="0">
                <a:solidFill>
                  <a:srgbClr val="000000"/>
                </a:solidFill>
              </a:rPr>
              <a:t>,</a:t>
            </a:r>
            <a:r>
              <a:rPr lang="ar-SA" b="1" dirty="0" smtClean="0">
                <a:solidFill>
                  <a:srgbClr val="000000"/>
                </a:solidFill>
              </a:rPr>
              <a:t> </a:t>
            </a:r>
            <a:r>
              <a:rPr lang="ar-SA" b="1" dirty="0">
                <a:solidFill>
                  <a:srgbClr val="000000"/>
                </a:solidFill>
              </a:rPr>
              <a:t>للتغيرات التي تحدث في دخل </a:t>
            </a:r>
            <a:r>
              <a:rPr lang="ar-SA" b="1" dirty="0" smtClean="0">
                <a:solidFill>
                  <a:srgbClr val="000000"/>
                </a:solidFill>
              </a:rPr>
              <a:t>المستهلك</a:t>
            </a:r>
            <a:r>
              <a:rPr lang="ar-DZ" b="1" dirty="0" smtClean="0">
                <a:solidFill>
                  <a:srgbClr val="000000"/>
                </a:solidFill>
              </a:rPr>
              <a:t>,</a:t>
            </a:r>
            <a:r>
              <a:rPr lang="ar-SA" b="1" dirty="0" smtClean="0">
                <a:solidFill>
                  <a:srgbClr val="000000"/>
                </a:solidFill>
              </a:rPr>
              <a:t> إذاً</a:t>
            </a:r>
            <a:r>
              <a:rPr lang="ar-SA" sz="3600" b="1" dirty="0" smtClean="0">
                <a:solidFill>
                  <a:srgbClr val="000000"/>
                </a:solidFill>
              </a:rPr>
              <a:t> </a:t>
            </a:r>
            <a:r>
              <a:rPr lang="ar-SA" sz="3600" b="1" dirty="0">
                <a:solidFill>
                  <a:srgbClr val="000000"/>
                </a:solidFill>
              </a:rPr>
              <a:t>مرونة الطلب </a:t>
            </a:r>
            <a:r>
              <a:rPr lang="ar-SA" sz="3600" b="1" dirty="0" err="1">
                <a:solidFill>
                  <a:srgbClr val="000000"/>
                </a:solidFill>
              </a:rPr>
              <a:t>الدخلية</a:t>
            </a:r>
            <a:r>
              <a:rPr lang="ar-SA" sz="3600" b="1" dirty="0">
                <a:solidFill>
                  <a:srgbClr val="000000"/>
                </a:solidFill>
              </a:rPr>
              <a:t> </a:t>
            </a:r>
            <a:r>
              <a:rPr lang="ar-DZ" sz="3600" b="1" dirty="0" smtClean="0">
                <a:solidFill>
                  <a:srgbClr val="000000"/>
                </a:solidFill>
              </a:rPr>
              <a:t>هي</a:t>
            </a:r>
            <a:r>
              <a:rPr lang="ar-SA" sz="3600" b="1" dirty="0" smtClean="0">
                <a:solidFill>
                  <a:srgbClr val="000000"/>
                </a:solidFill>
              </a:rPr>
              <a:t> </a:t>
            </a:r>
            <a:r>
              <a:rPr lang="ar-SA" sz="3600" b="1" dirty="0">
                <a:solidFill>
                  <a:srgbClr val="000000"/>
                </a:solidFill>
              </a:rPr>
              <a:t>نسبة التغير في الكمية </a:t>
            </a:r>
            <a:r>
              <a:rPr lang="ar-SA" sz="3600" b="1" dirty="0" smtClean="0">
                <a:solidFill>
                  <a:srgbClr val="000000"/>
                </a:solidFill>
              </a:rPr>
              <a:t>المطلوبة</a:t>
            </a:r>
            <a:r>
              <a:rPr lang="ar-DZ" sz="3600" b="1" dirty="0" smtClean="0">
                <a:solidFill>
                  <a:srgbClr val="000000"/>
                </a:solidFill>
              </a:rPr>
              <a:t>, على </a:t>
            </a:r>
            <a:r>
              <a:rPr lang="ar-SA" sz="3600" b="1" dirty="0" smtClean="0">
                <a:solidFill>
                  <a:srgbClr val="000000"/>
                </a:solidFill>
              </a:rPr>
              <a:t>نسب </a:t>
            </a:r>
            <a:r>
              <a:rPr lang="ar-SA" sz="3600" b="1" dirty="0">
                <a:solidFill>
                  <a:srgbClr val="000000"/>
                </a:solidFill>
              </a:rPr>
              <a:t>التغير في دخل </a:t>
            </a:r>
            <a:r>
              <a:rPr lang="ar-SA" sz="3600" b="1" dirty="0" smtClean="0">
                <a:solidFill>
                  <a:srgbClr val="000000"/>
                </a:solidFill>
              </a:rPr>
              <a:t>المستهلك</a:t>
            </a:r>
            <a:r>
              <a:rPr lang="ar-DZ" sz="3600" b="1" dirty="0" smtClean="0">
                <a:solidFill>
                  <a:srgbClr val="000000"/>
                </a:solidFill>
              </a:rPr>
              <a:t> .</a:t>
            </a:r>
            <a:endParaRPr lang="en-US" sz="3600" b="1" dirty="0">
              <a:solidFill>
                <a:srgbClr val="000000"/>
              </a:solidFill>
            </a:endParaRPr>
          </a:p>
          <a:p>
            <a:endParaRPr lang="ar-DZ" dirty="0"/>
          </a:p>
        </p:txBody>
      </p:sp>
      <p:sp>
        <p:nvSpPr>
          <p:cNvPr id="4" name="Rectangle 3"/>
          <p:cNvSpPr>
            <a:spLocks noGrp="1" noChangeArrowheads="1"/>
          </p:cNvSpPr>
          <p:nvPr>
            <p:ph type="ctrTitle"/>
          </p:nvPr>
        </p:nvSpPr>
        <p:spPr bwMode="auto">
          <a:xfrm>
            <a:off x="1048072" y="86767"/>
            <a:ext cx="7772400" cy="147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pitchFamily="34" charset="0"/>
                <a:cs typeface="Arial" pitchFamily="34" charset="0"/>
              </a:defRPr>
            </a:lvl2pPr>
            <a:lvl3pPr algn="ctr" rtl="1" eaLnBrk="0" fontAlgn="base" hangingPunct="0">
              <a:spcBef>
                <a:spcPct val="0"/>
              </a:spcBef>
              <a:spcAft>
                <a:spcPct val="0"/>
              </a:spcAft>
              <a:defRPr sz="4400">
                <a:solidFill>
                  <a:schemeClr val="tx2"/>
                </a:solidFill>
                <a:latin typeface="Arial" pitchFamily="34" charset="0"/>
                <a:cs typeface="Arial" pitchFamily="34" charset="0"/>
              </a:defRPr>
            </a:lvl3pPr>
            <a:lvl4pPr algn="ctr" rtl="1" eaLnBrk="0" fontAlgn="base" hangingPunct="0">
              <a:spcBef>
                <a:spcPct val="0"/>
              </a:spcBef>
              <a:spcAft>
                <a:spcPct val="0"/>
              </a:spcAft>
              <a:defRPr sz="4400">
                <a:solidFill>
                  <a:schemeClr val="tx2"/>
                </a:solidFill>
                <a:latin typeface="Arial" pitchFamily="34" charset="0"/>
                <a:cs typeface="Arial" pitchFamily="34" charset="0"/>
              </a:defRPr>
            </a:lvl4pPr>
            <a:lvl5pPr algn="ctr" rtl="1"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1" fontAlgn="base">
              <a:spcBef>
                <a:spcPct val="0"/>
              </a:spcBef>
              <a:spcAft>
                <a:spcPct val="0"/>
              </a:spcAft>
              <a:defRPr sz="4400">
                <a:solidFill>
                  <a:schemeClr val="tx2"/>
                </a:solidFill>
                <a:latin typeface="Arial" pitchFamily="34" charset="0"/>
                <a:cs typeface="Arial" pitchFamily="34" charset="0"/>
              </a:defRPr>
            </a:lvl6pPr>
            <a:lvl7pPr marL="914400" algn="ctr" rtl="1" fontAlgn="base">
              <a:spcBef>
                <a:spcPct val="0"/>
              </a:spcBef>
              <a:spcAft>
                <a:spcPct val="0"/>
              </a:spcAft>
              <a:defRPr sz="4400">
                <a:solidFill>
                  <a:schemeClr val="tx2"/>
                </a:solidFill>
                <a:latin typeface="Arial" pitchFamily="34" charset="0"/>
                <a:cs typeface="Arial" pitchFamily="34" charset="0"/>
              </a:defRPr>
            </a:lvl7pPr>
            <a:lvl8pPr marL="1371600" algn="ctr" rtl="1" fontAlgn="base">
              <a:spcBef>
                <a:spcPct val="0"/>
              </a:spcBef>
              <a:spcAft>
                <a:spcPct val="0"/>
              </a:spcAft>
              <a:defRPr sz="4400">
                <a:solidFill>
                  <a:schemeClr val="tx2"/>
                </a:solidFill>
                <a:latin typeface="Arial" pitchFamily="34" charset="0"/>
                <a:cs typeface="Arial" pitchFamily="34" charset="0"/>
              </a:defRPr>
            </a:lvl8pPr>
            <a:lvl9pPr marL="1828800" algn="ctr" rtl="1" fontAlgn="base">
              <a:spcBef>
                <a:spcPct val="0"/>
              </a:spcBef>
              <a:spcAft>
                <a:spcPct val="0"/>
              </a:spcAft>
              <a:defRPr sz="4400">
                <a:solidFill>
                  <a:schemeClr val="tx2"/>
                </a:solidFill>
                <a:latin typeface="Arial" pitchFamily="34" charset="0"/>
                <a:cs typeface="Arial" pitchFamily="34" charset="0"/>
              </a:defRPr>
            </a:lvl9pPr>
          </a:lstStyle>
          <a:p>
            <a:pPr algn="r" eaLnBrk="1" hangingPunct="1"/>
            <a:r>
              <a:rPr lang="ar-DZ" dirty="0">
                <a:solidFill>
                  <a:srgbClr val="006666"/>
                </a:solidFill>
              </a:rPr>
              <a:t> </a:t>
            </a:r>
            <a:r>
              <a:rPr lang="ar-DZ" b="1" dirty="0" smtClean="0">
                <a:solidFill>
                  <a:srgbClr val="006666"/>
                </a:solidFill>
              </a:rPr>
              <a:t>2</a:t>
            </a:r>
            <a:r>
              <a:rPr lang="ar-SA" b="1" dirty="0" smtClean="0">
                <a:solidFill>
                  <a:srgbClr val="006666"/>
                </a:solidFill>
              </a:rPr>
              <a:t> </a:t>
            </a:r>
            <a:r>
              <a:rPr lang="ar-DZ" b="1" dirty="0" smtClean="0">
                <a:solidFill>
                  <a:srgbClr val="006666"/>
                </a:solidFill>
              </a:rPr>
              <a:t>- </a:t>
            </a:r>
            <a:r>
              <a:rPr lang="ar-SA" b="1" dirty="0" smtClean="0">
                <a:solidFill>
                  <a:srgbClr val="006666"/>
                </a:solidFill>
              </a:rPr>
              <a:t>مرونة الطلب </a:t>
            </a:r>
            <a:r>
              <a:rPr lang="ar-SA" b="1" dirty="0" err="1" smtClean="0">
                <a:solidFill>
                  <a:srgbClr val="006666"/>
                </a:solidFill>
              </a:rPr>
              <a:t>الدخلية</a:t>
            </a:r>
            <a:r>
              <a:rPr lang="ar-SA" b="1" dirty="0" smtClean="0">
                <a:solidFill>
                  <a:srgbClr val="006666"/>
                </a:solidFill>
              </a:rPr>
              <a:t> </a:t>
            </a:r>
            <a:endParaRPr lang="fr-FR" b="1" dirty="0" smtClean="0">
              <a:solidFill>
                <a:srgbClr val="006666"/>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2575" y="4521299"/>
            <a:ext cx="6038850"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04127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50" fill="hold"/>
                                        <p:tgtEl>
                                          <p:spTgt spid="4"/>
                                        </p:tgtEl>
                                        <p:attrNameLst>
                                          <p:attrName>ppt_x</p:attrName>
                                        </p:attrNameLst>
                                      </p:cBhvr>
                                      <p:tavLst>
                                        <p:tav tm="0">
                                          <p:val>
                                            <p:strVal val="#ppt_x"/>
                                          </p:val>
                                        </p:tav>
                                        <p:tav tm="100000">
                                          <p:val>
                                            <p:strVal val="#ppt_x"/>
                                          </p:val>
                                        </p:tav>
                                      </p:tavLst>
                                    </p:anim>
                                    <p:anim calcmode="lin" valueType="num">
                                      <p:cBhvr additive="base">
                                        <p:cTn id="8" dur="250" fill="hold"/>
                                        <p:tgtEl>
                                          <p:spTgt spid="4"/>
                                        </p:tgtEl>
                                        <p:attrNameLst>
                                          <p:attrName>ppt_y</p:attrName>
                                        </p:attrNameLst>
                                      </p:cBhvr>
                                      <p:tavLst>
                                        <p:tav tm="0">
                                          <p:val>
                                            <p:strVal val="1+#ppt_h/2"/>
                                          </p:val>
                                        </p:tav>
                                        <p:tav tm="100000">
                                          <p:val>
                                            <p:strVal val="#ppt_y"/>
                                          </p:val>
                                        </p:tav>
                                      </p:tavLst>
                                    </p:anim>
                                  </p:childTnLst>
                                </p:cTn>
                              </p:par>
                            </p:childTnLst>
                          </p:cTn>
                        </p:par>
                        <p:par>
                          <p:cTn id="9" fill="hold">
                            <p:stCondLst>
                              <p:cond delay="250"/>
                            </p:stCondLst>
                            <p:childTnLst>
                              <p:par>
                                <p:cTn id="10" presetID="2" presetClass="entr" presetSubtype="4"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25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25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500"/>
                            </p:stCondLst>
                            <p:childTnLst>
                              <p:par>
                                <p:cTn id="15" presetID="26" presetClass="entr" presetSubtype="0" fill="hold" nodeType="afterEffect">
                                  <p:stCondLst>
                                    <p:cond delay="0"/>
                                  </p:stCondLst>
                                  <p:childTnLst>
                                    <p:set>
                                      <p:cBhvr>
                                        <p:cTn id="16" dur="1" fill="hold">
                                          <p:stCondLst>
                                            <p:cond delay="0"/>
                                          </p:stCondLst>
                                        </p:cTn>
                                        <p:tgtEl>
                                          <p:spTgt spid="2050"/>
                                        </p:tgtEl>
                                        <p:attrNameLst>
                                          <p:attrName>style.visibility</p:attrName>
                                        </p:attrNameLst>
                                      </p:cBhvr>
                                      <p:to>
                                        <p:strVal val="visible"/>
                                      </p:to>
                                    </p:set>
                                    <p:animEffect transition="in" filter="wipe(down)">
                                      <p:cBhvr>
                                        <p:cTn id="17" dur="145">
                                          <p:stCondLst>
                                            <p:cond delay="0"/>
                                          </p:stCondLst>
                                        </p:cTn>
                                        <p:tgtEl>
                                          <p:spTgt spid="2050"/>
                                        </p:tgtEl>
                                      </p:cBhvr>
                                    </p:animEffect>
                                    <p:anim calcmode="lin" valueType="num">
                                      <p:cBhvr>
                                        <p:cTn id="18" dur="456" tmFilter="0,0; 0.14,0.36; 0.43,0.73; 0.71,0.91; 1.0,1.0">
                                          <p:stCondLst>
                                            <p:cond delay="0"/>
                                          </p:stCondLst>
                                        </p:cTn>
                                        <p:tgtEl>
                                          <p:spTgt spid="2050"/>
                                        </p:tgtEl>
                                        <p:attrNameLst>
                                          <p:attrName>ppt_x</p:attrName>
                                        </p:attrNameLst>
                                      </p:cBhvr>
                                      <p:tavLst>
                                        <p:tav tm="0">
                                          <p:val>
                                            <p:strVal val="#ppt_x-0.25"/>
                                          </p:val>
                                        </p:tav>
                                        <p:tav tm="100000">
                                          <p:val>
                                            <p:strVal val="#ppt_x"/>
                                          </p:val>
                                        </p:tav>
                                      </p:tavLst>
                                    </p:anim>
                                    <p:anim calcmode="lin" valueType="num">
                                      <p:cBhvr>
                                        <p:cTn id="19" dur="166" tmFilter="0.0,0.0; 0.25,0.07; 0.50,0.2; 0.75,0.467; 1.0,1.0">
                                          <p:stCondLst>
                                            <p:cond delay="0"/>
                                          </p:stCondLst>
                                        </p:cTn>
                                        <p:tgtEl>
                                          <p:spTgt spid="2050"/>
                                        </p:tgtEl>
                                        <p:attrNameLst>
                                          <p:attrName>ppt_y</p:attrName>
                                        </p:attrNameLst>
                                      </p:cBhvr>
                                      <p:tavLst>
                                        <p:tav tm="0" fmla="#ppt_y-sin(pi*$)/3">
                                          <p:val>
                                            <p:fltVal val="0.5"/>
                                          </p:val>
                                        </p:tav>
                                        <p:tav tm="100000">
                                          <p:val>
                                            <p:fltVal val="1"/>
                                          </p:val>
                                        </p:tav>
                                      </p:tavLst>
                                    </p:anim>
                                    <p:anim calcmode="lin" valueType="num">
                                      <p:cBhvr>
                                        <p:cTn id="20" dur="166" tmFilter="0, 0; 0.125,0.2665; 0.25,0.4; 0.375,0.465; 0.5,0.5;  0.625,0.535; 0.75,0.6; 0.875,0.7335; 1,1">
                                          <p:stCondLst>
                                            <p:cond delay="166"/>
                                          </p:stCondLst>
                                        </p:cTn>
                                        <p:tgtEl>
                                          <p:spTgt spid="2050"/>
                                        </p:tgtEl>
                                        <p:attrNameLst>
                                          <p:attrName>ppt_y</p:attrName>
                                        </p:attrNameLst>
                                      </p:cBhvr>
                                      <p:tavLst>
                                        <p:tav tm="0" fmla="#ppt_y-sin(pi*$)/9">
                                          <p:val>
                                            <p:fltVal val="0"/>
                                          </p:val>
                                        </p:tav>
                                        <p:tav tm="100000">
                                          <p:val>
                                            <p:fltVal val="1"/>
                                          </p:val>
                                        </p:tav>
                                      </p:tavLst>
                                    </p:anim>
                                    <p:anim calcmode="lin" valueType="num">
                                      <p:cBhvr>
                                        <p:cTn id="21" dur="83" tmFilter="0, 0; 0.125,0.2665; 0.25,0.4; 0.375,0.465; 0.5,0.5;  0.625,0.535; 0.75,0.6; 0.875,0.7335; 1,1">
                                          <p:stCondLst>
                                            <p:cond delay="331"/>
                                          </p:stCondLst>
                                        </p:cTn>
                                        <p:tgtEl>
                                          <p:spTgt spid="2050"/>
                                        </p:tgtEl>
                                        <p:attrNameLst>
                                          <p:attrName>ppt_y</p:attrName>
                                        </p:attrNameLst>
                                      </p:cBhvr>
                                      <p:tavLst>
                                        <p:tav tm="0" fmla="#ppt_y-sin(pi*$)/27">
                                          <p:val>
                                            <p:fltVal val="0"/>
                                          </p:val>
                                        </p:tav>
                                        <p:tav tm="100000">
                                          <p:val>
                                            <p:fltVal val="1"/>
                                          </p:val>
                                        </p:tav>
                                      </p:tavLst>
                                    </p:anim>
                                    <p:anim calcmode="lin" valueType="num">
                                      <p:cBhvr>
                                        <p:cTn id="22" dur="41" tmFilter="0, 0; 0.125,0.2665; 0.25,0.4; 0.375,0.465; 0.5,0.5;  0.625,0.535; 0.75,0.6; 0.875,0.7335; 1,1">
                                          <p:stCondLst>
                                            <p:cond delay="414"/>
                                          </p:stCondLst>
                                        </p:cTn>
                                        <p:tgtEl>
                                          <p:spTgt spid="2050"/>
                                        </p:tgtEl>
                                        <p:attrNameLst>
                                          <p:attrName>ppt_y</p:attrName>
                                        </p:attrNameLst>
                                      </p:cBhvr>
                                      <p:tavLst>
                                        <p:tav tm="0" fmla="#ppt_y-sin(pi*$)/81">
                                          <p:val>
                                            <p:fltVal val="0"/>
                                          </p:val>
                                        </p:tav>
                                        <p:tav tm="100000">
                                          <p:val>
                                            <p:fltVal val="1"/>
                                          </p:val>
                                        </p:tav>
                                      </p:tavLst>
                                    </p:anim>
                                    <p:animScale>
                                      <p:cBhvr>
                                        <p:cTn id="23" dur="7">
                                          <p:stCondLst>
                                            <p:cond delay="162"/>
                                          </p:stCondLst>
                                        </p:cTn>
                                        <p:tgtEl>
                                          <p:spTgt spid="2050"/>
                                        </p:tgtEl>
                                      </p:cBhvr>
                                      <p:to x="100000" y="60000"/>
                                    </p:animScale>
                                    <p:animScale>
                                      <p:cBhvr>
                                        <p:cTn id="24" dur="41" decel="50000">
                                          <p:stCondLst>
                                            <p:cond delay="169"/>
                                          </p:stCondLst>
                                        </p:cTn>
                                        <p:tgtEl>
                                          <p:spTgt spid="2050"/>
                                        </p:tgtEl>
                                      </p:cBhvr>
                                      <p:to x="100000" y="100000"/>
                                    </p:animScale>
                                    <p:animScale>
                                      <p:cBhvr>
                                        <p:cTn id="25" dur="7">
                                          <p:stCondLst>
                                            <p:cond delay="328"/>
                                          </p:stCondLst>
                                        </p:cTn>
                                        <p:tgtEl>
                                          <p:spTgt spid="2050"/>
                                        </p:tgtEl>
                                      </p:cBhvr>
                                      <p:to x="100000" y="80000"/>
                                    </p:animScale>
                                    <p:animScale>
                                      <p:cBhvr>
                                        <p:cTn id="26" dur="41" decel="50000">
                                          <p:stCondLst>
                                            <p:cond delay="335"/>
                                          </p:stCondLst>
                                        </p:cTn>
                                        <p:tgtEl>
                                          <p:spTgt spid="2050"/>
                                        </p:tgtEl>
                                      </p:cBhvr>
                                      <p:to x="100000" y="100000"/>
                                    </p:animScale>
                                    <p:animScale>
                                      <p:cBhvr>
                                        <p:cTn id="27" dur="7">
                                          <p:stCondLst>
                                            <p:cond delay="410"/>
                                          </p:stCondLst>
                                        </p:cTn>
                                        <p:tgtEl>
                                          <p:spTgt spid="2050"/>
                                        </p:tgtEl>
                                      </p:cBhvr>
                                      <p:to x="100000" y="90000"/>
                                    </p:animScale>
                                    <p:animScale>
                                      <p:cBhvr>
                                        <p:cTn id="28" dur="41" decel="50000">
                                          <p:stCondLst>
                                            <p:cond delay="417"/>
                                          </p:stCondLst>
                                        </p:cTn>
                                        <p:tgtEl>
                                          <p:spTgt spid="2050"/>
                                        </p:tgtEl>
                                      </p:cBhvr>
                                      <p:to x="100000" y="100000"/>
                                    </p:animScale>
                                    <p:animScale>
                                      <p:cBhvr>
                                        <p:cTn id="29" dur="7">
                                          <p:stCondLst>
                                            <p:cond delay="452"/>
                                          </p:stCondLst>
                                        </p:cTn>
                                        <p:tgtEl>
                                          <p:spTgt spid="2050"/>
                                        </p:tgtEl>
                                      </p:cBhvr>
                                      <p:to x="100000" y="95000"/>
                                    </p:animScale>
                                    <p:animScale>
                                      <p:cBhvr>
                                        <p:cTn id="30" dur="41" decel="50000">
                                          <p:stCondLst>
                                            <p:cond delay="459"/>
                                          </p:stCondLst>
                                        </p:cTn>
                                        <p:tgtEl>
                                          <p:spTgt spid="205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704256" y="302791"/>
            <a:ext cx="7772400" cy="1470025"/>
          </a:xfrm>
        </p:spPr>
        <p:txBody>
          <a:bodyPr/>
          <a:lstStyle/>
          <a:p>
            <a:r>
              <a:rPr lang="ar-DZ" b="1" dirty="0" smtClean="0"/>
              <a:t>ثانيا : مرونة العرض </a:t>
            </a:r>
            <a:endParaRPr lang="ar-DZ" b="1" dirty="0"/>
          </a:p>
        </p:txBody>
      </p:sp>
      <p:sp>
        <p:nvSpPr>
          <p:cNvPr id="3" name="عنوان فرعي 2"/>
          <p:cNvSpPr>
            <a:spLocks noGrp="1"/>
          </p:cNvSpPr>
          <p:nvPr>
            <p:ph type="subTitle" idx="1"/>
          </p:nvPr>
        </p:nvSpPr>
        <p:spPr>
          <a:xfrm>
            <a:off x="395536" y="1916832"/>
            <a:ext cx="8352928" cy="5328592"/>
          </a:xfrm>
        </p:spPr>
        <p:txBody>
          <a:bodyPr/>
          <a:lstStyle/>
          <a:p>
            <a:pPr algn="just"/>
            <a:r>
              <a:rPr lang="ar-DZ" dirty="0" smtClean="0"/>
              <a:t>   </a:t>
            </a:r>
            <a:r>
              <a:rPr lang="ar-DZ" b="1" dirty="0" smtClean="0"/>
              <a:t>لا </a:t>
            </a:r>
            <a:r>
              <a:rPr lang="ar-DZ" b="1" dirty="0"/>
              <a:t>تقل مرونة العرض أهمية عن مرونة </a:t>
            </a:r>
            <a:r>
              <a:rPr lang="ar-DZ" b="1" dirty="0" smtClean="0"/>
              <a:t>الطلب، إذ </a:t>
            </a:r>
            <a:r>
              <a:rPr lang="ar-DZ" b="1" dirty="0"/>
              <a:t>تعبر مرونة العرض على درجة استجابة الكمية المعروضة </a:t>
            </a:r>
            <a:r>
              <a:rPr lang="ar-DZ" b="1" dirty="0" smtClean="0"/>
              <a:t>لسلعة ما, </a:t>
            </a:r>
            <a:r>
              <a:rPr lang="ar-DZ" b="1" dirty="0"/>
              <a:t>نتيجة التغير في </a:t>
            </a:r>
            <a:r>
              <a:rPr lang="ar-DZ" b="1" dirty="0" smtClean="0"/>
              <a:t>السعر, ويأخذ </a:t>
            </a:r>
            <a:r>
              <a:rPr lang="ar-DZ" b="1" dirty="0"/>
              <a:t>معامل مرونة العرض الإشارة الموجبة بسبب أن السعر والكمية </a:t>
            </a:r>
            <a:r>
              <a:rPr lang="ar-DZ" b="1" dirty="0" smtClean="0"/>
              <a:t>المعروضة, يتغيران بنفس </a:t>
            </a:r>
            <a:r>
              <a:rPr lang="ar-DZ" b="1" dirty="0"/>
              <a:t>الاتجاه </a:t>
            </a:r>
            <a:r>
              <a:rPr lang="ar-DZ" b="1" dirty="0" smtClean="0"/>
              <a:t>ويمكن </a:t>
            </a:r>
            <a:r>
              <a:rPr lang="ar-DZ" b="1" dirty="0"/>
              <a:t>إيجاد مرونة العرض بالعلاقة </a:t>
            </a:r>
            <a:r>
              <a:rPr lang="ar-DZ" b="1" dirty="0" smtClean="0"/>
              <a:t>التالية :</a:t>
            </a:r>
            <a:endParaRPr lang="ar-DZ" b="1"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5229200"/>
            <a:ext cx="4114800" cy="847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02275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50" fill="hold"/>
                                        <p:tgtEl>
                                          <p:spTgt spid="2"/>
                                        </p:tgtEl>
                                        <p:attrNameLst>
                                          <p:attrName>ppt_x</p:attrName>
                                        </p:attrNameLst>
                                      </p:cBhvr>
                                      <p:tavLst>
                                        <p:tav tm="0">
                                          <p:val>
                                            <p:strVal val="#ppt_x"/>
                                          </p:val>
                                        </p:tav>
                                        <p:tav tm="100000">
                                          <p:val>
                                            <p:strVal val="#ppt_x"/>
                                          </p:val>
                                        </p:tav>
                                      </p:tavLst>
                                    </p:anim>
                                    <p:anim calcmode="lin" valueType="num">
                                      <p:cBhvr additive="base">
                                        <p:cTn id="8" dur="25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250"/>
                            </p:stCondLst>
                            <p:childTnLst>
                              <p:par>
                                <p:cTn id="10" presetID="2" presetClass="entr" presetSubtype="4"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25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25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500"/>
                            </p:stCondLst>
                            <p:childTnLst>
                              <p:par>
                                <p:cTn id="15" presetID="26" presetClass="entr" presetSubtype="0" fill="hold" nodeType="afterEffect">
                                  <p:stCondLst>
                                    <p:cond delay="0"/>
                                  </p:stCondLst>
                                  <p:childTnLst>
                                    <p:set>
                                      <p:cBhvr>
                                        <p:cTn id="16" dur="1" fill="hold">
                                          <p:stCondLst>
                                            <p:cond delay="0"/>
                                          </p:stCondLst>
                                        </p:cTn>
                                        <p:tgtEl>
                                          <p:spTgt spid="3074"/>
                                        </p:tgtEl>
                                        <p:attrNameLst>
                                          <p:attrName>style.visibility</p:attrName>
                                        </p:attrNameLst>
                                      </p:cBhvr>
                                      <p:to>
                                        <p:strVal val="visible"/>
                                      </p:to>
                                    </p:set>
                                    <p:animEffect transition="in" filter="wipe(down)">
                                      <p:cBhvr>
                                        <p:cTn id="17" dur="145">
                                          <p:stCondLst>
                                            <p:cond delay="0"/>
                                          </p:stCondLst>
                                        </p:cTn>
                                        <p:tgtEl>
                                          <p:spTgt spid="3074"/>
                                        </p:tgtEl>
                                      </p:cBhvr>
                                    </p:animEffect>
                                    <p:anim calcmode="lin" valueType="num">
                                      <p:cBhvr>
                                        <p:cTn id="18" dur="456" tmFilter="0,0; 0.14,0.36; 0.43,0.73; 0.71,0.91; 1.0,1.0">
                                          <p:stCondLst>
                                            <p:cond delay="0"/>
                                          </p:stCondLst>
                                        </p:cTn>
                                        <p:tgtEl>
                                          <p:spTgt spid="3074"/>
                                        </p:tgtEl>
                                        <p:attrNameLst>
                                          <p:attrName>ppt_x</p:attrName>
                                        </p:attrNameLst>
                                      </p:cBhvr>
                                      <p:tavLst>
                                        <p:tav tm="0">
                                          <p:val>
                                            <p:strVal val="#ppt_x-0.25"/>
                                          </p:val>
                                        </p:tav>
                                        <p:tav tm="100000">
                                          <p:val>
                                            <p:strVal val="#ppt_x"/>
                                          </p:val>
                                        </p:tav>
                                      </p:tavLst>
                                    </p:anim>
                                    <p:anim calcmode="lin" valueType="num">
                                      <p:cBhvr>
                                        <p:cTn id="19" dur="166" tmFilter="0.0,0.0; 0.25,0.07; 0.50,0.2; 0.75,0.467; 1.0,1.0">
                                          <p:stCondLst>
                                            <p:cond delay="0"/>
                                          </p:stCondLst>
                                        </p:cTn>
                                        <p:tgtEl>
                                          <p:spTgt spid="3074"/>
                                        </p:tgtEl>
                                        <p:attrNameLst>
                                          <p:attrName>ppt_y</p:attrName>
                                        </p:attrNameLst>
                                      </p:cBhvr>
                                      <p:tavLst>
                                        <p:tav tm="0" fmla="#ppt_y-sin(pi*$)/3">
                                          <p:val>
                                            <p:fltVal val="0.5"/>
                                          </p:val>
                                        </p:tav>
                                        <p:tav tm="100000">
                                          <p:val>
                                            <p:fltVal val="1"/>
                                          </p:val>
                                        </p:tav>
                                      </p:tavLst>
                                    </p:anim>
                                    <p:anim calcmode="lin" valueType="num">
                                      <p:cBhvr>
                                        <p:cTn id="20" dur="166" tmFilter="0, 0; 0.125,0.2665; 0.25,0.4; 0.375,0.465; 0.5,0.5;  0.625,0.535; 0.75,0.6; 0.875,0.7335; 1,1">
                                          <p:stCondLst>
                                            <p:cond delay="166"/>
                                          </p:stCondLst>
                                        </p:cTn>
                                        <p:tgtEl>
                                          <p:spTgt spid="3074"/>
                                        </p:tgtEl>
                                        <p:attrNameLst>
                                          <p:attrName>ppt_y</p:attrName>
                                        </p:attrNameLst>
                                      </p:cBhvr>
                                      <p:tavLst>
                                        <p:tav tm="0" fmla="#ppt_y-sin(pi*$)/9">
                                          <p:val>
                                            <p:fltVal val="0"/>
                                          </p:val>
                                        </p:tav>
                                        <p:tav tm="100000">
                                          <p:val>
                                            <p:fltVal val="1"/>
                                          </p:val>
                                        </p:tav>
                                      </p:tavLst>
                                    </p:anim>
                                    <p:anim calcmode="lin" valueType="num">
                                      <p:cBhvr>
                                        <p:cTn id="21" dur="83" tmFilter="0, 0; 0.125,0.2665; 0.25,0.4; 0.375,0.465; 0.5,0.5;  0.625,0.535; 0.75,0.6; 0.875,0.7335; 1,1">
                                          <p:stCondLst>
                                            <p:cond delay="331"/>
                                          </p:stCondLst>
                                        </p:cTn>
                                        <p:tgtEl>
                                          <p:spTgt spid="3074"/>
                                        </p:tgtEl>
                                        <p:attrNameLst>
                                          <p:attrName>ppt_y</p:attrName>
                                        </p:attrNameLst>
                                      </p:cBhvr>
                                      <p:tavLst>
                                        <p:tav tm="0" fmla="#ppt_y-sin(pi*$)/27">
                                          <p:val>
                                            <p:fltVal val="0"/>
                                          </p:val>
                                        </p:tav>
                                        <p:tav tm="100000">
                                          <p:val>
                                            <p:fltVal val="1"/>
                                          </p:val>
                                        </p:tav>
                                      </p:tavLst>
                                    </p:anim>
                                    <p:anim calcmode="lin" valueType="num">
                                      <p:cBhvr>
                                        <p:cTn id="22" dur="41" tmFilter="0, 0; 0.125,0.2665; 0.25,0.4; 0.375,0.465; 0.5,0.5;  0.625,0.535; 0.75,0.6; 0.875,0.7335; 1,1">
                                          <p:stCondLst>
                                            <p:cond delay="414"/>
                                          </p:stCondLst>
                                        </p:cTn>
                                        <p:tgtEl>
                                          <p:spTgt spid="3074"/>
                                        </p:tgtEl>
                                        <p:attrNameLst>
                                          <p:attrName>ppt_y</p:attrName>
                                        </p:attrNameLst>
                                      </p:cBhvr>
                                      <p:tavLst>
                                        <p:tav tm="0" fmla="#ppt_y-sin(pi*$)/81">
                                          <p:val>
                                            <p:fltVal val="0"/>
                                          </p:val>
                                        </p:tav>
                                        <p:tav tm="100000">
                                          <p:val>
                                            <p:fltVal val="1"/>
                                          </p:val>
                                        </p:tav>
                                      </p:tavLst>
                                    </p:anim>
                                    <p:animScale>
                                      <p:cBhvr>
                                        <p:cTn id="23" dur="7">
                                          <p:stCondLst>
                                            <p:cond delay="162"/>
                                          </p:stCondLst>
                                        </p:cTn>
                                        <p:tgtEl>
                                          <p:spTgt spid="3074"/>
                                        </p:tgtEl>
                                      </p:cBhvr>
                                      <p:to x="100000" y="60000"/>
                                    </p:animScale>
                                    <p:animScale>
                                      <p:cBhvr>
                                        <p:cTn id="24" dur="41" decel="50000">
                                          <p:stCondLst>
                                            <p:cond delay="169"/>
                                          </p:stCondLst>
                                        </p:cTn>
                                        <p:tgtEl>
                                          <p:spTgt spid="3074"/>
                                        </p:tgtEl>
                                      </p:cBhvr>
                                      <p:to x="100000" y="100000"/>
                                    </p:animScale>
                                    <p:animScale>
                                      <p:cBhvr>
                                        <p:cTn id="25" dur="7">
                                          <p:stCondLst>
                                            <p:cond delay="328"/>
                                          </p:stCondLst>
                                        </p:cTn>
                                        <p:tgtEl>
                                          <p:spTgt spid="3074"/>
                                        </p:tgtEl>
                                      </p:cBhvr>
                                      <p:to x="100000" y="80000"/>
                                    </p:animScale>
                                    <p:animScale>
                                      <p:cBhvr>
                                        <p:cTn id="26" dur="41" decel="50000">
                                          <p:stCondLst>
                                            <p:cond delay="335"/>
                                          </p:stCondLst>
                                        </p:cTn>
                                        <p:tgtEl>
                                          <p:spTgt spid="3074"/>
                                        </p:tgtEl>
                                      </p:cBhvr>
                                      <p:to x="100000" y="100000"/>
                                    </p:animScale>
                                    <p:animScale>
                                      <p:cBhvr>
                                        <p:cTn id="27" dur="7">
                                          <p:stCondLst>
                                            <p:cond delay="410"/>
                                          </p:stCondLst>
                                        </p:cTn>
                                        <p:tgtEl>
                                          <p:spTgt spid="3074"/>
                                        </p:tgtEl>
                                      </p:cBhvr>
                                      <p:to x="100000" y="90000"/>
                                    </p:animScale>
                                    <p:animScale>
                                      <p:cBhvr>
                                        <p:cTn id="28" dur="41" decel="50000">
                                          <p:stCondLst>
                                            <p:cond delay="417"/>
                                          </p:stCondLst>
                                        </p:cTn>
                                        <p:tgtEl>
                                          <p:spTgt spid="3074"/>
                                        </p:tgtEl>
                                      </p:cBhvr>
                                      <p:to x="100000" y="100000"/>
                                    </p:animScale>
                                    <p:animScale>
                                      <p:cBhvr>
                                        <p:cTn id="29" dur="7">
                                          <p:stCondLst>
                                            <p:cond delay="452"/>
                                          </p:stCondLst>
                                        </p:cTn>
                                        <p:tgtEl>
                                          <p:spTgt spid="3074"/>
                                        </p:tgtEl>
                                      </p:cBhvr>
                                      <p:to x="100000" y="95000"/>
                                    </p:animScale>
                                    <p:animScale>
                                      <p:cBhvr>
                                        <p:cTn id="30" dur="41" decel="50000">
                                          <p:stCondLst>
                                            <p:cond delay="459"/>
                                          </p:stCondLst>
                                        </p:cTn>
                                        <p:tgtEl>
                                          <p:spTgt spid="307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ext Box 2"/>
          <p:cNvSpPr txBox="1">
            <a:spLocks noChangeArrowheads="1"/>
          </p:cNvSpPr>
          <p:nvPr/>
        </p:nvSpPr>
        <p:spPr bwMode="auto">
          <a:xfrm>
            <a:off x="1691680" y="188640"/>
            <a:ext cx="714752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600" b="1">
                <a:solidFill>
                  <a:schemeClr val="tx1"/>
                </a:solidFill>
                <a:latin typeface="Garamond" pitchFamily="18" charset="0"/>
                <a:cs typeface="Traditional Arabic" pitchFamily="18" charset="-78"/>
              </a:defRPr>
            </a:lvl1pPr>
            <a:lvl2pPr marL="742950" indent="-285750" eaLnBrk="0" hangingPunct="0">
              <a:defRPr sz="2600" b="1">
                <a:solidFill>
                  <a:schemeClr val="tx1"/>
                </a:solidFill>
                <a:latin typeface="Garamond" pitchFamily="18" charset="0"/>
                <a:cs typeface="Traditional Arabic" pitchFamily="18" charset="-78"/>
              </a:defRPr>
            </a:lvl2pPr>
            <a:lvl3pPr marL="1143000" indent="-228600" eaLnBrk="0" hangingPunct="0">
              <a:defRPr sz="2600" b="1">
                <a:solidFill>
                  <a:schemeClr val="tx1"/>
                </a:solidFill>
                <a:latin typeface="Garamond" pitchFamily="18" charset="0"/>
                <a:cs typeface="Traditional Arabic" pitchFamily="18" charset="-78"/>
              </a:defRPr>
            </a:lvl3pPr>
            <a:lvl4pPr marL="1600200" indent="-228600" eaLnBrk="0" hangingPunct="0">
              <a:defRPr sz="2600" b="1">
                <a:solidFill>
                  <a:schemeClr val="tx1"/>
                </a:solidFill>
                <a:latin typeface="Garamond" pitchFamily="18" charset="0"/>
                <a:cs typeface="Traditional Arabic" pitchFamily="18" charset="-78"/>
              </a:defRPr>
            </a:lvl4pPr>
            <a:lvl5pPr marL="2057400" indent="-228600" eaLnBrk="0" hangingPunct="0">
              <a:defRPr sz="2600" b="1">
                <a:solidFill>
                  <a:schemeClr val="tx1"/>
                </a:solidFill>
                <a:latin typeface="Garamond" pitchFamily="18" charset="0"/>
                <a:cs typeface="Traditional Arabic" pitchFamily="18" charset="-78"/>
              </a:defRPr>
            </a:lvl5pPr>
            <a:lvl6pPr marL="25146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6pPr>
            <a:lvl7pPr marL="29718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7pPr>
            <a:lvl8pPr marL="34290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8pPr>
            <a:lvl9pPr marL="38862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9pPr>
          </a:lstStyle>
          <a:p>
            <a:pPr eaLnBrk="1" fontAlgn="base" hangingPunct="1">
              <a:spcBef>
                <a:spcPct val="50000"/>
              </a:spcBef>
              <a:spcAft>
                <a:spcPct val="0"/>
              </a:spcAft>
            </a:pPr>
            <a:r>
              <a:rPr lang="ar-DZ" sz="4400" dirty="0" smtClean="0">
                <a:solidFill>
                  <a:srgbClr val="00008A"/>
                </a:solidFill>
                <a:latin typeface="Arial" pitchFamily="34" charset="0"/>
                <a:cs typeface="+mj-cs"/>
              </a:rPr>
              <a:t>1-</a:t>
            </a:r>
            <a:r>
              <a:rPr lang="ar-SA" sz="4400" dirty="0" smtClean="0">
                <a:solidFill>
                  <a:srgbClr val="00008A"/>
                </a:solidFill>
                <a:latin typeface="Arial" pitchFamily="34" charset="0"/>
                <a:cs typeface="+mj-cs"/>
              </a:rPr>
              <a:t>العوامل المؤثرة في مرونة العرض </a:t>
            </a:r>
            <a:endParaRPr lang="en-US" sz="4400" dirty="0" smtClean="0">
              <a:solidFill>
                <a:srgbClr val="00008A"/>
              </a:solidFill>
              <a:latin typeface="Arial" pitchFamily="34" charset="0"/>
              <a:cs typeface="+mj-cs"/>
            </a:endParaRPr>
          </a:p>
        </p:txBody>
      </p:sp>
      <p:sp>
        <p:nvSpPr>
          <p:cNvPr id="96259" name="Text Box 3"/>
          <p:cNvSpPr txBox="1">
            <a:spLocks noChangeArrowheads="1"/>
          </p:cNvSpPr>
          <p:nvPr/>
        </p:nvSpPr>
        <p:spPr bwMode="auto">
          <a:xfrm>
            <a:off x="5692080" y="1052736"/>
            <a:ext cx="32004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600" b="1">
                <a:solidFill>
                  <a:schemeClr val="tx1"/>
                </a:solidFill>
                <a:latin typeface="Garamond" pitchFamily="18" charset="0"/>
                <a:cs typeface="Traditional Arabic" pitchFamily="18" charset="-78"/>
              </a:defRPr>
            </a:lvl1pPr>
            <a:lvl2pPr marL="742950" indent="-285750" eaLnBrk="0" hangingPunct="0">
              <a:defRPr sz="2600" b="1">
                <a:solidFill>
                  <a:schemeClr val="tx1"/>
                </a:solidFill>
                <a:latin typeface="Garamond" pitchFamily="18" charset="0"/>
                <a:cs typeface="Traditional Arabic" pitchFamily="18" charset="-78"/>
              </a:defRPr>
            </a:lvl2pPr>
            <a:lvl3pPr marL="1143000" indent="-228600" eaLnBrk="0" hangingPunct="0">
              <a:defRPr sz="2600" b="1">
                <a:solidFill>
                  <a:schemeClr val="tx1"/>
                </a:solidFill>
                <a:latin typeface="Garamond" pitchFamily="18" charset="0"/>
                <a:cs typeface="Traditional Arabic" pitchFamily="18" charset="-78"/>
              </a:defRPr>
            </a:lvl3pPr>
            <a:lvl4pPr marL="1600200" indent="-228600" eaLnBrk="0" hangingPunct="0">
              <a:defRPr sz="2600" b="1">
                <a:solidFill>
                  <a:schemeClr val="tx1"/>
                </a:solidFill>
                <a:latin typeface="Garamond" pitchFamily="18" charset="0"/>
                <a:cs typeface="Traditional Arabic" pitchFamily="18" charset="-78"/>
              </a:defRPr>
            </a:lvl4pPr>
            <a:lvl5pPr marL="2057400" indent="-228600" eaLnBrk="0" hangingPunct="0">
              <a:defRPr sz="2600" b="1">
                <a:solidFill>
                  <a:schemeClr val="tx1"/>
                </a:solidFill>
                <a:latin typeface="Garamond" pitchFamily="18" charset="0"/>
                <a:cs typeface="Traditional Arabic" pitchFamily="18" charset="-78"/>
              </a:defRPr>
            </a:lvl5pPr>
            <a:lvl6pPr marL="25146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6pPr>
            <a:lvl7pPr marL="29718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7pPr>
            <a:lvl8pPr marL="34290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8pPr>
            <a:lvl9pPr marL="38862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9pPr>
          </a:lstStyle>
          <a:p>
            <a:pPr eaLnBrk="1" fontAlgn="base" hangingPunct="1">
              <a:spcBef>
                <a:spcPct val="50000"/>
              </a:spcBef>
              <a:spcAft>
                <a:spcPct val="0"/>
              </a:spcAft>
            </a:pPr>
            <a:r>
              <a:rPr lang="ar-DZ" sz="3200" u="sng" dirty="0" smtClean="0">
                <a:solidFill>
                  <a:srgbClr val="0065CA"/>
                </a:solidFill>
                <a:latin typeface="Arial" pitchFamily="34" charset="0"/>
              </a:rPr>
              <a:t>ا- </a:t>
            </a:r>
            <a:r>
              <a:rPr lang="ar-SA" sz="3200" u="sng" dirty="0" smtClean="0">
                <a:solidFill>
                  <a:srgbClr val="0065CA"/>
                </a:solidFill>
                <a:latin typeface="Arial" pitchFamily="34" charset="0"/>
                <a:cs typeface="+mj-cs"/>
              </a:rPr>
              <a:t>القابلية للتخزين  </a:t>
            </a:r>
            <a:endParaRPr lang="en-US" sz="3200" u="sng" dirty="0" smtClean="0">
              <a:solidFill>
                <a:srgbClr val="0065CA"/>
              </a:solidFill>
              <a:latin typeface="Arial" pitchFamily="34" charset="0"/>
              <a:cs typeface="+mj-cs"/>
            </a:endParaRPr>
          </a:p>
        </p:txBody>
      </p:sp>
      <p:sp>
        <p:nvSpPr>
          <p:cNvPr id="96260" name="Text Box 4"/>
          <p:cNvSpPr txBox="1">
            <a:spLocks noChangeArrowheads="1"/>
          </p:cNvSpPr>
          <p:nvPr/>
        </p:nvSpPr>
        <p:spPr bwMode="auto">
          <a:xfrm>
            <a:off x="323528" y="1628800"/>
            <a:ext cx="8515672"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600" b="1">
                <a:solidFill>
                  <a:schemeClr val="tx1"/>
                </a:solidFill>
                <a:latin typeface="Garamond" pitchFamily="18" charset="0"/>
                <a:cs typeface="Traditional Arabic" pitchFamily="18" charset="-78"/>
              </a:defRPr>
            </a:lvl1pPr>
            <a:lvl2pPr marL="742950" indent="-285750" eaLnBrk="0" hangingPunct="0">
              <a:defRPr sz="2600" b="1">
                <a:solidFill>
                  <a:schemeClr val="tx1"/>
                </a:solidFill>
                <a:latin typeface="Garamond" pitchFamily="18" charset="0"/>
                <a:cs typeface="Traditional Arabic" pitchFamily="18" charset="-78"/>
              </a:defRPr>
            </a:lvl2pPr>
            <a:lvl3pPr marL="1143000" indent="-228600" eaLnBrk="0" hangingPunct="0">
              <a:defRPr sz="2600" b="1">
                <a:solidFill>
                  <a:schemeClr val="tx1"/>
                </a:solidFill>
                <a:latin typeface="Garamond" pitchFamily="18" charset="0"/>
                <a:cs typeface="Traditional Arabic" pitchFamily="18" charset="-78"/>
              </a:defRPr>
            </a:lvl3pPr>
            <a:lvl4pPr marL="1600200" indent="-228600" eaLnBrk="0" hangingPunct="0">
              <a:defRPr sz="2600" b="1">
                <a:solidFill>
                  <a:schemeClr val="tx1"/>
                </a:solidFill>
                <a:latin typeface="Garamond" pitchFamily="18" charset="0"/>
                <a:cs typeface="Traditional Arabic" pitchFamily="18" charset="-78"/>
              </a:defRPr>
            </a:lvl4pPr>
            <a:lvl5pPr marL="2057400" indent="-228600" eaLnBrk="0" hangingPunct="0">
              <a:defRPr sz="2600" b="1">
                <a:solidFill>
                  <a:schemeClr val="tx1"/>
                </a:solidFill>
                <a:latin typeface="Garamond" pitchFamily="18" charset="0"/>
                <a:cs typeface="Traditional Arabic" pitchFamily="18" charset="-78"/>
              </a:defRPr>
            </a:lvl5pPr>
            <a:lvl6pPr marL="25146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6pPr>
            <a:lvl7pPr marL="29718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7pPr>
            <a:lvl8pPr marL="34290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8pPr>
            <a:lvl9pPr marL="38862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9pPr>
          </a:lstStyle>
          <a:p>
            <a:pPr algn="just" eaLnBrk="1" fontAlgn="base" hangingPunct="1">
              <a:spcBef>
                <a:spcPct val="50000"/>
              </a:spcBef>
              <a:spcAft>
                <a:spcPct val="0"/>
              </a:spcAft>
            </a:pPr>
            <a:r>
              <a:rPr lang="ar-SA" sz="3200" b="0" dirty="0" smtClean="0">
                <a:solidFill>
                  <a:srgbClr val="000000"/>
                </a:solidFill>
                <a:latin typeface="Arial" pitchFamily="34" charset="0"/>
                <a:cs typeface="+mn-cs"/>
              </a:rPr>
              <a:t> </a:t>
            </a:r>
            <a:r>
              <a:rPr lang="ar-DZ" sz="3200" b="0" dirty="0" smtClean="0">
                <a:solidFill>
                  <a:srgbClr val="000000"/>
                </a:solidFill>
                <a:latin typeface="Arial" pitchFamily="34" charset="0"/>
                <a:cs typeface="+mn-cs"/>
              </a:rPr>
              <a:t>  </a:t>
            </a:r>
            <a:r>
              <a:rPr lang="ar-SA" sz="3200" dirty="0" smtClean="0">
                <a:solidFill>
                  <a:srgbClr val="000000"/>
                </a:solidFill>
                <a:latin typeface="Arial" pitchFamily="34" charset="0"/>
                <a:cs typeface="+mn-cs"/>
              </a:rPr>
              <a:t>كلما كانت السلعة قابلة للتخزين وبتكلفة معقولة، كان عرضها أكثر مرونة للتغيرات التي تحدث في الأسعار</a:t>
            </a:r>
            <a:r>
              <a:rPr lang="ar-DZ" sz="3200" dirty="0" smtClean="0">
                <a:solidFill>
                  <a:srgbClr val="000000"/>
                </a:solidFill>
                <a:latin typeface="Arial" pitchFamily="34" charset="0"/>
                <a:cs typeface="+mn-cs"/>
              </a:rPr>
              <a:t>,</a:t>
            </a:r>
            <a:r>
              <a:rPr lang="ar-SA" sz="3200" dirty="0" smtClean="0">
                <a:solidFill>
                  <a:srgbClr val="000000"/>
                </a:solidFill>
                <a:latin typeface="Arial" pitchFamily="34" charset="0"/>
                <a:cs typeface="+mn-cs"/>
              </a:rPr>
              <a:t> ولكن إذا كانت السلعة سريعة التلف وغير قابلـة للتخزيـن ( كالخضراوات )</a:t>
            </a:r>
            <a:r>
              <a:rPr lang="ar-DZ" sz="3200" dirty="0" smtClean="0">
                <a:solidFill>
                  <a:srgbClr val="000000"/>
                </a:solidFill>
                <a:latin typeface="Arial" pitchFamily="34" charset="0"/>
                <a:cs typeface="+mn-cs"/>
              </a:rPr>
              <a:t>,</a:t>
            </a:r>
            <a:r>
              <a:rPr lang="ar-SA" sz="3200" dirty="0" smtClean="0">
                <a:solidFill>
                  <a:srgbClr val="000000"/>
                </a:solidFill>
                <a:latin typeface="Arial" pitchFamily="34" charset="0"/>
                <a:cs typeface="+mn-cs"/>
              </a:rPr>
              <a:t>  فإن عرضها يكون غير مرن </a:t>
            </a:r>
            <a:endParaRPr lang="en-US" sz="4000" dirty="0" smtClean="0">
              <a:solidFill>
                <a:srgbClr val="000000"/>
              </a:solidFill>
              <a:latin typeface="Arial" pitchFamily="34" charset="0"/>
              <a:cs typeface="+mn-cs"/>
            </a:endParaRPr>
          </a:p>
        </p:txBody>
      </p:sp>
      <p:sp>
        <p:nvSpPr>
          <p:cNvPr id="96261" name="Text Box 5"/>
          <p:cNvSpPr txBox="1">
            <a:spLocks noChangeArrowheads="1"/>
          </p:cNvSpPr>
          <p:nvPr/>
        </p:nvSpPr>
        <p:spPr bwMode="auto">
          <a:xfrm>
            <a:off x="6530280" y="3717032"/>
            <a:ext cx="2362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600" b="1">
                <a:solidFill>
                  <a:schemeClr val="tx1"/>
                </a:solidFill>
                <a:latin typeface="Garamond" pitchFamily="18" charset="0"/>
                <a:cs typeface="Traditional Arabic" pitchFamily="18" charset="-78"/>
              </a:defRPr>
            </a:lvl1pPr>
            <a:lvl2pPr marL="742950" indent="-285750" eaLnBrk="0" hangingPunct="0">
              <a:defRPr sz="2600" b="1">
                <a:solidFill>
                  <a:schemeClr val="tx1"/>
                </a:solidFill>
                <a:latin typeface="Garamond" pitchFamily="18" charset="0"/>
                <a:cs typeface="Traditional Arabic" pitchFamily="18" charset="-78"/>
              </a:defRPr>
            </a:lvl2pPr>
            <a:lvl3pPr marL="1143000" indent="-228600" eaLnBrk="0" hangingPunct="0">
              <a:defRPr sz="2600" b="1">
                <a:solidFill>
                  <a:schemeClr val="tx1"/>
                </a:solidFill>
                <a:latin typeface="Garamond" pitchFamily="18" charset="0"/>
                <a:cs typeface="Traditional Arabic" pitchFamily="18" charset="-78"/>
              </a:defRPr>
            </a:lvl3pPr>
            <a:lvl4pPr marL="1600200" indent="-228600" eaLnBrk="0" hangingPunct="0">
              <a:defRPr sz="2600" b="1">
                <a:solidFill>
                  <a:schemeClr val="tx1"/>
                </a:solidFill>
                <a:latin typeface="Garamond" pitchFamily="18" charset="0"/>
                <a:cs typeface="Traditional Arabic" pitchFamily="18" charset="-78"/>
              </a:defRPr>
            </a:lvl4pPr>
            <a:lvl5pPr marL="2057400" indent="-228600" eaLnBrk="0" hangingPunct="0">
              <a:defRPr sz="2600" b="1">
                <a:solidFill>
                  <a:schemeClr val="tx1"/>
                </a:solidFill>
                <a:latin typeface="Garamond" pitchFamily="18" charset="0"/>
                <a:cs typeface="Traditional Arabic" pitchFamily="18" charset="-78"/>
              </a:defRPr>
            </a:lvl5pPr>
            <a:lvl6pPr marL="25146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6pPr>
            <a:lvl7pPr marL="29718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7pPr>
            <a:lvl8pPr marL="34290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8pPr>
            <a:lvl9pPr marL="38862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9pPr>
          </a:lstStyle>
          <a:p>
            <a:pPr eaLnBrk="1" fontAlgn="base" hangingPunct="1">
              <a:spcBef>
                <a:spcPct val="50000"/>
              </a:spcBef>
              <a:spcAft>
                <a:spcPct val="0"/>
              </a:spcAft>
            </a:pPr>
            <a:r>
              <a:rPr lang="ar-DZ" sz="3200" u="sng" dirty="0" smtClean="0">
                <a:solidFill>
                  <a:srgbClr val="0065CA"/>
                </a:solidFill>
                <a:latin typeface="Arial" pitchFamily="34" charset="0"/>
                <a:cs typeface="+mj-cs"/>
              </a:rPr>
              <a:t>ب- </a:t>
            </a:r>
            <a:r>
              <a:rPr lang="ar-SA" sz="3200" u="sng" dirty="0" smtClean="0">
                <a:solidFill>
                  <a:srgbClr val="0065CA"/>
                </a:solidFill>
                <a:latin typeface="Arial" pitchFamily="34" charset="0"/>
                <a:cs typeface="+mj-cs"/>
              </a:rPr>
              <a:t>قابلية النقل  </a:t>
            </a:r>
            <a:endParaRPr lang="en-US" sz="3200" u="sng" dirty="0" smtClean="0">
              <a:solidFill>
                <a:srgbClr val="0065CA"/>
              </a:solidFill>
              <a:latin typeface="Arial" pitchFamily="34" charset="0"/>
              <a:cs typeface="+mj-cs"/>
            </a:endParaRPr>
          </a:p>
        </p:txBody>
      </p:sp>
      <p:sp>
        <p:nvSpPr>
          <p:cNvPr id="96262" name="Text Box 6"/>
          <p:cNvSpPr txBox="1">
            <a:spLocks noChangeArrowheads="1"/>
          </p:cNvSpPr>
          <p:nvPr/>
        </p:nvSpPr>
        <p:spPr bwMode="auto">
          <a:xfrm>
            <a:off x="609600" y="4221088"/>
            <a:ext cx="8229600"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600" b="1">
                <a:solidFill>
                  <a:schemeClr val="tx1"/>
                </a:solidFill>
                <a:latin typeface="Garamond" pitchFamily="18" charset="0"/>
                <a:cs typeface="Traditional Arabic" pitchFamily="18" charset="-78"/>
              </a:defRPr>
            </a:lvl1pPr>
            <a:lvl2pPr marL="742950" indent="-285750" eaLnBrk="0" hangingPunct="0">
              <a:defRPr sz="2600" b="1">
                <a:solidFill>
                  <a:schemeClr val="tx1"/>
                </a:solidFill>
                <a:latin typeface="Garamond" pitchFamily="18" charset="0"/>
                <a:cs typeface="Traditional Arabic" pitchFamily="18" charset="-78"/>
              </a:defRPr>
            </a:lvl2pPr>
            <a:lvl3pPr marL="1143000" indent="-228600" eaLnBrk="0" hangingPunct="0">
              <a:defRPr sz="2600" b="1">
                <a:solidFill>
                  <a:schemeClr val="tx1"/>
                </a:solidFill>
                <a:latin typeface="Garamond" pitchFamily="18" charset="0"/>
                <a:cs typeface="Traditional Arabic" pitchFamily="18" charset="-78"/>
              </a:defRPr>
            </a:lvl3pPr>
            <a:lvl4pPr marL="1600200" indent="-228600" eaLnBrk="0" hangingPunct="0">
              <a:defRPr sz="2600" b="1">
                <a:solidFill>
                  <a:schemeClr val="tx1"/>
                </a:solidFill>
                <a:latin typeface="Garamond" pitchFamily="18" charset="0"/>
                <a:cs typeface="Traditional Arabic" pitchFamily="18" charset="-78"/>
              </a:defRPr>
            </a:lvl4pPr>
            <a:lvl5pPr marL="2057400" indent="-228600" eaLnBrk="0" hangingPunct="0">
              <a:defRPr sz="2600" b="1">
                <a:solidFill>
                  <a:schemeClr val="tx1"/>
                </a:solidFill>
                <a:latin typeface="Garamond" pitchFamily="18" charset="0"/>
                <a:cs typeface="Traditional Arabic" pitchFamily="18" charset="-78"/>
              </a:defRPr>
            </a:lvl5pPr>
            <a:lvl6pPr marL="25146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6pPr>
            <a:lvl7pPr marL="29718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7pPr>
            <a:lvl8pPr marL="34290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8pPr>
            <a:lvl9pPr marL="38862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9pPr>
          </a:lstStyle>
          <a:p>
            <a:pPr algn="just" eaLnBrk="1" fontAlgn="base" hangingPunct="1">
              <a:spcBef>
                <a:spcPct val="50000"/>
              </a:spcBef>
              <a:spcAft>
                <a:spcPct val="0"/>
              </a:spcAft>
            </a:pPr>
            <a:r>
              <a:rPr lang="ar-DZ" sz="3200" b="0" dirty="0" smtClean="0">
                <a:solidFill>
                  <a:srgbClr val="000000"/>
                </a:solidFill>
                <a:latin typeface="Arial" pitchFamily="34" charset="0"/>
                <a:cs typeface="+mn-cs"/>
              </a:rPr>
              <a:t>  </a:t>
            </a:r>
            <a:r>
              <a:rPr lang="ar-SA" sz="3200" dirty="0" smtClean="0">
                <a:solidFill>
                  <a:srgbClr val="000000"/>
                </a:solidFill>
                <a:latin typeface="Arial" pitchFamily="34" charset="0"/>
                <a:cs typeface="+mn-cs"/>
              </a:rPr>
              <a:t>عندما تكون السلعة قابلة للنقل من مكان لآخر</a:t>
            </a:r>
            <a:r>
              <a:rPr lang="ar-DZ" sz="3200" dirty="0" smtClean="0">
                <a:solidFill>
                  <a:srgbClr val="000000"/>
                </a:solidFill>
                <a:latin typeface="Arial" pitchFamily="34" charset="0"/>
                <a:cs typeface="+mn-cs"/>
              </a:rPr>
              <a:t>,</a:t>
            </a:r>
            <a:r>
              <a:rPr lang="ar-SA" sz="3200" dirty="0" smtClean="0">
                <a:solidFill>
                  <a:srgbClr val="000000"/>
                </a:solidFill>
                <a:latin typeface="Arial" pitchFamily="34" charset="0"/>
                <a:cs typeface="+mn-cs"/>
              </a:rPr>
              <a:t> وبتكاليف مناسبة، فإن هذا يعني أن مرونتها تكون أكبر </a:t>
            </a:r>
            <a:r>
              <a:rPr lang="ar-DZ" sz="3200" dirty="0">
                <a:solidFill>
                  <a:srgbClr val="000000"/>
                </a:solidFill>
                <a:latin typeface="Arial" pitchFamily="34" charset="0"/>
                <a:cs typeface="+mn-cs"/>
              </a:rPr>
              <a:t>,</a:t>
            </a:r>
            <a:r>
              <a:rPr lang="ar-SA" sz="3200" dirty="0" smtClean="0">
                <a:solidFill>
                  <a:srgbClr val="000000"/>
                </a:solidFill>
                <a:latin typeface="Arial" pitchFamily="34" charset="0"/>
                <a:cs typeface="+mn-cs"/>
              </a:rPr>
              <a:t> فإذا انخفض سعر السلعة في المنطقة وكانت السلعة قابلة للانتقال</a:t>
            </a:r>
            <a:r>
              <a:rPr lang="ar-DZ" sz="3200" dirty="0" smtClean="0">
                <a:solidFill>
                  <a:srgbClr val="000000"/>
                </a:solidFill>
                <a:latin typeface="Arial" pitchFamily="34" charset="0"/>
                <a:cs typeface="+mn-cs"/>
              </a:rPr>
              <a:t>,</a:t>
            </a:r>
            <a:r>
              <a:rPr lang="ar-SA" sz="3200" dirty="0" smtClean="0">
                <a:solidFill>
                  <a:srgbClr val="000000"/>
                </a:solidFill>
                <a:latin typeface="Arial" pitchFamily="34" charset="0"/>
                <a:cs typeface="+mn-cs"/>
              </a:rPr>
              <a:t> تمكن المنتج من نقلها وبيعها في منطقة أخرى</a:t>
            </a:r>
            <a:r>
              <a:rPr lang="ar-DZ" sz="3200" dirty="0" smtClean="0">
                <a:solidFill>
                  <a:srgbClr val="000000"/>
                </a:solidFill>
                <a:latin typeface="Arial" pitchFamily="34" charset="0"/>
                <a:cs typeface="+mn-cs"/>
              </a:rPr>
              <a:t>,</a:t>
            </a:r>
            <a:r>
              <a:rPr lang="ar-SA" sz="3200" dirty="0" smtClean="0">
                <a:solidFill>
                  <a:srgbClr val="000000"/>
                </a:solidFill>
                <a:latin typeface="Arial" pitchFamily="34" charset="0"/>
                <a:cs typeface="+mn-cs"/>
              </a:rPr>
              <a:t> لم تنخفض فيها الأسعار </a:t>
            </a:r>
            <a:r>
              <a:rPr lang="ar-SA" sz="3200" dirty="0" smtClean="0">
                <a:solidFill>
                  <a:srgbClr val="000000"/>
                </a:solidFill>
                <a:latin typeface="Arial" pitchFamily="34" charset="0"/>
              </a:rPr>
              <a:t>.</a:t>
            </a:r>
            <a:endParaRPr lang="en-US" sz="3200" dirty="0" smtClean="0">
              <a:solidFill>
                <a:srgbClr val="000000"/>
              </a:solidFill>
              <a:latin typeface="Arial" pitchFamily="34" charset="0"/>
            </a:endParaRPr>
          </a:p>
        </p:txBody>
      </p:sp>
    </p:spTree>
    <p:extLst>
      <p:ext uri="{BB962C8B-B14F-4D97-AF65-F5344CB8AC3E}">
        <p14:creationId xmlns:p14="http://schemas.microsoft.com/office/powerpoint/2010/main" val="291926271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96258"/>
                                        </p:tgtEl>
                                        <p:attrNameLst>
                                          <p:attrName>style.visibility</p:attrName>
                                        </p:attrNameLst>
                                      </p:cBhvr>
                                      <p:to>
                                        <p:strVal val="visible"/>
                                      </p:to>
                                    </p:set>
                                    <p:anim calcmode="lin" valueType="num">
                                      <p:cBhvr>
                                        <p:cTn id="7" dur="250" fill="hold"/>
                                        <p:tgtEl>
                                          <p:spTgt spid="96258"/>
                                        </p:tgtEl>
                                        <p:attrNameLst>
                                          <p:attrName>ppt_w</p:attrName>
                                        </p:attrNameLst>
                                      </p:cBhvr>
                                      <p:tavLst>
                                        <p:tav tm="0">
                                          <p:val>
                                            <p:fltVal val="0"/>
                                          </p:val>
                                        </p:tav>
                                        <p:tav tm="100000">
                                          <p:val>
                                            <p:strVal val="#ppt_w"/>
                                          </p:val>
                                        </p:tav>
                                      </p:tavLst>
                                    </p:anim>
                                    <p:anim calcmode="lin" valueType="num">
                                      <p:cBhvr>
                                        <p:cTn id="8" dur="250" fill="hold"/>
                                        <p:tgtEl>
                                          <p:spTgt spid="96258"/>
                                        </p:tgtEl>
                                        <p:attrNameLst>
                                          <p:attrName>ppt_h</p:attrName>
                                        </p:attrNameLst>
                                      </p:cBhvr>
                                      <p:tavLst>
                                        <p:tav tm="0">
                                          <p:val>
                                            <p:fltVal val="0"/>
                                          </p:val>
                                        </p:tav>
                                        <p:tav tm="100000">
                                          <p:val>
                                            <p:strVal val="#ppt_h"/>
                                          </p:val>
                                        </p:tav>
                                      </p:tavLst>
                                    </p:anim>
                                  </p:childTnLst>
                                </p:cTn>
                              </p:par>
                            </p:childTnLst>
                          </p:cTn>
                        </p:par>
                        <p:par>
                          <p:cTn id="9" fill="hold" nodeType="withGroup">
                            <p:stCondLst>
                              <p:cond delay="250"/>
                            </p:stCondLst>
                            <p:childTnLst>
                              <p:par>
                                <p:cTn id="10" presetID="15" presetClass="entr" presetSubtype="0" fill="hold" grpId="0" nodeType="afterEffect">
                                  <p:stCondLst>
                                    <p:cond delay="0"/>
                                  </p:stCondLst>
                                  <p:childTnLst>
                                    <p:set>
                                      <p:cBhvr>
                                        <p:cTn id="11" dur="1" fill="hold">
                                          <p:stCondLst>
                                            <p:cond delay="0"/>
                                          </p:stCondLst>
                                        </p:cTn>
                                        <p:tgtEl>
                                          <p:spTgt spid="96259"/>
                                        </p:tgtEl>
                                        <p:attrNameLst>
                                          <p:attrName>style.visibility</p:attrName>
                                        </p:attrNameLst>
                                      </p:cBhvr>
                                      <p:to>
                                        <p:strVal val="visible"/>
                                      </p:to>
                                    </p:set>
                                    <p:anim calcmode="lin" valueType="num">
                                      <p:cBhvr>
                                        <p:cTn id="12" dur="250" fill="hold"/>
                                        <p:tgtEl>
                                          <p:spTgt spid="96259"/>
                                        </p:tgtEl>
                                        <p:attrNameLst>
                                          <p:attrName>ppt_w</p:attrName>
                                        </p:attrNameLst>
                                      </p:cBhvr>
                                      <p:tavLst>
                                        <p:tav tm="0">
                                          <p:val>
                                            <p:fltVal val="0"/>
                                          </p:val>
                                        </p:tav>
                                        <p:tav tm="100000">
                                          <p:val>
                                            <p:strVal val="#ppt_w"/>
                                          </p:val>
                                        </p:tav>
                                      </p:tavLst>
                                    </p:anim>
                                    <p:anim calcmode="lin" valueType="num">
                                      <p:cBhvr>
                                        <p:cTn id="13" dur="250" fill="hold"/>
                                        <p:tgtEl>
                                          <p:spTgt spid="96259"/>
                                        </p:tgtEl>
                                        <p:attrNameLst>
                                          <p:attrName>ppt_h</p:attrName>
                                        </p:attrNameLst>
                                      </p:cBhvr>
                                      <p:tavLst>
                                        <p:tav tm="0">
                                          <p:val>
                                            <p:fltVal val="0"/>
                                          </p:val>
                                        </p:tav>
                                        <p:tav tm="100000">
                                          <p:val>
                                            <p:strVal val="#ppt_h"/>
                                          </p:val>
                                        </p:tav>
                                      </p:tavLst>
                                    </p:anim>
                                    <p:anim calcmode="lin" valueType="num">
                                      <p:cBhvr>
                                        <p:cTn id="14" dur="250" fill="hold"/>
                                        <p:tgtEl>
                                          <p:spTgt spid="96259"/>
                                        </p:tgtEl>
                                        <p:attrNameLst>
                                          <p:attrName>ppt_x</p:attrName>
                                        </p:attrNameLst>
                                      </p:cBhvr>
                                      <p:tavLst>
                                        <p:tav tm="0" fmla="#ppt_x+(cos(-2*pi*(1-$))*-#ppt_x-sin(-2*pi*(1-$))*(1-#ppt_y))*(1-$)">
                                          <p:val>
                                            <p:fltVal val="0"/>
                                          </p:val>
                                        </p:tav>
                                        <p:tav tm="100000">
                                          <p:val>
                                            <p:fltVal val="1"/>
                                          </p:val>
                                        </p:tav>
                                      </p:tavLst>
                                    </p:anim>
                                    <p:anim calcmode="lin" valueType="num">
                                      <p:cBhvr>
                                        <p:cTn id="15" dur="250" fill="hold"/>
                                        <p:tgtEl>
                                          <p:spTgt spid="96259"/>
                                        </p:tgtEl>
                                        <p:attrNameLst>
                                          <p:attrName>ppt_y</p:attrName>
                                        </p:attrNameLst>
                                      </p:cBhvr>
                                      <p:tavLst>
                                        <p:tav tm="0" fmla="#ppt_y+(sin(-2*pi*(1-$))*-#ppt_x+cos(-2*pi*(1-$))*(1-#ppt_y))*(1-$)">
                                          <p:val>
                                            <p:fltVal val="0"/>
                                          </p:val>
                                        </p:tav>
                                        <p:tav tm="100000">
                                          <p:val>
                                            <p:fltVal val="1"/>
                                          </p:val>
                                        </p:tav>
                                      </p:tavLst>
                                    </p:anim>
                                  </p:childTnLst>
                                </p:cTn>
                              </p:par>
                            </p:childTnLst>
                          </p:cTn>
                        </p:par>
                        <p:par>
                          <p:cTn id="16" fill="hold" nodeType="withGroup">
                            <p:stCondLst>
                              <p:cond delay="500"/>
                            </p:stCondLst>
                            <p:childTnLst>
                              <p:par>
                                <p:cTn id="17" presetID="14" presetClass="entr" presetSubtype="10" fill="hold" grpId="0" nodeType="afterEffect">
                                  <p:stCondLst>
                                    <p:cond delay="0"/>
                                  </p:stCondLst>
                                  <p:childTnLst>
                                    <p:set>
                                      <p:cBhvr>
                                        <p:cTn id="18" dur="1" fill="hold">
                                          <p:stCondLst>
                                            <p:cond delay="0"/>
                                          </p:stCondLst>
                                        </p:cTn>
                                        <p:tgtEl>
                                          <p:spTgt spid="96260"/>
                                        </p:tgtEl>
                                        <p:attrNameLst>
                                          <p:attrName>style.visibility</p:attrName>
                                        </p:attrNameLst>
                                      </p:cBhvr>
                                      <p:to>
                                        <p:strVal val="visible"/>
                                      </p:to>
                                    </p:set>
                                    <p:animEffect transition="in" filter="randombar(horizontal)">
                                      <p:cBhvr>
                                        <p:cTn id="19" dur="250"/>
                                        <p:tgtEl>
                                          <p:spTgt spid="96260"/>
                                        </p:tgtEl>
                                      </p:cBhvr>
                                    </p:animEffect>
                                  </p:childTnLst>
                                </p:cTn>
                              </p:par>
                            </p:childTnLst>
                          </p:cTn>
                        </p:par>
                        <p:par>
                          <p:cTn id="20" fill="hold" nodeType="withGroup">
                            <p:stCondLst>
                              <p:cond delay="750"/>
                            </p:stCondLst>
                            <p:childTnLst>
                              <p:par>
                                <p:cTn id="21" presetID="15" presetClass="entr" presetSubtype="0" fill="hold" grpId="0" nodeType="afterEffect">
                                  <p:stCondLst>
                                    <p:cond delay="0"/>
                                  </p:stCondLst>
                                  <p:childTnLst>
                                    <p:set>
                                      <p:cBhvr>
                                        <p:cTn id="22" dur="1" fill="hold">
                                          <p:stCondLst>
                                            <p:cond delay="0"/>
                                          </p:stCondLst>
                                        </p:cTn>
                                        <p:tgtEl>
                                          <p:spTgt spid="96261"/>
                                        </p:tgtEl>
                                        <p:attrNameLst>
                                          <p:attrName>style.visibility</p:attrName>
                                        </p:attrNameLst>
                                      </p:cBhvr>
                                      <p:to>
                                        <p:strVal val="visible"/>
                                      </p:to>
                                    </p:set>
                                    <p:anim calcmode="lin" valueType="num">
                                      <p:cBhvr>
                                        <p:cTn id="23" dur="250" fill="hold"/>
                                        <p:tgtEl>
                                          <p:spTgt spid="96261"/>
                                        </p:tgtEl>
                                        <p:attrNameLst>
                                          <p:attrName>ppt_w</p:attrName>
                                        </p:attrNameLst>
                                      </p:cBhvr>
                                      <p:tavLst>
                                        <p:tav tm="0">
                                          <p:val>
                                            <p:fltVal val="0"/>
                                          </p:val>
                                        </p:tav>
                                        <p:tav tm="100000">
                                          <p:val>
                                            <p:strVal val="#ppt_w"/>
                                          </p:val>
                                        </p:tav>
                                      </p:tavLst>
                                    </p:anim>
                                    <p:anim calcmode="lin" valueType="num">
                                      <p:cBhvr>
                                        <p:cTn id="24" dur="250" fill="hold"/>
                                        <p:tgtEl>
                                          <p:spTgt spid="96261"/>
                                        </p:tgtEl>
                                        <p:attrNameLst>
                                          <p:attrName>ppt_h</p:attrName>
                                        </p:attrNameLst>
                                      </p:cBhvr>
                                      <p:tavLst>
                                        <p:tav tm="0">
                                          <p:val>
                                            <p:fltVal val="0"/>
                                          </p:val>
                                        </p:tav>
                                        <p:tav tm="100000">
                                          <p:val>
                                            <p:strVal val="#ppt_h"/>
                                          </p:val>
                                        </p:tav>
                                      </p:tavLst>
                                    </p:anim>
                                    <p:anim calcmode="lin" valueType="num">
                                      <p:cBhvr>
                                        <p:cTn id="25" dur="250" fill="hold"/>
                                        <p:tgtEl>
                                          <p:spTgt spid="96261"/>
                                        </p:tgtEl>
                                        <p:attrNameLst>
                                          <p:attrName>ppt_x</p:attrName>
                                        </p:attrNameLst>
                                      </p:cBhvr>
                                      <p:tavLst>
                                        <p:tav tm="0" fmla="#ppt_x+(cos(-2*pi*(1-$))*-#ppt_x-sin(-2*pi*(1-$))*(1-#ppt_y))*(1-$)">
                                          <p:val>
                                            <p:fltVal val="0"/>
                                          </p:val>
                                        </p:tav>
                                        <p:tav tm="100000">
                                          <p:val>
                                            <p:fltVal val="1"/>
                                          </p:val>
                                        </p:tav>
                                      </p:tavLst>
                                    </p:anim>
                                    <p:anim calcmode="lin" valueType="num">
                                      <p:cBhvr>
                                        <p:cTn id="26" dur="250" fill="hold"/>
                                        <p:tgtEl>
                                          <p:spTgt spid="96261"/>
                                        </p:tgtEl>
                                        <p:attrNameLst>
                                          <p:attrName>ppt_y</p:attrName>
                                        </p:attrNameLst>
                                      </p:cBhvr>
                                      <p:tavLst>
                                        <p:tav tm="0" fmla="#ppt_y+(sin(-2*pi*(1-$))*-#ppt_x+cos(-2*pi*(1-$))*(1-#ppt_y))*(1-$)">
                                          <p:val>
                                            <p:fltVal val="0"/>
                                          </p:val>
                                        </p:tav>
                                        <p:tav tm="100000">
                                          <p:val>
                                            <p:fltVal val="1"/>
                                          </p:val>
                                        </p:tav>
                                      </p:tavLst>
                                    </p:anim>
                                  </p:childTnLst>
                                </p:cTn>
                              </p:par>
                            </p:childTnLst>
                          </p:cTn>
                        </p:par>
                        <p:par>
                          <p:cTn id="27" fill="hold" nodeType="withGroup">
                            <p:stCondLst>
                              <p:cond delay="1000"/>
                            </p:stCondLst>
                            <p:childTnLst>
                              <p:par>
                                <p:cTn id="28" presetID="14" presetClass="entr" presetSubtype="10" fill="hold" grpId="0" nodeType="afterEffect">
                                  <p:stCondLst>
                                    <p:cond delay="0"/>
                                  </p:stCondLst>
                                  <p:childTnLst>
                                    <p:set>
                                      <p:cBhvr>
                                        <p:cTn id="29" dur="1" fill="hold">
                                          <p:stCondLst>
                                            <p:cond delay="0"/>
                                          </p:stCondLst>
                                        </p:cTn>
                                        <p:tgtEl>
                                          <p:spTgt spid="96262"/>
                                        </p:tgtEl>
                                        <p:attrNameLst>
                                          <p:attrName>style.visibility</p:attrName>
                                        </p:attrNameLst>
                                      </p:cBhvr>
                                      <p:to>
                                        <p:strVal val="visible"/>
                                      </p:to>
                                    </p:set>
                                    <p:animEffect transition="in" filter="randombar(horizontal)">
                                      <p:cBhvr>
                                        <p:cTn id="30" dur="250"/>
                                        <p:tgtEl>
                                          <p:spTgt spid="962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8" grpId="0" autoUpdateAnimBg="0"/>
      <p:bldP spid="96259" grpId="0" autoUpdateAnimBg="0"/>
      <p:bldP spid="96260" grpId="0" autoUpdateAnimBg="0"/>
      <p:bldP spid="96261" grpId="0" autoUpdateAnimBg="0"/>
      <p:bldP spid="96262" grpId="0" autoUpdateAnimBg="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ext Box 2"/>
          <p:cNvSpPr txBox="1">
            <a:spLocks noChangeArrowheads="1"/>
          </p:cNvSpPr>
          <p:nvPr/>
        </p:nvSpPr>
        <p:spPr bwMode="auto">
          <a:xfrm>
            <a:off x="3563888" y="344850"/>
            <a:ext cx="5122912"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600" b="1">
                <a:solidFill>
                  <a:schemeClr val="tx1"/>
                </a:solidFill>
                <a:latin typeface="Garamond" pitchFamily="18" charset="0"/>
                <a:cs typeface="Traditional Arabic" pitchFamily="18" charset="-78"/>
              </a:defRPr>
            </a:lvl1pPr>
            <a:lvl2pPr marL="742950" indent="-285750" eaLnBrk="0" hangingPunct="0">
              <a:defRPr sz="2600" b="1">
                <a:solidFill>
                  <a:schemeClr val="tx1"/>
                </a:solidFill>
                <a:latin typeface="Garamond" pitchFamily="18" charset="0"/>
                <a:cs typeface="Traditional Arabic" pitchFamily="18" charset="-78"/>
              </a:defRPr>
            </a:lvl2pPr>
            <a:lvl3pPr marL="1143000" indent="-228600" eaLnBrk="0" hangingPunct="0">
              <a:defRPr sz="2600" b="1">
                <a:solidFill>
                  <a:schemeClr val="tx1"/>
                </a:solidFill>
                <a:latin typeface="Garamond" pitchFamily="18" charset="0"/>
                <a:cs typeface="Traditional Arabic" pitchFamily="18" charset="-78"/>
              </a:defRPr>
            </a:lvl3pPr>
            <a:lvl4pPr marL="1600200" indent="-228600" eaLnBrk="0" hangingPunct="0">
              <a:defRPr sz="2600" b="1">
                <a:solidFill>
                  <a:schemeClr val="tx1"/>
                </a:solidFill>
                <a:latin typeface="Garamond" pitchFamily="18" charset="0"/>
                <a:cs typeface="Traditional Arabic" pitchFamily="18" charset="-78"/>
              </a:defRPr>
            </a:lvl4pPr>
            <a:lvl5pPr marL="2057400" indent="-228600" eaLnBrk="0" hangingPunct="0">
              <a:defRPr sz="2600" b="1">
                <a:solidFill>
                  <a:schemeClr val="tx1"/>
                </a:solidFill>
                <a:latin typeface="Garamond" pitchFamily="18" charset="0"/>
                <a:cs typeface="Traditional Arabic" pitchFamily="18" charset="-78"/>
              </a:defRPr>
            </a:lvl5pPr>
            <a:lvl6pPr marL="25146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6pPr>
            <a:lvl7pPr marL="29718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7pPr>
            <a:lvl8pPr marL="34290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8pPr>
            <a:lvl9pPr marL="38862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9pPr>
          </a:lstStyle>
          <a:p>
            <a:pPr algn="just" eaLnBrk="1" fontAlgn="base" hangingPunct="1">
              <a:spcBef>
                <a:spcPct val="50000"/>
              </a:spcBef>
              <a:spcAft>
                <a:spcPct val="0"/>
              </a:spcAft>
            </a:pPr>
            <a:r>
              <a:rPr lang="ar-DZ" sz="4000" dirty="0" smtClean="0">
                <a:solidFill>
                  <a:srgbClr val="0065CA"/>
                </a:solidFill>
                <a:latin typeface="Arial" pitchFamily="34" charset="0"/>
                <a:cs typeface="+mn-cs"/>
              </a:rPr>
              <a:t>ج- </a:t>
            </a:r>
            <a:r>
              <a:rPr lang="ar-SA" sz="3200" u="sng" dirty="0" smtClean="0">
                <a:solidFill>
                  <a:srgbClr val="0065CA"/>
                </a:solidFill>
                <a:latin typeface="Arial" pitchFamily="34" charset="0"/>
                <a:cs typeface="+mn-cs"/>
              </a:rPr>
              <a:t>طبيعة العملية الإنتاجية </a:t>
            </a:r>
            <a:endParaRPr lang="en-US" sz="4000" u="sng" dirty="0" smtClean="0">
              <a:solidFill>
                <a:srgbClr val="0065CA"/>
              </a:solidFill>
              <a:latin typeface="Arial" pitchFamily="34" charset="0"/>
              <a:cs typeface="+mn-cs"/>
            </a:endParaRPr>
          </a:p>
        </p:txBody>
      </p:sp>
      <p:sp>
        <p:nvSpPr>
          <p:cNvPr id="97283" name="Text Box 3"/>
          <p:cNvSpPr txBox="1">
            <a:spLocks noChangeArrowheads="1"/>
          </p:cNvSpPr>
          <p:nvPr/>
        </p:nvSpPr>
        <p:spPr bwMode="auto">
          <a:xfrm>
            <a:off x="461392" y="1124744"/>
            <a:ext cx="8287072"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600" b="1">
                <a:solidFill>
                  <a:schemeClr val="tx1"/>
                </a:solidFill>
                <a:latin typeface="Garamond" pitchFamily="18" charset="0"/>
                <a:cs typeface="Traditional Arabic" pitchFamily="18" charset="-78"/>
              </a:defRPr>
            </a:lvl1pPr>
            <a:lvl2pPr marL="742950" indent="-285750" eaLnBrk="0" hangingPunct="0">
              <a:defRPr sz="2600" b="1">
                <a:solidFill>
                  <a:schemeClr val="tx1"/>
                </a:solidFill>
                <a:latin typeface="Garamond" pitchFamily="18" charset="0"/>
                <a:cs typeface="Traditional Arabic" pitchFamily="18" charset="-78"/>
              </a:defRPr>
            </a:lvl2pPr>
            <a:lvl3pPr marL="1143000" indent="-228600" eaLnBrk="0" hangingPunct="0">
              <a:defRPr sz="2600" b="1">
                <a:solidFill>
                  <a:schemeClr val="tx1"/>
                </a:solidFill>
                <a:latin typeface="Garamond" pitchFamily="18" charset="0"/>
                <a:cs typeface="Traditional Arabic" pitchFamily="18" charset="-78"/>
              </a:defRPr>
            </a:lvl3pPr>
            <a:lvl4pPr marL="1600200" indent="-228600" eaLnBrk="0" hangingPunct="0">
              <a:defRPr sz="2600" b="1">
                <a:solidFill>
                  <a:schemeClr val="tx1"/>
                </a:solidFill>
                <a:latin typeface="Garamond" pitchFamily="18" charset="0"/>
                <a:cs typeface="Traditional Arabic" pitchFamily="18" charset="-78"/>
              </a:defRPr>
            </a:lvl4pPr>
            <a:lvl5pPr marL="2057400" indent="-228600" eaLnBrk="0" hangingPunct="0">
              <a:defRPr sz="2600" b="1">
                <a:solidFill>
                  <a:schemeClr val="tx1"/>
                </a:solidFill>
                <a:latin typeface="Garamond" pitchFamily="18" charset="0"/>
                <a:cs typeface="Traditional Arabic" pitchFamily="18" charset="-78"/>
              </a:defRPr>
            </a:lvl5pPr>
            <a:lvl6pPr marL="25146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6pPr>
            <a:lvl7pPr marL="29718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7pPr>
            <a:lvl8pPr marL="34290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8pPr>
            <a:lvl9pPr marL="38862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9pPr>
          </a:lstStyle>
          <a:p>
            <a:pPr algn="just" eaLnBrk="1" fontAlgn="base" hangingPunct="1">
              <a:spcBef>
                <a:spcPct val="50000"/>
              </a:spcBef>
              <a:spcAft>
                <a:spcPct val="0"/>
              </a:spcAft>
            </a:pPr>
            <a:r>
              <a:rPr lang="ar-DZ" sz="3200" dirty="0" smtClean="0">
                <a:solidFill>
                  <a:srgbClr val="000000"/>
                </a:solidFill>
                <a:latin typeface="Arial" pitchFamily="34" charset="0"/>
              </a:rPr>
              <a:t>  </a:t>
            </a:r>
            <a:r>
              <a:rPr lang="ar-SA" sz="3200" dirty="0" smtClean="0">
                <a:solidFill>
                  <a:srgbClr val="000000"/>
                </a:solidFill>
                <a:latin typeface="Arial" pitchFamily="34" charset="0"/>
                <a:cs typeface="+mn-cs"/>
              </a:rPr>
              <a:t>كلما كان هناك إمكانية لتغيير حجم الإنتاج بنفقات أقل وبطريقة أسهل ، كلما كان عرض السلعة أكثر مرونة</a:t>
            </a:r>
            <a:r>
              <a:rPr lang="ar-DZ" sz="3200" dirty="0" smtClean="0">
                <a:solidFill>
                  <a:srgbClr val="000000"/>
                </a:solidFill>
                <a:latin typeface="Arial" pitchFamily="34" charset="0"/>
                <a:cs typeface="+mn-cs"/>
              </a:rPr>
              <a:t>,</a:t>
            </a:r>
            <a:r>
              <a:rPr lang="ar-SA" sz="3200" dirty="0" smtClean="0">
                <a:solidFill>
                  <a:srgbClr val="000000"/>
                </a:solidFill>
                <a:latin typeface="Arial" pitchFamily="34" charset="0"/>
                <a:cs typeface="+mn-cs"/>
              </a:rPr>
              <a:t> كما أن سهولة تغيير عوامل الإنتاج المستخدمة</a:t>
            </a:r>
            <a:r>
              <a:rPr lang="ar-DZ" sz="3200" dirty="0" smtClean="0">
                <a:solidFill>
                  <a:srgbClr val="000000"/>
                </a:solidFill>
                <a:latin typeface="Arial" pitchFamily="34" charset="0"/>
                <a:cs typeface="+mn-cs"/>
              </a:rPr>
              <a:t>,</a:t>
            </a:r>
            <a:r>
              <a:rPr lang="ar-SA" sz="3200" dirty="0" smtClean="0">
                <a:solidFill>
                  <a:srgbClr val="000000"/>
                </a:solidFill>
                <a:latin typeface="Arial" pitchFamily="34" charset="0"/>
                <a:cs typeface="+mn-cs"/>
              </a:rPr>
              <a:t> وسهولة إحلالها</a:t>
            </a:r>
            <a:r>
              <a:rPr lang="ar-DZ" sz="3200" dirty="0" smtClean="0">
                <a:solidFill>
                  <a:srgbClr val="000000"/>
                </a:solidFill>
                <a:latin typeface="Arial" pitchFamily="34" charset="0"/>
                <a:cs typeface="+mn-cs"/>
              </a:rPr>
              <a:t>,</a:t>
            </a:r>
            <a:r>
              <a:rPr lang="ar-SA" sz="3200" dirty="0" smtClean="0">
                <a:solidFill>
                  <a:srgbClr val="000000"/>
                </a:solidFill>
                <a:latin typeface="Arial" pitchFamily="34" charset="0"/>
                <a:cs typeface="+mn-cs"/>
              </a:rPr>
              <a:t> ببعضها البعض وتعدد أوجه استخدامها ، يزيد من مرونة السلعة ، والعكس بالعكس . </a:t>
            </a:r>
            <a:endParaRPr lang="en-US" sz="3200" dirty="0" smtClean="0">
              <a:solidFill>
                <a:srgbClr val="000000"/>
              </a:solidFill>
              <a:latin typeface="Arial" pitchFamily="34" charset="0"/>
              <a:cs typeface="+mn-cs"/>
            </a:endParaRPr>
          </a:p>
        </p:txBody>
      </p:sp>
      <p:sp>
        <p:nvSpPr>
          <p:cNvPr id="97284" name="Text Box 4"/>
          <p:cNvSpPr txBox="1">
            <a:spLocks noChangeArrowheads="1"/>
          </p:cNvSpPr>
          <p:nvPr/>
        </p:nvSpPr>
        <p:spPr bwMode="auto">
          <a:xfrm>
            <a:off x="3851920" y="3641650"/>
            <a:ext cx="468248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600" b="1">
                <a:solidFill>
                  <a:schemeClr val="tx1"/>
                </a:solidFill>
                <a:latin typeface="Garamond" pitchFamily="18" charset="0"/>
                <a:cs typeface="Traditional Arabic" pitchFamily="18" charset="-78"/>
              </a:defRPr>
            </a:lvl1pPr>
            <a:lvl2pPr marL="742950" indent="-285750" eaLnBrk="0" hangingPunct="0">
              <a:defRPr sz="2600" b="1">
                <a:solidFill>
                  <a:schemeClr val="tx1"/>
                </a:solidFill>
                <a:latin typeface="Garamond" pitchFamily="18" charset="0"/>
                <a:cs typeface="Traditional Arabic" pitchFamily="18" charset="-78"/>
              </a:defRPr>
            </a:lvl2pPr>
            <a:lvl3pPr marL="1143000" indent="-228600" eaLnBrk="0" hangingPunct="0">
              <a:defRPr sz="2600" b="1">
                <a:solidFill>
                  <a:schemeClr val="tx1"/>
                </a:solidFill>
                <a:latin typeface="Garamond" pitchFamily="18" charset="0"/>
                <a:cs typeface="Traditional Arabic" pitchFamily="18" charset="-78"/>
              </a:defRPr>
            </a:lvl3pPr>
            <a:lvl4pPr marL="1600200" indent="-228600" eaLnBrk="0" hangingPunct="0">
              <a:defRPr sz="2600" b="1">
                <a:solidFill>
                  <a:schemeClr val="tx1"/>
                </a:solidFill>
                <a:latin typeface="Garamond" pitchFamily="18" charset="0"/>
                <a:cs typeface="Traditional Arabic" pitchFamily="18" charset="-78"/>
              </a:defRPr>
            </a:lvl4pPr>
            <a:lvl5pPr marL="2057400" indent="-228600" eaLnBrk="0" hangingPunct="0">
              <a:defRPr sz="2600" b="1">
                <a:solidFill>
                  <a:schemeClr val="tx1"/>
                </a:solidFill>
                <a:latin typeface="Garamond" pitchFamily="18" charset="0"/>
                <a:cs typeface="Traditional Arabic" pitchFamily="18" charset="-78"/>
              </a:defRPr>
            </a:lvl5pPr>
            <a:lvl6pPr marL="25146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6pPr>
            <a:lvl7pPr marL="29718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7pPr>
            <a:lvl8pPr marL="34290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8pPr>
            <a:lvl9pPr marL="38862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9pPr>
          </a:lstStyle>
          <a:p>
            <a:pPr eaLnBrk="1" fontAlgn="base" hangingPunct="1">
              <a:spcBef>
                <a:spcPct val="50000"/>
              </a:spcBef>
              <a:spcAft>
                <a:spcPct val="0"/>
              </a:spcAft>
            </a:pPr>
            <a:r>
              <a:rPr lang="ar-DZ" sz="3200" u="sng" dirty="0" smtClean="0">
                <a:solidFill>
                  <a:srgbClr val="0065CA"/>
                </a:solidFill>
                <a:latin typeface="Arial" pitchFamily="34" charset="0"/>
                <a:cs typeface="+mn-cs"/>
              </a:rPr>
              <a:t>د -</a:t>
            </a:r>
            <a:r>
              <a:rPr lang="ar-SA" sz="3200" u="sng" dirty="0" smtClean="0">
                <a:solidFill>
                  <a:srgbClr val="0065CA"/>
                </a:solidFill>
                <a:latin typeface="Arial" pitchFamily="34" charset="0"/>
                <a:cs typeface="+mn-cs"/>
              </a:rPr>
              <a:t> التوقعات المستقبلية للأسعار </a:t>
            </a:r>
            <a:endParaRPr lang="en-US" sz="3200" u="sng" dirty="0" smtClean="0">
              <a:solidFill>
                <a:srgbClr val="0065CA"/>
              </a:solidFill>
              <a:latin typeface="Arial" pitchFamily="34" charset="0"/>
              <a:cs typeface="+mn-cs"/>
            </a:endParaRPr>
          </a:p>
        </p:txBody>
      </p:sp>
      <p:sp>
        <p:nvSpPr>
          <p:cNvPr id="97285" name="Text Box 5"/>
          <p:cNvSpPr txBox="1">
            <a:spLocks noChangeArrowheads="1"/>
          </p:cNvSpPr>
          <p:nvPr/>
        </p:nvSpPr>
        <p:spPr bwMode="auto">
          <a:xfrm>
            <a:off x="685800" y="4451628"/>
            <a:ext cx="79248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600" b="1">
                <a:solidFill>
                  <a:schemeClr val="tx1"/>
                </a:solidFill>
                <a:latin typeface="Garamond" pitchFamily="18" charset="0"/>
                <a:cs typeface="Traditional Arabic" pitchFamily="18" charset="-78"/>
              </a:defRPr>
            </a:lvl1pPr>
            <a:lvl2pPr marL="742950" indent="-285750" eaLnBrk="0" hangingPunct="0">
              <a:defRPr sz="2600" b="1">
                <a:solidFill>
                  <a:schemeClr val="tx1"/>
                </a:solidFill>
                <a:latin typeface="Garamond" pitchFamily="18" charset="0"/>
                <a:cs typeface="Traditional Arabic" pitchFamily="18" charset="-78"/>
              </a:defRPr>
            </a:lvl2pPr>
            <a:lvl3pPr marL="1143000" indent="-228600" eaLnBrk="0" hangingPunct="0">
              <a:defRPr sz="2600" b="1">
                <a:solidFill>
                  <a:schemeClr val="tx1"/>
                </a:solidFill>
                <a:latin typeface="Garamond" pitchFamily="18" charset="0"/>
                <a:cs typeface="Traditional Arabic" pitchFamily="18" charset="-78"/>
              </a:defRPr>
            </a:lvl3pPr>
            <a:lvl4pPr marL="1600200" indent="-228600" eaLnBrk="0" hangingPunct="0">
              <a:defRPr sz="2600" b="1">
                <a:solidFill>
                  <a:schemeClr val="tx1"/>
                </a:solidFill>
                <a:latin typeface="Garamond" pitchFamily="18" charset="0"/>
                <a:cs typeface="Traditional Arabic" pitchFamily="18" charset="-78"/>
              </a:defRPr>
            </a:lvl4pPr>
            <a:lvl5pPr marL="2057400" indent="-228600" eaLnBrk="0" hangingPunct="0">
              <a:defRPr sz="2600" b="1">
                <a:solidFill>
                  <a:schemeClr val="tx1"/>
                </a:solidFill>
                <a:latin typeface="Garamond" pitchFamily="18" charset="0"/>
                <a:cs typeface="Traditional Arabic" pitchFamily="18" charset="-78"/>
              </a:defRPr>
            </a:lvl5pPr>
            <a:lvl6pPr marL="25146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6pPr>
            <a:lvl7pPr marL="29718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7pPr>
            <a:lvl8pPr marL="34290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8pPr>
            <a:lvl9pPr marL="38862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9pPr>
          </a:lstStyle>
          <a:p>
            <a:pPr algn="just" eaLnBrk="1" fontAlgn="base" hangingPunct="1">
              <a:spcBef>
                <a:spcPct val="50000"/>
              </a:spcBef>
              <a:spcAft>
                <a:spcPct val="0"/>
              </a:spcAft>
            </a:pPr>
            <a:r>
              <a:rPr lang="ar-DZ" sz="3200" b="0" dirty="0" smtClean="0">
                <a:solidFill>
                  <a:srgbClr val="000000"/>
                </a:solidFill>
                <a:latin typeface="Arial" pitchFamily="34" charset="0"/>
                <a:cs typeface="+mn-cs"/>
              </a:rPr>
              <a:t>  </a:t>
            </a:r>
            <a:r>
              <a:rPr lang="ar-SA" sz="3200" dirty="0" smtClean="0">
                <a:solidFill>
                  <a:srgbClr val="000000"/>
                </a:solidFill>
                <a:latin typeface="Arial" pitchFamily="34" charset="0"/>
                <a:cs typeface="+mn-cs"/>
              </a:rPr>
              <a:t>إذا كانت التوقعات </a:t>
            </a:r>
            <a:r>
              <a:rPr lang="ar-DZ" sz="3200" dirty="0" smtClean="0">
                <a:solidFill>
                  <a:srgbClr val="000000"/>
                </a:solidFill>
                <a:latin typeface="Arial" pitchFamily="34" charset="0"/>
                <a:cs typeface="+mn-cs"/>
              </a:rPr>
              <a:t>هي</a:t>
            </a:r>
            <a:r>
              <a:rPr lang="ar-SA" sz="3200" dirty="0" smtClean="0">
                <a:solidFill>
                  <a:srgbClr val="000000"/>
                </a:solidFill>
                <a:latin typeface="Arial" pitchFamily="34" charset="0"/>
                <a:cs typeface="+mn-cs"/>
              </a:rPr>
              <a:t> الارتفاع الحالي للأسعار سيستمر ، فإن العرض يكون أكثر مرونة</a:t>
            </a:r>
            <a:r>
              <a:rPr lang="ar-DZ" sz="3200" dirty="0" smtClean="0">
                <a:solidFill>
                  <a:srgbClr val="000000"/>
                </a:solidFill>
                <a:latin typeface="Arial" pitchFamily="34" charset="0"/>
                <a:cs typeface="+mn-cs"/>
              </a:rPr>
              <a:t>,</a:t>
            </a:r>
            <a:r>
              <a:rPr lang="ar-SA" sz="3200" dirty="0" smtClean="0">
                <a:solidFill>
                  <a:srgbClr val="000000"/>
                </a:solidFill>
                <a:latin typeface="Arial" pitchFamily="34" charset="0"/>
                <a:cs typeface="+mn-cs"/>
              </a:rPr>
              <a:t> مما لو كانت التوقعات تشير إلى أنه ارتفاع مؤقت يتبعه انخفاض في الأسعار </a:t>
            </a:r>
            <a:r>
              <a:rPr lang="ar-SA" dirty="0" smtClean="0">
                <a:solidFill>
                  <a:srgbClr val="000000"/>
                </a:solidFill>
                <a:latin typeface="Arial" pitchFamily="34" charset="0"/>
              </a:rPr>
              <a:t>.</a:t>
            </a:r>
            <a:endParaRPr lang="en-US" dirty="0" smtClean="0">
              <a:solidFill>
                <a:srgbClr val="000000"/>
              </a:solidFill>
              <a:latin typeface="Arial" pitchFamily="34" charset="0"/>
            </a:endParaRPr>
          </a:p>
        </p:txBody>
      </p:sp>
    </p:spTree>
    <p:extLst>
      <p:ext uri="{BB962C8B-B14F-4D97-AF65-F5344CB8AC3E}">
        <p14:creationId xmlns:p14="http://schemas.microsoft.com/office/powerpoint/2010/main" val="25766037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5" presetClass="entr" presetSubtype="0" fill="hold" grpId="0" nodeType="withEffect">
                                  <p:stCondLst>
                                    <p:cond delay="0"/>
                                  </p:stCondLst>
                                  <p:childTnLst>
                                    <p:set>
                                      <p:cBhvr>
                                        <p:cTn id="6" dur="1" fill="hold">
                                          <p:stCondLst>
                                            <p:cond delay="0"/>
                                          </p:stCondLst>
                                        </p:cTn>
                                        <p:tgtEl>
                                          <p:spTgt spid="97282"/>
                                        </p:tgtEl>
                                        <p:attrNameLst>
                                          <p:attrName>style.visibility</p:attrName>
                                        </p:attrNameLst>
                                      </p:cBhvr>
                                      <p:to>
                                        <p:strVal val="visible"/>
                                      </p:to>
                                    </p:set>
                                    <p:anim calcmode="lin" valueType="num">
                                      <p:cBhvr>
                                        <p:cTn id="7" dur="250" fill="hold"/>
                                        <p:tgtEl>
                                          <p:spTgt spid="97282"/>
                                        </p:tgtEl>
                                        <p:attrNameLst>
                                          <p:attrName>ppt_w</p:attrName>
                                        </p:attrNameLst>
                                      </p:cBhvr>
                                      <p:tavLst>
                                        <p:tav tm="0">
                                          <p:val>
                                            <p:fltVal val="0"/>
                                          </p:val>
                                        </p:tav>
                                        <p:tav tm="100000">
                                          <p:val>
                                            <p:strVal val="#ppt_w"/>
                                          </p:val>
                                        </p:tav>
                                      </p:tavLst>
                                    </p:anim>
                                    <p:anim calcmode="lin" valueType="num">
                                      <p:cBhvr>
                                        <p:cTn id="8" dur="250" fill="hold"/>
                                        <p:tgtEl>
                                          <p:spTgt spid="97282"/>
                                        </p:tgtEl>
                                        <p:attrNameLst>
                                          <p:attrName>ppt_h</p:attrName>
                                        </p:attrNameLst>
                                      </p:cBhvr>
                                      <p:tavLst>
                                        <p:tav tm="0">
                                          <p:val>
                                            <p:fltVal val="0"/>
                                          </p:val>
                                        </p:tav>
                                        <p:tav tm="100000">
                                          <p:val>
                                            <p:strVal val="#ppt_h"/>
                                          </p:val>
                                        </p:tav>
                                      </p:tavLst>
                                    </p:anim>
                                    <p:anim calcmode="lin" valueType="num">
                                      <p:cBhvr>
                                        <p:cTn id="9" dur="250" fill="hold"/>
                                        <p:tgtEl>
                                          <p:spTgt spid="97282"/>
                                        </p:tgtEl>
                                        <p:attrNameLst>
                                          <p:attrName>ppt_x</p:attrName>
                                        </p:attrNameLst>
                                      </p:cBhvr>
                                      <p:tavLst>
                                        <p:tav tm="0" fmla="#ppt_x+(cos(-2*pi*(1-$))*-#ppt_x-sin(-2*pi*(1-$))*(1-#ppt_y))*(1-$)">
                                          <p:val>
                                            <p:fltVal val="0"/>
                                          </p:val>
                                        </p:tav>
                                        <p:tav tm="100000">
                                          <p:val>
                                            <p:fltVal val="1"/>
                                          </p:val>
                                        </p:tav>
                                      </p:tavLst>
                                    </p:anim>
                                    <p:anim calcmode="lin" valueType="num">
                                      <p:cBhvr>
                                        <p:cTn id="10" dur="250" fill="hold"/>
                                        <p:tgtEl>
                                          <p:spTgt spid="97282"/>
                                        </p:tgtEl>
                                        <p:attrNameLst>
                                          <p:attrName>ppt_y</p:attrName>
                                        </p:attrNameLst>
                                      </p:cBhvr>
                                      <p:tavLst>
                                        <p:tav tm="0" fmla="#ppt_y+(sin(-2*pi*(1-$))*-#ppt_x+cos(-2*pi*(1-$))*(1-#ppt_y))*(1-$)">
                                          <p:val>
                                            <p:fltVal val="0"/>
                                          </p:val>
                                        </p:tav>
                                        <p:tav tm="100000">
                                          <p:val>
                                            <p:fltVal val="1"/>
                                          </p:val>
                                        </p:tav>
                                      </p:tavLst>
                                    </p:anim>
                                  </p:childTnLst>
                                </p:cTn>
                              </p:par>
                            </p:childTnLst>
                          </p:cTn>
                        </p:par>
                        <p:par>
                          <p:cTn id="11" fill="hold" nodeType="withGroup">
                            <p:stCondLst>
                              <p:cond delay="250"/>
                            </p:stCondLst>
                            <p:childTnLst>
                              <p:par>
                                <p:cTn id="12" presetID="14" presetClass="entr" presetSubtype="10" fill="hold" grpId="0" nodeType="afterEffect">
                                  <p:stCondLst>
                                    <p:cond delay="0"/>
                                  </p:stCondLst>
                                  <p:childTnLst>
                                    <p:set>
                                      <p:cBhvr>
                                        <p:cTn id="13" dur="1" fill="hold">
                                          <p:stCondLst>
                                            <p:cond delay="0"/>
                                          </p:stCondLst>
                                        </p:cTn>
                                        <p:tgtEl>
                                          <p:spTgt spid="97283"/>
                                        </p:tgtEl>
                                        <p:attrNameLst>
                                          <p:attrName>style.visibility</p:attrName>
                                        </p:attrNameLst>
                                      </p:cBhvr>
                                      <p:to>
                                        <p:strVal val="visible"/>
                                      </p:to>
                                    </p:set>
                                    <p:animEffect transition="in" filter="randombar(horizontal)">
                                      <p:cBhvr>
                                        <p:cTn id="14" dur="250"/>
                                        <p:tgtEl>
                                          <p:spTgt spid="97283"/>
                                        </p:tgtEl>
                                      </p:cBhvr>
                                    </p:animEffect>
                                  </p:childTnLst>
                                </p:cTn>
                              </p:par>
                            </p:childTnLst>
                          </p:cTn>
                        </p:par>
                        <p:par>
                          <p:cTn id="15" fill="hold" nodeType="withGroup">
                            <p:stCondLst>
                              <p:cond delay="500"/>
                            </p:stCondLst>
                            <p:childTnLst>
                              <p:par>
                                <p:cTn id="16" presetID="15" presetClass="entr" presetSubtype="0" fill="hold" grpId="0" nodeType="afterEffect">
                                  <p:stCondLst>
                                    <p:cond delay="0"/>
                                  </p:stCondLst>
                                  <p:childTnLst>
                                    <p:set>
                                      <p:cBhvr>
                                        <p:cTn id="17" dur="1" fill="hold">
                                          <p:stCondLst>
                                            <p:cond delay="0"/>
                                          </p:stCondLst>
                                        </p:cTn>
                                        <p:tgtEl>
                                          <p:spTgt spid="97284"/>
                                        </p:tgtEl>
                                        <p:attrNameLst>
                                          <p:attrName>style.visibility</p:attrName>
                                        </p:attrNameLst>
                                      </p:cBhvr>
                                      <p:to>
                                        <p:strVal val="visible"/>
                                      </p:to>
                                    </p:set>
                                    <p:anim calcmode="lin" valueType="num">
                                      <p:cBhvr>
                                        <p:cTn id="18" dur="250" fill="hold"/>
                                        <p:tgtEl>
                                          <p:spTgt spid="97284"/>
                                        </p:tgtEl>
                                        <p:attrNameLst>
                                          <p:attrName>ppt_w</p:attrName>
                                        </p:attrNameLst>
                                      </p:cBhvr>
                                      <p:tavLst>
                                        <p:tav tm="0">
                                          <p:val>
                                            <p:fltVal val="0"/>
                                          </p:val>
                                        </p:tav>
                                        <p:tav tm="100000">
                                          <p:val>
                                            <p:strVal val="#ppt_w"/>
                                          </p:val>
                                        </p:tav>
                                      </p:tavLst>
                                    </p:anim>
                                    <p:anim calcmode="lin" valueType="num">
                                      <p:cBhvr>
                                        <p:cTn id="19" dur="250" fill="hold"/>
                                        <p:tgtEl>
                                          <p:spTgt spid="97284"/>
                                        </p:tgtEl>
                                        <p:attrNameLst>
                                          <p:attrName>ppt_h</p:attrName>
                                        </p:attrNameLst>
                                      </p:cBhvr>
                                      <p:tavLst>
                                        <p:tav tm="0">
                                          <p:val>
                                            <p:fltVal val="0"/>
                                          </p:val>
                                        </p:tav>
                                        <p:tav tm="100000">
                                          <p:val>
                                            <p:strVal val="#ppt_h"/>
                                          </p:val>
                                        </p:tav>
                                      </p:tavLst>
                                    </p:anim>
                                    <p:anim calcmode="lin" valueType="num">
                                      <p:cBhvr>
                                        <p:cTn id="20" dur="250" fill="hold"/>
                                        <p:tgtEl>
                                          <p:spTgt spid="97284"/>
                                        </p:tgtEl>
                                        <p:attrNameLst>
                                          <p:attrName>ppt_x</p:attrName>
                                        </p:attrNameLst>
                                      </p:cBhvr>
                                      <p:tavLst>
                                        <p:tav tm="0" fmla="#ppt_x+(cos(-2*pi*(1-$))*-#ppt_x-sin(-2*pi*(1-$))*(1-#ppt_y))*(1-$)">
                                          <p:val>
                                            <p:fltVal val="0"/>
                                          </p:val>
                                        </p:tav>
                                        <p:tav tm="100000">
                                          <p:val>
                                            <p:fltVal val="1"/>
                                          </p:val>
                                        </p:tav>
                                      </p:tavLst>
                                    </p:anim>
                                    <p:anim calcmode="lin" valueType="num">
                                      <p:cBhvr>
                                        <p:cTn id="21" dur="250" fill="hold"/>
                                        <p:tgtEl>
                                          <p:spTgt spid="97284"/>
                                        </p:tgtEl>
                                        <p:attrNameLst>
                                          <p:attrName>ppt_y</p:attrName>
                                        </p:attrNameLst>
                                      </p:cBhvr>
                                      <p:tavLst>
                                        <p:tav tm="0" fmla="#ppt_y+(sin(-2*pi*(1-$))*-#ppt_x+cos(-2*pi*(1-$))*(1-#ppt_y))*(1-$)">
                                          <p:val>
                                            <p:fltVal val="0"/>
                                          </p:val>
                                        </p:tav>
                                        <p:tav tm="100000">
                                          <p:val>
                                            <p:fltVal val="1"/>
                                          </p:val>
                                        </p:tav>
                                      </p:tavLst>
                                    </p:anim>
                                  </p:childTnLst>
                                </p:cTn>
                              </p:par>
                            </p:childTnLst>
                          </p:cTn>
                        </p:par>
                        <p:par>
                          <p:cTn id="22" fill="hold" nodeType="withGroup">
                            <p:stCondLst>
                              <p:cond delay="750"/>
                            </p:stCondLst>
                            <p:childTnLst>
                              <p:par>
                                <p:cTn id="23" presetID="14" presetClass="entr" presetSubtype="10" fill="hold" grpId="0" nodeType="afterEffect">
                                  <p:stCondLst>
                                    <p:cond delay="0"/>
                                  </p:stCondLst>
                                  <p:childTnLst>
                                    <p:set>
                                      <p:cBhvr>
                                        <p:cTn id="24" dur="1" fill="hold">
                                          <p:stCondLst>
                                            <p:cond delay="0"/>
                                          </p:stCondLst>
                                        </p:cTn>
                                        <p:tgtEl>
                                          <p:spTgt spid="97285"/>
                                        </p:tgtEl>
                                        <p:attrNameLst>
                                          <p:attrName>style.visibility</p:attrName>
                                        </p:attrNameLst>
                                      </p:cBhvr>
                                      <p:to>
                                        <p:strVal val="visible"/>
                                      </p:to>
                                    </p:set>
                                    <p:animEffect transition="in" filter="randombar(horizontal)">
                                      <p:cBhvr>
                                        <p:cTn id="25" dur="250"/>
                                        <p:tgtEl>
                                          <p:spTgt spid="972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2" grpId="0" autoUpdateAnimBg="0"/>
      <p:bldP spid="97283" grpId="0" autoUpdateAnimBg="0"/>
      <p:bldP spid="97284" grpId="0" autoUpdateAnimBg="0"/>
      <p:bldP spid="97285" grpId="0" autoUpdateAnimBg="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p:cNvSpPr>
            <a:spLocks noGrp="1"/>
          </p:cNvSpPr>
          <p:nvPr>
            <p:ph type="ctrTitle"/>
          </p:nvPr>
        </p:nvSpPr>
        <p:spPr>
          <a:xfrm>
            <a:off x="685800" y="1844824"/>
            <a:ext cx="7772400" cy="1470025"/>
          </a:xfrm>
        </p:spPr>
        <p:txBody>
          <a:bodyPr/>
          <a:lstStyle/>
          <a:p>
            <a:r>
              <a:rPr lang="ar-DZ" sz="5400" b="1" dirty="0">
                <a:solidFill>
                  <a:srgbClr val="000000"/>
                </a:solidFill>
              </a:rPr>
              <a:t>المحور </a:t>
            </a:r>
            <a:r>
              <a:rPr lang="ar-DZ" sz="5400" b="1" dirty="0" smtClean="0">
                <a:solidFill>
                  <a:srgbClr val="000000"/>
                </a:solidFill>
              </a:rPr>
              <a:t>الخامس</a:t>
            </a:r>
            <a:endParaRPr lang="ar-DZ" sz="5400" b="1" dirty="0"/>
          </a:p>
        </p:txBody>
      </p:sp>
      <p:sp>
        <p:nvSpPr>
          <p:cNvPr id="7" name="عنوان فرعي 2"/>
          <p:cNvSpPr>
            <a:spLocks noGrp="1"/>
          </p:cNvSpPr>
          <p:nvPr>
            <p:ph type="subTitle" idx="1"/>
          </p:nvPr>
        </p:nvSpPr>
        <p:spPr>
          <a:xfrm>
            <a:off x="1483568" y="3356992"/>
            <a:ext cx="6400800" cy="1752600"/>
          </a:xfrm>
        </p:spPr>
        <p:txBody>
          <a:bodyPr/>
          <a:lstStyle/>
          <a:p>
            <a:pPr lvl="0" eaLnBrk="1" hangingPunct="1">
              <a:defRPr/>
            </a:pPr>
            <a:r>
              <a:rPr lang="ar-DZ" sz="6000" b="1" dirty="0">
                <a:solidFill>
                  <a:srgbClr val="000000"/>
                </a:solidFill>
              </a:rPr>
              <a:t>نظرية </a:t>
            </a:r>
            <a:r>
              <a:rPr lang="ar-DZ" sz="6000" b="1" dirty="0" smtClean="0">
                <a:solidFill>
                  <a:srgbClr val="000000"/>
                </a:solidFill>
              </a:rPr>
              <a:t>سلوك المستهلك</a:t>
            </a:r>
            <a:endParaRPr lang="ar-DZ" sz="2000" dirty="0"/>
          </a:p>
        </p:txBody>
      </p:sp>
    </p:spTree>
    <p:extLst>
      <p:ext uri="{BB962C8B-B14F-4D97-AF65-F5344CB8AC3E}">
        <p14:creationId xmlns:p14="http://schemas.microsoft.com/office/powerpoint/2010/main" val="3547522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50" fill="hold"/>
                                        <p:tgtEl>
                                          <p:spTgt spid="6"/>
                                        </p:tgtEl>
                                        <p:attrNameLst>
                                          <p:attrName>ppt_x</p:attrName>
                                        </p:attrNameLst>
                                      </p:cBhvr>
                                      <p:tavLst>
                                        <p:tav tm="0">
                                          <p:val>
                                            <p:strVal val="#ppt_x"/>
                                          </p:val>
                                        </p:tav>
                                        <p:tav tm="100000">
                                          <p:val>
                                            <p:strVal val="#ppt_x"/>
                                          </p:val>
                                        </p:tav>
                                      </p:tavLst>
                                    </p:anim>
                                    <p:anim calcmode="lin" valueType="num">
                                      <p:cBhvr additive="base">
                                        <p:cTn id="8" dur="250" fill="hold"/>
                                        <p:tgtEl>
                                          <p:spTgt spid="6"/>
                                        </p:tgtEl>
                                        <p:attrNameLst>
                                          <p:attrName>ppt_y</p:attrName>
                                        </p:attrNameLst>
                                      </p:cBhvr>
                                      <p:tavLst>
                                        <p:tav tm="0">
                                          <p:val>
                                            <p:strVal val="1+#ppt_h/2"/>
                                          </p:val>
                                        </p:tav>
                                        <p:tav tm="100000">
                                          <p:val>
                                            <p:strVal val="#ppt_y"/>
                                          </p:val>
                                        </p:tav>
                                      </p:tavLst>
                                    </p:anim>
                                  </p:childTnLst>
                                </p:cTn>
                              </p:par>
                            </p:childTnLst>
                          </p:cTn>
                        </p:par>
                        <p:par>
                          <p:cTn id="9" fill="hold">
                            <p:stCondLst>
                              <p:cond delay="250"/>
                            </p:stCondLst>
                            <p:childTnLst>
                              <p:par>
                                <p:cTn id="10" presetID="2" presetClass="entr" presetSubtype="4" fill="hold" grpId="0" nodeType="after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25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25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267744" y="302791"/>
            <a:ext cx="7772400" cy="1470025"/>
          </a:xfrm>
        </p:spPr>
        <p:txBody>
          <a:bodyPr/>
          <a:lstStyle/>
          <a:p>
            <a:r>
              <a:rPr lang="ar-DZ" b="1" dirty="0" smtClean="0"/>
              <a:t> اولا :تعريف سلوك المستهلك</a:t>
            </a:r>
            <a:endParaRPr lang="ar-DZ" b="1" dirty="0"/>
          </a:p>
        </p:txBody>
      </p:sp>
      <p:sp>
        <p:nvSpPr>
          <p:cNvPr id="3" name="عنوان فرعي 2"/>
          <p:cNvSpPr>
            <a:spLocks noGrp="1"/>
          </p:cNvSpPr>
          <p:nvPr>
            <p:ph type="subTitle" idx="1"/>
          </p:nvPr>
        </p:nvSpPr>
        <p:spPr>
          <a:xfrm>
            <a:off x="1043608" y="1772816"/>
            <a:ext cx="7416824" cy="4824536"/>
          </a:xfrm>
        </p:spPr>
        <p:txBody>
          <a:bodyPr/>
          <a:lstStyle/>
          <a:p>
            <a:pPr algn="just"/>
            <a:r>
              <a:rPr lang="ar-DZ" sz="3600" b="1" dirty="0" smtClean="0">
                <a:solidFill>
                  <a:srgbClr val="000000"/>
                </a:solidFill>
                <a:latin typeface="TraditionalArabic"/>
              </a:rPr>
              <a:t>- تعريف </a:t>
            </a:r>
            <a:r>
              <a:rPr lang="ar-DZ" sz="3600" b="1" dirty="0">
                <a:solidFill>
                  <a:srgbClr val="000000"/>
                </a:solidFill>
                <a:latin typeface="TraditionalArabic"/>
              </a:rPr>
              <a:t>انجل: </a:t>
            </a:r>
            <a:r>
              <a:rPr lang="ar-DZ" b="1" dirty="0" smtClean="0">
                <a:solidFill>
                  <a:srgbClr val="000000"/>
                </a:solidFill>
                <a:latin typeface="TraditionalArabic"/>
              </a:rPr>
              <a:t>سلوك </a:t>
            </a:r>
            <a:r>
              <a:rPr lang="ar-DZ" b="1" dirty="0">
                <a:solidFill>
                  <a:srgbClr val="000000"/>
                </a:solidFill>
                <a:latin typeface="TraditionalArabic"/>
              </a:rPr>
              <a:t>المستهلك </a:t>
            </a:r>
            <a:r>
              <a:rPr lang="ar-DZ" b="1" dirty="0" smtClean="0">
                <a:solidFill>
                  <a:srgbClr val="000000"/>
                </a:solidFill>
                <a:latin typeface="TraditionalArabic"/>
              </a:rPr>
              <a:t>هو التصرفات </a:t>
            </a:r>
            <a:r>
              <a:rPr lang="ar-DZ" b="1" dirty="0">
                <a:solidFill>
                  <a:srgbClr val="000000"/>
                </a:solidFill>
                <a:latin typeface="TraditionalArabic"/>
              </a:rPr>
              <a:t>التي يقومون </a:t>
            </a:r>
            <a:r>
              <a:rPr lang="ar-DZ" b="1" dirty="0" smtClean="0">
                <a:solidFill>
                  <a:srgbClr val="000000"/>
                </a:solidFill>
                <a:latin typeface="TraditionalArabic"/>
              </a:rPr>
              <a:t>بها الأفراد, </a:t>
            </a:r>
            <a:r>
              <a:rPr lang="ar-DZ" b="1" dirty="0">
                <a:solidFill>
                  <a:srgbClr val="000000"/>
                </a:solidFill>
                <a:latin typeface="TraditionalArabic"/>
              </a:rPr>
              <a:t>وبصورة مباشرة </a:t>
            </a:r>
            <a:r>
              <a:rPr lang="ar-DZ" b="1" dirty="0" smtClean="0">
                <a:solidFill>
                  <a:srgbClr val="000000"/>
                </a:solidFill>
                <a:latin typeface="TraditionalArabic"/>
              </a:rPr>
              <a:t>من أجل </a:t>
            </a:r>
            <a:r>
              <a:rPr lang="ar-DZ" b="1" dirty="0">
                <a:solidFill>
                  <a:srgbClr val="000000"/>
                </a:solidFill>
                <a:latin typeface="TraditionalArabic"/>
              </a:rPr>
              <a:t>الحصول واستعمال الخدمات </a:t>
            </a:r>
            <a:r>
              <a:rPr lang="ar-DZ" b="1" dirty="0" smtClean="0">
                <a:solidFill>
                  <a:srgbClr val="000000"/>
                </a:solidFill>
                <a:latin typeface="TraditionalArabic"/>
              </a:rPr>
              <a:t>الاقتصادية, </a:t>
            </a:r>
            <a:r>
              <a:rPr lang="ar-DZ" b="1" dirty="0">
                <a:solidFill>
                  <a:srgbClr val="000000"/>
                </a:solidFill>
                <a:latin typeface="TraditionalArabic"/>
              </a:rPr>
              <a:t>بما في ذلك القرارات التي تحدد هذه التصرفات </a:t>
            </a:r>
            <a:r>
              <a:rPr lang="ar-DZ" b="1" dirty="0" smtClean="0">
                <a:solidFill>
                  <a:srgbClr val="000000"/>
                </a:solidFill>
                <a:latin typeface="TraditionalArabic"/>
              </a:rPr>
              <a:t>.</a:t>
            </a:r>
          </a:p>
          <a:p>
            <a:pPr algn="just"/>
            <a:r>
              <a:rPr lang="ar-DZ" b="1" dirty="0">
                <a:solidFill>
                  <a:srgbClr val="000000"/>
                </a:solidFill>
                <a:latin typeface="TraditionalArabic"/>
              </a:rPr>
              <a:t/>
            </a:r>
            <a:br>
              <a:rPr lang="ar-DZ" b="1" dirty="0">
                <a:solidFill>
                  <a:srgbClr val="000000"/>
                </a:solidFill>
                <a:latin typeface="TraditionalArabic"/>
              </a:rPr>
            </a:br>
            <a:r>
              <a:rPr lang="ar-DZ" b="1" dirty="0">
                <a:solidFill>
                  <a:srgbClr val="000000"/>
                </a:solidFill>
                <a:latin typeface="TraditionalArabic"/>
              </a:rPr>
              <a:t>- تعريف مولينا </a:t>
            </a:r>
            <a:r>
              <a:rPr lang="ar-DZ" b="1" dirty="0" smtClean="0">
                <a:solidFill>
                  <a:srgbClr val="000000"/>
                </a:solidFill>
                <a:latin typeface="TraditionalArabic"/>
              </a:rPr>
              <a:t>:سلوك </a:t>
            </a:r>
            <a:r>
              <a:rPr lang="ar-DZ" b="1" dirty="0">
                <a:solidFill>
                  <a:srgbClr val="000000"/>
                </a:solidFill>
                <a:latin typeface="TraditionalArabic"/>
              </a:rPr>
              <a:t>المستهلك عبارة عن تصرفات وأفعال يسلكها </a:t>
            </a:r>
            <a:r>
              <a:rPr lang="ar-DZ" b="1" dirty="0" smtClean="0">
                <a:solidFill>
                  <a:srgbClr val="000000"/>
                </a:solidFill>
                <a:latin typeface="TraditionalArabic"/>
              </a:rPr>
              <a:t>الأفراد, </a:t>
            </a:r>
            <a:r>
              <a:rPr lang="ar-DZ" b="1" dirty="0">
                <a:solidFill>
                  <a:srgbClr val="000000"/>
                </a:solidFill>
                <a:latin typeface="TraditionalArabic"/>
              </a:rPr>
              <a:t>في تخطيط </a:t>
            </a:r>
            <a:r>
              <a:rPr lang="ar-DZ" b="1" dirty="0" smtClean="0">
                <a:solidFill>
                  <a:srgbClr val="000000"/>
                </a:solidFill>
                <a:latin typeface="TraditionalArabic"/>
              </a:rPr>
              <a:t>وشراء السلعة ثم استهلاكها .</a:t>
            </a:r>
            <a:endParaRPr lang="ar-DZ" b="1" dirty="0"/>
          </a:p>
        </p:txBody>
      </p:sp>
    </p:spTree>
    <p:extLst>
      <p:ext uri="{BB962C8B-B14F-4D97-AF65-F5344CB8AC3E}">
        <p14:creationId xmlns:p14="http://schemas.microsoft.com/office/powerpoint/2010/main" val="3804662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50" fill="hold"/>
                                        <p:tgtEl>
                                          <p:spTgt spid="2"/>
                                        </p:tgtEl>
                                        <p:attrNameLst>
                                          <p:attrName>ppt_x</p:attrName>
                                        </p:attrNameLst>
                                      </p:cBhvr>
                                      <p:tavLst>
                                        <p:tav tm="0">
                                          <p:val>
                                            <p:strVal val="#ppt_x"/>
                                          </p:val>
                                        </p:tav>
                                        <p:tav tm="100000">
                                          <p:val>
                                            <p:strVal val="#ppt_x"/>
                                          </p:val>
                                        </p:tav>
                                      </p:tavLst>
                                    </p:anim>
                                    <p:anim calcmode="lin" valueType="num">
                                      <p:cBhvr additive="base">
                                        <p:cTn id="8" dur="25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250"/>
                            </p:stCondLst>
                            <p:childTnLst>
                              <p:par>
                                <p:cTn id="10" presetID="2" presetClass="entr" presetSubtype="4"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25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25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500"/>
                            </p:stCondLst>
                            <p:childTnLst>
                              <p:par>
                                <p:cTn id="15" presetID="2" presetClass="entr" presetSubtype="4"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25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25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Text Box 2"/>
          <p:cNvSpPr txBox="1">
            <a:spLocks noChangeArrowheads="1"/>
          </p:cNvSpPr>
          <p:nvPr/>
        </p:nvSpPr>
        <p:spPr bwMode="auto">
          <a:xfrm>
            <a:off x="-756592" y="44624"/>
            <a:ext cx="9739808"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600" b="1">
                <a:solidFill>
                  <a:schemeClr val="tx1"/>
                </a:solidFill>
                <a:latin typeface="Garamond" pitchFamily="18" charset="0"/>
                <a:cs typeface="Traditional Arabic" pitchFamily="18" charset="-78"/>
              </a:defRPr>
            </a:lvl1pPr>
            <a:lvl2pPr marL="742950" indent="-285750" eaLnBrk="0" hangingPunct="0">
              <a:defRPr sz="2600" b="1">
                <a:solidFill>
                  <a:schemeClr val="tx1"/>
                </a:solidFill>
                <a:latin typeface="Garamond" pitchFamily="18" charset="0"/>
                <a:cs typeface="Traditional Arabic" pitchFamily="18" charset="-78"/>
              </a:defRPr>
            </a:lvl2pPr>
            <a:lvl3pPr marL="1143000" indent="-228600" eaLnBrk="0" hangingPunct="0">
              <a:defRPr sz="2600" b="1">
                <a:solidFill>
                  <a:schemeClr val="tx1"/>
                </a:solidFill>
                <a:latin typeface="Garamond" pitchFamily="18" charset="0"/>
                <a:cs typeface="Traditional Arabic" pitchFamily="18" charset="-78"/>
              </a:defRPr>
            </a:lvl3pPr>
            <a:lvl4pPr marL="1600200" indent="-228600" eaLnBrk="0" hangingPunct="0">
              <a:defRPr sz="2600" b="1">
                <a:solidFill>
                  <a:schemeClr val="tx1"/>
                </a:solidFill>
                <a:latin typeface="Garamond" pitchFamily="18" charset="0"/>
                <a:cs typeface="Traditional Arabic" pitchFamily="18" charset="-78"/>
              </a:defRPr>
            </a:lvl4pPr>
            <a:lvl5pPr marL="2057400" indent="-228600" eaLnBrk="0" hangingPunct="0">
              <a:defRPr sz="2600" b="1">
                <a:solidFill>
                  <a:schemeClr val="tx1"/>
                </a:solidFill>
                <a:latin typeface="Garamond" pitchFamily="18" charset="0"/>
                <a:cs typeface="Traditional Arabic" pitchFamily="18" charset="-78"/>
              </a:defRPr>
            </a:lvl5pPr>
            <a:lvl6pPr marL="25146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6pPr>
            <a:lvl7pPr marL="29718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7pPr>
            <a:lvl8pPr marL="34290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8pPr>
            <a:lvl9pPr marL="38862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9pPr>
          </a:lstStyle>
          <a:p>
            <a:pPr eaLnBrk="1" fontAlgn="base" hangingPunct="1">
              <a:spcBef>
                <a:spcPct val="50000"/>
              </a:spcBef>
              <a:spcAft>
                <a:spcPct val="0"/>
              </a:spcAft>
            </a:pPr>
            <a:r>
              <a:rPr lang="ar-DZ" sz="4000" dirty="0" smtClean="0">
                <a:solidFill>
                  <a:srgbClr val="663300"/>
                </a:solidFill>
                <a:latin typeface="Arial" pitchFamily="34" charset="0"/>
                <a:cs typeface="+mn-cs"/>
              </a:rPr>
              <a:t>ثانيا : </a:t>
            </a:r>
            <a:r>
              <a:rPr lang="ar-SA" sz="4000" dirty="0" smtClean="0">
                <a:solidFill>
                  <a:srgbClr val="663300"/>
                </a:solidFill>
                <a:latin typeface="Arial" pitchFamily="34" charset="0"/>
                <a:cs typeface="+mn-cs"/>
              </a:rPr>
              <a:t>توازن المستهلك</a:t>
            </a:r>
            <a:r>
              <a:rPr lang="ar-DZ" sz="4000" dirty="0" smtClean="0">
                <a:solidFill>
                  <a:srgbClr val="663300"/>
                </a:solidFill>
                <a:latin typeface="Arial" pitchFamily="34" charset="0"/>
                <a:cs typeface="+mn-cs"/>
              </a:rPr>
              <a:t> باستخدام </a:t>
            </a:r>
            <a:r>
              <a:rPr lang="ar-SA" sz="4000" dirty="0" smtClean="0">
                <a:solidFill>
                  <a:srgbClr val="663300"/>
                </a:solidFill>
                <a:latin typeface="Arial" pitchFamily="34" charset="0"/>
                <a:cs typeface="+mn-cs"/>
              </a:rPr>
              <a:t>فكرة المنفعة الحدية  </a:t>
            </a:r>
            <a:endParaRPr lang="en-US" sz="4000" dirty="0" smtClean="0">
              <a:solidFill>
                <a:srgbClr val="663300"/>
              </a:solidFill>
              <a:latin typeface="Arial" pitchFamily="34" charset="0"/>
              <a:cs typeface="+mn-cs"/>
            </a:endParaRPr>
          </a:p>
        </p:txBody>
      </p:sp>
      <p:sp>
        <p:nvSpPr>
          <p:cNvPr id="108547" name="Text Box 3"/>
          <p:cNvSpPr txBox="1">
            <a:spLocks noChangeArrowheads="1"/>
          </p:cNvSpPr>
          <p:nvPr/>
        </p:nvSpPr>
        <p:spPr bwMode="auto">
          <a:xfrm>
            <a:off x="5565576" y="766445"/>
            <a:ext cx="325489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600" b="1">
                <a:solidFill>
                  <a:schemeClr val="tx1"/>
                </a:solidFill>
                <a:latin typeface="Garamond" pitchFamily="18" charset="0"/>
                <a:cs typeface="Traditional Arabic" pitchFamily="18" charset="-78"/>
              </a:defRPr>
            </a:lvl1pPr>
            <a:lvl2pPr marL="742950" indent="-285750" eaLnBrk="0" hangingPunct="0">
              <a:defRPr sz="2600" b="1">
                <a:solidFill>
                  <a:schemeClr val="tx1"/>
                </a:solidFill>
                <a:latin typeface="Garamond" pitchFamily="18" charset="0"/>
                <a:cs typeface="Traditional Arabic" pitchFamily="18" charset="-78"/>
              </a:defRPr>
            </a:lvl2pPr>
            <a:lvl3pPr marL="1143000" indent="-228600" eaLnBrk="0" hangingPunct="0">
              <a:defRPr sz="2600" b="1">
                <a:solidFill>
                  <a:schemeClr val="tx1"/>
                </a:solidFill>
                <a:latin typeface="Garamond" pitchFamily="18" charset="0"/>
                <a:cs typeface="Traditional Arabic" pitchFamily="18" charset="-78"/>
              </a:defRPr>
            </a:lvl3pPr>
            <a:lvl4pPr marL="1600200" indent="-228600" eaLnBrk="0" hangingPunct="0">
              <a:defRPr sz="2600" b="1">
                <a:solidFill>
                  <a:schemeClr val="tx1"/>
                </a:solidFill>
                <a:latin typeface="Garamond" pitchFamily="18" charset="0"/>
                <a:cs typeface="Traditional Arabic" pitchFamily="18" charset="-78"/>
              </a:defRPr>
            </a:lvl4pPr>
            <a:lvl5pPr marL="2057400" indent="-228600" eaLnBrk="0" hangingPunct="0">
              <a:defRPr sz="2600" b="1">
                <a:solidFill>
                  <a:schemeClr val="tx1"/>
                </a:solidFill>
                <a:latin typeface="Garamond" pitchFamily="18" charset="0"/>
                <a:cs typeface="Traditional Arabic" pitchFamily="18" charset="-78"/>
              </a:defRPr>
            </a:lvl5pPr>
            <a:lvl6pPr marL="25146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6pPr>
            <a:lvl7pPr marL="29718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7pPr>
            <a:lvl8pPr marL="34290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8pPr>
            <a:lvl9pPr marL="38862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9pPr>
          </a:lstStyle>
          <a:p>
            <a:pPr eaLnBrk="1" fontAlgn="base" hangingPunct="1">
              <a:spcBef>
                <a:spcPct val="50000"/>
              </a:spcBef>
              <a:spcAft>
                <a:spcPct val="0"/>
              </a:spcAft>
            </a:pPr>
            <a:r>
              <a:rPr lang="ar-DZ" sz="3600" dirty="0" smtClean="0">
                <a:solidFill>
                  <a:srgbClr val="8C5D2E"/>
                </a:solidFill>
                <a:latin typeface="Arial" pitchFamily="34" charset="0"/>
              </a:rPr>
              <a:t> - </a:t>
            </a:r>
            <a:r>
              <a:rPr lang="ar-SA" sz="3600" dirty="0" smtClean="0">
                <a:solidFill>
                  <a:srgbClr val="8C5D2E"/>
                </a:solidFill>
                <a:latin typeface="Arial" pitchFamily="34" charset="0"/>
                <a:cs typeface="+mj-cs"/>
              </a:rPr>
              <a:t>نظرية المنفعة </a:t>
            </a:r>
            <a:endParaRPr lang="en-US" sz="3600" dirty="0" smtClean="0">
              <a:solidFill>
                <a:srgbClr val="8C5D2E"/>
              </a:solidFill>
              <a:latin typeface="Arial" pitchFamily="34" charset="0"/>
            </a:endParaRPr>
          </a:p>
        </p:txBody>
      </p:sp>
      <p:sp>
        <p:nvSpPr>
          <p:cNvPr id="108548" name="Text Box 4"/>
          <p:cNvSpPr txBox="1">
            <a:spLocks noChangeArrowheads="1"/>
          </p:cNvSpPr>
          <p:nvPr/>
        </p:nvSpPr>
        <p:spPr bwMode="auto">
          <a:xfrm>
            <a:off x="251520" y="1382280"/>
            <a:ext cx="8587680" cy="62940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600" b="1">
                <a:solidFill>
                  <a:schemeClr val="tx1"/>
                </a:solidFill>
                <a:latin typeface="Garamond" pitchFamily="18" charset="0"/>
                <a:cs typeface="Traditional Arabic" pitchFamily="18" charset="-78"/>
              </a:defRPr>
            </a:lvl1pPr>
            <a:lvl2pPr marL="742950" indent="-285750" eaLnBrk="0" hangingPunct="0">
              <a:defRPr sz="2600" b="1">
                <a:solidFill>
                  <a:schemeClr val="tx1"/>
                </a:solidFill>
                <a:latin typeface="Garamond" pitchFamily="18" charset="0"/>
                <a:cs typeface="Traditional Arabic" pitchFamily="18" charset="-78"/>
              </a:defRPr>
            </a:lvl2pPr>
            <a:lvl3pPr marL="1143000" indent="-228600" eaLnBrk="0" hangingPunct="0">
              <a:defRPr sz="2600" b="1">
                <a:solidFill>
                  <a:schemeClr val="tx1"/>
                </a:solidFill>
                <a:latin typeface="Garamond" pitchFamily="18" charset="0"/>
                <a:cs typeface="Traditional Arabic" pitchFamily="18" charset="-78"/>
              </a:defRPr>
            </a:lvl3pPr>
            <a:lvl4pPr marL="1600200" indent="-228600" eaLnBrk="0" hangingPunct="0">
              <a:defRPr sz="2600" b="1">
                <a:solidFill>
                  <a:schemeClr val="tx1"/>
                </a:solidFill>
                <a:latin typeface="Garamond" pitchFamily="18" charset="0"/>
                <a:cs typeface="Traditional Arabic" pitchFamily="18" charset="-78"/>
              </a:defRPr>
            </a:lvl4pPr>
            <a:lvl5pPr marL="2057400" indent="-228600" eaLnBrk="0" hangingPunct="0">
              <a:defRPr sz="2600" b="1">
                <a:solidFill>
                  <a:schemeClr val="tx1"/>
                </a:solidFill>
                <a:latin typeface="Garamond" pitchFamily="18" charset="0"/>
                <a:cs typeface="Traditional Arabic" pitchFamily="18" charset="-78"/>
              </a:defRPr>
            </a:lvl5pPr>
            <a:lvl6pPr marL="25146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6pPr>
            <a:lvl7pPr marL="29718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7pPr>
            <a:lvl8pPr marL="34290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8pPr>
            <a:lvl9pPr marL="38862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9pPr>
          </a:lstStyle>
          <a:p>
            <a:pPr algn="just" eaLnBrk="1" fontAlgn="base" hangingPunct="1">
              <a:spcBef>
                <a:spcPct val="50000"/>
              </a:spcBef>
              <a:spcAft>
                <a:spcPct val="0"/>
              </a:spcAft>
            </a:pPr>
            <a:r>
              <a:rPr lang="ar-DZ" sz="2800" b="0" dirty="0" smtClean="0">
                <a:solidFill>
                  <a:srgbClr val="000000"/>
                </a:solidFill>
                <a:latin typeface="Arial" pitchFamily="34" charset="0"/>
                <a:cs typeface="+mn-cs"/>
              </a:rPr>
              <a:t>   </a:t>
            </a:r>
            <a:r>
              <a:rPr lang="ar-SA" sz="2800" dirty="0" smtClean="0">
                <a:solidFill>
                  <a:srgbClr val="000000"/>
                </a:solidFill>
                <a:latin typeface="Arial" pitchFamily="34" charset="0"/>
                <a:cs typeface="+mn-cs"/>
              </a:rPr>
              <a:t>وبافتراض إمكانية القياس العددي للمنفعة نقول مثلاً ، لو كان المستهلك يحصل على ( 5 ) وحدات منفعة من أول كوب يشربه من القهوة ، وأن حصوله على كوب ثاني يعطيه ( 7 ) وحدات من المنفعة ، فإن منفعة الكوب الأخير أكبر</a:t>
            </a:r>
            <a:r>
              <a:rPr lang="ar-DZ" sz="2800" dirty="0" smtClean="0">
                <a:solidFill>
                  <a:srgbClr val="000000"/>
                </a:solidFill>
                <a:latin typeface="Arial" pitchFamily="34" charset="0"/>
                <a:cs typeface="+mn-cs"/>
              </a:rPr>
              <a:t> </a:t>
            </a:r>
            <a:r>
              <a:rPr lang="ar-SA" sz="2800" dirty="0" smtClean="0">
                <a:solidFill>
                  <a:srgbClr val="000000"/>
                </a:solidFill>
                <a:latin typeface="Arial" pitchFamily="34" charset="0"/>
                <a:cs typeface="+mn-cs"/>
              </a:rPr>
              <a:t>وقد تزيد منفعة الكوب الثالث لتكون ( 9 ) وحدات منفعة  لكن عند استهلاكه لكوب رابع من القهوة ، فإنه قد يحصل على اشباع أقل من ذلك الذي حصل عليه من استهلاكه للكوب السابق ، ويعطيه الكوب الأخير وحدات من </a:t>
            </a:r>
            <a:r>
              <a:rPr lang="ar-SA" sz="2800" dirty="0" err="1" smtClean="0">
                <a:solidFill>
                  <a:srgbClr val="000000"/>
                </a:solidFill>
                <a:latin typeface="Arial" pitchFamily="34" charset="0"/>
                <a:cs typeface="+mn-cs"/>
              </a:rPr>
              <a:t>المنفع</a:t>
            </a:r>
            <a:r>
              <a:rPr lang="ar-DZ" sz="2800" dirty="0" smtClean="0">
                <a:solidFill>
                  <a:srgbClr val="000000"/>
                </a:solidFill>
                <a:latin typeface="Arial" pitchFamily="34" charset="0"/>
                <a:cs typeface="+mn-cs"/>
              </a:rPr>
              <a:t>ة,</a:t>
            </a:r>
            <a:r>
              <a:rPr lang="ar-SA" sz="2800" dirty="0" smtClean="0">
                <a:solidFill>
                  <a:srgbClr val="000000"/>
                </a:solidFill>
                <a:latin typeface="Arial" pitchFamily="34" charset="0"/>
                <a:cs typeface="+mn-cs"/>
              </a:rPr>
              <a:t> وهكذا يقل الاشباع الذي يحصل عليه مع كل كوب إضافي يستهلكه الفرد من القهوة</a:t>
            </a:r>
            <a:r>
              <a:rPr lang="ar-DZ" sz="2800" dirty="0" smtClean="0">
                <a:solidFill>
                  <a:srgbClr val="000000"/>
                </a:solidFill>
                <a:latin typeface="Arial" pitchFamily="34" charset="0"/>
                <a:cs typeface="+mn-cs"/>
              </a:rPr>
              <a:t>,</a:t>
            </a:r>
            <a:r>
              <a:rPr lang="ar-SA" sz="2800" dirty="0" smtClean="0">
                <a:solidFill>
                  <a:srgbClr val="000000"/>
                </a:solidFill>
                <a:latin typeface="Arial" pitchFamily="34" charset="0"/>
                <a:cs typeface="+mn-cs"/>
              </a:rPr>
              <a:t> </a:t>
            </a:r>
            <a:r>
              <a:rPr lang="ar-SA" sz="2800" dirty="0">
                <a:solidFill>
                  <a:srgbClr val="000000"/>
                </a:solidFill>
                <a:latin typeface="Arial" pitchFamily="34" charset="0"/>
                <a:cs typeface="+mn-cs"/>
              </a:rPr>
              <a:t>هذه الظاهرة </a:t>
            </a:r>
            <a:r>
              <a:rPr lang="ar-SA" sz="2800" dirty="0" smtClean="0">
                <a:solidFill>
                  <a:srgbClr val="000000"/>
                </a:solidFill>
                <a:latin typeface="Arial" pitchFamily="34" charset="0"/>
                <a:cs typeface="+mn-cs"/>
              </a:rPr>
              <a:t>تعرف </a:t>
            </a:r>
            <a:r>
              <a:rPr lang="ar-SA" sz="2800" dirty="0">
                <a:solidFill>
                  <a:srgbClr val="000000"/>
                </a:solidFill>
                <a:latin typeface="Arial" pitchFamily="34" charset="0"/>
                <a:cs typeface="+mn-cs"/>
              </a:rPr>
              <a:t>بـ ” قانون تناقص المنفعة الحدية </a:t>
            </a:r>
            <a:r>
              <a:rPr lang="ar-SA" sz="2800" dirty="0" smtClean="0">
                <a:solidFill>
                  <a:srgbClr val="000000"/>
                </a:solidFill>
                <a:latin typeface="Arial" pitchFamily="34" charset="0"/>
                <a:cs typeface="+mn-cs"/>
              </a:rPr>
              <a:t>“</a:t>
            </a:r>
            <a:r>
              <a:rPr lang="ar-SA" sz="2800" dirty="0" smtClean="0">
                <a:solidFill>
                  <a:srgbClr val="000000"/>
                </a:solidFill>
                <a:cs typeface="+mn-cs"/>
              </a:rPr>
              <a:t>، </a:t>
            </a:r>
            <a:r>
              <a:rPr lang="ar-SA" sz="2800" dirty="0">
                <a:solidFill>
                  <a:srgbClr val="000000"/>
                </a:solidFill>
                <a:cs typeface="+mn-cs"/>
              </a:rPr>
              <a:t>الذي ينص على أنه عندما تزداد الكمية المستهلكة من سلعة </a:t>
            </a:r>
            <a:r>
              <a:rPr lang="ar-SA" sz="2800" dirty="0" smtClean="0">
                <a:solidFill>
                  <a:srgbClr val="000000"/>
                </a:solidFill>
                <a:cs typeface="+mn-cs"/>
              </a:rPr>
              <a:t>ما</a:t>
            </a:r>
            <a:r>
              <a:rPr lang="ar-DZ" sz="2800" dirty="0" smtClean="0">
                <a:solidFill>
                  <a:srgbClr val="000000"/>
                </a:solidFill>
                <a:cs typeface="+mn-cs"/>
              </a:rPr>
              <a:t>,</a:t>
            </a:r>
            <a:r>
              <a:rPr lang="ar-SA" sz="2800" dirty="0" smtClean="0">
                <a:solidFill>
                  <a:srgbClr val="000000"/>
                </a:solidFill>
                <a:cs typeface="+mn-cs"/>
              </a:rPr>
              <a:t> </a:t>
            </a:r>
            <a:r>
              <a:rPr lang="ar-SA" sz="2800" dirty="0">
                <a:solidFill>
                  <a:srgbClr val="000000"/>
                </a:solidFill>
                <a:cs typeface="+mn-cs"/>
              </a:rPr>
              <a:t>فإن المنفعة التي تعود على الفرد المستهلك منها تميل إلى </a:t>
            </a:r>
            <a:r>
              <a:rPr lang="ar-SA" sz="2800" dirty="0" smtClean="0">
                <a:solidFill>
                  <a:srgbClr val="000000"/>
                </a:solidFill>
                <a:cs typeface="+mn-cs"/>
              </a:rPr>
              <a:t>التناقص</a:t>
            </a:r>
            <a:r>
              <a:rPr lang="ar-DZ" sz="2800" dirty="0" smtClean="0">
                <a:solidFill>
                  <a:srgbClr val="000000"/>
                </a:solidFill>
                <a:cs typeface="+mn-cs"/>
              </a:rPr>
              <a:t> , </a:t>
            </a:r>
            <a:r>
              <a:rPr lang="ar-SA" sz="2800" dirty="0" smtClean="0">
                <a:solidFill>
                  <a:srgbClr val="000000"/>
                </a:solidFill>
                <a:cs typeface="+mn-cs"/>
              </a:rPr>
              <a:t>وهذا </a:t>
            </a:r>
            <a:r>
              <a:rPr lang="ar-SA" sz="2800" dirty="0">
                <a:solidFill>
                  <a:srgbClr val="000000"/>
                </a:solidFill>
                <a:cs typeface="+mn-cs"/>
              </a:rPr>
              <a:t>يعني أن المنفعة الحدية تتناقص مع زيادة استهلاك وحدات إضافية من السلعة حتى تعادل الصفر ، عند وصول المستهلك </a:t>
            </a:r>
            <a:r>
              <a:rPr lang="ar-SA" sz="2800" dirty="0" smtClean="0">
                <a:solidFill>
                  <a:srgbClr val="000000"/>
                </a:solidFill>
                <a:cs typeface="+mn-cs"/>
              </a:rPr>
              <a:t>إلى</a:t>
            </a:r>
            <a:r>
              <a:rPr lang="ar-DZ" sz="2800" dirty="0" smtClean="0">
                <a:solidFill>
                  <a:srgbClr val="000000"/>
                </a:solidFill>
                <a:cs typeface="+mn-cs"/>
              </a:rPr>
              <a:t> مستوى </a:t>
            </a:r>
            <a:endParaRPr lang="en-US" sz="2800" dirty="0">
              <a:solidFill>
                <a:srgbClr val="000000"/>
              </a:solidFill>
              <a:latin typeface="Arial" pitchFamily="34" charset="0"/>
              <a:cs typeface="+mn-cs"/>
            </a:endParaRPr>
          </a:p>
          <a:p>
            <a:pPr eaLnBrk="1" fontAlgn="base" hangingPunct="1">
              <a:spcBef>
                <a:spcPct val="50000"/>
              </a:spcBef>
              <a:spcAft>
                <a:spcPct val="0"/>
              </a:spcAft>
            </a:pPr>
            <a:endParaRPr lang="en-US" dirty="0" smtClean="0">
              <a:solidFill>
                <a:srgbClr val="000000"/>
              </a:solidFill>
              <a:latin typeface="Arial" pitchFamily="34" charset="0"/>
            </a:endParaRPr>
          </a:p>
        </p:txBody>
      </p:sp>
    </p:spTree>
    <p:extLst>
      <p:ext uri="{BB962C8B-B14F-4D97-AF65-F5344CB8AC3E}">
        <p14:creationId xmlns:p14="http://schemas.microsoft.com/office/powerpoint/2010/main" val="1986164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2" fill="hold" grpId="0" nodeType="withEffect">
                                  <p:stCondLst>
                                    <p:cond delay="0"/>
                                  </p:stCondLst>
                                  <p:childTnLst>
                                    <p:set>
                                      <p:cBhvr>
                                        <p:cTn id="6" dur="1" fill="hold">
                                          <p:stCondLst>
                                            <p:cond delay="0"/>
                                          </p:stCondLst>
                                        </p:cTn>
                                        <p:tgtEl>
                                          <p:spTgt spid="108546"/>
                                        </p:tgtEl>
                                        <p:attrNameLst>
                                          <p:attrName>style.visibility</p:attrName>
                                        </p:attrNameLst>
                                      </p:cBhvr>
                                      <p:to>
                                        <p:strVal val="visible"/>
                                      </p:to>
                                    </p:set>
                                    <p:anim calcmode="lin" valueType="num">
                                      <p:cBhvr additive="base">
                                        <p:cTn id="7" dur="250" fill="hold"/>
                                        <p:tgtEl>
                                          <p:spTgt spid="108546"/>
                                        </p:tgtEl>
                                        <p:attrNameLst>
                                          <p:attrName>ppt_x</p:attrName>
                                        </p:attrNameLst>
                                      </p:cBhvr>
                                      <p:tavLst>
                                        <p:tav tm="0">
                                          <p:val>
                                            <p:strVal val="0-#ppt_w/2"/>
                                          </p:val>
                                        </p:tav>
                                        <p:tav tm="100000">
                                          <p:val>
                                            <p:strVal val="#ppt_x"/>
                                          </p:val>
                                        </p:tav>
                                      </p:tavLst>
                                    </p:anim>
                                    <p:anim calcmode="lin" valueType="num">
                                      <p:cBhvr additive="base">
                                        <p:cTn id="8" dur="250" fill="hold"/>
                                        <p:tgtEl>
                                          <p:spTgt spid="108546"/>
                                        </p:tgtEl>
                                        <p:attrNameLst>
                                          <p:attrName>ppt_y</p:attrName>
                                        </p:attrNameLst>
                                      </p:cBhvr>
                                      <p:tavLst>
                                        <p:tav tm="0">
                                          <p:val>
                                            <p:strVal val="1+#ppt_h/2"/>
                                          </p:val>
                                        </p:tav>
                                        <p:tav tm="100000">
                                          <p:val>
                                            <p:strVal val="#ppt_y"/>
                                          </p:val>
                                        </p:tav>
                                      </p:tavLst>
                                    </p:anim>
                                  </p:childTnLst>
                                </p:cTn>
                              </p:par>
                            </p:childTnLst>
                          </p:cTn>
                        </p:par>
                        <p:par>
                          <p:cTn id="9" fill="hold" nodeType="withGroup">
                            <p:stCondLst>
                              <p:cond delay="250"/>
                            </p:stCondLst>
                            <p:childTnLst>
                              <p:par>
                                <p:cTn id="10" presetID="5" presetClass="entr" presetSubtype="10" fill="hold" grpId="0" nodeType="afterEffect">
                                  <p:stCondLst>
                                    <p:cond delay="0"/>
                                  </p:stCondLst>
                                  <p:childTnLst>
                                    <p:set>
                                      <p:cBhvr>
                                        <p:cTn id="11" dur="1" fill="hold">
                                          <p:stCondLst>
                                            <p:cond delay="0"/>
                                          </p:stCondLst>
                                        </p:cTn>
                                        <p:tgtEl>
                                          <p:spTgt spid="108547"/>
                                        </p:tgtEl>
                                        <p:attrNameLst>
                                          <p:attrName>style.visibility</p:attrName>
                                        </p:attrNameLst>
                                      </p:cBhvr>
                                      <p:to>
                                        <p:strVal val="visible"/>
                                      </p:to>
                                    </p:set>
                                    <p:animEffect transition="in" filter="checkerboard(across)">
                                      <p:cBhvr>
                                        <p:cTn id="12" dur="250"/>
                                        <p:tgtEl>
                                          <p:spTgt spid="108547"/>
                                        </p:tgtEl>
                                      </p:cBhvr>
                                    </p:animEffect>
                                  </p:childTnLst>
                                </p:cTn>
                              </p:par>
                            </p:childTnLst>
                          </p:cTn>
                        </p:par>
                        <p:par>
                          <p:cTn id="13" fill="hold" nodeType="withGroup">
                            <p:stCondLst>
                              <p:cond delay="500"/>
                            </p:stCondLst>
                            <p:childTnLst>
                              <p:par>
                                <p:cTn id="14" presetID="4" presetClass="entr" presetSubtype="16" fill="hold" grpId="0" nodeType="afterEffect">
                                  <p:stCondLst>
                                    <p:cond delay="0"/>
                                  </p:stCondLst>
                                  <p:childTnLst>
                                    <p:set>
                                      <p:cBhvr>
                                        <p:cTn id="15" dur="1" fill="hold">
                                          <p:stCondLst>
                                            <p:cond delay="0"/>
                                          </p:stCondLst>
                                        </p:cTn>
                                        <p:tgtEl>
                                          <p:spTgt spid="108548"/>
                                        </p:tgtEl>
                                        <p:attrNameLst>
                                          <p:attrName>style.visibility</p:attrName>
                                        </p:attrNameLst>
                                      </p:cBhvr>
                                      <p:to>
                                        <p:strVal val="visible"/>
                                      </p:to>
                                    </p:set>
                                    <p:animEffect transition="in" filter="box(in)">
                                      <p:cBhvr>
                                        <p:cTn id="16" dur="250"/>
                                        <p:tgtEl>
                                          <p:spTgt spid="1085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6" grpId="0" autoUpdateAnimBg="0"/>
      <p:bldP spid="108547" grpId="0" autoUpdateAnimBg="0"/>
      <p:bldP spid="108548" grpId="0" autoUpdateAnimBg="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Text Box 2"/>
          <p:cNvSpPr txBox="1">
            <a:spLocks noChangeArrowheads="1"/>
          </p:cNvSpPr>
          <p:nvPr/>
        </p:nvSpPr>
        <p:spPr bwMode="auto">
          <a:xfrm>
            <a:off x="323528" y="188640"/>
            <a:ext cx="8651304" cy="2492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600" b="1">
                <a:solidFill>
                  <a:schemeClr val="tx1"/>
                </a:solidFill>
                <a:latin typeface="Garamond" pitchFamily="18" charset="0"/>
                <a:cs typeface="Traditional Arabic" pitchFamily="18" charset="-78"/>
              </a:defRPr>
            </a:lvl1pPr>
            <a:lvl2pPr marL="742950" indent="-285750" eaLnBrk="0" hangingPunct="0">
              <a:defRPr sz="2600" b="1">
                <a:solidFill>
                  <a:schemeClr val="tx1"/>
                </a:solidFill>
                <a:latin typeface="Garamond" pitchFamily="18" charset="0"/>
                <a:cs typeface="Traditional Arabic" pitchFamily="18" charset="-78"/>
              </a:defRPr>
            </a:lvl2pPr>
            <a:lvl3pPr marL="1143000" indent="-228600" eaLnBrk="0" hangingPunct="0">
              <a:defRPr sz="2600" b="1">
                <a:solidFill>
                  <a:schemeClr val="tx1"/>
                </a:solidFill>
                <a:latin typeface="Garamond" pitchFamily="18" charset="0"/>
                <a:cs typeface="Traditional Arabic" pitchFamily="18" charset="-78"/>
              </a:defRPr>
            </a:lvl3pPr>
            <a:lvl4pPr marL="1600200" indent="-228600" eaLnBrk="0" hangingPunct="0">
              <a:defRPr sz="2600" b="1">
                <a:solidFill>
                  <a:schemeClr val="tx1"/>
                </a:solidFill>
                <a:latin typeface="Garamond" pitchFamily="18" charset="0"/>
                <a:cs typeface="Traditional Arabic" pitchFamily="18" charset="-78"/>
              </a:defRPr>
            </a:lvl4pPr>
            <a:lvl5pPr marL="2057400" indent="-228600" eaLnBrk="0" hangingPunct="0">
              <a:defRPr sz="2600" b="1">
                <a:solidFill>
                  <a:schemeClr val="tx1"/>
                </a:solidFill>
                <a:latin typeface="Garamond" pitchFamily="18" charset="0"/>
                <a:cs typeface="Traditional Arabic" pitchFamily="18" charset="-78"/>
              </a:defRPr>
            </a:lvl5pPr>
            <a:lvl6pPr marL="25146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6pPr>
            <a:lvl7pPr marL="29718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7pPr>
            <a:lvl8pPr marL="34290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8pPr>
            <a:lvl9pPr marL="38862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9pPr>
          </a:lstStyle>
          <a:p>
            <a:pPr algn="just" eaLnBrk="1" fontAlgn="base" hangingPunct="1">
              <a:spcBef>
                <a:spcPct val="50000"/>
              </a:spcBef>
              <a:spcAft>
                <a:spcPct val="0"/>
              </a:spcAft>
            </a:pPr>
            <a:r>
              <a:rPr lang="ar-SA" sz="3200" dirty="0" smtClean="0">
                <a:solidFill>
                  <a:srgbClr val="000000"/>
                </a:solidFill>
                <a:latin typeface="Arial" pitchFamily="34" charset="0"/>
                <a:cs typeface="+mn-cs"/>
              </a:rPr>
              <a:t>مستوى التشبع ، ثم بعد ذلك تصبح المنفعة الإضافية سالبة ، أي كوب إضافي لن يحقق أي منفعة للمستهلك</a:t>
            </a:r>
            <a:r>
              <a:rPr lang="ar-DZ" sz="3200" dirty="0" smtClean="0">
                <a:solidFill>
                  <a:srgbClr val="000000"/>
                </a:solidFill>
                <a:latin typeface="Arial" pitchFamily="34" charset="0"/>
                <a:cs typeface="+mn-cs"/>
              </a:rPr>
              <a:t>,</a:t>
            </a:r>
            <a:r>
              <a:rPr lang="ar-SA" sz="3200" dirty="0" smtClean="0">
                <a:solidFill>
                  <a:srgbClr val="000000"/>
                </a:solidFill>
                <a:latin typeface="Arial" pitchFamily="34" charset="0"/>
                <a:cs typeface="+mn-cs"/>
              </a:rPr>
              <a:t> بل يعطيه منفعة سالبة هنا تبدأ المنفعة الكلية</a:t>
            </a:r>
            <a:r>
              <a:rPr lang="ar-DZ" sz="3200" dirty="0" smtClean="0">
                <a:solidFill>
                  <a:srgbClr val="000000"/>
                </a:solidFill>
                <a:latin typeface="Arial" pitchFamily="34" charset="0"/>
                <a:cs typeface="+mn-cs"/>
              </a:rPr>
              <a:t>,</a:t>
            </a:r>
            <a:r>
              <a:rPr lang="ar-SA" sz="3200" dirty="0" smtClean="0">
                <a:solidFill>
                  <a:srgbClr val="000000"/>
                </a:solidFill>
                <a:latin typeface="Arial" pitchFamily="34" charset="0"/>
                <a:cs typeface="+mn-cs"/>
              </a:rPr>
              <a:t> أو إجمالي وحدات المنفعة التي يحصل عليها المستهلك</a:t>
            </a:r>
            <a:r>
              <a:rPr lang="ar-DZ" sz="3200" dirty="0" smtClean="0">
                <a:solidFill>
                  <a:srgbClr val="000000"/>
                </a:solidFill>
                <a:latin typeface="Arial" pitchFamily="34" charset="0"/>
                <a:cs typeface="+mn-cs"/>
              </a:rPr>
              <a:t>,</a:t>
            </a:r>
            <a:r>
              <a:rPr lang="ar-SA" sz="3200" dirty="0" smtClean="0">
                <a:solidFill>
                  <a:srgbClr val="000000"/>
                </a:solidFill>
                <a:latin typeface="Arial" pitchFamily="34" charset="0"/>
                <a:cs typeface="+mn-cs"/>
              </a:rPr>
              <a:t> في التناقص مع كل زيادة في الاستهلاك </a:t>
            </a:r>
            <a:r>
              <a:rPr lang="ar-SA" sz="2800" b="0" dirty="0" smtClean="0">
                <a:solidFill>
                  <a:srgbClr val="000000"/>
                </a:solidFill>
                <a:latin typeface="Arial" pitchFamily="34" charset="0"/>
                <a:cs typeface="+mn-cs"/>
              </a:rPr>
              <a:t>.</a:t>
            </a:r>
            <a:endParaRPr lang="en-US" sz="2800" b="0" dirty="0" smtClean="0">
              <a:solidFill>
                <a:srgbClr val="000000"/>
              </a:solidFill>
              <a:latin typeface="Arial" pitchFamily="34" charset="0"/>
              <a:cs typeface="+mn-cs"/>
            </a:endParaRPr>
          </a:p>
        </p:txBody>
      </p:sp>
      <p:sp>
        <p:nvSpPr>
          <p:cNvPr id="109571" name="Text Box 3"/>
          <p:cNvSpPr txBox="1">
            <a:spLocks noChangeArrowheads="1"/>
          </p:cNvSpPr>
          <p:nvPr/>
        </p:nvSpPr>
        <p:spPr bwMode="auto">
          <a:xfrm>
            <a:off x="4427984" y="2204864"/>
            <a:ext cx="44196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600" b="1">
                <a:solidFill>
                  <a:schemeClr val="tx1"/>
                </a:solidFill>
                <a:latin typeface="Garamond" pitchFamily="18" charset="0"/>
                <a:cs typeface="Traditional Arabic" pitchFamily="18" charset="-78"/>
              </a:defRPr>
            </a:lvl1pPr>
            <a:lvl2pPr marL="742950" indent="-285750" eaLnBrk="0" hangingPunct="0">
              <a:defRPr sz="2600" b="1">
                <a:solidFill>
                  <a:schemeClr val="tx1"/>
                </a:solidFill>
                <a:latin typeface="Garamond" pitchFamily="18" charset="0"/>
                <a:cs typeface="Traditional Arabic" pitchFamily="18" charset="-78"/>
              </a:defRPr>
            </a:lvl2pPr>
            <a:lvl3pPr marL="1143000" indent="-228600" eaLnBrk="0" hangingPunct="0">
              <a:defRPr sz="2600" b="1">
                <a:solidFill>
                  <a:schemeClr val="tx1"/>
                </a:solidFill>
                <a:latin typeface="Garamond" pitchFamily="18" charset="0"/>
                <a:cs typeface="Traditional Arabic" pitchFamily="18" charset="-78"/>
              </a:defRPr>
            </a:lvl3pPr>
            <a:lvl4pPr marL="1600200" indent="-228600" eaLnBrk="0" hangingPunct="0">
              <a:defRPr sz="2600" b="1">
                <a:solidFill>
                  <a:schemeClr val="tx1"/>
                </a:solidFill>
                <a:latin typeface="Garamond" pitchFamily="18" charset="0"/>
                <a:cs typeface="Traditional Arabic" pitchFamily="18" charset="-78"/>
              </a:defRPr>
            </a:lvl4pPr>
            <a:lvl5pPr marL="2057400" indent="-228600" eaLnBrk="0" hangingPunct="0">
              <a:defRPr sz="2600" b="1">
                <a:solidFill>
                  <a:schemeClr val="tx1"/>
                </a:solidFill>
                <a:latin typeface="Garamond" pitchFamily="18" charset="0"/>
                <a:cs typeface="Traditional Arabic" pitchFamily="18" charset="-78"/>
              </a:defRPr>
            </a:lvl5pPr>
            <a:lvl6pPr marL="25146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6pPr>
            <a:lvl7pPr marL="29718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7pPr>
            <a:lvl8pPr marL="34290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8pPr>
            <a:lvl9pPr marL="38862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9pPr>
          </a:lstStyle>
          <a:p>
            <a:pPr eaLnBrk="1" fontAlgn="base" hangingPunct="1">
              <a:spcBef>
                <a:spcPct val="50000"/>
              </a:spcBef>
              <a:spcAft>
                <a:spcPct val="0"/>
              </a:spcAft>
            </a:pPr>
            <a:r>
              <a:rPr lang="ar-DZ" sz="3200" dirty="0" smtClean="0">
                <a:solidFill>
                  <a:srgbClr val="663300"/>
                </a:solidFill>
                <a:latin typeface="Arial" pitchFamily="34" charset="0"/>
                <a:cs typeface="+mn-cs"/>
              </a:rPr>
              <a:t>- </a:t>
            </a:r>
            <a:r>
              <a:rPr lang="ar-SA" sz="3200" dirty="0" smtClean="0">
                <a:solidFill>
                  <a:srgbClr val="663300"/>
                </a:solidFill>
                <a:latin typeface="Arial" pitchFamily="34" charset="0"/>
                <a:cs typeface="+mn-cs"/>
              </a:rPr>
              <a:t>المنفعة الكلي</a:t>
            </a:r>
            <a:r>
              <a:rPr lang="ar-DZ" sz="3200" dirty="0" smtClean="0">
                <a:solidFill>
                  <a:srgbClr val="663300"/>
                </a:solidFill>
                <a:latin typeface="Arial" pitchFamily="34" charset="0"/>
                <a:cs typeface="+mn-cs"/>
              </a:rPr>
              <a:t>ة</a:t>
            </a:r>
            <a:r>
              <a:rPr lang="ar-SA" sz="3200" dirty="0" smtClean="0">
                <a:solidFill>
                  <a:srgbClr val="663300"/>
                </a:solidFill>
                <a:latin typeface="Arial" pitchFamily="34" charset="0"/>
                <a:cs typeface="+mn-cs"/>
              </a:rPr>
              <a:t> </a:t>
            </a:r>
            <a:endParaRPr lang="en-US" sz="3200" dirty="0" smtClean="0">
              <a:solidFill>
                <a:srgbClr val="663300"/>
              </a:solidFill>
              <a:cs typeface="+mn-cs"/>
            </a:endParaRPr>
          </a:p>
        </p:txBody>
      </p:sp>
      <p:sp>
        <p:nvSpPr>
          <p:cNvPr id="109572" name="Text Box 4"/>
          <p:cNvSpPr txBox="1">
            <a:spLocks noChangeArrowheads="1"/>
          </p:cNvSpPr>
          <p:nvPr/>
        </p:nvSpPr>
        <p:spPr bwMode="auto">
          <a:xfrm>
            <a:off x="457200" y="2708920"/>
            <a:ext cx="83820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600" b="1">
                <a:solidFill>
                  <a:schemeClr val="tx1"/>
                </a:solidFill>
                <a:latin typeface="Garamond" pitchFamily="18" charset="0"/>
                <a:cs typeface="Traditional Arabic" pitchFamily="18" charset="-78"/>
              </a:defRPr>
            </a:lvl1pPr>
            <a:lvl2pPr marL="742950" indent="-285750" eaLnBrk="0" hangingPunct="0">
              <a:defRPr sz="2600" b="1">
                <a:solidFill>
                  <a:schemeClr val="tx1"/>
                </a:solidFill>
                <a:latin typeface="Garamond" pitchFamily="18" charset="0"/>
                <a:cs typeface="Traditional Arabic" pitchFamily="18" charset="-78"/>
              </a:defRPr>
            </a:lvl2pPr>
            <a:lvl3pPr marL="1143000" indent="-228600" eaLnBrk="0" hangingPunct="0">
              <a:defRPr sz="2600" b="1">
                <a:solidFill>
                  <a:schemeClr val="tx1"/>
                </a:solidFill>
                <a:latin typeface="Garamond" pitchFamily="18" charset="0"/>
                <a:cs typeface="Traditional Arabic" pitchFamily="18" charset="-78"/>
              </a:defRPr>
            </a:lvl3pPr>
            <a:lvl4pPr marL="1600200" indent="-228600" eaLnBrk="0" hangingPunct="0">
              <a:defRPr sz="2600" b="1">
                <a:solidFill>
                  <a:schemeClr val="tx1"/>
                </a:solidFill>
                <a:latin typeface="Garamond" pitchFamily="18" charset="0"/>
                <a:cs typeface="Traditional Arabic" pitchFamily="18" charset="-78"/>
              </a:defRPr>
            </a:lvl4pPr>
            <a:lvl5pPr marL="2057400" indent="-228600" eaLnBrk="0" hangingPunct="0">
              <a:defRPr sz="2600" b="1">
                <a:solidFill>
                  <a:schemeClr val="tx1"/>
                </a:solidFill>
                <a:latin typeface="Garamond" pitchFamily="18" charset="0"/>
                <a:cs typeface="Traditional Arabic" pitchFamily="18" charset="-78"/>
              </a:defRPr>
            </a:lvl5pPr>
            <a:lvl6pPr marL="25146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6pPr>
            <a:lvl7pPr marL="29718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7pPr>
            <a:lvl8pPr marL="34290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8pPr>
            <a:lvl9pPr marL="38862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9pPr>
          </a:lstStyle>
          <a:p>
            <a:pPr algn="just" eaLnBrk="1" fontAlgn="base" hangingPunct="1">
              <a:spcBef>
                <a:spcPct val="50000"/>
              </a:spcBef>
              <a:spcAft>
                <a:spcPct val="0"/>
              </a:spcAft>
            </a:pPr>
            <a:r>
              <a:rPr lang="ar-SA" sz="2800" dirty="0" smtClean="0">
                <a:solidFill>
                  <a:srgbClr val="000000"/>
                </a:solidFill>
                <a:latin typeface="Arial" pitchFamily="34" charset="0"/>
              </a:rPr>
              <a:t>  </a:t>
            </a:r>
            <a:r>
              <a:rPr lang="ar-SA" sz="3200" dirty="0" smtClean="0">
                <a:solidFill>
                  <a:srgbClr val="000000"/>
                </a:solidFill>
                <a:latin typeface="Arial" pitchFamily="34" charset="0"/>
                <a:cs typeface="+mn-cs"/>
              </a:rPr>
              <a:t>هي إجمالي وحدات المنفعة التي يحصل عليها المستهلك</a:t>
            </a:r>
            <a:r>
              <a:rPr lang="ar-DZ" sz="3200" dirty="0">
                <a:solidFill>
                  <a:srgbClr val="000000"/>
                </a:solidFill>
                <a:latin typeface="Arial" pitchFamily="34" charset="0"/>
                <a:cs typeface="+mn-cs"/>
              </a:rPr>
              <a:t>,</a:t>
            </a:r>
            <a:r>
              <a:rPr lang="ar-SA" sz="3200" dirty="0" smtClean="0">
                <a:solidFill>
                  <a:srgbClr val="000000"/>
                </a:solidFill>
                <a:latin typeface="Arial" pitchFamily="34" charset="0"/>
                <a:cs typeface="+mn-cs"/>
              </a:rPr>
              <a:t> من استهلاكه لوحدات معينة من السلعة </a:t>
            </a:r>
            <a:r>
              <a:rPr lang="ar-SA" sz="2800" dirty="0" smtClean="0">
                <a:solidFill>
                  <a:srgbClr val="000000"/>
                </a:solidFill>
                <a:latin typeface="Arial" pitchFamily="34" charset="0"/>
              </a:rPr>
              <a:t>. </a:t>
            </a:r>
            <a:endParaRPr lang="en-US" sz="2800" dirty="0" smtClean="0">
              <a:solidFill>
                <a:srgbClr val="000000"/>
              </a:solidFill>
              <a:latin typeface="Arial" pitchFamily="34" charset="0"/>
            </a:endParaRPr>
          </a:p>
        </p:txBody>
      </p:sp>
      <p:sp>
        <p:nvSpPr>
          <p:cNvPr id="109573" name="Text Box 5"/>
          <p:cNvSpPr txBox="1">
            <a:spLocks noChangeArrowheads="1"/>
          </p:cNvSpPr>
          <p:nvPr/>
        </p:nvSpPr>
        <p:spPr bwMode="auto">
          <a:xfrm>
            <a:off x="3657600" y="3717032"/>
            <a:ext cx="51816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600" b="1">
                <a:solidFill>
                  <a:schemeClr val="tx1"/>
                </a:solidFill>
                <a:latin typeface="Garamond" pitchFamily="18" charset="0"/>
                <a:cs typeface="Traditional Arabic" pitchFamily="18" charset="-78"/>
              </a:defRPr>
            </a:lvl1pPr>
            <a:lvl2pPr marL="742950" indent="-285750" eaLnBrk="0" hangingPunct="0">
              <a:defRPr sz="2600" b="1">
                <a:solidFill>
                  <a:schemeClr val="tx1"/>
                </a:solidFill>
                <a:latin typeface="Garamond" pitchFamily="18" charset="0"/>
                <a:cs typeface="Traditional Arabic" pitchFamily="18" charset="-78"/>
              </a:defRPr>
            </a:lvl2pPr>
            <a:lvl3pPr marL="1143000" indent="-228600" eaLnBrk="0" hangingPunct="0">
              <a:defRPr sz="2600" b="1">
                <a:solidFill>
                  <a:schemeClr val="tx1"/>
                </a:solidFill>
                <a:latin typeface="Garamond" pitchFamily="18" charset="0"/>
                <a:cs typeface="Traditional Arabic" pitchFamily="18" charset="-78"/>
              </a:defRPr>
            </a:lvl3pPr>
            <a:lvl4pPr marL="1600200" indent="-228600" eaLnBrk="0" hangingPunct="0">
              <a:defRPr sz="2600" b="1">
                <a:solidFill>
                  <a:schemeClr val="tx1"/>
                </a:solidFill>
                <a:latin typeface="Garamond" pitchFamily="18" charset="0"/>
                <a:cs typeface="Traditional Arabic" pitchFamily="18" charset="-78"/>
              </a:defRPr>
            </a:lvl4pPr>
            <a:lvl5pPr marL="2057400" indent="-228600" eaLnBrk="0" hangingPunct="0">
              <a:defRPr sz="2600" b="1">
                <a:solidFill>
                  <a:schemeClr val="tx1"/>
                </a:solidFill>
                <a:latin typeface="Garamond" pitchFamily="18" charset="0"/>
                <a:cs typeface="Traditional Arabic" pitchFamily="18" charset="-78"/>
              </a:defRPr>
            </a:lvl5pPr>
            <a:lvl6pPr marL="25146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6pPr>
            <a:lvl7pPr marL="29718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7pPr>
            <a:lvl8pPr marL="34290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8pPr>
            <a:lvl9pPr marL="38862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9pPr>
          </a:lstStyle>
          <a:p>
            <a:pPr eaLnBrk="1" fontAlgn="base" hangingPunct="1">
              <a:spcBef>
                <a:spcPct val="50000"/>
              </a:spcBef>
              <a:spcAft>
                <a:spcPct val="0"/>
              </a:spcAft>
            </a:pPr>
            <a:r>
              <a:rPr lang="ar-DZ" sz="3200" dirty="0" smtClean="0">
                <a:solidFill>
                  <a:srgbClr val="663300"/>
                </a:solidFill>
                <a:latin typeface="Arial" pitchFamily="34" charset="0"/>
                <a:cs typeface="+mn-cs"/>
              </a:rPr>
              <a:t>- </a:t>
            </a:r>
            <a:r>
              <a:rPr lang="ar-SA" sz="3200" dirty="0" smtClean="0">
                <a:solidFill>
                  <a:srgbClr val="663300"/>
                </a:solidFill>
                <a:latin typeface="Arial" pitchFamily="34" charset="0"/>
                <a:cs typeface="+mn-cs"/>
              </a:rPr>
              <a:t>المنفعة الحدية </a:t>
            </a:r>
            <a:r>
              <a:rPr lang="ar-SA" sz="3200" dirty="0" smtClean="0">
                <a:solidFill>
                  <a:srgbClr val="663300"/>
                </a:solidFill>
                <a:cs typeface="+mn-cs"/>
              </a:rPr>
              <a:t> </a:t>
            </a:r>
            <a:endParaRPr lang="en-US" sz="3200" dirty="0" smtClean="0">
              <a:solidFill>
                <a:srgbClr val="663300"/>
              </a:solidFill>
              <a:cs typeface="+mn-cs"/>
            </a:endParaRPr>
          </a:p>
        </p:txBody>
      </p:sp>
      <p:sp>
        <p:nvSpPr>
          <p:cNvPr id="109574" name="Text Box 6"/>
          <p:cNvSpPr txBox="1">
            <a:spLocks noChangeArrowheads="1"/>
          </p:cNvSpPr>
          <p:nvPr/>
        </p:nvSpPr>
        <p:spPr bwMode="auto">
          <a:xfrm>
            <a:off x="457200" y="4221088"/>
            <a:ext cx="8517632"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600" b="1">
                <a:solidFill>
                  <a:schemeClr val="tx1"/>
                </a:solidFill>
                <a:latin typeface="Garamond" pitchFamily="18" charset="0"/>
                <a:cs typeface="Traditional Arabic" pitchFamily="18" charset="-78"/>
              </a:defRPr>
            </a:lvl1pPr>
            <a:lvl2pPr marL="742950" indent="-285750" eaLnBrk="0" hangingPunct="0">
              <a:defRPr sz="2600" b="1">
                <a:solidFill>
                  <a:schemeClr val="tx1"/>
                </a:solidFill>
                <a:latin typeface="Garamond" pitchFamily="18" charset="0"/>
                <a:cs typeface="Traditional Arabic" pitchFamily="18" charset="-78"/>
              </a:defRPr>
            </a:lvl2pPr>
            <a:lvl3pPr marL="1143000" indent="-228600" eaLnBrk="0" hangingPunct="0">
              <a:defRPr sz="2600" b="1">
                <a:solidFill>
                  <a:schemeClr val="tx1"/>
                </a:solidFill>
                <a:latin typeface="Garamond" pitchFamily="18" charset="0"/>
                <a:cs typeface="Traditional Arabic" pitchFamily="18" charset="-78"/>
              </a:defRPr>
            </a:lvl3pPr>
            <a:lvl4pPr marL="1600200" indent="-228600" eaLnBrk="0" hangingPunct="0">
              <a:defRPr sz="2600" b="1">
                <a:solidFill>
                  <a:schemeClr val="tx1"/>
                </a:solidFill>
                <a:latin typeface="Garamond" pitchFamily="18" charset="0"/>
                <a:cs typeface="Traditional Arabic" pitchFamily="18" charset="-78"/>
              </a:defRPr>
            </a:lvl4pPr>
            <a:lvl5pPr marL="2057400" indent="-228600" eaLnBrk="0" hangingPunct="0">
              <a:defRPr sz="2600" b="1">
                <a:solidFill>
                  <a:schemeClr val="tx1"/>
                </a:solidFill>
                <a:latin typeface="Garamond" pitchFamily="18" charset="0"/>
                <a:cs typeface="Traditional Arabic" pitchFamily="18" charset="-78"/>
              </a:defRPr>
            </a:lvl5pPr>
            <a:lvl6pPr marL="25146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6pPr>
            <a:lvl7pPr marL="29718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7pPr>
            <a:lvl8pPr marL="34290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8pPr>
            <a:lvl9pPr marL="38862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9pPr>
          </a:lstStyle>
          <a:p>
            <a:pPr algn="just" eaLnBrk="1" fontAlgn="base" hangingPunct="1">
              <a:spcBef>
                <a:spcPct val="50000"/>
              </a:spcBef>
              <a:spcAft>
                <a:spcPct val="0"/>
              </a:spcAft>
            </a:pPr>
            <a:r>
              <a:rPr lang="ar-SA" sz="2800" dirty="0" smtClean="0">
                <a:solidFill>
                  <a:srgbClr val="000000"/>
                </a:solidFill>
                <a:latin typeface="Arial" pitchFamily="34" charset="0"/>
              </a:rPr>
              <a:t>  </a:t>
            </a:r>
            <a:r>
              <a:rPr lang="ar-SA" sz="3200" dirty="0" smtClean="0">
                <a:solidFill>
                  <a:srgbClr val="000000"/>
                </a:solidFill>
                <a:latin typeface="Arial" pitchFamily="34" charset="0"/>
                <a:cs typeface="Arial" pitchFamily="34" charset="0"/>
              </a:rPr>
              <a:t>هي مقدار المنفعة التي تضيفها الوحدة الأخيرة المستهلكة من سلعة</a:t>
            </a:r>
            <a:r>
              <a:rPr lang="ar-DZ" sz="3200" dirty="0" smtClean="0">
                <a:solidFill>
                  <a:srgbClr val="000000"/>
                </a:solidFill>
                <a:latin typeface="Arial" pitchFamily="34" charset="0"/>
                <a:cs typeface="Arial" pitchFamily="34" charset="0"/>
              </a:rPr>
              <a:t>,</a:t>
            </a:r>
            <a:r>
              <a:rPr lang="ar-SA" sz="3200" dirty="0" smtClean="0">
                <a:solidFill>
                  <a:srgbClr val="000000"/>
                </a:solidFill>
                <a:latin typeface="Arial" pitchFamily="34" charset="0"/>
                <a:cs typeface="Arial" pitchFamily="34" charset="0"/>
              </a:rPr>
              <a:t> أو بعبارة أخرى هي مقدار التغير في المنفعة الكلية</a:t>
            </a:r>
            <a:r>
              <a:rPr lang="ar-DZ" sz="3200" dirty="0" smtClean="0">
                <a:solidFill>
                  <a:srgbClr val="000000"/>
                </a:solidFill>
                <a:latin typeface="Arial" pitchFamily="34" charset="0"/>
                <a:cs typeface="Arial" pitchFamily="34" charset="0"/>
              </a:rPr>
              <a:t>,</a:t>
            </a:r>
            <a:r>
              <a:rPr lang="ar-SA" sz="3200" dirty="0" smtClean="0">
                <a:solidFill>
                  <a:srgbClr val="000000"/>
                </a:solidFill>
                <a:latin typeface="Arial" pitchFamily="34" charset="0"/>
                <a:cs typeface="Arial" pitchFamily="34" charset="0"/>
              </a:rPr>
              <a:t> نتيجة لتغير عدد الوحدات المستهلكة من السلعة بوحدة واحدة</a:t>
            </a:r>
            <a:r>
              <a:rPr lang="ar-DZ" sz="3200" dirty="0" smtClean="0">
                <a:solidFill>
                  <a:srgbClr val="000000"/>
                </a:solidFill>
                <a:latin typeface="Arial" pitchFamily="34" charset="0"/>
                <a:cs typeface="Arial" pitchFamily="34" charset="0"/>
              </a:rPr>
              <a:t>,</a:t>
            </a:r>
            <a:r>
              <a:rPr lang="ar-DZ" sz="3200" dirty="0">
                <a:solidFill>
                  <a:srgbClr val="000000"/>
                </a:solidFill>
                <a:latin typeface="Arial" pitchFamily="34" charset="0"/>
                <a:cs typeface="Arial" pitchFamily="34" charset="0"/>
              </a:rPr>
              <a:t> </a:t>
            </a:r>
            <a:r>
              <a:rPr lang="ar-DZ" sz="3200" dirty="0" smtClean="0">
                <a:solidFill>
                  <a:srgbClr val="000000"/>
                </a:solidFill>
                <a:latin typeface="Arial" pitchFamily="34" charset="0"/>
                <a:cs typeface="Arial" pitchFamily="34" charset="0"/>
              </a:rPr>
              <a:t>والشكل التالي يوضح ذلك :</a:t>
            </a:r>
            <a:endParaRPr lang="en-US" sz="3200" dirty="0" smtClean="0">
              <a:solidFill>
                <a:srgbClr val="000000"/>
              </a:solidFill>
              <a:latin typeface="Arial" pitchFamily="34" charset="0"/>
              <a:cs typeface="Arial"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5877272"/>
            <a:ext cx="158115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3715920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109570"/>
                                        </p:tgtEl>
                                        <p:attrNameLst>
                                          <p:attrName>style.visibility</p:attrName>
                                        </p:attrNameLst>
                                      </p:cBhvr>
                                      <p:to>
                                        <p:strVal val="visible"/>
                                      </p:to>
                                    </p:set>
                                    <p:animEffect transition="in" filter="randombar(horizontal)">
                                      <p:cBhvr>
                                        <p:cTn id="7" dur="250"/>
                                        <p:tgtEl>
                                          <p:spTgt spid="109570"/>
                                        </p:tgtEl>
                                      </p:cBhvr>
                                    </p:animEffect>
                                  </p:childTnLst>
                                </p:cTn>
                              </p:par>
                            </p:childTnLst>
                          </p:cTn>
                        </p:par>
                        <p:par>
                          <p:cTn id="8" fill="hold" nodeType="withGroup">
                            <p:stCondLst>
                              <p:cond delay="250"/>
                            </p:stCondLst>
                            <p:childTnLst>
                              <p:par>
                                <p:cTn id="9" presetID="16" presetClass="entr" presetSubtype="26" fill="hold" grpId="0" nodeType="afterEffect">
                                  <p:stCondLst>
                                    <p:cond delay="0"/>
                                  </p:stCondLst>
                                  <p:childTnLst>
                                    <p:set>
                                      <p:cBhvr>
                                        <p:cTn id="10" dur="1" fill="hold">
                                          <p:stCondLst>
                                            <p:cond delay="0"/>
                                          </p:stCondLst>
                                        </p:cTn>
                                        <p:tgtEl>
                                          <p:spTgt spid="109571"/>
                                        </p:tgtEl>
                                        <p:attrNameLst>
                                          <p:attrName>style.visibility</p:attrName>
                                        </p:attrNameLst>
                                      </p:cBhvr>
                                      <p:to>
                                        <p:strVal val="visible"/>
                                      </p:to>
                                    </p:set>
                                    <p:animEffect transition="in" filter="barn(inHorizontal)">
                                      <p:cBhvr>
                                        <p:cTn id="11" dur="250"/>
                                        <p:tgtEl>
                                          <p:spTgt spid="109571"/>
                                        </p:tgtEl>
                                      </p:cBhvr>
                                    </p:animEffect>
                                  </p:childTnLst>
                                </p:cTn>
                              </p:par>
                            </p:childTnLst>
                          </p:cTn>
                        </p:par>
                        <p:par>
                          <p:cTn id="12" fill="hold" nodeType="withGroup">
                            <p:stCondLst>
                              <p:cond delay="500"/>
                            </p:stCondLst>
                            <p:childTnLst>
                              <p:par>
                                <p:cTn id="13" presetID="9" presetClass="entr" presetSubtype="0" fill="hold" grpId="0" nodeType="afterEffect">
                                  <p:stCondLst>
                                    <p:cond delay="0"/>
                                  </p:stCondLst>
                                  <p:childTnLst>
                                    <p:set>
                                      <p:cBhvr>
                                        <p:cTn id="14" dur="1" fill="hold">
                                          <p:stCondLst>
                                            <p:cond delay="0"/>
                                          </p:stCondLst>
                                        </p:cTn>
                                        <p:tgtEl>
                                          <p:spTgt spid="109572"/>
                                        </p:tgtEl>
                                        <p:attrNameLst>
                                          <p:attrName>style.visibility</p:attrName>
                                        </p:attrNameLst>
                                      </p:cBhvr>
                                      <p:to>
                                        <p:strVal val="visible"/>
                                      </p:to>
                                    </p:set>
                                    <p:animEffect transition="in" filter="dissolve">
                                      <p:cBhvr>
                                        <p:cTn id="15" dur="250"/>
                                        <p:tgtEl>
                                          <p:spTgt spid="109572"/>
                                        </p:tgtEl>
                                      </p:cBhvr>
                                    </p:animEffect>
                                  </p:childTnLst>
                                </p:cTn>
                              </p:par>
                            </p:childTnLst>
                          </p:cTn>
                        </p:par>
                        <p:par>
                          <p:cTn id="16" fill="hold" nodeType="withGroup">
                            <p:stCondLst>
                              <p:cond delay="750"/>
                            </p:stCondLst>
                            <p:childTnLst>
                              <p:par>
                                <p:cTn id="17" presetID="16" presetClass="entr" presetSubtype="26" fill="hold" grpId="0" nodeType="afterEffect">
                                  <p:stCondLst>
                                    <p:cond delay="0"/>
                                  </p:stCondLst>
                                  <p:childTnLst>
                                    <p:set>
                                      <p:cBhvr>
                                        <p:cTn id="18" dur="1" fill="hold">
                                          <p:stCondLst>
                                            <p:cond delay="0"/>
                                          </p:stCondLst>
                                        </p:cTn>
                                        <p:tgtEl>
                                          <p:spTgt spid="109573"/>
                                        </p:tgtEl>
                                        <p:attrNameLst>
                                          <p:attrName>style.visibility</p:attrName>
                                        </p:attrNameLst>
                                      </p:cBhvr>
                                      <p:to>
                                        <p:strVal val="visible"/>
                                      </p:to>
                                    </p:set>
                                    <p:animEffect transition="in" filter="barn(inHorizontal)">
                                      <p:cBhvr>
                                        <p:cTn id="19" dur="250"/>
                                        <p:tgtEl>
                                          <p:spTgt spid="109573"/>
                                        </p:tgtEl>
                                      </p:cBhvr>
                                    </p:animEffect>
                                  </p:childTnLst>
                                </p:cTn>
                              </p:par>
                            </p:childTnLst>
                          </p:cTn>
                        </p:par>
                        <p:par>
                          <p:cTn id="20" fill="hold" nodeType="withGroup">
                            <p:stCondLst>
                              <p:cond delay="1000"/>
                            </p:stCondLst>
                            <p:childTnLst>
                              <p:par>
                                <p:cTn id="21" presetID="9" presetClass="entr" presetSubtype="0" fill="hold" grpId="0" nodeType="afterEffect">
                                  <p:stCondLst>
                                    <p:cond delay="0"/>
                                  </p:stCondLst>
                                  <p:childTnLst>
                                    <p:set>
                                      <p:cBhvr>
                                        <p:cTn id="22" dur="1" fill="hold">
                                          <p:stCondLst>
                                            <p:cond delay="0"/>
                                          </p:stCondLst>
                                        </p:cTn>
                                        <p:tgtEl>
                                          <p:spTgt spid="109574"/>
                                        </p:tgtEl>
                                        <p:attrNameLst>
                                          <p:attrName>style.visibility</p:attrName>
                                        </p:attrNameLst>
                                      </p:cBhvr>
                                      <p:to>
                                        <p:strVal val="visible"/>
                                      </p:to>
                                    </p:set>
                                    <p:animEffect transition="in" filter="dissolve">
                                      <p:cBhvr>
                                        <p:cTn id="23" dur="250"/>
                                        <p:tgtEl>
                                          <p:spTgt spid="109574"/>
                                        </p:tgtEl>
                                      </p:cBhvr>
                                    </p:animEffect>
                                  </p:childTnLst>
                                </p:cTn>
                              </p:par>
                            </p:childTnLst>
                          </p:cTn>
                        </p:par>
                        <p:par>
                          <p:cTn id="24" fill="hold">
                            <p:stCondLst>
                              <p:cond delay="1250"/>
                            </p:stCondLst>
                            <p:childTnLst>
                              <p:par>
                                <p:cTn id="25" presetID="2" presetClass="entr" presetSubtype="4" fill="hold" nodeType="afterEffect">
                                  <p:stCondLst>
                                    <p:cond delay="0"/>
                                  </p:stCondLst>
                                  <p:childTnLst>
                                    <p:set>
                                      <p:cBhvr>
                                        <p:cTn id="26" dur="1" fill="hold">
                                          <p:stCondLst>
                                            <p:cond delay="0"/>
                                          </p:stCondLst>
                                        </p:cTn>
                                        <p:tgtEl>
                                          <p:spTgt spid="1026"/>
                                        </p:tgtEl>
                                        <p:attrNameLst>
                                          <p:attrName>style.visibility</p:attrName>
                                        </p:attrNameLst>
                                      </p:cBhvr>
                                      <p:to>
                                        <p:strVal val="visible"/>
                                      </p:to>
                                    </p:set>
                                    <p:anim calcmode="lin" valueType="num">
                                      <p:cBhvr additive="base">
                                        <p:cTn id="27" dur="250" fill="hold"/>
                                        <p:tgtEl>
                                          <p:spTgt spid="1026"/>
                                        </p:tgtEl>
                                        <p:attrNameLst>
                                          <p:attrName>ppt_x</p:attrName>
                                        </p:attrNameLst>
                                      </p:cBhvr>
                                      <p:tavLst>
                                        <p:tav tm="0">
                                          <p:val>
                                            <p:strVal val="#ppt_x"/>
                                          </p:val>
                                        </p:tav>
                                        <p:tav tm="100000">
                                          <p:val>
                                            <p:strVal val="#ppt_x"/>
                                          </p:val>
                                        </p:tav>
                                      </p:tavLst>
                                    </p:anim>
                                    <p:anim calcmode="lin" valueType="num">
                                      <p:cBhvr additive="base">
                                        <p:cTn id="28" dur="250" fill="hold"/>
                                        <p:tgtEl>
                                          <p:spTgt spid="10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0" grpId="0" autoUpdateAnimBg="0"/>
      <p:bldP spid="109571" grpId="0" autoUpdateAnimBg="0"/>
      <p:bldP spid="109572" grpId="0" autoUpdateAnimBg="0"/>
      <p:bldP spid="109573" grpId="0" autoUpdateAnimBg="0"/>
      <p:bldP spid="109574" grpId="0" autoUpdateAnimBg="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4875" y="980728"/>
            <a:ext cx="7334250" cy="4968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8653952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wheel(1)">
                                      <p:cBhvr>
                                        <p:cTn id="7" dur="25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ChangeArrowheads="1"/>
          </p:cNvSpPr>
          <p:nvPr/>
        </p:nvSpPr>
        <p:spPr bwMode="auto">
          <a:xfrm>
            <a:off x="609600" y="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fontAlgn="base">
              <a:spcBef>
                <a:spcPct val="0"/>
              </a:spcBef>
              <a:spcAft>
                <a:spcPct val="0"/>
              </a:spcAft>
            </a:pPr>
            <a:r>
              <a:rPr lang="ar-SA" sz="4000" b="1" dirty="0" smtClean="0">
                <a:solidFill>
                  <a:srgbClr val="003366"/>
                </a:solidFill>
                <a:cs typeface="+mj-cs"/>
              </a:rPr>
              <a:t>تــمــريـــن</a:t>
            </a:r>
            <a:endParaRPr lang="fr-FR" sz="4000" b="1" dirty="0" smtClean="0">
              <a:solidFill>
                <a:srgbClr val="003366"/>
              </a:solidFill>
              <a:cs typeface="+mj-cs"/>
            </a:endParaRPr>
          </a:p>
        </p:txBody>
      </p:sp>
      <p:sp>
        <p:nvSpPr>
          <p:cNvPr id="114691" name="Text Box 3"/>
          <p:cNvSpPr txBox="1">
            <a:spLocks noChangeArrowheads="1"/>
          </p:cNvSpPr>
          <p:nvPr/>
        </p:nvSpPr>
        <p:spPr bwMode="auto">
          <a:xfrm>
            <a:off x="457200" y="1219200"/>
            <a:ext cx="8382000" cy="885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600" b="1">
                <a:solidFill>
                  <a:schemeClr val="tx1"/>
                </a:solidFill>
                <a:latin typeface="Garamond" pitchFamily="18" charset="0"/>
                <a:cs typeface="Traditional Arabic" pitchFamily="18" charset="-78"/>
              </a:defRPr>
            </a:lvl1pPr>
            <a:lvl2pPr marL="742950" indent="-285750" eaLnBrk="0" hangingPunct="0">
              <a:defRPr sz="2600" b="1">
                <a:solidFill>
                  <a:schemeClr val="tx1"/>
                </a:solidFill>
                <a:latin typeface="Garamond" pitchFamily="18" charset="0"/>
                <a:cs typeface="Traditional Arabic" pitchFamily="18" charset="-78"/>
              </a:defRPr>
            </a:lvl2pPr>
            <a:lvl3pPr marL="1143000" indent="-228600" eaLnBrk="0" hangingPunct="0">
              <a:defRPr sz="2600" b="1">
                <a:solidFill>
                  <a:schemeClr val="tx1"/>
                </a:solidFill>
                <a:latin typeface="Garamond" pitchFamily="18" charset="0"/>
                <a:cs typeface="Traditional Arabic" pitchFamily="18" charset="-78"/>
              </a:defRPr>
            </a:lvl3pPr>
            <a:lvl4pPr marL="1600200" indent="-228600" eaLnBrk="0" hangingPunct="0">
              <a:defRPr sz="2600" b="1">
                <a:solidFill>
                  <a:schemeClr val="tx1"/>
                </a:solidFill>
                <a:latin typeface="Garamond" pitchFamily="18" charset="0"/>
                <a:cs typeface="Traditional Arabic" pitchFamily="18" charset="-78"/>
              </a:defRPr>
            </a:lvl4pPr>
            <a:lvl5pPr marL="2057400" indent="-228600" eaLnBrk="0" hangingPunct="0">
              <a:defRPr sz="2600" b="1">
                <a:solidFill>
                  <a:schemeClr val="tx1"/>
                </a:solidFill>
                <a:latin typeface="Garamond" pitchFamily="18" charset="0"/>
                <a:cs typeface="Traditional Arabic" pitchFamily="18" charset="-78"/>
              </a:defRPr>
            </a:lvl5pPr>
            <a:lvl6pPr marL="25146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6pPr>
            <a:lvl7pPr marL="29718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7pPr>
            <a:lvl8pPr marL="34290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8pPr>
            <a:lvl9pPr marL="38862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9pPr>
          </a:lstStyle>
          <a:p>
            <a:pPr eaLnBrk="1" fontAlgn="base" hangingPunct="1">
              <a:spcBef>
                <a:spcPct val="50000"/>
              </a:spcBef>
              <a:spcAft>
                <a:spcPct val="0"/>
              </a:spcAft>
            </a:pPr>
            <a:r>
              <a:rPr lang="ar-DZ" dirty="0" smtClean="0">
                <a:solidFill>
                  <a:srgbClr val="000000"/>
                </a:solidFill>
                <a:latin typeface="Arial" pitchFamily="34" charset="0"/>
              </a:rPr>
              <a:t>  </a:t>
            </a:r>
            <a:r>
              <a:rPr lang="ar-SA" dirty="0" smtClean="0">
                <a:solidFill>
                  <a:srgbClr val="000000"/>
                </a:solidFill>
                <a:latin typeface="Arial" pitchFamily="34" charset="0"/>
              </a:rPr>
              <a:t>الجدول التالي يوضح الكميات التي يستهلكها ” ع</a:t>
            </a:r>
            <a:r>
              <a:rPr lang="ar-DZ" dirty="0" smtClean="0">
                <a:solidFill>
                  <a:srgbClr val="000000"/>
                </a:solidFill>
                <a:latin typeface="Arial" pitchFamily="34" charset="0"/>
              </a:rPr>
              <a:t>لي</a:t>
            </a:r>
            <a:r>
              <a:rPr lang="ar-SA" dirty="0" smtClean="0">
                <a:solidFill>
                  <a:srgbClr val="000000"/>
                </a:solidFill>
                <a:latin typeface="Arial" pitchFamily="34" charset="0"/>
              </a:rPr>
              <a:t> “ من السلعتين س ، ص والمنفعة الكلية التي يحصل عليها من كل منهما وكان ثمن (س) = 10</a:t>
            </a:r>
            <a:r>
              <a:rPr lang="ar-DZ" dirty="0" smtClean="0">
                <a:solidFill>
                  <a:srgbClr val="000000"/>
                </a:solidFill>
                <a:latin typeface="Arial" pitchFamily="34" charset="0"/>
              </a:rPr>
              <a:t>دينار</a:t>
            </a:r>
            <a:r>
              <a:rPr lang="ar-SA" dirty="0" smtClean="0">
                <a:solidFill>
                  <a:srgbClr val="000000"/>
                </a:solidFill>
                <a:latin typeface="Arial" pitchFamily="34" charset="0"/>
              </a:rPr>
              <a:t> ، وثمن (ص) = 30 </a:t>
            </a:r>
            <a:r>
              <a:rPr lang="ar-DZ" dirty="0" smtClean="0">
                <a:solidFill>
                  <a:srgbClr val="000000"/>
                </a:solidFill>
                <a:latin typeface="Arial" pitchFamily="34" charset="0"/>
              </a:rPr>
              <a:t>دينار</a:t>
            </a:r>
            <a:r>
              <a:rPr lang="ar-SA" dirty="0" smtClean="0">
                <a:solidFill>
                  <a:srgbClr val="000000"/>
                </a:solidFill>
                <a:latin typeface="Arial" pitchFamily="34" charset="0"/>
              </a:rPr>
              <a:t> .</a:t>
            </a:r>
            <a:endParaRPr lang="en-US" dirty="0" smtClean="0">
              <a:solidFill>
                <a:srgbClr val="000000"/>
              </a:solidFill>
              <a:latin typeface="Arial" pitchFamily="34" charset="0"/>
            </a:endParaRPr>
          </a:p>
        </p:txBody>
      </p:sp>
      <p:graphicFrame>
        <p:nvGraphicFramePr>
          <p:cNvPr id="115157" name="Group 469"/>
          <p:cNvGraphicFramePr>
            <a:graphicFrameLocks noGrp="1"/>
          </p:cNvGraphicFramePr>
          <p:nvPr>
            <p:extLst>
              <p:ext uri="{D42A27DB-BD31-4B8C-83A1-F6EECF244321}">
                <p14:modId xmlns:p14="http://schemas.microsoft.com/office/powerpoint/2010/main" val="3305421590"/>
              </p:ext>
            </p:extLst>
          </p:nvPr>
        </p:nvGraphicFramePr>
        <p:xfrm>
          <a:off x="533400" y="2743200"/>
          <a:ext cx="8305800" cy="2835274"/>
        </p:xfrm>
        <a:graphic>
          <a:graphicData uri="http://schemas.openxmlformats.org/drawingml/2006/table">
            <a:tbl>
              <a:tblPr rtl="1"/>
              <a:tblGrid>
                <a:gridCol w="1038225"/>
                <a:gridCol w="1038225"/>
                <a:gridCol w="1038225"/>
                <a:gridCol w="1038225"/>
                <a:gridCol w="1038225"/>
                <a:gridCol w="1038225"/>
                <a:gridCol w="1038225"/>
                <a:gridCol w="1038225"/>
              </a:tblGrid>
              <a:tr h="884118">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600" b="1" i="0" u="none" strike="noStrike" cap="none" normalizeH="0" baseline="0" dirty="0" smtClean="0">
                          <a:ln>
                            <a:noFill/>
                          </a:ln>
                          <a:solidFill>
                            <a:srgbClr val="B20059"/>
                          </a:solidFill>
                          <a:effectLst/>
                          <a:latin typeface="Arial" pitchFamily="34" charset="0"/>
                          <a:cs typeface="Traditional Arabic" pitchFamily="18" charset="-78"/>
                        </a:rPr>
                        <a:t>عدد الوحدات</a:t>
                      </a:r>
                      <a:endParaRPr kumimoji="0" lang="en-US" sz="2600" b="1" i="0" u="none" strike="noStrike" cap="none" normalizeH="0" baseline="0" dirty="0" smtClean="0">
                        <a:ln>
                          <a:noFill/>
                        </a:ln>
                        <a:solidFill>
                          <a:srgbClr val="B20059"/>
                        </a:solidFill>
                        <a:effectLst/>
                        <a:latin typeface="Arial" pitchFamily="34" charset="0"/>
                        <a:cs typeface="Traditional Arabic" pitchFamily="18" charset="-78"/>
                      </a:endParaRPr>
                    </a:p>
                  </a:txBody>
                  <a:tcPr marT="45730" marB="45730" horzOverflow="overflow">
                    <a:lnL w="28575" cap="flat" cmpd="sng" algn="ctr">
                      <a:solidFill>
                        <a:srgbClr val="660033"/>
                      </a:solidFill>
                      <a:prstDash val="solid"/>
                      <a:round/>
                      <a:headEnd type="none" w="med" len="med"/>
                      <a:tailEnd type="none" w="med" len="med"/>
                    </a:lnL>
                    <a:lnR w="28575" cap="flat" cmpd="sng" algn="ctr">
                      <a:solidFill>
                        <a:srgbClr val="660033"/>
                      </a:solidFill>
                      <a:prstDash val="solid"/>
                      <a:round/>
                      <a:headEnd type="none" w="med" len="med"/>
                      <a:tailEnd type="none" w="med" len="med"/>
                    </a:lnR>
                    <a:lnT w="28575" cap="flat" cmpd="sng" algn="ctr">
                      <a:solidFill>
                        <a:srgbClr val="660033"/>
                      </a:solidFill>
                      <a:prstDash val="solid"/>
                      <a:round/>
                      <a:headEnd type="none" w="med" len="med"/>
                      <a:tailEnd type="none" w="med" len="med"/>
                    </a:lnT>
                    <a:lnB w="28575" cap="flat" cmpd="sng" algn="ctr">
                      <a:solidFill>
                        <a:srgbClr val="660033"/>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600" b="1" i="0" u="none" strike="noStrike" cap="none" normalizeH="0" baseline="0" smtClean="0">
                          <a:ln>
                            <a:noFill/>
                          </a:ln>
                          <a:solidFill>
                            <a:srgbClr val="B20059"/>
                          </a:solidFill>
                          <a:effectLst/>
                          <a:latin typeface="Arial" pitchFamily="34" charset="0"/>
                          <a:cs typeface="Traditional Arabic" pitchFamily="18" charset="-78"/>
                        </a:rPr>
                        <a:t>المنفعة الكلية </a:t>
                      </a:r>
                      <a:endParaRPr kumimoji="0" lang="en-US" sz="2600" b="1" i="0" u="none" strike="noStrike" cap="none" normalizeH="0" baseline="0" smtClean="0">
                        <a:ln>
                          <a:noFill/>
                        </a:ln>
                        <a:solidFill>
                          <a:srgbClr val="B20059"/>
                        </a:solidFill>
                        <a:effectLst/>
                        <a:latin typeface="Arial" pitchFamily="34" charset="0"/>
                        <a:cs typeface="Traditional Arabic" pitchFamily="18" charset="-78"/>
                      </a:endParaRPr>
                    </a:p>
                  </a:txBody>
                  <a:tcPr marT="45730" marB="45730" horzOverflow="overflow">
                    <a:lnL w="28575" cap="flat" cmpd="sng" algn="ctr">
                      <a:solidFill>
                        <a:srgbClr val="660033"/>
                      </a:solidFill>
                      <a:prstDash val="solid"/>
                      <a:round/>
                      <a:headEnd type="none" w="med" len="med"/>
                      <a:tailEnd type="none" w="med" len="med"/>
                    </a:lnL>
                    <a:lnR w="28575" cap="flat" cmpd="sng" algn="ctr">
                      <a:solidFill>
                        <a:srgbClr val="660033"/>
                      </a:solidFill>
                      <a:prstDash val="solid"/>
                      <a:round/>
                      <a:headEnd type="none" w="med" len="med"/>
                      <a:tailEnd type="none" w="med" len="med"/>
                    </a:lnR>
                    <a:lnT w="28575" cap="flat" cmpd="sng" algn="ctr">
                      <a:solidFill>
                        <a:srgbClr val="660033"/>
                      </a:solidFill>
                      <a:prstDash val="solid"/>
                      <a:round/>
                      <a:headEnd type="none" w="med" len="med"/>
                      <a:tailEnd type="none" w="med" len="med"/>
                    </a:lnT>
                    <a:lnB w="28575" cap="flat" cmpd="sng" algn="ctr">
                      <a:solidFill>
                        <a:srgbClr val="660033"/>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600" b="1" i="0" u="none" strike="noStrike" cap="none" normalizeH="0" baseline="0" smtClean="0">
                          <a:ln>
                            <a:noFill/>
                          </a:ln>
                          <a:solidFill>
                            <a:srgbClr val="B20059"/>
                          </a:solidFill>
                          <a:effectLst/>
                          <a:latin typeface="Arial" pitchFamily="34" charset="0"/>
                          <a:cs typeface="Traditional Arabic" pitchFamily="18" charset="-78"/>
                        </a:rPr>
                        <a:t>المنفعة الحدية </a:t>
                      </a:r>
                      <a:endParaRPr kumimoji="0" lang="en-US" sz="2600" b="1" i="0" u="none" strike="noStrike" cap="none" normalizeH="0" baseline="0" smtClean="0">
                        <a:ln>
                          <a:noFill/>
                        </a:ln>
                        <a:solidFill>
                          <a:srgbClr val="B20059"/>
                        </a:solidFill>
                        <a:effectLst/>
                        <a:latin typeface="Arial" pitchFamily="34" charset="0"/>
                        <a:cs typeface="Traditional Arabic" pitchFamily="18" charset="-78"/>
                      </a:endParaRPr>
                    </a:p>
                  </a:txBody>
                  <a:tcPr marT="45730" marB="45730" horzOverflow="overflow">
                    <a:lnL w="28575" cap="flat" cmpd="sng" algn="ctr">
                      <a:solidFill>
                        <a:srgbClr val="660033"/>
                      </a:solidFill>
                      <a:prstDash val="solid"/>
                      <a:round/>
                      <a:headEnd type="none" w="med" len="med"/>
                      <a:tailEnd type="none" w="med" len="med"/>
                    </a:lnL>
                    <a:lnR w="28575" cap="flat" cmpd="sng" algn="ctr">
                      <a:solidFill>
                        <a:srgbClr val="660033"/>
                      </a:solidFill>
                      <a:prstDash val="solid"/>
                      <a:round/>
                      <a:headEnd type="none" w="med" len="med"/>
                      <a:tailEnd type="none" w="med" len="med"/>
                    </a:lnR>
                    <a:lnT w="28575" cap="flat" cmpd="sng" algn="ctr">
                      <a:solidFill>
                        <a:srgbClr val="660033"/>
                      </a:solidFill>
                      <a:prstDash val="solid"/>
                      <a:round/>
                      <a:headEnd type="none" w="med" len="med"/>
                      <a:tailEnd type="none" w="med" len="med"/>
                    </a:lnT>
                    <a:lnB w="28575" cap="flat" cmpd="sng" algn="ctr">
                      <a:solidFill>
                        <a:srgbClr val="660033"/>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600" b="1" i="0" u="none" strike="noStrike" cap="none" normalizeH="0" baseline="0" dirty="0" smtClean="0">
                          <a:ln>
                            <a:noFill/>
                          </a:ln>
                          <a:solidFill>
                            <a:srgbClr val="B20059"/>
                          </a:solidFill>
                          <a:effectLst/>
                          <a:latin typeface="Arial" pitchFamily="34" charset="0"/>
                          <a:cs typeface="Traditional Arabic" pitchFamily="18" charset="-78"/>
                        </a:rPr>
                        <a:t>منفعة </a:t>
                      </a:r>
                      <a:r>
                        <a:rPr kumimoji="0" lang="ar-DZ" sz="2600" b="1" i="0" u="none" strike="noStrike" cap="none" normalizeH="0" baseline="0" dirty="0" smtClean="0">
                          <a:ln>
                            <a:noFill/>
                          </a:ln>
                          <a:solidFill>
                            <a:srgbClr val="B20059"/>
                          </a:solidFill>
                          <a:effectLst/>
                          <a:latin typeface="Arial" pitchFamily="34" charset="0"/>
                          <a:cs typeface="Traditional Arabic" pitchFamily="18" charset="-78"/>
                        </a:rPr>
                        <a:t>الدينار</a:t>
                      </a:r>
                      <a:r>
                        <a:rPr kumimoji="0" lang="ar-SA" sz="2600" b="1" i="0" u="none" strike="noStrike" cap="none" normalizeH="0" baseline="0" dirty="0" smtClean="0">
                          <a:ln>
                            <a:noFill/>
                          </a:ln>
                          <a:solidFill>
                            <a:srgbClr val="B20059"/>
                          </a:solidFill>
                          <a:effectLst/>
                          <a:latin typeface="Arial" pitchFamily="34" charset="0"/>
                          <a:cs typeface="Traditional Arabic" pitchFamily="18" charset="-78"/>
                        </a:rPr>
                        <a:t> </a:t>
                      </a:r>
                      <a:endParaRPr kumimoji="0" lang="en-US" sz="2600" b="1" i="0" u="none" strike="noStrike" cap="none" normalizeH="0" baseline="0" dirty="0" smtClean="0">
                        <a:ln>
                          <a:noFill/>
                        </a:ln>
                        <a:solidFill>
                          <a:srgbClr val="B20059"/>
                        </a:solidFill>
                        <a:effectLst/>
                        <a:latin typeface="Arial" pitchFamily="34" charset="0"/>
                        <a:cs typeface="Traditional Arabic" pitchFamily="18" charset="-78"/>
                      </a:endParaRPr>
                    </a:p>
                  </a:txBody>
                  <a:tcPr marT="45730" marB="45730" horzOverflow="overflow">
                    <a:lnL w="28575" cap="flat" cmpd="sng" algn="ctr">
                      <a:solidFill>
                        <a:srgbClr val="660033"/>
                      </a:solidFill>
                      <a:prstDash val="solid"/>
                      <a:round/>
                      <a:headEnd type="none" w="med" len="med"/>
                      <a:tailEnd type="none" w="med" len="med"/>
                    </a:lnL>
                    <a:lnR w="28575" cap="flat" cmpd="sng" algn="ctr">
                      <a:solidFill>
                        <a:srgbClr val="660033"/>
                      </a:solidFill>
                      <a:prstDash val="solid"/>
                      <a:round/>
                      <a:headEnd type="none" w="med" len="med"/>
                      <a:tailEnd type="none" w="med" len="med"/>
                    </a:lnR>
                    <a:lnT w="28575" cap="flat" cmpd="sng" algn="ctr">
                      <a:solidFill>
                        <a:srgbClr val="660033"/>
                      </a:solidFill>
                      <a:prstDash val="solid"/>
                      <a:round/>
                      <a:headEnd type="none" w="med" len="med"/>
                      <a:tailEnd type="none" w="med" len="med"/>
                    </a:lnT>
                    <a:lnB w="28575" cap="flat" cmpd="sng" algn="ctr">
                      <a:solidFill>
                        <a:srgbClr val="660033"/>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600" b="1" i="0" u="none" strike="noStrike" cap="none" normalizeH="0" baseline="0" smtClean="0">
                          <a:ln>
                            <a:noFill/>
                          </a:ln>
                          <a:solidFill>
                            <a:srgbClr val="B20059"/>
                          </a:solidFill>
                          <a:effectLst/>
                          <a:latin typeface="Arial" pitchFamily="34" charset="0"/>
                          <a:cs typeface="Traditional Arabic" pitchFamily="18" charset="-78"/>
                        </a:rPr>
                        <a:t>عدد الوحدات</a:t>
                      </a:r>
                      <a:endParaRPr kumimoji="0" lang="en-US" sz="2600" b="1" i="0" u="none" strike="noStrike" cap="none" normalizeH="0" baseline="0" smtClean="0">
                        <a:ln>
                          <a:noFill/>
                        </a:ln>
                        <a:solidFill>
                          <a:srgbClr val="B20059"/>
                        </a:solidFill>
                        <a:effectLst/>
                        <a:latin typeface="Arial" pitchFamily="34" charset="0"/>
                        <a:cs typeface="Traditional Arabic" pitchFamily="18" charset="-78"/>
                      </a:endParaRPr>
                    </a:p>
                  </a:txBody>
                  <a:tcPr marT="45730" marB="45730" horzOverflow="overflow">
                    <a:lnL w="28575" cap="flat" cmpd="sng" algn="ctr">
                      <a:solidFill>
                        <a:srgbClr val="660033"/>
                      </a:solidFill>
                      <a:prstDash val="solid"/>
                      <a:round/>
                      <a:headEnd type="none" w="med" len="med"/>
                      <a:tailEnd type="none" w="med" len="med"/>
                    </a:lnL>
                    <a:lnR w="28575" cap="flat" cmpd="sng" algn="ctr">
                      <a:solidFill>
                        <a:srgbClr val="660033"/>
                      </a:solidFill>
                      <a:prstDash val="solid"/>
                      <a:round/>
                      <a:headEnd type="none" w="med" len="med"/>
                      <a:tailEnd type="none" w="med" len="med"/>
                    </a:lnR>
                    <a:lnT w="28575" cap="flat" cmpd="sng" algn="ctr">
                      <a:solidFill>
                        <a:srgbClr val="660033"/>
                      </a:solidFill>
                      <a:prstDash val="solid"/>
                      <a:round/>
                      <a:headEnd type="none" w="med" len="med"/>
                      <a:tailEnd type="none" w="med" len="med"/>
                    </a:lnT>
                    <a:lnB w="28575" cap="flat" cmpd="sng" algn="ctr">
                      <a:solidFill>
                        <a:srgbClr val="660033"/>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600" b="1" i="0" u="none" strike="noStrike" cap="none" normalizeH="0" baseline="0" smtClean="0">
                          <a:ln>
                            <a:noFill/>
                          </a:ln>
                          <a:solidFill>
                            <a:srgbClr val="B20059"/>
                          </a:solidFill>
                          <a:effectLst/>
                          <a:latin typeface="Arial" pitchFamily="34" charset="0"/>
                          <a:cs typeface="Traditional Arabic" pitchFamily="18" charset="-78"/>
                        </a:rPr>
                        <a:t>المنفعة الكلية </a:t>
                      </a:r>
                      <a:endParaRPr kumimoji="0" lang="en-US" sz="2600" b="1" i="0" u="none" strike="noStrike" cap="none" normalizeH="0" baseline="0" smtClean="0">
                        <a:ln>
                          <a:noFill/>
                        </a:ln>
                        <a:solidFill>
                          <a:srgbClr val="B20059"/>
                        </a:solidFill>
                        <a:effectLst/>
                        <a:latin typeface="Arial" pitchFamily="34" charset="0"/>
                        <a:cs typeface="Traditional Arabic" pitchFamily="18" charset="-78"/>
                      </a:endParaRPr>
                    </a:p>
                  </a:txBody>
                  <a:tcPr marT="45730" marB="45730" horzOverflow="overflow">
                    <a:lnL w="28575" cap="flat" cmpd="sng" algn="ctr">
                      <a:solidFill>
                        <a:srgbClr val="660033"/>
                      </a:solidFill>
                      <a:prstDash val="solid"/>
                      <a:round/>
                      <a:headEnd type="none" w="med" len="med"/>
                      <a:tailEnd type="none" w="med" len="med"/>
                    </a:lnL>
                    <a:lnR w="28575" cap="flat" cmpd="sng" algn="ctr">
                      <a:solidFill>
                        <a:srgbClr val="660033"/>
                      </a:solidFill>
                      <a:prstDash val="solid"/>
                      <a:round/>
                      <a:headEnd type="none" w="med" len="med"/>
                      <a:tailEnd type="none" w="med" len="med"/>
                    </a:lnR>
                    <a:lnT w="28575" cap="flat" cmpd="sng" algn="ctr">
                      <a:solidFill>
                        <a:srgbClr val="660033"/>
                      </a:solidFill>
                      <a:prstDash val="solid"/>
                      <a:round/>
                      <a:headEnd type="none" w="med" len="med"/>
                      <a:tailEnd type="none" w="med" len="med"/>
                    </a:lnT>
                    <a:lnB w="28575" cap="flat" cmpd="sng" algn="ctr">
                      <a:solidFill>
                        <a:srgbClr val="660033"/>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600" b="1" i="0" u="none" strike="noStrike" cap="none" normalizeH="0" baseline="0" smtClean="0">
                          <a:ln>
                            <a:noFill/>
                          </a:ln>
                          <a:solidFill>
                            <a:srgbClr val="B20059"/>
                          </a:solidFill>
                          <a:effectLst/>
                          <a:latin typeface="Arial" pitchFamily="34" charset="0"/>
                          <a:cs typeface="Traditional Arabic" pitchFamily="18" charset="-78"/>
                        </a:rPr>
                        <a:t>المنفعة الحدية </a:t>
                      </a:r>
                      <a:endParaRPr kumimoji="0" lang="en-US" sz="2600" b="1" i="0" u="none" strike="noStrike" cap="none" normalizeH="0" baseline="0" smtClean="0">
                        <a:ln>
                          <a:noFill/>
                        </a:ln>
                        <a:solidFill>
                          <a:srgbClr val="B20059"/>
                        </a:solidFill>
                        <a:effectLst/>
                        <a:latin typeface="Arial" pitchFamily="34" charset="0"/>
                        <a:cs typeface="Traditional Arabic" pitchFamily="18" charset="-78"/>
                      </a:endParaRPr>
                    </a:p>
                  </a:txBody>
                  <a:tcPr marT="45730" marB="45730" horzOverflow="overflow">
                    <a:lnL w="28575" cap="flat" cmpd="sng" algn="ctr">
                      <a:solidFill>
                        <a:srgbClr val="660033"/>
                      </a:solidFill>
                      <a:prstDash val="solid"/>
                      <a:round/>
                      <a:headEnd type="none" w="med" len="med"/>
                      <a:tailEnd type="none" w="med" len="med"/>
                    </a:lnL>
                    <a:lnR w="28575" cap="flat" cmpd="sng" algn="ctr">
                      <a:solidFill>
                        <a:srgbClr val="660033"/>
                      </a:solidFill>
                      <a:prstDash val="solid"/>
                      <a:round/>
                      <a:headEnd type="none" w="med" len="med"/>
                      <a:tailEnd type="none" w="med" len="med"/>
                    </a:lnR>
                    <a:lnT w="28575" cap="flat" cmpd="sng" algn="ctr">
                      <a:solidFill>
                        <a:srgbClr val="660033"/>
                      </a:solidFill>
                      <a:prstDash val="solid"/>
                      <a:round/>
                      <a:headEnd type="none" w="med" len="med"/>
                      <a:tailEnd type="none" w="med" len="med"/>
                    </a:lnT>
                    <a:lnB w="28575" cap="flat" cmpd="sng" algn="ctr">
                      <a:solidFill>
                        <a:srgbClr val="660033"/>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600" b="1" i="0" u="none" strike="noStrike" cap="none" normalizeH="0" baseline="0" dirty="0" smtClean="0">
                          <a:ln>
                            <a:noFill/>
                          </a:ln>
                          <a:solidFill>
                            <a:srgbClr val="B20059"/>
                          </a:solidFill>
                          <a:effectLst/>
                          <a:latin typeface="Arial" pitchFamily="34" charset="0"/>
                          <a:cs typeface="Traditional Arabic" pitchFamily="18" charset="-78"/>
                        </a:rPr>
                        <a:t>منفعة ال</a:t>
                      </a:r>
                      <a:r>
                        <a:rPr kumimoji="0" lang="ar-DZ" sz="2600" b="1" i="0" u="none" strike="noStrike" cap="none" normalizeH="0" baseline="0" dirty="0" smtClean="0">
                          <a:ln>
                            <a:noFill/>
                          </a:ln>
                          <a:solidFill>
                            <a:srgbClr val="B20059"/>
                          </a:solidFill>
                          <a:effectLst/>
                          <a:latin typeface="Arial" pitchFamily="34" charset="0"/>
                          <a:cs typeface="Traditional Arabic" pitchFamily="18" charset="-78"/>
                        </a:rPr>
                        <a:t>دينار</a:t>
                      </a:r>
                      <a:r>
                        <a:rPr kumimoji="0" lang="ar-SA" sz="2600" b="1" i="0" u="none" strike="noStrike" cap="none" normalizeH="0" baseline="0" dirty="0" smtClean="0">
                          <a:ln>
                            <a:noFill/>
                          </a:ln>
                          <a:solidFill>
                            <a:srgbClr val="B20059"/>
                          </a:solidFill>
                          <a:effectLst/>
                          <a:latin typeface="Arial" pitchFamily="34" charset="0"/>
                          <a:cs typeface="Traditional Arabic" pitchFamily="18" charset="-78"/>
                        </a:rPr>
                        <a:t> </a:t>
                      </a:r>
                      <a:endParaRPr kumimoji="0" lang="en-US" sz="2600" b="1" i="0" u="none" strike="noStrike" cap="none" normalizeH="0" baseline="0" dirty="0" smtClean="0">
                        <a:ln>
                          <a:noFill/>
                        </a:ln>
                        <a:solidFill>
                          <a:srgbClr val="B20059"/>
                        </a:solidFill>
                        <a:effectLst/>
                        <a:latin typeface="Arial" pitchFamily="34" charset="0"/>
                        <a:cs typeface="Traditional Arabic" pitchFamily="18" charset="-78"/>
                      </a:endParaRPr>
                    </a:p>
                  </a:txBody>
                  <a:tcPr marT="45730" marB="45730" horzOverflow="overflow">
                    <a:lnL w="28575" cap="flat" cmpd="sng" algn="ctr">
                      <a:solidFill>
                        <a:srgbClr val="660033"/>
                      </a:solidFill>
                      <a:prstDash val="solid"/>
                      <a:round/>
                      <a:headEnd type="none" w="med" len="med"/>
                      <a:tailEnd type="none" w="med" len="med"/>
                    </a:lnL>
                    <a:lnR w="28575" cap="flat" cmpd="sng" algn="ctr">
                      <a:solidFill>
                        <a:srgbClr val="660033"/>
                      </a:solidFill>
                      <a:prstDash val="solid"/>
                      <a:round/>
                      <a:headEnd type="none" w="med" len="med"/>
                      <a:tailEnd type="none" w="med" len="med"/>
                    </a:lnR>
                    <a:lnT w="28575" cap="flat" cmpd="sng" algn="ctr">
                      <a:solidFill>
                        <a:srgbClr val="660033"/>
                      </a:solidFill>
                      <a:prstDash val="solid"/>
                      <a:round/>
                      <a:headEnd type="none" w="med" len="med"/>
                      <a:tailEnd type="none" w="med" len="med"/>
                    </a:lnT>
                    <a:lnB w="28575" cap="flat" cmpd="sng" algn="ctr">
                      <a:solidFill>
                        <a:srgbClr val="660033"/>
                      </a:solidFill>
                      <a:prstDash val="solid"/>
                      <a:round/>
                      <a:headEnd type="none" w="med" len="med"/>
                      <a:tailEnd type="none" w="med" len="med"/>
                    </a:lnB>
                    <a:lnTlToBr>
                      <a:noFill/>
                    </a:lnTlToBr>
                    <a:lnBlToTr>
                      <a:noFill/>
                    </a:lnBlToTr>
                    <a:noFill/>
                  </a:tcPr>
                </a:tc>
              </a:tr>
              <a:tr h="487789">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600" b="1" i="0" u="none" strike="noStrike" cap="none" normalizeH="0" baseline="0" smtClean="0">
                          <a:ln>
                            <a:noFill/>
                          </a:ln>
                          <a:solidFill>
                            <a:schemeClr val="tx1"/>
                          </a:solidFill>
                          <a:effectLst/>
                          <a:latin typeface="Arial" pitchFamily="34" charset="0"/>
                          <a:cs typeface="Traditional Arabic" pitchFamily="18" charset="-78"/>
                        </a:rPr>
                        <a:t>1</a:t>
                      </a:r>
                      <a:endParaRPr kumimoji="0" lang="en-US" sz="2600" b="1" i="0" u="none" strike="noStrike" cap="none" normalizeH="0" baseline="0" smtClean="0">
                        <a:ln>
                          <a:noFill/>
                        </a:ln>
                        <a:solidFill>
                          <a:schemeClr val="tx1"/>
                        </a:solidFill>
                        <a:effectLst/>
                        <a:latin typeface="Arial" pitchFamily="34" charset="0"/>
                        <a:cs typeface="Traditional Arabic" pitchFamily="18" charset="-78"/>
                      </a:endParaRPr>
                    </a:p>
                  </a:txBody>
                  <a:tcPr marT="45730" marB="45730" horzOverflow="overflow">
                    <a:lnL w="28575" cap="flat" cmpd="sng" algn="ctr">
                      <a:solidFill>
                        <a:srgbClr val="660033"/>
                      </a:solidFill>
                      <a:prstDash val="solid"/>
                      <a:round/>
                      <a:headEnd type="none" w="med" len="med"/>
                      <a:tailEnd type="none" w="med" len="med"/>
                    </a:lnL>
                    <a:lnR w="28575" cap="flat" cmpd="sng" algn="ctr">
                      <a:solidFill>
                        <a:srgbClr val="660033"/>
                      </a:solidFill>
                      <a:prstDash val="sysDashDot"/>
                      <a:round/>
                      <a:headEnd type="none" w="med" len="med"/>
                      <a:tailEnd type="none" w="med" len="med"/>
                    </a:lnR>
                    <a:lnT w="28575" cap="flat" cmpd="sng" algn="ctr">
                      <a:solidFill>
                        <a:srgbClr val="660033"/>
                      </a:solidFill>
                      <a:prstDash val="solid"/>
                      <a:round/>
                      <a:headEnd type="none" w="med" len="med"/>
                      <a:tailEnd type="none" w="med" len="med"/>
                    </a:lnT>
                    <a:lnB w="28575" cap="flat" cmpd="sng" algn="ctr">
                      <a:solidFill>
                        <a:srgbClr val="660033"/>
                      </a:solidFill>
                      <a:prstDash val="sysDashDot"/>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600" b="1" i="0" u="none" strike="noStrike" cap="none" normalizeH="0" baseline="0" smtClean="0">
                          <a:ln>
                            <a:noFill/>
                          </a:ln>
                          <a:solidFill>
                            <a:schemeClr val="tx1"/>
                          </a:solidFill>
                          <a:effectLst/>
                          <a:latin typeface="Arial" pitchFamily="34" charset="0"/>
                          <a:cs typeface="Traditional Arabic" pitchFamily="18" charset="-78"/>
                        </a:rPr>
                        <a:t>65</a:t>
                      </a:r>
                      <a:endParaRPr kumimoji="0" lang="en-US" sz="2600" b="1" i="0" u="none" strike="noStrike" cap="none" normalizeH="0" baseline="0" smtClean="0">
                        <a:ln>
                          <a:noFill/>
                        </a:ln>
                        <a:solidFill>
                          <a:schemeClr val="tx1"/>
                        </a:solidFill>
                        <a:effectLst/>
                        <a:latin typeface="Arial" pitchFamily="34" charset="0"/>
                        <a:cs typeface="Traditional Arabic" pitchFamily="18" charset="-78"/>
                      </a:endParaRPr>
                    </a:p>
                  </a:txBody>
                  <a:tcPr marT="45730" marB="45730" horzOverflow="overflow">
                    <a:lnL w="28575" cap="flat" cmpd="sng" algn="ctr">
                      <a:solidFill>
                        <a:srgbClr val="660033"/>
                      </a:solidFill>
                      <a:prstDash val="sysDashDot"/>
                      <a:round/>
                      <a:headEnd type="none" w="med" len="med"/>
                      <a:tailEnd type="none" w="med" len="med"/>
                    </a:lnL>
                    <a:lnR w="28575" cap="flat" cmpd="sng" algn="ctr">
                      <a:solidFill>
                        <a:srgbClr val="660033"/>
                      </a:solidFill>
                      <a:prstDash val="sysDashDot"/>
                      <a:round/>
                      <a:headEnd type="none" w="med" len="med"/>
                      <a:tailEnd type="none" w="med" len="med"/>
                    </a:lnR>
                    <a:lnT w="28575" cap="flat" cmpd="sng" algn="ctr">
                      <a:solidFill>
                        <a:srgbClr val="660033"/>
                      </a:solidFill>
                      <a:prstDash val="solid"/>
                      <a:round/>
                      <a:headEnd type="none" w="med" len="med"/>
                      <a:tailEnd type="none" w="med" len="med"/>
                    </a:lnT>
                    <a:lnB w="28575" cap="flat" cmpd="sng" algn="ctr">
                      <a:solidFill>
                        <a:srgbClr val="660033"/>
                      </a:solidFill>
                      <a:prstDash val="sysDashDot"/>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600" b="1" i="0" u="none" strike="noStrike" cap="none" normalizeH="0" baseline="0" smtClean="0">
                        <a:ln>
                          <a:noFill/>
                        </a:ln>
                        <a:solidFill>
                          <a:schemeClr val="tx1"/>
                        </a:solidFill>
                        <a:effectLst/>
                        <a:latin typeface="Arial" pitchFamily="34" charset="0"/>
                        <a:cs typeface="Traditional Arabic" pitchFamily="18" charset="-78"/>
                      </a:endParaRPr>
                    </a:p>
                  </a:txBody>
                  <a:tcPr marT="45730" marB="45730" horzOverflow="overflow">
                    <a:lnL w="28575" cap="flat" cmpd="sng" algn="ctr">
                      <a:solidFill>
                        <a:srgbClr val="660033"/>
                      </a:solidFill>
                      <a:prstDash val="sysDashDot"/>
                      <a:round/>
                      <a:headEnd type="none" w="med" len="med"/>
                      <a:tailEnd type="none" w="med" len="med"/>
                    </a:lnL>
                    <a:lnR w="28575" cap="flat" cmpd="sng" algn="ctr">
                      <a:solidFill>
                        <a:srgbClr val="660033"/>
                      </a:solidFill>
                      <a:prstDash val="sysDashDot"/>
                      <a:round/>
                      <a:headEnd type="none" w="med" len="med"/>
                      <a:tailEnd type="none" w="med" len="med"/>
                    </a:lnR>
                    <a:lnT w="28575" cap="flat" cmpd="sng" algn="ctr">
                      <a:solidFill>
                        <a:srgbClr val="660033"/>
                      </a:solidFill>
                      <a:prstDash val="solid"/>
                      <a:round/>
                      <a:headEnd type="none" w="med" len="med"/>
                      <a:tailEnd type="none" w="med" len="med"/>
                    </a:lnT>
                    <a:lnB w="28575" cap="flat" cmpd="sng" algn="ctr">
                      <a:solidFill>
                        <a:srgbClr val="660033"/>
                      </a:solidFill>
                      <a:prstDash val="sysDashDot"/>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600" b="1" i="0" u="none" strike="noStrike" cap="none" normalizeH="0" baseline="0" smtClean="0">
                        <a:ln>
                          <a:noFill/>
                        </a:ln>
                        <a:solidFill>
                          <a:schemeClr val="tx1"/>
                        </a:solidFill>
                        <a:effectLst/>
                        <a:latin typeface="Arial" pitchFamily="34" charset="0"/>
                        <a:cs typeface="Traditional Arabic" pitchFamily="18" charset="-78"/>
                      </a:endParaRPr>
                    </a:p>
                  </a:txBody>
                  <a:tcPr marT="45730" marB="45730" horzOverflow="overflow">
                    <a:lnL w="28575" cap="flat" cmpd="sng" algn="ctr">
                      <a:solidFill>
                        <a:srgbClr val="660033"/>
                      </a:solidFill>
                      <a:prstDash val="sysDashDot"/>
                      <a:round/>
                      <a:headEnd type="none" w="med" len="med"/>
                      <a:tailEnd type="none" w="med" len="med"/>
                    </a:lnL>
                    <a:lnR w="28575" cap="flat" cmpd="sng" algn="ctr">
                      <a:solidFill>
                        <a:srgbClr val="660033"/>
                      </a:solidFill>
                      <a:prstDash val="sysDashDot"/>
                      <a:round/>
                      <a:headEnd type="none" w="med" len="med"/>
                      <a:tailEnd type="none" w="med" len="med"/>
                    </a:lnR>
                    <a:lnT w="28575" cap="flat" cmpd="sng" algn="ctr">
                      <a:solidFill>
                        <a:srgbClr val="660033"/>
                      </a:solidFill>
                      <a:prstDash val="solid"/>
                      <a:round/>
                      <a:headEnd type="none" w="med" len="med"/>
                      <a:tailEnd type="none" w="med" len="med"/>
                    </a:lnT>
                    <a:lnB w="28575" cap="flat" cmpd="sng" algn="ctr">
                      <a:solidFill>
                        <a:srgbClr val="660033"/>
                      </a:solidFill>
                      <a:prstDash val="sysDashDot"/>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600" b="1" i="0" u="none" strike="noStrike" cap="none" normalizeH="0" baseline="0" smtClean="0">
                          <a:ln>
                            <a:noFill/>
                          </a:ln>
                          <a:solidFill>
                            <a:schemeClr val="tx1"/>
                          </a:solidFill>
                          <a:effectLst/>
                          <a:latin typeface="Arial" pitchFamily="34" charset="0"/>
                          <a:cs typeface="Traditional Arabic" pitchFamily="18" charset="-78"/>
                        </a:rPr>
                        <a:t>4</a:t>
                      </a:r>
                      <a:endParaRPr kumimoji="0" lang="en-US" sz="2600" b="1" i="0" u="none" strike="noStrike" cap="none" normalizeH="0" baseline="0" smtClean="0">
                        <a:ln>
                          <a:noFill/>
                        </a:ln>
                        <a:solidFill>
                          <a:schemeClr val="tx1"/>
                        </a:solidFill>
                        <a:effectLst/>
                        <a:latin typeface="Arial" pitchFamily="34" charset="0"/>
                        <a:cs typeface="Traditional Arabic" pitchFamily="18" charset="-78"/>
                      </a:endParaRPr>
                    </a:p>
                  </a:txBody>
                  <a:tcPr marT="45730" marB="45730" horzOverflow="overflow">
                    <a:lnL w="28575" cap="flat" cmpd="sng" algn="ctr">
                      <a:solidFill>
                        <a:srgbClr val="660033"/>
                      </a:solidFill>
                      <a:prstDash val="sysDashDot"/>
                      <a:round/>
                      <a:headEnd type="none" w="med" len="med"/>
                      <a:tailEnd type="none" w="med" len="med"/>
                    </a:lnL>
                    <a:lnR w="28575" cap="flat" cmpd="sng" algn="ctr">
                      <a:solidFill>
                        <a:srgbClr val="660033"/>
                      </a:solidFill>
                      <a:prstDash val="sysDashDot"/>
                      <a:round/>
                      <a:headEnd type="none" w="med" len="med"/>
                      <a:tailEnd type="none" w="med" len="med"/>
                    </a:lnR>
                    <a:lnT w="28575" cap="flat" cmpd="sng" algn="ctr">
                      <a:solidFill>
                        <a:srgbClr val="660033"/>
                      </a:solidFill>
                      <a:prstDash val="solid"/>
                      <a:round/>
                      <a:headEnd type="none" w="med" len="med"/>
                      <a:tailEnd type="none" w="med" len="med"/>
                    </a:lnT>
                    <a:lnB w="28575" cap="flat" cmpd="sng" algn="ctr">
                      <a:solidFill>
                        <a:srgbClr val="660033"/>
                      </a:solidFill>
                      <a:prstDash val="sysDashDot"/>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600" b="1" i="0" u="none" strike="noStrike" cap="none" normalizeH="0" baseline="0" smtClean="0">
                          <a:ln>
                            <a:noFill/>
                          </a:ln>
                          <a:solidFill>
                            <a:schemeClr val="tx1"/>
                          </a:solidFill>
                          <a:effectLst/>
                          <a:latin typeface="Arial" pitchFamily="34" charset="0"/>
                          <a:cs typeface="Traditional Arabic" pitchFamily="18" charset="-78"/>
                        </a:rPr>
                        <a:t>200</a:t>
                      </a:r>
                      <a:endParaRPr kumimoji="0" lang="en-US" sz="2600" b="1" i="0" u="none" strike="noStrike" cap="none" normalizeH="0" baseline="0" smtClean="0">
                        <a:ln>
                          <a:noFill/>
                        </a:ln>
                        <a:solidFill>
                          <a:schemeClr val="tx1"/>
                        </a:solidFill>
                        <a:effectLst/>
                        <a:latin typeface="Arial" pitchFamily="34" charset="0"/>
                        <a:cs typeface="Traditional Arabic" pitchFamily="18" charset="-78"/>
                      </a:endParaRPr>
                    </a:p>
                  </a:txBody>
                  <a:tcPr marT="45730" marB="45730" horzOverflow="overflow">
                    <a:lnL w="28575" cap="flat" cmpd="sng" algn="ctr">
                      <a:solidFill>
                        <a:srgbClr val="660033"/>
                      </a:solidFill>
                      <a:prstDash val="sysDashDot"/>
                      <a:round/>
                      <a:headEnd type="none" w="med" len="med"/>
                      <a:tailEnd type="none" w="med" len="med"/>
                    </a:lnL>
                    <a:lnR w="28575" cap="flat" cmpd="sng" algn="ctr">
                      <a:solidFill>
                        <a:srgbClr val="660033"/>
                      </a:solidFill>
                      <a:prstDash val="sysDashDot"/>
                      <a:round/>
                      <a:headEnd type="none" w="med" len="med"/>
                      <a:tailEnd type="none" w="med" len="med"/>
                    </a:lnR>
                    <a:lnT w="28575" cap="flat" cmpd="sng" algn="ctr">
                      <a:solidFill>
                        <a:srgbClr val="660033"/>
                      </a:solidFill>
                      <a:prstDash val="solid"/>
                      <a:round/>
                      <a:headEnd type="none" w="med" len="med"/>
                      <a:tailEnd type="none" w="med" len="med"/>
                    </a:lnT>
                    <a:lnB w="28575" cap="flat" cmpd="sng" algn="ctr">
                      <a:solidFill>
                        <a:srgbClr val="660033"/>
                      </a:solidFill>
                      <a:prstDash val="sysDashDot"/>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600" b="1" i="0" u="none" strike="noStrike" cap="none" normalizeH="0" baseline="0" smtClean="0">
                          <a:ln>
                            <a:noFill/>
                          </a:ln>
                          <a:solidFill>
                            <a:schemeClr val="tx1"/>
                          </a:solidFill>
                          <a:effectLst/>
                          <a:latin typeface="Arial" pitchFamily="34" charset="0"/>
                          <a:cs typeface="Traditional Arabic" pitchFamily="18" charset="-78"/>
                        </a:rPr>
                        <a:t>80</a:t>
                      </a:r>
                      <a:endParaRPr kumimoji="0" lang="en-US" sz="2600" b="1" i="0" u="none" strike="noStrike" cap="none" normalizeH="0" baseline="0" smtClean="0">
                        <a:ln>
                          <a:noFill/>
                        </a:ln>
                        <a:solidFill>
                          <a:schemeClr val="tx1"/>
                        </a:solidFill>
                        <a:effectLst/>
                        <a:latin typeface="Arial" pitchFamily="34" charset="0"/>
                        <a:cs typeface="Traditional Arabic" pitchFamily="18" charset="-78"/>
                      </a:endParaRPr>
                    </a:p>
                  </a:txBody>
                  <a:tcPr marT="45730" marB="45730" horzOverflow="overflow">
                    <a:lnL w="28575" cap="flat" cmpd="sng" algn="ctr">
                      <a:solidFill>
                        <a:srgbClr val="660033"/>
                      </a:solidFill>
                      <a:prstDash val="sysDashDot"/>
                      <a:round/>
                      <a:headEnd type="none" w="med" len="med"/>
                      <a:tailEnd type="none" w="med" len="med"/>
                    </a:lnL>
                    <a:lnR w="28575" cap="flat" cmpd="sng" algn="ctr">
                      <a:solidFill>
                        <a:srgbClr val="660033"/>
                      </a:solidFill>
                      <a:prstDash val="sysDashDot"/>
                      <a:round/>
                      <a:headEnd type="none" w="med" len="med"/>
                      <a:tailEnd type="none" w="med" len="med"/>
                    </a:lnR>
                    <a:lnT w="28575" cap="flat" cmpd="sng" algn="ctr">
                      <a:solidFill>
                        <a:srgbClr val="660033"/>
                      </a:solidFill>
                      <a:prstDash val="solid"/>
                      <a:round/>
                      <a:headEnd type="none" w="med" len="med"/>
                      <a:tailEnd type="none" w="med" len="med"/>
                    </a:lnT>
                    <a:lnB w="28575" cap="flat" cmpd="sng" algn="ctr">
                      <a:solidFill>
                        <a:srgbClr val="660033"/>
                      </a:solidFill>
                      <a:prstDash val="sysDashDot"/>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600" b="1" i="0" u="none" strike="noStrike" cap="none" normalizeH="0" baseline="0" smtClean="0">
                        <a:ln>
                          <a:noFill/>
                        </a:ln>
                        <a:solidFill>
                          <a:schemeClr val="tx1"/>
                        </a:solidFill>
                        <a:effectLst/>
                        <a:latin typeface="Arial" pitchFamily="34" charset="0"/>
                        <a:cs typeface="Traditional Arabic" pitchFamily="18" charset="-78"/>
                      </a:endParaRPr>
                    </a:p>
                  </a:txBody>
                  <a:tcPr marT="45730" marB="45730" horzOverflow="overflow">
                    <a:lnL w="28575" cap="flat" cmpd="sng" algn="ctr">
                      <a:solidFill>
                        <a:srgbClr val="660033"/>
                      </a:solidFill>
                      <a:prstDash val="sysDashDot"/>
                      <a:round/>
                      <a:headEnd type="none" w="med" len="med"/>
                      <a:tailEnd type="none" w="med" len="med"/>
                    </a:lnL>
                    <a:lnR w="28575" cap="flat" cmpd="sng" algn="ctr">
                      <a:solidFill>
                        <a:srgbClr val="660033"/>
                      </a:solidFill>
                      <a:prstDash val="solid"/>
                      <a:round/>
                      <a:headEnd type="none" w="med" len="med"/>
                      <a:tailEnd type="none" w="med" len="med"/>
                    </a:lnR>
                    <a:lnT w="28575" cap="flat" cmpd="sng" algn="ctr">
                      <a:solidFill>
                        <a:srgbClr val="660033"/>
                      </a:solidFill>
                      <a:prstDash val="solid"/>
                      <a:round/>
                      <a:headEnd type="none" w="med" len="med"/>
                      <a:tailEnd type="none" w="med" len="med"/>
                    </a:lnT>
                    <a:lnB w="28575" cap="flat" cmpd="sng" algn="ctr">
                      <a:solidFill>
                        <a:srgbClr val="660033"/>
                      </a:solidFill>
                      <a:prstDash val="sysDashDot"/>
                      <a:round/>
                      <a:headEnd type="none" w="med" len="med"/>
                      <a:tailEnd type="none" w="med" len="med"/>
                    </a:lnB>
                    <a:lnTlToBr>
                      <a:noFill/>
                    </a:lnTlToBr>
                    <a:lnBlToTr>
                      <a:noFill/>
                    </a:lnBlToTr>
                    <a:noFill/>
                  </a:tcPr>
                </a:tc>
              </a:tr>
              <a:tr h="487789">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600" b="1" i="0" u="none" strike="noStrike" cap="none" normalizeH="0" baseline="0" smtClean="0">
                          <a:ln>
                            <a:noFill/>
                          </a:ln>
                          <a:solidFill>
                            <a:schemeClr val="tx1"/>
                          </a:solidFill>
                          <a:effectLst/>
                          <a:latin typeface="Arial" pitchFamily="34" charset="0"/>
                          <a:cs typeface="Traditional Arabic" pitchFamily="18" charset="-78"/>
                        </a:rPr>
                        <a:t>2</a:t>
                      </a:r>
                      <a:endParaRPr kumimoji="0" lang="en-US" sz="2600" b="1" i="0" u="none" strike="noStrike" cap="none" normalizeH="0" baseline="0" smtClean="0">
                        <a:ln>
                          <a:noFill/>
                        </a:ln>
                        <a:solidFill>
                          <a:schemeClr val="tx1"/>
                        </a:solidFill>
                        <a:effectLst/>
                        <a:latin typeface="Arial" pitchFamily="34" charset="0"/>
                        <a:cs typeface="Traditional Arabic" pitchFamily="18" charset="-78"/>
                      </a:endParaRPr>
                    </a:p>
                  </a:txBody>
                  <a:tcPr marT="45730" marB="45730" horzOverflow="overflow">
                    <a:lnL w="28575" cap="flat" cmpd="sng" algn="ctr">
                      <a:solidFill>
                        <a:srgbClr val="660033"/>
                      </a:solidFill>
                      <a:prstDash val="solid"/>
                      <a:round/>
                      <a:headEnd type="none" w="med" len="med"/>
                      <a:tailEnd type="none" w="med" len="med"/>
                    </a:lnL>
                    <a:lnR w="28575" cap="flat" cmpd="sng" algn="ctr">
                      <a:solidFill>
                        <a:srgbClr val="660033"/>
                      </a:solidFill>
                      <a:prstDash val="sysDashDot"/>
                      <a:round/>
                      <a:headEnd type="none" w="med" len="med"/>
                      <a:tailEnd type="none" w="med" len="med"/>
                    </a:lnR>
                    <a:lnT w="28575" cap="flat" cmpd="sng" algn="ctr">
                      <a:solidFill>
                        <a:srgbClr val="660033"/>
                      </a:solidFill>
                      <a:prstDash val="sysDashDot"/>
                      <a:round/>
                      <a:headEnd type="none" w="med" len="med"/>
                      <a:tailEnd type="none" w="med" len="med"/>
                    </a:lnT>
                    <a:lnB w="28575" cap="flat" cmpd="sng" algn="ctr">
                      <a:solidFill>
                        <a:srgbClr val="660033"/>
                      </a:solidFill>
                      <a:prstDash val="sysDashDot"/>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600" b="1" i="0" u="none" strike="noStrike" cap="none" normalizeH="0" baseline="0" smtClean="0">
                          <a:ln>
                            <a:noFill/>
                          </a:ln>
                          <a:solidFill>
                            <a:schemeClr val="tx1"/>
                          </a:solidFill>
                          <a:effectLst/>
                          <a:latin typeface="Arial" pitchFamily="34" charset="0"/>
                          <a:cs typeface="Traditional Arabic" pitchFamily="18" charset="-78"/>
                        </a:rPr>
                        <a:t>110</a:t>
                      </a:r>
                      <a:endParaRPr kumimoji="0" lang="en-US" sz="2600" b="1" i="0" u="none" strike="noStrike" cap="none" normalizeH="0" baseline="0" smtClean="0">
                        <a:ln>
                          <a:noFill/>
                        </a:ln>
                        <a:solidFill>
                          <a:schemeClr val="tx1"/>
                        </a:solidFill>
                        <a:effectLst/>
                        <a:latin typeface="Arial" pitchFamily="34" charset="0"/>
                        <a:cs typeface="Traditional Arabic" pitchFamily="18" charset="-78"/>
                      </a:endParaRPr>
                    </a:p>
                  </a:txBody>
                  <a:tcPr marT="45730" marB="45730" horzOverflow="overflow">
                    <a:lnL w="28575" cap="flat" cmpd="sng" algn="ctr">
                      <a:solidFill>
                        <a:srgbClr val="660033"/>
                      </a:solidFill>
                      <a:prstDash val="sysDashDot"/>
                      <a:round/>
                      <a:headEnd type="none" w="med" len="med"/>
                      <a:tailEnd type="none" w="med" len="med"/>
                    </a:lnL>
                    <a:lnR w="28575" cap="flat" cmpd="sng" algn="ctr">
                      <a:solidFill>
                        <a:srgbClr val="660033"/>
                      </a:solidFill>
                      <a:prstDash val="sysDashDot"/>
                      <a:round/>
                      <a:headEnd type="none" w="med" len="med"/>
                      <a:tailEnd type="none" w="med" len="med"/>
                    </a:lnR>
                    <a:lnT w="28575" cap="flat" cmpd="sng" algn="ctr">
                      <a:solidFill>
                        <a:srgbClr val="660033"/>
                      </a:solidFill>
                      <a:prstDash val="sysDashDot"/>
                      <a:round/>
                      <a:headEnd type="none" w="med" len="med"/>
                      <a:tailEnd type="none" w="med" len="med"/>
                    </a:lnT>
                    <a:lnB w="28575" cap="flat" cmpd="sng" algn="ctr">
                      <a:solidFill>
                        <a:srgbClr val="660033"/>
                      </a:solidFill>
                      <a:prstDash val="sysDashDot"/>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600" b="1" i="0" u="none" strike="noStrike" cap="none" normalizeH="0" baseline="0" smtClean="0">
                        <a:ln>
                          <a:noFill/>
                        </a:ln>
                        <a:solidFill>
                          <a:schemeClr val="tx1"/>
                        </a:solidFill>
                        <a:effectLst/>
                        <a:latin typeface="Arial" pitchFamily="34" charset="0"/>
                        <a:cs typeface="Traditional Arabic" pitchFamily="18" charset="-78"/>
                      </a:endParaRPr>
                    </a:p>
                  </a:txBody>
                  <a:tcPr marT="45730" marB="45730" horzOverflow="overflow">
                    <a:lnL w="28575" cap="flat" cmpd="sng" algn="ctr">
                      <a:solidFill>
                        <a:srgbClr val="660033"/>
                      </a:solidFill>
                      <a:prstDash val="sysDashDot"/>
                      <a:round/>
                      <a:headEnd type="none" w="med" len="med"/>
                      <a:tailEnd type="none" w="med" len="med"/>
                    </a:lnL>
                    <a:lnR w="28575" cap="flat" cmpd="sng" algn="ctr">
                      <a:solidFill>
                        <a:srgbClr val="660033"/>
                      </a:solidFill>
                      <a:prstDash val="sysDashDot"/>
                      <a:round/>
                      <a:headEnd type="none" w="med" len="med"/>
                      <a:tailEnd type="none" w="med" len="med"/>
                    </a:lnR>
                    <a:lnT w="28575" cap="flat" cmpd="sng" algn="ctr">
                      <a:solidFill>
                        <a:srgbClr val="660033"/>
                      </a:solidFill>
                      <a:prstDash val="sysDashDot"/>
                      <a:round/>
                      <a:headEnd type="none" w="med" len="med"/>
                      <a:tailEnd type="none" w="med" len="med"/>
                    </a:lnT>
                    <a:lnB w="28575" cap="flat" cmpd="sng" algn="ctr">
                      <a:solidFill>
                        <a:srgbClr val="660033"/>
                      </a:solidFill>
                      <a:prstDash val="sysDashDot"/>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600" b="1" i="0" u="none" strike="noStrike" cap="none" normalizeH="0" baseline="0" smtClean="0">
                        <a:ln>
                          <a:noFill/>
                        </a:ln>
                        <a:solidFill>
                          <a:schemeClr val="tx1"/>
                        </a:solidFill>
                        <a:effectLst/>
                        <a:latin typeface="Arial" pitchFamily="34" charset="0"/>
                        <a:cs typeface="Traditional Arabic" pitchFamily="18" charset="-78"/>
                      </a:endParaRPr>
                    </a:p>
                  </a:txBody>
                  <a:tcPr marT="45730" marB="45730" horzOverflow="overflow">
                    <a:lnL w="28575" cap="flat" cmpd="sng" algn="ctr">
                      <a:solidFill>
                        <a:srgbClr val="660033"/>
                      </a:solidFill>
                      <a:prstDash val="sysDashDot"/>
                      <a:round/>
                      <a:headEnd type="none" w="med" len="med"/>
                      <a:tailEnd type="none" w="med" len="med"/>
                    </a:lnL>
                    <a:lnR w="28575" cap="flat" cmpd="sng" algn="ctr">
                      <a:solidFill>
                        <a:srgbClr val="660033"/>
                      </a:solidFill>
                      <a:prstDash val="sysDashDot"/>
                      <a:round/>
                      <a:headEnd type="none" w="med" len="med"/>
                      <a:tailEnd type="none" w="med" len="med"/>
                    </a:lnR>
                    <a:lnT w="28575" cap="flat" cmpd="sng" algn="ctr">
                      <a:solidFill>
                        <a:srgbClr val="660033"/>
                      </a:solidFill>
                      <a:prstDash val="sysDashDot"/>
                      <a:round/>
                      <a:headEnd type="none" w="med" len="med"/>
                      <a:tailEnd type="none" w="med" len="med"/>
                    </a:lnT>
                    <a:lnB w="28575" cap="flat" cmpd="sng" algn="ctr">
                      <a:solidFill>
                        <a:srgbClr val="660033"/>
                      </a:solidFill>
                      <a:prstDash val="sysDashDot"/>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600" b="1" i="0" u="none" strike="noStrike" cap="none" normalizeH="0" baseline="0" smtClean="0">
                          <a:ln>
                            <a:noFill/>
                          </a:ln>
                          <a:solidFill>
                            <a:schemeClr val="tx1"/>
                          </a:solidFill>
                          <a:effectLst/>
                          <a:latin typeface="Arial" pitchFamily="34" charset="0"/>
                          <a:cs typeface="Traditional Arabic" pitchFamily="18" charset="-78"/>
                        </a:rPr>
                        <a:t>5</a:t>
                      </a:r>
                      <a:endParaRPr kumimoji="0" lang="en-US" sz="2600" b="1" i="0" u="none" strike="noStrike" cap="none" normalizeH="0" baseline="0" smtClean="0">
                        <a:ln>
                          <a:noFill/>
                        </a:ln>
                        <a:solidFill>
                          <a:schemeClr val="tx1"/>
                        </a:solidFill>
                        <a:effectLst/>
                        <a:latin typeface="Arial" pitchFamily="34" charset="0"/>
                        <a:cs typeface="Traditional Arabic" pitchFamily="18" charset="-78"/>
                      </a:endParaRPr>
                    </a:p>
                  </a:txBody>
                  <a:tcPr marT="45730" marB="45730" horzOverflow="overflow">
                    <a:lnL w="28575" cap="flat" cmpd="sng" algn="ctr">
                      <a:solidFill>
                        <a:srgbClr val="660033"/>
                      </a:solidFill>
                      <a:prstDash val="sysDashDot"/>
                      <a:round/>
                      <a:headEnd type="none" w="med" len="med"/>
                      <a:tailEnd type="none" w="med" len="med"/>
                    </a:lnL>
                    <a:lnR w="28575" cap="flat" cmpd="sng" algn="ctr">
                      <a:solidFill>
                        <a:srgbClr val="660033"/>
                      </a:solidFill>
                      <a:prstDash val="sysDashDot"/>
                      <a:round/>
                      <a:headEnd type="none" w="med" len="med"/>
                      <a:tailEnd type="none" w="med" len="med"/>
                    </a:lnR>
                    <a:lnT w="28575" cap="flat" cmpd="sng" algn="ctr">
                      <a:solidFill>
                        <a:srgbClr val="660033"/>
                      </a:solidFill>
                      <a:prstDash val="sysDashDot"/>
                      <a:round/>
                      <a:headEnd type="none" w="med" len="med"/>
                      <a:tailEnd type="none" w="med" len="med"/>
                    </a:lnT>
                    <a:lnB w="28575" cap="flat" cmpd="sng" algn="ctr">
                      <a:solidFill>
                        <a:srgbClr val="660033"/>
                      </a:solidFill>
                      <a:prstDash val="sysDashDot"/>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600" b="1" i="0" u="none" strike="noStrike" cap="none" normalizeH="0" baseline="0" smtClean="0">
                          <a:ln>
                            <a:noFill/>
                          </a:ln>
                          <a:solidFill>
                            <a:schemeClr val="tx1"/>
                          </a:solidFill>
                          <a:effectLst/>
                          <a:latin typeface="Arial" pitchFamily="34" charset="0"/>
                          <a:cs typeface="Traditional Arabic" pitchFamily="18" charset="-78"/>
                        </a:rPr>
                        <a:t>290</a:t>
                      </a:r>
                      <a:endParaRPr kumimoji="0" lang="en-US" sz="2600" b="1" i="0" u="none" strike="noStrike" cap="none" normalizeH="0" baseline="0" smtClean="0">
                        <a:ln>
                          <a:noFill/>
                        </a:ln>
                        <a:solidFill>
                          <a:schemeClr val="tx1"/>
                        </a:solidFill>
                        <a:effectLst/>
                        <a:latin typeface="Arial" pitchFamily="34" charset="0"/>
                        <a:cs typeface="Traditional Arabic" pitchFamily="18" charset="-78"/>
                      </a:endParaRPr>
                    </a:p>
                  </a:txBody>
                  <a:tcPr marT="45730" marB="45730" horzOverflow="overflow">
                    <a:lnL w="28575" cap="flat" cmpd="sng" algn="ctr">
                      <a:solidFill>
                        <a:srgbClr val="660033"/>
                      </a:solidFill>
                      <a:prstDash val="sysDashDot"/>
                      <a:round/>
                      <a:headEnd type="none" w="med" len="med"/>
                      <a:tailEnd type="none" w="med" len="med"/>
                    </a:lnL>
                    <a:lnR w="28575" cap="flat" cmpd="sng" algn="ctr">
                      <a:solidFill>
                        <a:srgbClr val="660033"/>
                      </a:solidFill>
                      <a:prstDash val="sysDashDot"/>
                      <a:round/>
                      <a:headEnd type="none" w="med" len="med"/>
                      <a:tailEnd type="none" w="med" len="med"/>
                    </a:lnR>
                    <a:lnT w="28575" cap="flat" cmpd="sng" algn="ctr">
                      <a:solidFill>
                        <a:srgbClr val="660033"/>
                      </a:solidFill>
                      <a:prstDash val="sysDashDot"/>
                      <a:round/>
                      <a:headEnd type="none" w="med" len="med"/>
                      <a:tailEnd type="none" w="med" len="med"/>
                    </a:lnT>
                    <a:lnB w="28575" cap="flat" cmpd="sng" algn="ctr">
                      <a:solidFill>
                        <a:srgbClr val="660033"/>
                      </a:solidFill>
                      <a:prstDash val="sysDashDot"/>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600" b="1" i="0" u="none" strike="noStrike" cap="none" normalizeH="0" baseline="0" smtClean="0">
                        <a:ln>
                          <a:noFill/>
                        </a:ln>
                        <a:solidFill>
                          <a:schemeClr val="tx1"/>
                        </a:solidFill>
                        <a:effectLst/>
                        <a:latin typeface="Arial" pitchFamily="34" charset="0"/>
                        <a:cs typeface="Traditional Arabic" pitchFamily="18" charset="-78"/>
                      </a:endParaRPr>
                    </a:p>
                  </a:txBody>
                  <a:tcPr marT="45730" marB="45730" horzOverflow="overflow">
                    <a:lnL w="28575" cap="flat" cmpd="sng" algn="ctr">
                      <a:solidFill>
                        <a:srgbClr val="660033"/>
                      </a:solidFill>
                      <a:prstDash val="sysDashDot"/>
                      <a:round/>
                      <a:headEnd type="none" w="med" len="med"/>
                      <a:tailEnd type="none" w="med" len="med"/>
                    </a:lnL>
                    <a:lnR w="28575" cap="flat" cmpd="sng" algn="ctr">
                      <a:solidFill>
                        <a:srgbClr val="660033"/>
                      </a:solidFill>
                      <a:prstDash val="sysDashDot"/>
                      <a:round/>
                      <a:headEnd type="none" w="med" len="med"/>
                      <a:tailEnd type="none" w="med" len="med"/>
                    </a:lnR>
                    <a:lnT w="28575" cap="flat" cmpd="sng" algn="ctr">
                      <a:solidFill>
                        <a:srgbClr val="660033"/>
                      </a:solidFill>
                      <a:prstDash val="sysDashDot"/>
                      <a:round/>
                      <a:headEnd type="none" w="med" len="med"/>
                      <a:tailEnd type="none" w="med" len="med"/>
                    </a:lnT>
                    <a:lnB w="28575" cap="flat" cmpd="sng" algn="ctr">
                      <a:solidFill>
                        <a:srgbClr val="660033"/>
                      </a:solidFill>
                      <a:prstDash val="sysDashDot"/>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600" b="1" i="0" u="none" strike="noStrike" cap="none" normalizeH="0" baseline="0" smtClean="0">
                        <a:ln>
                          <a:noFill/>
                        </a:ln>
                        <a:solidFill>
                          <a:schemeClr val="tx1"/>
                        </a:solidFill>
                        <a:effectLst/>
                        <a:latin typeface="Arial" pitchFamily="34" charset="0"/>
                        <a:cs typeface="Traditional Arabic" pitchFamily="18" charset="-78"/>
                      </a:endParaRPr>
                    </a:p>
                  </a:txBody>
                  <a:tcPr marT="45730" marB="45730" horzOverflow="overflow">
                    <a:lnL w="28575" cap="flat" cmpd="sng" algn="ctr">
                      <a:solidFill>
                        <a:srgbClr val="660033"/>
                      </a:solidFill>
                      <a:prstDash val="sysDashDot"/>
                      <a:round/>
                      <a:headEnd type="none" w="med" len="med"/>
                      <a:tailEnd type="none" w="med" len="med"/>
                    </a:lnL>
                    <a:lnR w="28575" cap="flat" cmpd="sng" algn="ctr">
                      <a:solidFill>
                        <a:srgbClr val="660033"/>
                      </a:solidFill>
                      <a:prstDash val="solid"/>
                      <a:round/>
                      <a:headEnd type="none" w="med" len="med"/>
                      <a:tailEnd type="none" w="med" len="med"/>
                    </a:lnR>
                    <a:lnT w="28575" cap="flat" cmpd="sng" algn="ctr">
                      <a:solidFill>
                        <a:srgbClr val="660033"/>
                      </a:solidFill>
                      <a:prstDash val="sysDashDot"/>
                      <a:round/>
                      <a:headEnd type="none" w="med" len="med"/>
                      <a:tailEnd type="none" w="med" len="med"/>
                    </a:lnT>
                    <a:lnB w="28575" cap="flat" cmpd="sng" algn="ctr">
                      <a:solidFill>
                        <a:srgbClr val="660033"/>
                      </a:solidFill>
                      <a:prstDash val="sysDashDot"/>
                      <a:round/>
                      <a:headEnd type="none" w="med" len="med"/>
                      <a:tailEnd type="none" w="med" len="med"/>
                    </a:lnB>
                    <a:lnTlToBr>
                      <a:noFill/>
                    </a:lnTlToBr>
                    <a:lnBlToTr>
                      <a:noFill/>
                    </a:lnBlToTr>
                    <a:noFill/>
                  </a:tcPr>
                </a:tc>
              </a:tr>
              <a:tr h="487789">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600" b="1" i="0" u="none" strike="noStrike" cap="none" normalizeH="0" baseline="0" smtClean="0">
                          <a:ln>
                            <a:noFill/>
                          </a:ln>
                          <a:solidFill>
                            <a:schemeClr val="tx1"/>
                          </a:solidFill>
                          <a:effectLst/>
                          <a:latin typeface="Arial" pitchFamily="34" charset="0"/>
                          <a:cs typeface="Traditional Arabic" pitchFamily="18" charset="-78"/>
                        </a:rPr>
                        <a:t>3</a:t>
                      </a:r>
                      <a:endParaRPr kumimoji="0" lang="en-US" sz="2600" b="1" i="0" u="none" strike="noStrike" cap="none" normalizeH="0" baseline="0" smtClean="0">
                        <a:ln>
                          <a:noFill/>
                        </a:ln>
                        <a:solidFill>
                          <a:schemeClr val="tx1"/>
                        </a:solidFill>
                        <a:effectLst/>
                        <a:latin typeface="Arial" pitchFamily="34" charset="0"/>
                        <a:cs typeface="Traditional Arabic" pitchFamily="18" charset="-78"/>
                      </a:endParaRPr>
                    </a:p>
                  </a:txBody>
                  <a:tcPr marT="45730" marB="45730" horzOverflow="overflow">
                    <a:lnL w="28575" cap="flat" cmpd="sng" algn="ctr">
                      <a:solidFill>
                        <a:srgbClr val="660033"/>
                      </a:solidFill>
                      <a:prstDash val="solid"/>
                      <a:round/>
                      <a:headEnd type="none" w="med" len="med"/>
                      <a:tailEnd type="none" w="med" len="med"/>
                    </a:lnL>
                    <a:lnR w="28575" cap="flat" cmpd="sng" algn="ctr">
                      <a:solidFill>
                        <a:srgbClr val="660033"/>
                      </a:solidFill>
                      <a:prstDash val="sysDashDot"/>
                      <a:round/>
                      <a:headEnd type="none" w="med" len="med"/>
                      <a:tailEnd type="none" w="med" len="med"/>
                    </a:lnR>
                    <a:lnT w="28575" cap="flat" cmpd="sng" algn="ctr">
                      <a:solidFill>
                        <a:srgbClr val="660033"/>
                      </a:solidFill>
                      <a:prstDash val="sysDashDot"/>
                      <a:round/>
                      <a:headEnd type="none" w="med" len="med"/>
                      <a:tailEnd type="none" w="med" len="med"/>
                    </a:lnT>
                    <a:lnB w="28575" cap="flat" cmpd="sng" algn="ctr">
                      <a:solidFill>
                        <a:srgbClr val="660033"/>
                      </a:solidFill>
                      <a:prstDash val="sysDashDot"/>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600" b="1" i="0" u="none" strike="noStrike" cap="none" normalizeH="0" baseline="0" smtClean="0">
                          <a:ln>
                            <a:noFill/>
                          </a:ln>
                          <a:solidFill>
                            <a:schemeClr val="tx1"/>
                          </a:solidFill>
                          <a:effectLst/>
                          <a:latin typeface="Arial" pitchFamily="34" charset="0"/>
                          <a:cs typeface="Traditional Arabic" pitchFamily="18" charset="-78"/>
                        </a:rPr>
                        <a:t>130</a:t>
                      </a:r>
                      <a:endParaRPr kumimoji="0" lang="en-US" sz="2600" b="1" i="0" u="none" strike="noStrike" cap="none" normalizeH="0" baseline="0" smtClean="0">
                        <a:ln>
                          <a:noFill/>
                        </a:ln>
                        <a:solidFill>
                          <a:schemeClr val="tx1"/>
                        </a:solidFill>
                        <a:effectLst/>
                        <a:latin typeface="Arial" pitchFamily="34" charset="0"/>
                        <a:cs typeface="Traditional Arabic" pitchFamily="18" charset="-78"/>
                      </a:endParaRPr>
                    </a:p>
                  </a:txBody>
                  <a:tcPr marT="45730" marB="45730" horzOverflow="overflow">
                    <a:lnL w="28575" cap="flat" cmpd="sng" algn="ctr">
                      <a:solidFill>
                        <a:srgbClr val="660033"/>
                      </a:solidFill>
                      <a:prstDash val="sysDashDot"/>
                      <a:round/>
                      <a:headEnd type="none" w="med" len="med"/>
                      <a:tailEnd type="none" w="med" len="med"/>
                    </a:lnL>
                    <a:lnR w="28575" cap="flat" cmpd="sng" algn="ctr">
                      <a:solidFill>
                        <a:srgbClr val="660033"/>
                      </a:solidFill>
                      <a:prstDash val="sysDashDot"/>
                      <a:round/>
                      <a:headEnd type="none" w="med" len="med"/>
                      <a:tailEnd type="none" w="med" len="med"/>
                    </a:lnR>
                    <a:lnT w="28575" cap="flat" cmpd="sng" algn="ctr">
                      <a:solidFill>
                        <a:srgbClr val="660033"/>
                      </a:solidFill>
                      <a:prstDash val="sysDashDot"/>
                      <a:round/>
                      <a:headEnd type="none" w="med" len="med"/>
                      <a:tailEnd type="none" w="med" len="med"/>
                    </a:lnT>
                    <a:lnB w="28575" cap="flat" cmpd="sng" algn="ctr">
                      <a:solidFill>
                        <a:srgbClr val="660033"/>
                      </a:solidFill>
                      <a:prstDash val="sysDashDot"/>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600" b="1" i="0" u="none" strike="noStrike" cap="none" normalizeH="0" baseline="0" smtClean="0">
                        <a:ln>
                          <a:noFill/>
                        </a:ln>
                        <a:solidFill>
                          <a:schemeClr val="tx1"/>
                        </a:solidFill>
                        <a:effectLst/>
                        <a:latin typeface="Arial" pitchFamily="34" charset="0"/>
                        <a:cs typeface="Traditional Arabic" pitchFamily="18" charset="-78"/>
                      </a:endParaRPr>
                    </a:p>
                  </a:txBody>
                  <a:tcPr marT="45730" marB="45730" horzOverflow="overflow">
                    <a:lnL w="28575" cap="flat" cmpd="sng" algn="ctr">
                      <a:solidFill>
                        <a:srgbClr val="660033"/>
                      </a:solidFill>
                      <a:prstDash val="sysDashDot"/>
                      <a:round/>
                      <a:headEnd type="none" w="med" len="med"/>
                      <a:tailEnd type="none" w="med" len="med"/>
                    </a:lnL>
                    <a:lnR w="28575" cap="flat" cmpd="sng" algn="ctr">
                      <a:solidFill>
                        <a:srgbClr val="660033"/>
                      </a:solidFill>
                      <a:prstDash val="sysDashDot"/>
                      <a:round/>
                      <a:headEnd type="none" w="med" len="med"/>
                      <a:tailEnd type="none" w="med" len="med"/>
                    </a:lnR>
                    <a:lnT w="28575" cap="flat" cmpd="sng" algn="ctr">
                      <a:solidFill>
                        <a:srgbClr val="660033"/>
                      </a:solidFill>
                      <a:prstDash val="sysDashDot"/>
                      <a:round/>
                      <a:headEnd type="none" w="med" len="med"/>
                      <a:tailEnd type="none" w="med" len="med"/>
                    </a:lnT>
                    <a:lnB w="28575" cap="flat" cmpd="sng" algn="ctr">
                      <a:solidFill>
                        <a:srgbClr val="660033"/>
                      </a:solidFill>
                      <a:prstDash val="sysDashDot"/>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600" b="1" i="0" u="none" strike="noStrike" cap="none" normalizeH="0" baseline="0" smtClean="0">
                        <a:ln>
                          <a:noFill/>
                        </a:ln>
                        <a:solidFill>
                          <a:schemeClr val="tx1"/>
                        </a:solidFill>
                        <a:effectLst/>
                        <a:latin typeface="Arial" pitchFamily="34" charset="0"/>
                        <a:cs typeface="Traditional Arabic" pitchFamily="18" charset="-78"/>
                      </a:endParaRPr>
                    </a:p>
                  </a:txBody>
                  <a:tcPr marT="45730" marB="45730" horzOverflow="overflow">
                    <a:lnL w="28575" cap="flat" cmpd="sng" algn="ctr">
                      <a:solidFill>
                        <a:srgbClr val="660033"/>
                      </a:solidFill>
                      <a:prstDash val="sysDashDot"/>
                      <a:round/>
                      <a:headEnd type="none" w="med" len="med"/>
                      <a:tailEnd type="none" w="med" len="med"/>
                    </a:lnL>
                    <a:lnR w="28575" cap="flat" cmpd="sng" algn="ctr">
                      <a:solidFill>
                        <a:srgbClr val="660033"/>
                      </a:solidFill>
                      <a:prstDash val="sysDashDot"/>
                      <a:round/>
                      <a:headEnd type="none" w="med" len="med"/>
                      <a:tailEnd type="none" w="med" len="med"/>
                    </a:lnR>
                    <a:lnT w="28575" cap="flat" cmpd="sng" algn="ctr">
                      <a:solidFill>
                        <a:srgbClr val="660033"/>
                      </a:solidFill>
                      <a:prstDash val="sysDashDot"/>
                      <a:round/>
                      <a:headEnd type="none" w="med" len="med"/>
                      <a:tailEnd type="none" w="med" len="med"/>
                    </a:lnT>
                    <a:lnB w="28575" cap="flat" cmpd="sng" algn="ctr">
                      <a:solidFill>
                        <a:srgbClr val="660033"/>
                      </a:solidFill>
                      <a:prstDash val="sysDashDot"/>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600" b="1" i="0" u="none" strike="noStrike" cap="none" normalizeH="0" baseline="0" smtClean="0">
                          <a:ln>
                            <a:noFill/>
                          </a:ln>
                          <a:solidFill>
                            <a:schemeClr val="tx1"/>
                          </a:solidFill>
                          <a:effectLst/>
                          <a:latin typeface="Arial" pitchFamily="34" charset="0"/>
                          <a:cs typeface="Traditional Arabic" pitchFamily="18" charset="-78"/>
                        </a:rPr>
                        <a:t>6</a:t>
                      </a:r>
                      <a:endParaRPr kumimoji="0" lang="en-US" sz="2600" b="1" i="0" u="none" strike="noStrike" cap="none" normalizeH="0" baseline="0" smtClean="0">
                        <a:ln>
                          <a:noFill/>
                        </a:ln>
                        <a:solidFill>
                          <a:schemeClr val="tx1"/>
                        </a:solidFill>
                        <a:effectLst/>
                        <a:latin typeface="Arial" pitchFamily="34" charset="0"/>
                        <a:cs typeface="Traditional Arabic" pitchFamily="18" charset="-78"/>
                      </a:endParaRPr>
                    </a:p>
                  </a:txBody>
                  <a:tcPr marT="45730" marB="45730" horzOverflow="overflow">
                    <a:lnL w="28575" cap="flat" cmpd="sng" algn="ctr">
                      <a:solidFill>
                        <a:srgbClr val="660033"/>
                      </a:solidFill>
                      <a:prstDash val="sysDashDot"/>
                      <a:round/>
                      <a:headEnd type="none" w="med" len="med"/>
                      <a:tailEnd type="none" w="med" len="med"/>
                    </a:lnL>
                    <a:lnR w="28575" cap="flat" cmpd="sng" algn="ctr">
                      <a:solidFill>
                        <a:srgbClr val="660033"/>
                      </a:solidFill>
                      <a:prstDash val="sysDashDot"/>
                      <a:round/>
                      <a:headEnd type="none" w="med" len="med"/>
                      <a:tailEnd type="none" w="med" len="med"/>
                    </a:lnR>
                    <a:lnT w="28575" cap="flat" cmpd="sng" algn="ctr">
                      <a:solidFill>
                        <a:srgbClr val="660033"/>
                      </a:solidFill>
                      <a:prstDash val="sysDashDot"/>
                      <a:round/>
                      <a:headEnd type="none" w="med" len="med"/>
                      <a:tailEnd type="none" w="med" len="med"/>
                    </a:lnT>
                    <a:lnB w="28575" cap="flat" cmpd="sng" algn="ctr">
                      <a:solidFill>
                        <a:srgbClr val="660033"/>
                      </a:solidFill>
                      <a:prstDash val="sysDashDot"/>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600" b="1" i="0" u="none" strike="noStrike" cap="none" normalizeH="0" baseline="0" smtClean="0">
                          <a:ln>
                            <a:noFill/>
                          </a:ln>
                          <a:solidFill>
                            <a:schemeClr val="tx1"/>
                          </a:solidFill>
                          <a:effectLst/>
                          <a:latin typeface="Arial" pitchFamily="34" charset="0"/>
                          <a:cs typeface="Traditional Arabic" pitchFamily="18" charset="-78"/>
                        </a:rPr>
                        <a:t>410</a:t>
                      </a:r>
                      <a:endParaRPr kumimoji="0" lang="en-US" sz="2600" b="1" i="0" u="none" strike="noStrike" cap="none" normalizeH="0" baseline="0" smtClean="0">
                        <a:ln>
                          <a:noFill/>
                        </a:ln>
                        <a:solidFill>
                          <a:schemeClr val="tx1"/>
                        </a:solidFill>
                        <a:effectLst/>
                        <a:latin typeface="Arial" pitchFamily="34" charset="0"/>
                        <a:cs typeface="Traditional Arabic" pitchFamily="18" charset="-78"/>
                      </a:endParaRPr>
                    </a:p>
                  </a:txBody>
                  <a:tcPr marT="45730" marB="45730" horzOverflow="overflow">
                    <a:lnL w="28575" cap="flat" cmpd="sng" algn="ctr">
                      <a:solidFill>
                        <a:srgbClr val="660033"/>
                      </a:solidFill>
                      <a:prstDash val="sysDashDot"/>
                      <a:round/>
                      <a:headEnd type="none" w="med" len="med"/>
                      <a:tailEnd type="none" w="med" len="med"/>
                    </a:lnL>
                    <a:lnR w="28575" cap="flat" cmpd="sng" algn="ctr">
                      <a:solidFill>
                        <a:srgbClr val="660033"/>
                      </a:solidFill>
                      <a:prstDash val="sysDashDot"/>
                      <a:round/>
                      <a:headEnd type="none" w="med" len="med"/>
                      <a:tailEnd type="none" w="med" len="med"/>
                    </a:lnR>
                    <a:lnT w="28575" cap="flat" cmpd="sng" algn="ctr">
                      <a:solidFill>
                        <a:srgbClr val="660033"/>
                      </a:solidFill>
                      <a:prstDash val="sysDashDot"/>
                      <a:round/>
                      <a:headEnd type="none" w="med" len="med"/>
                      <a:tailEnd type="none" w="med" len="med"/>
                    </a:lnT>
                    <a:lnB w="28575" cap="flat" cmpd="sng" algn="ctr">
                      <a:solidFill>
                        <a:srgbClr val="660033"/>
                      </a:solidFill>
                      <a:prstDash val="sysDashDot"/>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600" b="1" i="0" u="none" strike="noStrike" cap="none" normalizeH="0" baseline="0" smtClean="0">
                        <a:ln>
                          <a:noFill/>
                        </a:ln>
                        <a:solidFill>
                          <a:schemeClr val="tx1"/>
                        </a:solidFill>
                        <a:effectLst/>
                        <a:latin typeface="Arial" pitchFamily="34" charset="0"/>
                        <a:cs typeface="Traditional Arabic" pitchFamily="18" charset="-78"/>
                      </a:endParaRPr>
                    </a:p>
                  </a:txBody>
                  <a:tcPr marT="45730" marB="45730" horzOverflow="overflow">
                    <a:lnL w="28575" cap="flat" cmpd="sng" algn="ctr">
                      <a:solidFill>
                        <a:srgbClr val="660033"/>
                      </a:solidFill>
                      <a:prstDash val="sysDashDot"/>
                      <a:round/>
                      <a:headEnd type="none" w="med" len="med"/>
                      <a:tailEnd type="none" w="med" len="med"/>
                    </a:lnL>
                    <a:lnR w="28575" cap="flat" cmpd="sng" algn="ctr">
                      <a:solidFill>
                        <a:srgbClr val="660033"/>
                      </a:solidFill>
                      <a:prstDash val="sysDashDot"/>
                      <a:round/>
                      <a:headEnd type="none" w="med" len="med"/>
                      <a:tailEnd type="none" w="med" len="med"/>
                    </a:lnR>
                    <a:lnT w="28575" cap="flat" cmpd="sng" algn="ctr">
                      <a:solidFill>
                        <a:srgbClr val="660033"/>
                      </a:solidFill>
                      <a:prstDash val="sysDashDot"/>
                      <a:round/>
                      <a:headEnd type="none" w="med" len="med"/>
                      <a:tailEnd type="none" w="med" len="med"/>
                    </a:lnT>
                    <a:lnB w="28575" cap="flat" cmpd="sng" algn="ctr">
                      <a:solidFill>
                        <a:srgbClr val="660033"/>
                      </a:solidFill>
                      <a:prstDash val="sysDashDot"/>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600" b="1" i="0" u="none" strike="noStrike" cap="none" normalizeH="0" baseline="0" smtClean="0">
                        <a:ln>
                          <a:noFill/>
                        </a:ln>
                        <a:solidFill>
                          <a:schemeClr val="tx1"/>
                        </a:solidFill>
                        <a:effectLst/>
                        <a:latin typeface="Arial" pitchFamily="34" charset="0"/>
                        <a:cs typeface="Traditional Arabic" pitchFamily="18" charset="-78"/>
                      </a:endParaRPr>
                    </a:p>
                  </a:txBody>
                  <a:tcPr marT="45730" marB="45730" horzOverflow="overflow">
                    <a:lnL w="28575" cap="flat" cmpd="sng" algn="ctr">
                      <a:solidFill>
                        <a:srgbClr val="660033"/>
                      </a:solidFill>
                      <a:prstDash val="sysDashDot"/>
                      <a:round/>
                      <a:headEnd type="none" w="med" len="med"/>
                      <a:tailEnd type="none" w="med" len="med"/>
                    </a:lnL>
                    <a:lnR w="28575" cap="flat" cmpd="sng" algn="ctr">
                      <a:solidFill>
                        <a:srgbClr val="660033"/>
                      </a:solidFill>
                      <a:prstDash val="solid"/>
                      <a:round/>
                      <a:headEnd type="none" w="med" len="med"/>
                      <a:tailEnd type="none" w="med" len="med"/>
                    </a:lnR>
                    <a:lnT w="28575" cap="flat" cmpd="sng" algn="ctr">
                      <a:solidFill>
                        <a:srgbClr val="660033"/>
                      </a:solidFill>
                      <a:prstDash val="sysDashDot"/>
                      <a:round/>
                      <a:headEnd type="none" w="med" len="med"/>
                      <a:tailEnd type="none" w="med" len="med"/>
                    </a:lnT>
                    <a:lnB w="28575" cap="flat" cmpd="sng" algn="ctr">
                      <a:solidFill>
                        <a:srgbClr val="660033"/>
                      </a:solidFill>
                      <a:prstDash val="sysDashDot"/>
                      <a:round/>
                      <a:headEnd type="none" w="med" len="med"/>
                      <a:tailEnd type="none" w="med" len="med"/>
                    </a:lnB>
                    <a:lnTlToBr>
                      <a:noFill/>
                    </a:lnTlToBr>
                    <a:lnBlToTr>
                      <a:noFill/>
                    </a:lnBlToTr>
                    <a:noFill/>
                  </a:tcPr>
                </a:tc>
              </a:tr>
              <a:tr h="487789">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600" b="1" i="0" u="none" strike="noStrike" cap="none" normalizeH="0" baseline="0" smtClean="0">
                          <a:ln>
                            <a:noFill/>
                          </a:ln>
                          <a:solidFill>
                            <a:schemeClr val="tx1"/>
                          </a:solidFill>
                          <a:effectLst/>
                          <a:latin typeface="Arial" pitchFamily="34" charset="0"/>
                          <a:cs typeface="Traditional Arabic" pitchFamily="18" charset="-78"/>
                        </a:rPr>
                        <a:t>4</a:t>
                      </a:r>
                      <a:endParaRPr kumimoji="0" lang="en-US" sz="2600" b="1" i="0" u="none" strike="noStrike" cap="none" normalizeH="0" baseline="0" smtClean="0">
                        <a:ln>
                          <a:noFill/>
                        </a:ln>
                        <a:solidFill>
                          <a:schemeClr val="tx1"/>
                        </a:solidFill>
                        <a:effectLst/>
                        <a:latin typeface="Arial" pitchFamily="34" charset="0"/>
                        <a:cs typeface="Traditional Arabic" pitchFamily="18" charset="-78"/>
                      </a:endParaRPr>
                    </a:p>
                  </a:txBody>
                  <a:tcPr marT="45730" marB="45730" horzOverflow="overflow">
                    <a:lnL w="28575" cap="flat" cmpd="sng" algn="ctr">
                      <a:solidFill>
                        <a:srgbClr val="660033"/>
                      </a:solidFill>
                      <a:prstDash val="solid"/>
                      <a:round/>
                      <a:headEnd type="none" w="med" len="med"/>
                      <a:tailEnd type="none" w="med" len="med"/>
                    </a:lnL>
                    <a:lnR w="28575" cap="flat" cmpd="sng" algn="ctr">
                      <a:solidFill>
                        <a:srgbClr val="660033"/>
                      </a:solidFill>
                      <a:prstDash val="sysDashDot"/>
                      <a:round/>
                      <a:headEnd type="none" w="med" len="med"/>
                      <a:tailEnd type="none" w="med" len="med"/>
                    </a:lnR>
                    <a:lnT w="28575" cap="flat" cmpd="sng" algn="ctr">
                      <a:solidFill>
                        <a:srgbClr val="660033"/>
                      </a:solidFill>
                      <a:prstDash val="sysDashDot"/>
                      <a:round/>
                      <a:headEnd type="none" w="med" len="med"/>
                      <a:tailEnd type="none" w="med" len="med"/>
                    </a:lnT>
                    <a:lnB w="28575" cap="flat" cmpd="sng" algn="ctr">
                      <a:solidFill>
                        <a:srgbClr val="660033"/>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600" b="1" i="0" u="none" strike="noStrike" cap="none" normalizeH="0" baseline="0" smtClean="0">
                          <a:ln>
                            <a:noFill/>
                          </a:ln>
                          <a:solidFill>
                            <a:schemeClr val="tx1"/>
                          </a:solidFill>
                          <a:effectLst/>
                          <a:latin typeface="Arial" pitchFamily="34" charset="0"/>
                          <a:cs typeface="Traditional Arabic" pitchFamily="18" charset="-78"/>
                        </a:rPr>
                        <a:t>160</a:t>
                      </a:r>
                      <a:endParaRPr kumimoji="0" lang="en-US" sz="2600" b="1" i="0" u="none" strike="noStrike" cap="none" normalizeH="0" baseline="0" smtClean="0">
                        <a:ln>
                          <a:noFill/>
                        </a:ln>
                        <a:solidFill>
                          <a:schemeClr val="tx1"/>
                        </a:solidFill>
                        <a:effectLst/>
                        <a:latin typeface="Arial" pitchFamily="34" charset="0"/>
                        <a:cs typeface="Traditional Arabic" pitchFamily="18" charset="-78"/>
                      </a:endParaRPr>
                    </a:p>
                  </a:txBody>
                  <a:tcPr marT="45730" marB="45730" horzOverflow="overflow">
                    <a:lnL w="28575" cap="flat" cmpd="sng" algn="ctr">
                      <a:solidFill>
                        <a:srgbClr val="660033"/>
                      </a:solidFill>
                      <a:prstDash val="sysDashDot"/>
                      <a:round/>
                      <a:headEnd type="none" w="med" len="med"/>
                      <a:tailEnd type="none" w="med" len="med"/>
                    </a:lnL>
                    <a:lnR w="28575" cap="flat" cmpd="sng" algn="ctr">
                      <a:solidFill>
                        <a:srgbClr val="660033"/>
                      </a:solidFill>
                      <a:prstDash val="sysDashDot"/>
                      <a:round/>
                      <a:headEnd type="none" w="med" len="med"/>
                      <a:tailEnd type="none" w="med" len="med"/>
                    </a:lnR>
                    <a:lnT w="28575" cap="flat" cmpd="sng" algn="ctr">
                      <a:solidFill>
                        <a:srgbClr val="660033"/>
                      </a:solidFill>
                      <a:prstDash val="sysDashDot"/>
                      <a:round/>
                      <a:headEnd type="none" w="med" len="med"/>
                      <a:tailEnd type="none" w="med" len="med"/>
                    </a:lnT>
                    <a:lnB w="28575" cap="flat" cmpd="sng" algn="ctr">
                      <a:solidFill>
                        <a:srgbClr val="660033"/>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600" b="1" i="0" u="none" strike="noStrike" cap="none" normalizeH="0" baseline="0" smtClean="0">
                        <a:ln>
                          <a:noFill/>
                        </a:ln>
                        <a:solidFill>
                          <a:schemeClr val="tx1"/>
                        </a:solidFill>
                        <a:effectLst/>
                        <a:latin typeface="Arial" pitchFamily="34" charset="0"/>
                        <a:cs typeface="Traditional Arabic" pitchFamily="18" charset="-78"/>
                      </a:endParaRPr>
                    </a:p>
                  </a:txBody>
                  <a:tcPr marT="45730" marB="45730" horzOverflow="overflow">
                    <a:lnL w="28575" cap="flat" cmpd="sng" algn="ctr">
                      <a:solidFill>
                        <a:srgbClr val="660033"/>
                      </a:solidFill>
                      <a:prstDash val="sysDashDot"/>
                      <a:round/>
                      <a:headEnd type="none" w="med" len="med"/>
                      <a:tailEnd type="none" w="med" len="med"/>
                    </a:lnL>
                    <a:lnR w="28575" cap="flat" cmpd="sng" algn="ctr">
                      <a:solidFill>
                        <a:srgbClr val="660033"/>
                      </a:solidFill>
                      <a:prstDash val="sysDashDot"/>
                      <a:round/>
                      <a:headEnd type="none" w="med" len="med"/>
                      <a:tailEnd type="none" w="med" len="med"/>
                    </a:lnR>
                    <a:lnT w="28575" cap="flat" cmpd="sng" algn="ctr">
                      <a:solidFill>
                        <a:srgbClr val="660033"/>
                      </a:solidFill>
                      <a:prstDash val="sysDashDot"/>
                      <a:round/>
                      <a:headEnd type="none" w="med" len="med"/>
                      <a:tailEnd type="none" w="med" len="med"/>
                    </a:lnT>
                    <a:lnB w="28575" cap="flat" cmpd="sng" algn="ctr">
                      <a:solidFill>
                        <a:srgbClr val="660033"/>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600" b="1" i="0" u="none" strike="noStrike" cap="none" normalizeH="0" baseline="0" smtClean="0">
                        <a:ln>
                          <a:noFill/>
                        </a:ln>
                        <a:solidFill>
                          <a:schemeClr val="tx1"/>
                        </a:solidFill>
                        <a:effectLst/>
                        <a:latin typeface="Arial" pitchFamily="34" charset="0"/>
                        <a:cs typeface="Traditional Arabic" pitchFamily="18" charset="-78"/>
                      </a:endParaRPr>
                    </a:p>
                  </a:txBody>
                  <a:tcPr marT="45730" marB="45730" horzOverflow="overflow">
                    <a:lnL w="28575" cap="flat" cmpd="sng" algn="ctr">
                      <a:solidFill>
                        <a:srgbClr val="660033"/>
                      </a:solidFill>
                      <a:prstDash val="sysDashDot"/>
                      <a:round/>
                      <a:headEnd type="none" w="med" len="med"/>
                      <a:tailEnd type="none" w="med" len="med"/>
                    </a:lnL>
                    <a:lnR w="28575" cap="flat" cmpd="sng" algn="ctr">
                      <a:solidFill>
                        <a:srgbClr val="660033"/>
                      </a:solidFill>
                      <a:prstDash val="sysDashDot"/>
                      <a:round/>
                      <a:headEnd type="none" w="med" len="med"/>
                      <a:tailEnd type="none" w="med" len="med"/>
                    </a:lnR>
                    <a:lnT w="28575" cap="flat" cmpd="sng" algn="ctr">
                      <a:solidFill>
                        <a:srgbClr val="660033"/>
                      </a:solidFill>
                      <a:prstDash val="sysDashDot"/>
                      <a:round/>
                      <a:headEnd type="none" w="med" len="med"/>
                      <a:tailEnd type="none" w="med" len="med"/>
                    </a:lnT>
                    <a:lnB w="28575" cap="flat" cmpd="sng" algn="ctr">
                      <a:solidFill>
                        <a:srgbClr val="660033"/>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600" b="1" i="0" u="none" strike="noStrike" cap="none" normalizeH="0" baseline="0" smtClean="0">
                          <a:ln>
                            <a:noFill/>
                          </a:ln>
                          <a:solidFill>
                            <a:schemeClr val="tx1"/>
                          </a:solidFill>
                          <a:effectLst/>
                          <a:latin typeface="Arial" pitchFamily="34" charset="0"/>
                          <a:cs typeface="Traditional Arabic" pitchFamily="18" charset="-78"/>
                        </a:rPr>
                        <a:t>7</a:t>
                      </a:r>
                      <a:endParaRPr kumimoji="0" lang="en-US" sz="2600" b="1" i="0" u="none" strike="noStrike" cap="none" normalizeH="0" baseline="0" smtClean="0">
                        <a:ln>
                          <a:noFill/>
                        </a:ln>
                        <a:solidFill>
                          <a:schemeClr val="tx1"/>
                        </a:solidFill>
                        <a:effectLst/>
                        <a:latin typeface="Arial" pitchFamily="34" charset="0"/>
                        <a:cs typeface="Traditional Arabic" pitchFamily="18" charset="-78"/>
                      </a:endParaRPr>
                    </a:p>
                  </a:txBody>
                  <a:tcPr marT="45730" marB="45730" horzOverflow="overflow">
                    <a:lnL w="28575" cap="flat" cmpd="sng" algn="ctr">
                      <a:solidFill>
                        <a:srgbClr val="660033"/>
                      </a:solidFill>
                      <a:prstDash val="sysDashDot"/>
                      <a:round/>
                      <a:headEnd type="none" w="med" len="med"/>
                      <a:tailEnd type="none" w="med" len="med"/>
                    </a:lnL>
                    <a:lnR w="28575" cap="flat" cmpd="sng" algn="ctr">
                      <a:solidFill>
                        <a:srgbClr val="660033"/>
                      </a:solidFill>
                      <a:prstDash val="sysDashDot"/>
                      <a:round/>
                      <a:headEnd type="none" w="med" len="med"/>
                      <a:tailEnd type="none" w="med" len="med"/>
                    </a:lnR>
                    <a:lnT w="28575" cap="flat" cmpd="sng" algn="ctr">
                      <a:solidFill>
                        <a:srgbClr val="660033"/>
                      </a:solidFill>
                      <a:prstDash val="sysDashDot"/>
                      <a:round/>
                      <a:headEnd type="none" w="med" len="med"/>
                      <a:tailEnd type="none" w="med" len="med"/>
                    </a:lnT>
                    <a:lnB w="28575" cap="flat" cmpd="sng" algn="ctr">
                      <a:solidFill>
                        <a:srgbClr val="660033"/>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600" b="1" i="0" u="none" strike="noStrike" cap="none" normalizeH="0" baseline="0" smtClean="0">
                          <a:ln>
                            <a:noFill/>
                          </a:ln>
                          <a:solidFill>
                            <a:schemeClr val="tx1"/>
                          </a:solidFill>
                          <a:effectLst/>
                          <a:latin typeface="Arial" pitchFamily="34" charset="0"/>
                          <a:cs typeface="Traditional Arabic" pitchFamily="18" charset="-78"/>
                        </a:rPr>
                        <a:t>560</a:t>
                      </a:r>
                      <a:endParaRPr kumimoji="0" lang="en-US" sz="2600" b="1" i="0" u="none" strike="noStrike" cap="none" normalizeH="0" baseline="0" smtClean="0">
                        <a:ln>
                          <a:noFill/>
                        </a:ln>
                        <a:solidFill>
                          <a:schemeClr val="tx1"/>
                        </a:solidFill>
                        <a:effectLst/>
                        <a:latin typeface="Arial" pitchFamily="34" charset="0"/>
                        <a:cs typeface="Traditional Arabic" pitchFamily="18" charset="-78"/>
                      </a:endParaRPr>
                    </a:p>
                  </a:txBody>
                  <a:tcPr marT="45730" marB="45730" horzOverflow="overflow">
                    <a:lnL w="28575" cap="flat" cmpd="sng" algn="ctr">
                      <a:solidFill>
                        <a:srgbClr val="660033"/>
                      </a:solidFill>
                      <a:prstDash val="sysDashDot"/>
                      <a:round/>
                      <a:headEnd type="none" w="med" len="med"/>
                      <a:tailEnd type="none" w="med" len="med"/>
                    </a:lnL>
                    <a:lnR w="28575" cap="flat" cmpd="sng" algn="ctr">
                      <a:solidFill>
                        <a:srgbClr val="660033"/>
                      </a:solidFill>
                      <a:prstDash val="sysDashDot"/>
                      <a:round/>
                      <a:headEnd type="none" w="med" len="med"/>
                      <a:tailEnd type="none" w="med" len="med"/>
                    </a:lnR>
                    <a:lnT w="28575" cap="flat" cmpd="sng" algn="ctr">
                      <a:solidFill>
                        <a:srgbClr val="660033"/>
                      </a:solidFill>
                      <a:prstDash val="sysDashDot"/>
                      <a:round/>
                      <a:headEnd type="none" w="med" len="med"/>
                      <a:tailEnd type="none" w="med" len="med"/>
                    </a:lnT>
                    <a:lnB w="28575" cap="flat" cmpd="sng" algn="ctr">
                      <a:solidFill>
                        <a:srgbClr val="660033"/>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600" b="1" i="0" u="none" strike="noStrike" cap="none" normalizeH="0" baseline="0" smtClean="0">
                        <a:ln>
                          <a:noFill/>
                        </a:ln>
                        <a:solidFill>
                          <a:schemeClr val="tx1"/>
                        </a:solidFill>
                        <a:effectLst/>
                        <a:latin typeface="Arial" pitchFamily="34" charset="0"/>
                        <a:cs typeface="Traditional Arabic" pitchFamily="18" charset="-78"/>
                      </a:endParaRPr>
                    </a:p>
                  </a:txBody>
                  <a:tcPr marT="45730" marB="45730" horzOverflow="overflow">
                    <a:lnL w="28575" cap="flat" cmpd="sng" algn="ctr">
                      <a:solidFill>
                        <a:srgbClr val="660033"/>
                      </a:solidFill>
                      <a:prstDash val="sysDashDot"/>
                      <a:round/>
                      <a:headEnd type="none" w="med" len="med"/>
                      <a:tailEnd type="none" w="med" len="med"/>
                    </a:lnL>
                    <a:lnR w="28575" cap="flat" cmpd="sng" algn="ctr">
                      <a:solidFill>
                        <a:srgbClr val="660033"/>
                      </a:solidFill>
                      <a:prstDash val="sysDashDot"/>
                      <a:round/>
                      <a:headEnd type="none" w="med" len="med"/>
                      <a:tailEnd type="none" w="med" len="med"/>
                    </a:lnR>
                    <a:lnT w="28575" cap="flat" cmpd="sng" algn="ctr">
                      <a:solidFill>
                        <a:srgbClr val="660033"/>
                      </a:solidFill>
                      <a:prstDash val="sysDashDot"/>
                      <a:round/>
                      <a:headEnd type="none" w="med" len="med"/>
                      <a:tailEnd type="none" w="med" len="med"/>
                    </a:lnT>
                    <a:lnB w="28575" cap="flat" cmpd="sng" algn="ctr">
                      <a:solidFill>
                        <a:srgbClr val="660033"/>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600" b="1" i="0" u="none" strike="noStrike" cap="none" normalizeH="0" baseline="0" smtClean="0">
                        <a:ln>
                          <a:noFill/>
                        </a:ln>
                        <a:solidFill>
                          <a:schemeClr val="tx1"/>
                        </a:solidFill>
                        <a:effectLst/>
                        <a:latin typeface="Arial" pitchFamily="34" charset="0"/>
                        <a:cs typeface="Traditional Arabic" pitchFamily="18" charset="-78"/>
                      </a:endParaRPr>
                    </a:p>
                  </a:txBody>
                  <a:tcPr marT="45730" marB="45730" horzOverflow="overflow">
                    <a:lnL w="28575" cap="flat" cmpd="sng" algn="ctr">
                      <a:solidFill>
                        <a:srgbClr val="660033"/>
                      </a:solidFill>
                      <a:prstDash val="sysDashDot"/>
                      <a:round/>
                      <a:headEnd type="none" w="med" len="med"/>
                      <a:tailEnd type="none" w="med" len="med"/>
                    </a:lnL>
                    <a:lnR w="28575" cap="flat" cmpd="sng" algn="ctr">
                      <a:solidFill>
                        <a:srgbClr val="660033"/>
                      </a:solidFill>
                      <a:prstDash val="solid"/>
                      <a:round/>
                      <a:headEnd type="none" w="med" len="med"/>
                      <a:tailEnd type="none" w="med" len="med"/>
                    </a:lnR>
                    <a:lnT w="28575" cap="flat" cmpd="sng" algn="ctr">
                      <a:solidFill>
                        <a:srgbClr val="660033"/>
                      </a:solidFill>
                      <a:prstDash val="sysDashDot"/>
                      <a:round/>
                      <a:headEnd type="none" w="med" len="med"/>
                      <a:tailEnd type="none" w="med" len="med"/>
                    </a:lnT>
                    <a:lnB w="28575" cap="flat" cmpd="sng" algn="ctr">
                      <a:solidFill>
                        <a:srgbClr val="660033"/>
                      </a:solidFill>
                      <a:prstDash val="solid"/>
                      <a:round/>
                      <a:headEnd type="none" w="med" len="med"/>
                      <a:tailEnd type="none" w="med" len="med"/>
                    </a:lnB>
                    <a:lnTlToBr>
                      <a:noFill/>
                    </a:lnTlToBr>
                    <a:lnBlToTr>
                      <a:noFill/>
                    </a:lnBlToTr>
                    <a:noFill/>
                  </a:tcPr>
                </a:tc>
              </a:tr>
            </a:tbl>
          </a:graphicData>
        </a:graphic>
      </p:graphicFrame>
      <p:sp>
        <p:nvSpPr>
          <p:cNvPr id="114935" name="Text Box 247"/>
          <p:cNvSpPr txBox="1">
            <a:spLocks noChangeArrowheads="1"/>
          </p:cNvSpPr>
          <p:nvPr/>
        </p:nvSpPr>
        <p:spPr bwMode="auto">
          <a:xfrm>
            <a:off x="533400" y="5638800"/>
            <a:ext cx="8305800" cy="885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600" b="1">
                <a:solidFill>
                  <a:schemeClr val="tx1"/>
                </a:solidFill>
                <a:latin typeface="Garamond" pitchFamily="18" charset="0"/>
                <a:cs typeface="Traditional Arabic" pitchFamily="18" charset="-78"/>
              </a:defRPr>
            </a:lvl1pPr>
            <a:lvl2pPr marL="742950" indent="-285750" eaLnBrk="0" hangingPunct="0">
              <a:defRPr sz="2600" b="1">
                <a:solidFill>
                  <a:schemeClr val="tx1"/>
                </a:solidFill>
                <a:latin typeface="Garamond" pitchFamily="18" charset="0"/>
                <a:cs typeface="Traditional Arabic" pitchFamily="18" charset="-78"/>
              </a:defRPr>
            </a:lvl2pPr>
            <a:lvl3pPr marL="1143000" indent="-228600" eaLnBrk="0" hangingPunct="0">
              <a:defRPr sz="2600" b="1">
                <a:solidFill>
                  <a:schemeClr val="tx1"/>
                </a:solidFill>
                <a:latin typeface="Garamond" pitchFamily="18" charset="0"/>
                <a:cs typeface="Traditional Arabic" pitchFamily="18" charset="-78"/>
              </a:defRPr>
            </a:lvl3pPr>
            <a:lvl4pPr marL="1600200" indent="-228600" eaLnBrk="0" hangingPunct="0">
              <a:defRPr sz="2600" b="1">
                <a:solidFill>
                  <a:schemeClr val="tx1"/>
                </a:solidFill>
                <a:latin typeface="Garamond" pitchFamily="18" charset="0"/>
                <a:cs typeface="Traditional Arabic" pitchFamily="18" charset="-78"/>
              </a:defRPr>
            </a:lvl4pPr>
            <a:lvl5pPr marL="2057400" indent="-228600" eaLnBrk="0" hangingPunct="0">
              <a:defRPr sz="2600" b="1">
                <a:solidFill>
                  <a:schemeClr val="tx1"/>
                </a:solidFill>
                <a:latin typeface="Garamond" pitchFamily="18" charset="0"/>
                <a:cs typeface="Traditional Arabic" pitchFamily="18" charset="-78"/>
              </a:defRPr>
            </a:lvl5pPr>
            <a:lvl6pPr marL="25146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6pPr>
            <a:lvl7pPr marL="29718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7pPr>
            <a:lvl8pPr marL="34290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8pPr>
            <a:lvl9pPr marL="38862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9pPr>
          </a:lstStyle>
          <a:p>
            <a:pPr eaLnBrk="1" fontAlgn="base" hangingPunct="1">
              <a:spcBef>
                <a:spcPct val="50000"/>
              </a:spcBef>
              <a:spcAft>
                <a:spcPct val="0"/>
              </a:spcAft>
            </a:pPr>
            <a:r>
              <a:rPr lang="ar-SA" dirty="0" smtClean="0">
                <a:solidFill>
                  <a:srgbClr val="333399"/>
                </a:solidFill>
                <a:latin typeface="Arial" pitchFamily="34" charset="0"/>
              </a:rPr>
              <a:t>والمطلوب :</a:t>
            </a:r>
            <a:r>
              <a:rPr lang="ar-SA" dirty="0" smtClean="0">
                <a:solidFill>
                  <a:srgbClr val="000000"/>
                </a:solidFill>
                <a:latin typeface="Arial" pitchFamily="34" charset="0"/>
              </a:rPr>
              <a:t> إكمال بيانات الجدول ، وتحديد الكميات من س ، ص التي تحقق توازن ”ع</a:t>
            </a:r>
            <a:r>
              <a:rPr lang="ar-DZ" dirty="0" smtClean="0">
                <a:solidFill>
                  <a:srgbClr val="000000"/>
                </a:solidFill>
                <a:latin typeface="Arial" pitchFamily="34" charset="0"/>
              </a:rPr>
              <a:t>لي</a:t>
            </a:r>
            <a:r>
              <a:rPr lang="ar-SA" dirty="0" smtClean="0">
                <a:solidFill>
                  <a:srgbClr val="000000"/>
                </a:solidFill>
                <a:latin typeface="Arial" pitchFamily="34" charset="0"/>
              </a:rPr>
              <a:t>“ وحساب الدخل الذي ينفقه في سبيل الحصول عليها .</a:t>
            </a:r>
            <a:endParaRPr lang="en-US" dirty="0" smtClean="0">
              <a:solidFill>
                <a:srgbClr val="000000"/>
              </a:solidFill>
              <a:latin typeface="Arial" pitchFamily="34" charset="0"/>
            </a:endParaRPr>
          </a:p>
        </p:txBody>
      </p:sp>
      <p:grpSp>
        <p:nvGrpSpPr>
          <p:cNvPr id="115158" name="Group 470"/>
          <p:cNvGrpSpPr>
            <a:grpSpLocks/>
          </p:cNvGrpSpPr>
          <p:nvPr/>
        </p:nvGrpSpPr>
        <p:grpSpPr bwMode="auto">
          <a:xfrm>
            <a:off x="914400" y="2133600"/>
            <a:ext cx="7543800" cy="609600"/>
            <a:chOff x="576" y="1344"/>
            <a:chExt cx="4752" cy="384"/>
          </a:xfrm>
        </p:grpSpPr>
        <p:sp>
          <p:nvSpPr>
            <p:cNvPr id="109637" name="AutoShape 251"/>
            <p:cNvSpPr>
              <a:spLocks/>
            </p:cNvSpPr>
            <p:nvPr/>
          </p:nvSpPr>
          <p:spPr bwMode="auto">
            <a:xfrm rot="5400000">
              <a:off x="4176" y="576"/>
              <a:ext cx="240" cy="2064"/>
            </a:xfrm>
            <a:prstGeom prst="leftBracket">
              <a:avLst>
                <a:gd name="adj" fmla="val 0"/>
              </a:avLst>
            </a:prstGeom>
            <a:noFill/>
            <a:ln w="9525">
              <a:solidFill>
                <a:srgbClr val="A80054"/>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ar-DZ" sz="2600" b="1" smtClean="0">
                <a:solidFill>
                  <a:srgbClr val="000000"/>
                </a:solidFill>
                <a:latin typeface="Garamond" pitchFamily="18" charset="0"/>
                <a:cs typeface="Traditional Arabic" pitchFamily="18" charset="-78"/>
              </a:endParaRPr>
            </a:p>
          </p:txBody>
        </p:sp>
        <p:sp>
          <p:nvSpPr>
            <p:cNvPr id="109638" name="AutoShape 252"/>
            <p:cNvSpPr>
              <a:spLocks/>
            </p:cNvSpPr>
            <p:nvPr/>
          </p:nvSpPr>
          <p:spPr bwMode="auto">
            <a:xfrm rot="5400000">
              <a:off x="1488" y="576"/>
              <a:ext cx="240" cy="2064"/>
            </a:xfrm>
            <a:prstGeom prst="leftBracket">
              <a:avLst>
                <a:gd name="adj" fmla="val 0"/>
              </a:avLst>
            </a:prstGeom>
            <a:noFill/>
            <a:ln w="9525">
              <a:solidFill>
                <a:srgbClr val="A80054"/>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ar-DZ" sz="2600" b="1" smtClean="0">
                <a:solidFill>
                  <a:srgbClr val="000000"/>
                </a:solidFill>
                <a:latin typeface="Garamond" pitchFamily="18" charset="0"/>
                <a:cs typeface="Traditional Arabic" pitchFamily="18" charset="-78"/>
              </a:endParaRPr>
            </a:p>
          </p:txBody>
        </p:sp>
        <p:sp>
          <p:nvSpPr>
            <p:cNvPr id="109639" name="Text Box 253" descr="نسيج قرنفلي"/>
            <p:cNvSpPr txBox="1">
              <a:spLocks noChangeArrowheads="1"/>
            </p:cNvSpPr>
            <p:nvPr/>
          </p:nvSpPr>
          <p:spPr bwMode="auto">
            <a:xfrm>
              <a:off x="3984" y="1344"/>
              <a:ext cx="528" cy="308"/>
            </a:xfrm>
            <a:prstGeom prst="rect">
              <a:avLst/>
            </a:prstGeom>
            <a:blipFill dpi="0" rotWithShape="0">
              <a:blip r:embed="rId2"/>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600" b="1">
                  <a:solidFill>
                    <a:schemeClr val="tx1"/>
                  </a:solidFill>
                  <a:latin typeface="Garamond" pitchFamily="18" charset="0"/>
                  <a:cs typeface="Traditional Arabic" pitchFamily="18" charset="-78"/>
                </a:defRPr>
              </a:lvl1pPr>
              <a:lvl2pPr marL="742950" indent="-285750" eaLnBrk="0" hangingPunct="0">
                <a:defRPr sz="2600" b="1">
                  <a:solidFill>
                    <a:schemeClr val="tx1"/>
                  </a:solidFill>
                  <a:latin typeface="Garamond" pitchFamily="18" charset="0"/>
                  <a:cs typeface="Traditional Arabic" pitchFamily="18" charset="-78"/>
                </a:defRPr>
              </a:lvl2pPr>
              <a:lvl3pPr marL="1143000" indent="-228600" eaLnBrk="0" hangingPunct="0">
                <a:defRPr sz="2600" b="1">
                  <a:solidFill>
                    <a:schemeClr val="tx1"/>
                  </a:solidFill>
                  <a:latin typeface="Garamond" pitchFamily="18" charset="0"/>
                  <a:cs typeface="Traditional Arabic" pitchFamily="18" charset="-78"/>
                </a:defRPr>
              </a:lvl3pPr>
              <a:lvl4pPr marL="1600200" indent="-228600" eaLnBrk="0" hangingPunct="0">
                <a:defRPr sz="2600" b="1">
                  <a:solidFill>
                    <a:schemeClr val="tx1"/>
                  </a:solidFill>
                  <a:latin typeface="Garamond" pitchFamily="18" charset="0"/>
                  <a:cs typeface="Traditional Arabic" pitchFamily="18" charset="-78"/>
                </a:defRPr>
              </a:lvl4pPr>
              <a:lvl5pPr marL="2057400" indent="-228600" eaLnBrk="0" hangingPunct="0">
                <a:defRPr sz="2600" b="1">
                  <a:solidFill>
                    <a:schemeClr val="tx1"/>
                  </a:solidFill>
                  <a:latin typeface="Garamond" pitchFamily="18" charset="0"/>
                  <a:cs typeface="Traditional Arabic" pitchFamily="18" charset="-78"/>
                </a:defRPr>
              </a:lvl5pPr>
              <a:lvl6pPr marL="25146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6pPr>
              <a:lvl7pPr marL="29718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7pPr>
              <a:lvl8pPr marL="34290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8pPr>
              <a:lvl9pPr marL="38862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9pPr>
            </a:lstStyle>
            <a:p>
              <a:pPr rtl="0" eaLnBrk="1" fontAlgn="base" hangingPunct="1">
                <a:spcBef>
                  <a:spcPct val="50000"/>
                </a:spcBef>
                <a:spcAft>
                  <a:spcPct val="0"/>
                </a:spcAft>
              </a:pPr>
              <a:r>
                <a:rPr lang="ar-SA" smtClean="0">
                  <a:solidFill>
                    <a:srgbClr val="A80054"/>
                  </a:solidFill>
                  <a:latin typeface="Arial" pitchFamily="34" charset="0"/>
                </a:rPr>
                <a:t>[ س ]</a:t>
              </a:r>
              <a:endParaRPr lang="en-US" smtClean="0">
                <a:solidFill>
                  <a:srgbClr val="A80054"/>
                </a:solidFill>
                <a:latin typeface="Arial" pitchFamily="34" charset="0"/>
              </a:endParaRPr>
            </a:p>
          </p:txBody>
        </p:sp>
        <p:sp>
          <p:nvSpPr>
            <p:cNvPr id="109640" name="Text Box 254" descr="نسيج قرنفلي"/>
            <p:cNvSpPr txBox="1">
              <a:spLocks noChangeArrowheads="1"/>
            </p:cNvSpPr>
            <p:nvPr/>
          </p:nvSpPr>
          <p:spPr bwMode="auto">
            <a:xfrm>
              <a:off x="1296" y="1344"/>
              <a:ext cx="576" cy="308"/>
            </a:xfrm>
            <a:prstGeom prst="rect">
              <a:avLst/>
            </a:prstGeom>
            <a:blipFill dpi="0" rotWithShape="0">
              <a:blip r:embed="rId2"/>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600" b="1">
                  <a:solidFill>
                    <a:schemeClr val="tx1"/>
                  </a:solidFill>
                  <a:latin typeface="Garamond" pitchFamily="18" charset="0"/>
                  <a:cs typeface="Traditional Arabic" pitchFamily="18" charset="-78"/>
                </a:defRPr>
              </a:lvl1pPr>
              <a:lvl2pPr marL="742950" indent="-285750" eaLnBrk="0" hangingPunct="0">
                <a:defRPr sz="2600" b="1">
                  <a:solidFill>
                    <a:schemeClr val="tx1"/>
                  </a:solidFill>
                  <a:latin typeface="Garamond" pitchFamily="18" charset="0"/>
                  <a:cs typeface="Traditional Arabic" pitchFamily="18" charset="-78"/>
                </a:defRPr>
              </a:lvl2pPr>
              <a:lvl3pPr marL="1143000" indent="-228600" eaLnBrk="0" hangingPunct="0">
                <a:defRPr sz="2600" b="1">
                  <a:solidFill>
                    <a:schemeClr val="tx1"/>
                  </a:solidFill>
                  <a:latin typeface="Garamond" pitchFamily="18" charset="0"/>
                  <a:cs typeface="Traditional Arabic" pitchFamily="18" charset="-78"/>
                </a:defRPr>
              </a:lvl3pPr>
              <a:lvl4pPr marL="1600200" indent="-228600" eaLnBrk="0" hangingPunct="0">
                <a:defRPr sz="2600" b="1">
                  <a:solidFill>
                    <a:schemeClr val="tx1"/>
                  </a:solidFill>
                  <a:latin typeface="Garamond" pitchFamily="18" charset="0"/>
                  <a:cs typeface="Traditional Arabic" pitchFamily="18" charset="-78"/>
                </a:defRPr>
              </a:lvl4pPr>
              <a:lvl5pPr marL="2057400" indent="-228600" eaLnBrk="0" hangingPunct="0">
                <a:defRPr sz="2600" b="1">
                  <a:solidFill>
                    <a:schemeClr val="tx1"/>
                  </a:solidFill>
                  <a:latin typeface="Garamond" pitchFamily="18" charset="0"/>
                  <a:cs typeface="Traditional Arabic" pitchFamily="18" charset="-78"/>
                </a:defRPr>
              </a:lvl5pPr>
              <a:lvl6pPr marL="25146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6pPr>
              <a:lvl7pPr marL="29718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7pPr>
              <a:lvl8pPr marL="34290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8pPr>
              <a:lvl9pPr marL="38862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9pPr>
            </a:lstStyle>
            <a:p>
              <a:pPr rtl="0" eaLnBrk="1" fontAlgn="base" hangingPunct="1">
                <a:spcBef>
                  <a:spcPct val="50000"/>
                </a:spcBef>
                <a:spcAft>
                  <a:spcPct val="0"/>
                </a:spcAft>
              </a:pPr>
              <a:r>
                <a:rPr lang="ar-SA" smtClean="0">
                  <a:solidFill>
                    <a:srgbClr val="A80054"/>
                  </a:solidFill>
                  <a:latin typeface="Arial" pitchFamily="34" charset="0"/>
                </a:rPr>
                <a:t>[ ص ]</a:t>
              </a:r>
              <a:endParaRPr lang="en-US" smtClean="0">
                <a:solidFill>
                  <a:srgbClr val="A80054"/>
                </a:solidFill>
                <a:latin typeface="Arial" pitchFamily="34" charset="0"/>
              </a:endParaRPr>
            </a:p>
          </p:txBody>
        </p:sp>
      </p:grpSp>
    </p:spTree>
    <p:extLst>
      <p:ext uri="{BB962C8B-B14F-4D97-AF65-F5344CB8AC3E}">
        <p14:creationId xmlns:p14="http://schemas.microsoft.com/office/powerpoint/2010/main" val="50591415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32" fill="hold" grpId="0" nodeType="withEffect">
                                  <p:stCondLst>
                                    <p:cond delay="0"/>
                                  </p:stCondLst>
                                  <p:childTnLst>
                                    <p:set>
                                      <p:cBhvr>
                                        <p:cTn id="6" dur="1" fill="hold">
                                          <p:stCondLst>
                                            <p:cond delay="0"/>
                                          </p:stCondLst>
                                        </p:cTn>
                                        <p:tgtEl>
                                          <p:spTgt spid="114690"/>
                                        </p:tgtEl>
                                        <p:attrNameLst>
                                          <p:attrName>style.visibility</p:attrName>
                                        </p:attrNameLst>
                                      </p:cBhvr>
                                      <p:to>
                                        <p:strVal val="visible"/>
                                      </p:to>
                                    </p:set>
                                    <p:anim calcmode="lin" valueType="num">
                                      <p:cBhvr>
                                        <p:cTn id="7" dur="250" fill="hold"/>
                                        <p:tgtEl>
                                          <p:spTgt spid="114690"/>
                                        </p:tgtEl>
                                        <p:attrNameLst>
                                          <p:attrName>ppt_w</p:attrName>
                                        </p:attrNameLst>
                                      </p:cBhvr>
                                      <p:tavLst>
                                        <p:tav tm="0">
                                          <p:val>
                                            <p:strVal val="4*#ppt_w"/>
                                          </p:val>
                                        </p:tav>
                                        <p:tav tm="100000">
                                          <p:val>
                                            <p:strVal val="#ppt_w"/>
                                          </p:val>
                                        </p:tav>
                                      </p:tavLst>
                                    </p:anim>
                                    <p:anim calcmode="lin" valueType="num">
                                      <p:cBhvr>
                                        <p:cTn id="8" dur="250" fill="hold"/>
                                        <p:tgtEl>
                                          <p:spTgt spid="114690"/>
                                        </p:tgtEl>
                                        <p:attrNameLst>
                                          <p:attrName>ppt_h</p:attrName>
                                        </p:attrNameLst>
                                      </p:cBhvr>
                                      <p:tavLst>
                                        <p:tav tm="0">
                                          <p:val>
                                            <p:strVal val="4*#ppt_h"/>
                                          </p:val>
                                        </p:tav>
                                        <p:tav tm="100000">
                                          <p:val>
                                            <p:strVal val="#ppt_h"/>
                                          </p:val>
                                        </p:tav>
                                      </p:tavLst>
                                    </p:anim>
                                  </p:childTnLst>
                                </p:cTn>
                              </p:par>
                            </p:childTnLst>
                          </p:cTn>
                        </p:par>
                        <p:par>
                          <p:cTn id="9" fill="hold" nodeType="withGroup">
                            <p:stCondLst>
                              <p:cond delay="250"/>
                            </p:stCondLst>
                            <p:childTnLst>
                              <p:par>
                                <p:cTn id="10" presetID="9" presetClass="entr" presetSubtype="0" fill="hold" grpId="0" nodeType="afterEffect">
                                  <p:stCondLst>
                                    <p:cond delay="0"/>
                                  </p:stCondLst>
                                  <p:childTnLst>
                                    <p:set>
                                      <p:cBhvr>
                                        <p:cTn id="11" dur="1" fill="hold">
                                          <p:stCondLst>
                                            <p:cond delay="0"/>
                                          </p:stCondLst>
                                        </p:cTn>
                                        <p:tgtEl>
                                          <p:spTgt spid="114691"/>
                                        </p:tgtEl>
                                        <p:attrNameLst>
                                          <p:attrName>style.visibility</p:attrName>
                                        </p:attrNameLst>
                                      </p:cBhvr>
                                      <p:to>
                                        <p:strVal val="visible"/>
                                      </p:to>
                                    </p:set>
                                    <p:animEffect transition="in" filter="dissolve">
                                      <p:cBhvr>
                                        <p:cTn id="12" dur="250"/>
                                        <p:tgtEl>
                                          <p:spTgt spid="114691"/>
                                        </p:tgtEl>
                                      </p:cBhvr>
                                    </p:animEffect>
                                  </p:childTnLst>
                                </p:cTn>
                              </p:par>
                            </p:childTnLst>
                          </p:cTn>
                        </p:par>
                        <p:par>
                          <p:cTn id="13" fill="hold" nodeType="withGroup">
                            <p:stCondLst>
                              <p:cond delay="500"/>
                            </p:stCondLst>
                            <p:childTnLst>
                              <p:par>
                                <p:cTn id="14" presetID="12" presetClass="entr" presetSubtype="4" fill="hold" nodeType="afterEffect">
                                  <p:stCondLst>
                                    <p:cond delay="0"/>
                                  </p:stCondLst>
                                  <p:childTnLst>
                                    <p:set>
                                      <p:cBhvr>
                                        <p:cTn id="15" dur="1" fill="hold">
                                          <p:stCondLst>
                                            <p:cond delay="0"/>
                                          </p:stCondLst>
                                        </p:cTn>
                                        <p:tgtEl>
                                          <p:spTgt spid="115158"/>
                                        </p:tgtEl>
                                        <p:attrNameLst>
                                          <p:attrName>style.visibility</p:attrName>
                                        </p:attrNameLst>
                                      </p:cBhvr>
                                      <p:to>
                                        <p:strVal val="visible"/>
                                      </p:to>
                                    </p:set>
                                    <p:animEffect transition="in" filter="slide(fromBottom)">
                                      <p:cBhvr>
                                        <p:cTn id="16" dur="250"/>
                                        <p:tgtEl>
                                          <p:spTgt spid="115158"/>
                                        </p:tgtEl>
                                      </p:cBhvr>
                                    </p:animEffect>
                                  </p:childTnLst>
                                </p:cTn>
                              </p:par>
                            </p:childTnLst>
                          </p:cTn>
                        </p:par>
                        <p:par>
                          <p:cTn id="17" fill="hold" nodeType="afterGroup">
                            <p:stCondLst>
                              <p:cond delay="750"/>
                            </p:stCondLst>
                            <p:childTnLst>
                              <p:par>
                                <p:cTn id="18" presetID="12" presetClass="entr" presetSubtype="1" fill="hold" nodeType="afterEffect">
                                  <p:stCondLst>
                                    <p:cond delay="0"/>
                                  </p:stCondLst>
                                  <p:childTnLst>
                                    <p:set>
                                      <p:cBhvr>
                                        <p:cTn id="19" dur="1" fill="hold">
                                          <p:stCondLst>
                                            <p:cond delay="0"/>
                                          </p:stCondLst>
                                        </p:cTn>
                                        <p:tgtEl>
                                          <p:spTgt spid="115157"/>
                                        </p:tgtEl>
                                        <p:attrNameLst>
                                          <p:attrName>style.visibility</p:attrName>
                                        </p:attrNameLst>
                                      </p:cBhvr>
                                      <p:to>
                                        <p:strVal val="visible"/>
                                      </p:to>
                                    </p:set>
                                    <p:animEffect transition="in" filter="slide(fromTop)">
                                      <p:cBhvr>
                                        <p:cTn id="20" dur="250"/>
                                        <p:tgtEl>
                                          <p:spTgt spid="115157"/>
                                        </p:tgtEl>
                                      </p:cBhvr>
                                    </p:animEffect>
                                  </p:childTnLst>
                                </p:cTn>
                              </p:par>
                            </p:childTnLst>
                          </p:cTn>
                        </p:par>
                        <p:par>
                          <p:cTn id="21" fill="hold" nodeType="withGroup">
                            <p:stCondLst>
                              <p:cond delay="1000"/>
                            </p:stCondLst>
                            <p:childTnLst>
                              <p:par>
                                <p:cTn id="22" presetID="9" presetClass="entr" presetSubtype="0" fill="hold" grpId="0" nodeType="afterEffect">
                                  <p:stCondLst>
                                    <p:cond delay="0"/>
                                  </p:stCondLst>
                                  <p:childTnLst>
                                    <p:set>
                                      <p:cBhvr>
                                        <p:cTn id="23" dur="1" fill="hold">
                                          <p:stCondLst>
                                            <p:cond delay="0"/>
                                          </p:stCondLst>
                                        </p:cTn>
                                        <p:tgtEl>
                                          <p:spTgt spid="114935"/>
                                        </p:tgtEl>
                                        <p:attrNameLst>
                                          <p:attrName>style.visibility</p:attrName>
                                        </p:attrNameLst>
                                      </p:cBhvr>
                                      <p:to>
                                        <p:strVal val="visible"/>
                                      </p:to>
                                    </p:set>
                                    <p:animEffect transition="in" filter="dissolve">
                                      <p:cBhvr>
                                        <p:cTn id="24" dur="250"/>
                                        <p:tgtEl>
                                          <p:spTgt spid="1149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0" grpId="0" autoUpdateAnimBg="0"/>
      <p:bldP spid="114691" grpId="0" autoUpdateAnimBg="0"/>
      <p:bldP spid="114935"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21" name="Text Box 9"/>
          <p:cNvSpPr txBox="1">
            <a:spLocks noChangeArrowheads="1"/>
          </p:cNvSpPr>
          <p:nvPr/>
        </p:nvSpPr>
        <p:spPr bwMode="auto">
          <a:xfrm>
            <a:off x="381000" y="2952931"/>
            <a:ext cx="8077200" cy="1988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sz="2600" b="1">
                <a:solidFill>
                  <a:schemeClr val="tx1"/>
                </a:solidFill>
                <a:latin typeface="Garamond" pitchFamily="18" charset="0"/>
                <a:cs typeface="Traditional Arabic" pitchFamily="18" charset="-78"/>
              </a:defRPr>
            </a:lvl1pPr>
            <a:lvl2pPr marL="742950" indent="-285750" eaLnBrk="0" hangingPunct="0">
              <a:defRPr sz="2600" b="1">
                <a:solidFill>
                  <a:schemeClr val="tx1"/>
                </a:solidFill>
                <a:latin typeface="Garamond" pitchFamily="18" charset="0"/>
                <a:cs typeface="Traditional Arabic" pitchFamily="18" charset="-78"/>
              </a:defRPr>
            </a:lvl2pPr>
            <a:lvl3pPr marL="1143000" indent="-228600" eaLnBrk="0" hangingPunct="0">
              <a:defRPr sz="2600" b="1">
                <a:solidFill>
                  <a:schemeClr val="tx1"/>
                </a:solidFill>
                <a:latin typeface="Garamond" pitchFamily="18" charset="0"/>
                <a:cs typeface="Traditional Arabic" pitchFamily="18" charset="-78"/>
              </a:defRPr>
            </a:lvl3pPr>
            <a:lvl4pPr marL="1600200" indent="-228600" eaLnBrk="0" hangingPunct="0">
              <a:defRPr sz="2600" b="1">
                <a:solidFill>
                  <a:schemeClr val="tx1"/>
                </a:solidFill>
                <a:latin typeface="Garamond" pitchFamily="18" charset="0"/>
                <a:cs typeface="Traditional Arabic" pitchFamily="18" charset="-78"/>
              </a:defRPr>
            </a:lvl4pPr>
            <a:lvl5pPr marL="2057400" indent="-228600" eaLnBrk="0" hangingPunct="0">
              <a:defRPr sz="2600" b="1">
                <a:solidFill>
                  <a:schemeClr val="tx1"/>
                </a:solidFill>
                <a:latin typeface="Garamond" pitchFamily="18" charset="0"/>
                <a:cs typeface="Traditional Arabic" pitchFamily="18" charset="-78"/>
              </a:defRPr>
            </a:lvl5pPr>
            <a:lvl6pPr marL="25146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6pPr>
            <a:lvl7pPr marL="29718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7pPr>
            <a:lvl8pPr marL="34290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8pPr>
            <a:lvl9pPr marL="38862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9pPr>
          </a:lstStyle>
          <a:p>
            <a:pPr marL="571500" indent="-571500" eaLnBrk="1" fontAlgn="base" hangingPunct="1">
              <a:spcBef>
                <a:spcPct val="20000"/>
              </a:spcBef>
              <a:spcAft>
                <a:spcPct val="0"/>
              </a:spcAft>
              <a:buFont typeface="Arial" pitchFamily="34" charset="0"/>
              <a:buChar char="•"/>
            </a:pPr>
            <a:r>
              <a:rPr lang="ar-SA" sz="4000" dirty="0" smtClean="0">
                <a:solidFill>
                  <a:srgbClr val="4A4800"/>
                </a:solidFill>
                <a:latin typeface="Arial" pitchFamily="34" charset="0"/>
                <a:cs typeface="+mn-cs"/>
              </a:rPr>
              <a:t> </a:t>
            </a:r>
            <a:r>
              <a:rPr lang="ar-SA" sz="4000" dirty="0">
                <a:solidFill>
                  <a:srgbClr val="4A4800"/>
                </a:solidFill>
                <a:latin typeface="Arial" pitchFamily="34" charset="0"/>
                <a:cs typeface="+mn-cs"/>
              </a:rPr>
              <a:t>الحاجات الإنسانية المراد إشباعها متعددة وغير محدودة </a:t>
            </a:r>
            <a:r>
              <a:rPr lang="ar-SA" sz="4000" dirty="0" smtClean="0">
                <a:solidFill>
                  <a:srgbClr val="4A4800"/>
                </a:solidFill>
                <a:latin typeface="Arial" pitchFamily="34" charset="0"/>
                <a:cs typeface="+mn-cs"/>
              </a:rPr>
              <a:t>.</a:t>
            </a:r>
            <a:endParaRPr lang="ar-DZ" sz="4000" dirty="0" smtClean="0">
              <a:solidFill>
                <a:srgbClr val="4A4800"/>
              </a:solidFill>
              <a:latin typeface="Arial" pitchFamily="34" charset="0"/>
              <a:cs typeface="+mn-cs"/>
            </a:endParaRPr>
          </a:p>
          <a:p>
            <a:pPr marL="571500" indent="-571500" eaLnBrk="1" fontAlgn="base" hangingPunct="1">
              <a:spcBef>
                <a:spcPct val="20000"/>
              </a:spcBef>
              <a:spcAft>
                <a:spcPct val="0"/>
              </a:spcAft>
              <a:buFont typeface="Arial" pitchFamily="34" charset="0"/>
              <a:buChar char="•"/>
            </a:pPr>
            <a:endParaRPr lang="ar-SA" sz="3600" dirty="0">
              <a:solidFill>
                <a:srgbClr val="4A4800"/>
              </a:solidFill>
              <a:latin typeface="Arial" pitchFamily="34" charset="0"/>
            </a:endParaRPr>
          </a:p>
        </p:txBody>
      </p:sp>
      <p:sp>
        <p:nvSpPr>
          <p:cNvPr id="13323" name="Text Box 11"/>
          <p:cNvSpPr txBox="1">
            <a:spLocks noChangeArrowheads="1"/>
          </p:cNvSpPr>
          <p:nvPr/>
        </p:nvSpPr>
        <p:spPr bwMode="auto">
          <a:xfrm>
            <a:off x="745832" y="4725144"/>
            <a:ext cx="7712368"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eaLnBrk="0" hangingPunct="0">
              <a:defRPr sz="2600" b="1">
                <a:solidFill>
                  <a:schemeClr val="tx1"/>
                </a:solidFill>
                <a:latin typeface="Garamond" pitchFamily="18" charset="0"/>
                <a:cs typeface="Traditional Arabic" pitchFamily="18" charset="-78"/>
              </a:defRPr>
            </a:lvl1pPr>
            <a:lvl2pPr marL="742950" indent="-285750" eaLnBrk="0" hangingPunct="0">
              <a:defRPr sz="2600" b="1">
                <a:solidFill>
                  <a:schemeClr val="tx1"/>
                </a:solidFill>
                <a:latin typeface="Garamond" pitchFamily="18" charset="0"/>
                <a:cs typeface="Traditional Arabic" pitchFamily="18" charset="-78"/>
              </a:defRPr>
            </a:lvl2pPr>
            <a:lvl3pPr marL="1143000" indent="-228600" eaLnBrk="0" hangingPunct="0">
              <a:defRPr sz="2600" b="1">
                <a:solidFill>
                  <a:schemeClr val="tx1"/>
                </a:solidFill>
                <a:latin typeface="Garamond" pitchFamily="18" charset="0"/>
                <a:cs typeface="Traditional Arabic" pitchFamily="18" charset="-78"/>
              </a:defRPr>
            </a:lvl3pPr>
            <a:lvl4pPr marL="1600200" indent="-228600" eaLnBrk="0" hangingPunct="0">
              <a:defRPr sz="2600" b="1">
                <a:solidFill>
                  <a:schemeClr val="tx1"/>
                </a:solidFill>
                <a:latin typeface="Garamond" pitchFamily="18" charset="0"/>
                <a:cs typeface="Traditional Arabic" pitchFamily="18" charset="-78"/>
              </a:defRPr>
            </a:lvl4pPr>
            <a:lvl5pPr marL="2057400" indent="-228600" eaLnBrk="0" hangingPunct="0">
              <a:defRPr sz="2600" b="1">
                <a:solidFill>
                  <a:schemeClr val="tx1"/>
                </a:solidFill>
                <a:latin typeface="Garamond" pitchFamily="18" charset="0"/>
                <a:cs typeface="Traditional Arabic" pitchFamily="18" charset="-78"/>
              </a:defRPr>
            </a:lvl5pPr>
            <a:lvl6pPr marL="25146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6pPr>
            <a:lvl7pPr marL="29718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7pPr>
            <a:lvl8pPr marL="34290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8pPr>
            <a:lvl9pPr marL="38862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9pPr>
          </a:lstStyle>
          <a:p>
            <a:pPr marL="571500" indent="-571500" eaLnBrk="1" fontAlgn="base" hangingPunct="1">
              <a:spcBef>
                <a:spcPct val="20000"/>
              </a:spcBef>
              <a:spcAft>
                <a:spcPct val="0"/>
              </a:spcAft>
              <a:buFont typeface="Arial" pitchFamily="34" charset="0"/>
              <a:buChar char="•"/>
            </a:pPr>
            <a:r>
              <a:rPr lang="ar-SA" sz="4000" dirty="0" smtClean="0">
                <a:solidFill>
                  <a:srgbClr val="4A4800"/>
                </a:solidFill>
                <a:latin typeface="Arial" pitchFamily="34" charset="0"/>
                <a:cs typeface="+mn-cs"/>
              </a:rPr>
              <a:t> </a:t>
            </a:r>
            <a:r>
              <a:rPr lang="ar-SA" sz="4000" dirty="0">
                <a:solidFill>
                  <a:srgbClr val="4A4800"/>
                </a:solidFill>
                <a:latin typeface="Arial" pitchFamily="34" charset="0"/>
                <a:cs typeface="+mn-cs"/>
              </a:rPr>
              <a:t>الموارد المتاحة لإشباع الحاجات </a:t>
            </a:r>
            <a:r>
              <a:rPr lang="ar-SA" sz="4000" dirty="0" smtClean="0">
                <a:solidFill>
                  <a:srgbClr val="4A4800"/>
                </a:solidFill>
                <a:latin typeface="Arial" pitchFamily="34" charset="0"/>
                <a:cs typeface="+mn-cs"/>
              </a:rPr>
              <a:t>الإنسانية</a:t>
            </a:r>
            <a:endParaRPr lang="ar-DZ" sz="4000" dirty="0" smtClean="0">
              <a:solidFill>
                <a:srgbClr val="4A4800"/>
              </a:solidFill>
              <a:latin typeface="Arial" pitchFamily="34" charset="0"/>
              <a:cs typeface="+mn-cs"/>
            </a:endParaRPr>
          </a:p>
          <a:p>
            <a:pPr marL="0" indent="0" eaLnBrk="1" fontAlgn="base" hangingPunct="1">
              <a:spcBef>
                <a:spcPct val="20000"/>
              </a:spcBef>
              <a:spcAft>
                <a:spcPct val="0"/>
              </a:spcAft>
            </a:pPr>
            <a:r>
              <a:rPr lang="ar-DZ" sz="4000" dirty="0">
                <a:solidFill>
                  <a:srgbClr val="4A4800"/>
                </a:solidFill>
                <a:latin typeface="Arial" pitchFamily="34" charset="0"/>
                <a:cs typeface="+mn-cs"/>
              </a:rPr>
              <a:t> </a:t>
            </a:r>
            <a:r>
              <a:rPr lang="ar-DZ" sz="4000" dirty="0" smtClean="0">
                <a:solidFill>
                  <a:srgbClr val="4A4800"/>
                </a:solidFill>
                <a:latin typeface="Arial" pitchFamily="34" charset="0"/>
                <a:cs typeface="+mn-cs"/>
              </a:rPr>
              <a:t>   </a:t>
            </a:r>
            <a:r>
              <a:rPr lang="ar-SA" sz="4000" dirty="0" smtClean="0">
                <a:solidFill>
                  <a:srgbClr val="4A4800"/>
                </a:solidFill>
                <a:latin typeface="Arial" pitchFamily="34" charset="0"/>
                <a:cs typeface="+mn-cs"/>
              </a:rPr>
              <a:t> </a:t>
            </a:r>
            <a:r>
              <a:rPr lang="ar-SA" sz="4000" dirty="0">
                <a:solidFill>
                  <a:srgbClr val="4A4800"/>
                </a:solidFill>
                <a:latin typeface="Arial" pitchFamily="34" charset="0"/>
                <a:cs typeface="+mn-cs"/>
              </a:rPr>
              <a:t>محدودة .</a:t>
            </a:r>
            <a:endParaRPr lang="fr-FR" sz="4000" dirty="0">
              <a:solidFill>
                <a:srgbClr val="4A4800"/>
              </a:solidFill>
              <a:latin typeface="Arial" pitchFamily="34" charset="0"/>
              <a:cs typeface="+mn-cs"/>
            </a:endParaRPr>
          </a:p>
        </p:txBody>
      </p:sp>
      <p:sp>
        <p:nvSpPr>
          <p:cNvPr id="13324" name="Text Box 12"/>
          <p:cNvSpPr txBox="1">
            <a:spLocks noChangeArrowheads="1"/>
          </p:cNvSpPr>
          <p:nvPr/>
        </p:nvSpPr>
        <p:spPr bwMode="auto">
          <a:xfrm>
            <a:off x="457200" y="830322"/>
            <a:ext cx="8153400"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600" b="1">
                <a:solidFill>
                  <a:schemeClr val="tx1"/>
                </a:solidFill>
                <a:latin typeface="Garamond" pitchFamily="18" charset="0"/>
                <a:cs typeface="Traditional Arabic" pitchFamily="18" charset="-78"/>
              </a:defRPr>
            </a:lvl1pPr>
            <a:lvl2pPr marL="742950" indent="-285750" eaLnBrk="0" hangingPunct="0">
              <a:defRPr sz="2600" b="1">
                <a:solidFill>
                  <a:schemeClr val="tx1"/>
                </a:solidFill>
                <a:latin typeface="Garamond" pitchFamily="18" charset="0"/>
                <a:cs typeface="Traditional Arabic" pitchFamily="18" charset="-78"/>
              </a:defRPr>
            </a:lvl2pPr>
            <a:lvl3pPr marL="1143000" indent="-228600" eaLnBrk="0" hangingPunct="0">
              <a:defRPr sz="2600" b="1">
                <a:solidFill>
                  <a:schemeClr val="tx1"/>
                </a:solidFill>
                <a:latin typeface="Garamond" pitchFamily="18" charset="0"/>
                <a:cs typeface="Traditional Arabic" pitchFamily="18" charset="-78"/>
              </a:defRPr>
            </a:lvl3pPr>
            <a:lvl4pPr marL="1600200" indent="-228600" eaLnBrk="0" hangingPunct="0">
              <a:defRPr sz="2600" b="1">
                <a:solidFill>
                  <a:schemeClr val="tx1"/>
                </a:solidFill>
                <a:latin typeface="Garamond" pitchFamily="18" charset="0"/>
                <a:cs typeface="Traditional Arabic" pitchFamily="18" charset="-78"/>
              </a:defRPr>
            </a:lvl4pPr>
            <a:lvl5pPr marL="2057400" indent="-228600" eaLnBrk="0" hangingPunct="0">
              <a:defRPr sz="2600" b="1">
                <a:solidFill>
                  <a:schemeClr val="tx1"/>
                </a:solidFill>
                <a:latin typeface="Garamond" pitchFamily="18" charset="0"/>
                <a:cs typeface="Traditional Arabic" pitchFamily="18" charset="-78"/>
              </a:defRPr>
            </a:lvl5pPr>
            <a:lvl6pPr marL="25146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6pPr>
            <a:lvl7pPr marL="29718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7pPr>
            <a:lvl8pPr marL="34290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8pPr>
            <a:lvl9pPr marL="38862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9pPr>
          </a:lstStyle>
          <a:p>
            <a:pPr algn="ctr" eaLnBrk="1" fontAlgn="base" hangingPunct="1">
              <a:spcBef>
                <a:spcPct val="50000"/>
              </a:spcBef>
              <a:spcAft>
                <a:spcPct val="0"/>
              </a:spcAft>
            </a:pPr>
            <a:r>
              <a:rPr lang="ar-SA" sz="4400" dirty="0">
                <a:solidFill>
                  <a:srgbClr val="663300"/>
                </a:solidFill>
                <a:latin typeface="Arial" pitchFamily="34" charset="0"/>
                <a:cs typeface="+mn-cs"/>
              </a:rPr>
              <a:t>ولكن هل من الممكن إشباع كل </a:t>
            </a:r>
            <a:r>
              <a:rPr lang="ar-SA" sz="4400" dirty="0" smtClean="0">
                <a:solidFill>
                  <a:srgbClr val="663300"/>
                </a:solidFill>
                <a:latin typeface="Arial" pitchFamily="34" charset="0"/>
                <a:cs typeface="+mn-cs"/>
              </a:rPr>
              <a:t>رغبات </a:t>
            </a:r>
            <a:r>
              <a:rPr lang="ar-DZ" sz="4400" dirty="0" smtClean="0">
                <a:solidFill>
                  <a:srgbClr val="663300"/>
                </a:solidFill>
                <a:latin typeface="Arial" pitchFamily="34" charset="0"/>
                <a:cs typeface="+mn-cs"/>
              </a:rPr>
              <a:t> الافراد </a:t>
            </a:r>
            <a:r>
              <a:rPr lang="ar-SA" sz="4400" dirty="0" smtClean="0">
                <a:solidFill>
                  <a:srgbClr val="663300"/>
                </a:solidFill>
                <a:latin typeface="Arial" pitchFamily="34" charset="0"/>
                <a:cs typeface="+mn-cs"/>
              </a:rPr>
              <a:t>دفعة </a:t>
            </a:r>
            <a:r>
              <a:rPr lang="ar-SA" sz="4400" dirty="0">
                <a:solidFill>
                  <a:srgbClr val="663300"/>
                </a:solidFill>
                <a:latin typeface="Arial" pitchFamily="34" charset="0"/>
                <a:cs typeface="+mn-cs"/>
              </a:rPr>
              <a:t>واحدة ؟</a:t>
            </a:r>
            <a:endParaRPr lang="en-US" sz="4400" dirty="0">
              <a:solidFill>
                <a:srgbClr val="663300"/>
              </a:solidFill>
              <a:latin typeface="Arial" pitchFamily="34" charset="0"/>
              <a:cs typeface="+mn-cs"/>
            </a:endParaRPr>
          </a:p>
        </p:txBody>
      </p:sp>
    </p:spTree>
    <p:extLst>
      <p:ext uri="{BB962C8B-B14F-4D97-AF65-F5344CB8AC3E}">
        <p14:creationId xmlns:p14="http://schemas.microsoft.com/office/powerpoint/2010/main" val="376960678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2" fill="hold" grpId="0" nodeType="withEffect">
                                  <p:stCondLst>
                                    <p:cond delay="0"/>
                                  </p:stCondLst>
                                  <p:childTnLst>
                                    <p:set>
                                      <p:cBhvr>
                                        <p:cTn id="6" dur="1" fill="hold">
                                          <p:stCondLst>
                                            <p:cond delay="0"/>
                                          </p:stCondLst>
                                        </p:cTn>
                                        <p:tgtEl>
                                          <p:spTgt spid="13324"/>
                                        </p:tgtEl>
                                        <p:attrNameLst>
                                          <p:attrName>style.visibility</p:attrName>
                                        </p:attrNameLst>
                                      </p:cBhvr>
                                      <p:to>
                                        <p:strVal val="visible"/>
                                      </p:to>
                                    </p:set>
                                    <p:anim calcmode="lin" valueType="num">
                                      <p:cBhvr additive="base">
                                        <p:cTn id="7" dur="250" fill="hold"/>
                                        <p:tgtEl>
                                          <p:spTgt spid="13324"/>
                                        </p:tgtEl>
                                        <p:attrNameLst>
                                          <p:attrName>ppt_x</p:attrName>
                                        </p:attrNameLst>
                                      </p:cBhvr>
                                      <p:tavLst>
                                        <p:tav tm="0">
                                          <p:val>
                                            <p:strVal val="0-#ppt_w/2"/>
                                          </p:val>
                                        </p:tav>
                                        <p:tav tm="100000">
                                          <p:val>
                                            <p:strVal val="#ppt_x"/>
                                          </p:val>
                                        </p:tav>
                                      </p:tavLst>
                                    </p:anim>
                                    <p:anim calcmode="lin" valueType="num">
                                      <p:cBhvr additive="base">
                                        <p:cTn id="8" dur="250" fill="hold"/>
                                        <p:tgtEl>
                                          <p:spTgt spid="13324"/>
                                        </p:tgtEl>
                                        <p:attrNameLst>
                                          <p:attrName>ppt_y</p:attrName>
                                        </p:attrNameLst>
                                      </p:cBhvr>
                                      <p:tavLst>
                                        <p:tav tm="0">
                                          <p:val>
                                            <p:strVal val="1+#ppt_h/2"/>
                                          </p:val>
                                        </p:tav>
                                        <p:tav tm="100000">
                                          <p:val>
                                            <p:strVal val="#ppt_y"/>
                                          </p:val>
                                        </p:tav>
                                      </p:tavLst>
                                    </p:anim>
                                  </p:childTnLst>
                                </p:cTn>
                              </p:par>
                            </p:childTnLst>
                          </p:cTn>
                        </p:par>
                        <p:par>
                          <p:cTn id="9" fill="hold" nodeType="withGroup">
                            <p:stCondLst>
                              <p:cond delay="250"/>
                            </p:stCondLst>
                            <p:childTnLst>
                              <p:par>
                                <p:cTn id="10" presetID="16" presetClass="entr" presetSubtype="26" fill="hold" grpId="0" nodeType="afterEffect">
                                  <p:stCondLst>
                                    <p:cond delay="0"/>
                                  </p:stCondLst>
                                  <p:childTnLst>
                                    <p:set>
                                      <p:cBhvr>
                                        <p:cTn id="11" dur="1" fill="hold">
                                          <p:stCondLst>
                                            <p:cond delay="0"/>
                                          </p:stCondLst>
                                        </p:cTn>
                                        <p:tgtEl>
                                          <p:spTgt spid="13321"/>
                                        </p:tgtEl>
                                        <p:attrNameLst>
                                          <p:attrName>style.visibility</p:attrName>
                                        </p:attrNameLst>
                                      </p:cBhvr>
                                      <p:to>
                                        <p:strVal val="visible"/>
                                      </p:to>
                                    </p:set>
                                    <p:animEffect transition="in" filter="barn(inHorizontal)">
                                      <p:cBhvr>
                                        <p:cTn id="12" dur="250"/>
                                        <p:tgtEl>
                                          <p:spTgt spid="13321"/>
                                        </p:tgtEl>
                                      </p:cBhvr>
                                    </p:animEffect>
                                  </p:childTnLst>
                                </p:cTn>
                              </p:par>
                            </p:childTnLst>
                          </p:cTn>
                        </p:par>
                        <p:par>
                          <p:cTn id="13" fill="hold" nodeType="withGroup">
                            <p:stCondLst>
                              <p:cond delay="500"/>
                            </p:stCondLst>
                            <p:childTnLst>
                              <p:par>
                                <p:cTn id="14" presetID="16" presetClass="entr" presetSubtype="26" fill="hold" grpId="0" nodeType="afterEffect">
                                  <p:stCondLst>
                                    <p:cond delay="0"/>
                                  </p:stCondLst>
                                  <p:childTnLst>
                                    <p:set>
                                      <p:cBhvr>
                                        <p:cTn id="15" dur="1" fill="hold">
                                          <p:stCondLst>
                                            <p:cond delay="0"/>
                                          </p:stCondLst>
                                        </p:cTn>
                                        <p:tgtEl>
                                          <p:spTgt spid="13323"/>
                                        </p:tgtEl>
                                        <p:attrNameLst>
                                          <p:attrName>style.visibility</p:attrName>
                                        </p:attrNameLst>
                                      </p:cBhvr>
                                      <p:to>
                                        <p:strVal val="visible"/>
                                      </p:to>
                                    </p:set>
                                    <p:animEffect transition="in" filter="barn(inHorizontal)">
                                      <p:cBhvr>
                                        <p:cTn id="16" dur="250"/>
                                        <p:tgtEl>
                                          <p:spTgt spid="133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21" grpId="0" autoUpdateAnimBg="0"/>
      <p:bldP spid="13323" grpId="0" autoUpdateAnimBg="0"/>
      <p:bldP spid="13324" grpId="0" autoUpdateAnimBg="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Text Box 2"/>
          <p:cNvSpPr txBox="1">
            <a:spLocks noChangeArrowheads="1"/>
          </p:cNvSpPr>
          <p:nvPr/>
        </p:nvSpPr>
        <p:spPr bwMode="auto">
          <a:xfrm>
            <a:off x="-1116632" y="272842"/>
            <a:ext cx="10153128"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600" b="1">
                <a:solidFill>
                  <a:schemeClr val="tx1"/>
                </a:solidFill>
                <a:latin typeface="Garamond" pitchFamily="18" charset="0"/>
                <a:cs typeface="Traditional Arabic" pitchFamily="18" charset="-78"/>
              </a:defRPr>
            </a:lvl1pPr>
            <a:lvl2pPr marL="742950" indent="-285750" eaLnBrk="0" hangingPunct="0">
              <a:defRPr sz="2600" b="1">
                <a:solidFill>
                  <a:schemeClr val="tx1"/>
                </a:solidFill>
                <a:latin typeface="Garamond" pitchFamily="18" charset="0"/>
                <a:cs typeface="Traditional Arabic" pitchFamily="18" charset="-78"/>
              </a:defRPr>
            </a:lvl2pPr>
            <a:lvl3pPr marL="1143000" indent="-228600" eaLnBrk="0" hangingPunct="0">
              <a:defRPr sz="2600" b="1">
                <a:solidFill>
                  <a:schemeClr val="tx1"/>
                </a:solidFill>
                <a:latin typeface="Garamond" pitchFamily="18" charset="0"/>
                <a:cs typeface="Traditional Arabic" pitchFamily="18" charset="-78"/>
              </a:defRPr>
            </a:lvl3pPr>
            <a:lvl4pPr marL="1600200" indent="-228600" eaLnBrk="0" hangingPunct="0">
              <a:defRPr sz="2600" b="1">
                <a:solidFill>
                  <a:schemeClr val="tx1"/>
                </a:solidFill>
                <a:latin typeface="Garamond" pitchFamily="18" charset="0"/>
                <a:cs typeface="Traditional Arabic" pitchFamily="18" charset="-78"/>
              </a:defRPr>
            </a:lvl4pPr>
            <a:lvl5pPr marL="2057400" indent="-228600" eaLnBrk="0" hangingPunct="0">
              <a:defRPr sz="2600" b="1">
                <a:solidFill>
                  <a:schemeClr val="tx1"/>
                </a:solidFill>
                <a:latin typeface="Garamond" pitchFamily="18" charset="0"/>
                <a:cs typeface="Traditional Arabic" pitchFamily="18" charset="-78"/>
              </a:defRPr>
            </a:lvl5pPr>
            <a:lvl6pPr marL="25146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6pPr>
            <a:lvl7pPr marL="29718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7pPr>
            <a:lvl8pPr marL="34290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8pPr>
            <a:lvl9pPr marL="38862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9pPr>
          </a:lstStyle>
          <a:p>
            <a:pPr eaLnBrk="1" fontAlgn="base" hangingPunct="1">
              <a:spcBef>
                <a:spcPct val="50000"/>
              </a:spcBef>
              <a:spcAft>
                <a:spcPct val="0"/>
              </a:spcAft>
            </a:pPr>
            <a:r>
              <a:rPr lang="ar-SA" sz="4000" dirty="0" err="1" smtClean="0">
                <a:solidFill>
                  <a:srgbClr val="004C00"/>
                </a:solidFill>
                <a:latin typeface="Traditional Arabic" pitchFamily="18" charset="-78"/>
                <a:cs typeface="+mj-cs"/>
              </a:rPr>
              <a:t>ثا</a:t>
            </a:r>
            <a:r>
              <a:rPr lang="ar-DZ" sz="4000" dirty="0" err="1" smtClean="0">
                <a:solidFill>
                  <a:srgbClr val="004C00"/>
                </a:solidFill>
                <a:latin typeface="Traditional Arabic" pitchFamily="18" charset="-78"/>
                <a:cs typeface="+mj-cs"/>
              </a:rPr>
              <a:t>لثا</a:t>
            </a:r>
            <a:r>
              <a:rPr lang="ar-SA" sz="4000" dirty="0" smtClean="0">
                <a:solidFill>
                  <a:srgbClr val="004C00"/>
                </a:solidFill>
                <a:latin typeface="Traditional Arabic" pitchFamily="18" charset="-78"/>
                <a:cs typeface="+mj-cs"/>
              </a:rPr>
              <a:t>: توازن المستهلك باستخدام فكرة منحنيات السواء </a:t>
            </a:r>
            <a:endParaRPr lang="en-US" sz="4000" dirty="0" smtClean="0">
              <a:solidFill>
                <a:srgbClr val="004C00"/>
              </a:solidFill>
              <a:latin typeface="Traditional Arabic" pitchFamily="18" charset="-78"/>
              <a:cs typeface="+mj-cs"/>
            </a:endParaRPr>
          </a:p>
        </p:txBody>
      </p:sp>
      <p:sp>
        <p:nvSpPr>
          <p:cNvPr id="117763" name="Text Box 3"/>
          <p:cNvSpPr txBox="1">
            <a:spLocks noChangeArrowheads="1"/>
          </p:cNvSpPr>
          <p:nvPr/>
        </p:nvSpPr>
        <p:spPr bwMode="auto">
          <a:xfrm>
            <a:off x="323528" y="795476"/>
            <a:ext cx="8568952"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600" b="1">
                <a:solidFill>
                  <a:schemeClr val="tx1"/>
                </a:solidFill>
                <a:latin typeface="Garamond" pitchFamily="18" charset="0"/>
                <a:cs typeface="Traditional Arabic" pitchFamily="18" charset="-78"/>
              </a:defRPr>
            </a:lvl1pPr>
            <a:lvl2pPr marL="742950" indent="-285750" eaLnBrk="0" hangingPunct="0">
              <a:defRPr sz="2600" b="1">
                <a:solidFill>
                  <a:schemeClr val="tx1"/>
                </a:solidFill>
                <a:latin typeface="Garamond" pitchFamily="18" charset="0"/>
                <a:cs typeface="Traditional Arabic" pitchFamily="18" charset="-78"/>
              </a:defRPr>
            </a:lvl2pPr>
            <a:lvl3pPr marL="1143000" indent="-228600" eaLnBrk="0" hangingPunct="0">
              <a:defRPr sz="2600" b="1">
                <a:solidFill>
                  <a:schemeClr val="tx1"/>
                </a:solidFill>
                <a:latin typeface="Garamond" pitchFamily="18" charset="0"/>
                <a:cs typeface="Traditional Arabic" pitchFamily="18" charset="-78"/>
              </a:defRPr>
            </a:lvl3pPr>
            <a:lvl4pPr marL="1600200" indent="-228600" eaLnBrk="0" hangingPunct="0">
              <a:defRPr sz="2600" b="1">
                <a:solidFill>
                  <a:schemeClr val="tx1"/>
                </a:solidFill>
                <a:latin typeface="Garamond" pitchFamily="18" charset="0"/>
                <a:cs typeface="Traditional Arabic" pitchFamily="18" charset="-78"/>
              </a:defRPr>
            </a:lvl4pPr>
            <a:lvl5pPr marL="2057400" indent="-228600" eaLnBrk="0" hangingPunct="0">
              <a:defRPr sz="2600" b="1">
                <a:solidFill>
                  <a:schemeClr val="tx1"/>
                </a:solidFill>
                <a:latin typeface="Garamond" pitchFamily="18" charset="0"/>
                <a:cs typeface="Traditional Arabic" pitchFamily="18" charset="-78"/>
              </a:defRPr>
            </a:lvl5pPr>
            <a:lvl6pPr marL="25146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6pPr>
            <a:lvl7pPr marL="29718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7pPr>
            <a:lvl8pPr marL="34290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8pPr>
            <a:lvl9pPr marL="38862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9pPr>
          </a:lstStyle>
          <a:p>
            <a:pPr algn="just" eaLnBrk="1" fontAlgn="base" hangingPunct="1">
              <a:spcBef>
                <a:spcPct val="50000"/>
              </a:spcBef>
              <a:spcAft>
                <a:spcPct val="0"/>
              </a:spcAft>
            </a:pPr>
            <a:r>
              <a:rPr lang="ar-DZ" dirty="0" smtClean="0">
                <a:solidFill>
                  <a:srgbClr val="000000"/>
                </a:solidFill>
                <a:latin typeface="Arial" pitchFamily="34" charset="0"/>
                <a:cs typeface="+mn-cs"/>
              </a:rPr>
              <a:t>   </a:t>
            </a:r>
            <a:r>
              <a:rPr lang="ar-SA" sz="3200" dirty="0" smtClean="0">
                <a:solidFill>
                  <a:srgbClr val="000000"/>
                </a:solidFill>
                <a:latin typeface="Arial" pitchFamily="34" charset="0"/>
                <a:cs typeface="+mn-cs"/>
              </a:rPr>
              <a:t>انتقد الاقتصاديون نظرية المنفعة</a:t>
            </a:r>
            <a:r>
              <a:rPr lang="ar-DZ" sz="3200" dirty="0" smtClean="0">
                <a:solidFill>
                  <a:srgbClr val="000000"/>
                </a:solidFill>
                <a:latin typeface="Arial" pitchFamily="34" charset="0"/>
                <a:cs typeface="+mn-cs"/>
              </a:rPr>
              <a:t>,</a:t>
            </a:r>
            <a:r>
              <a:rPr lang="ar-SA" sz="3200" dirty="0" smtClean="0">
                <a:solidFill>
                  <a:srgbClr val="000000"/>
                </a:solidFill>
                <a:latin typeface="Arial" pitchFamily="34" charset="0"/>
                <a:cs typeface="+mn-cs"/>
              </a:rPr>
              <a:t> </a:t>
            </a:r>
            <a:r>
              <a:rPr lang="ar-DZ" sz="3200" dirty="0" smtClean="0">
                <a:solidFill>
                  <a:srgbClr val="000000"/>
                </a:solidFill>
                <a:latin typeface="Arial" pitchFamily="34" charset="0"/>
                <a:cs typeface="+mn-cs"/>
              </a:rPr>
              <a:t>ب</a:t>
            </a:r>
            <a:r>
              <a:rPr lang="ar-SA" sz="3200" dirty="0" smtClean="0">
                <a:solidFill>
                  <a:srgbClr val="000000"/>
                </a:solidFill>
                <a:latin typeface="Arial" pitchFamily="34" charset="0"/>
                <a:cs typeface="+mn-cs"/>
              </a:rPr>
              <a:t>اعتبار أن افتراض قابلية المنفعة للقياس الكمي هو افتراض بعيد عن الواقعية ، </a:t>
            </a:r>
            <a:r>
              <a:rPr lang="ar-SA" sz="3200" dirty="0" err="1" smtClean="0">
                <a:solidFill>
                  <a:srgbClr val="000000"/>
                </a:solidFill>
                <a:latin typeface="Arial" pitchFamily="34" charset="0"/>
                <a:cs typeface="+mn-cs"/>
              </a:rPr>
              <a:t>واستعاضو</a:t>
            </a:r>
            <a:r>
              <a:rPr lang="ar-SA" sz="3200" dirty="0" smtClean="0">
                <a:solidFill>
                  <a:srgbClr val="000000"/>
                </a:solidFill>
                <a:latin typeface="Arial" pitchFamily="34" charset="0"/>
                <a:cs typeface="+mn-cs"/>
              </a:rPr>
              <a:t> عنها بأسلوب السواء والذي ي</a:t>
            </a:r>
            <a:r>
              <a:rPr lang="ar-DZ" sz="3200" dirty="0" smtClean="0">
                <a:solidFill>
                  <a:srgbClr val="000000"/>
                </a:solidFill>
                <a:latin typeface="Arial" pitchFamily="34" charset="0"/>
                <a:cs typeface="+mn-cs"/>
              </a:rPr>
              <a:t>ت</a:t>
            </a:r>
            <a:r>
              <a:rPr lang="ar-SA" sz="3200" dirty="0" smtClean="0">
                <a:solidFill>
                  <a:srgbClr val="000000"/>
                </a:solidFill>
                <a:latin typeface="Arial" pitchFamily="34" charset="0"/>
                <a:cs typeface="+mn-cs"/>
              </a:rPr>
              <a:t>مثل في القياس الترتيبي للمنفعة </a:t>
            </a:r>
            <a:r>
              <a:rPr lang="ar-DZ" sz="3200" dirty="0" smtClean="0">
                <a:solidFill>
                  <a:srgbClr val="000000"/>
                </a:solidFill>
                <a:latin typeface="Arial" pitchFamily="34" charset="0"/>
                <a:cs typeface="+mn-cs"/>
              </a:rPr>
              <a:t>.</a:t>
            </a:r>
            <a:endParaRPr lang="ar-DZ" sz="3200" dirty="0">
              <a:solidFill>
                <a:srgbClr val="000000"/>
              </a:solidFill>
              <a:latin typeface="Arial" pitchFamily="34" charset="0"/>
              <a:cs typeface="+mn-cs"/>
            </a:endParaRPr>
          </a:p>
          <a:p>
            <a:pPr algn="just" eaLnBrk="1" fontAlgn="base" hangingPunct="1">
              <a:spcBef>
                <a:spcPct val="50000"/>
              </a:spcBef>
              <a:spcAft>
                <a:spcPct val="0"/>
              </a:spcAft>
            </a:pPr>
            <a:r>
              <a:rPr lang="ar-SA" sz="3200" u="sng" dirty="0" smtClean="0">
                <a:solidFill>
                  <a:srgbClr val="000000"/>
                </a:solidFill>
                <a:latin typeface="Arial" pitchFamily="34" charset="0"/>
                <a:cs typeface="+mn-cs"/>
              </a:rPr>
              <a:t>منحنى </a:t>
            </a:r>
            <a:r>
              <a:rPr lang="ar-SA" sz="3200" u="sng" dirty="0">
                <a:solidFill>
                  <a:srgbClr val="000000"/>
                </a:solidFill>
                <a:latin typeface="Arial" pitchFamily="34" charset="0"/>
                <a:cs typeface="+mn-cs"/>
              </a:rPr>
              <a:t>السواء </a:t>
            </a:r>
            <a:r>
              <a:rPr lang="ar-SA" sz="3200" dirty="0">
                <a:solidFill>
                  <a:srgbClr val="000000"/>
                </a:solidFill>
                <a:latin typeface="Arial" pitchFamily="34" charset="0"/>
                <a:cs typeface="+mn-cs"/>
              </a:rPr>
              <a:t>هو صورة بيانية توضح تفضيلات المستهلك والتوليفات المختلفة ، والتي تحقق له نفس المستوى من الاشباع </a:t>
            </a:r>
            <a:r>
              <a:rPr lang="ar-SA" sz="3200" dirty="0" smtClean="0">
                <a:solidFill>
                  <a:srgbClr val="006600"/>
                </a:solidFill>
                <a:latin typeface="Arial" pitchFamily="34" charset="0"/>
                <a:cs typeface="+mn-cs"/>
              </a:rPr>
              <a:t>وتتميز </a:t>
            </a:r>
            <a:r>
              <a:rPr lang="ar-SA" sz="3200" dirty="0">
                <a:solidFill>
                  <a:srgbClr val="006600"/>
                </a:solidFill>
                <a:latin typeface="Arial" pitchFamily="34" charset="0"/>
                <a:cs typeface="+mn-cs"/>
              </a:rPr>
              <a:t>منحنيات السواء بعدد من الخصائص ، وهي </a:t>
            </a:r>
            <a:r>
              <a:rPr lang="ar-DZ" sz="3200" dirty="0">
                <a:solidFill>
                  <a:srgbClr val="000000"/>
                </a:solidFill>
                <a:latin typeface="Arial" pitchFamily="34" charset="0"/>
                <a:cs typeface="+mn-cs"/>
              </a:rPr>
              <a:t>:</a:t>
            </a:r>
            <a:endParaRPr lang="en-US" sz="2800" dirty="0" smtClean="0">
              <a:solidFill>
                <a:srgbClr val="000000"/>
              </a:solidFill>
              <a:latin typeface="Arial" pitchFamily="34" charset="0"/>
              <a:cs typeface="+mn-cs"/>
            </a:endParaRPr>
          </a:p>
        </p:txBody>
      </p:sp>
      <p:grpSp>
        <p:nvGrpSpPr>
          <p:cNvPr id="2" name="مجموعة 1"/>
          <p:cNvGrpSpPr/>
          <p:nvPr/>
        </p:nvGrpSpPr>
        <p:grpSpPr>
          <a:xfrm>
            <a:off x="61664" y="4561964"/>
            <a:ext cx="8254752" cy="2107396"/>
            <a:chOff x="0" y="4005064"/>
            <a:chExt cx="8254752" cy="2107396"/>
          </a:xfrm>
        </p:grpSpPr>
        <p:sp>
          <p:nvSpPr>
            <p:cNvPr id="117766" name="Text Box 6"/>
            <p:cNvSpPr txBox="1">
              <a:spLocks noChangeArrowheads="1"/>
            </p:cNvSpPr>
            <p:nvPr/>
          </p:nvSpPr>
          <p:spPr bwMode="auto">
            <a:xfrm>
              <a:off x="0" y="4005064"/>
              <a:ext cx="8254752"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600" b="1">
                  <a:solidFill>
                    <a:schemeClr val="tx1"/>
                  </a:solidFill>
                  <a:latin typeface="Garamond" pitchFamily="18" charset="0"/>
                  <a:cs typeface="Traditional Arabic" pitchFamily="18" charset="-78"/>
                </a:defRPr>
              </a:lvl1pPr>
              <a:lvl2pPr marL="742950" indent="-285750" eaLnBrk="0" hangingPunct="0">
                <a:defRPr sz="2600" b="1">
                  <a:solidFill>
                    <a:schemeClr val="tx1"/>
                  </a:solidFill>
                  <a:latin typeface="Garamond" pitchFamily="18" charset="0"/>
                  <a:cs typeface="Traditional Arabic" pitchFamily="18" charset="-78"/>
                </a:defRPr>
              </a:lvl2pPr>
              <a:lvl3pPr marL="1143000" indent="-228600" eaLnBrk="0" hangingPunct="0">
                <a:defRPr sz="2600" b="1">
                  <a:solidFill>
                    <a:schemeClr val="tx1"/>
                  </a:solidFill>
                  <a:latin typeface="Garamond" pitchFamily="18" charset="0"/>
                  <a:cs typeface="Traditional Arabic" pitchFamily="18" charset="-78"/>
                </a:defRPr>
              </a:lvl3pPr>
              <a:lvl4pPr marL="1600200" indent="-228600" eaLnBrk="0" hangingPunct="0">
                <a:defRPr sz="2600" b="1">
                  <a:solidFill>
                    <a:schemeClr val="tx1"/>
                  </a:solidFill>
                  <a:latin typeface="Garamond" pitchFamily="18" charset="0"/>
                  <a:cs typeface="Traditional Arabic" pitchFamily="18" charset="-78"/>
                </a:defRPr>
              </a:lvl4pPr>
              <a:lvl5pPr marL="2057400" indent="-228600" eaLnBrk="0" hangingPunct="0">
                <a:defRPr sz="2600" b="1">
                  <a:solidFill>
                    <a:schemeClr val="tx1"/>
                  </a:solidFill>
                  <a:latin typeface="Garamond" pitchFamily="18" charset="0"/>
                  <a:cs typeface="Traditional Arabic" pitchFamily="18" charset="-78"/>
                </a:defRPr>
              </a:lvl5pPr>
              <a:lvl6pPr marL="25146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6pPr>
              <a:lvl7pPr marL="29718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7pPr>
              <a:lvl8pPr marL="34290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8pPr>
              <a:lvl9pPr marL="38862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9pPr>
            </a:lstStyle>
            <a:p>
              <a:pPr marL="514350" indent="-514350" eaLnBrk="1" fontAlgn="base" hangingPunct="1">
                <a:spcBef>
                  <a:spcPct val="50000"/>
                </a:spcBef>
                <a:spcAft>
                  <a:spcPct val="0"/>
                </a:spcAft>
                <a:buAutoNum type="arabicPeriod"/>
              </a:pPr>
              <a:r>
                <a:rPr lang="ar-SA" sz="2800" dirty="0" smtClean="0">
                  <a:solidFill>
                    <a:srgbClr val="000000"/>
                  </a:solidFill>
                  <a:latin typeface="Arial" pitchFamily="34" charset="0"/>
                </a:rPr>
                <a:t>أن هناك عدد لا نهائي من منحنيات السواء وكل منحنى أعلى يعطي إشباع أكب</a:t>
              </a:r>
              <a:r>
                <a:rPr lang="ar-DZ" sz="2800" dirty="0" smtClean="0">
                  <a:solidFill>
                    <a:srgbClr val="000000"/>
                  </a:solidFill>
                  <a:latin typeface="Arial" pitchFamily="34" charset="0"/>
                </a:rPr>
                <a:t>ر</a:t>
              </a:r>
            </a:p>
            <a:p>
              <a:pPr marL="514350" indent="-514350" eaLnBrk="1" fontAlgn="base" hangingPunct="1">
                <a:spcBef>
                  <a:spcPct val="50000"/>
                </a:spcBef>
                <a:spcAft>
                  <a:spcPct val="0"/>
                </a:spcAft>
                <a:buAutoNum type="arabicPeriod"/>
              </a:pPr>
              <a:endParaRPr lang="ar-DZ" sz="2800" dirty="0" smtClean="0">
                <a:solidFill>
                  <a:srgbClr val="000000"/>
                </a:solidFill>
                <a:latin typeface="Arial" pitchFamily="34" charset="0"/>
              </a:endParaRPr>
            </a:p>
            <a:p>
              <a:pPr marL="514350" indent="-514350" eaLnBrk="1" fontAlgn="base" hangingPunct="1">
                <a:spcBef>
                  <a:spcPct val="50000"/>
                </a:spcBef>
                <a:spcAft>
                  <a:spcPct val="0"/>
                </a:spcAft>
                <a:buAutoNum type="arabicPeriod"/>
              </a:pPr>
              <a:endParaRPr lang="en-US" sz="2800" dirty="0" smtClean="0">
                <a:solidFill>
                  <a:srgbClr val="000000"/>
                </a:solidFill>
                <a:latin typeface="Arial" pitchFamily="34" charset="0"/>
              </a:endParaRPr>
            </a:p>
          </p:txBody>
        </p:sp>
        <p:sp>
          <p:nvSpPr>
            <p:cNvPr id="117768" name="Text Box 8"/>
            <p:cNvSpPr txBox="1">
              <a:spLocks noChangeArrowheads="1"/>
            </p:cNvSpPr>
            <p:nvPr/>
          </p:nvSpPr>
          <p:spPr bwMode="auto">
            <a:xfrm>
              <a:off x="2463552" y="4994012"/>
              <a:ext cx="57912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600" b="1">
                  <a:solidFill>
                    <a:schemeClr val="tx1"/>
                  </a:solidFill>
                  <a:latin typeface="Garamond" pitchFamily="18" charset="0"/>
                  <a:cs typeface="Traditional Arabic" pitchFamily="18" charset="-78"/>
                </a:defRPr>
              </a:lvl1pPr>
              <a:lvl2pPr marL="742950" indent="-285750" eaLnBrk="0" hangingPunct="0">
                <a:defRPr sz="2600" b="1">
                  <a:solidFill>
                    <a:schemeClr val="tx1"/>
                  </a:solidFill>
                  <a:latin typeface="Garamond" pitchFamily="18" charset="0"/>
                  <a:cs typeface="Traditional Arabic" pitchFamily="18" charset="-78"/>
                </a:defRPr>
              </a:lvl2pPr>
              <a:lvl3pPr marL="1143000" indent="-228600" eaLnBrk="0" hangingPunct="0">
                <a:defRPr sz="2600" b="1">
                  <a:solidFill>
                    <a:schemeClr val="tx1"/>
                  </a:solidFill>
                  <a:latin typeface="Garamond" pitchFamily="18" charset="0"/>
                  <a:cs typeface="Traditional Arabic" pitchFamily="18" charset="-78"/>
                </a:defRPr>
              </a:lvl3pPr>
              <a:lvl4pPr marL="1600200" indent="-228600" eaLnBrk="0" hangingPunct="0">
                <a:defRPr sz="2600" b="1">
                  <a:solidFill>
                    <a:schemeClr val="tx1"/>
                  </a:solidFill>
                  <a:latin typeface="Garamond" pitchFamily="18" charset="0"/>
                  <a:cs typeface="Traditional Arabic" pitchFamily="18" charset="-78"/>
                </a:defRPr>
              </a:lvl4pPr>
              <a:lvl5pPr marL="2057400" indent="-228600" eaLnBrk="0" hangingPunct="0">
                <a:defRPr sz="2600" b="1">
                  <a:solidFill>
                    <a:schemeClr val="tx1"/>
                  </a:solidFill>
                  <a:latin typeface="Garamond" pitchFamily="18" charset="0"/>
                  <a:cs typeface="Traditional Arabic" pitchFamily="18" charset="-78"/>
                </a:defRPr>
              </a:lvl5pPr>
              <a:lvl6pPr marL="25146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6pPr>
              <a:lvl7pPr marL="29718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7pPr>
              <a:lvl8pPr marL="34290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8pPr>
              <a:lvl9pPr marL="38862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9pPr>
            </a:lstStyle>
            <a:p>
              <a:pPr eaLnBrk="1" fontAlgn="base" hangingPunct="1">
                <a:spcBef>
                  <a:spcPct val="50000"/>
                </a:spcBef>
                <a:spcAft>
                  <a:spcPct val="0"/>
                </a:spcAft>
              </a:pPr>
              <a:r>
                <a:rPr lang="ar-SA" sz="2800" dirty="0" smtClean="0">
                  <a:solidFill>
                    <a:srgbClr val="006600"/>
                  </a:solidFill>
                  <a:latin typeface="Arial" pitchFamily="34" charset="0"/>
                </a:rPr>
                <a:t>3.</a:t>
              </a:r>
              <a:r>
                <a:rPr lang="ar-SA" sz="2800" dirty="0" smtClean="0">
                  <a:solidFill>
                    <a:srgbClr val="000000"/>
                  </a:solidFill>
                  <a:latin typeface="Arial" pitchFamily="34" charset="0"/>
                </a:rPr>
                <a:t> منحنيات السواء تنحدر من أعلى إلى أسفل جهة اليمين  </a:t>
              </a:r>
              <a:endParaRPr lang="en-US" sz="2800" dirty="0" smtClean="0">
                <a:solidFill>
                  <a:srgbClr val="000000"/>
                </a:solidFill>
                <a:latin typeface="Arial" pitchFamily="34" charset="0"/>
              </a:endParaRPr>
            </a:p>
          </p:txBody>
        </p:sp>
        <p:sp>
          <p:nvSpPr>
            <p:cNvPr id="117769" name="Text Box 9"/>
            <p:cNvSpPr txBox="1">
              <a:spLocks noChangeArrowheads="1"/>
            </p:cNvSpPr>
            <p:nvPr/>
          </p:nvSpPr>
          <p:spPr bwMode="auto">
            <a:xfrm>
              <a:off x="2082552" y="5589240"/>
              <a:ext cx="61722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600" b="1">
                  <a:solidFill>
                    <a:schemeClr val="tx1"/>
                  </a:solidFill>
                  <a:latin typeface="Garamond" pitchFamily="18" charset="0"/>
                  <a:cs typeface="Traditional Arabic" pitchFamily="18" charset="-78"/>
                </a:defRPr>
              </a:lvl1pPr>
              <a:lvl2pPr marL="742950" indent="-285750" eaLnBrk="0" hangingPunct="0">
                <a:defRPr sz="2600" b="1">
                  <a:solidFill>
                    <a:schemeClr val="tx1"/>
                  </a:solidFill>
                  <a:latin typeface="Garamond" pitchFamily="18" charset="0"/>
                  <a:cs typeface="Traditional Arabic" pitchFamily="18" charset="-78"/>
                </a:defRPr>
              </a:lvl2pPr>
              <a:lvl3pPr marL="1143000" indent="-228600" eaLnBrk="0" hangingPunct="0">
                <a:defRPr sz="2600" b="1">
                  <a:solidFill>
                    <a:schemeClr val="tx1"/>
                  </a:solidFill>
                  <a:latin typeface="Garamond" pitchFamily="18" charset="0"/>
                  <a:cs typeface="Traditional Arabic" pitchFamily="18" charset="-78"/>
                </a:defRPr>
              </a:lvl3pPr>
              <a:lvl4pPr marL="1600200" indent="-228600" eaLnBrk="0" hangingPunct="0">
                <a:defRPr sz="2600" b="1">
                  <a:solidFill>
                    <a:schemeClr val="tx1"/>
                  </a:solidFill>
                  <a:latin typeface="Garamond" pitchFamily="18" charset="0"/>
                  <a:cs typeface="Traditional Arabic" pitchFamily="18" charset="-78"/>
                </a:defRPr>
              </a:lvl4pPr>
              <a:lvl5pPr marL="2057400" indent="-228600" eaLnBrk="0" hangingPunct="0">
                <a:defRPr sz="2600" b="1">
                  <a:solidFill>
                    <a:schemeClr val="tx1"/>
                  </a:solidFill>
                  <a:latin typeface="Garamond" pitchFamily="18" charset="0"/>
                  <a:cs typeface="Traditional Arabic" pitchFamily="18" charset="-78"/>
                </a:defRPr>
              </a:lvl5pPr>
              <a:lvl6pPr marL="25146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6pPr>
              <a:lvl7pPr marL="29718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7pPr>
              <a:lvl8pPr marL="34290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8pPr>
              <a:lvl9pPr marL="38862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9pPr>
            </a:lstStyle>
            <a:p>
              <a:pPr eaLnBrk="1" fontAlgn="base" hangingPunct="1">
                <a:spcBef>
                  <a:spcPct val="50000"/>
                </a:spcBef>
                <a:spcAft>
                  <a:spcPct val="0"/>
                </a:spcAft>
              </a:pPr>
              <a:r>
                <a:rPr lang="ar-SA" sz="2800" dirty="0" smtClean="0">
                  <a:solidFill>
                    <a:srgbClr val="006600"/>
                  </a:solidFill>
                  <a:latin typeface="Arial" pitchFamily="34" charset="0"/>
                </a:rPr>
                <a:t>4.</a:t>
              </a:r>
              <a:r>
                <a:rPr lang="ar-SA" sz="2800" dirty="0" smtClean="0">
                  <a:solidFill>
                    <a:srgbClr val="000000"/>
                  </a:solidFill>
                  <a:latin typeface="Arial" pitchFamily="34" charset="0"/>
                </a:rPr>
                <a:t> منحنيات السواء محدبة إلى نقطة الأصل أو مقعرة إلى أعلى </a:t>
              </a:r>
              <a:endParaRPr lang="en-US" sz="2800" dirty="0" smtClean="0">
                <a:solidFill>
                  <a:srgbClr val="000000"/>
                </a:solidFill>
                <a:latin typeface="Arial" pitchFamily="34" charset="0"/>
              </a:endParaRPr>
            </a:p>
          </p:txBody>
        </p:sp>
        <p:sp>
          <p:nvSpPr>
            <p:cNvPr id="11" name="Text Box 7"/>
            <p:cNvSpPr txBox="1">
              <a:spLocks noChangeArrowheads="1"/>
            </p:cNvSpPr>
            <p:nvPr/>
          </p:nvSpPr>
          <p:spPr bwMode="auto">
            <a:xfrm>
              <a:off x="2453208" y="4509120"/>
              <a:ext cx="57912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600" b="1">
                  <a:solidFill>
                    <a:schemeClr val="tx1"/>
                  </a:solidFill>
                  <a:latin typeface="Garamond" pitchFamily="18" charset="0"/>
                  <a:cs typeface="Traditional Arabic" pitchFamily="18" charset="-78"/>
                </a:defRPr>
              </a:lvl1pPr>
              <a:lvl2pPr marL="742950" indent="-285750" eaLnBrk="0" hangingPunct="0">
                <a:defRPr sz="2600" b="1">
                  <a:solidFill>
                    <a:schemeClr val="tx1"/>
                  </a:solidFill>
                  <a:latin typeface="Garamond" pitchFamily="18" charset="0"/>
                  <a:cs typeface="Traditional Arabic" pitchFamily="18" charset="-78"/>
                </a:defRPr>
              </a:lvl2pPr>
              <a:lvl3pPr marL="1143000" indent="-228600" eaLnBrk="0" hangingPunct="0">
                <a:defRPr sz="2600" b="1">
                  <a:solidFill>
                    <a:schemeClr val="tx1"/>
                  </a:solidFill>
                  <a:latin typeface="Garamond" pitchFamily="18" charset="0"/>
                  <a:cs typeface="Traditional Arabic" pitchFamily="18" charset="-78"/>
                </a:defRPr>
              </a:lvl3pPr>
              <a:lvl4pPr marL="1600200" indent="-228600" eaLnBrk="0" hangingPunct="0">
                <a:defRPr sz="2600" b="1">
                  <a:solidFill>
                    <a:schemeClr val="tx1"/>
                  </a:solidFill>
                  <a:latin typeface="Garamond" pitchFamily="18" charset="0"/>
                  <a:cs typeface="Traditional Arabic" pitchFamily="18" charset="-78"/>
                </a:defRPr>
              </a:lvl4pPr>
              <a:lvl5pPr marL="2057400" indent="-228600" eaLnBrk="0" hangingPunct="0">
                <a:defRPr sz="2600" b="1">
                  <a:solidFill>
                    <a:schemeClr val="tx1"/>
                  </a:solidFill>
                  <a:latin typeface="Garamond" pitchFamily="18" charset="0"/>
                  <a:cs typeface="Traditional Arabic" pitchFamily="18" charset="-78"/>
                </a:defRPr>
              </a:lvl5pPr>
              <a:lvl6pPr marL="25146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6pPr>
              <a:lvl7pPr marL="29718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7pPr>
              <a:lvl8pPr marL="34290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8pPr>
              <a:lvl9pPr marL="38862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9pPr>
            </a:lstStyle>
            <a:p>
              <a:pPr eaLnBrk="1" fontAlgn="base" hangingPunct="1">
                <a:spcBef>
                  <a:spcPct val="50000"/>
                </a:spcBef>
                <a:spcAft>
                  <a:spcPct val="0"/>
                </a:spcAft>
              </a:pPr>
              <a:r>
                <a:rPr lang="ar-SA" sz="2800" dirty="0" smtClean="0">
                  <a:solidFill>
                    <a:srgbClr val="006600"/>
                  </a:solidFill>
                  <a:latin typeface="Arial" pitchFamily="34" charset="0"/>
                </a:rPr>
                <a:t>2.</a:t>
              </a:r>
              <a:r>
                <a:rPr lang="ar-DZ" sz="2800" dirty="0" smtClean="0">
                  <a:solidFill>
                    <a:srgbClr val="006600"/>
                  </a:solidFill>
                  <a:latin typeface="Arial" pitchFamily="34" charset="0"/>
                </a:rPr>
                <a:t>  </a:t>
              </a:r>
              <a:r>
                <a:rPr lang="ar-SA" sz="2800" dirty="0" smtClean="0">
                  <a:solidFill>
                    <a:srgbClr val="000000"/>
                  </a:solidFill>
                  <a:latin typeface="Arial" pitchFamily="34" charset="0"/>
                </a:rPr>
                <a:t> منحنيات السواء لا تتقاطع أبداً </a:t>
              </a:r>
              <a:endParaRPr lang="en-US" sz="2800" dirty="0" smtClean="0">
                <a:solidFill>
                  <a:srgbClr val="000000"/>
                </a:solidFill>
                <a:latin typeface="Arial" pitchFamily="34" charset="0"/>
              </a:endParaRPr>
            </a:p>
          </p:txBody>
        </p:sp>
      </p:grpSp>
    </p:spTree>
    <p:extLst>
      <p:ext uri="{BB962C8B-B14F-4D97-AF65-F5344CB8AC3E}">
        <p14:creationId xmlns:p14="http://schemas.microsoft.com/office/powerpoint/2010/main" val="51395107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2" fill="hold" grpId="0" nodeType="withEffect">
                                  <p:stCondLst>
                                    <p:cond delay="0"/>
                                  </p:stCondLst>
                                  <p:childTnLst>
                                    <p:set>
                                      <p:cBhvr>
                                        <p:cTn id="6" dur="1" fill="hold">
                                          <p:stCondLst>
                                            <p:cond delay="0"/>
                                          </p:stCondLst>
                                        </p:cTn>
                                        <p:tgtEl>
                                          <p:spTgt spid="117762"/>
                                        </p:tgtEl>
                                        <p:attrNameLst>
                                          <p:attrName>style.visibility</p:attrName>
                                        </p:attrNameLst>
                                      </p:cBhvr>
                                      <p:to>
                                        <p:strVal val="visible"/>
                                      </p:to>
                                    </p:set>
                                    <p:anim calcmode="lin" valueType="num">
                                      <p:cBhvr additive="base">
                                        <p:cTn id="7" dur="250" fill="hold"/>
                                        <p:tgtEl>
                                          <p:spTgt spid="117762"/>
                                        </p:tgtEl>
                                        <p:attrNameLst>
                                          <p:attrName>ppt_x</p:attrName>
                                        </p:attrNameLst>
                                      </p:cBhvr>
                                      <p:tavLst>
                                        <p:tav tm="0">
                                          <p:val>
                                            <p:strVal val="0-#ppt_w/2"/>
                                          </p:val>
                                        </p:tav>
                                        <p:tav tm="100000">
                                          <p:val>
                                            <p:strVal val="#ppt_x"/>
                                          </p:val>
                                        </p:tav>
                                      </p:tavLst>
                                    </p:anim>
                                    <p:anim calcmode="lin" valueType="num">
                                      <p:cBhvr additive="base">
                                        <p:cTn id="8" dur="250" fill="hold"/>
                                        <p:tgtEl>
                                          <p:spTgt spid="117762"/>
                                        </p:tgtEl>
                                        <p:attrNameLst>
                                          <p:attrName>ppt_y</p:attrName>
                                        </p:attrNameLst>
                                      </p:cBhvr>
                                      <p:tavLst>
                                        <p:tav tm="0">
                                          <p:val>
                                            <p:strVal val="1+#ppt_h/2"/>
                                          </p:val>
                                        </p:tav>
                                        <p:tav tm="100000">
                                          <p:val>
                                            <p:strVal val="#ppt_y"/>
                                          </p:val>
                                        </p:tav>
                                      </p:tavLst>
                                    </p:anim>
                                  </p:childTnLst>
                                </p:cTn>
                              </p:par>
                            </p:childTnLst>
                          </p:cTn>
                        </p:par>
                        <p:par>
                          <p:cTn id="9" fill="hold" nodeType="withGroup">
                            <p:stCondLst>
                              <p:cond delay="250"/>
                            </p:stCondLst>
                            <p:childTnLst>
                              <p:par>
                                <p:cTn id="10" presetID="14" presetClass="entr" presetSubtype="10" fill="hold" grpId="0" nodeType="afterEffect">
                                  <p:stCondLst>
                                    <p:cond delay="0"/>
                                  </p:stCondLst>
                                  <p:childTnLst>
                                    <p:set>
                                      <p:cBhvr>
                                        <p:cTn id="11" dur="1" fill="hold">
                                          <p:stCondLst>
                                            <p:cond delay="0"/>
                                          </p:stCondLst>
                                        </p:cTn>
                                        <p:tgtEl>
                                          <p:spTgt spid="117763"/>
                                        </p:tgtEl>
                                        <p:attrNameLst>
                                          <p:attrName>style.visibility</p:attrName>
                                        </p:attrNameLst>
                                      </p:cBhvr>
                                      <p:to>
                                        <p:strVal val="visible"/>
                                      </p:to>
                                    </p:set>
                                    <p:animEffect transition="in" filter="randombar(horizontal)">
                                      <p:cBhvr>
                                        <p:cTn id="12" dur="250"/>
                                        <p:tgtEl>
                                          <p:spTgt spid="117763"/>
                                        </p:tgtEl>
                                      </p:cBhvr>
                                    </p:animEffect>
                                  </p:childTnLst>
                                </p:cTn>
                              </p:par>
                            </p:childTnLst>
                          </p:cTn>
                        </p:par>
                        <p:par>
                          <p:cTn id="13" fill="hold">
                            <p:stCondLst>
                              <p:cond delay="500"/>
                            </p:stCondLst>
                            <p:childTnLst>
                              <p:par>
                                <p:cTn id="14" presetID="2" presetClass="entr" presetSubtype="4"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additive="base">
                                        <p:cTn id="16" dur="250" fill="hold"/>
                                        <p:tgtEl>
                                          <p:spTgt spid="2"/>
                                        </p:tgtEl>
                                        <p:attrNameLst>
                                          <p:attrName>ppt_x</p:attrName>
                                        </p:attrNameLst>
                                      </p:cBhvr>
                                      <p:tavLst>
                                        <p:tav tm="0">
                                          <p:val>
                                            <p:strVal val="#ppt_x"/>
                                          </p:val>
                                        </p:tav>
                                        <p:tav tm="100000">
                                          <p:val>
                                            <p:strVal val="#ppt_x"/>
                                          </p:val>
                                        </p:tav>
                                      </p:tavLst>
                                    </p:anim>
                                    <p:anim calcmode="lin" valueType="num">
                                      <p:cBhvr additive="base">
                                        <p:cTn id="17" dur="25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2" grpId="0" autoUpdateAnimBg="0"/>
      <p:bldP spid="117763" grpId="0" autoUpdateAnimBg="0"/>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987824" y="-57249"/>
            <a:ext cx="7772400" cy="1470025"/>
          </a:xfrm>
        </p:spPr>
        <p:txBody>
          <a:bodyPr/>
          <a:lstStyle/>
          <a:p>
            <a:r>
              <a:rPr lang="ar-DZ" b="1" dirty="0" smtClean="0"/>
              <a:t>رابعا: خريطة السواء</a:t>
            </a:r>
            <a:endParaRPr lang="ar-DZ" b="1" dirty="0"/>
          </a:p>
        </p:txBody>
      </p:sp>
      <p:sp>
        <p:nvSpPr>
          <p:cNvPr id="3" name="عنوان فرعي 2"/>
          <p:cNvSpPr>
            <a:spLocks noGrp="1"/>
          </p:cNvSpPr>
          <p:nvPr>
            <p:ph type="subTitle" idx="1"/>
          </p:nvPr>
        </p:nvSpPr>
        <p:spPr>
          <a:xfrm>
            <a:off x="323528" y="1340768"/>
            <a:ext cx="8568952" cy="5400600"/>
          </a:xfrm>
        </p:spPr>
        <p:txBody>
          <a:bodyPr/>
          <a:lstStyle/>
          <a:p>
            <a:pPr algn="just"/>
            <a:r>
              <a:rPr lang="ar-DZ" dirty="0" smtClean="0">
                <a:solidFill>
                  <a:srgbClr val="000000"/>
                </a:solidFill>
                <a:latin typeface="TraditionalArabic"/>
              </a:rPr>
              <a:t>   </a:t>
            </a:r>
            <a:r>
              <a:rPr lang="ar-DZ" b="1" dirty="0" smtClean="0">
                <a:solidFill>
                  <a:srgbClr val="000000"/>
                </a:solidFill>
                <a:latin typeface="TraditionalArabic"/>
              </a:rPr>
              <a:t>تمثل </a:t>
            </a:r>
            <a:r>
              <a:rPr lang="ar-DZ" b="1" dirty="0">
                <a:solidFill>
                  <a:srgbClr val="000000"/>
                </a:solidFill>
                <a:latin typeface="TraditionalArabic"/>
              </a:rPr>
              <a:t>مجموعة منحنيات السواء المتمثلة علي نفس المعلم إذ يعبر كل منحنى على مستوى إشباع يختلف عن </a:t>
            </a:r>
            <a:r>
              <a:rPr lang="ar-DZ" b="1" dirty="0" smtClean="0">
                <a:solidFill>
                  <a:srgbClr val="000000"/>
                </a:solidFill>
                <a:latin typeface="TraditionalArabic"/>
              </a:rPr>
              <a:t>المنحنى الآخر</a:t>
            </a:r>
            <a:r>
              <a:rPr lang="ar-DZ" b="1" dirty="0">
                <a:solidFill>
                  <a:srgbClr val="000000"/>
                </a:solidFill>
                <a:latin typeface="TraditionalArabic"/>
              </a:rPr>
              <a:t>، يتزايد كل ما ابتعد المنحنى على نقطة </a:t>
            </a:r>
            <a:r>
              <a:rPr lang="ar-DZ" b="1" dirty="0" smtClean="0">
                <a:solidFill>
                  <a:srgbClr val="000000"/>
                </a:solidFill>
                <a:latin typeface="TraditionalArabic"/>
              </a:rPr>
              <a:t>الأصل</a:t>
            </a:r>
            <a:r>
              <a:rPr lang="ar-DZ" b="1" dirty="0" smtClean="0">
                <a:solidFill>
                  <a:srgbClr val="000000"/>
                </a:solidFill>
                <a:latin typeface="Calibri"/>
              </a:rPr>
              <a:t>0</a:t>
            </a:r>
            <a:r>
              <a:rPr lang="ar-DZ" b="1" dirty="0" smtClean="0">
                <a:solidFill>
                  <a:srgbClr val="000000"/>
                </a:solidFill>
                <a:latin typeface="TraditionalArabic"/>
              </a:rPr>
              <a:t>،</a:t>
            </a:r>
            <a:r>
              <a:rPr lang="ar-DZ" b="1" dirty="0" smtClean="0">
                <a:solidFill>
                  <a:srgbClr val="000000"/>
                </a:solidFill>
                <a:latin typeface="Calibri"/>
              </a:rPr>
              <a:t>0</a:t>
            </a:r>
            <a:r>
              <a:rPr lang="ar-DZ" b="1" dirty="0" smtClean="0">
                <a:solidFill>
                  <a:srgbClr val="000000"/>
                </a:solidFill>
                <a:latin typeface="TraditionalArabic"/>
              </a:rPr>
              <a:t>و </a:t>
            </a:r>
            <a:r>
              <a:rPr lang="ar-DZ" b="1" dirty="0">
                <a:solidFill>
                  <a:srgbClr val="000000"/>
                </a:solidFill>
                <a:latin typeface="TraditionalArabic"/>
              </a:rPr>
              <a:t>يتناقص في </a:t>
            </a:r>
            <a:r>
              <a:rPr lang="ar-DZ" b="1" dirty="0" smtClean="0">
                <a:solidFill>
                  <a:srgbClr val="000000"/>
                </a:solidFill>
                <a:latin typeface="TraditionalArabic"/>
              </a:rPr>
              <a:t>حالة العكس </a:t>
            </a:r>
            <a:r>
              <a:rPr lang="ar-DZ" b="1" dirty="0">
                <a:solidFill>
                  <a:srgbClr val="000000"/>
                </a:solidFill>
                <a:latin typeface="TraditionalArabic"/>
              </a:rPr>
              <a:t>كما هو موضح </a:t>
            </a:r>
            <a:r>
              <a:rPr lang="ar-DZ" b="1" dirty="0" smtClean="0">
                <a:solidFill>
                  <a:srgbClr val="000000"/>
                </a:solidFill>
                <a:latin typeface="TraditionalArabic"/>
              </a:rPr>
              <a:t>في الشكل </a:t>
            </a:r>
            <a:r>
              <a:rPr lang="ar-DZ" b="1" dirty="0">
                <a:solidFill>
                  <a:srgbClr val="000000"/>
                </a:solidFill>
                <a:latin typeface="TraditionalArabic"/>
              </a:rPr>
              <a:t>أعلاه و نستنتج ما يلي</a:t>
            </a:r>
            <a:r>
              <a:rPr lang="ar-DZ" b="1" dirty="0" smtClean="0">
                <a:solidFill>
                  <a:srgbClr val="000000"/>
                </a:solidFill>
                <a:latin typeface="TraditionalArabic"/>
              </a:rPr>
              <a:t>:</a:t>
            </a:r>
          </a:p>
          <a:p>
            <a:pPr algn="just"/>
            <a:endParaRPr lang="ar-DZ" b="1" dirty="0" smtClean="0">
              <a:solidFill>
                <a:srgbClr val="000000"/>
              </a:solidFill>
              <a:latin typeface="TraditionalArabic"/>
            </a:endParaRPr>
          </a:p>
          <a:p>
            <a:pPr marL="457200" indent="-457200" algn="just">
              <a:buFont typeface="Arial" pitchFamily="34" charset="0"/>
              <a:buChar char="•"/>
            </a:pPr>
            <a:r>
              <a:rPr lang="ar-DZ" b="1" dirty="0">
                <a:solidFill>
                  <a:srgbClr val="000000"/>
                </a:solidFill>
                <a:latin typeface="TraditionalArabic"/>
              </a:rPr>
              <a:t> </a:t>
            </a:r>
            <a:r>
              <a:rPr lang="ar-DZ" b="1" dirty="0" smtClean="0">
                <a:solidFill>
                  <a:srgbClr val="000000"/>
                </a:solidFill>
                <a:latin typeface="Wingdings"/>
              </a:rPr>
              <a:t> </a:t>
            </a:r>
            <a:r>
              <a:rPr lang="ar-DZ" b="1" dirty="0">
                <a:solidFill>
                  <a:srgbClr val="000000"/>
                </a:solidFill>
                <a:latin typeface="TraditionalArabic"/>
              </a:rPr>
              <a:t>كلما انتقل المستهلك من المنحنى إلى منحنى آخر مبتعدا </a:t>
            </a:r>
            <a:r>
              <a:rPr lang="ar-DZ" b="1" dirty="0" smtClean="0">
                <a:solidFill>
                  <a:srgbClr val="000000"/>
                </a:solidFill>
                <a:latin typeface="TraditionalArabic"/>
              </a:rPr>
              <a:t>عن النقطة </a:t>
            </a:r>
            <a:r>
              <a:rPr lang="ar-DZ" b="1" dirty="0">
                <a:solidFill>
                  <a:srgbClr val="000000"/>
                </a:solidFill>
                <a:latin typeface="TraditionalArabic"/>
              </a:rPr>
              <a:t>الأصل </a:t>
            </a:r>
            <a:r>
              <a:rPr lang="ar-DZ" b="1" dirty="0" smtClean="0">
                <a:solidFill>
                  <a:srgbClr val="000000"/>
                </a:solidFill>
                <a:latin typeface="Calibri"/>
              </a:rPr>
              <a:t>0</a:t>
            </a:r>
            <a:r>
              <a:rPr lang="ar-DZ" b="1" dirty="0" smtClean="0">
                <a:solidFill>
                  <a:srgbClr val="000000"/>
                </a:solidFill>
                <a:latin typeface="TraditionalArabic"/>
              </a:rPr>
              <a:t>،</a:t>
            </a:r>
            <a:r>
              <a:rPr lang="ar-DZ" b="1" dirty="0" smtClean="0">
                <a:solidFill>
                  <a:srgbClr val="000000"/>
                </a:solidFill>
                <a:latin typeface="Calibri"/>
              </a:rPr>
              <a:t>0</a:t>
            </a:r>
            <a:r>
              <a:rPr lang="ar-DZ" b="1" dirty="0" smtClean="0">
                <a:solidFill>
                  <a:srgbClr val="000000"/>
                </a:solidFill>
                <a:latin typeface="TraditionalArabic"/>
              </a:rPr>
              <a:t>كلما سيحصل على </a:t>
            </a:r>
            <a:r>
              <a:rPr lang="ar-DZ" b="1" dirty="0">
                <a:solidFill>
                  <a:srgbClr val="000000"/>
                </a:solidFill>
                <a:latin typeface="TraditionalArabic"/>
              </a:rPr>
              <a:t>مستوى إشباع </a:t>
            </a:r>
            <a:r>
              <a:rPr lang="ar-DZ" b="1" dirty="0" smtClean="0">
                <a:solidFill>
                  <a:srgbClr val="000000"/>
                </a:solidFill>
                <a:latin typeface="TraditionalArabic"/>
              </a:rPr>
              <a:t>أعلى. </a:t>
            </a:r>
          </a:p>
          <a:p>
            <a:pPr marL="457200" indent="-457200" algn="just">
              <a:buFont typeface="Arial" pitchFamily="34" charset="0"/>
              <a:buChar char="•"/>
            </a:pPr>
            <a:r>
              <a:rPr lang="ar-DZ" b="1" dirty="0">
                <a:solidFill>
                  <a:srgbClr val="000000"/>
                </a:solidFill>
                <a:latin typeface="TraditionalArabic"/>
              </a:rPr>
              <a:t> </a:t>
            </a:r>
            <a:r>
              <a:rPr lang="ar-DZ" b="1" dirty="0" smtClean="0">
                <a:solidFill>
                  <a:srgbClr val="000000"/>
                </a:solidFill>
                <a:latin typeface="TraditionalArabic"/>
              </a:rPr>
              <a:t>إذا </a:t>
            </a:r>
            <a:r>
              <a:rPr lang="ar-DZ" b="1" dirty="0">
                <a:solidFill>
                  <a:srgbClr val="000000"/>
                </a:solidFill>
                <a:latin typeface="TraditionalArabic"/>
              </a:rPr>
              <a:t>انتقل من توليفة استهلاكية إلى أخرى على نفس منحنى السواء فان مستوى الإشباع يبقى </a:t>
            </a:r>
            <a:r>
              <a:rPr lang="ar-DZ" b="1" dirty="0" smtClean="0">
                <a:solidFill>
                  <a:srgbClr val="000000"/>
                </a:solidFill>
                <a:latin typeface="TraditionalArabic"/>
              </a:rPr>
              <a:t>ثابت ∆</a:t>
            </a:r>
            <a:r>
              <a:rPr lang="el-GR" b="1" dirty="0">
                <a:solidFill>
                  <a:srgbClr val="000000"/>
                </a:solidFill>
                <a:latin typeface="TraditionalArabic"/>
              </a:rPr>
              <a:t>Τ</a:t>
            </a:r>
            <a:r>
              <a:rPr lang="el-GR" b="1" dirty="0">
                <a:solidFill>
                  <a:srgbClr val="000000"/>
                </a:solidFill>
                <a:latin typeface="Calibri"/>
              </a:rPr>
              <a:t>=0</a:t>
            </a:r>
            <a:r>
              <a:rPr lang="el-GR" dirty="0">
                <a:solidFill>
                  <a:srgbClr val="000000"/>
                </a:solidFill>
                <a:latin typeface="TraditionalArabic"/>
              </a:rPr>
              <a:t/>
            </a:r>
            <a:br>
              <a:rPr lang="el-GR" dirty="0">
                <a:solidFill>
                  <a:srgbClr val="000000"/>
                </a:solidFill>
                <a:latin typeface="TraditionalArabic"/>
              </a:rPr>
            </a:br>
            <a:endParaRPr lang="ar-DZ" dirty="0"/>
          </a:p>
        </p:txBody>
      </p:sp>
    </p:spTree>
    <p:extLst>
      <p:ext uri="{BB962C8B-B14F-4D97-AF65-F5344CB8AC3E}">
        <p14:creationId xmlns:p14="http://schemas.microsoft.com/office/powerpoint/2010/main" val="309787916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50" fill="hold"/>
                                        <p:tgtEl>
                                          <p:spTgt spid="2"/>
                                        </p:tgtEl>
                                        <p:attrNameLst>
                                          <p:attrName>ppt_x</p:attrName>
                                        </p:attrNameLst>
                                      </p:cBhvr>
                                      <p:tavLst>
                                        <p:tav tm="0">
                                          <p:val>
                                            <p:strVal val="#ppt_x"/>
                                          </p:val>
                                        </p:tav>
                                        <p:tav tm="100000">
                                          <p:val>
                                            <p:strVal val="#ppt_x"/>
                                          </p:val>
                                        </p:tav>
                                      </p:tavLst>
                                    </p:anim>
                                    <p:anim calcmode="lin" valueType="num">
                                      <p:cBhvr additive="base">
                                        <p:cTn id="8" dur="25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250"/>
                            </p:stCondLst>
                            <p:childTnLst>
                              <p:par>
                                <p:cTn id="10" presetID="2" presetClass="entr" presetSubtype="4"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25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25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500"/>
                            </p:stCondLst>
                            <p:childTnLst>
                              <p:par>
                                <p:cTn id="15" presetID="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25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25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750"/>
                            </p:stCondLst>
                            <p:childTnLst>
                              <p:par>
                                <p:cTn id="20" presetID="2" presetClass="entr" presetSubtype="4"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25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25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7848" y="1779889"/>
            <a:ext cx="5464472" cy="4449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عنوان 1"/>
          <p:cNvSpPr txBox="1">
            <a:spLocks/>
          </p:cNvSpPr>
          <p:nvPr/>
        </p:nvSpPr>
        <p:spPr bwMode="auto">
          <a:xfrm>
            <a:off x="539552" y="-57249"/>
            <a:ext cx="7772400" cy="147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pitchFamily="34" charset="0"/>
                <a:cs typeface="Arial" pitchFamily="34" charset="0"/>
              </a:defRPr>
            </a:lvl2pPr>
            <a:lvl3pPr algn="ctr" rtl="1" eaLnBrk="0" fontAlgn="base" hangingPunct="0">
              <a:spcBef>
                <a:spcPct val="0"/>
              </a:spcBef>
              <a:spcAft>
                <a:spcPct val="0"/>
              </a:spcAft>
              <a:defRPr sz="4400">
                <a:solidFill>
                  <a:schemeClr val="tx2"/>
                </a:solidFill>
                <a:latin typeface="Arial" pitchFamily="34" charset="0"/>
                <a:cs typeface="Arial" pitchFamily="34" charset="0"/>
              </a:defRPr>
            </a:lvl3pPr>
            <a:lvl4pPr algn="ctr" rtl="1" eaLnBrk="0" fontAlgn="base" hangingPunct="0">
              <a:spcBef>
                <a:spcPct val="0"/>
              </a:spcBef>
              <a:spcAft>
                <a:spcPct val="0"/>
              </a:spcAft>
              <a:defRPr sz="4400">
                <a:solidFill>
                  <a:schemeClr val="tx2"/>
                </a:solidFill>
                <a:latin typeface="Arial" pitchFamily="34" charset="0"/>
                <a:cs typeface="Arial" pitchFamily="34" charset="0"/>
              </a:defRPr>
            </a:lvl4pPr>
            <a:lvl5pPr algn="ctr" rtl="1"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1" fontAlgn="base">
              <a:spcBef>
                <a:spcPct val="0"/>
              </a:spcBef>
              <a:spcAft>
                <a:spcPct val="0"/>
              </a:spcAft>
              <a:defRPr sz="4400">
                <a:solidFill>
                  <a:schemeClr val="tx2"/>
                </a:solidFill>
                <a:latin typeface="Arial" pitchFamily="34" charset="0"/>
                <a:cs typeface="Arial" pitchFamily="34" charset="0"/>
              </a:defRPr>
            </a:lvl6pPr>
            <a:lvl7pPr marL="914400" algn="ctr" rtl="1" fontAlgn="base">
              <a:spcBef>
                <a:spcPct val="0"/>
              </a:spcBef>
              <a:spcAft>
                <a:spcPct val="0"/>
              </a:spcAft>
              <a:defRPr sz="4400">
                <a:solidFill>
                  <a:schemeClr val="tx2"/>
                </a:solidFill>
                <a:latin typeface="Arial" pitchFamily="34" charset="0"/>
                <a:cs typeface="Arial" pitchFamily="34" charset="0"/>
              </a:defRPr>
            </a:lvl7pPr>
            <a:lvl8pPr marL="1371600" algn="ctr" rtl="1" fontAlgn="base">
              <a:spcBef>
                <a:spcPct val="0"/>
              </a:spcBef>
              <a:spcAft>
                <a:spcPct val="0"/>
              </a:spcAft>
              <a:defRPr sz="4400">
                <a:solidFill>
                  <a:schemeClr val="tx2"/>
                </a:solidFill>
                <a:latin typeface="Arial" pitchFamily="34" charset="0"/>
                <a:cs typeface="Arial" pitchFamily="34" charset="0"/>
              </a:defRPr>
            </a:lvl8pPr>
            <a:lvl9pPr marL="1828800" algn="ctr" rtl="1" fontAlgn="base">
              <a:spcBef>
                <a:spcPct val="0"/>
              </a:spcBef>
              <a:spcAft>
                <a:spcPct val="0"/>
              </a:spcAft>
              <a:defRPr sz="4400">
                <a:solidFill>
                  <a:schemeClr val="tx2"/>
                </a:solidFill>
                <a:latin typeface="Arial" pitchFamily="34" charset="0"/>
                <a:cs typeface="Arial" pitchFamily="34" charset="0"/>
              </a:defRPr>
            </a:lvl9pPr>
          </a:lstStyle>
          <a:p>
            <a:r>
              <a:rPr lang="ar-DZ" b="1" dirty="0" smtClean="0"/>
              <a:t>شكل منحنيات  السواء</a:t>
            </a:r>
            <a:endParaRPr lang="ar-DZ" b="1" dirty="0"/>
          </a:p>
        </p:txBody>
      </p:sp>
    </p:spTree>
    <p:extLst>
      <p:ext uri="{BB962C8B-B14F-4D97-AF65-F5344CB8AC3E}">
        <p14:creationId xmlns:p14="http://schemas.microsoft.com/office/powerpoint/2010/main" val="135256080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250" fill="hold"/>
                                        <p:tgtEl>
                                          <p:spTgt spid="5"/>
                                        </p:tgtEl>
                                        <p:attrNameLst>
                                          <p:attrName>ppt_x</p:attrName>
                                        </p:attrNameLst>
                                      </p:cBhvr>
                                      <p:tavLst>
                                        <p:tav tm="0">
                                          <p:val>
                                            <p:strVal val="#ppt_x"/>
                                          </p:val>
                                        </p:tav>
                                        <p:tav tm="100000">
                                          <p:val>
                                            <p:strVal val="#ppt_x"/>
                                          </p:val>
                                        </p:tav>
                                      </p:tavLst>
                                    </p:anim>
                                    <p:anim calcmode="lin" valueType="num">
                                      <p:cBhvr additive="base">
                                        <p:cTn id="8" dur="250" fill="hold"/>
                                        <p:tgtEl>
                                          <p:spTgt spid="5"/>
                                        </p:tgtEl>
                                        <p:attrNameLst>
                                          <p:attrName>ppt_y</p:attrName>
                                        </p:attrNameLst>
                                      </p:cBhvr>
                                      <p:tavLst>
                                        <p:tav tm="0">
                                          <p:val>
                                            <p:strVal val="1+#ppt_h/2"/>
                                          </p:val>
                                        </p:tav>
                                        <p:tav tm="100000">
                                          <p:val>
                                            <p:strVal val="#ppt_y"/>
                                          </p:val>
                                        </p:tav>
                                      </p:tavLst>
                                    </p:anim>
                                  </p:childTnLst>
                                </p:cTn>
                              </p:par>
                            </p:childTnLst>
                          </p:cTn>
                        </p:par>
                        <p:par>
                          <p:cTn id="9" fill="hold">
                            <p:stCondLst>
                              <p:cond delay="250"/>
                            </p:stCondLst>
                            <p:childTnLst>
                              <p:par>
                                <p:cTn id="10" presetID="2" presetClass="entr" presetSubtype="4" fill="hold" nodeType="afterEffect">
                                  <p:stCondLst>
                                    <p:cond delay="0"/>
                                  </p:stCondLst>
                                  <p:childTnLst>
                                    <p:set>
                                      <p:cBhvr>
                                        <p:cTn id="11" dur="1" fill="hold">
                                          <p:stCondLst>
                                            <p:cond delay="0"/>
                                          </p:stCondLst>
                                        </p:cTn>
                                        <p:tgtEl>
                                          <p:spTgt spid="5122"/>
                                        </p:tgtEl>
                                        <p:attrNameLst>
                                          <p:attrName>style.visibility</p:attrName>
                                        </p:attrNameLst>
                                      </p:cBhvr>
                                      <p:to>
                                        <p:strVal val="visible"/>
                                      </p:to>
                                    </p:set>
                                    <p:anim calcmode="lin" valueType="num">
                                      <p:cBhvr additive="base">
                                        <p:cTn id="12" dur="250" fill="hold"/>
                                        <p:tgtEl>
                                          <p:spTgt spid="5122"/>
                                        </p:tgtEl>
                                        <p:attrNameLst>
                                          <p:attrName>ppt_x</p:attrName>
                                        </p:attrNameLst>
                                      </p:cBhvr>
                                      <p:tavLst>
                                        <p:tav tm="0">
                                          <p:val>
                                            <p:strVal val="#ppt_x"/>
                                          </p:val>
                                        </p:tav>
                                        <p:tav tm="100000">
                                          <p:val>
                                            <p:strVal val="#ppt_x"/>
                                          </p:val>
                                        </p:tav>
                                      </p:tavLst>
                                    </p:anim>
                                    <p:anim calcmode="lin" valueType="num">
                                      <p:cBhvr additive="base">
                                        <p:cTn id="13" dur="250" fill="hold"/>
                                        <p:tgtEl>
                                          <p:spTgt spid="51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Text Box 2"/>
          <p:cNvSpPr txBox="1">
            <a:spLocks noChangeArrowheads="1"/>
          </p:cNvSpPr>
          <p:nvPr/>
        </p:nvSpPr>
        <p:spPr bwMode="auto">
          <a:xfrm>
            <a:off x="2837656" y="334397"/>
            <a:ext cx="627084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600" b="1">
                <a:solidFill>
                  <a:schemeClr val="tx1"/>
                </a:solidFill>
                <a:latin typeface="Garamond" pitchFamily="18" charset="0"/>
                <a:cs typeface="Traditional Arabic" pitchFamily="18" charset="-78"/>
              </a:defRPr>
            </a:lvl1pPr>
            <a:lvl2pPr marL="742950" indent="-285750" eaLnBrk="0" hangingPunct="0">
              <a:defRPr sz="2600" b="1">
                <a:solidFill>
                  <a:schemeClr val="tx1"/>
                </a:solidFill>
                <a:latin typeface="Garamond" pitchFamily="18" charset="0"/>
                <a:cs typeface="Traditional Arabic" pitchFamily="18" charset="-78"/>
              </a:defRPr>
            </a:lvl2pPr>
            <a:lvl3pPr marL="1143000" indent="-228600" eaLnBrk="0" hangingPunct="0">
              <a:defRPr sz="2600" b="1">
                <a:solidFill>
                  <a:schemeClr val="tx1"/>
                </a:solidFill>
                <a:latin typeface="Garamond" pitchFamily="18" charset="0"/>
                <a:cs typeface="Traditional Arabic" pitchFamily="18" charset="-78"/>
              </a:defRPr>
            </a:lvl3pPr>
            <a:lvl4pPr marL="1600200" indent="-228600" eaLnBrk="0" hangingPunct="0">
              <a:defRPr sz="2600" b="1">
                <a:solidFill>
                  <a:schemeClr val="tx1"/>
                </a:solidFill>
                <a:latin typeface="Garamond" pitchFamily="18" charset="0"/>
                <a:cs typeface="Traditional Arabic" pitchFamily="18" charset="-78"/>
              </a:defRPr>
            </a:lvl4pPr>
            <a:lvl5pPr marL="2057400" indent="-228600" eaLnBrk="0" hangingPunct="0">
              <a:defRPr sz="2600" b="1">
                <a:solidFill>
                  <a:schemeClr val="tx1"/>
                </a:solidFill>
                <a:latin typeface="Garamond" pitchFamily="18" charset="0"/>
                <a:cs typeface="Traditional Arabic" pitchFamily="18" charset="-78"/>
              </a:defRPr>
            </a:lvl5pPr>
            <a:lvl6pPr marL="25146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6pPr>
            <a:lvl7pPr marL="29718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7pPr>
            <a:lvl8pPr marL="34290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8pPr>
            <a:lvl9pPr marL="38862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9pPr>
          </a:lstStyle>
          <a:p>
            <a:pPr eaLnBrk="1" fontAlgn="base" hangingPunct="1">
              <a:spcBef>
                <a:spcPct val="50000"/>
              </a:spcBef>
              <a:spcAft>
                <a:spcPct val="0"/>
              </a:spcAft>
            </a:pPr>
            <a:r>
              <a:rPr lang="ar-DZ" sz="3600" dirty="0" smtClean="0">
                <a:solidFill>
                  <a:srgbClr val="004C00"/>
                </a:solidFill>
                <a:latin typeface="Traditional Arabic" pitchFamily="18" charset="-78"/>
                <a:cs typeface="+mn-cs"/>
              </a:rPr>
              <a:t> 1- تعريف </a:t>
            </a:r>
            <a:r>
              <a:rPr lang="ar-SA" sz="3600" dirty="0" smtClean="0">
                <a:solidFill>
                  <a:srgbClr val="004C00"/>
                </a:solidFill>
                <a:latin typeface="Traditional Arabic" pitchFamily="18" charset="-78"/>
                <a:cs typeface="+mn-cs"/>
              </a:rPr>
              <a:t>المعدل الحدي للإحلال  </a:t>
            </a:r>
            <a:endParaRPr lang="en-US" sz="3600" dirty="0" smtClean="0">
              <a:solidFill>
                <a:srgbClr val="004C00"/>
              </a:solidFill>
              <a:latin typeface="Traditional Arabic" pitchFamily="18" charset="-78"/>
              <a:cs typeface="+mn-cs"/>
            </a:endParaRPr>
          </a:p>
        </p:txBody>
      </p:sp>
      <p:sp>
        <p:nvSpPr>
          <p:cNvPr id="118787" name="Text Box 3"/>
          <p:cNvSpPr txBox="1">
            <a:spLocks noChangeArrowheads="1"/>
          </p:cNvSpPr>
          <p:nvPr/>
        </p:nvSpPr>
        <p:spPr bwMode="auto">
          <a:xfrm>
            <a:off x="218256" y="996985"/>
            <a:ext cx="8746232" cy="27084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600" b="1">
                <a:solidFill>
                  <a:schemeClr val="tx1"/>
                </a:solidFill>
                <a:latin typeface="Garamond" pitchFamily="18" charset="0"/>
                <a:cs typeface="Traditional Arabic" pitchFamily="18" charset="-78"/>
              </a:defRPr>
            </a:lvl1pPr>
            <a:lvl2pPr marL="742950" indent="-285750" eaLnBrk="0" hangingPunct="0">
              <a:defRPr sz="2600" b="1">
                <a:solidFill>
                  <a:schemeClr val="tx1"/>
                </a:solidFill>
                <a:latin typeface="Garamond" pitchFamily="18" charset="0"/>
                <a:cs typeface="Traditional Arabic" pitchFamily="18" charset="-78"/>
              </a:defRPr>
            </a:lvl2pPr>
            <a:lvl3pPr marL="1143000" indent="-228600" eaLnBrk="0" hangingPunct="0">
              <a:defRPr sz="2600" b="1">
                <a:solidFill>
                  <a:schemeClr val="tx1"/>
                </a:solidFill>
                <a:latin typeface="Garamond" pitchFamily="18" charset="0"/>
                <a:cs typeface="Traditional Arabic" pitchFamily="18" charset="-78"/>
              </a:defRPr>
            </a:lvl3pPr>
            <a:lvl4pPr marL="1600200" indent="-228600" eaLnBrk="0" hangingPunct="0">
              <a:defRPr sz="2600" b="1">
                <a:solidFill>
                  <a:schemeClr val="tx1"/>
                </a:solidFill>
                <a:latin typeface="Garamond" pitchFamily="18" charset="0"/>
                <a:cs typeface="Traditional Arabic" pitchFamily="18" charset="-78"/>
              </a:defRPr>
            </a:lvl4pPr>
            <a:lvl5pPr marL="2057400" indent="-228600" eaLnBrk="0" hangingPunct="0">
              <a:defRPr sz="2600" b="1">
                <a:solidFill>
                  <a:schemeClr val="tx1"/>
                </a:solidFill>
                <a:latin typeface="Garamond" pitchFamily="18" charset="0"/>
                <a:cs typeface="Traditional Arabic" pitchFamily="18" charset="-78"/>
              </a:defRPr>
            </a:lvl5pPr>
            <a:lvl6pPr marL="25146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6pPr>
            <a:lvl7pPr marL="29718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7pPr>
            <a:lvl8pPr marL="34290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8pPr>
            <a:lvl9pPr marL="38862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9pPr>
          </a:lstStyle>
          <a:p>
            <a:pPr algn="just" eaLnBrk="1" fontAlgn="base" hangingPunct="1">
              <a:spcBef>
                <a:spcPct val="50000"/>
              </a:spcBef>
              <a:spcAft>
                <a:spcPct val="0"/>
              </a:spcAft>
            </a:pPr>
            <a:r>
              <a:rPr lang="ar-DZ" sz="3200" b="0" dirty="0" smtClean="0">
                <a:solidFill>
                  <a:srgbClr val="000000"/>
                </a:solidFill>
                <a:latin typeface="Arial" pitchFamily="34" charset="0"/>
                <a:cs typeface="Arial" pitchFamily="34" charset="0"/>
              </a:rPr>
              <a:t>   </a:t>
            </a:r>
            <a:r>
              <a:rPr lang="ar-SA" sz="3200" dirty="0" smtClean="0">
                <a:solidFill>
                  <a:srgbClr val="000000"/>
                </a:solidFill>
                <a:latin typeface="Arial" pitchFamily="34" charset="0"/>
                <a:cs typeface="Arial" pitchFamily="34" charset="0"/>
              </a:rPr>
              <a:t>يوضح المعدل</a:t>
            </a:r>
            <a:r>
              <a:rPr lang="ar-DZ" sz="3200" dirty="0" smtClean="0">
                <a:solidFill>
                  <a:srgbClr val="000000"/>
                </a:solidFill>
                <a:latin typeface="Arial" pitchFamily="34" charset="0"/>
                <a:cs typeface="Arial" pitchFamily="34" charset="0"/>
              </a:rPr>
              <a:t> </a:t>
            </a:r>
            <a:r>
              <a:rPr lang="ar-SA" sz="3200" dirty="0" smtClean="0">
                <a:solidFill>
                  <a:srgbClr val="000000"/>
                </a:solidFill>
                <a:latin typeface="Arial" pitchFamily="34" charset="0"/>
                <a:cs typeface="Arial" pitchFamily="34" charset="0"/>
              </a:rPr>
              <a:t>عدد الوحدات التي يجب التنازل عنها من السلعة</a:t>
            </a:r>
            <a:r>
              <a:rPr lang="ar-DZ" sz="3200" dirty="0" smtClean="0">
                <a:solidFill>
                  <a:srgbClr val="000000"/>
                </a:solidFill>
                <a:latin typeface="Arial" pitchFamily="34" charset="0"/>
                <a:cs typeface="Arial" pitchFamily="34" charset="0"/>
              </a:rPr>
              <a:t>,</a:t>
            </a:r>
            <a:r>
              <a:rPr lang="ar-SA" sz="3200" dirty="0" smtClean="0">
                <a:solidFill>
                  <a:srgbClr val="000000"/>
                </a:solidFill>
                <a:latin typeface="Arial" pitchFamily="34" charset="0"/>
                <a:cs typeface="Arial" pitchFamily="34" charset="0"/>
              </a:rPr>
              <a:t> </a:t>
            </a:r>
            <a:r>
              <a:rPr lang="ar-DZ" sz="3200" dirty="0" smtClean="0">
                <a:solidFill>
                  <a:srgbClr val="000000"/>
                </a:solidFill>
                <a:latin typeface="Arial" pitchFamily="34" charset="0"/>
                <a:cs typeface="Arial" pitchFamily="34" charset="0"/>
              </a:rPr>
              <a:t> </a:t>
            </a:r>
            <a:r>
              <a:rPr lang="ar-SA" sz="3200" dirty="0" smtClean="0">
                <a:solidFill>
                  <a:srgbClr val="000000"/>
                </a:solidFill>
                <a:latin typeface="Arial" pitchFamily="34" charset="0"/>
                <a:cs typeface="Arial" pitchFamily="34" charset="0"/>
              </a:rPr>
              <a:t>مقابل الحصول على وحدة واحدة من السلعة الأخرى</a:t>
            </a:r>
            <a:r>
              <a:rPr lang="ar-DZ" sz="3200" dirty="0" smtClean="0">
                <a:solidFill>
                  <a:srgbClr val="000000"/>
                </a:solidFill>
                <a:latin typeface="Arial" pitchFamily="34" charset="0"/>
                <a:cs typeface="Arial" pitchFamily="34" charset="0"/>
              </a:rPr>
              <a:t>,</a:t>
            </a:r>
            <a:r>
              <a:rPr lang="ar-SA" sz="3200" dirty="0" smtClean="0">
                <a:solidFill>
                  <a:srgbClr val="000000"/>
                </a:solidFill>
                <a:latin typeface="Arial" pitchFamily="34" charset="0"/>
                <a:cs typeface="Arial" pitchFamily="34" charset="0"/>
              </a:rPr>
              <a:t> للحصول على نفس المستوى من الاشباع</a:t>
            </a:r>
            <a:r>
              <a:rPr lang="ar-DZ" sz="3200" dirty="0" smtClean="0">
                <a:solidFill>
                  <a:srgbClr val="000000"/>
                </a:solidFill>
                <a:latin typeface="Arial" pitchFamily="34" charset="0"/>
                <a:cs typeface="Arial" pitchFamily="34" charset="0"/>
              </a:rPr>
              <a:t> </a:t>
            </a:r>
            <a:r>
              <a:rPr lang="ar-SA" sz="3200" dirty="0" smtClean="0">
                <a:solidFill>
                  <a:srgbClr val="000000"/>
                </a:solidFill>
                <a:latin typeface="Arial" pitchFamily="34" charset="0"/>
                <a:cs typeface="Arial" pitchFamily="34" charset="0"/>
              </a:rPr>
              <a:t>وهو </a:t>
            </a:r>
            <a:r>
              <a:rPr lang="ar-SA" sz="3200" dirty="0">
                <a:solidFill>
                  <a:srgbClr val="000000"/>
                </a:solidFill>
                <a:latin typeface="Arial" pitchFamily="34" charset="0"/>
                <a:cs typeface="Arial" pitchFamily="34" charset="0"/>
              </a:rPr>
              <a:t>عبارة عن ميل منحنى </a:t>
            </a:r>
            <a:r>
              <a:rPr lang="ar-SA" sz="3200" dirty="0" smtClean="0">
                <a:solidFill>
                  <a:srgbClr val="000000"/>
                </a:solidFill>
                <a:latin typeface="Arial" pitchFamily="34" charset="0"/>
                <a:cs typeface="Arial" pitchFamily="34" charset="0"/>
              </a:rPr>
              <a:t>السواء</a:t>
            </a:r>
            <a:r>
              <a:rPr lang="ar-DZ" sz="3200" dirty="0" smtClean="0">
                <a:solidFill>
                  <a:srgbClr val="000000"/>
                </a:solidFill>
              </a:rPr>
              <a:t>.</a:t>
            </a:r>
            <a:endParaRPr lang="en-US" sz="3200" dirty="0">
              <a:solidFill>
                <a:srgbClr val="000000"/>
              </a:solidFill>
            </a:endParaRPr>
          </a:p>
          <a:p>
            <a:pPr eaLnBrk="1" fontAlgn="base" hangingPunct="1">
              <a:spcBef>
                <a:spcPct val="50000"/>
              </a:spcBef>
              <a:spcAft>
                <a:spcPct val="0"/>
              </a:spcAft>
            </a:pPr>
            <a:endParaRPr lang="en-US" sz="2800" dirty="0" smtClean="0">
              <a:solidFill>
                <a:srgbClr val="000000"/>
              </a:solidFill>
              <a:latin typeface="Arial" pitchFamily="34" charset="0"/>
            </a:endParaRP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2585467"/>
            <a:ext cx="3352800" cy="771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 Box 2"/>
          <p:cNvSpPr txBox="1">
            <a:spLocks noChangeArrowheads="1"/>
          </p:cNvSpPr>
          <p:nvPr/>
        </p:nvSpPr>
        <p:spPr bwMode="auto">
          <a:xfrm>
            <a:off x="5110336" y="3502749"/>
            <a:ext cx="378214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600" b="1">
                <a:solidFill>
                  <a:schemeClr val="tx1"/>
                </a:solidFill>
                <a:latin typeface="Garamond" pitchFamily="18" charset="0"/>
                <a:cs typeface="Traditional Arabic" pitchFamily="18" charset="-78"/>
              </a:defRPr>
            </a:lvl1pPr>
            <a:lvl2pPr marL="742950" indent="-285750" eaLnBrk="0" hangingPunct="0">
              <a:defRPr sz="2600" b="1">
                <a:solidFill>
                  <a:schemeClr val="tx1"/>
                </a:solidFill>
                <a:latin typeface="Garamond" pitchFamily="18" charset="0"/>
                <a:cs typeface="Traditional Arabic" pitchFamily="18" charset="-78"/>
              </a:defRPr>
            </a:lvl2pPr>
            <a:lvl3pPr marL="1143000" indent="-228600" eaLnBrk="0" hangingPunct="0">
              <a:defRPr sz="2600" b="1">
                <a:solidFill>
                  <a:schemeClr val="tx1"/>
                </a:solidFill>
                <a:latin typeface="Garamond" pitchFamily="18" charset="0"/>
                <a:cs typeface="Traditional Arabic" pitchFamily="18" charset="-78"/>
              </a:defRPr>
            </a:lvl3pPr>
            <a:lvl4pPr marL="1600200" indent="-228600" eaLnBrk="0" hangingPunct="0">
              <a:defRPr sz="2600" b="1">
                <a:solidFill>
                  <a:schemeClr val="tx1"/>
                </a:solidFill>
                <a:latin typeface="Garamond" pitchFamily="18" charset="0"/>
                <a:cs typeface="Traditional Arabic" pitchFamily="18" charset="-78"/>
              </a:defRPr>
            </a:lvl4pPr>
            <a:lvl5pPr marL="2057400" indent="-228600" eaLnBrk="0" hangingPunct="0">
              <a:defRPr sz="2600" b="1">
                <a:solidFill>
                  <a:schemeClr val="tx1"/>
                </a:solidFill>
                <a:latin typeface="Garamond" pitchFamily="18" charset="0"/>
                <a:cs typeface="Traditional Arabic" pitchFamily="18" charset="-78"/>
              </a:defRPr>
            </a:lvl5pPr>
            <a:lvl6pPr marL="25146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6pPr>
            <a:lvl7pPr marL="29718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7pPr>
            <a:lvl8pPr marL="34290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8pPr>
            <a:lvl9pPr marL="38862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9pPr>
          </a:lstStyle>
          <a:p>
            <a:pPr eaLnBrk="1" fontAlgn="base" hangingPunct="1">
              <a:spcBef>
                <a:spcPct val="50000"/>
              </a:spcBef>
              <a:spcAft>
                <a:spcPct val="0"/>
              </a:spcAft>
            </a:pPr>
            <a:r>
              <a:rPr lang="ar-DZ" sz="3600" dirty="0" smtClean="0">
                <a:solidFill>
                  <a:srgbClr val="004C00"/>
                </a:solidFill>
                <a:latin typeface="Traditional Arabic" pitchFamily="18" charset="-78"/>
                <a:cs typeface="+mn-cs"/>
              </a:rPr>
              <a:t>2- </a:t>
            </a:r>
            <a:r>
              <a:rPr lang="ar-SA" sz="3600" dirty="0" smtClean="0">
                <a:solidFill>
                  <a:srgbClr val="004C00"/>
                </a:solidFill>
                <a:latin typeface="Traditional Arabic" pitchFamily="18" charset="-78"/>
                <a:cs typeface="+mn-cs"/>
              </a:rPr>
              <a:t>خط الدخل الميزانية </a:t>
            </a:r>
            <a:endParaRPr lang="en-US" sz="3600" dirty="0" smtClean="0">
              <a:solidFill>
                <a:srgbClr val="004C00"/>
              </a:solidFill>
              <a:latin typeface="Traditional Arabic" pitchFamily="18" charset="-78"/>
              <a:cs typeface="+mn-cs"/>
            </a:endParaRPr>
          </a:p>
        </p:txBody>
      </p:sp>
      <p:sp>
        <p:nvSpPr>
          <p:cNvPr id="9" name="Text Box 3"/>
          <p:cNvSpPr txBox="1">
            <a:spLocks noChangeArrowheads="1"/>
          </p:cNvSpPr>
          <p:nvPr/>
        </p:nvSpPr>
        <p:spPr bwMode="auto">
          <a:xfrm>
            <a:off x="304800" y="4163596"/>
            <a:ext cx="8458200"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600" b="1">
                <a:solidFill>
                  <a:schemeClr val="tx1"/>
                </a:solidFill>
                <a:latin typeface="Garamond" pitchFamily="18" charset="0"/>
                <a:cs typeface="Traditional Arabic" pitchFamily="18" charset="-78"/>
              </a:defRPr>
            </a:lvl1pPr>
            <a:lvl2pPr marL="742950" indent="-285750" eaLnBrk="0" hangingPunct="0">
              <a:defRPr sz="2600" b="1">
                <a:solidFill>
                  <a:schemeClr val="tx1"/>
                </a:solidFill>
                <a:latin typeface="Garamond" pitchFamily="18" charset="0"/>
                <a:cs typeface="Traditional Arabic" pitchFamily="18" charset="-78"/>
              </a:defRPr>
            </a:lvl2pPr>
            <a:lvl3pPr marL="1143000" indent="-228600" eaLnBrk="0" hangingPunct="0">
              <a:defRPr sz="2600" b="1">
                <a:solidFill>
                  <a:schemeClr val="tx1"/>
                </a:solidFill>
                <a:latin typeface="Garamond" pitchFamily="18" charset="0"/>
                <a:cs typeface="Traditional Arabic" pitchFamily="18" charset="-78"/>
              </a:defRPr>
            </a:lvl3pPr>
            <a:lvl4pPr marL="1600200" indent="-228600" eaLnBrk="0" hangingPunct="0">
              <a:defRPr sz="2600" b="1">
                <a:solidFill>
                  <a:schemeClr val="tx1"/>
                </a:solidFill>
                <a:latin typeface="Garamond" pitchFamily="18" charset="0"/>
                <a:cs typeface="Traditional Arabic" pitchFamily="18" charset="-78"/>
              </a:defRPr>
            </a:lvl4pPr>
            <a:lvl5pPr marL="2057400" indent="-228600" eaLnBrk="0" hangingPunct="0">
              <a:defRPr sz="2600" b="1">
                <a:solidFill>
                  <a:schemeClr val="tx1"/>
                </a:solidFill>
                <a:latin typeface="Garamond" pitchFamily="18" charset="0"/>
                <a:cs typeface="Traditional Arabic" pitchFamily="18" charset="-78"/>
              </a:defRPr>
            </a:lvl5pPr>
            <a:lvl6pPr marL="25146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6pPr>
            <a:lvl7pPr marL="29718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7pPr>
            <a:lvl8pPr marL="34290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8pPr>
            <a:lvl9pPr marL="38862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9pPr>
          </a:lstStyle>
          <a:p>
            <a:pPr algn="just" eaLnBrk="1" fontAlgn="base" hangingPunct="1">
              <a:spcBef>
                <a:spcPct val="50000"/>
              </a:spcBef>
              <a:spcAft>
                <a:spcPct val="0"/>
              </a:spcAft>
            </a:pPr>
            <a:r>
              <a:rPr lang="ar-DZ" sz="2800" dirty="0" smtClean="0">
                <a:solidFill>
                  <a:srgbClr val="000000"/>
                </a:solidFill>
                <a:latin typeface="Arial" pitchFamily="34" charset="0"/>
              </a:rPr>
              <a:t>   </a:t>
            </a:r>
            <a:r>
              <a:rPr lang="ar-SA" sz="3200" dirty="0" smtClean="0">
                <a:solidFill>
                  <a:srgbClr val="000000"/>
                </a:solidFill>
                <a:latin typeface="Arial" pitchFamily="34" charset="0"/>
                <a:cs typeface="+mn-cs"/>
              </a:rPr>
              <a:t>ويقصد بخط الدخل أو خط الميزانية</a:t>
            </a:r>
            <a:r>
              <a:rPr lang="ar-DZ" sz="3200" dirty="0" smtClean="0">
                <a:solidFill>
                  <a:srgbClr val="000000"/>
                </a:solidFill>
                <a:latin typeface="Arial" pitchFamily="34" charset="0"/>
                <a:cs typeface="+mn-cs"/>
              </a:rPr>
              <a:t>, </a:t>
            </a:r>
            <a:r>
              <a:rPr lang="ar-SA" sz="3200" dirty="0" smtClean="0">
                <a:solidFill>
                  <a:srgbClr val="000000"/>
                </a:solidFill>
                <a:latin typeface="Arial" pitchFamily="34" charset="0"/>
                <a:cs typeface="+mn-cs"/>
              </a:rPr>
              <a:t>ذلك الخط الذي تمثل كل نقطة عليه توليفة معينة من السلعتين ، والتي يمكن شرائها بالثمن السائد في السوق</a:t>
            </a:r>
            <a:r>
              <a:rPr lang="ar-DZ" sz="3200" dirty="0" smtClean="0">
                <a:solidFill>
                  <a:srgbClr val="000000"/>
                </a:solidFill>
                <a:latin typeface="Arial" pitchFamily="34" charset="0"/>
                <a:cs typeface="+mn-cs"/>
              </a:rPr>
              <a:t>,</a:t>
            </a:r>
            <a:r>
              <a:rPr lang="ar-SA" sz="3200" dirty="0" smtClean="0">
                <a:solidFill>
                  <a:srgbClr val="000000"/>
                </a:solidFill>
                <a:latin typeface="Arial" pitchFamily="34" charset="0"/>
                <a:cs typeface="+mn-cs"/>
              </a:rPr>
              <a:t> وفي حدود دخل ثابت ( أو ميزانية ثابتة ).</a:t>
            </a:r>
          </a:p>
        </p:txBody>
      </p:sp>
      <p:pic>
        <p:nvPicPr>
          <p:cNvPr id="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5971753"/>
            <a:ext cx="6867525" cy="409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903007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2" fill="hold" grpId="0" nodeType="withEffect">
                                  <p:stCondLst>
                                    <p:cond delay="0"/>
                                  </p:stCondLst>
                                  <p:childTnLst>
                                    <p:set>
                                      <p:cBhvr>
                                        <p:cTn id="6" dur="1" fill="hold">
                                          <p:stCondLst>
                                            <p:cond delay="0"/>
                                          </p:stCondLst>
                                        </p:cTn>
                                        <p:tgtEl>
                                          <p:spTgt spid="118786"/>
                                        </p:tgtEl>
                                        <p:attrNameLst>
                                          <p:attrName>style.visibility</p:attrName>
                                        </p:attrNameLst>
                                      </p:cBhvr>
                                      <p:to>
                                        <p:strVal val="visible"/>
                                      </p:to>
                                    </p:set>
                                    <p:anim calcmode="lin" valueType="num">
                                      <p:cBhvr additive="base">
                                        <p:cTn id="7" dur="250" fill="hold"/>
                                        <p:tgtEl>
                                          <p:spTgt spid="118786"/>
                                        </p:tgtEl>
                                        <p:attrNameLst>
                                          <p:attrName>ppt_x</p:attrName>
                                        </p:attrNameLst>
                                      </p:cBhvr>
                                      <p:tavLst>
                                        <p:tav tm="0">
                                          <p:val>
                                            <p:strVal val="0-#ppt_w/2"/>
                                          </p:val>
                                        </p:tav>
                                        <p:tav tm="100000">
                                          <p:val>
                                            <p:strVal val="#ppt_x"/>
                                          </p:val>
                                        </p:tav>
                                      </p:tavLst>
                                    </p:anim>
                                    <p:anim calcmode="lin" valueType="num">
                                      <p:cBhvr additive="base">
                                        <p:cTn id="8" dur="250" fill="hold"/>
                                        <p:tgtEl>
                                          <p:spTgt spid="118786"/>
                                        </p:tgtEl>
                                        <p:attrNameLst>
                                          <p:attrName>ppt_y</p:attrName>
                                        </p:attrNameLst>
                                      </p:cBhvr>
                                      <p:tavLst>
                                        <p:tav tm="0">
                                          <p:val>
                                            <p:strVal val="1+#ppt_h/2"/>
                                          </p:val>
                                        </p:tav>
                                        <p:tav tm="100000">
                                          <p:val>
                                            <p:strVal val="#ppt_y"/>
                                          </p:val>
                                        </p:tav>
                                      </p:tavLst>
                                    </p:anim>
                                  </p:childTnLst>
                                </p:cTn>
                              </p:par>
                            </p:childTnLst>
                          </p:cTn>
                        </p:par>
                        <p:par>
                          <p:cTn id="9" fill="hold" nodeType="withGroup">
                            <p:stCondLst>
                              <p:cond delay="250"/>
                            </p:stCondLst>
                            <p:childTnLst>
                              <p:par>
                                <p:cTn id="10" presetID="9" presetClass="entr" presetSubtype="0" fill="hold" grpId="0" nodeType="afterEffect">
                                  <p:stCondLst>
                                    <p:cond delay="0"/>
                                  </p:stCondLst>
                                  <p:childTnLst>
                                    <p:set>
                                      <p:cBhvr>
                                        <p:cTn id="11" dur="1" fill="hold">
                                          <p:stCondLst>
                                            <p:cond delay="0"/>
                                          </p:stCondLst>
                                        </p:cTn>
                                        <p:tgtEl>
                                          <p:spTgt spid="118787"/>
                                        </p:tgtEl>
                                        <p:attrNameLst>
                                          <p:attrName>style.visibility</p:attrName>
                                        </p:attrNameLst>
                                      </p:cBhvr>
                                      <p:to>
                                        <p:strVal val="visible"/>
                                      </p:to>
                                    </p:set>
                                    <p:animEffect transition="in" filter="dissolve">
                                      <p:cBhvr>
                                        <p:cTn id="12" dur="250"/>
                                        <p:tgtEl>
                                          <p:spTgt spid="118787"/>
                                        </p:tgtEl>
                                      </p:cBhvr>
                                    </p:animEffect>
                                  </p:childTnLst>
                                </p:cTn>
                              </p:par>
                            </p:childTnLst>
                          </p:cTn>
                        </p:par>
                        <p:par>
                          <p:cTn id="13" fill="hold">
                            <p:stCondLst>
                              <p:cond delay="500"/>
                            </p:stCondLst>
                            <p:childTnLst>
                              <p:par>
                                <p:cTn id="14" presetID="22" presetClass="entr" presetSubtype="4" fill="hold" nodeType="afterEffect">
                                  <p:stCondLst>
                                    <p:cond delay="0"/>
                                  </p:stCondLst>
                                  <p:childTnLst>
                                    <p:set>
                                      <p:cBhvr>
                                        <p:cTn id="15" dur="1" fill="hold">
                                          <p:stCondLst>
                                            <p:cond delay="0"/>
                                          </p:stCondLst>
                                        </p:cTn>
                                        <p:tgtEl>
                                          <p:spTgt spid="6146"/>
                                        </p:tgtEl>
                                        <p:attrNameLst>
                                          <p:attrName>style.visibility</p:attrName>
                                        </p:attrNameLst>
                                      </p:cBhvr>
                                      <p:to>
                                        <p:strVal val="visible"/>
                                      </p:to>
                                    </p:set>
                                    <p:animEffect transition="in" filter="wipe(down)">
                                      <p:cBhvr>
                                        <p:cTn id="16" dur="100"/>
                                        <p:tgtEl>
                                          <p:spTgt spid="6146"/>
                                        </p:tgtEl>
                                      </p:cBhvr>
                                    </p:animEffect>
                                  </p:childTnLst>
                                </p:cTn>
                              </p:par>
                            </p:childTnLst>
                          </p:cTn>
                        </p:par>
                        <p:par>
                          <p:cTn id="17" fill="hold">
                            <p:stCondLst>
                              <p:cond delay="600"/>
                            </p:stCondLst>
                            <p:childTnLst>
                              <p:par>
                                <p:cTn id="18" presetID="5" presetClass="entr" presetSubtype="10" fill="hold" grpId="0" nodeType="after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checkerboard(across)">
                                      <p:cBhvr>
                                        <p:cTn id="20" dur="250"/>
                                        <p:tgtEl>
                                          <p:spTgt spid="7"/>
                                        </p:tgtEl>
                                      </p:cBhvr>
                                    </p:animEffect>
                                  </p:childTnLst>
                                </p:cTn>
                              </p:par>
                            </p:childTnLst>
                          </p:cTn>
                        </p:par>
                        <p:par>
                          <p:cTn id="21" fill="hold">
                            <p:stCondLst>
                              <p:cond delay="850"/>
                            </p:stCondLst>
                            <p:childTnLst>
                              <p:par>
                                <p:cTn id="22" presetID="4" presetClass="entr" presetSubtype="16" fill="hold" grpId="0" nodeType="after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box(in)">
                                      <p:cBhvr>
                                        <p:cTn id="24" dur="250"/>
                                        <p:tgtEl>
                                          <p:spTgt spid="9"/>
                                        </p:tgtEl>
                                      </p:cBhvr>
                                    </p:animEffect>
                                  </p:childTnLst>
                                </p:cTn>
                              </p:par>
                            </p:childTnLst>
                          </p:cTn>
                        </p:par>
                        <p:par>
                          <p:cTn id="25" fill="hold">
                            <p:stCondLst>
                              <p:cond delay="1100"/>
                            </p:stCondLst>
                            <p:childTnLst>
                              <p:par>
                                <p:cTn id="26" presetID="22" presetClass="entr" presetSubtype="4" fill="hold" nodeType="after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wipe(down)">
                                      <p:cBhvr>
                                        <p:cTn id="28" dur="2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6" grpId="0" autoUpdateAnimBg="0"/>
      <p:bldP spid="118787" grpId="0" autoUpdateAnimBg="0"/>
      <p:bldP spid="7" grpId="0" autoUpdateAnimBg="0"/>
      <p:bldP spid="9" grpId="0" autoUpdateAnimBg="0"/>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5" name="Text Box 3"/>
          <p:cNvSpPr txBox="1">
            <a:spLocks noChangeArrowheads="1"/>
          </p:cNvSpPr>
          <p:nvPr/>
        </p:nvSpPr>
        <p:spPr bwMode="auto">
          <a:xfrm>
            <a:off x="374848" y="332656"/>
            <a:ext cx="82296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600" b="1">
                <a:solidFill>
                  <a:schemeClr val="tx1"/>
                </a:solidFill>
                <a:latin typeface="Garamond" pitchFamily="18" charset="0"/>
                <a:cs typeface="Traditional Arabic" pitchFamily="18" charset="-78"/>
              </a:defRPr>
            </a:lvl1pPr>
            <a:lvl2pPr marL="742950" indent="-285750" eaLnBrk="0" hangingPunct="0">
              <a:defRPr sz="2600" b="1">
                <a:solidFill>
                  <a:schemeClr val="tx1"/>
                </a:solidFill>
                <a:latin typeface="Garamond" pitchFamily="18" charset="0"/>
                <a:cs typeface="Traditional Arabic" pitchFamily="18" charset="-78"/>
              </a:defRPr>
            </a:lvl2pPr>
            <a:lvl3pPr marL="1143000" indent="-228600" eaLnBrk="0" hangingPunct="0">
              <a:defRPr sz="2600" b="1">
                <a:solidFill>
                  <a:schemeClr val="tx1"/>
                </a:solidFill>
                <a:latin typeface="Garamond" pitchFamily="18" charset="0"/>
                <a:cs typeface="Traditional Arabic" pitchFamily="18" charset="-78"/>
              </a:defRPr>
            </a:lvl3pPr>
            <a:lvl4pPr marL="1600200" indent="-228600" eaLnBrk="0" hangingPunct="0">
              <a:defRPr sz="2600" b="1">
                <a:solidFill>
                  <a:schemeClr val="tx1"/>
                </a:solidFill>
                <a:latin typeface="Garamond" pitchFamily="18" charset="0"/>
                <a:cs typeface="Traditional Arabic" pitchFamily="18" charset="-78"/>
              </a:defRPr>
            </a:lvl4pPr>
            <a:lvl5pPr marL="2057400" indent="-228600" eaLnBrk="0" hangingPunct="0">
              <a:defRPr sz="2600" b="1">
                <a:solidFill>
                  <a:schemeClr val="tx1"/>
                </a:solidFill>
                <a:latin typeface="Garamond" pitchFamily="18" charset="0"/>
                <a:cs typeface="Traditional Arabic" pitchFamily="18" charset="-78"/>
              </a:defRPr>
            </a:lvl5pPr>
            <a:lvl6pPr marL="25146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6pPr>
            <a:lvl7pPr marL="29718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7pPr>
            <a:lvl8pPr marL="34290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8pPr>
            <a:lvl9pPr marL="38862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9pPr>
          </a:lstStyle>
          <a:p>
            <a:pPr algn="just" eaLnBrk="1" fontAlgn="base" hangingPunct="1">
              <a:spcBef>
                <a:spcPct val="50000"/>
              </a:spcBef>
              <a:spcAft>
                <a:spcPct val="0"/>
              </a:spcAft>
            </a:pPr>
            <a:r>
              <a:rPr lang="ar-DZ" sz="3200" b="0" dirty="0" smtClean="0">
                <a:solidFill>
                  <a:srgbClr val="000000"/>
                </a:solidFill>
                <a:latin typeface="Arial" pitchFamily="34" charset="0"/>
                <a:cs typeface="+mn-cs"/>
              </a:rPr>
              <a:t>   </a:t>
            </a:r>
            <a:r>
              <a:rPr lang="ar-SA" sz="3200" dirty="0" smtClean="0">
                <a:solidFill>
                  <a:srgbClr val="000000"/>
                </a:solidFill>
                <a:latin typeface="Arial" pitchFamily="34" charset="0"/>
                <a:cs typeface="+mn-cs"/>
              </a:rPr>
              <a:t>يقصد بالتوازن الحالة التي يحصل عليها المستهلك على أقصى اشباع ممكن في ظل دخله المحدود وأثمان السلع المحدودة في السوق . </a:t>
            </a:r>
            <a:endParaRPr lang="en-US" sz="3200" dirty="0" smtClean="0">
              <a:solidFill>
                <a:srgbClr val="000000"/>
              </a:solidFill>
              <a:latin typeface="Arial" pitchFamily="34" charset="0"/>
              <a:cs typeface="+mn-cs"/>
            </a:endParaRPr>
          </a:p>
        </p:txBody>
      </p:sp>
      <p:sp>
        <p:nvSpPr>
          <p:cNvPr id="120941" name="Text Box 109"/>
          <p:cNvSpPr txBox="1">
            <a:spLocks noChangeArrowheads="1"/>
          </p:cNvSpPr>
          <p:nvPr/>
        </p:nvSpPr>
        <p:spPr bwMode="auto">
          <a:xfrm>
            <a:off x="5290120" y="2276872"/>
            <a:ext cx="353035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600" b="1">
                <a:solidFill>
                  <a:schemeClr val="tx1"/>
                </a:solidFill>
                <a:latin typeface="Garamond" pitchFamily="18" charset="0"/>
                <a:cs typeface="Traditional Arabic" pitchFamily="18" charset="-78"/>
              </a:defRPr>
            </a:lvl1pPr>
            <a:lvl2pPr marL="742950" indent="-285750" eaLnBrk="0" hangingPunct="0">
              <a:defRPr sz="2600" b="1">
                <a:solidFill>
                  <a:schemeClr val="tx1"/>
                </a:solidFill>
                <a:latin typeface="Garamond" pitchFamily="18" charset="0"/>
                <a:cs typeface="Traditional Arabic" pitchFamily="18" charset="-78"/>
              </a:defRPr>
            </a:lvl2pPr>
            <a:lvl3pPr marL="1143000" indent="-228600" eaLnBrk="0" hangingPunct="0">
              <a:defRPr sz="2600" b="1">
                <a:solidFill>
                  <a:schemeClr val="tx1"/>
                </a:solidFill>
                <a:latin typeface="Garamond" pitchFamily="18" charset="0"/>
                <a:cs typeface="Traditional Arabic" pitchFamily="18" charset="-78"/>
              </a:defRPr>
            </a:lvl3pPr>
            <a:lvl4pPr marL="1600200" indent="-228600" eaLnBrk="0" hangingPunct="0">
              <a:defRPr sz="2600" b="1">
                <a:solidFill>
                  <a:schemeClr val="tx1"/>
                </a:solidFill>
                <a:latin typeface="Garamond" pitchFamily="18" charset="0"/>
                <a:cs typeface="Traditional Arabic" pitchFamily="18" charset="-78"/>
              </a:defRPr>
            </a:lvl4pPr>
            <a:lvl5pPr marL="2057400" indent="-228600" eaLnBrk="0" hangingPunct="0">
              <a:defRPr sz="2600" b="1">
                <a:solidFill>
                  <a:schemeClr val="tx1"/>
                </a:solidFill>
                <a:latin typeface="Garamond" pitchFamily="18" charset="0"/>
                <a:cs typeface="Traditional Arabic" pitchFamily="18" charset="-78"/>
              </a:defRPr>
            </a:lvl5pPr>
            <a:lvl6pPr marL="25146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6pPr>
            <a:lvl7pPr marL="29718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7pPr>
            <a:lvl8pPr marL="34290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8pPr>
            <a:lvl9pPr marL="38862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9pPr>
          </a:lstStyle>
          <a:p>
            <a:pPr eaLnBrk="1" fontAlgn="base" hangingPunct="1">
              <a:spcBef>
                <a:spcPct val="50000"/>
              </a:spcBef>
              <a:spcAft>
                <a:spcPct val="0"/>
              </a:spcAft>
            </a:pPr>
            <a:r>
              <a:rPr lang="ar-SA" sz="3200" u="sng" dirty="0" smtClean="0">
                <a:solidFill>
                  <a:srgbClr val="006666"/>
                </a:solidFill>
                <a:latin typeface="Arial" pitchFamily="34" charset="0"/>
                <a:cs typeface="+mn-cs"/>
              </a:rPr>
              <a:t>منحنى الاستهلاك </a:t>
            </a:r>
            <a:r>
              <a:rPr lang="ar-SA" sz="3200" u="sng" dirty="0" err="1" smtClean="0">
                <a:solidFill>
                  <a:srgbClr val="006666"/>
                </a:solidFill>
                <a:latin typeface="Arial" pitchFamily="34" charset="0"/>
                <a:cs typeface="+mn-cs"/>
              </a:rPr>
              <a:t>الدخلي</a:t>
            </a:r>
            <a:endParaRPr lang="en-US" sz="2800" u="sng" dirty="0" smtClean="0">
              <a:solidFill>
                <a:srgbClr val="006666"/>
              </a:solidFill>
              <a:latin typeface="Arial" pitchFamily="34" charset="0"/>
            </a:endParaRPr>
          </a:p>
        </p:txBody>
      </p:sp>
      <p:sp>
        <p:nvSpPr>
          <p:cNvPr id="120942" name="Text Box 110"/>
          <p:cNvSpPr txBox="1">
            <a:spLocks noChangeArrowheads="1"/>
          </p:cNvSpPr>
          <p:nvPr/>
        </p:nvSpPr>
        <p:spPr bwMode="auto">
          <a:xfrm>
            <a:off x="381000" y="2852936"/>
            <a:ext cx="8295456"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600" b="1">
                <a:solidFill>
                  <a:schemeClr val="tx1"/>
                </a:solidFill>
                <a:latin typeface="Garamond" pitchFamily="18" charset="0"/>
                <a:cs typeface="Traditional Arabic" pitchFamily="18" charset="-78"/>
              </a:defRPr>
            </a:lvl1pPr>
            <a:lvl2pPr marL="742950" indent="-285750" eaLnBrk="0" hangingPunct="0">
              <a:defRPr sz="2600" b="1">
                <a:solidFill>
                  <a:schemeClr val="tx1"/>
                </a:solidFill>
                <a:latin typeface="Garamond" pitchFamily="18" charset="0"/>
                <a:cs typeface="Traditional Arabic" pitchFamily="18" charset="-78"/>
              </a:defRPr>
            </a:lvl2pPr>
            <a:lvl3pPr marL="1143000" indent="-228600" eaLnBrk="0" hangingPunct="0">
              <a:defRPr sz="2600" b="1">
                <a:solidFill>
                  <a:schemeClr val="tx1"/>
                </a:solidFill>
                <a:latin typeface="Garamond" pitchFamily="18" charset="0"/>
                <a:cs typeface="Traditional Arabic" pitchFamily="18" charset="-78"/>
              </a:defRPr>
            </a:lvl3pPr>
            <a:lvl4pPr marL="1600200" indent="-228600" eaLnBrk="0" hangingPunct="0">
              <a:defRPr sz="2600" b="1">
                <a:solidFill>
                  <a:schemeClr val="tx1"/>
                </a:solidFill>
                <a:latin typeface="Garamond" pitchFamily="18" charset="0"/>
                <a:cs typeface="Traditional Arabic" pitchFamily="18" charset="-78"/>
              </a:defRPr>
            </a:lvl4pPr>
            <a:lvl5pPr marL="2057400" indent="-228600" eaLnBrk="0" hangingPunct="0">
              <a:defRPr sz="2600" b="1">
                <a:solidFill>
                  <a:schemeClr val="tx1"/>
                </a:solidFill>
                <a:latin typeface="Garamond" pitchFamily="18" charset="0"/>
                <a:cs typeface="Traditional Arabic" pitchFamily="18" charset="-78"/>
              </a:defRPr>
            </a:lvl5pPr>
            <a:lvl6pPr marL="25146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6pPr>
            <a:lvl7pPr marL="29718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7pPr>
            <a:lvl8pPr marL="34290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8pPr>
            <a:lvl9pPr marL="38862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9pPr>
          </a:lstStyle>
          <a:p>
            <a:pPr algn="just" eaLnBrk="1" fontAlgn="base" hangingPunct="1">
              <a:spcBef>
                <a:spcPct val="50000"/>
              </a:spcBef>
              <a:spcAft>
                <a:spcPct val="0"/>
              </a:spcAft>
            </a:pPr>
            <a:r>
              <a:rPr lang="ar-DZ" sz="3200" b="0" dirty="0" smtClean="0">
                <a:solidFill>
                  <a:srgbClr val="000000"/>
                </a:solidFill>
                <a:latin typeface="Arial" pitchFamily="34" charset="0"/>
                <a:cs typeface="+mn-cs"/>
              </a:rPr>
              <a:t>   </a:t>
            </a:r>
            <a:r>
              <a:rPr lang="ar-SA" sz="3200" dirty="0" smtClean="0">
                <a:solidFill>
                  <a:srgbClr val="000000"/>
                </a:solidFill>
                <a:latin typeface="Arial" pitchFamily="34" charset="0"/>
                <a:cs typeface="+mn-cs"/>
              </a:rPr>
              <a:t>هو عبارة عن محصلة النقاط التي تحقق التوازن عند تغير الدخل مع ثبات أسعار السلع </a:t>
            </a:r>
            <a:endParaRPr lang="en-US" sz="3200" dirty="0" smtClean="0">
              <a:solidFill>
                <a:srgbClr val="000000"/>
              </a:solidFill>
              <a:latin typeface="Arial" pitchFamily="34" charset="0"/>
              <a:cs typeface="+mn-cs"/>
            </a:endParaRPr>
          </a:p>
        </p:txBody>
      </p:sp>
      <p:sp>
        <p:nvSpPr>
          <p:cNvPr id="120943" name="Text Box 111"/>
          <p:cNvSpPr txBox="1">
            <a:spLocks noChangeArrowheads="1"/>
          </p:cNvSpPr>
          <p:nvPr/>
        </p:nvSpPr>
        <p:spPr bwMode="auto">
          <a:xfrm>
            <a:off x="5150296" y="4068361"/>
            <a:ext cx="367017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600" b="1">
                <a:solidFill>
                  <a:schemeClr val="tx1"/>
                </a:solidFill>
                <a:latin typeface="Garamond" pitchFamily="18" charset="0"/>
                <a:cs typeface="Traditional Arabic" pitchFamily="18" charset="-78"/>
              </a:defRPr>
            </a:lvl1pPr>
            <a:lvl2pPr marL="742950" indent="-285750" eaLnBrk="0" hangingPunct="0">
              <a:defRPr sz="2600" b="1">
                <a:solidFill>
                  <a:schemeClr val="tx1"/>
                </a:solidFill>
                <a:latin typeface="Garamond" pitchFamily="18" charset="0"/>
                <a:cs typeface="Traditional Arabic" pitchFamily="18" charset="-78"/>
              </a:defRPr>
            </a:lvl2pPr>
            <a:lvl3pPr marL="1143000" indent="-228600" eaLnBrk="0" hangingPunct="0">
              <a:defRPr sz="2600" b="1">
                <a:solidFill>
                  <a:schemeClr val="tx1"/>
                </a:solidFill>
                <a:latin typeface="Garamond" pitchFamily="18" charset="0"/>
                <a:cs typeface="Traditional Arabic" pitchFamily="18" charset="-78"/>
              </a:defRPr>
            </a:lvl3pPr>
            <a:lvl4pPr marL="1600200" indent="-228600" eaLnBrk="0" hangingPunct="0">
              <a:defRPr sz="2600" b="1">
                <a:solidFill>
                  <a:schemeClr val="tx1"/>
                </a:solidFill>
                <a:latin typeface="Garamond" pitchFamily="18" charset="0"/>
                <a:cs typeface="Traditional Arabic" pitchFamily="18" charset="-78"/>
              </a:defRPr>
            </a:lvl4pPr>
            <a:lvl5pPr marL="2057400" indent="-228600" eaLnBrk="0" hangingPunct="0">
              <a:defRPr sz="2600" b="1">
                <a:solidFill>
                  <a:schemeClr val="tx1"/>
                </a:solidFill>
                <a:latin typeface="Garamond" pitchFamily="18" charset="0"/>
                <a:cs typeface="Traditional Arabic" pitchFamily="18" charset="-78"/>
              </a:defRPr>
            </a:lvl5pPr>
            <a:lvl6pPr marL="25146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6pPr>
            <a:lvl7pPr marL="29718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7pPr>
            <a:lvl8pPr marL="34290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8pPr>
            <a:lvl9pPr marL="38862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9pPr>
          </a:lstStyle>
          <a:p>
            <a:pPr eaLnBrk="1" fontAlgn="base" hangingPunct="1">
              <a:spcBef>
                <a:spcPct val="50000"/>
              </a:spcBef>
              <a:spcAft>
                <a:spcPct val="0"/>
              </a:spcAft>
            </a:pPr>
            <a:r>
              <a:rPr lang="ar-SA" sz="3200" u="sng" dirty="0" smtClean="0">
                <a:solidFill>
                  <a:srgbClr val="006666"/>
                </a:solidFill>
                <a:latin typeface="Arial" pitchFamily="34" charset="0"/>
                <a:cs typeface="+mn-cs"/>
              </a:rPr>
              <a:t>منحنى الاستهلاك السعري</a:t>
            </a:r>
            <a:endParaRPr lang="en-US" sz="3200" u="sng" dirty="0" smtClean="0">
              <a:solidFill>
                <a:srgbClr val="006666"/>
              </a:solidFill>
              <a:latin typeface="Arial" pitchFamily="34" charset="0"/>
              <a:cs typeface="+mn-cs"/>
            </a:endParaRPr>
          </a:p>
        </p:txBody>
      </p:sp>
      <p:sp>
        <p:nvSpPr>
          <p:cNvPr id="120944" name="Text Box 112"/>
          <p:cNvSpPr txBox="1">
            <a:spLocks noChangeArrowheads="1"/>
          </p:cNvSpPr>
          <p:nvPr/>
        </p:nvSpPr>
        <p:spPr bwMode="auto">
          <a:xfrm>
            <a:off x="374848" y="4797152"/>
            <a:ext cx="82296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600" b="1">
                <a:solidFill>
                  <a:schemeClr val="tx1"/>
                </a:solidFill>
                <a:latin typeface="Garamond" pitchFamily="18" charset="0"/>
                <a:cs typeface="Traditional Arabic" pitchFamily="18" charset="-78"/>
              </a:defRPr>
            </a:lvl1pPr>
            <a:lvl2pPr marL="742950" indent="-285750" eaLnBrk="0" hangingPunct="0">
              <a:defRPr sz="2600" b="1">
                <a:solidFill>
                  <a:schemeClr val="tx1"/>
                </a:solidFill>
                <a:latin typeface="Garamond" pitchFamily="18" charset="0"/>
                <a:cs typeface="Traditional Arabic" pitchFamily="18" charset="-78"/>
              </a:defRPr>
            </a:lvl2pPr>
            <a:lvl3pPr marL="1143000" indent="-228600" eaLnBrk="0" hangingPunct="0">
              <a:defRPr sz="2600" b="1">
                <a:solidFill>
                  <a:schemeClr val="tx1"/>
                </a:solidFill>
                <a:latin typeface="Garamond" pitchFamily="18" charset="0"/>
                <a:cs typeface="Traditional Arabic" pitchFamily="18" charset="-78"/>
              </a:defRPr>
            </a:lvl3pPr>
            <a:lvl4pPr marL="1600200" indent="-228600" eaLnBrk="0" hangingPunct="0">
              <a:defRPr sz="2600" b="1">
                <a:solidFill>
                  <a:schemeClr val="tx1"/>
                </a:solidFill>
                <a:latin typeface="Garamond" pitchFamily="18" charset="0"/>
                <a:cs typeface="Traditional Arabic" pitchFamily="18" charset="-78"/>
              </a:defRPr>
            </a:lvl4pPr>
            <a:lvl5pPr marL="2057400" indent="-228600" eaLnBrk="0" hangingPunct="0">
              <a:defRPr sz="2600" b="1">
                <a:solidFill>
                  <a:schemeClr val="tx1"/>
                </a:solidFill>
                <a:latin typeface="Garamond" pitchFamily="18" charset="0"/>
                <a:cs typeface="Traditional Arabic" pitchFamily="18" charset="-78"/>
              </a:defRPr>
            </a:lvl5pPr>
            <a:lvl6pPr marL="25146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6pPr>
            <a:lvl7pPr marL="29718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7pPr>
            <a:lvl8pPr marL="34290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8pPr>
            <a:lvl9pPr marL="38862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9pPr>
          </a:lstStyle>
          <a:p>
            <a:pPr algn="just" eaLnBrk="1" fontAlgn="base" hangingPunct="1">
              <a:spcBef>
                <a:spcPct val="50000"/>
              </a:spcBef>
              <a:spcAft>
                <a:spcPct val="0"/>
              </a:spcAft>
            </a:pPr>
            <a:r>
              <a:rPr lang="ar-DZ" sz="3200" b="0" dirty="0" smtClean="0">
                <a:solidFill>
                  <a:srgbClr val="000000"/>
                </a:solidFill>
                <a:latin typeface="Arial" pitchFamily="34" charset="0"/>
              </a:rPr>
              <a:t>  </a:t>
            </a:r>
            <a:r>
              <a:rPr lang="ar-SA" sz="3200" b="0" dirty="0" smtClean="0">
                <a:solidFill>
                  <a:srgbClr val="000000"/>
                </a:solidFill>
                <a:latin typeface="Arial" pitchFamily="34" charset="0"/>
                <a:cs typeface="+mn-cs"/>
              </a:rPr>
              <a:t>منحنى الاستهلاك السعري أو منحنى السعر / الاستهلاك هو عبارة عن محصلة النقاط التي تحقق التوازن عندما يتغير سعر احدى السلعتين مع بقاء الدخل ثابتاً </a:t>
            </a:r>
            <a:r>
              <a:rPr lang="ar-SA" b="0" dirty="0" smtClean="0">
                <a:solidFill>
                  <a:srgbClr val="000000"/>
                </a:solidFill>
                <a:latin typeface="Arial" pitchFamily="34" charset="0"/>
                <a:cs typeface="+mn-cs"/>
              </a:rPr>
              <a:t>.  </a:t>
            </a:r>
            <a:endParaRPr lang="en-US" b="0" dirty="0" smtClean="0">
              <a:solidFill>
                <a:srgbClr val="000000"/>
              </a:solidFill>
              <a:latin typeface="Arial" pitchFamily="34" charset="0"/>
              <a:cs typeface="+mn-cs"/>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453530"/>
            <a:ext cx="4429125" cy="895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9828237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withEffect">
                                  <p:stCondLst>
                                    <p:cond delay="0"/>
                                  </p:stCondLst>
                                  <p:childTnLst>
                                    <p:set>
                                      <p:cBhvr>
                                        <p:cTn id="6" dur="1" fill="hold">
                                          <p:stCondLst>
                                            <p:cond delay="0"/>
                                          </p:stCondLst>
                                        </p:cTn>
                                        <p:tgtEl>
                                          <p:spTgt spid="120835"/>
                                        </p:tgtEl>
                                        <p:attrNameLst>
                                          <p:attrName>style.visibility</p:attrName>
                                        </p:attrNameLst>
                                      </p:cBhvr>
                                      <p:to>
                                        <p:strVal val="visible"/>
                                      </p:to>
                                    </p:set>
                                    <p:animEffect transition="in" filter="checkerboard(across)">
                                      <p:cBhvr>
                                        <p:cTn id="7" dur="250"/>
                                        <p:tgtEl>
                                          <p:spTgt spid="120835"/>
                                        </p:tgtEl>
                                      </p:cBhvr>
                                    </p:animEffect>
                                  </p:childTnLst>
                                </p:cTn>
                              </p:par>
                            </p:childTnLst>
                          </p:cTn>
                        </p:par>
                        <p:par>
                          <p:cTn id="8" fill="hold">
                            <p:stCondLst>
                              <p:cond delay="250"/>
                            </p:stCondLst>
                            <p:childTnLst>
                              <p:par>
                                <p:cTn id="9" presetID="2" presetClass="entr" presetSubtype="4" fill="hold" nodeType="afterEffect">
                                  <p:stCondLst>
                                    <p:cond delay="0"/>
                                  </p:stCondLst>
                                  <p:childTnLst>
                                    <p:set>
                                      <p:cBhvr>
                                        <p:cTn id="10" dur="1" fill="hold">
                                          <p:stCondLst>
                                            <p:cond delay="0"/>
                                          </p:stCondLst>
                                        </p:cTn>
                                        <p:tgtEl>
                                          <p:spTgt spid="3074"/>
                                        </p:tgtEl>
                                        <p:attrNameLst>
                                          <p:attrName>style.visibility</p:attrName>
                                        </p:attrNameLst>
                                      </p:cBhvr>
                                      <p:to>
                                        <p:strVal val="visible"/>
                                      </p:to>
                                    </p:set>
                                    <p:anim calcmode="lin" valueType="num">
                                      <p:cBhvr additive="base">
                                        <p:cTn id="11" dur="250" fill="hold"/>
                                        <p:tgtEl>
                                          <p:spTgt spid="3074"/>
                                        </p:tgtEl>
                                        <p:attrNameLst>
                                          <p:attrName>ppt_x</p:attrName>
                                        </p:attrNameLst>
                                      </p:cBhvr>
                                      <p:tavLst>
                                        <p:tav tm="0">
                                          <p:val>
                                            <p:strVal val="#ppt_x"/>
                                          </p:val>
                                        </p:tav>
                                        <p:tav tm="100000">
                                          <p:val>
                                            <p:strVal val="#ppt_x"/>
                                          </p:val>
                                        </p:tav>
                                      </p:tavLst>
                                    </p:anim>
                                    <p:anim calcmode="lin" valueType="num">
                                      <p:cBhvr additive="base">
                                        <p:cTn id="12" dur="250" fill="hold"/>
                                        <p:tgtEl>
                                          <p:spTgt spid="3074"/>
                                        </p:tgtEl>
                                        <p:attrNameLst>
                                          <p:attrName>ppt_y</p:attrName>
                                        </p:attrNameLst>
                                      </p:cBhvr>
                                      <p:tavLst>
                                        <p:tav tm="0">
                                          <p:val>
                                            <p:strVal val="1+#ppt_h/2"/>
                                          </p:val>
                                        </p:tav>
                                        <p:tav tm="100000">
                                          <p:val>
                                            <p:strVal val="#ppt_y"/>
                                          </p:val>
                                        </p:tav>
                                      </p:tavLst>
                                    </p:anim>
                                  </p:childTnLst>
                                </p:cTn>
                              </p:par>
                            </p:childTnLst>
                          </p:cTn>
                        </p:par>
                        <p:par>
                          <p:cTn id="13" fill="hold" nodeType="withGroup">
                            <p:stCondLst>
                              <p:cond delay="500"/>
                            </p:stCondLst>
                            <p:childTnLst>
                              <p:par>
                                <p:cTn id="14" presetID="12" presetClass="entr" presetSubtype="2" fill="hold" grpId="0" nodeType="afterEffect">
                                  <p:stCondLst>
                                    <p:cond delay="0"/>
                                  </p:stCondLst>
                                  <p:childTnLst>
                                    <p:set>
                                      <p:cBhvr>
                                        <p:cTn id="15" dur="1" fill="hold">
                                          <p:stCondLst>
                                            <p:cond delay="0"/>
                                          </p:stCondLst>
                                        </p:cTn>
                                        <p:tgtEl>
                                          <p:spTgt spid="120941"/>
                                        </p:tgtEl>
                                        <p:attrNameLst>
                                          <p:attrName>style.visibility</p:attrName>
                                        </p:attrNameLst>
                                      </p:cBhvr>
                                      <p:to>
                                        <p:strVal val="visible"/>
                                      </p:to>
                                    </p:set>
                                    <p:animEffect transition="in" filter="slide(fromRight)">
                                      <p:cBhvr>
                                        <p:cTn id="16" dur="250"/>
                                        <p:tgtEl>
                                          <p:spTgt spid="120941"/>
                                        </p:tgtEl>
                                      </p:cBhvr>
                                    </p:animEffect>
                                  </p:childTnLst>
                                </p:cTn>
                              </p:par>
                            </p:childTnLst>
                          </p:cTn>
                        </p:par>
                        <p:par>
                          <p:cTn id="17" fill="hold" nodeType="withGroup">
                            <p:stCondLst>
                              <p:cond delay="750"/>
                            </p:stCondLst>
                            <p:childTnLst>
                              <p:par>
                                <p:cTn id="18" presetID="12" presetClass="entr" presetSubtype="8" fill="hold" grpId="0" nodeType="afterEffect">
                                  <p:stCondLst>
                                    <p:cond delay="0"/>
                                  </p:stCondLst>
                                  <p:childTnLst>
                                    <p:set>
                                      <p:cBhvr>
                                        <p:cTn id="19" dur="1" fill="hold">
                                          <p:stCondLst>
                                            <p:cond delay="0"/>
                                          </p:stCondLst>
                                        </p:cTn>
                                        <p:tgtEl>
                                          <p:spTgt spid="120942"/>
                                        </p:tgtEl>
                                        <p:attrNameLst>
                                          <p:attrName>style.visibility</p:attrName>
                                        </p:attrNameLst>
                                      </p:cBhvr>
                                      <p:to>
                                        <p:strVal val="visible"/>
                                      </p:to>
                                    </p:set>
                                    <p:animEffect transition="in" filter="slide(fromLeft)">
                                      <p:cBhvr>
                                        <p:cTn id="20" dur="250"/>
                                        <p:tgtEl>
                                          <p:spTgt spid="120942"/>
                                        </p:tgtEl>
                                      </p:cBhvr>
                                    </p:animEffect>
                                  </p:childTnLst>
                                </p:cTn>
                              </p:par>
                            </p:childTnLst>
                          </p:cTn>
                        </p:par>
                        <p:par>
                          <p:cTn id="21" fill="hold" nodeType="withGroup">
                            <p:stCondLst>
                              <p:cond delay="1000"/>
                            </p:stCondLst>
                            <p:childTnLst>
                              <p:par>
                                <p:cTn id="22" presetID="12" presetClass="entr" presetSubtype="2" fill="hold" grpId="0" nodeType="afterEffect">
                                  <p:stCondLst>
                                    <p:cond delay="0"/>
                                  </p:stCondLst>
                                  <p:childTnLst>
                                    <p:set>
                                      <p:cBhvr>
                                        <p:cTn id="23" dur="1" fill="hold">
                                          <p:stCondLst>
                                            <p:cond delay="0"/>
                                          </p:stCondLst>
                                        </p:cTn>
                                        <p:tgtEl>
                                          <p:spTgt spid="120943"/>
                                        </p:tgtEl>
                                        <p:attrNameLst>
                                          <p:attrName>style.visibility</p:attrName>
                                        </p:attrNameLst>
                                      </p:cBhvr>
                                      <p:to>
                                        <p:strVal val="visible"/>
                                      </p:to>
                                    </p:set>
                                    <p:animEffect transition="in" filter="slide(fromRight)">
                                      <p:cBhvr>
                                        <p:cTn id="24" dur="250"/>
                                        <p:tgtEl>
                                          <p:spTgt spid="120943"/>
                                        </p:tgtEl>
                                      </p:cBhvr>
                                    </p:animEffect>
                                  </p:childTnLst>
                                </p:cTn>
                              </p:par>
                            </p:childTnLst>
                          </p:cTn>
                        </p:par>
                        <p:par>
                          <p:cTn id="25" fill="hold" nodeType="withGroup">
                            <p:stCondLst>
                              <p:cond delay="1250"/>
                            </p:stCondLst>
                            <p:childTnLst>
                              <p:par>
                                <p:cTn id="26" presetID="12" presetClass="entr" presetSubtype="8" fill="hold" grpId="0" nodeType="afterEffect">
                                  <p:stCondLst>
                                    <p:cond delay="0"/>
                                  </p:stCondLst>
                                  <p:childTnLst>
                                    <p:set>
                                      <p:cBhvr>
                                        <p:cTn id="27" dur="1" fill="hold">
                                          <p:stCondLst>
                                            <p:cond delay="0"/>
                                          </p:stCondLst>
                                        </p:cTn>
                                        <p:tgtEl>
                                          <p:spTgt spid="120944"/>
                                        </p:tgtEl>
                                        <p:attrNameLst>
                                          <p:attrName>style.visibility</p:attrName>
                                        </p:attrNameLst>
                                      </p:cBhvr>
                                      <p:to>
                                        <p:strVal val="visible"/>
                                      </p:to>
                                    </p:set>
                                    <p:animEffect transition="in" filter="slide(fromLeft)">
                                      <p:cBhvr>
                                        <p:cTn id="28" dur="250"/>
                                        <p:tgtEl>
                                          <p:spTgt spid="1209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5" grpId="0" autoUpdateAnimBg="0"/>
      <p:bldP spid="120941" grpId="0" autoUpdateAnimBg="0"/>
      <p:bldP spid="120942" grpId="0" autoUpdateAnimBg="0"/>
      <p:bldP spid="120943" grpId="0" autoUpdateAnimBg="0"/>
      <p:bldP spid="120944" grpId="0" autoUpdateAnimBg="0"/>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ChangeArrowheads="1"/>
          </p:cNvSpPr>
          <p:nvPr/>
        </p:nvSpPr>
        <p:spPr bwMode="auto">
          <a:xfrm>
            <a:off x="609600" y="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fontAlgn="base">
              <a:spcBef>
                <a:spcPct val="0"/>
              </a:spcBef>
              <a:spcAft>
                <a:spcPct val="0"/>
              </a:spcAft>
            </a:pPr>
            <a:r>
              <a:rPr lang="ar-SA" sz="4400" b="1" dirty="0" smtClean="0">
                <a:solidFill>
                  <a:srgbClr val="003366"/>
                </a:solidFill>
                <a:latin typeface="Traditional Arabic" pitchFamily="18" charset="-78"/>
                <a:cs typeface="Traditional Arabic" pitchFamily="18" charset="-78"/>
              </a:rPr>
              <a:t>تــمــريـــن</a:t>
            </a:r>
            <a:endParaRPr lang="fr-FR" sz="4400" b="1" dirty="0" smtClean="0">
              <a:solidFill>
                <a:srgbClr val="003366"/>
              </a:solidFill>
              <a:latin typeface="Traditional Arabic" pitchFamily="18" charset="-78"/>
              <a:cs typeface="Traditional Arabic" pitchFamily="18" charset="-78"/>
            </a:endParaRPr>
          </a:p>
        </p:txBody>
      </p:sp>
      <p:sp>
        <p:nvSpPr>
          <p:cNvPr id="121859" name="Text Box 3"/>
          <p:cNvSpPr txBox="1">
            <a:spLocks noChangeArrowheads="1"/>
          </p:cNvSpPr>
          <p:nvPr/>
        </p:nvSpPr>
        <p:spPr bwMode="auto">
          <a:xfrm>
            <a:off x="609600" y="1003300"/>
            <a:ext cx="83058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600" b="1">
                <a:solidFill>
                  <a:schemeClr val="tx1"/>
                </a:solidFill>
                <a:latin typeface="Garamond" pitchFamily="18" charset="0"/>
                <a:cs typeface="Traditional Arabic" pitchFamily="18" charset="-78"/>
              </a:defRPr>
            </a:lvl1pPr>
            <a:lvl2pPr marL="742950" indent="-285750" eaLnBrk="0" hangingPunct="0">
              <a:defRPr sz="2600" b="1">
                <a:solidFill>
                  <a:schemeClr val="tx1"/>
                </a:solidFill>
                <a:latin typeface="Garamond" pitchFamily="18" charset="0"/>
                <a:cs typeface="Traditional Arabic" pitchFamily="18" charset="-78"/>
              </a:defRPr>
            </a:lvl2pPr>
            <a:lvl3pPr marL="1143000" indent="-228600" eaLnBrk="0" hangingPunct="0">
              <a:defRPr sz="2600" b="1">
                <a:solidFill>
                  <a:schemeClr val="tx1"/>
                </a:solidFill>
                <a:latin typeface="Garamond" pitchFamily="18" charset="0"/>
                <a:cs typeface="Traditional Arabic" pitchFamily="18" charset="-78"/>
              </a:defRPr>
            </a:lvl3pPr>
            <a:lvl4pPr marL="1600200" indent="-228600" eaLnBrk="0" hangingPunct="0">
              <a:defRPr sz="2600" b="1">
                <a:solidFill>
                  <a:schemeClr val="tx1"/>
                </a:solidFill>
                <a:latin typeface="Garamond" pitchFamily="18" charset="0"/>
                <a:cs typeface="Traditional Arabic" pitchFamily="18" charset="-78"/>
              </a:defRPr>
            </a:lvl4pPr>
            <a:lvl5pPr marL="2057400" indent="-228600" eaLnBrk="0" hangingPunct="0">
              <a:defRPr sz="2600" b="1">
                <a:solidFill>
                  <a:schemeClr val="tx1"/>
                </a:solidFill>
                <a:latin typeface="Garamond" pitchFamily="18" charset="0"/>
                <a:cs typeface="Traditional Arabic" pitchFamily="18" charset="-78"/>
              </a:defRPr>
            </a:lvl5pPr>
            <a:lvl6pPr marL="25146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6pPr>
            <a:lvl7pPr marL="29718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7pPr>
            <a:lvl8pPr marL="34290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8pPr>
            <a:lvl9pPr marL="38862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9pPr>
          </a:lstStyle>
          <a:p>
            <a:pPr eaLnBrk="1" fontAlgn="base" hangingPunct="1">
              <a:spcBef>
                <a:spcPct val="50000"/>
              </a:spcBef>
              <a:spcAft>
                <a:spcPct val="0"/>
              </a:spcAft>
            </a:pPr>
            <a:r>
              <a:rPr lang="ar-DZ" sz="2400" dirty="0" smtClean="0">
                <a:solidFill>
                  <a:srgbClr val="000000"/>
                </a:solidFill>
                <a:latin typeface="Arial" pitchFamily="34" charset="0"/>
              </a:rPr>
              <a:t> </a:t>
            </a:r>
            <a:r>
              <a:rPr lang="ar-SA" sz="2400" dirty="0" smtClean="0">
                <a:solidFill>
                  <a:srgbClr val="000000"/>
                </a:solidFill>
                <a:latin typeface="Arial" pitchFamily="34" charset="0"/>
              </a:rPr>
              <a:t>أكمل الجدول التالي بما يلزم لإيجاد توازن المستهلك ”علي“ مستخدمة أسلوب منحنيات السواء في تحليلك لسلوك هذا المستهلك ثم أجب على الأسئلة اللاحقة </a:t>
            </a:r>
            <a:r>
              <a:rPr lang="ar-DZ" sz="2400" dirty="0" smtClean="0">
                <a:solidFill>
                  <a:srgbClr val="000000"/>
                </a:solidFill>
                <a:latin typeface="Arial" pitchFamily="34" charset="0"/>
              </a:rPr>
              <a:t>,</a:t>
            </a:r>
            <a:r>
              <a:rPr lang="ar-SA" sz="2400" dirty="0" smtClean="0">
                <a:solidFill>
                  <a:srgbClr val="000000"/>
                </a:solidFill>
                <a:latin typeface="Arial" pitchFamily="34" charset="0"/>
              </a:rPr>
              <a:t> هذا علماً بـأن ثمن الوحـدة مـن ( س ) = 2 </a:t>
            </a:r>
            <a:r>
              <a:rPr lang="ar-DZ" sz="2400" dirty="0" smtClean="0">
                <a:solidFill>
                  <a:srgbClr val="000000"/>
                </a:solidFill>
                <a:latin typeface="Arial" pitchFamily="34" charset="0"/>
              </a:rPr>
              <a:t>دينار</a:t>
            </a:r>
            <a:r>
              <a:rPr lang="ar-SA" sz="2400" dirty="0" smtClean="0">
                <a:solidFill>
                  <a:srgbClr val="000000"/>
                </a:solidFill>
                <a:latin typeface="Arial" pitchFamily="34" charset="0"/>
              </a:rPr>
              <a:t> ، وثمن الوحدة من ( ص ) = 10 </a:t>
            </a:r>
            <a:r>
              <a:rPr lang="ar-DZ" sz="2400" dirty="0" smtClean="0">
                <a:solidFill>
                  <a:srgbClr val="000000"/>
                </a:solidFill>
                <a:latin typeface="Arial" pitchFamily="34" charset="0"/>
              </a:rPr>
              <a:t>دينار</a:t>
            </a:r>
            <a:r>
              <a:rPr lang="ar-SA" sz="2400" dirty="0" smtClean="0">
                <a:solidFill>
                  <a:srgbClr val="000000"/>
                </a:solidFill>
                <a:latin typeface="Arial" pitchFamily="34" charset="0"/>
              </a:rPr>
              <a:t> . </a:t>
            </a:r>
            <a:endParaRPr lang="en-US" sz="2400" dirty="0" smtClean="0">
              <a:solidFill>
                <a:srgbClr val="000000"/>
              </a:solidFill>
              <a:latin typeface="Arial" pitchFamily="34" charset="0"/>
            </a:endParaRPr>
          </a:p>
        </p:txBody>
      </p:sp>
      <p:sp>
        <p:nvSpPr>
          <p:cNvPr id="121860" name="Text Box 4"/>
          <p:cNvSpPr txBox="1">
            <a:spLocks noChangeArrowheads="1"/>
          </p:cNvSpPr>
          <p:nvPr/>
        </p:nvSpPr>
        <p:spPr bwMode="auto">
          <a:xfrm>
            <a:off x="1752600" y="2133600"/>
            <a:ext cx="6934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600" b="1">
                <a:solidFill>
                  <a:schemeClr val="tx1"/>
                </a:solidFill>
                <a:latin typeface="Garamond" pitchFamily="18" charset="0"/>
                <a:cs typeface="Traditional Arabic" pitchFamily="18" charset="-78"/>
              </a:defRPr>
            </a:lvl1pPr>
            <a:lvl2pPr marL="742950" indent="-285750" eaLnBrk="0" hangingPunct="0">
              <a:defRPr sz="2600" b="1">
                <a:solidFill>
                  <a:schemeClr val="tx1"/>
                </a:solidFill>
                <a:latin typeface="Garamond" pitchFamily="18" charset="0"/>
                <a:cs typeface="Traditional Arabic" pitchFamily="18" charset="-78"/>
              </a:defRPr>
            </a:lvl2pPr>
            <a:lvl3pPr marL="1143000" indent="-228600" eaLnBrk="0" hangingPunct="0">
              <a:defRPr sz="2600" b="1">
                <a:solidFill>
                  <a:schemeClr val="tx1"/>
                </a:solidFill>
                <a:latin typeface="Garamond" pitchFamily="18" charset="0"/>
                <a:cs typeface="Traditional Arabic" pitchFamily="18" charset="-78"/>
              </a:defRPr>
            </a:lvl3pPr>
            <a:lvl4pPr marL="1600200" indent="-228600" eaLnBrk="0" hangingPunct="0">
              <a:defRPr sz="2600" b="1">
                <a:solidFill>
                  <a:schemeClr val="tx1"/>
                </a:solidFill>
                <a:latin typeface="Garamond" pitchFamily="18" charset="0"/>
                <a:cs typeface="Traditional Arabic" pitchFamily="18" charset="-78"/>
              </a:defRPr>
            </a:lvl4pPr>
            <a:lvl5pPr marL="2057400" indent="-228600" eaLnBrk="0" hangingPunct="0">
              <a:defRPr sz="2600" b="1">
                <a:solidFill>
                  <a:schemeClr val="tx1"/>
                </a:solidFill>
                <a:latin typeface="Garamond" pitchFamily="18" charset="0"/>
                <a:cs typeface="Traditional Arabic" pitchFamily="18" charset="-78"/>
              </a:defRPr>
            </a:lvl5pPr>
            <a:lvl6pPr marL="25146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6pPr>
            <a:lvl7pPr marL="29718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7pPr>
            <a:lvl8pPr marL="34290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8pPr>
            <a:lvl9pPr marL="38862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9pPr>
          </a:lstStyle>
          <a:p>
            <a:pPr eaLnBrk="1" fontAlgn="base" hangingPunct="1">
              <a:spcBef>
                <a:spcPct val="50000"/>
              </a:spcBef>
              <a:spcAft>
                <a:spcPct val="0"/>
              </a:spcAft>
            </a:pPr>
            <a:r>
              <a:rPr lang="ar-SA" sz="2400" smtClean="0">
                <a:solidFill>
                  <a:srgbClr val="000000"/>
                </a:solidFill>
                <a:latin typeface="Arial" pitchFamily="34" charset="0"/>
              </a:rPr>
              <a:t>أ – ما هي الكميات التي يشتريها ”علي“ من السلعتين ليحقق التوازن ؟ </a:t>
            </a:r>
            <a:endParaRPr lang="en-US" sz="2400" smtClean="0">
              <a:solidFill>
                <a:srgbClr val="000000"/>
              </a:solidFill>
              <a:latin typeface="Arial" pitchFamily="34" charset="0"/>
            </a:endParaRPr>
          </a:p>
        </p:txBody>
      </p:sp>
      <p:sp>
        <p:nvSpPr>
          <p:cNvPr id="121861" name="Text Box 5"/>
          <p:cNvSpPr txBox="1">
            <a:spLocks noChangeArrowheads="1"/>
          </p:cNvSpPr>
          <p:nvPr/>
        </p:nvSpPr>
        <p:spPr bwMode="auto">
          <a:xfrm>
            <a:off x="1828800" y="2514600"/>
            <a:ext cx="6934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600" b="1">
                <a:solidFill>
                  <a:schemeClr val="tx1"/>
                </a:solidFill>
                <a:latin typeface="Garamond" pitchFamily="18" charset="0"/>
                <a:cs typeface="Traditional Arabic" pitchFamily="18" charset="-78"/>
              </a:defRPr>
            </a:lvl1pPr>
            <a:lvl2pPr marL="742950" indent="-285750" eaLnBrk="0" hangingPunct="0">
              <a:defRPr sz="2600" b="1">
                <a:solidFill>
                  <a:schemeClr val="tx1"/>
                </a:solidFill>
                <a:latin typeface="Garamond" pitchFamily="18" charset="0"/>
                <a:cs typeface="Traditional Arabic" pitchFamily="18" charset="-78"/>
              </a:defRPr>
            </a:lvl2pPr>
            <a:lvl3pPr marL="1143000" indent="-228600" eaLnBrk="0" hangingPunct="0">
              <a:defRPr sz="2600" b="1">
                <a:solidFill>
                  <a:schemeClr val="tx1"/>
                </a:solidFill>
                <a:latin typeface="Garamond" pitchFamily="18" charset="0"/>
                <a:cs typeface="Traditional Arabic" pitchFamily="18" charset="-78"/>
              </a:defRPr>
            </a:lvl3pPr>
            <a:lvl4pPr marL="1600200" indent="-228600" eaLnBrk="0" hangingPunct="0">
              <a:defRPr sz="2600" b="1">
                <a:solidFill>
                  <a:schemeClr val="tx1"/>
                </a:solidFill>
                <a:latin typeface="Garamond" pitchFamily="18" charset="0"/>
                <a:cs typeface="Traditional Arabic" pitchFamily="18" charset="-78"/>
              </a:defRPr>
            </a:lvl4pPr>
            <a:lvl5pPr marL="2057400" indent="-228600" eaLnBrk="0" hangingPunct="0">
              <a:defRPr sz="2600" b="1">
                <a:solidFill>
                  <a:schemeClr val="tx1"/>
                </a:solidFill>
                <a:latin typeface="Garamond" pitchFamily="18" charset="0"/>
                <a:cs typeface="Traditional Arabic" pitchFamily="18" charset="-78"/>
              </a:defRPr>
            </a:lvl5pPr>
            <a:lvl6pPr marL="25146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6pPr>
            <a:lvl7pPr marL="29718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7pPr>
            <a:lvl8pPr marL="34290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8pPr>
            <a:lvl9pPr marL="38862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9pPr>
          </a:lstStyle>
          <a:p>
            <a:pPr eaLnBrk="1" fontAlgn="base" hangingPunct="1">
              <a:spcBef>
                <a:spcPct val="50000"/>
              </a:spcBef>
              <a:spcAft>
                <a:spcPct val="0"/>
              </a:spcAft>
            </a:pPr>
            <a:r>
              <a:rPr lang="ar-SA" sz="2400" smtClean="0">
                <a:solidFill>
                  <a:srgbClr val="000000"/>
                </a:solidFill>
                <a:latin typeface="Arial" pitchFamily="34" charset="0"/>
              </a:rPr>
              <a:t>ب – احسب المعدل الحدي للإحلال عند وضع التوازن ؟ </a:t>
            </a:r>
            <a:endParaRPr lang="en-US" sz="2400" smtClean="0">
              <a:solidFill>
                <a:srgbClr val="000000"/>
              </a:solidFill>
              <a:latin typeface="Arial" pitchFamily="34" charset="0"/>
            </a:endParaRPr>
          </a:p>
        </p:txBody>
      </p:sp>
      <p:sp>
        <p:nvSpPr>
          <p:cNvPr id="121862" name="Text Box 6"/>
          <p:cNvSpPr txBox="1">
            <a:spLocks noChangeArrowheads="1"/>
          </p:cNvSpPr>
          <p:nvPr/>
        </p:nvSpPr>
        <p:spPr bwMode="auto">
          <a:xfrm>
            <a:off x="1828800" y="2895600"/>
            <a:ext cx="6934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600" b="1">
                <a:solidFill>
                  <a:schemeClr val="tx1"/>
                </a:solidFill>
                <a:latin typeface="Garamond" pitchFamily="18" charset="0"/>
                <a:cs typeface="Traditional Arabic" pitchFamily="18" charset="-78"/>
              </a:defRPr>
            </a:lvl1pPr>
            <a:lvl2pPr marL="742950" indent="-285750" eaLnBrk="0" hangingPunct="0">
              <a:defRPr sz="2600" b="1">
                <a:solidFill>
                  <a:schemeClr val="tx1"/>
                </a:solidFill>
                <a:latin typeface="Garamond" pitchFamily="18" charset="0"/>
                <a:cs typeface="Traditional Arabic" pitchFamily="18" charset="-78"/>
              </a:defRPr>
            </a:lvl2pPr>
            <a:lvl3pPr marL="1143000" indent="-228600" eaLnBrk="0" hangingPunct="0">
              <a:defRPr sz="2600" b="1">
                <a:solidFill>
                  <a:schemeClr val="tx1"/>
                </a:solidFill>
                <a:latin typeface="Garamond" pitchFamily="18" charset="0"/>
                <a:cs typeface="Traditional Arabic" pitchFamily="18" charset="-78"/>
              </a:defRPr>
            </a:lvl3pPr>
            <a:lvl4pPr marL="1600200" indent="-228600" eaLnBrk="0" hangingPunct="0">
              <a:defRPr sz="2600" b="1">
                <a:solidFill>
                  <a:schemeClr val="tx1"/>
                </a:solidFill>
                <a:latin typeface="Garamond" pitchFamily="18" charset="0"/>
                <a:cs typeface="Traditional Arabic" pitchFamily="18" charset="-78"/>
              </a:defRPr>
            </a:lvl4pPr>
            <a:lvl5pPr marL="2057400" indent="-228600" eaLnBrk="0" hangingPunct="0">
              <a:defRPr sz="2600" b="1">
                <a:solidFill>
                  <a:schemeClr val="tx1"/>
                </a:solidFill>
                <a:latin typeface="Garamond" pitchFamily="18" charset="0"/>
                <a:cs typeface="Traditional Arabic" pitchFamily="18" charset="-78"/>
              </a:defRPr>
            </a:lvl5pPr>
            <a:lvl6pPr marL="25146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6pPr>
            <a:lvl7pPr marL="29718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7pPr>
            <a:lvl8pPr marL="34290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8pPr>
            <a:lvl9pPr marL="38862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9pPr>
          </a:lstStyle>
          <a:p>
            <a:pPr eaLnBrk="1" fontAlgn="base" hangingPunct="1">
              <a:spcBef>
                <a:spcPct val="50000"/>
              </a:spcBef>
              <a:spcAft>
                <a:spcPct val="0"/>
              </a:spcAft>
            </a:pPr>
            <a:r>
              <a:rPr lang="ar-SA" sz="2400" smtClean="0">
                <a:solidFill>
                  <a:srgbClr val="000000"/>
                </a:solidFill>
                <a:latin typeface="Arial" pitchFamily="34" charset="0"/>
              </a:rPr>
              <a:t>ج – ما هو مقدار ميل خط الميزانية ؟ </a:t>
            </a:r>
            <a:endParaRPr lang="en-US" sz="2400" smtClean="0">
              <a:solidFill>
                <a:srgbClr val="000000"/>
              </a:solidFill>
              <a:latin typeface="Arial" pitchFamily="34" charset="0"/>
            </a:endParaRPr>
          </a:p>
        </p:txBody>
      </p:sp>
      <p:graphicFrame>
        <p:nvGraphicFramePr>
          <p:cNvPr id="122107" name="Group 251"/>
          <p:cNvGraphicFramePr>
            <a:graphicFrameLocks noGrp="1"/>
          </p:cNvGraphicFramePr>
          <p:nvPr>
            <p:extLst>
              <p:ext uri="{D42A27DB-BD31-4B8C-83A1-F6EECF244321}">
                <p14:modId xmlns:p14="http://schemas.microsoft.com/office/powerpoint/2010/main" val="1979008056"/>
              </p:ext>
            </p:extLst>
          </p:nvPr>
        </p:nvGraphicFramePr>
        <p:xfrm>
          <a:off x="533400" y="3657600"/>
          <a:ext cx="8305800" cy="3038474"/>
        </p:xfrm>
        <a:graphic>
          <a:graphicData uri="http://schemas.openxmlformats.org/drawingml/2006/table">
            <a:tbl>
              <a:tblPr rtl="1"/>
              <a:tblGrid>
                <a:gridCol w="1038225"/>
                <a:gridCol w="1038225"/>
                <a:gridCol w="1038225"/>
                <a:gridCol w="1038225"/>
                <a:gridCol w="1038225"/>
                <a:gridCol w="1038225"/>
                <a:gridCol w="1038225"/>
                <a:gridCol w="1038225"/>
              </a:tblGrid>
              <a:tr h="701186">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dirty="0" smtClean="0">
                          <a:ln>
                            <a:noFill/>
                          </a:ln>
                          <a:solidFill>
                            <a:srgbClr val="006666"/>
                          </a:solidFill>
                          <a:effectLst/>
                          <a:latin typeface="Arial" pitchFamily="34" charset="0"/>
                          <a:cs typeface="Traditional Arabic" pitchFamily="18" charset="-78"/>
                        </a:rPr>
                        <a:t>كـميـة   ( س ) </a:t>
                      </a:r>
                      <a:endParaRPr kumimoji="0" lang="en-US" sz="2000" b="1" i="0" u="none" strike="noStrike" cap="none" normalizeH="0" baseline="0" dirty="0" smtClean="0">
                        <a:ln>
                          <a:noFill/>
                        </a:ln>
                        <a:solidFill>
                          <a:srgbClr val="006666"/>
                        </a:solidFill>
                        <a:effectLst/>
                        <a:latin typeface="Arial" pitchFamily="34" charset="0"/>
                        <a:cs typeface="Traditional Arabic" pitchFamily="18" charset="-78"/>
                      </a:endParaRPr>
                    </a:p>
                  </a:txBody>
                  <a:tcPr marT="45730" marB="45730" horzOverflow="overflow">
                    <a:lnL w="28575" cap="flat" cmpd="sng" algn="ctr">
                      <a:solidFill>
                        <a:srgbClr val="000076"/>
                      </a:solidFill>
                      <a:prstDash val="solid"/>
                      <a:round/>
                      <a:headEnd type="none" w="med" len="med"/>
                      <a:tailEnd type="none" w="med" len="med"/>
                    </a:lnL>
                    <a:lnR w="28575" cap="flat" cmpd="sng" algn="ctr">
                      <a:solidFill>
                        <a:srgbClr val="000076"/>
                      </a:solidFill>
                      <a:prstDash val="solid"/>
                      <a:round/>
                      <a:headEnd type="none" w="med" len="med"/>
                      <a:tailEnd type="none" w="med" len="med"/>
                    </a:lnR>
                    <a:lnT w="28575" cap="flat" cmpd="sng" algn="ctr">
                      <a:solidFill>
                        <a:srgbClr val="000076"/>
                      </a:solidFill>
                      <a:prstDash val="solid"/>
                      <a:round/>
                      <a:headEnd type="none" w="med" len="med"/>
                      <a:tailEnd type="none" w="med" len="med"/>
                    </a:lnT>
                    <a:lnB w="28575" cap="flat" cmpd="sng" algn="ctr">
                      <a:solidFill>
                        <a:srgbClr val="000076"/>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smtClean="0">
                          <a:ln>
                            <a:noFill/>
                          </a:ln>
                          <a:solidFill>
                            <a:srgbClr val="006666"/>
                          </a:solidFill>
                          <a:effectLst/>
                          <a:latin typeface="Arial" pitchFamily="34" charset="0"/>
                          <a:cs typeface="Traditional Arabic" pitchFamily="18" charset="-78"/>
                        </a:rPr>
                        <a:t>المنفعة الكلية </a:t>
                      </a:r>
                      <a:endParaRPr kumimoji="0" lang="en-US" sz="2000" b="1" i="0" u="none" strike="noStrike" cap="none" normalizeH="0" baseline="0" smtClean="0">
                        <a:ln>
                          <a:noFill/>
                        </a:ln>
                        <a:solidFill>
                          <a:srgbClr val="006666"/>
                        </a:solidFill>
                        <a:effectLst/>
                        <a:latin typeface="Arial" pitchFamily="34" charset="0"/>
                        <a:cs typeface="Traditional Arabic" pitchFamily="18" charset="-78"/>
                      </a:endParaRPr>
                    </a:p>
                  </a:txBody>
                  <a:tcPr marT="45730" marB="45730" horzOverflow="overflow">
                    <a:lnL w="28575" cap="flat" cmpd="sng" algn="ctr">
                      <a:solidFill>
                        <a:srgbClr val="000076"/>
                      </a:solidFill>
                      <a:prstDash val="solid"/>
                      <a:round/>
                      <a:headEnd type="none" w="med" len="med"/>
                      <a:tailEnd type="none" w="med" len="med"/>
                    </a:lnL>
                    <a:lnR w="28575" cap="flat" cmpd="sng" algn="ctr">
                      <a:solidFill>
                        <a:srgbClr val="000076"/>
                      </a:solidFill>
                      <a:prstDash val="solid"/>
                      <a:round/>
                      <a:headEnd type="none" w="med" len="med"/>
                      <a:tailEnd type="none" w="med" len="med"/>
                    </a:lnR>
                    <a:lnT w="28575" cap="flat" cmpd="sng" algn="ctr">
                      <a:solidFill>
                        <a:srgbClr val="000076"/>
                      </a:solidFill>
                      <a:prstDash val="solid"/>
                      <a:round/>
                      <a:headEnd type="none" w="med" len="med"/>
                      <a:tailEnd type="none" w="med" len="med"/>
                    </a:lnT>
                    <a:lnB w="28575" cap="flat" cmpd="sng" algn="ctr">
                      <a:solidFill>
                        <a:srgbClr val="000076"/>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smtClean="0">
                          <a:ln>
                            <a:noFill/>
                          </a:ln>
                          <a:solidFill>
                            <a:srgbClr val="006666"/>
                          </a:solidFill>
                          <a:effectLst/>
                          <a:latin typeface="Arial" pitchFamily="34" charset="0"/>
                          <a:cs typeface="Traditional Arabic" pitchFamily="18" charset="-78"/>
                        </a:rPr>
                        <a:t>المنفعة الحدية </a:t>
                      </a:r>
                      <a:endParaRPr kumimoji="0" lang="en-US" sz="2000" b="1" i="0" u="none" strike="noStrike" cap="none" normalizeH="0" baseline="0" smtClean="0">
                        <a:ln>
                          <a:noFill/>
                        </a:ln>
                        <a:solidFill>
                          <a:srgbClr val="006666"/>
                        </a:solidFill>
                        <a:effectLst/>
                        <a:latin typeface="Arial" pitchFamily="34" charset="0"/>
                        <a:cs typeface="Traditional Arabic" pitchFamily="18" charset="-78"/>
                      </a:endParaRPr>
                    </a:p>
                  </a:txBody>
                  <a:tcPr marT="45730" marB="45730" horzOverflow="overflow">
                    <a:lnL w="28575" cap="flat" cmpd="sng" algn="ctr">
                      <a:solidFill>
                        <a:srgbClr val="000076"/>
                      </a:solidFill>
                      <a:prstDash val="solid"/>
                      <a:round/>
                      <a:headEnd type="none" w="med" len="med"/>
                      <a:tailEnd type="none" w="med" len="med"/>
                    </a:lnL>
                    <a:lnR w="28575" cap="flat" cmpd="sng" algn="ctr">
                      <a:solidFill>
                        <a:srgbClr val="000076"/>
                      </a:solidFill>
                      <a:prstDash val="solid"/>
                      <a:round/>
                      <a:headEnd type="none" w="med" len="med"/>
                      <a:tailEnd type="none" w="med" len="med"/>
                    </a:lnR>
                    <a:lnT w="28575" cap="flat" cmpd="sng" algn="ctr">
                      <a:solidFill>
                        <a:srgbClr val="000076"/>
                      </a:solidFill>
                      <a:prstDash val="solid"/>
                      <a:round/>
                      <a:headEnd type="none" w="med" len="med"/>
                      <a:tailEnd type="none" w="med" len="med"/>
                    </a:lnT>
                    <a:lnB w="28575" cap="flat" cmpd="sng" algn="ctr">
                      <a:solidFill>
                        <a:srgbClr val="000076"/>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smtClean="0">
                          <a:ln>
                            <a:noFill/>
                          </a:ln>
                          <a:solidFill>
                            <a:srgbClr val="006666"/>
                          </a:solidFill>
                          <a:effectLst/>
                          <a:latin typeface="Arial" pitchFamily="34" charset="0"/>
                          <a:cs typeface="Traditional Arabic" pitchFamily="18" charset="-78"/>
                        </a:rPr>
                        <a:t>منفعة الريال </a:t>
                      </a:r>
                      <a:endParaRPr kumimoji="0" lang="en-US" sz="2000" b="1" i="0" u="none" strike="noStrike" cap="none" normalizeH="0" baseline="0" smtClean="0">
                        <a:ln>
                          <a:noFill/>
                        </a:ln>
                        <a:solidFill>
                          <a:srgbClr val="006666"/>
                        </a:solidFill>
                        <a:effectLst/>
                        <a:latin typeface="Arial" pitchFamily="34" charset="0"/>
                        <a:cs typeface="Traditional Arabic" pitchFamily="18" charset="-78"/>
                      </a:endParaRPr>
                    </a:p>
                  </a:txBody>
                  <a:tcPr marT="45730" marB="45730" horzOverflow="overflow">
                    <a:lnL w="28575" cap="flat" cmpd="sng" algn="ctr">
                      <a:solidFill>
                        <a:srgbClr val="000076"/>
                      </a:solidFill>
                      <a:prstDash val="solid"/>
                      <a:round/>
                      <a:headEnd type="none" w="med" len="med"/>
                      <a:tailEnd type="none" w="med" len="med"/>
                    </a:lnL>
                    <a:lnR w="28575" cap="flat" cmpd="sng" algn="ctr">
                      <a:solidFill>
                        <a:srgbClr val="000076"/>
                      </a:solidFill>
                      <a:prstDash val="solid"/>
                      <a:round/>
                      <a:headEnd type="none" w="med" len="med"/>
                      <a:tailEnd type="none" w="med" len="med"/>
                    </a:lnR>
                    <a:lnT w="28575" cap="flat" cmpd="sng" algn="ctr">
                      <a:solidFill>
                        <a:srgbClr val="000076"/>
                      </a:solidFill>
                      <a:prstDash val="solid"/>
                      <a:round/>
                      <a:headEnd type="none" w="med" len="med"/>
                      <a:tailEnd type="none" w="med" len="med"/>
                    </a:lnT>
                    <a:lnB w="28575" cap="flat" cmpd="sng" algn="ctr">
                      <a:solidFill>
                        <a:srgbClr val="000076"/>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smtClean="0">
                          <a:ln>
                            <a:noFill/>
                          </a:ln>
                          <a:solidFill>
                            <a:srgbClr val="006666"/>
                          </a:solidFill>
                          <a:effectLst/>
                          <a:latin typeface="Arial" pitchFamily="34" charset="0"/>
                          <a:cs typeface="Traditional Arabic" pitchFamily="18" charset="-78"/>
                        </a:rPr>
                        <a:t>كـميـة   ( ص ) </a:t>
                      </a:r>
                      <a:endParaRPr kumimoji="0" lang="en-US" sz="2000" b="1" i="0" u="none" strike="noStrike" cap="none" normalizeH="0" baseline="0" smtClean="0">
                        <a:ln>
                          <a:noFill/>
                        </a:ln>
                        <a:solidFill>
                          <a:srgbClr val="006666"/>
                        </a:solidFill>
                        <a:effectLst/>
                        <a:latin typeface="Arial" pitchFamily="34" charset="0"/>
                        <a:cs typeface="Traditional Arabic" pitchFamily="18" charset="-78"/>
                      </a:endParaRPr>
                    </a:p>
                  </a:txBody>
                  <a:tcPr marT="45730" marB="45730" horzOverflow="overflow">
                    <a:lnL w="28575" cap="flat" cmpd="sng" algn="ctr">
                      <a:solidFill>
                        <a:srgbClr val="000076"/>
                      </a:solidFill>
                      <a:prstDash val="solid"/>
                      <a:round/>
                      <a:headEnd type="none" w="med" len="med"/>
                      <a:tailEnd type="none" w="med" len="med"/>
                    </a:lnL>
                    <a:lnR w="28575" cap="flat" cmpd="sng" algn="ctr">
                      <a:solidFill>
                        <a:srgbClr val="000076"/>
                      </a:solidFill>
                      <a:prstDash val="solid"/>
                      <a:round/>
                      <a:headEnd type="none" w="med" len="med"/>
                      <a:tailEnd type="none" w="med" len="med"/>
                    </a:lnR>
                    <a:lnT w="28575" cap="flat" cmpd="sng" algn="ctr">
                      <a:solidFill>
                        <a:srgbClr val="000076"/>
                      </a:solidFill>
                      <a:prstDash val="solid"/>
                      <a:round/>
                      <a:headEnd type="none" w="med" len="med"/>
                      <a:tailEnd type="none" w="med" len="med"/>
                    </a:lnT>
                    <a:lnB w="28575" cap="flat" cmpd="sng" algn="ctr">
                      <a:solidFill>
                        <a:srgbClr val="000076"/>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smtClean="0">
                          <a:ln>
                            <a:noFill/>
                          </a:ln>
                          <a:solidFill>
                            <a:srgbClr val="006666"/>
                          </a:solidFill>
                          <a:effectLst/>
                          <a:latin typeface="Arial" pitchFamily="34" charset="0"/>
                          <a:cs typeface="Traditional Arabic" pitchFamily="18" charset="-78"/>
                        </a:rPr>
                        <a:t>المنفعة الكلية </a:t>
                      </a:r>
                      <a:endParaRPr kumimoji="0" lang="en-US" sz="2000" b="1" i="0" u="none" strike="noStrike" cap="none" normalizeH="0" baseline="0" smtClean="0">
                        <a:ln>
                          <a:noFill/>
                        </a:ln>
                        <a:solidFill>
                          <a:srgbClr val="006666"/>
                        </a:solidFill>
                        <a:effectLst/>
                        <a:latin typeface="Arial" pitchFamily="34" charset="0"/>
                        <a:cs typeface="Traditional Arabic" pitchFamily="18" charset="-78"/>
                      </a:endParaRPr>
                    </a:p>
                  </a:txBody>
                  <a:tcPr marT="45730" marB="45730" horzOverflow="overflow">
                    <a:lnL w="28575" cap="flat" cmpd="sng" algn="ctr">
                      <a:solidFill>
                        <a:srgbClr val="000076"/>
                      </a:solidFill>
                      <a:prstDash val="solid"/>
                      <a:round/>
                      <a:headEnd type="none" w="med" len="med"/>
                      <a:tailEnd type="none" w="med" len="med"/>
                    </a:lnL>
                    <a:lnR w="28575" cap="flat" cmpd="sng" algn="ctr">
                      <a:solidFill>
                        <a:srgbClr val="000076"/>
                      </a:solidFill>
                      <a:prstDash val="solid"/>
                      <a:round/>
                      <a:headEnd type="none" w="med" len="med"/>
                      <a:tailEnd type="none" w="med" len="med"/>
                    </a:lnR>
                    <a:lnT w="28575" cap="flat" cmpd="sng" algn="ctr">
                      <a:solidFill>
                        <a:srgbClr val="000076"/>
                      </a:solidFill>
                      <a:prstDash val="solid"/>
                      <a:round/>
                      <a:headEnd type="none" w="med" len="med"/>
                      <a:tailEnd type="none" w="med" len="med"/>
                    </a:lnT>
                    <a:lnB w="28575" cap="flat" cmpd="sng" algn="ctr">
                      <a:solidFill>
                        <a:srgbClr val="000076"/>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smtClean="0">
                          <a:ln>
                            <a:noFill/>
                          </a:ln>
                          <a:solidFill>
                            <a:srgbClr val="006666"/>
                          </a:solidFill>
                          <a:effectLst/>
                          <a:latin typeface="Arial" pitchFamily="34" charset="0"/>
                          <a:cs typeface="Traditional Arabic" pitchFamily="18" charset="-78"/>
                        </a:rPr>
                        <a:t>المنفعة الحدية </a:t>
                      </a:r>
                      <a:endParaRPr kumimoji="0" lang="en-US" sz="2000" b="1" i="0" u="none" strike="noStrike" cap="none" normalizeH="0" baseline="0" smtClean="0">
                        <a:ln>
                          <a:noFill/>
                        </a:ln>
                        <a:solidFill>
                          <a:srgbClr val="006666"/>
                        </a:solidFill>
                        <a:effectLst/>
                        <a:latin typeface="Arial" pitchFamily="34" charset="0"/>
                        <a:cs typeface="Traditional Arabic" pitchFamily="18" charset="-78"/>
                      </a:endParaRPr>
                    </a:p>
                  </a:txBody>
                  <a:tcPr marT="45730" marB="45730" horzOverflow="overflow">
                    <a:lnL w="28575" cap="flat" cmpd="sng" algn="ctr">
                      <a:solidFill>
                        <a:srgbClr val="000076"/>
                      </a:solidFill>
                      <a:prstDash val="solid"/>
                      <a:round/>
                      <a:headEnd type="none" w="med" len="med"/>
                      <a:tailEnd type="none" w="med" len="med"/>
                    </a:lnL>
                    <a:lnR w="28575" cap="flat" cmpd="sng" algn="ctr">
                      <a:solidFill>
                        <a:srgbClr val="000076"/>
                      </a:solidFill>
                      <a:prstDash val="solid"/>
                      <a:round/>
                      <a:headEnd type="none" w="med" len="med"/>
                      <a:tailEnd type="none" w="med" len="med"/>
                    </a:lnR>
                    <a:lnT w="28575" cap="flat" cmpd="sng" algn="ctr">
                      <a:solidFill>
                        <a:srgbClr val="000076"/>
                      </a:solidFill>
                      <a:prstDash val="solid"/>
                      <a:round/>
                      <a:headEnd type="none" w="med" len="med"/>
                      <a:tailEnd type="none" w="med" len="med"/>
                    </a:lnT>
                    <a:lnB w="28575" cap="flat" cmpd="sng" algn="ctr">
                      <a:solidFill>
                        <a:srgbClr val="000076"/>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dirty="0" smtClean="0">
                          <a:ln>
                            <a:noFill/>
                          </a:ln>
                          <a:solidFill>
                            <a:srgbClr val="006666"/>
                          </a:solidFill>
                          <a:effectLst/>
                          <a:latin typeface="Arial" pitchFamily="34" charset="0"/>
                          <a:cs typeface="Traditional Arabic" pitchFamily="18" charset="-78"/>
                        </a:rPr>
                        <a:t>منفعة ا</a:t>
                      </a:r>
                      <a:r>
                        <a:rPr kumimoji="0" lang="ar-DZ" sz="2000" b="1" i="0" u="none" strike="noStrike" cap="none" normalizeH="0" baseline="0" dirty="0" smtClean="0">
                          <a:ln>
                            <a:noFill/>
                          </a:ln>
                          <a:solidFill>
                            <a:srgbClr val="006666"/>
                          </a:solidFill>
                          <a:effectLst/>
                          <a:latin typeface="Arial" pitchFamily="34" charset="0"/>
                          <a:cs typeface="Traditional Arabic" pitchFamily="18" charset="-78"/>
                        </a:rPr>
                        <a:t>الدينار</a:t>
                      </a:r>
                      <a:r>
                        <a:rPr kumimoji="0" lang="ar-SA" sz="2000" b="1" i="0" u="none" strike="noStrike" cap="none" normalizeH="0" baseline="0" dirty="0" smtClean="0">
                          <a:ln>
                            <a:noFill/>
                          </a:ln>
                          <a:solidFill>
                            <a:srgbClr val="006666"/>
                          </a:solidFill>
                          <a:effectLst/>
                          <a:latin typeface="Arial" pitchFamily="34" charset="0"/>
                          <a:cs typeface="Traditional Arabic" pitchFamily="18" charset="-78"/>
                        </a:rPr>
                        <a:t> </a:t>
                      </a:r>
                      <a:endParaRPr kumimoji="0" lang="en-US" sz="2000" b="1" i="0" u="none" strike="noStrike" cap="none" normalizeH="0" baseline="0" dirty="0" smtClean="0">
                        <a:ln>
                          <a:noFill/>
                        </a:ln>
                        <a:solidFill>
                          <a:srgbClr val="006666"/>
                        </a:solidFill>
                        <a:effectLst/>
                        <a:latin typeface="Arial" pitchFamily="34" charset="0"/>
                        <a:cs typeface="Traditional Arabic" pitchFamily="18" charset="-78"/>
                      </a:endParaRPr>
                    </a:p>
                  </a:txBody>
                  <a:tcPr marT="45730" marB="45730" horzOverflow="overflow">
                    <a:lnL w="28575" cap="flat" cmpd="sng" algn="ctr">
                      <a:solidFill>
                        <a:srgbClr val="000076"/>
                      </a:solidFill>
                      <a:prstDash val="solid"/>
                      <a:round/>
                      <a:headEnd type="none" w="med" len="med"/>
                      <a:tailEnd type="none" w="med" len="med"/>
                    </a:lnL>
                    <a:lnR w="28575" cap="flat" cmpd="sng" algn="ctr">
                      <a:solidFill>
                        <a:srgbClr val="000076"/>
                      </a:solidFill>
                      <a:prstDash val="solid"/>
                      <a:round/>
                      <a:headEnd type="none" w="med" len="med"/>
                      <a:tailEnd type="none" w="med" len="med"/>
                    </a:lnR>
                    <a:lnT w="28575" cap="flat" cmpd="sng" algn="ctr">
                      <a:solidFill>
                        <a:srgbClr val="000076"/>
                      </a:solidFill>
                      <a:prstDash val="solid"/>
                      <a:round/>
                      <a:headEnd type="none" w="med" len="med"/>
                      <a:tailEnd type="none" w="med" len="med"/>
                    </a:lnT>
                    <a:lnB w="28575" cap="flat" cmpd="sng" algn="ctr">
                      <a:solidFill>
                        <a:srgbClr val="000076"/>
                      </a:solidFill>
                      <a:prstDash val="solid"/>
                      <a:round/>
                      <a:headEnd type="none" w="med" len="med"/>
                      <a:tailEnd type="none" w="med" len="med"/>
                    </a:lnB>
                    <a:lnTlToBr>
                      <a:noFill/>
                    </a:lnTlToBr>
                    <a:lnBlToTr>
                      <a:noFill/>
                    </a:lnBlToTr>
                    <a:noFill/>
                  </a:tcPr>
                </a:tc>
              </a:tr>
              <a:tr h="468411">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smtClean="0">
                          <a:ln>
                            <a:noFill/>
                          </a:ln>
                          <a:solidFill>
                            <a:schemeClr val="tx1"/>
                          </a:solidFill>
                          <a:effectLst/>
                          <a:latin typeface="Arial" pitchFamily="34" charset="0"/>
                          <a:cs typeface="Traditional Arabic" pitchFamily="18" charset="-78"/>
                        </a:rPr>
                        <a:t>1</a:t>
                      </a:r>
                      <a:endParaRPr kumimoji="0" lang="en-US" sz="2000" b="1" i="0" u="none" strike="noStrike" cap="none" normalizeH="0" baseline="0" smtClean="0">
                        <a:ln>
                          <a:noFill/>
                        </a:ln>
                        <a:solidFill>
                          <a:schemeClr val="tx1"/>
                        </a:solidFill>
                        <a:effectLst/>
                        <a:latin typeface="Arial" pitchFamily="34" charset="0"/>
                        <a:cs typeface="Traditional Arabic" pitchFamily="18" charset="-78"/>
                      </a:endParaRPr>
                    </a:p>
                  </a:txBody>
                  <a:tcPr marT="45730" marB="45730" horzOverflow="overflow">
                    <a:lnL w="28575" cap="flat" cmpd="sng" algn="ctr">
                      <a:solidFill>
                        <a:srgbClr val="000076"/>
                      </a:solidFill>
                      <a:prstDash val="solid"/>
                      <a:round/>
                      <a:headEnd type="none" w="med" len="med"/>
                      <a:tailEnd type="none" w="med" len="med"/>
                    </a:lnL>
                    <a:lnR w="28575" cap="flat" cmpd="sng" algn="ctr">
                      <a:solidFill>
                        <a:srgbClr val="006666"/>
                      </a:solidFill>
                      <a:prstDash val="sysDashDotDot"/>
                      <a:round/>
                      <a:headEnd type="none" w="med" len="med"/>
                      <a:tailEnd type="none" w="med" len="med"/>
                    </a:lnR>
                    <a:lnT w="28575" cap="flat" cmpd="sng" algn="ctr">
                      <a:solidFill>
                        <a:srgbClr val="000076"/>
                      </a:solidFill>
                      <a:prstDash val="solid"/>
                      <a:round/>
                      <a:headEnd type="none" w="med" len="med"/>
                      <a:tailEnd type="none" w="med" len="med"/>
                    </a:lnT>
                    <a:lnB w="28575" cap="flat" cmpd="sng" algn="ctr">
                      <a:solidFill>
                        <a:srgbClr val="006666"/>
                      </a:solidFill>
                      <a:prstDash val="sysDashDotDot"/>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smtClean="0">
                          <a:ln>
                            <a:noFill/>
                          </a:ln>
                          <a:solidFill>
                            <a:schemeClr val="tx1"/>
                          </a:solidFill>
                          <a:effectLst/>
                          <a:latin typeface="Arial" pitchFamily="34" charset="0"/>
                          <a:cs typeface="Traditional Arabic" pitchFamily="18" charset="-78"/>
                        </a:rPr>
                        <a:t>34</a:t>
                      </a:r>
                      <a:endParaRPr kumimoji="0" lang="en-US" sz="2000" b="1" i="0" u="none" strike="noStrike" cap="none" normalizeH="0" baseline="0" smtClean="0">
                        <a:ln>
                          <a:noFill/>
                        </a:ln>
                        <a:solidFill>
                          <a:schemeClr val="tx1"/>
                        </a:solidFill>
                        <a:effectLst/>
                        <a:latin typeface="Arial" pitchFamily="34" charset="0"/>
                        <a:cs typeface="Traditional Arabic" pitchFamily="18" charset="-78"/>
                      </a:endParaRPr>
                    </a:p>
                  </a:txBody>
                  <a:tcPr marT="45730" marB="45730" horzOverflow="overflow">
                    <a:lnL w="28575" cap="flat" cmpd="sng" algn="ctr">
                      <a:solidFill>
                        <a:srgbClr val="006666"/>
                      </a:solidFill>
                      <a:prstDash val="sysDashDotDot"/>
                      <a:round/>
                      <a:headEnd type="none" w="med" len="med"/>
                      <a:tailEnd type="none" w="med" len="med"/>
                    </a:lnL>
                    <a:lnR w="28575" cap="flat" cmpd="sng" algn="ctr">
                      <a:solidFill>
                        <a:srgbClr val="006666"/>
                      </a:solidFill>
                      <a:prstDash val="sysDashDotDot"/>
                      <a:round/>
                      <a:headEnd type="none" w="med" len="med"/>
                      <a:tailEnd type="none" w="med" len="med"/>
                    </a:lnR>
                    <a:lnT w="28575" cap="flat" cmpd="sng" algn="ctr">
                      <a:solidFill>
                        <a:srgbClr val="000076"/>
                      </a:solidFill>
                      <a:prstDash val="solid"/>
                      <a:round/>
                      <a:headEnd type="none" w="med" len="med"/>
                      <a:tailEnd type="none" w="med" len="med"/>
                    </a:lnT>
                    <a:lnB w="28575" cap="flat" cmpd="sng" algn="ctr">
                      <a:solidFill>
                        <a:srgbClr val="006666"/>
                      </a:solidFill>
                      <a:prstDash val="sysDashDotDot"/>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Arial" pitchFamily="34" charset="0"/>
                        <a:cs typeface="Traditional Arabic" pitchFamily="18" charset="-78"/>
                      </a:endParaRPr>
                    </a:p>
                  </a:txBody>
                  <a:tcPr marT="45730" marB="45730" horzOverflow="overflow">
                    <a:lnL w="28575" cap="flat" cmpd="sng" algn="ctr">
                      <a:solidFill>
                        <a:srgbClr val="006666"/>
                      </a:solidFill>
                      <a:prstDash val="sysDashDotDot"/>
                      <a:round/>
                      <a:headEnd type="none" w="med" len="med"/>
                      <a:tailEnd type="none" w="med" len="med"/>
                    </a:lnL>
                    <a:lnR w="28575" cap="flat" cmpd="sng" algn="ctr">
                      <a:solidFill>
                        <a:srgbClr val="006666"/>
                      </a:solidFill>
                      <a:prstDash val="sysDashDotDot"/>
                      <a:round/>
                      <a:headEnd type="none" w="med" len="med"/>
                      <a:tailEnd type="none" w="med" len="med"/>
                    </a:lnR>
                    <a:lnT w="28575" cap="flat" cmpd="sng" algn="ctr">
                      <a:solidFill>
                        <a:srgbClr val="000076"/>
                      </a:solidFill>
                      <a:prstDash val="solid"/>
                      <a:round/>
                      <a:headEnd type="none" w="med" len="med"/>
                      <a:tailEnd type="none" w="med" len="med"/>
                    </a:lnT>
                    <a:lnB w="28575" cap="flat" cmpd="sng" algn="ctr">
                      <a:solidFill>
                        <a:srgbClr val="006666"/>
                      </a:solidFill>
                      <a:prstDash val="sysDashDotDot"/>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Arial" pitchFamily="34" charset="0"/>
                        <a:cs typeface="Traditional Arabic" pitchFamily="18" charset="-78"/>
                      </a:endParaRPr>
                    </a:p>
                  </a:txBody>
                  <a:tcPr marT="45730" marB="45730" horzOverflow="overflow">
                    <a:lnL w="28575" cap="flat" cmpd="sng" algn="ctr">
                      <a:solidFill>
                        <a:srgbClr val="006666"/>
                      </a:solidFill>
                      <a:prstDash val="sysDashDotDot"/>
                      <a:round/>
                      <a:headEnd type="none" w="med" len="med"/>
                      <a:tailEnd type="none" w="med" len="med"/>
                    </a:lnL>
                    <a:lnR w="28575" cap="flat" cmpd="sng" algn="ctr">
                      <a:solidFill>
                        <a:srgbClr val="006666"/>
                      </a:solidFill>
                      <a:prstDash val="sysDashDotDot"/>
                      <a:round/>
                      <a:headEnd type="none" w="med" len="med"/>
                      <a:tailEnd type="none" w="med" len="med"/>
                    </a:lnR>
                    <a:lnT w="28575" cap="flat" cmpd="sng" algn="ctr">
                      <a:solidFill>
                        <a:srgbClr val="000076"/>
                      </a:solidFill>
                      <a:prstDash val="solid"/>
                      <a:round/>
                      <a:headEnd type="none" w="med" len="med"/>
                      <a:tailEnd type="none" w="med" len="med"/>
                    </a:lnT>
                    <a:lnB w="28575" cap="flat" cmpd="sng" algn="ctr">
                      <a:solidFill>
                        <a:srgbClr val="006666"/>
                      </a:solidFill>
                      <a:prstDash val="sysDashDotDot"/>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smtClean="0">
                          <a:ln>
                            <a:noFill/>
                          </a:ln>
                          <a:solidFill>
                            <a:schemeClr val="tx1"/>
                          </a:solidFill>
                          <a:effectLst/>
                          <a:latin typeface="Arial" pitchFamily="34" charset="0"/>
                          <a:cs typeface="Traditional Arabic" pitchFamily="18" charset="-78"/>
                        </a:rPr>
                        <a:t>1</a:t>
                      </a:r>
                      <a:endParaRPr kumimoji="0" lang="en-US" sz="2000" b="1" i="0" u="none" strike="noStrike" cap="none" normalizeH="0" baseline="0" smtClean="0">
                        <a:ln>
                          <a:noFill/>
                        </a:ln>
                        <a:solidFill>
                          <a:schemeClr val="tx1"/>
                        </a:solidFill>
                        <a:effectLst/>
                        <a:latin typeface="Arial" pitchFamily="34" charset="0"/>
                        <a:cs typeface="Traditional Arabic" pitchFamily="18" charset="-78"/>
                      </a:endParaRPr>
                    </a:p>
                  </a:txBody>
                  <a:tcPr marT="45730" marB="45730" horzOverflow="overflow">
                    <a:lnL w="28575" cap="flat" cmpd="sng" algn="ctr">
                      <a:solidFill>
                        <a:srgbClr val="006666"/>
                      </a:solidFill>
                      <a:prstDash val="sysDashDotDot"/>
                      <a:round/>
                      <a:headEnd type="none" w="med" len="med"/>
                      <a:tailEnd type="none" w="med" len="med"/>
                    </a:lnL>
                    <a:lnR w="28575" cap="flat" cmpd="sng" algn="ctr">
                      <a:solidFill>
                        <a:srgbClr val="006666"/>
                      </a:solidFill>
                      <a:prstDash val="sysDashDotDot"/>
                      <a:round/>
                      <a:headEnd type="none" w="med" len="med"/>
                      <a:tailEnd type="none" w="med" len="med"/>
                    </a:lnR>
                    <a:lnT w="28575" cap="flat" cmpd="sng" algn="ctr">
                      <a:solidFill>
                        <a:srgbClr val="000076"/>
                      </a:solidFill>
                      <a:prstDash val="solid"/>
                      <a:round/>
                      <a:headEnd type="none" w="med" len="med"/>
                      <a:tailEnd type="none" w="med" len="med"/>
                    </a:lnT>
                    <a:lnB w="28575" cap="flat" cmpd="sng" algn="ctr">
                      <a:solidFill>
                        <a:srgbClr val="006666"/>
                      </a:solidFill>
                      <a:prstDash val="sysDashDotDot"/>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smtClean="0">
                          <a:ln>
                            <a:noFill/>
                          </a:ln>
                          <a:solidFill>
                            <a:schemeClr val="tx1"/>
                          </a:solidFill>
                          <a:effectLst/>
                          <a:latin typeface="Arial" pitchFamily="34" charset="0"/>
                          <a:cs typeface="Traditional Arabic" pitchFamily="18" charset="-78"/>
                        </a:rPr>
                        <a:t>55</a:t>
                      </a:r>
                      <a:endParaRPr kumimoji="0" lang="en-US" sz="2000" b="1" i="0" u="none" strike="noStrike" cap="none" normalizeH="0" baseline="0" smtClean="0">
                        <a:ln>
                          <a:noFill/>
                        </a:ln>
                        <a:solidFill>
                          <a:schemeClr val="tx1"/>
                        </a:solidFill>
                        <a:effectLst/>
                        <a:latin typeface="Arial" pitchFamily="34" charset="0"/>
                        <a:cs typeface="Traditional Arabic" pitchFamily="18" charset="-78"/>
                      </a:endParaRPr>
                    </a:p>
                  </a:txBody>
                  <a:tcPr marT="45730" marB="45730" horzOverflow="overflow">
                    <a:lnL w="28575" cap="flat" cmpd="sng" algn="ctr">
                      <a:solidFill>
                        <a:srgbClr val="006666"/>
                      </a:solidFill>
                      <a:prstDash val="sysDashDotDot"/>
                      <a:round/>
                      <a:headEnd type="none" w="med" len="med"/>
                      <a:tailEnd type="none" w="med" len="med"/>
                    </a:lnL>
                    <a:lnR w="28575" cap="flat" cmpd="sng" algn="ctr">
                      <a:solidFill>
                        <a:srgbClr val="006666"/>
                      </a:solidFill>
                      <a:prstDash val="sysDashDotDot"/>
                      <a:round/>
                      <a:headEnd type="none" w="med" len="med"/>
                      <a:tailEnd type="none" w="med" len="med"/>
                    </a:lnR>
                    <a:lnT w="28575" cap="flat" cmpd="sng" algn="ctr">
                      <a:solidFill>
                        <a:srgbClr val="000076"/>
                      </a:solidFill>
                      <a:prstDash val="solid"/>
                      <a:round/>
                      <a:headEnd type="none" w="med" len="med"/>
                      <a:tailEnd type="none" w="med" len="med"/>
                    </a:lnT>
                    <a:lnB w="28575" cap="flat" cmpd="sng" algn="ctr">
                      <a:solidFill>
                        <a:srgbClr val="006666"/>
                      </a:solidFill>
                      <a:prstDash val="sysDashDotDot"/>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Arial" pitchFamily="34" charset="0"/>
                        <a:cs typeface="Traditional Arabic" pitchFamily="18" charset="-78"/>
                      </a:endParaRPr>
                    </a:p>
                  </a:txBody>
                  <a:tcPr marT="45730" marB="45730" horzOverflow="overflow">
                    <a:lnL w="28575" cap="flat" cmpd="sng" algn="ctr">
                      <a:solidFill>
                        <a:srgbClr val="006666"/>
                      </a:solidFill>
                      <a:prstDash val="sysDashDotDot"/>
                      <a:round/>
                      <a:headEnd type="none" w="med" len="med"/>
                      <a:tailEnd type="none" w="med" len="med"/>
                    </a:lnL>
                    <a:lnR w="28575" cap="flat" cmpd="sng" algn="ctr">
                      <a:solidFill>
                        <a:srgbClr val="006666"/>
                      </a:solidFill>
                      <a:prstDash val="sysDashDotDot"/>
                      <a:round/>
                      <a:headEnd type="none" w="med" len="med"/>
                      <a:tailEnd type="none" w="med" len="med"/>
                    </a:lnR>
                    <a:lnT w="28575" cap="flat" cmpd="sng" algn="ctr">
                      <a:solidFill>
                        <a:srgbClr val="000076"/>
                      </a:solidFill>
                      <a:prstDash val="solid"/>
                      <a:round/>
                      <a:headEnd type="none" w="med" len="med"/>
                      <a:tailEnd type="none" w="med" len="med"/>
                    </a:lnT>
                    <a:lnB w="28575" cap="flat" cmpd="sng" algn="ctr">
                      <a:solidFill>
                        <a:srgbClr val="006666"/>
                      </a:solidFill>
                      <a:prstDash val="sysDashDotDot"/>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Arial" pitchFamily="34" charset="0"/>
                        <a:cs typeface="Traditional Arabic" pitchFamily="18" charset="-78"/>
                      </a:endParaRPr>
                    </a:p>
                  </a:txBody>
                  <a:tcPr marT="45730" marB="45730" horzOverflow="overflow">
                    <a:lnL w="28575" cap="flat" cmpd="sng" algn="ctr">
                      <a:solidFill>
                        <a:srgbClr val="006666"/>
                      </a:solidFill>
                      <a:prstDash val="sysDashDotDot"/>
                      <a:round/>
                      <a:headEnd type="none" w="med" len="med"/>
                      <a:tailEnd type="none" w="med" len="med"/>
                    </a:lnL>
                    <a:lnR w="28575" cap="flat" cmpd="sng" algn="ctr">
                      <a:solidFill>
                        <a:srgbClr val="000076"/>
                      </a:solidFill>
                      <a:prstDash val="solid"/>
                      <a:round/>
                      <a:headEnd type="none" w="med" len="med"/>
                      <a:tailEnd type="none" w="med" len="med"/>
                    </a:lnR>
                    <a:lnT w="28575" cap="flat" cmpd="sng" algn="ctr">
                      <a:solidFill>
                        <a:srgbClr val="000076"/>
                      </a:solidFill>
                      <a:prstDash val="solid"/>
                      <a:round/>
                      <a:headEnd type="none" w="med" len="med"/>
                      <a:tailEnd type="none" w="med" len="med"/>
                    </a:lnT>
                    <a:lnB w="28575" cap="flat" cmpd="sng" algn="ctr">
                      <a:solidFill>
                        <a:srgbClr val="006666"/>
                      </a:solidFill>
                      <a:prstDash val="sysDashDotDot"/>
                      <a:round/>
                      <a:headEnd type="none" w="med" len="med"/>
                      <a:tailEnd type="none" w="med" len="med"/>
                    </a:lnB>
                    <a:lnTlToBr>
                      <a:noFill/>
                    </a:lnTlToBr>
                    <a:lnBlToTr>
                      <a:noFill/>
                    </a:lnBlToTr>
                    <a:noFill/>
                  </a:tcPr>
                </a:tc>
              </a:tr>
              <a:tr h="466822">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smtClean="0">
                          <a:ln>
                            <a:noFill/>
                          </a:ln>
                          <a:solidFill>
                            <a:schemeClr val="tx1"/>
                          </a:solidFill>
                          <a:effectLst/>
                          <a:latin typeface="Arial" pitchFamily="34" charset="0"/>
                          <a:cs typeface="Traditional Arabic" pitchFamily="18" charset="-78"/>
                        </a:rPr>
                        <a:t>2</a:t>
                      </a:r>
                      <a:endParaRPr kumimoji="0" lang="en-US" sz="2000" b="1" i="0" u="none" strike="noStrike" cap="none" normalizeH="0" baseline="0" smtClean="0">
                        <a:ln>
                          <a:noFill/>
                        </a:ln>
                        <a:solidFill>
                          <a:schemeClr val="tx1"/>
                        </a:solidFill>
                        <a:effectLst/>
                        <a:latin typeface="Arial" pitchFamily="34" charset="0"/>
                        <a:cs typeface="Traditional Arabic" pitchFamily="18" charset="-78"/>
                      </a:endParaRPr>
                    </a:p>
                  </a:txBody>
                  <a:tcPr marT="45730" marB="45730" horzOverflow="overflow">
                    <a:lnL w="28575" cap="flat" cmpd="sng" algn="ctr">
                      <a:solidFill>
                        <a:srgbClr val="000076"/>
                      </a:solidFill>
                      <a:prstDash val="solid"/>
                      <a:round/>
                      <a:headEnd type="none" w="med" len="med"/>
                      <a:tailEnd type="none" w="med" len="med"/>
                    </a:lnL>
                    <a:lnR w="28575" cap="flat" cmpd="sng" algn="ctr">
                      <a:solidFill>
                        <a:srgbClr val="006666"/>
                      </a:solidFill>
                      <a:prstDash val="sysDashDotDot"/>
                      <a:round/>
                      <a:headEnd type="none" w="med" len="med"/>
                      <a:tailEnd type="none" w="med" len="med"/>
                    </a:lnR>
                    <a:lnT w="28575" cap="flat" cmpd="sng" algn="ctr">
                      <a:solidFill>
                        <a:srgbClr val="006666"/>
                      </a:solidFill>
                      <a:prstDash val="sysDashDotDot"/>
                      <a:round/>
                      <a:headEnd type="none" w="med" len="med"/>
                      <a:tailEnd type="none" w="med" len="med"/>
                    </a:lnT>
                    <a:lnB w="28575" cap="flat" cmpd="sng" algn="ctr">
                      <a:solidFill>
                        <a:srgbClr val="006666"/>
                      </a:solidFill>
                      <a:prstDash val="sysDashDotDot"/>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smtClean="0">
                          <a:ln>
                            <a:noFill/>
                          </a:ln>
                          <a:solidFill>
                            <a:schemeClr val="tx1"/>
                          </a:solidFill>
                          <a:effectLst/>
                          <a:latin typeface="Arial" pitchFamily="34" charset="0"/>
                          <a:cs typeface="Traditional Arabic" pitchFamily="18" charset="-78"/>
                        </a:rPr>
                        <a:t>54</a:t>
                      </a:r>
                      <a:endParaRPr kumimoji="0" lang="en-US" sz="2000" b="1" i="0" u="none" strike="noStrike" cap="none" normalizeH="0" baseline="0" smtClean="0">
                        <a:ln>
                          <a:noFill/>
                        </a:ln>
                        <a:solidFill>
                          <a:schemeClr val="tx1"/>
                        </a:solidFill>
                        <a:effectLst/>
                        <a:latin typeface="Arial" pitchFamily="34" charset="0"/>
                        <a:cs typeface="Traditional Arabic" pitchFamily="18" charset="-78"/>
                      </a:endParaRPr>
                    </a:p>
                  </a:txBody>
                  <a:tcPr marT="45730" marB="45730" horzOverflow="overflow">
                    <a:lnL w="28575" cap="flat" cmpd="sng" algn="ctr">
                      <a:solidFill>
                        <a:srgbClr val="006666"/>
                      </a:solidFill>
                      <a:prstDash val="sysDashDotDot"/>
                      <a:round/>
                      <a:headEnd type="none" w="med" len="med"/>
                      <a:tailEnd type="none" w="med" len="med"/>
                    </a:lnL>
                    <a:lnR w="28575" cap="flat" cmpd="sng" algn="ctr">
                      <a:solidFill>
                        <a:srgbClr val="006666"/>
                      </a:solidFill>
                      <a:prstDash val="sysDashDotDot"/>
                      <a:round/>
                      <a:headEnd type="none" w="med" len="med"/>
                      <a:tailEnd type="none" w="med" len="med"/>
                    </a:lnR>
                    <a:lnT w="28575" cap="flat" cmpd="sng" algn="ctr">
                      <a:solidFill>
                        <a:srgbClr val="006666"/>
                      </a:solidFill>
                      <a:prstDash val="sysDashDotDot"/>
                      <a:round/>
                      <a:headEnd type="none" w="med" len="med"/>
                      <a:tailEnd type="none" w="med" len="med"/>
                    </a:lnT>
                    <a:lnB w="28575" cap="flat" cmpd="sng" algn="ctr">
                      <a:solidFill>
                        <a:srgbClr val="006666"/>
                      </a:solidFill>
                      <a:prstDash val="sysDashDotDot"/>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Arial" pitchFamily="34" charset="0"/>
                        <a:cs typeface="Traditional Arabic" pitchFamily="18" charset="-78"/>
                      </a:endParaRPr>
                    </a:p>
                  </a:txBody>
                  <a:tcPr marT="45730" marB="45730" horzOverflow="overflow">
                    <a:lnL w="28575" cap="flat" cmpd="sng" algn="ctr">
                      <a:solidFill>
                        <a:srgbClr val="006666"/>
                      </a:solidFill>
                      <a:prstDash val="sysDashDotDot"/>
                      <a:round/>
                      <a:headEnd type="none" w="med" len="med"/>
                      <a:tailEnd type="none" w="med" len="med"/>
                    </a:lnL>
                    <a:lnR w="28575" cap="flat" cmpd="sng" algn="ctr">
                      <a:solidFill>
                        <a:srgbClr val="006666"/>
                      </a:solidFill>
                      <a:prstDash val="sysDashDotDot"/>
                      <a:round/>
                      <a:headEnd type="none" w="med" len="med"/>
                      <a:tailEnd type="none" w="med" len="med"/>
                    </a:lnR>
                    <a:lnT w="28575" cap="flat" cmpd="sng" algn="ctr">
                      <a:solidFill>
                        <a:srgbClr val="006666"/>
                      </a:solidFill>
                      <a:prstDash val="sysDashDotDot"/>
                      <a:round/>
                      <a:headEnd type="none" w="med" len="med"/>
                      <a:tailEnd type="none" w="med" len="med"/>
                    </a:lnT>
                    <a:lnB w="28575" cap="flat" cmpd="sng" algn="ctr">
                      <a:solidFill>
                        <a:srgbClr val="006666"/>
                      </a:solidFill>
                      <a:prstDash val="sysDashDotDot"/>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Arial" pitchFamily="34" charset="0"/>
                        <a:cs typeface="Traditional Arabic" pitchFamily="18" charset="-78"/>
                      </a:endParaRPr>
                    </a:p>
                  </a:txBody>
                  <a:tcPr marT="45730" marB="45730" horzOverflow="overflow">
                    <a:lnL w="28575" cap="flat" cmpd="sng" algn="ctr">
                      <a:solidFill>
                        <a:srgbClr val="006666"/>
                      </a:solidFill>
                      <a:prstDash val="sysDashDotDot"/>
                      <a:round/>
                      <a:headEnd type="none" w="med" len="med"/>
                      <a:tailEnd type="none" w="med" len="med"/>
                    </a:lnL>
                    <a:lnR w="28575" cap="flat" cmpd="sng" algn="ctr">
                      <a:solidFill>
                        <a:srgbClr val="006666"/>
                      </a:solidFill>
                      <a:prstDash val="sysDashDotDot"/>
                      <a:round/>
                      <a:headEnd type="none" w="med" len="med"/>
                      <a:tailEnd type="none" w="med" len="med"/>
                    </a:lnR>
                    <a:lnT w="28575" cap="flat" cmpd="sng" algn="ctr">
                      <a:solidFill>
                        <a:srgbClr val="006666"/>
                      </a:solidFill>
                      <a:prstDash val="sysDashDotDot"/>
                      <a:round/>
                      <a:headEnd type="none" w="med" len="med"/>
                      <a:tailEnd type="none" w="med" len="med"/>
                    </a:lnT>
                    <a:lnB w="28575" cap="flat" cmpd="sng" algn="ctr">
                      <a:solidFill>
                        <a:srgbClr val="006666"/>
                      </a:solidFill>
                      <a:prstDash val="sysDashDotDot"/>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smtClean="0">
                          <a:ln>
                            <a:noFill/>
                          </a:ln>
                          <a:solidFill>
                            <a:schemeClr val="tx1"/>
                          </a:solidFill>
                          <a:effectLst/>
                          <a:latin typeface="Arial" pitchFamily="34" charset="0"/>
                          <a:cs typeface="Traditional Arabic" pitchFamily="18" charset="-78"/>
                        </a:rPr>
                        <a:t>2</a:t>
                      </a:r>
                      <a:endParaRPr kumimoji="0" lang="en-US" sz="2000" b="1" i="0" u="none" strike="noStrike" cap="none" normalizeH="0" baseline="0" smtClean="0">
                        <a:ln>
                          <a:noFill/>
                        </a:ln>
                        <a:solidFill>
                          <a:schemeClr val="tx1"/>
                        </a:solidFill>
                        <a:effectLst/>
                        <a:latin typeface="Arial" pitchFamily="34" charset="0"/>
                        <a:cs typeface="Traditional Arabic" pitchFamily="18" charset="-78"/>
                      </a:endParaRPr>
                    </a:p>
                  </a:txBody>
                  <a:tcPr marT="45730" marB="45730" horzOverflow="overflow">
                    <a:lnL w="28575" cap="flat" cmpd="sng" algn="ctr">
                      <a:solidFill>
                        <a:srgbClr val="006666"/>
                      </a:solidFill>
                      <a:prstDash val="sysDashDotDot"/>
                      <a:round/>
                      <a:headEnd type="none" w="med" len="med"/>
                      <a:tailEnd type="none" w="med" len="med"/>
                    </a:lnL>
                    <a:lnR w="28575" cap="flat" cmpd="sng" algn="ctr">
                      <a:solidFill>
                        <a:srgbClr val="006666"/>
                      </a:solidFill>
                      <a:prstDash val="sysDashDotDot"/>
                      <a:round/>
                      <a:headEnd type="none" w="med" len="med"/>
                      <a:tailEnd type="none" w="med" len="med"/>
                    </a:lnR>
                    <a:lnT w="28575" cap="flat" cmpd="sng" algn="ctr">
                      <a:solidFill>
                        <a:srgbClr val="006666"/>
                      </a:solidFill>
                      <a:prstDash val="sysDashDotDot"/>
                      <a:round/>
                      <a:headEnd type="none" w="med" len="med"/>
                      <a:tailEnd type="none" w="med" len="med"/>
                    </a:lnT>
                    <a:lnB w="28575" cap="flat" cmpd="sng" algn="ctr">
                      <a:solidFill>
                        <a:srgbClr val="006666"/>
                      </a:solidFill>
                      <a:prstDash val="sysDashDotDot"/>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smtClean="0">
                          <a:ln>
                            <a:noFill/>
                          </a:ln>
                          <a:solidFill>
                            <a:schemeClr val="tx1"/>
                          </a:solidFill>
                          <a:effectLst/>
                          <a:latin typeface="Arial" pitchFamily="34" charset="0"/>
                          <a:cs typeface="Traditional Arabic" pitchFamily="18" charset="-78"/>
                        </a:rPr>
                        <a:t>95</a:t>
                      </a:r>
                      <a:endParaRPr kumimoji="0" lang="en-US" sz="2000" b="1" i="0" u="none" strike="noStrike" cap="none" normalizeH="0" baseline="0" smtClean="0">
                        <a:ln>
                          <a:noFill/>
                        </a:ln>
                        <a:solidFill>
                          <a:schemeClr val="tx1"/>
                        </a:solidFill>
                        <a:effectLst/>
                        <a:latin typeface="Arial" pitchFamily="34" charset="0"/>
                        <a:cs typeface="Traditional Arabic" pitchFamily="18" charset="-78"/>
                      </a:endParaRPr>
                    </a:p>
                  </a:txBody>
                  <a:tcPr marT="45730" marB="45730" horzOverflow="overflow">
                    <a:lnL w="28575" cap="flat" cmpd="sng" algn="ctr">
                      <a:solidFill>
                        <a:srgbClr val="006666"/>
                      </a:solidFill>
                      <a:prstDash val="sysDashDotDot"/>
                      <a:round/>
                      <a:headEnd type="none" w="med" len="med"/>
                      <a:tailEnd type="none" w="med" len="med"/>
                    </a:lnL>
                    <a:lnR w="28575" cap="flat" cmpd="sng" algn="ctr">
                      <a:solidFill>
                        <a:srgbClr val="006666"/>
                      </a:solidFill>
                      <a:prstDash val="sysDashDotDot"/>
                      <a:round/>
                      <a:headEnd type="none" w="med" len="med"/>
                      <a:tailEnd type="none" w="med" len="med"/>
                    </a:lnR>
                    <a:lnT w="28575" cap="flat" cmpd="sng" algn="ctr">
                      <a:solidFill>
                        <a:srgbClr val="006666"/>
                      </a:solidFill>
                      <a:prstDash val="sysDashDotDot"/>
                      <a:round/>
                      <a:headEnd type="none" w="med" len="med"/>
                      <a:tailEnd type="none" w="med" len="med"/>
                    </a:lnT>
                    <a:lnB w="28575" cap="flat" cmpd="sng" algn="ctr">
                      <a:solidFill>
                        <a:srgbClr val="006666"/>
                      </a:solidFill>
                      <a:prstDash val="sysDashDotDot"/>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Arial" pitchFamily="34" charset="0"/>
                        <a:cs typeface="Traditional Arabic" pitchFamily="18" charset="-78"/>
                      </a:endParaRPr>
                    </a:p>
                  </a:txBody>
                  <a:tcPr marT="45730" marB="45730" horzOverflow="overflow">
                    <a:lnL w="28575" cap="flat" cmpd="sng" algn="ctr">
                      <a:solidFill>
                        <a:srgbClr val="006666"/>
                      </a:solidFill>
                      <a:prstDash val="sysDashDotDot"/>
                      <a:round/>
                      <a:headEnd type="none" w="med" len="med"/>
                      <a:tailEnd type="none" w="med" len="med"/>
                    </a:lnL>
                    <a:lnR w="28575" cap="flat" cmpd="sng" algn="ctr">
                      <a:solidFill>
                        <a:srgbClr val="006666"/>
                      </a:solidFill>
                      <a:prstDash val="sysDashDotDot"/>
                      <a:round/>
                      <a:headEnd type="none" w="med" len="med"/>
                      <a:tailEnd type="none" w="med" len="med"/>
                    </a:lnR>
                    <a:lnT w="28575" cap="flat" cmpd="sng" algn="ctr">
                      <a:solidFill>
                        <a:srgbClr val="006666"/>
                      </a:solidFill>
                      <a:prstDash val="sysDashDotDot"/>
                      <a:round/>
                      <a:headEnd type="none" w="med" len="med"/>
                      <a:tailEnd type="none" w="med" len="med"/>
                    </a:lnT>
                    <a:lnB w="28575" cap="flat" cmpd="sng" algn="ctr">
                      <a:solidFill>
                        <a:srgbClr val="006666"/>
                      </a:solidFill>
                      <a:prstDash val="sysDashDotDot"/>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Arial" pitchFamily="34" charset="0"/>
                        <a:cs typeface="Traditional Arabic" pitchFamily="18" charset="-78"/>
                      </a:endParaRPr>
                    </a:p>
                  </a:txBody>
                  <a:tcPr marT="45730" marB="45730" horzOverflow="overflow">
                    <a:lnL w="28575" cap="flat" cmpd="sng" algn="ctr">
                      <a:solidFill>
                        <a:srgbClr val="006666"/>
                      </a:solidFill>
                      <a:prstDash val="sysDashDotDot"/>
                      <a:round/>
                      <a:headEnd type="none" w="med" len="med"/>
                      <a:tailEnd type="none" w="med" len="med"/>
                    </a:lnL>
                    <a:lnR w="28575" cap="flat" cmpd="sng" algn="ctr">
                      <a:solidFill>
                        <a:srgbClr val="000076"/>
                      </a:solidFill>
                      <a:prstDash val="solid"/>
                      <a:round/>
                      <a:headEnd type="none" w="med" len="med"/>
                      <a:tailEnd type="none" w="med" len="med"/>
                    </a:lnR>
                    <a:lnT w="28575" cap="flat" cmpd="sng" algn="ctr">
                      <a:solidFill>
                        <a:srgbClr val="006666"/>
                      </a:solidFill>
                      <a:prstDash val="sysDashDotDot"/>
                      <a:round/>
                      <a:headEnd type="none" w="med" len="med"/>
                      <a:tailEnd type="none" w="med" len="med"/>
                    </a:lnT>
                    <a:lnB w="28575" cap="flat" cmpd="sng" algn="ctr">
                      <a:solidFill>
                        <a:srgbClr val="006666"/>
                      </a:solidFill>
                      <a:prstDash val="sysDashDotDot"/>
                      <a:round/>
                      <a:headEnd type="none" w="med" len="med"/>
                      <a:tailEnd type="none" w="med" len="med"/>
                    </a:lnB>
                    <a:lnTlToBr>
                      <a:noFill/>
                    </a:lnTlToBr>
                    <a:lnBlToTr>
                      <a:noFill/>
                    </a:lnBlToTr>
                    <a:noFill/>
                  </a:tcPr>
                </a:tc>
              </a:tr>
              <a:tr h="468411">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smtClean="0">
                          <a:ln>
                            <a:noFill/>
                          </a:ln>
                          <a:solidFill>
                            <a:schemeClr val="tx1"/>
                          </a:solidFill>
                          <a:effectLst/>
                          <a:latin typeface="Arial" pitchFamily="34" charset="0"/>
                          <a:cs typeface="Traditional Arabic" pitchFamily="18" charset="-78"/>
                        </a:rPr>
                        <a:t>3</a:t>
                      </a:r>
                      <a:endParaRPr kumimoji="0" lang="en-US" sz="2000" b="1" i="0" u="none" strike="noStrike" cap="none" normalizeH="0" baseline="0" smtClean="0">
                        <a:ln>
                          <a:noFill/>
                        </a:ln>
                        <a:solidFill>
                          <a:schemeClr val="tx1"/>
                        </a:solidFill>
                        <a:effectLst/>
                        <a:latin typeface="Arial" pitchFamily="34" charset="0"/>
                        <a:cs typeface="Traditional Arabic" pitchFamily="18" charset="-78"/>
                      </a:endParaRPr>
                    </a:p>
                  </a:txBody>
                  <a:tcPr marT="45730" marB="45730" horzOverflow="overflow">
                    <a:lnL w="28575" cap="flat" cmpd="sng" algn="ctr">
                      <a:solidFill>
                        <a:srgbClr val="000076"/>
                      </a:solidFill>
                      <a:prstDash val="solid"/>
                      <a:round/>
                      <a:headEnd type="none" w="med" len="med"/>
                      <a:tailEnd type="none" w="med" len="med"/>
                    </a:lnL>
                    <a:lnR w="28575" cap="flat" cmpd="sng" algn="ctr">
                      <a:solidFill>
                        <a:srgbClr val="006666"/>
                      </a:solidFill>
                      <a:prstDash val="sysDashDotDot"/>
                      <a:round/>
                      <a:headEnd type="none" w="med" len="med"/>
                      <a:tailEnd type="none" w="med" len="med"/>
                    </a:lnR>
                    <a:lnT w="28575" cap="flat" cmpd="sng" algn="ctr">
                      <a:solidFill>
                        <a:srgbClr val="006666"/>
                      </a:solidFill>
                      <a:prstDash val="sysDashDotDot"/>
                      <a:round/>
                      <a:headEnd type="none" w="med" len="med"/>
                      <a:tailEnd type="none" w="med" len="med"/>
                    </a:lnT>
                    <a:lnB w="28575" cap="flat" cmpd="sng" algn="ctr">
                      <a:solidFill>
                        <a:srgbClr val="006666"/>
                      </a:solidFill>
                      <a:prstDash val="sysDashDotDot"/>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smtClean="0">
                          <a:ln>
                            <a:noFill/>
                          </a:ln>
                          <a:solidFill>
                            <a:schemeClr val="tx1"/>
                          </a:solidFill>
                          <a:effectLst/>
                          <a:latin typeface="Arial" pitchFamily="34" charset="0"/>
                          <a:cs typeface="Traditional Arabic" pitchFamily="18" charset="-78"/>
                        </a:rPr>
                        <a:t>66</a:t>
                      </a:r>
                      <a:endParaRPr kumimoji="0" lang="en-US" sz="2000" b="1" i="0" u="none" strike="noStrike" cap="none" normalizeH="0" baseline="0" smtClean="0">
                        <a:ln>
                          <a:noFill/>
                        </a:ln>
                        <a:solidFill>
                          <a:schemeClr val="tx1"/>
                        </a:solidFill>
                        <a:effectLst/>
                        <a:latin typeface="Arial" pitchFamily="34" charset="0"/>
                        <a:cs typeface="Traditional Arabic" pitchFamily="18" charset="-78"/>
                      </a:endParaRPr>
                    </a:p>
                  </a:txBody>
                  <a:tcPr marT="45730" marB="45730" horzOverflow="overflow">
                    <a:lnL w="28575" cap="flat" cmpd="sng" algn="ctr">
                      <a:solidFill>
                        <a:srgbClr val="006666"/>
                      </a:solidFill>
                      <a:prstDash val="sysDashDotDot"/>
                      <a:round/>
                      <a:headEnd type="none" w="med" len="med"/>
                      <a:tailEnd type="none" w="med" len="med"/>
                    </a:lnL>
                    <a:lnR w="28575" cap="flat" cmpd="sng" algn="ctr">
                      <a:solidFill>
                        <a:srgbClr val="006666"/>
                      </a:solidFill>
                      <a:prstDash val="sysDashDotDot"/>
                      <a:round/>
                      <a:headEnd type="none" w="med" len="med"/>
                      <a:tailEnd type="none" w="med" len="med"/>
                    </a:lnR>
                    <a:lnT w="28575" cap="flat" cmpd="sng" algn="ctr">
                      <a:solidFill>
                        <a:srgbClr val="006666"/>
                      </a:solidFill>
                      <a:prstDash val="sysDashDotDot"/>
                      <a:round/>
                      <a:headEnd type="none" w="med" len="med"/>
                      <a:tailEnd type="none" w="med" len="med"/>
                    </a:lnT>
                    <a:lnB w="28575" cap="flat" cmpd="sng" algn="ctr">
                      <a:solidFill>
                        <a:srgbClr val="006666"/>
                      </a:solidFill>
                      <a:prstDash val="sysDashDotDot"/>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Arial" pitchFamily="34" charset="0"/>
                        <a:cs typeface="Traditional Arabic" pitchFamily="18" charset="-78"/>
                      </a:endParaRPr>
                    </a:p>
                  </a:txBody>
                  <a:tcPr marT="45730" marB="45730" horzOverflow="overflow">
                    <a:lnL w="28575" cap="flat" cmpd="sng" algn="ctr">
                      <a:solidFill>
                        <a:srgbClr val="006666"/>
                      </a:solidFill>
                      <a:prstDash val="sysDashDotDot"/>
                      <a:round/>
                      <a:headEnd type="none" w="med" len="med"/>
                      <a:tailEnd type="none" w="med" len="med"/>
                    </a:lnL>
                    <a:lnR w="28575" cap="flat" cmpd="sng" algn="ctr">
                      <a:solidFill>
                        <a:srgbClr val="006666"/>
                      </a:solidFill>
                      <a:prstDash val="sysDashDotDot"/>
                      <a:round/>
                      <a:headEnd type="none" w="med" len="med"/>
                      <a:tailEnd type="none" w="med" len="med"/>
                    </a:lnR>
                    <a:lnT w="28575" cap="flat" cmpd="sng" algn="ctr">
                      <a:solidFill>
                        <a:srgbClr val="006666"/>
                      </a:solidFill>
                      <a:prstDash val="sysDashDotDot"/>
                      <a:round/>
                      <a:headEnd type="none" w="med" len="med"/>
                      <a:tailEnd type="none" w="med" len="med"/>
                    </a:lnT>
                    <a:lnB w="28575" cap="flat" cmpd="sng" algn="ctr">
                      <a:solidFill>
                        <a:srgbClr val="006666"/>
                      </a:solidFill>
                      <a:prstDash val="sysDashDotDot"/>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Arial" pitchFamily="34" charset="0"/>
                        <a:cs typeface="Traditional Arabic" pitchFamily="18" charset="-78"/>
                      </a:endParaRPr>
                    </a:p>
                  </a:txBody>
                  <a:tcPr marT="45730" marB="45730" horzOverflow="overflow">
                    <a:lnL w="28575" cap="flat" cmpd="sng" algn="ctr">
                      <a:solidFill>
                        <a:srgbClr val="006666"/>
                      </a:solidFill>
                      <a:prstDash val="sysDashDotDot"/>
                      <a:round/>
                      <a:headEnd type="none" w="med" len="med"/>
                      <a:tailEnd type="none" w="med" len="med"/>
                    </a:lnL>
                    <a:lnR w="28575" cap="flat" cmpd="sng" algn="ctr">
                      <a:solidFill>
                        <a:srgbClr val="006666"/>
                      </a:solidFill>
                      <a:prstDash val="sysDashDotDot"/>
                      <a:round/>
                      <a:headEnd type="none" w="med" len="med"/>
                      <a:tailEnd type="none" w="med" len="med"/>
                    </a:lnR>
                    <a:lnT w="28575" cap="flat" cmpd="sng" algn="ctr">
                      <a:solidFill>
                        <a:srgbClr val="006666"/>
                      </a:solidFill>
                      <a:prstDash val="sysDashDotDot"/>
                      <a:round/>
                      <a:headEnd type="none" w="med" len="med"/>
                      <a:tailEnd type="none" w="med" len="med"/>
                    </a:lnT>
                    <a:lnB w="28575" cap="flat" cmpd="sng" algn="ctr">
                      <a:solidFill>
                        <a:srgbClr val="006666"/>
                      </a:solidFill>
                      <a:prstDash val="sysDashDotDot"/>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smtClean="0">
                          <a:ln>
                            <a:noFill/>
                          </a:ln>
                          <a:solidFill>
                            <a:schemeClr val="tx1"/>
                          </a:solidFill>
                          <a:effectLst/>
                          <a:latin typeface="Arial" pitchFamily="34" charset="0"/>
                          <a:cs typeface="Traditional Arabic" pitchFamily="18" charset="-78"/>
                        </a:rPr>
                        <a:t>3</a:t>
                      </a:r>
                      <a:endParaRPr kumimoji="0" lang="en-US" sz="2000" b="1" i="0" u="none" strike="noStrike" cap="none" normalizeH="0" baseline="0" smtClean="0">
                        <a:ln>
                          <a:noFill/>
                        </a:ln>
                        <a:solidFill>
                          <a:schemeClr val="tx1"/>
                        </a:solidFill>
                        <a:effectLst/>
                        <a:latin typeface="Arial" pitchFamily="34" charset="0"/>
                        <a:cs typeface="Traditional Arabic" pitchFamily="18" charset="-78"/>
                      </a:endParaRPr>
                    </a:p>
                  </a:txBody>
                  <a:tcPr marT="45730" marB="45730" horzOverflow="overflow">
                    <a:lnL w="28575" cap="flat" cmpd="sng" algn="ctr">
                      <a:solidFill>
                        <a:srgbClr val="006666"/>
                      </a:solidFill>
                      <a:prstDash val="sysDashDotDot"/>
                      <a:round/>
                      <a:headEnd type="none" w="med" len="med"/>
                      <a:tailEnd type="none" w="med" len="med"/>
                    </a:lnL>
                    <a:lnR w="28575" cap="flat" cmpd="sng" algn="ctr">
                      <a:solidFill>
                        <a:srgbClr val="006666"/>
                      </a:solidFill>
                      <a:prstDash val="sysDashDotDot"/>
                      <a:round/>
                      <a:headEnd type="none" w="med" len="med"/>
                      <a:tailEnd type="none" w="med" len="med"/>
                    </a:lnR>
                    <a:lnT w="28575" cap="flat" cmpd="sng" algn="ctr">
                      <a:solidFill>
                        <a:srgbClr val="006666"/>
                      </a:solidFill>
                      <a:prstDash val="sysDashDotDot"/>
                      <a:round/>
                      <a:headEnd type="none" w="med" len="med"/>
                      <a:tailEnd type="none" w="med" len="med"/>
                    </a:lnT>
                    <a:lnB w="28575" cap="flat" cmpd="sng" algn="ctr">
                      <a:solidFill>
                        <a:srgbClr val="006666"/>
                      </a:solidFill>
                      <a:prstDash val="sysDashDotDot"/>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smtClean="0">
                          <a:ln>
                            <a:noFill/>
                          </a:ln>
                          <a:solidFill>
                            <a:schemeClr val="tx1"/>
                          </a:solidFill>
                          <a:effectLst/>
                          <a:latin typeface="Arial" pitchFamily="34" charset="0"/>
                          <a:cs typeface="Traditional Arabic" pitchFamily="18" charset="-78"/>
                        </a:rPr>
                        <a:t>125</a:t>
                      </a:r>
                      <a:endParaRPr kumimoji="0" lang="en-US" sz="2000" b="1" i="0" u="none" strike="noStrike" cap="none" normalizeH="0" baseline="0" smtClean="0">
                        <a:ln>
                          <a:noFill/>
                        </a:ln>
                        <a:solidFill>
                          <a:schemeClr val="tx1"/>
                        </a:solidFill>
                        <a:effectLst/>
                        <a:latin typeface="Arial" pitchFamily="34" charset="0"/>
                        <a:cs typeface="Traditional Arabic" pitchFamily="18" charset="-78"/>
                      </a:endParaRPr>
                    </a:p>
                  </a:txBody>
                  <a:tcPr marT="45730" marB="45730" horzOverflow="overflow">
                    <a:lnL w="28575" cap="flat" cmpd="sng" algn="ctr">
                      <a:solidFill>
                        <a:srgbClr val="006666"/>
                      </a:solidFill>
                      <a:prstDash val="sysDashDotDot"/>
                      <a:round/>
                      <a:headEnd type="none" w="med" len="med"/>
                      <a:tailEnd type="none" w="med" len="med"/>
                    </a:lnL>
                    <a:lnR w="28575" cap="flat" cmpd="sng" algn="ctr">
                      <a:solidFill>
                        <a:srgbClr val="006666"/>
                      </a:solidFill>
                      <a:prstDash val="sysDashDotDot"/>
                      <a:round/>
                      <a:headEnd type="none" w="med" len="med"/>
                      <a:tailEnd type="none" w="med" len="med"/>
                    </a:lnR>
                    <a:lnT w="28575" cap="flat" cmpd="sng" algn="ctr">
                      <a:solidFill>
                        <a:srgbClr val="006666"/>
                      </a:solidFill>
                      <a:prstDash val="sysDashDotDot"/>
                      <a:round/>
                      <a:headEnd type="none" w="med" len="med"/>
                      <a:tailEnd type="none" w="med" len="med"/>
                    </a:lnT>
                    <a:lnB w="28575" cap="flat" cmpd="sng" algn="ctr">
                      <a:solidFill>
                        <a:srgbClr val="006666"/>
                      </a:solidFill>
                      <a:prstDash val="sysDashDotDot"/>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Arial" pitchFamily="34" charset="0"/>
                        <a:cs typeface="Traditional Arabic" pitchFamily="18" charset="-78"/>
                      </a:endParaRPr>
                    </a:p>
                  </a:txBody>
                  <a:tcPr marT="45730" marB="45730" horzOverflow="overflow">
                    <a:lnL w="28575" cap="flat" cmpd="sng" algn="ctr">
                      <a:solidFill>
                        <a:srgbClr val="006666"/>
                      </a:solidFill>
                      <a:prstDash val="sysDashDotDot"/>
                      <a:round/>
                      <a:headEnd type="none" w="med" len="med"/>
                      <a:tailEnd type="none" w="med" len="med"/>
                    </a:lnL>
                    <a:lnR w="28575" cap="flat" cmpd="sng" algn="ctr">
                      <a:solidFill>
                        <a:srgbClr val="006666"/>
                      </a:solidFill>
                      <a:prstDash val="sysDashDotDot"/>
                      <a:round/>
                      <a:headEnd type="none" w="med" len="med"/>
                      <a:tailEnd type="none" w="med" len="med"/>
                    </a:lnR>
                    <a:lnT w="28575" cap="flat" cmpd="sng" algn="ctr">
                      <a:solidFill>
                        <a:srgbClr val="006666"/>
                      </a:solidFill>
                      <a:prstDash val="sysDashDotDot"/>
                      <a:round/>
                      <a:headEnd type="none" w="med" len="med"/>
                      <a:tailEnd type="none" w="med" len="med"/>
                    </a:lnT>
                    <a:lnB w="28575" cap="flat" cmpd="sng" algn="ctr">
                      <a:solidFill>
                        <a:srgbClr val="006666"/>
                      </a:solidFill>
                      <a:prstDash val="sysDashDotDot"/>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Arial" pitchFamily="34" charset="0"/>
                        <a:cs typeface="Traditional Arabic" pitchFamily="18" charset="-78"/>
                      </a:endParaRPr>
                    </a:p>
                  </a:txBody>
                  <a:tcPr marT="45730" marB="45730" horzOverflow="overflow">
                    <a:lnL w="28575" cap="flat" cmpd="sng" algn="ctr">
                      <a:solidFill>
                        <a:srgbClr val="006666"/>
                      </a:solidFill>
                      <a:prstDash val="sysDashDotDot"/>
                      <a:round/>
                      <a:headEnd type="none" w="med" len="med"/>
                      <a:tailEnd type="none" w="med" len="med"/>
                    </a:lnL>
                    <a:lnR w="28575" cap="flat" cmpd="sng" algn="ctr">
                      <a:solidFill>
                        <a:srgbClr val="000076"/>
                      </a:solidFill>
                      <a:prstDash val="solid"/>
                      <a:round/>
                      <a:headEnd type="none" w="med" len="med"/>
                      <a:tailEnd type="none" w="med" len="med"/>
                    </a:lnR>
                    <a:lnT w="28575" cap="flat" cmpd="sng" algn="ctr">
                      <a:solidFill>
                        <a:srgbClr val="006666"/>
                      </a:solidFill>
                      <a:prstDash val="sysDashDotDot"/>
                      <a:round/>
                      <a:headEnd type="none" w="med" len="med"/>
                      <a:tailEnd type="none" w="med" len="med"/>
                    </a:lnT>
                    <a:lnB w="28575" cap="flat" cmpd="sng" algn="ctr">
                      <a:solidFill>
                        <a:srgbClr val="006666"/>
                      </a:solidFill>
                      <a:prstDash val="sysDashDotDot"/>
                      <a:round/>
                      <a:headEnd type="none" w="med" len="med"/>
                      <a:tailEnd type="none" w="med" len="med"/>
                    </a:lnB>
                    <a:lnTlToBr>
                      <a:noFill/>
                    </a:lnTlToBr>
                    <a:lnBlToTr>
                      <a:noFill/>
                    </a:lnBlToTr>
                    <a:noFill/>
                  </a:tcPr>
                </a:tc>
              </a:tr>
              <a:tr h="466822">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smtClean="0">
                          <a:ln>
                            <a:noFill/>
                          </a:ln>
                          <a:solidFill>
                            <a:schemeClr val="tx1"/>
                          </a:solidFill>
                          <a:effectLst/>
                          <a:latin typeface="Arial" pitchFamily="34" charset="0"/>
                          <a:cs typeface="Traditional Arabic" pitchFamily="18" charset="-78"/>
                        </a:rPr>
                        <a:t>4</a:t>
                      </a:r>
                      <a:endParaRPr kumimoji="0" lang="en-US" sz="2000" b="1" i="0" u="none" strike="noStrike" cap="none" normalizeH="0" baseline="0" smtClean="0">
                        <a:ln>
                          <a:noFill/>
                        </a:ln>
                        <a:solidFill>
                          <a:schemeClr val="tx1"/>
                        </a:solidFill>
                        <a:effectLst/>
                        <a:latin typeface="Arial" pitchFamily="34" charset="0"/>
                        <a:cs typeface="Traditional Arabic" pitchFamily="18" charset="-78"/>
                      </a:endParaRPr>
                    </a:p>
                  </a:txBody>
                  <a:tcPr marT="45730" marB="45730" horzOverflow="overflow">
                    <a:lnL w="28575" cap="flat" cmpd="sng" algn="ctr">
                      <a:solidFill>
                        <a:srgbClr val="000076"/>
                      </a:solidFill>
                      <a:prstDash val="solid"/>
                      <a:round/>
                      <a:headEnd type="none" w="med" len="med"/>
                      <a:tailEnd type="none" w="med" len="med"/>
                    </a:lnL>
                    <a:lnR w="28575" cap="flat" cmpd="sng" algn="ctr">
                      <a:solidFill>
                        <a:srgbClr val="006666"/>
                      </a:solidFill>
                      <a:prstDash val="sysDashDotDot"/>
                      <a:round/>
                      <a:headEnd type="none" w="med" len="med"/>
                      <a:tailEnd type="none" w="med" len="med"/>
                    </a:lnR>
                    <a:lnT w="28575" cap="flat" cmpd="sng" algn="ctr">
                      <a:solidFill>
                        <a:srgbClr val="006666"/>
                      </a:solidFill>
                      <a:prstDash val="sysDashDotDot"/>
                      <a:round/>
                      <a:headEnd type="none" w="med" len="med"/>
                      <a:tailEnd type="none" w="med" len="med"/>
                    </a:lnT>
                    <a:lnB w="28575" cap="flat" cmpd="sng" algn="ctr">
                      <a:solidFill>
                        <a:srgbClr val="006666"/>
                      </a:solidFill>
                      <a:prstDash val="sysDashDotDot"/>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smtClean="0">
                          <a:ln>
                            <a:noFill/>
                          </a:ln>
                          <a:solidFill>
                            <a:schemeClr val="tx1"/>
                          </a:solidFill>
                          <a:effectLst/>
                          <a:latin typeface="Arial" pitchFamily="34" charset="0"/>
                          <a:cs typeface="Traditional Arabic" pitchFamily="18" charset="-78"/>
                        </a:rPr>
                        <a:t>76</a:t>
                      </a:r>
                      <a:endParaRPr kumimoji="0" lang="en-US" sz="2000" b="1" i="0" u="none" strike="noStrike" cap="none" normalizeH="0" baseline="0" smtClean="0">
                        <a:ln>
                          <a:noFill/>
                        </a:ln>
                        <a:solidFill>
                          <a:schemeClr val="tx1"/>
                        </a:solidFill>
                        <a:effectLst/>
                        <a:latin typeface="Arial" pitchFamily="34" charset="0"/>
                        <a:cs typeface="Traditional Arabic" pitchFamily="18" charset="-78"/>
                      </a:endParaRPr>
                    </a:p>
                  </a:txBody>
                  <a:tcPr marT="45730" marB="45730" horzOverflow="overflow">
                    <a:lnL w="28575" cap="flat" cmpd="sng" algn="ctr">
                      <a:solidFill>
                        <a:srgbClr val="006666"/>
                      </a:solidFill>
                      <a:prstDash val="sysDashDotDot"/>
                      <a:round/>
                      <a:headEnd type="none" w="med" len="med"/>
                      <a:tailEnd type="none" w="med" len="med"/>
                    </a:lnL>
                    <a:lnR w="28575" cap="flat" cmpd="sng" algn="ctr">
                      <a:solidFill>
                        <a:srgbClr val="006666"/>
                      </a:solidFill>
                      <a:prstDash val="sysDashDotDot"/>
                      <a:round/>
                      <a:headEnd type="none" w="med" len="med"/>
                      <a:tailEnd type="none" w="med" len="med"/>
                    </a:lnR>
                    <a:lnT w="28575" cap="flat" cmpd="sng" algn="ctr">
                      <a:solidFill>
                        <a:srgbClr val="006666"/>
                      </a:solidFill>
                      <a:prstDash val="sysDashDotDot"/>
                      <a:round/>
                      <a:headEnd type="none" w="med" len="med"/>
                      <a:tailEnd type="none" w="med" len="med"/>
                    </a:lnT>
                    <a:lnB w="28575" cap="flat" cmpd="sng" algn="ctr">
                      <a:solidFill>
                        <a:srgbClr val="006666"/>
                      </a:solidFill>
                      <a:prstDash val="sysDashDotDot"/>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Arial" pitchFamily="34" charset="0"/>
                        <a:cs typeface="Traditional Arabic" pitchFamily="18" charset="-78"/>
                      </a:endParaRPr>
                    </a:p>
                  </a:txBody>
                  <a:tcPr marT="45730" marB="45730" horzOverflow="overflow">
                    <a:lnL w="28575" cap="flat" cmpd="sng" algn="ctr">
                      <a:solidFill>
                        <a:srgbClr val="006666"/>
                      </a:solidFill>
                      <a:prstDash val="sysDashDotDot"/>
                      <a:round/>
                      <a:headEnd type="none" w="med" len="med"/>
                      <a:tailEnd type="none" w="med" len="med"/>
                    </a:lnL>
                    <a:lnR w="28575" cap="flat" cmpd="sng" algn="ctr">
                      <a:solidFill>
                        <a:srgbClr val="006666"/>
                      </a:solidFill>
                      <a:prstDash val="sysDashDotDot"/>
                      <a:round/>
                      <a:headEnd type="none" w="med" len="med"/>
                      <a:tailEnd type="none" w="med" len="med"/>
                    </a:lnR>
                    <a:lnT w="28575" cap="flat" cmpd="sng" algn="ctr">
                      <a:solidFill>
                        <a:srgbClr val="006666"/>
                      </a:solidFill>
                      <a:prstDash val="sysDashDotDot"/>
                      <a:round/>
                      <a:headEnd type="none" w="med" len="med"/>
                      <a:tailEnd type="none" w="med" len="med"/>
                    </a:lnT>
                    <a:lnB w="28575" cap="flat" cmpd="sng" algn="ctr">
                      <a:solidFill>
                        <a:srgbClr val="006666"/>
                      </a:solidFill>
                      <a:prstDash val="sysDashDotDot"/>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Arial" pitchFamily="34" charset="0"/>
                        <a:cs typeface="Traditional Arabic" pitchFamily="18" charset="-78"/>
                      </a:endParaRPr>
                    </a:p>
                  </a:txBody>
                  <a:tcPr marT="45730" marB="45730" horzOverflow="overflow">
                    <a:lnL w="28575" cap="flat" cmpd="sng" algn="ctr">
                      <a:solidFill>
                        <a:srgbClr val="006666"/>
                      </a:solidFill>
                      <a:prstDash val="sysDashDotDot"/>
                      <a:round/>
                      <a:headEnd type="none" w="med" len="med"/>
                      <a:tailEnd type="none" w="med" len="med"/>
                    </a:lnL>
                    <a:lnR w="28575" cap="flat" cmpd="sng" algn="ctr">
                      <a:solidFill>
                        <a:srgbClr val="006666"/>
                      </a:solidFill>
                      <a:prstDash val="sysDashDotDot"/>
                      <a:round/>
                      <a:headEnd type="none" w="med" len="med"/>
                      <a:tailEnd type="none" w="med" len="med"/>
                    </a:lnR>
                    <a:lnT w="28575" cap="flat" cmpd="sng" algn="ctr">
                      <a:solidFill>
                        <a:srgbClr val="006666"/>
                      </a:solidFill>
                      <a:prstDash val="sysDashDotDot"/>
                      <a:round/>
                      <a:headEnd type="none" w="med" len="med"/>
                      <a:tailEnd type="none" w="med" len="med"/>
                    </a:lnT>
                    <a:lnB w="28575" cap="flat" cmpd="sng" algn="ctr">
                      <a:solidFill>
                        <a:srgbClr val="006666"/>
                      </a:solidFill>
                      <a:prstDash val="sysDashDotDot"/>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smtClean="0">
                          <a:ln>
                            <a:noFill/>
                          </a:ln>
                          <a:solidFill>
                            <a:schemeClr val="tx1"/>
                          </a:solidFill>
                          <a:effectLst/>
                          <a:latin typeface="Arial" pitchFamily="34" charset="0"/>
                          <a:cs typeface="Traditional Arabic" pitchFamily="18" charset="-78"/>
                        </a:rPr>
                        <a:t>4</a:t>
                      </a:r>
                      <a:endParaRPr kumimoji="0" lang="en-US" sz="2000" b="1" i="0" u="none" strike="noStrike" cap="none" normalizeH="0" baseline="0" smtClean="0">
                        <a:ln>
                          <a:noFill/>
                        </a:ln>
                        <a:solidFill>
                          <a:schemeClr val="tx1"/>
                        </a:solidFill>
                        <a:effectLst/>
                        <a:latin typeface="Arial" pitchFamily="34" charset="0"/>
                        <a:cs typeface="Traditional Arabic" pitchFamily="18" charset="-78"/>
                      </a:endParaRPr>
                    </a:p>
                  </a:txBody>
                  <a:tcPr marT="45730" marB="45730" horzOverflow="overflow">
                    <a:lnL w="28575" cap="flat" cmpd="sng" algn="ctr">
                      <a:solidFill>
                        <a:srgbClr val="006666"/>
                      </a:solidFill>
                      <a:prstDash val="sysDashDotDot"/>
                      <a:round/>
                      <a:headEnd type="none" w="med" len="med"/>
                      <a:tailEnd type="none" w="med" len="med"/>
                    </a:lnL>
                    <a:lnR w="28575" cap="flat" cmpd="sng" algn="ctr">
                      <a:solidFill>
                        <a:srgbClr val="006666"/>
                      </a:solidFill>
                      <a:prstDash val="sysDashDotDot"/>
                      <a:round/>
                      <a:headEnd type="none" w="med" len="med"/>
                      <a:tailEnd type="none" w="med" len="med"/>
                    </a:lnR>
                    <a:lnT w="28575" cap="flat" cmpd="sng" algn="ctr">
                      <a:solidFill>
                        <a:srgbClr val="006666"/>
                      </a:solidFill>
                      <a:prstDash val="sysDashDotDot"/>
                      <a:round/>
                      <a:headEnd type="none" w="med" len="med"/>
                      <a:tailEnd type="none" w="med" len="med"/>
                    </a:lnT>
                    <a:lnB w="28575" cap="flat" cmpd="sng" algn="ctr">
                      <a:solidFill>
                        <a:srgbClr val="006666"/>
                      </a:solidFill>
                      <a:prstDash val="sysDashDotDot"/>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smtClean="0">
                          <a:ln>
                            <a:noFill/>
                          </a:ln>
                          <a:solidFill>
                            <a:schemeClr val="tx1"/>
                          </a:solidFill>
                          <a:effectLst/>
                          <a:latin typeface="Arial" pitchFamily="34" charset="0"/>
                          <a:cs typeface="Traditional Arabic" pitchFamily="18" charset="-78"/>
                        </a:rPr>
                        <a:t>153</a:t>
                      </a:r>
                      <a:endParaRPr kumimoji="0" lang="en-US" sz="2000" b="1" i="0" u="none" strike="noStrike" cap="none" normalizeH="0" baseline="0" smtClean="0">
                        <a:ln>
                          <a:noFill/>
                        </a:ln>
                        <a:solidFill>
                          <a:schemeClr val="tx1"/>
                        </a:solidFill>
                        <a:effectLst/>
                        <a:latin typeface="Arial" pitchFamily="34" charset="0"/>
                        <a:cs typeface="Traditional Arabic" pitchFamily="18" charset="-78"/>
                      </a:endParaRPr>
                    </a:p>
                  </a:txBody>
                  <a:tcPr marT="45730" marB="45730" horzOverflow="overflow">
                    <a:lnL w="28575" cap="flat" cmpd="sng" algn="ctr">
                      <a:solidFill>
                        <a:srgbClr val="006666"/>
                      </a:solidFill>
                      <a:prstDash val="sysDashDotDot"/>
                      <a:round/>
                      <a:headEnd type="none" w="med" len="med"/>
                      <a:tailEnd type="none" w="med" len="med"/>
                    </a:lnL>
                    <a:lnR w="28575" cap="flat" cmpd="sng" algn="ctr">
                      <a:solidFill>
                        <a:srgbClr val="006666"/>
                      </a:solidFill>
                      <a:prstDash val="sysDashDotDot"/>
                      <a:round/>
                      <a:headEnd type="none" w="med" len="med"/>
                      <a:tailEnd type="none" w="med" len="med"/>
                    </a:lnR>
                    <a:lnT w="28575" cap="flat" cmpd="sng" algn="ctr">
                      <a:solidFill>
                        <a:srgbClr val="006666"/>
                      </a:solidFill>
                      <a:prstDash val="sysDashDotDot"/>
                      <a:round/>
                      <a:headEnd type="none" w="med" len="med"/>
                      <a:tailEnd type="none" w="med" len="med"/>
                    </a:lnT>
                    <a:lnB w="28575" cap="flat" cmpd="sng" algn="ctr">
                      <a:solidFill>
                        <a:srgbClr val="006666"/>
                      </a:solidFill>
                      <a:prstDash val="sysDashDotDot"/>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Arial" pitchFamily="34" charset="0"/>
                        <a:cs typeface="Traditional Arabic" pitchFamily="18" charset="-78"/>
                      </a:endParaRPr>
                    </a:p>
                  </a:txBody>
                  <a:tcPr marT="45730" marB="45730" horzOverflow="overflow">
                    <a:lnL w="28575" cap="flat" cmpd="sng" algn="ctr">
                      <a:solidFill>
                        <a:srgbClr val="006666"/>
                      </a:solidFill>
                      <a:prstDash val="sysDashDotDot"/>
                      <a:round/>
                      <a:headEnd type="none" w="med" len="med"/>
                      <a:tailEnd type="none" w="med" len="med"/>
                    </a:lnL>
                    <a:lnR w="28575" cap="flat" cmpd="sng" algn="ctr">
                      <a:solidFill>
                        <a:srgbClr val="006666"/>
                      </a:solidFill>
                      <a:prstDash val="sysDashDotDot"/>
                      <a:round/>
                      <a:headEnd type="none" w="med" len="med"/>
                      <a:tailEnd type="none" w="med" len="med"/>
                    </a:lnR>
                    <a:lnT w="28575" cap="flat" cmpd="sng" algn="ctr">
                      <a:solidFill>
                        <a:srgbClr val="006666"/>
                      </a:solidFill>
                      <a:prstDash val="sysDashDotDot"/>
                      <a:round/>
                      <a:headEnd type="none" w="med" len="med"/>
                      <a:tailEnd type="none" w="med" len="med"/>
                    </a:lnT>
                    <a:lnB w="28575" cap="flat" cmpd="sng" algn="ctr">
                      <a:solidFill>
                        <a:srgbClr val="006666"/>
                      </a:solidFill>
                      <a:prstDash val="sysDashDotDot"/>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Arial" pitchFamily="34" charset="0"/>
                        <a:cs typeface="Traditional Arabic" pitchFamily="18" charset="-78"/>
                      </a:endParaRPr>
                    </a:p>
                  </a:txBody>
                  <a:tcPr marT="45730" marB="45730" horzOverflow="overflow">
                    <a:lnL w="28575" cap="flat" cmpd="sng" algn="ctr">
                      <a:solidFill>
                        <a:srgbClr val="006666"/>
                      </a:solidFill>
                      <a:prstDash val="sysDashDotDot"/>
                      <a:round/>
                      <a:headEnd type="none" w="med" len="med"/>
                      <a:tailEnd type="none" w="med" len="med"/>
                    </a:lnL>
                    <a:lnR w="28575" cap="flat" cmpd="sng" algn="ctr">
                      <a:solidFill>
                        <a:srgbClr val="000076"/>
                      </a:solidFill>
                      <a:prstDash val="solid"/>
                      <a:round/>
                      <a:headEnd type="none" w="med" len="med"/>
                      <a:tailEnd type="none" w="med" len="med"/>
                    </a:lnR>
                    <a:lnT w="28575" cap="flat" cmpd="sng" algn="ctr">
                      <a:solidFill>
                        <a:srgbClr val="006666"/>
                      </a:solidFill>
                      <a:prstDash val="sysDashDotDot"/>
                      <a:round/>
                      <a:headEnd type="none" w="med" len="med"/>
                      <a:tailEnd type="none" w="med" len="med"/>
                    </a:lnT>
                    <a:lnB w="28575" cap="flat" cmpd="sng" algn="ctr">
                      <a:solidFill>
                        <a:srgbClr val="006666"/>
                      </a:solidFill>
                      <a:prstDash val="sysDashDotDot"/>
                      <a:round/>
                      <a:headEnd type="none" w="med" len="med"/>
                      <a:tailEnd type="none" w="med" len="med"/>
                    </a:lnB>
                    <a:lnTlToBr>
                      <a:noFill/>
                    </a:lnTlToBr>
                    <a:lnBlToTr>
                      <a:noFill/>
                    </a:lnBlToTr>
                    <a:noFill/>
                  </a:tcPr>
                </a:tc>
              </a:tr>
              <a:tr h="466822">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smtClean="0">
                          <a:ln>
                            <a:noFill/>
                          </a:ln>
                          <a:solidFill>
                            <a:schemeClr val="tx1"/>
                          </a:solidFill>
                          <a:effectLst/>
                          <a:latin typeface="Arial" pitchFamily="34" charset="0"/>
                          <a:cs typeface="Traditional Arabic" pitchFamily="18" charset="-78"/>
                        </a:rPr>
                        <a:t>5</a:t>
                      </a:r>
                      <a:endParaRPr kumimoji="0" lang="en-US" sz="2000" b="1" i="0" u="none" strike="noStrike" cap="none" normalizeH="0" baseline="0" smtClean="0">
                        <a:ln>
                          <a:noFill/>
                        </a:ln>
                        <a:solidFill>
                          <a:schemeClr val="tx1"/>
                        </a:solidFill>
                        <a:effectLst/>
                        <a:latin typeface="Arial" pitchFamily="34" charset="0"/>
                        <a:cs typeface="Traditional Arabic" pitchFamily="18" charset="-78"/>
                      </a:endParaRPr>
                    </a:p>
                  </a:txBody>
                  <a:tcPr marT="45730" marB="45730" horzOverflow="overflow">
                    <a:lnL w="28575" cap="flat" cmpd="sng" algn="ctr">
                      <a:solidFill>
                        <a:srgbClr val="000076"/>
                      </a:solidFill>
                      <a:prstDash val="solid"/>
                      <a:round/>
                      <a:headEnd type="none" w="med" len="med"/>
                      <a:tailEnd type="none" w="med" len="med"/>
                    </a:lnL>
                    <a:lnR w="28575" cap="flat" cmpd="sng" algn="ctr">
                      <a:solidFill>
                        <a:srgbClr val="006666"/>
                      </a:solidFill>
                      <a:prstDash val="sysDashDotDot"/>
                      <a:round/>
                      <a:headEnd type="none" w="med" len="med"/>
                      <a:tailEnd type="none" w="med" len="med"/>
                    </a:lnR>
                    <a:lnT w="28575" cap="flat" cmpd="sng" algn="ctr">
                      <a:solidFill>
                        <a:srgbClr val="006666"/>
                      </a:solidFill>
                      <a:prstDash val="sysDashDotDot"/>
                      <a:round/>
                      <a:headEnd type="none" w="med" len="med"/>
                      <a:tailEnd type="none" w="med" len="med"/>
                    </a:lnT>
                    <a:lnB w="28575" cap="flat" cmpd="sng" algn="ctr">
                      <a:solidFill>
                        <a:srgbClr val="000076"/>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smtClean="0">
                          <a:ln>
                            <a:noFill/>
                          </a:ln>
                          <a:solidFill>
                            <a:schemeClr val="tx1"/>
                          </a:solidFill>
                          <a:effectLst/>
                          <a:latin typeface="Arial" pitchFamily="34" charset="0"/>
                          <a:cs typeface="Traditional Arabic" pitchFamily="18" charset="-78"/>
                        </a:rPr>
                        <a:t>84</a:t>
                      </a:r>
                      <a:endParaRPr kumimoji="0" lang="en-US" sz="2000" b="1" i="0" u="none" strike="noStrike" cap="none" normalizeH="0" baseline="0" smtClean="0">
                        <a:ln>
                          <a:noFill/>
                        </a:ln>
                        <a:solidFill>
                          <a:schemeClr val="tx1"/>
                        </a:solidFill>
                        <a:effectLst/>
                        <a:latin typeface="Arial" pitchFamily="34" charset="0"/>
                        <a:cs typeface="Traditional Arabic" pitchFamily="18" charset="-78"/>
                      </a:endParaRPr>
                    </a:p>
                  </a:txBody>
                  <a:tcPr marT="45730" marB="45730" horzOverflow="overflow">
                    <a:lnL w="28575" cap="flat" cmpd="sng" algn="ctr">
                      <a:solidFill>
                        <a:srgbClr val="006666"/>
                      </a:solidFill>
                      <a:prstDash val="sysDashDotDot"/>
                      <a:round/>
                      <a:headEnd type="none" w="med" len="med"/>
                      <a:tailEnd type="none" w="med" len="med"/>
                    </a:lnL>
                    <a:lnR w="28575" cap="flat" cmpd="sng" algn="ctr">
                      <a:solidFill>
                        <a:srgbClr val="006666"/>
                      </a:solidFill>
                      <a:prstDash val="sysDashDotDot"/>
                      <a:round/>
                      <a:headEnd type="none" w="med" len="med"/>
                      <a:tailEnd type="none" w="med" len="med"/>
                    </a:lnR>
                    <a:lnT w="28575" cap="flat" cmpd="sng" algn="ctr">
                      <a:solidFill>
                        <a:srgbClr val="006666"/>
                      </a:solidFill>
                      <a:prstDash val="sysDashDotDot"/>
                      <a:round/>
                      <a:headEnd type="none" w="med" len="med"/>
                      <a:tailEnd type="none" w="med" len="med"/>
                    </a:lnT>
                    <a:lnB w="28575" cap="flat" cmpd="sng" algn="ctr">
                      <a:solidFill>
                        <a:srgbClr val="000076"/>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Arial" pitchFamily="34" charset="0"/>
                        <a:cs typeface="Traditional Arabic" pitchFamily="18" charset="-78"/>
                      </a:endParaRPr>
                    </a:p>
                  </a:txBody>
                  <a:tcPr marT="45730" marB="45730" horzOverflow="overflow">
                    <a:lnL w="28575" cap="flat" cmpd="sng" algn="ctr">
                      <a:solidFill>
                        <a:srgbClr val="006666"/>
                      </a:solidFill>
                      <a:prstDash val="sysDashDotDot"/>
                      <a:round/>
                      <a:headEnd type="none" w="med" len="med"/>
                      <a:tailEnd type="none" w="med" len="med"/>
                    </a:lnL>
                    <a:lnR w="28575" cap="flat" cmpd="sng" algn="ctr">
                      <a:solidFill>
                        <a:srgbClr val="006666"/>
                      </a:solidFill>
                      <a:prstDash val="sysDashDotDot"/>
                      <a:round/>
                      <a:headEnd type="none" w="med" len="med"/>
                      <a:tailEnd type="none" w="med" len="med"/>
                    </a:lnR>
                    <a:lnT w="28575" cap="flat" cmpd="sng" algn="ctr">
                      <a:solidFill>
                        <a:srgbClr val="006666"/>
                      </a:solidFill>
                      <a:prstDash val="sysDashDotDot"/>
                      <a:round/>
                      <a:headEnd type="none" w="med" len="med"/>
                      <a:tailEnd type="none" w="med" len="med"/>
                    </a:lnT>
                    <a:lnB w="28575" cap="flat" cmpd="sng" algn="ctr">
                      <a:solidFill>
                        <a:srgbClr val="000076"/>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Arial" pitchFamily="34" charset="0"/>
                        <a:cs typeface="Traditional Arabic" pitchFamily="18" charset="-78"/>
                      </a:endParaRPr>
                    </a:p>
                  </a:txBody>
                  <a:tcPr marT="45730" marB="45730" horzOverflow="overflow">
                    <a:lnL w="28575" cap="flat" cmpd="sng" algn="ctr">
                      <a:solidFill>
                        <a:srgbClr val="006666"/>
                      </a:solidFill>
                      <a:prstDash val="sysDashDotDot"/>
                      <a:round/>
                      <a:headEnd type="none" w="med" len="med"/>
                      <a:tailEnd type="none" w="med" len="med"/>
                    </a:lnL>
                    <a:lnR w="28575" cap="flat" cmpd="sng" algn="ctr">
                      <a:solidFill>
                        <a:srgbClr val="006666"/>
                      </a:solidFill>
                      <a:prstDash val="sysDashDotDot"/>
                      <a:round/>
                      <a:headEnd type="none" w="med" len="med"/>
                      <a:tailEnd type="none" w="med" len="med"/>
                    </a:lnR>
                    <a:lnT w="28575" cap="flat" cmpd="sng" algn="ctr">
                      <a:solidFill>
                        <a:srgbClr val="006666"/>
                      </a:solidFill>
                      <a:prstDash val="sysDashDotDot"/>
                      <a:round/>
                      <a:headEnd type="none" w="med" len="med"/>
                      <a:tailEnd type="none" w="med" len="med"/>
                    </a:lnT>
                    <a:lnB w="28575" cap="flat" cmpd="sng" algn="ctr">
                      <a:solidFill>
                        <a:srgbClr val="000076"/>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smtClean="0">
                          <a:ln>
                            <a:noFill/>
                          </a:ln>
                          <a:solidFill>
                            <a:schemeClr val="tx1"/>
                          </a:solidFill>
                          <a:effectLst/>
                          <a:latin typeface="Arial" pitchFamily="34" charset="0"/>
                          <a:cs typeface="Traditional Arabic" pitchFamily="18" charset="-78"/>
                        </a:rPr>
                        <a:t>5</a:t>
                      </a:r>
                      <a:endParaRPr kumimoji="0" lang="en-US" sz="2000" b="1" i="0" u="none" strike="noStrike" cap="none" normalizeH="0" baseline="0" smtClean="0">
                        <a:ln>
                          <a:noFill/>
                        </a:ln>
                        <a:solidFill>
                          <a:schemeClr val="tx1"/>
                        </a:solidFill>
                        <a:effectLst/>
                        <a:latin typeface="Arial" pitchFamily="34" charset="0"/>
                        <a:cs typeface="Traditional Arabic" pitchFamily="18" charset="-78"/>
                      </a:endParaRPr>
                    </a:p>
                  </a:txBody>
                  <a:tcPr marT="45730" marB="45730" horzOverflow="overflow">
                    <a:lnL w="28575" cap="flat" cmpd="sng" algn="ctr">
                      <a:solidFill>
                        <a:srgbClr val="006666"/>
                      </a:solidFill>
                      <a:prstDash val="sysDashDotDot"/>
                      <a:round/>
                      <a:headEnd type="none" w="med" len="med"/>
                      <a:tailEnd type="none" w="med" len="med"/>
                    </a:lnL>
                    <a:lnR w="28575" cap="flat" cmpd="sng" algn="ctr">
                      <a:solidFill>
                        <a:srgbClr val="006666"/>
                      </a:solidFill>
                      <a:prstDash val="sysDashDotDot"/>
                      <a:round/>
                      <a:headEnd type="none" w="med" len="med"/>
                      <a:tailEnd type="none" w="med" len="med"/>
                    </a:lnR>
                    <a:lnT w="28575" cap="flat" cmpd="sng" algn="ctr">
                      <a:solidFill>
                        <a:srgbClr val="006666"/>
                      </a:solidFill>
                      <a:prstDash val="sysDashDotDot"/>
                      <a:round/>
                      <a:headEnd type="none" w="med" len="med"/>
                      <a:tailEnd type="none" w="med" len="med"/>
                    </a:lnT>
                    <a:lnB w="28575" cap="flat" cmpd="sng" algn="ctr">
                      <a:solidFill>
                        <a:srgbClr val="000076"/>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smtClean="0">
                          <a:ln>
                            <a:noFill/>
                          </a:ln>
                          <a:solidFill>
                            <a:schemeClr val="tx1"/>
                          </a:solidFill>
                          <a:effectLst/>
                          <a:latin typeface="Arial" pitchFamily="34" charset="0"/>
                          <a:cs typeface="Traditional Arabic" pitchFamily="18" charset="-78"/>
                        </a:rPr>
                        <a:t>172</a:t>
                      </a:r>
                      <a:endParaRPr kumimoji="0" lang="en-US" sz="2000" b="1" i="0" u="none" strike="noStrike" cap="none" normalizeH="0" baseline="0" smtClean="0">
                        <a:ln>
                          <a:noFill/>
                        </a:ln>
                        <a:solidFill>
                          <a:schemeClr val="tx1"/>
                        </a:solidFill>
                        <a:effectLst/>
                        <a:latin typeface="Arial" pitchFamily="34" charset="0"/>
                        <a:cs typeface="Traditional Arabic" pitchFamily="18" charset="-78"/>
                      </a:endParaRPr>
                    </a:p>
                  </a:txBody>
                  <a:tcPr marT="45730" marB="45730" horzOverflow="overflow">
                    <a:lnL w="28575" cap="flat" cmpd="sng" algn="ctr">
                      <a:solidFill>
                        <a:srgbClr val="006666"/>
                      </a:solidFill>
                      <a:prstDash val="sysDashDotDot"/>
                      <a:round/>
                      <a:headEnd type="none" w="med" len="med"/>
                      <a:tailEnd type="none" w="med" len="med"/>
                    </a:lnL>
                    <a:lnR w="28575" cap="flat" cmpd="sng" algn="ctr">
                      <a:solidFill>
                        <a:srgbClr val="006666"/>
                      </a:solidFill>
                      <a:prstDash val="sysDashDotDot"/>
                      <a:round/>
                      <a:headEnd type="none" w="med" len="med"/>
                      <a:tailEnd type="none" w="med" len="med"/>
                    </a:lnR>
                    <a:lnT w="28575" cap="flat" cmpd="sng" algn="ctr">
                      <a:solidFill>
                        <a:srgbClr val="006666"/>
                      </a:solidFill>
                      <a:prstDash val="sysDashDotDot"/>
                      <a:round/>
                      <a:headEnd type="none" w="med" len="med"/>
                      <a:tailEnd type="none" w="med" len="med"/>
                    </a:lnT>
                    <a:lnB w="28575" cap="flat" cmpd="sng" algn="ctr">
                      <a:solidFill>
                        <a:srgbClr val="000076"/>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Arial" pitchFamily="34" charset="0"/>
                        <a:cs typeface="Traditional Arabic" pitchFamily="18" charset="-78"/>
                      </a:endParaRPr>
                    </a:p>
                  </a:txBody>
                  <a:tcPr marT="45730" marB="45730" horzOverflow="overflow">
                    <a:lnL w="28575" cap="flat" cmpd="sng" algn="ctr">
                      <a:solidFill>
                        <a:srgbClr val="006666"/>
                      </a:solidFill>
                      <a:prstDash val="sysDashDotDot"/>
                      <a:round/>
                      <a:headEnd type="none" w="med" len="med"/>
                      <a:tailEnd type="none" w="med" len="med"/>
                    </a:lnL>
                    <a:lnR w="28575" cap="flat" cmpd="sng" algn="ctr">
                      <a:solidFill>
                        <a:srgbClr val="006666"/>
                      </a:solidFill>
                      <a:prstDash val="sysDashDotDot"/>
                      <a:round/>
                      <a:headEnd type="none" w="med" len="med"/>
                      <a:tailEnd type="none" w="med" len="med"/>
                    </a:lnR>
                    <a:lnT w="28575" cap="flat" cmpd="sng" algn="ctr">
                      <a:solidFill>
                        <a:srgbClr val="006666"/>
                      </a:solidFill>
                      <a:prstDash val="sysDashDotDot"/>
                      <a:round/>
                      <a:headEnd type="none" w="med" len="med"/>
                      <a:tailEnd type="none" w="med" len="med"/>
                    </a:lnT>
                    <a:lnB w="28575" cap="flat" cmpd="sng" algn="ctr">
                      <a:solidFill>
                        <a:srgbClr val="000076"/>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Arial" pitchFamily="34" charset="0"/>
                        <a:cs typeface="Traditional Arabic" pitchFamily="18" charset="-78"/>
                      </a:endParaRPr>
                    </a:p>
                  </a:txBody>
                  <a:tcPr marT="45730" marB="45730" horzOverflow="overflow">
                    <a:lnL w="28575" cap="flat" cmpd="sng" algn="ctr">
                      <a:solidFill>
                        <a:srgbClr val="006666"/>
                      </a:solidFill>
                      <a:prstDash val="sysDashDotDot"/>
                      <a:round/>
                      <a:headEnd type="none" w="med" len="med"/>
                      <a:tailEnd type="none" w="med" len="med"/>
                    </a:lnL>
                    <a:lnR w="28575" cap="flat" cmpd="sng" algn="ctr">
                      <a:solidFill>
                        <a:srgbClr val="000076"/>
                      </a:solidFill>
                      <a:prstDash val="solid"/>
                      <a:round/>
                      <a:headEnd type="none" w="med" len="med"/>
                      <a:tailEnd type="none" w="med" len="med"/>
                    </a:lnR>
                    <a:lnT w="28575" cap="flat" cmpd="sng" algn="ctr">
                      <a:solidFill>
                        <a:srgbClr val="006666"/>
                      </a:solidFill>
                      <a:prstDash val="sysDashDotDot"/>
                      <a:round/>
                      <a:headEnd type="none" w="med" len="med"/>
                      <a:tailEnd type="none" w="med" len="med"/>
                    </a:lnT>
                    <a:lnB w="28575" cap="flat" cmpd="sng" algn="ctr">
                      <a:solidFill>
                        <a:srgbClr val="000076"/>
                      </a:solidFill>
                      <a:prstDash val="solid"/>
                      <a:round/>
                      <a:headEnd type="none" w="med" len="med"/>
                      <a:tailEnd type="none" w="med" len="med"/>
                    </a:lnB>
                    <a:lnTlToBr>
                      <a:noFill/>
                    </a:lnTlToBr>
                    <a:lnBlToTr>
                      <a:noFill/>
                    </a:lnBlToTr>
                    <a:noFill/>
                  </a:tcPr>
                </a:tc>
              </a:tr>
            </a:tbl>
          </a:graphicData>
        </a:graphic>
      </p:graphicFrame>
      <p:grpSp>
        <p:nvGrpSpPr>
          <p:cNvPr id="121950" name="Group 94"/>
          <p:cNvGrpSpPr>
            <a:grpSpLocks/>
          </p:cNvGrpSpPr>
          <p:nvPr/>
        </p:nvGrpSpPr>
        <p:grpSpPr bwMode="auto">
          <a:xfrm>
            <a:off x="914400" y="3200400"/>
            <a:ext cx="7543800" cy="457200"/>
            <a:chOff x="576" y="2016"/>
            <a:chExt cx="4752" cy="288"/>
          </a:xfrm>
        </p:grpSpPr>
        <p:sp>
          <p:nvSpPr>
            <p:cNvPr id="116816" name="AutoShape 65"/>
            <p:cNvSpPr>
              <a:spLocks/>
            </p:cNvSpPr>
            <p:nvPr/>
          </p:nvSpPr>
          <p:spPr bwMode="auto">
            <a:xfrm rot="5400000">
              <a:off x="4224" y="1200"/>
              <a:ext cx="144" cy="2064"/>
            </a:xfrm>
            <a:prstGeom prst="leftBracket">
              <a:avLst>
                <a:gd name="adj" fmla="val 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ar-DZ" sz="2600" b="1" smtClean="0">
                <a:solidFill>
                  <a:srgbClr val="000000"/>
                </a:solidFill>
                <a:latin typeface="Garamond" pitchFamily="18" charset="0"/>
                <a:cs typeface="Traditional Arabic" pitchFamily="18" charset="-78"/>
              </a:endParaRPr>
            </a:p>
          </p:txBody>
        </p:sp>
        <p:sp>
          <p:nvSpPr>
            <p:cNvPr id="116817" name="AutoShape 66"/>
            <p:cNvSpPr>
              <a:spLocks/>
            </p:cNvSpPr>
            <p:nvPr/>
          </p:nvSpPr>
          <p:spPr bwMode="auto">
            <a:xfrm rot="5400000">
              <a:off x="1536" y="1200"/>
              <a:ext cx="144" cy="2064"/>
            </a:xfrm>
            <a:prstGeom prst="leftBracket">
              <a:avLst>
                <a:gd name="adj" fmla="val 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ar-DZ" sz="2600" b="1" smtClean="0">
                <a:solidFill>
                  <a:srgbClr val="000000"/>
                </a:solidFill>
                <a:latin typeface="Garamond" pitchFamily="18" charset="0"/>
                <a:cs typeface="Traditional Arabic" pitchFamily="18" charset="-78"/>
              </a:endParaRPr>
            </a:p>
          </p:txBody>
        </p:sp>
        <p:sp>
          <p:nvSpPr>
            <p:cNvPr id="116818" name="Text Box 67" descr="ورق صحف"/>
            <p:cNvSpPr txBox="1">
              <a:spLocks noChangeArrowheads="1"/>
            </p:cNvSpPr>
            <p:nvPr/>
          </p:nvSpPr>
          <p:spPr bwMode="auto">
            <a:xfrm>
              <a:off x="3888" y="2016"/>
              <a:ext cx="768" cy="250"/>
            </a:xfrm>
            <a:prstGeom prst="rect">
              <a:avLst/>
            </a:prstGeom>
            <a:blipFill dpi="0" rotWithShape="0">
              <a:blip r:embed="rId2"/>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600" b="1">
                  <a:solidFill>
                    <a:schemeClr val="tx1"/>
                  </a:solidFill>
                  <a:latin typeface="Garamond" pitchFamily="18" charset="0"/>
                  <a:cs typeface="Traditional Arabic" pitchFamily="18" charset="-78"/>
                </a:defRPr>
              </a:lvl1pPr>
              <a:lvl2pPr marL="742950" indent="-285750" eaLnBrk="0" hangingPunct="0">
                <a:defRPr sz="2600" b="1">
                  <a:solidFill>
                    <a:schemeClr val="tx1"/>
                  </a:solidFill>
                  <a:latin typeface="Garamond" pitchFamily="18" charset="0"/>
                  <a:cs typeface="Traditional Arabic" pitchFamily="18" charset="-78"/>
                </a:defRPr>
              </a:lvl2pPr>
              <a:lvl3pPr marL="1143000" indent="-228600" eaLnBrk="0" hangingPunct="0">
                <a:defRPr sz="2600" b="1">
                  <a:solidFill>
                    <a:schemeClr val="tx1"/>
                  </a:solidFill>
                  <a:latin typeface="Garamond" pitchFamily="18" charset="0"/>
                  <a:cs typeface="Traditional Arabic" pitchFamily="18" charset="-78"/>
                </a:defRPr>
              </a:lvl3pPr>
              <a:lvl4pPr marL="1600200" indent="-228600" eaLnBrk="0" hangingPunct="0">
                <a:defRPr sz="2600" b="1">
                  <a:solidFill>
                    <a:schemeClr val="tx1"/>
                  </a:solidFill>
                  <a:latin typeface="Garamond" pitchFamily="18" charset="0"/>
                  <a:cs typeface="Traditional Arabic" pitchFamily="18" charset="-78"/>
                </a:defRPr>
              </a:lvl4pPr>
              <a:lvl5pPr marL="2057400" indent="-228600" eaLnBrk="0" hangingPunct="0">
                <a:defRPr sz="2600" b="1">
                  <a:solidFill>
                    <a:schemeClr val="tx1"/>
                  </a:solidFill>
                  <a:latin typeface="Garamond" pitchFamily="18" charset="0"/>
                  <a:cs typeface="Traditional Arabic" pitchFamily="18" charset="-78"/>
                </a:defRPr>
              </a:lvl5pPr>
              <a:lvl6pPr marL="25146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6pPr>
              <a:lvl7pPr marL="29718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7pPr>
              <a:lvl8pPr marL="34290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8pPr>
              <a:lvl9pPr marL="38862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9pPr>
            </a:lstStyle>
            <a:p>
              <a:pPr eaLnBrk="1" fontAlgn="base" hangingPunct="1">
                <a:spcBef>
                  <a:spcPct val="50000"/>
                </a:spcBef>
                <a:spcAft>
                  <a:spcPct val="0"/>
                </a:spcAft>
              </a:pPr>
              <a:r>
                <a:rPr lang="ar-SA" sz="2000" smtClean="0">
                  <a:solidFill>
                    <a:srgbClr val="000000"/>
                  </a:solidFill>
                  <a:latin typeface="Arial" pitchFamily="34" charset="0"/>
                </a:rPr>
                <a:t>السلعة [ س ]</a:t>
              </a:r>
              <a:endParaRPr lang="en-US" sz="2000" smtClean="0">
                <a:solidFill>
                  <a:srgbClr val="000000"/>
                </a:solidFill>
                <a:latin typeface="Arial" pitchFamily="34" charset="0"/>
              </a:endParaRPr>
            </a:p>
          </p:txBody>
        </p:sp>
        <p:sp>
          <p:nvSpPr>
            <p:cNvPr id="116819" name="Text Box 68" descr="ورق صحف"/>
            <p:cNvSpPr txBox="1">
              <a:spLocks noChangeArrowheads="1"/>
            </p:cNvSpPr>
            <p:nvPr/>
          </p:nvSpPr>
          <p:spPr bwMode="auto">
            <a:xfrm>
              <a:off x="1152" y="2016"/>
              <a:ext cx="768" cy="250"/>
            </a:xfrm>
            <a:prstGeom prst="rect">
              <a:avLst/>
            </a:prstGeom>
            <a:blipFill dpi="0" rotWithShape="0">
              <a:blip r:embed="rId2"/>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600" b="1">
                  <a:solidFill>
                    <a:schemeClr val="tx1"/>
                  </a:solidFill>
                  <a:latin typeface="Garamond" pitchFamily="18" charset="0"/>
                  <a:cs typeface="Traditional Arabic" pitchFamily="18" charset="-78"/>
                </a:defRPr>
              </a:lvl1pPr>
              <a:lvl2pPr marL="742950" indent="-285750" eaLnBrk="0" hangingPunct="0">
                <a:defRPr sz="2600" b="1">
                  <a:solidFill>
                    <a:schemeClr val="tx1"/>
                  </a:solidFill>
                  <a:latin typeface="Garamond" pitchFamily="18" charset="0"/>
                  <a:cs typeface="Traditional Arabic" pitchFamily="18" charset="-78"/>
                </a:defRPr>
              </a:lvl2pPr>
              <a:lvl3pPr marL="1143000" indent="-228600" eaLnBrk="0" hangingPunct="0">
                <a:defRPr sz="2600" b="1">
                  <a:solidFill>
                    <a:schemeClr val="tx1"/>
                  </a:solidFill>
                  <a:latin typeface="Garamond" pitchFamily="18" charset="0"/>
                  <a:cs typeface="Traditional Arabic" pitchFamily="18" charset="-78"/>
                </a:defRPr>
              </a:lvl3pPr>
              <a:lvl4pPr marL="1600200" indent="-228600" eaLnBrk="0" hangingPunct="0">
                <a:defRPr sz="2600" b="1">
                  <a:solidFill>
                    <a:schemeClr val="tx1"/>
                  </a:solidFill>
                  <a:latin typeface="Garamond" pitchFamily="18" charset="0"/>
                  <a:cs typeface="Traditional Arabic" pitchFamily="18" charset="-78"/>
                </a:defRPr>
              </a:lvl4pPr>
              <a:lvl5pPr marL="2057400" indent="-228600" eaLnBrk="0" hangingPunct="0">
                <a:defRPr sz="2600" b="1">
                  <a:solidFill>
                    <a:schemeClr val="tx1"/>
                  </a:solidFill>
                  <a:latin typeface="Garamond" pitchFamily="18" charset="0"/>
                  <a:cs typeface="Traditional Arabic" pitchFamily="18" charset="-78"/>
                </a:defRPr>
              </a:lvl5pPr>
              <a:lvl6pPr marL="25146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6pPr>
              <a:lvl7pPr marL="29718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7pPr>
              <a:lvl8pPr marL="34290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8pPr>
              <a:lvl9pPr marL="3886200" indent="-228600" eaLnBrk="0" fontAlgn="base" hangingPunct="0">
                <a:spcBef>
                  <a:spcPct val="0"/>
                </a:spcBef>
                <a:spcAft>
                  <a:spcPct val="0"/>
                </a:spcAft>
                <a:defRPr sz="2600" b="1">
                  <a:solidFill>
                    <a:schemeClr val="tx1"/>
                  </a:solidFill>
                  <a:latin typeface="Garamond" pitchFamily="18" charset="0"/>
                  <a:cs typeface="Traditional Arabic" pitchFamily="18" charset="-78"/>
                </a:defRPr>
              </a:lvl9pPr>
            </a:lstStyle>
            <a:p>
              <a:pPr eaLnBrk="1" fontAlgn="base" hangingPunct="1">
                <a:spcBef>
                  <a:spcPct val="50000"/>
                </a:spcBef>
                <a:spcAft>
                  <a:spcPct val="0"/>
                </a:spcAft>
              </a:pPr>
              <a:r>
                <a:rPr lang="ar-SA" sz="2000" smtClean="0">
                  <a:solidFill>
                    <a:srgbClr val="000000"/>
                  </a:solidFill>
                  <a:latin typeface="Arial" pitchFamily="34" charset="0"/>
                </a:rPr>
                <a:t>السلعة [ ص ]</a:t>
              </a:r>
              <a:endParaRPr lang="en-US" sz="2000" smtClean="0">
                <a:solidFill>
                  <a:srgbClr val="000000"/>
                </a:solidFill>
                <a:latin typeface="Arial" pitchFamily="34" charset="0"/>
              </a:endParaRPr>
            </a:p>
          </p:txBody>
        </p:sp>
      </p:grpSp>
    </p:spTree>
    <p:extLst>
      <p:ext uri="{BB962C8B-B14F-4D97-AF65-F5344CB8AC3E}">
        <p14:creationId xmlns:p14="http://schemas.microsoft.com/office/powerpoint/2010/main" val="17793951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32" fill="hold" grpId="0" nodeType="withEffect">
                                  <p:stCondLst>
                                    <p:cond delay="0"/>
                                  </p:stCondLst>
                                  <p:childTnLst>
                                    <p:set>
                                      <p:cBhvr>
                                        <p:cTn id="6" dur="1" fill="hold">
                                          <p:stCondLst>
                                            <p:cond delay="0"/>
                                          </p:stCondLst>
                                        </p:cTn>
                                        <p:tgtEl>
                                          <p:spTgt spid="121858"/>
                                        </p:tgtEl>
                                        <p:attrNameLst>
                                          <p:attrName>style.visibility</p:attrName>
                                        </p:attrNameLst>
                                      </p:cBhvr>
                                      <p:to>
                                        <p:strVal val="visible"/>
                                      </p:to>
                                    </p:set>
                                    <p:anim calcmode="lin" valueType="num">
                                      <p:cBhvr>
                                        <p:cTn id="7" dur="250" fill="hold"/>
                                        <p:tgtEl>
                                          <p:spTgt spid="121858"/>
                                        </p:tgtEl>
                                        <p:attrNameLst>
                                          <p:attrName>ppt_w</p:attrName>
                                        </p:attrNameLst>
                                      </p:cBhvr>
                                      <p:tavLst>
                                        <p:tav tm="0">
                                          <p:val>
                                            <p:strVal val="4*#ppt_w"/>
                                          </p:val>
                                        </p:tav>
                                        <p:tav tm="100000">
                                          <p:val>
                                            <p:strVal val="#ppt_w"/>
                                          </p:val>
                                        </p:tav>
                                      </p:tavLst>
                                    </p:anim>
                                    <p:anim calcmode="lin" valueType="num">
                                      <p:cBhvr>
                                        <p:cTn id="8" dur="250" fill="hold"/>
                                        <p:tgtEl>
                                          <p:spTgt spid="121858"/>
                                        </p:tgtEl>
                                        <p:attrNameLst>
                                          <p:attrName>ppt_h</p:attrName>
                                        </p:attrNameLst>
                                      </p:cBhvr>
                                      <p:tavLst>
                                        <p:tav tm="0">
                                          <p:val>
                                            <p:strVal val="4*#ppt_h"/>
                                          </p:val>
                                        </p:tav>
                                        <p:tav tm="100000">
                                          <p:val>
                                            <p:strVal val="#ppt_h"/>
                                          </p:val>
                                        </p:tav>
                                      </p:tavLst>
                                    </p:anim>
                                  </p:childTnLst>
                                </p:cTn>
                              </p:par>
                            </p:childTnLst>
                          </p:cTn>
                        </p:par>
                        <p:par>
                          <p:cTn id="9" fill="hold" nodeType="withGroup">
                            <p:stCondLst>
                              <p:cond delay="250"/>
                            </p:stCondLst>
                            <p:childTnLst>
                              <p:par>
                                <p:cTn id="10" presetID="16" presetClass="entr" presetSubtype="21" fill="hold" grpId="0" nodeType="afterEffect">
                                  <p:stCondLst>
                                    <p:cond delay="0"/>
                                  </p:stCondLst>
                                  <p:childTnLst>
                                    <p:set>
                                      <p:cBhvr>
                                        <p:cTn id="11" dur="1" fill="hold">
                                          <p:stCondLst>
                                            <p:cond delay="0"/>
                                          </p:stCondLst>
                                        </p:cTn>
                                        <p:tgtEl>
                                          <p:spTgt spid="121859"/>
                                        </p:tgtEl>
                                        <p:attrNameLst>
                                          <p:attrName>style.visibility</p:attrName>
                                        </p:attrNameLst>
                                      </p:cBhvr>
                                      <p:to>
                                        <p:strVal val="visible"/>
                                      </p:to>
                                    </p:set>
                                    <p:animEffect transition="in" filter="barn(inVertical)">
                                      <p:cBhvr>
                                        <p:cTn id="12" dur="250"/>
                                        <p:tgtEl>
                                          <p:spTgt spid="121859"/>
                                        </p:tgtEl>
                                      </p:cBhvr>
                                    </p:animEffect>
                                  </p:childTnLst>
                                </p:cTn>
                              </p:par>
                            </p:childTnLst>
                          </p:cTn>
                        </p:par>
                        <p:par>
                          <p:cTn id="13" fill="hold" nodeType="withGroup">
                            <p:stCondLst>
                              <p:cond delay="500"/>
                            </p:stCondLst>
                            <p:childTnLst>
                              <p:par>
                                <p:cTn id="14" presetID="16" presetClass="entr" presetSubtype="37" fill="hold" grpId="0" nodeType="afterEffect">
                                  <p:stCondLst>
                                    <p:cond delay="0"/>
                                  </p:stCondLst>
                                  <p:childTnLst>
                                    <p:set>
                                      <p:cBhvr>
                                        <p:cTn id="15" dur="1" fill="hold">
                                          <p:stCondLst>
                                            <p:cond delay="0"/>
                                          </p:stCondLst>
                                        </p:cTn>
                                        <p:tgtEl>
                                          <p:spTgt spid="121860"/>
                                        </p:tgtEl>
                                        <p:attrNameLst>
                                          <p:attrName>style.visibility</p:attrName>
                                        </p:attrNameLst>
                                      </p:cBhvr>
                                      <p:to>
                                        <p:strVal val="visible"/>
                                      </p:to>
                                    </p:set>
                                    <p:animEffect transition="in" filter="barn(outVertical)">
                                      <p:cBhvr>
                                        <p:cTn id="16" dur="250"/>
                                        <p:tgtEl>
                                          <p:spTgt spid="121860"/>
                                        </p:tgtEl>
                                      </p:cBhvr>
                                    </p:animEffect>
                                  </p:childTnLst>
                                </p:cTn>
                              </p:par>
                            </p:childTnLst>
                          </p:cTn>
                        </p:par>
                        <p:par>
                          <p:cTn id="17" fill="hold" nodeType="withGroup">
                            <p:stCondLst>
                              <p:cond delay="750"/>
                            </p:stCondLst>
                            <p:childTnLst>
                              <p:par>
                                <p:cTn id="18" presetID="16" presetClass="entr" presetSubtype="21" fill="hold" grpId="0" nodeType="afterEffect">
                                  <p:stCondLst>
                                    <p:cond delay="0"/>
                                  </p:stCondLst>
                                  <p:childTnLst>
                                    <p:set>
                                      <p:cBhvr>
                                        <p:cTn id="19" dur="1" fill="hold">
                                          <p:stCondLst>
                                            <p:cond delay="0"/>
                                          </p:stCondLst>
                                        </p:cTn>
                                        <p:tgtEl>
                                          <p:spTgt spid="121861"/>
                                        </p:tgtEl>
                                        <p:attrNameLst>
                                          <p:attrName>style.visibility</p:attrName>
                                        </p:attrNameLst>
                                      </p:cBhvr>
                                      <p:to>
                                        <p:strVal val="visible"/>
                                      </p:to>
                                    </p:set>
                                    <p:animEffect transition="in" filter="barn(inVertical)">
                                      <p:cBhvr>
                                        <p:cTn id="20" dur="250"/>
                                        <p:tgtEl>
                                          <p:spTgt spid="121861"/>
                                        </p:tgtEl>
                                      </p:cBhvr>
                                    </p:animEffect>
                                  </p:childTnLst>
                                </p:cTn>
                              </p:par>
                            </p:childTnLst>
                          </p:cTn>
                        </p:par>
                        <p:par>
                          <p:cTn id="21" fill="hold" nodeType="withGroup">
                            <p:stCondLst>
                              <p:cond delay="1000"/>
                            </p:stCondLst>
                            <p:childTnLst>
                              <p:par>
                                <p:cTn id="22" presetID="16" presetClass="entr" presetSubtype="37" fill="hold" grpId="0" nodeType="afterEffect">
                                  <p:stCondLst>
                                    <p:cond delay="0"/>
                                  </p:stCondLst>
                                  <p:childTnLst>
                                    <p:set>
                                      <p:cBhvr>
                                        <p:cTn id="23" dur="1" fill="hold">
                                          <p:stCondLst>
                                            <p:cond delay="0"/>
                                          </p:stCondLst>
                                        </p:cTn>
                                        <p:tgtEl>
                                          <p:spTgt spid="121862"/>
                                        </p:tgtEl>
                                        <p:attrNameLst>
                                          <p:attrName>style.visibility</p:attrName>
                                        </p:attrNameLst>
                                      </p:cBhvr>
                                      <p:to>
                                        <p:strVal val="visible"/>
                                      </p:to>
                                    </p:set>
                                    <p:animEffect transition="in" filter="barn(outVertical)">
                                      <p:cBhvr>
                                        <p:cTn id="24" dur="250"/>
                                        <p:tgtEl>
                                          <p:spTgt spid="121862"/>
                                        </p:tgtEl>
                                      </p:cBhvr>
                                    </p:animEffect>
                                  </p:childTnLst>
                                </p:cTn>
                              </p:par>
                            </p:childTnLst>
                          </p:cTn>
                        </p:par>
                        <p:par>
                          <p:cTn id="25" fill="hold" nodeType="withGroup">
                            <p:stCondLst>
                              <p:cond delay="1250"/>
                            </p:stCondLst>
                            <p:childTnLst>
                              <p:par>
                                <p:cTn id="26" presetID="12" presetClass="entr" presetSubtype="4" fill="hold" nodeType="afterEffect">
                                  <p:stCondLst>
                                    <p:cond delay="0"/>
                                  </p:stCondLst>
                                  <p:childTnLst>
                                    <p:set>
                                      <p:cBhvr>
                                        <p:cTn id="27" dur="1" fill="hold">
                                          <p:stCondLst>
                                            <p:cond delay="0"/>
                                          </p:stCondLst>
                                        </p:cTn>
                                        <p:tgtEl>
                                          <p:spTgt spid="121950"/>
                                        </p:tgtEl>
                                        <p:attrNameLst>
                                          <p:attrName>style.visibility</p:attrName>
                                        </p:attrNameLst>
                                      </p:cBhvr>
                                      <p:to>
                                        <p:strVal val="visible"/>
                                      </p:to>
                                    </p:set>
                                    <p:animEffect transition="in" filter="slide(fromBottom)">
                                      <p:cBhvr>
                                        <p:cTn id="28" dur="250"/>
                                        <p:tgtEl>
                                          <p:spTgt spid="121950"/>
                                        </p:tgtEl>
                                      </p:cBhvr>
                                    </p:animEffect>
                                  </p:childTnLst>
                                </p:cTn>
                              </p:par>
                            </p:childTnLst>
                          </p:cTn>
                        </p:par>
                        <p:par>
                          <p:cTn id="29" fill="hold" nodeType="afterGroup">
                            <p:stCondLst>
                              <p:cond delay="1500"/>
                            </p:stCondLst>
                            <p:childTnLst>
                              <p:par>
                                <p:cTn id="30" presetID="12" presetClass="entr" presetSubtype="1" fill="hold" nodeType="afterEffect">
                                  <p:stCondLst>
                                    <p:cond delay="0"/>
                                  </p:stCondLst>
                                  <p:childTnLst>
                                    <p:set>
                                      <p:cBhvr>
                                        <p:cTn id="31" dur="1" fill="hold">
                                          <p:stCondLst>
                                            <p:cond delay="0"/>
                                          </p:stCondLst>
                                        </p:cTn>
                                        <p:tgtEl>
                                          <p:spTgt spid="122107"/>
                                        </p:tgtEl>
                                        <p:attrNameLst>
                                          <p:attrName>style.visibility</p:attrName>
                                        </p:attrNameLst>
                                      </p:cBhvr>
                                      <p:to>
                                        <p:strVal val="visible"/>
                                      </p:to>
                                    </p:set>
                                    <p:animEffect transition="in" filter="slide(fromTop)">
                                      <p:cBhvr>
                                        <p:cTn id="32" dur="250"/>
                                        <p:tgtEl>
                                          <p:spTgt spid="1221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58" grpId="0" autoUpdateAnimBg="0"/>
      <p:bldP spid="121859" grpId="0" autoUpdateAnimBg="0"/>
      <p:bldP spid="121860" grpId="0" autoUpdateAnimBg="0"/>
      <p:bldP spid="121861" grpId="0" autoUpdateAnimBg="0"/>
      <p:bldP spid="121862" grpId="0" autoUpdateAnimBg="0"/>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43408"/>
            <a:ext cx="7772400" cy="1470025"/>
          </a:xfrm>
        </p:spPr>
        <p:txBody>
          <a:bodyPr/>
          <a:lstStyle/>
          <a:p>
            <a:r>
              <a:rPr lang="ar-DZ" b="1" dirty="0" smtClean="0"/>
              <a:t>قائمة المراجع</a:t>
            </a:r>
            <a:endParaRPr lang="ar-DZ" b="1" dirty="0"/>
          </a:p>
        </p:txBody>
      </p:sp>
      <p:sp>
        <p:nvSpPr>
          <p:cNvPr id="3" name="عنوان فرعي 2"/>
          <p:cNvSpPr>
            <a:spLocks noGrp="1"/>
          </p:cNvSpPr>
          <p:nvPr>
            <p:ph type="subTitle" idx="1"/>
          </p:nvPr>
        </p:nvSpPr>
        <p:spPr>
          <a:xfrm>
            <a:off x="251520" y="1196752"/>
            <a:ext cx="8640960" cy="6264696"/>
          </a:xfrm>
        </p:spPr>
        <p:txBody>
          <a:bodyPr/>
          <a:lstStyle/>
          <a:p>
            <a:pPr marL="514350" indent="-514350" algn="just">
              <a:buFont typeface="+mj-lt"/>
              <a:buAutoNum type="arabicPeriod"/>
            </a:pPr>
            <a:r>
              <a:rPr lang="ar-DZ" sz="2400" b="1" dirty="0"/>
              <a:t>علي </a:t>
            </a:r>
            <a:r>
              <a:rPr lang="ar-DZ" sz="2400" b="1" dirty="0" err="1"/>
              <a:t>هبدالله</a:t>
            </a:r>
            <a:r>
              <a:rPr lang="ar-DZ" sz="2400" b="1" dirty="0"/>
              <a:t> نجا, عفاف عبد </a:t>
            </a:r>
            <a:r>
              <a:rPr lang="ar-DZ" sz="2400" b="1" dirty="0" err="1" smtClean="0"/>
              <a:t>العزيز</a:t>
            </a:r>
            <a:r>
              <a:rPr lang="ar-DZ" sz="2400" b="1" dirty="0" err="1"/>
              <a:t>,</a:t>
            </a:r>
            <a:r>
              <a:rPr lang="ar-DZ" sz="2400" b="1" dirty="0" err="1" smtClean="0"/>
              <a:t>الاقتصاد</a:t>
            </a:r>
            <a:r>
              <a:rPr lang="ar-DZ" sz="2400" b="1" dirty="0" smtClean="0"/>
              <a:t> الجزئي, دار التعليم الجامعي, الاسكندرية , مصر, 2015.</a:t>
            </a:r>
          </a:p>
          <a:p>
            <a:pPr marL="514350" indent="-514350" algn="just">
              <a:buFont typeface="+mj-lt"/>
              <a:buAutoNum type="arabicPeriod"/>
            </a:pPr>
            <a:r>
              <a:rPr lang="ar-DZ" sz="2400" b="1" dirty="0" err="1"/>
              <a:t>بوالفول</a:t>
            </a:r>
            <a:r>
              <a:rPr lang="ar-DZ" sz="2400" b="1" dirty="0"/>
              <a:t> </a:t>
            </a:r>
            <a:r>
              <a:rPr lang="ar-DZ" sz="2400" b="1" dirty="0" smtClean="0"/>
              <a:t>هارون, محاضرات في الاقتصاد الجزئي, مطبوعة بيداغوجية </a:t>
            </a:r>
            <a:r>
              <a:rPr lang="ar-DZ" sz="2400" b="1" dirty="0"/>
              <a:t>, </a:t>
            </a:r>
            <a:r>
              <a:rPr lang="ar-DZ" sz="2400" b="1" dirty="0" smtClean="0"/>
              <a:t>جامعة الجزائر3, الجزائر, 2021.</a:t>
            </a:r>
          </a:p>
          <a:p>
            <a:pPr marL="514350" indent="-514350" algn="just">
              <a:buFont typeface="+mj-lt"/>
              <a:buAutoNum type="arabicPeriod"/>
            </a:pPr>
            <a:r>
              <a:rPr lang="ar-DZ" sz="2400" b="1" dirty="0"/>
              <a:t>معسكري </a:t>
            </a:r>
            <a:r>
              <a:rPr lang="ar-DZ" sz="2400" b="1" dirty="0" smtClean="0"/>
              <a:t>سمرة, محاضرات في الاقتصاد الجزئي1, </a:t>
            </a:r>
            <a:r>
              <a:rPr lang="ar-DZ" sz="2400" b="1" dirty="0"/>
              <a:t>مطبوعة بيداغوجية , </a:t>
            </a:r>
            <a:r>
              <a:rPr lang="ar-DZ" sz="2400" b="1" dirty="0" smtClean="0"/>
              <a:t>جامعة بن خلدون, الجزائر ,2019.</a:t>
            </a:r>
          </a:p>
          <a:p>
            <a:pPr marL="514350" indent="-514350" algn="just">
              <a:buFont typeface="+mj-lt"/>
              <a:buAutoNum type="arabicPeriod"/>
            </a:pPr>
            <a:r>
              <a:rPr lang="ar-DZ" sz="2400" b="1" dirty="0">
                <a:solidFill>
                  <a:srgbClr val="000000"/>
                </a:solidFill>
                <a:latin typeface="TraditionalArabic"/>
              </a:rPr>
              <a:t>عماري عمار، الاقتصاد الجزئي ملخص الدروس وتطبيقات محمولة، دار النشر </a:t>
            </a:r>
            <a:r>
              <a:rPr lang="ar-DZ" sz="2400" b="1" dirty="0" err="1" smtClean="0">
                <a:solidFill>
                  <a:srgbClr val="000000"/>
                </a:solidFill>
                <a:latin typeface="TraditionalArabic"/>
              </a:rPr>
              <a:t>جيطلي</a:t>
            </a:r>
            <a:r>
              <a:rPr lang="ar-DZ" sz="2400" b="1" dirty="0" smtClean="0">
                <a:solidFill>
                  <a:srgbClr val="000000"/>
                </a:solidFill>
                <a:latin typeface="TraditionalArabic"/>
              </a:rPr>
              <a:t>، برج </a:t>
            </a:r>
            <a:r>
              <a:rPr lang="ar-DZ" sz="2400" b="1" dirty="0" err="1" smtClean="0">
                <a:solidFill>
                  <a:srgbClr val="000000"/>
                </a:solidFill>
                <a:latin typeface="TraditionalArabic"/>
              </a:rPr>
              <a:t>بوعريريج،الجزائر</a:t>
            </a:r>
            <a:r>
              <a:rPr lang="ar-DZ" sz="2400" b="1" dirty="0" smtClean="0">
                <a:solidFill>
                  <a:srgbClr val="000000"/>
                </a:solidFill>
                <a:latin typeface="TraditionalArabic"/>
              </a:rPr>
              <a:t>, 2010.</a:t>
            </a:r>
          </a:p>
          <a:p>
            <a:pPr marL="514350" indent="-514350" algn="just">
              <a:buFont typeface="+mj-lt"/>
              <a:buAutoNum type="arabicPeriod"/>
            </a:pPr>
            <a:r>
              <a:rPr lang="ar-DZ" sz="2400" b="1" dirty="0" smtClean="0">
                <a:solidFill>
                  <a:srgbClr val="000000"/>
                </a:solidFill>
                <a:latin typeface="TraditionalArabic"/>
              </a:rPr>
              <a:t>مصطفى فريد,</a:t>
            </a:r>
            <a:r>
              <a:rPr lang="ar-DZ" sz="2400" b="1" dirty="0">
                <a:solidFill>
                  <a:srgbClr val="000000"/>
                </a:solidFill>
              </a:rPr>
              <a:t> محاضرات في الاقتصاد </a:t>
            </a:r>
            <a:r>
              <a:rPr lang="ar-DZ" sz="2400" b="1" dirty="0" smtClean="0">
                <a:solidFill>
                  <a:srgbClr val="000000"/>
                </a:solidFill>
              </a:rPr>
              <a:t>الجزئي1, مطبوعة بيداغوجية ,جامعة المسيلة , الجزائر,2017.</a:t>
            </a:r>
            <a:r>
              <a:rPr lang="ar-DZ" sz="2400" b="1" dirty="0" smtClean="0">
                <a:solidFill>
                  <a:srgbClr val="000000"/>
                </a:solidFill>
                <a:latin typeface="TraditionalArabic"/>
              </a:rPr>
              <a:t> </a:t>
            </a:r>
            <a:endParaRPr lang="ar-DZ" sz="2400" b="1" dirty="0">
              <a:solidFill>
                <a:srgbClr val="000000"/>
              </a:solidFill>
              <a:latin typeface="TraditionalArabic"/>
            </a:endParaRPr>
          </a:p>
          <a:p>
            <a:pPr marL="514350" indent="-514350" algn="just">
              <a:buFont typeface="+mj-lt"/>
              <a:buAutoNum type="arabicPeriod"/>
            </a:pPr>
            <a:r>
              <a:rPr lang="ar-DZ" sz="2400" b="1" dirty="0" smtClean="0">
                <a:solidFill>
                  <a:srgbClr val="000000"/>
                </a:solidFill>
                <a:latin typeface="TraditionalArabic"/>
              </a:rPr>
              <a:t>فريد بشير طاهر, الاقتصاد الجزئي , جامعة البحرين , البحرين.</a:t>
            </a:r>
          </a:p>
          <a:p>
            <a:pPr marL="514350" indent="-514350" algn="just">
              <a:buFont typeface="+mj-lt"/>
              <a:buAutoNum type="arabicPeriod"/>
            </a:pPr>
            <a:r>
              <a:rPr lang="ar-DZ" sz="2400" b="1" dirty="0" smtClean="0">
                <a:solidFill>
                  <a:srgbClr val="000000"/>
                </a:solidFill>
                <a:latin typeface="TraditionalArabic"/>
              </a:rPr>
              <a:t>عمار صخري, </a:t>
            </a:r>
            <a:r>
              <a:rPr lang="ar-DZ" sz="2400" b="1" dirty="0" err="1" smtClean="0">
                <a:solidFill>
                  <a:srgbClr val="000000"/>
                </a:solidFill>
                <a:latin typeface="TraditionalArabic"/>
              </a:rPr>
              <a:t>مبادىء</a:t>
            </a:r>
            <a:r>
              <a:rPr lang="ar-DZ" sz="2400" b="1" dirty="0" smtClean="0">
                <a:solidFill>
                  <a:srgbClr val="000000"/>
                </a:solidFill>
                <a:latin typeface="TraditionalArabic"/>
              </a:rPr>
              <a:t> الاقتصاد الجزئي  الوحدوي , ديوان المطبوعات الجامعية , الجزائر,2001.</a:t>
            </a:r>
          </a:p>
          <a:p>
            <a:pPr marL="514350" indent="-514350" algn="just">
              <a:buFont typeface="+mj-lt"/>
              <a:buAutoNum type="arabicPeriod"/>
            </a:pPr>
            <a:endParaRPr lang="ar-DZ" dirty="0" smtClean="0">
              <a:solidFill>
                <a:srgbClr val="000000"/>
              </a:solidFill>
              <a:latin typeface="TraditionalArabic"/>
            </a:endParaRPr>
          </a:p>
          <a:p>
            <a:pPr marL="514350" indent="-514350" algn="just">
              <a:buFont typeface="+mj-lt"/>
              <a:buAutoNum type="arabicPeriod"/>
            </a:pPr>
            <a:endParaRPr lang="ar-DZ" dirty="0" smtClean="0"/>
          </a:p>
          <a:p>
            <a:pPr marL="514350" indent="-514350" algn="r">
              <a:buFont typeface="+mj-lt"/>
              <a:buAutoNum type="arabicPeriod"/>
            </a:pPr>
            <a:endParaRPr lang="ar-DZ" dirty="0" smtClean="0"/>
          </a:p>
          <a:p>
            <a:pPr marL="514350" indent="-514350" algn="r">
              <a:buFont typeface="+mj-lt"/>
              <a:buAutoNum type="arabicPeriod"/>
            </a:pPr>
            <a:endParaRPr lang="ar-DZ" dirty="0"/>
          </a:p>
        </p:txBody>
      </p:sp>
    </p:spTree>
    <p:extLst>
      <p:ext uri="{BB962C8B-B14F-4D97-AF65-F5344CB8AC3E}">
        <p14:creationId xmlns:p14="http://schemas.microsoft.com/office/powerpoint/2010/main" val="276123705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50" fill="hold"/>
                                        <p:tgtEl>
                                          <p:spTgt spid="2"/>
                                        </p:tgtEl>
                                        <p:attrNameLst>
                                          <p:attrName>ppt_x</p:attrName>
                                        </p:attrNameLst>
                                      </p:cBhvr>
                                      <p:tavLst>
                                        <p:tav tm="0">
                                          <p:val>
                                            <p:strVal val="#ppt_x"/>
                                          </p:val>
                                        </p:tav>
                                        <p:tav tm="100000">
                                          <p:val>
                                            <p:strVal val="#ppt_x"/>
                                          </p:val>
                                        </p:tav>
                                      </p:tavLst>
                                    </p:anim>
                                    <p:anim calcmode="lin" valueType="num">
                                      <p:cBhvr additive="base">
                                        <p:cTn id="8" dur="25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250"/>
                            </p:stCondLst>
                            <p:childTnLst>
                              <p:par>
                                <p:cTn id="10" presetID="2" presetClass="entr" presetSubtype="4"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25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25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500"/>
                            </p:stCondLst>
                            <p:childTnLst>
                              <p:par>
                                <p:cTn id="15" presetID="2" presetClass="entr" presetSubtype="4"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25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25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9" fill="hold">
                            <p:stCondLst>
                              <p:cond delay="750"/>
                            </p:stCondLst>
                            <p:childTnLst>
                              <p:par>
                                <p:cTn id="20" presetID="2" presetClass="entr" presetSubtype="4" fill="hold" grpId="0" nodeType="after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additive="base">
                                        <p:cTn id="22" dur="25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3" dur="25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4" fill="hold">
                            <p:stCondLst>
                              <p:cond delay="1000"/>
                            </p:stCondLst>
                            <p:childTnLst>
                              <p:par>
                                <p:cTn id="25" presetID="2" presetClass="entr" presetSubtype="4" fill="hold" grpId="0" nodeType="after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additive="base">
                                        <p:cTn id="27" dur="25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8" dur="25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9" fill="hold">
                            <p:stCondLst>
                              <p:cond delay="1250"/>
                            </p:stCondLst>
                            <p:childTnLst>
                              <p:par>
                                <p:cTn id="30" presetID="2" presetClass="entr" presetSubtype="4" fill="hold" grpId="0" nodeType="after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additive="base">
                                        <p:cTn id="32" dur="25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3" dur="25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34" fill="hold">
                            <p:stCondLst>
                              <p:cond delay="1500"/>
                            </p:stCondLst>
                            <p:childTnLst>
                              <p:par>
                                <p:cTn id="35" presetID="2" presetClass="entr" presetSubtype="4" fill="hold" grpId="0"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25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25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39" fill="hold">
                            <p:stCondLst>
                              <p:cond delay="1750"/>
                            </p:stCondLst>
                            <p:childTnLst>
                              <p:par>
                                <p:cTn id="40" presetID="2" presetClass="entr" presetSubtype="4" fill="hold" grpId="0" nodeType="after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additive="base">
                                        <p:cTn id="42" dur="25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3" dur="25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467544" y="548680"/>
            <a:ext cx="8280920" cy="5760640"/>
          </a:xfrm>
        </p:spPr>
        <p:txBody>
          <a:bodyPr/>
          <a:lstStyle/>
          <a:p>
            <a:pPr marL="514350" lvl="0" indent="-514350" algn="just">
              <a:buFont typeface="+mj-lt"/>
              <a:buAutoNum type="arabicPeriod"/>
            </a:pPr>
            <a:r>
              <a:rPr lang="ar-DZ" sz="2400" b="1" dirty="0">
                <a:solidFill>
                  <a:srgbClr val="000000"/>
                </a:solidFill>
                <a:latin typeface="TraditionalArabic"/>
              </a:rPr>
              <a:t>بسبع عبد القادر ,</a:t>
            </a:r>
            <a:r>
              <a:rPr lang="ar-DZ" sz="2400" b="1" dirty="0" err="1">
                <a:solidFill>
                  <a:srgbClr val="000000"/>
                </a:solidFill>
                <a:latin typeface="TraditionalArabic"/>
              </a:rPr>
              <a:t>مجاضرات</a:t>
            </a:r>
            <a:r>
              <a:rPr lang="ar-DZ" sz="2400" b="1" dirty="0">
                <a:solidFill>
                  <a:srgbClr val="000000"/>
                </a:solidFill>
                <a:latin typeface="TraditionalArabic"/>
              </a:rPr>
              <a:t> في الاقتصاد الجزئي 1, جامعة جيلالي اليابس, الجزائر , 2018</a:t>
            </a:r>
            <a:r>
              <a:rPr lang="ar-DZ" sz="2400" b="1" dirty="0" smtClean="0">
                <a:solidFill>
                  <a:srgbClr val="000000"/>
                </a:solidFill>
                <a:latin typeface="TraditionalArabic"/>
              </a:rPr>
              <a:t>.</a:t>
            </a:r>
          </a:p>
          <a:p>
            <a:pPr marL="514350" lvl="0" indent="-514350" algn="just">
              <a:buFont typeface="+mj-lt"/>
              <a:buAutoNum type="arabicPeriod"/>
            </a:pPr>
            <a:r>
              <a:rPr lang="ar-DZ" sz="2400" b="1" dirty="0">
                <a:solidFill>
                  <a:srgbClr val="000000"/>
                </a:solidFill>
                <a:latin typeface="SimplifiedArabic"/>
              </a:rPr>
              <a:t>كامل علاوي </a:t>
            </a:r>
            <a:r>
              <a:rPr lang="ar-DZ" sz="2400" b="1" dirty="0" err="1">
                <a:solidFill>
                  <a:srgbClr val="000000"/>
                </a:solidFill>
                <a:latin typeface="SimplifiedArabic"/>
              </a:rPr>
              <a:t>الفتلاوي</a:t>
            </a:r>
            <a:r>
              <a:rPr lang="ar-DZ" sz="2400" b="1" dirty="0">
                <a:solidFill>
                  <a:srgbClr val="000000"/>
                </a:solidFill>
                <a:latin typeface="SimplifiedArabic"/>
              </a:rPr>
              <a:t> &amp; حسن لطيف الزبيدي، </a:t>
            </a:r>
            <a:r>
              <a:rPr lang="ar-DZ" sz="2400" b="1" dirty="0">
                <a:solidFill>
                  <a:srgbClr val="000000"/>
                </a:solidFill>
                <a:latin typeface="SimplifiedArabic-Bold"/>
              </a:rPr>
              <a:t>الاقتصاد الجزئي: النظريات </a:t>
            </a:r>
            <a:r>
              <a:rPr lang="ar-DZ" sz="2400" b="1" dirty="0" smtClean="0">
                <a:solidFill>
                  <a:srgbClr val="000000"/>
                </a:solidFill>
                <a:latin typeface="SimplifiedArabic-Bold"/>
              </a:rPr>
              <a:t>والسياسات </a:t>
            </a:r>
            <a:r>
              <a:rPr lang="ar-DZ" sz="2400" b="1" dirty="0" smtClean="0">
                <a:solidFill>
                  <a:srgbClr val="000000"/>
                </a:solidFill>
                <a:latin typeface="SimplifiedArabic"/>
              </a:rPr>
              <a:t>، </a:t>
            </a:r>
            <a:r>
              <a:rPr lang="ar-DZ" sz="2400" b="1" dirty="0" err="1" smtClean="0">
                <a:solidFill>
                  <a:srgbClr val="000000"/>
                </a:solidFill>
                <a:latin typeface="SimplifiedArabic"/>
              </a:rPr>
              <a:t>دارالمناهج</a:t>
            </a:r>
            <a:r>
              <a:rPr lang="ar-DZ" sz="2400" b="1" dirty="0" smtClean="0">
                <a:solidFill>
                  <a:srgbClr val="000000"/>
                </a:solidFill>
                <a:latin typeface="SimplifiedArabic"/>
              </a:rPr>
              <a:t> ،عمان ، 2010.</a:t>
            </a:r>
          </a:p>
          <a:p>
            <a:pPr marL="514350" lvl="0" indent="-514350" algn="just">
              <a:buFont typeface="+mj-lt"/>
              <a:buAutoNum type="arabicPeriod"/>
            </a:pPr>
            <a:r>
              <a:rPr lang="ar-DZ" sz="2400" b="1" dirty="0">
                <a:solidFill>
                  <a:srgbClr val="000000"/>
                </a:solidFill>
                <a:latin typeface="SimplifiedArabic"/>
              </a:rPr>
              <a:t>عابد </a:t>
            </a:r>
            <a:r>
              <a:rPr lang="ar-DZ" sz="2400" b="1" dirty="0" err="1">
                <a:solidFill>
                  <a:srgbClr val="000000"/>
                </a:solidFill>
                <a:latin typeface="SimplifiedArabic"/>
              </a:rPr>
              <a:t>فضلية</a:t>
            </a:r>
            <a:r>
              <a:rPr lang="ar-DZ" sz="2400" b="1" dirty="0">
                <a:solidFill>
                  <a:srgbClr val="000000"/>
                </a:solidFill>
                <a:latin typeface="SimplifiedArabic"/>
              </a:rPr>
              <a:t> </a:t>
            </a:r>
            <a:r>
              <a:rPr lang="ar-DZ" sz="2400" b="1" dirty="0" smtClean="0">
                <a:solidFill>
                  <a:srgbClr val="000000"/>
                </a:solidFill>
                <a:latin typeface="SimplifiedArabic"/>
              </a:rPr>
              <a:t>, </a:t>
            </a:r>
            <a:r>
              <a:rPr lang="ar-DZ" sz="2400" b="1" dirty="0">
                <a:solidFill>
                  <a:srgbClr val="000000"/>
                </a:solidFill>
                <a:latin typeface="SimplifiedArabic"/>
              </a:rPr>
              <a:t>رسلان خضور، </a:t>
            </a:r>
            <a:r>
              <a:rPr lang="ar-DZ" sz="2400" b="1" dirty="0">
                <a:solidFill>
                  <a:srgbClr val="000000"/>
                </a:solidFill>
                <a:latin typeface="SimplifiedArabic-Bold"/>
              </a:rPr>
              <a:t>التحليل الاقتصادي الجزئي</a:t>
            </a:r>
            <a:r>
              <a:rPr lang="ar-DZ" sz="2400" b="1" dirty="0">
                <a:solidFill>
                  <a:srgbClr val="000000"/>
                </a:solidFill>
                <a:latin typeface="SimplifiedArabic"/>
              </a:rPr>
              <a:t>، منشورات جامعة دمشق، </a:t>
            </a:r>
            <a:r>
              <a:rPr lang="ar-DZ" sz="2400" b="1" dirty="0" smtClean="0">
                <a:solidFill>
                  <a:srgbClr val="000000"/>
                </a:solidFill>
                <a:latin typeface="SimplifiedArabic"/>
              </a:rPr>
              <a:t>2008.</a:t>
            </a:r>
          </a:p>
          <a:p>
            <a:pPr marL="514350" lvl="0" indent="-514350" algn="r">
              <a:buFont typeface="+mj-lt"/>
              <a:buAutoNum type="arabicPeriod"/>
            </a:pPr>
            <a:r>
              <a:rPr lang="ar-DZ" sz="2400" b="1" dirty="0">
                <a:solidFill>
                  <a:srgbClr val="000000"/>
                </a:solidFill>
                <a:latin typeface="Simplified Arabic"/>
              </a:rPr>
              <a:t>- سامي </a:t>
            </a:r>
            <a:r>
              <a:rPr lang="ar-DZ" sz="2400" b="1" dirty="0" err="1">
                <a:solidFill>
                  <a:srgbClr val="000000"/>
                </a:solidFill>
                <a:latin typeface="Simplified Arabic"/>
              </a:rPr>
              <a:t>خلیل</a:t>
            </a:r>
            <a:r>
              <a:rPr lang="ar-DZ" sz="2400" b="1" dirty="0">
                <a:solidFill>
                  <a:srgbClr val="000000"/>
                </a:solidFill>
                <a:latin typeface="Simplified Arabic"/>
              </a:rPr>
              <a:t>، </a:t>
            </a:r>
            <a:r>
              <a:rPr lang="ar-DZ" sz="2400" b="1" dirty="0" err="1" smtClean="0">
                <a:solidFill>
                  <a:srgbClr val="000000"/>
                </a:solidFill>
                <a:latin typeface="Simplified Arabic"/>
              </a:rPr>
              <a:t>نظریة</a:t>
            </a:r>
            <a:r>
              <a:rPr lang="ar-DZ" sz="2400" b="1" dirty="0" smtClean="0">
                <a:solidFill>
                  <a:srgbClr val="000000"/>
                </a:solidFill>
                <a:latin typeface="Simplified Arabic"/>
              </a:rPr>
              <a:t> </a:t>
            </a:r>
            <a:r>
              <a:rPr lang="ar-DZ" sz="2400" b="1" dirty="0" err="1">
                <a:solidFill>
                  <a:srgbClr val="000000"/>
                </a:solidFill>
                <a:latin typeface="Simplified Arabic"/>
              </a:rPr>
              <a:t>اقتصادیة</a:t>
            </a:r>
            <a:r>
              <a:rPr lang="ar-DZ" sz="2400" b="1" dirty="0">
                <a:solidFill>
                  <a:srgbClr val="000000"/>
                </a:solidFill>
                <a:latin typeface="Simplified Arabic"/>
              </a:rPr>
              <a:t> </a:t>
            </a:r>
            <a:r>
              <a:rPr lang="ar-DZ" sz="2400" b="1" dirty="0" err="1">
                <a:solidFill>
                  <a:srgbClr val="000000"/>
                </a:solidFill>
                <a:latin typeface="Simplified Arabic"/>
              </a:rPr>
              <a:t>جزئیة</a:t>
            </a:r>
            <a:r>
              <a:rPr lang="ar-DZ" sz="2400" b="1" dirty="0">
                <a:solidFill>
                  <a:srgbClr val="000000"/>
                </a:solidFill>
                <a:latin typeface="Simplified Arabic"/>
              </a:rPr>
              <a:t> </a:t>
            </a:r>
            <a:r>
              <a:rPr lang="ar-DZ" sz="2400" b="1" dirty="0" smtClean="0">
                <a:solidFill>
                  <a:srgbClr val="000000"/>
                </a:solidFill>
                <a:latin typeface="Simplified Arabic"/>
              </a:rPr>
              <a:t>, </a:t>
            </a:r>
            <a:r>
              <a:rPr lang="ar-DZ" sz="2400" b="1" dirty="0">
                <a:solidFill>
                  <a:srgbClr val="000000"/>
                </a:solidFill>
                <a:latin typeface="Simplified Arabic"/>
              </a:rPr>
              <a:t>لجنة البحوث </a:t>
            </a:r>
            <a:r>
              <a:rPr lang="ar-DZ" sz="2400" b="1" dirty="0" err="1">
                <a:solidFill>
                  <a:srgbClr val="000000"/>
                </a:solidFill>
                <a:latin typeface="Simplified Arabic"/>
              </a:rPr>
              <a:t>والتدریب</a:t>
            </a:r>
            <a:r>
              <a:rPr lang="ar-DZ" sz="2400" b="1" dirty="0">
                <a:solidFill>
                  <a:srgbClr val="000000"/>
                </a:solidFill>
                <a:latin typeface="Simplified Arabic"/>
              </a:rPr>
              <a:t> </a:t>
            </a:r>
            <a:r>
              <a:rPr lang="ar-DZ" sz="2400" b="1" dirty="0" err="1">
                <a:solidFill>
                  <a:srgbClr val="000000"/>
                </a:solidFill>
                <a:latin typeface="Simplified Arabic"/>
              </a:rPr>
              <a:t>كلیة</a:t>
            </a:r>
            <a:r>
              <a:rPr lang="ar-DZ" sz="2400" b="1" dirty="0">
                <a:solidFill>
                  <a:srgbClr val="000000"/>
                </a:solidFill>
                <a:latin typeface="Simplified Arabic"/>
              </a:rPr>
              <a:t> التجارة و </a:t>
            </a:r>
            <a:r>
              <a:rPr lang="ar-DZ" sz="2400" b="1" dirty="0" smtClean="0">
                <a:solidFill>
                  <a:srgbClr val="000000"/>
                </a:solidFill>
                <a:latin typeface="Simplified Arabic"/>
              </a:rPr>
              <a:t>الاقتصاد والعلوم </a:t>
            </a:r>
            <a:r>
              <a:rPr lang="ar-DZ" sz="2400" b="1" dirty="0" err="1" smtClean="0">
                <a:solidFill>
                  <a:srgbClr val="000000"/>
                </a:solidFill>
                <a:latin typeface="Simplified Arabic"/>
              </a:rPr>
              <a:t>السیاسیة</a:t>
            </a:r>
            <a:r>
              <a:rPr lang="ar-DZ" sz="2400" b="1" dirty="0" smtClean="0">
                <a:solidFill>
                  <a:srgbClr val="000000"/>
                </a:solidFill>
                <a:latin typeface="Simplified Arabic"/>
              </a:rPr>
              <a:t> جامعة </a:t>
            </a:r>
            <a:r>
              <a:rPr lang="ar-DZ" sz="2400" b="1" dirty="0" err="1" smtClean="0">
                <a:solidFill>
                  <a:srgbClr val="000000"/>
                </a:solidFill>
                <a:latin typeface="Simplified Arabic"/>
              </a:rPr>
              <a:t>الكویت</a:t>
            </a:r>
            <a:r>
              <a:rPr lang="ar-DZ" sz="2400" b="1" dirty="0" smtClean="0">
                <a:solidFill>
                  <a:srgbClr val="000000"/>
                </a:solidFill>
                <a:latin typeface="Simplified Arabic"/>
              </a:rPr>
              <a:t> , الكويت ,1993. </a:t>
            </a:r>
            <a:r>
              <a:rPr lang="ar-DZ" sz="2400" b="1" dirty="0">
                <a:solidFill>
                  <a:srgbClr val="000000"/>
                </a:solidFill>
                <a:latin typeface="Simplified Arabic"/>
              </a:rPr>
              <a:t/>
            </a:r>
            <a:br>
              <a:rPr lang="ar-DZ" sz="2400" b="1" dirty="0">
                <a:solidFill>
                  <a:srgbClr val="000000"/>
                </a:solidFill>
                <a:latin typeface="Simplified Arabic"/>
              </a:rPr>
            </a:br>
            <a:endParaRPr lang="ar-DZ" sz="2400" b="1" dirty="0">
              <a:solidFill>
                <a:srgbClr val="000000"/>
              </a:solidFill>
              <a:latin typeface="TraditionalArabic"/>
            </a:endParaRPr>
          </a:p>
          <a:p>
            <a:endParaRPr lang="ar-DZ" dirty="0"/>
          </a:p>
        </p:txBody>
      </p:sp>
    </p:spTree>
    <p:extLst>
      <p:ext uri="{BB962C8B-B14F-4D97-AF65-F5344CB8AC3E}">
        <p14:creationId xmlns:p14="http://schemas.microsoft.com/office/powerpoint/2010/main" val="324665096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5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5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25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25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25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25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25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25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344216" y="764704"/>
            <a:ext cx="7772400" cy="1008112"/>
          </a:xfrm>
        </p:spPr>
        <p:txBody>
          <a:bodyPr/>
          <a:lstStyle/>
          <a:p>
            <a:r>
              <a:rPr lang="ar-DZ" b="1" dirty="0" smtClean="0"/>
              <a:t>ثانيا : فروع علم الاقتصاد</a:t>
            </a:r>
            <a:r>
              <a:rPr lang="ar-DZ" dirty="0" smtClean="0"/>
              <a:t/>
            </a:r>
            <a:br>
              <a:rPr lang="ar-DZ" dirty="0" smtClean="0"/>
            </a:br>
            <a:endParaRPr lang="ar-DZ" dirty="0"/>
          </a:p>
        </p:txBody>
      </p:sp>
      <p:sp>
        <p:nvSpPr>
          <p:cNvPr id="4" name="عنصر نائب للمحتوى 2"/>
          <p:cNvSpPr txBox="1">
            <a:spLocks/>
          </p:cNvSpPr>
          <p:nvPr/>
        </p:nvSpPr>
        <p:spPr>
          <a:xfrm>
            <a:off x="457200" y="1484784"/>
            <a:ext cx="8229600" cy="4608512"/>
          </a:xfrm>
          <a:prstGeom prst="rect">
            <a:avLst/>
          </a:prstGeom>
        </p:spPr>
        <p:txBody>
          <a:bodyPr vert="horz">
            <a:normAutofit fontScale="92500" lnSpcReduction="20000"/>
          </a:bodyPr>
          <a:lst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114300" indent="0">
              <a:buClr>
                <a:srgbClr val="0BD0D9"/>
              </a:buClr>
              <a:buFont typeface="Wingdings 2"/>
              <a:buNone/>
              <a:defRPr/>
            </a:pPr>
            <a:endParaRPr lang="ar-SA" sz="3200" b="1" dirty="0" smtClean="0">
              <a:solidFill>
                <a:srgbClr val="002060"/>
              </a:solidFill>
              <a:latin typeface="Constantia"/>
            </a:endParaRPr>
          </a:p>
          <a:p>
            <a:pPr marL="571500" indent="-457200" algn="just">
              <a:buClr>
                <a:srgbClr val="0BD0D9"/>
              </a:buClr>
            </a:pPr>
            <a:r>
              <a:rPr lang="ar-SA" sz="3200" b="1" dirty="0" smtClean="0">
                <a:solidFill>
                  <a:srgbClr val="002060"/>
                </a:solidFill>
                <a:latin typeface="Constantia"/>
              </a:rPr>
              <a:t>التحليل الاقتصادي الجزئي</a:t>
            </a:r>
            <a:endParaRPr lang="ar-DZ" sz="3200" b="1" dirty="0" smtClean="0">
              <a:solidFill>
                <a:srgbClr val="002060"/>
              </a:solidFill>
              <a:latin typeface="Constantia"/>
            </a:endParaRPr>
          </a:p>
          <a:p>
            <a:pPr marL="114300" indent="0" algn="just">
              <a:buClr>
                <a:srgbClr val="0BD0D9"/>
              </a:buClr>
              <a:buFont typeface="Wingdings 2"/>
              <a:buNone/>
              <a:defRPr/>
            </a:pPr>
            <a:r>
              <a:rPr lang="ar-SA" sz="3200" b="1" dirty="0" smtClean="0">
                <a:solidFill>
                  <a:srgbClr val="002060"/>
                </a:solidFill>
                <a:latin typeface="Constantia"/>
              </a:rPr>
              <a:t> </a:t>
            </a:r>
            <a:r>
              <a:rPr lang="ar-DZ" sz="3200" b="1" dirty="0" smtClean="0">
                <a:solidFill>
                  <a:srgbClr val="002060"/>
                </a:solidFill>
                <a:latin typeface="Constantia"/>
              </a:rPr>
              <a:t> </a:t>
            </a:r>
            <a:r>
              <a:rPr lang="ar-DZ" sz="3500" b="1" dirty="0" smtClean="0">
                <a:solidFill>
                  <a:srgbClr val="002060"/>
                </a:solidFill>
                <a:latin typeface="Constantia"/>
              </a:rPr>
              <a:t>يركز </a:t>
            </a:r>
            <a:r>
              <a:rPr lang="ar-SA" sz="3500" b="1" dirty="0" smtClean="0">
                <a:solidFill>
                  <a:sysClr val="windowText" lastClr="FFFF00"/>
                </a:solidFill>
                <a:latin typeface="Constantia"/>
              </a:rPr>
              <a:t>على وحدات القرار الاقتصادي كالمنتج والمستهلك</a:t>
            </a:r>
            <a:r>
              <a:rPr lang="ar-DZ" sz="3500" b="1" dirty="0" smtClean="0">
                <a:solidFill>
                  <a:sysClr val="windowText" lastClr="FFFF00"/>
                </a:solidFill>
                <a:latin typeface="Constantia"/>
              </a:rPr>
              <a:t>,</a:t>
            </a:r>
            <a:r>
              <a:rPr lang="ar-SA" sz="3500" b="1" dirty="0" smtClean="0">
                <a:solidFill>
                  <a:sysClr val="windowText" lastClr="FFFF00"/>
                </a:solidFill>
                <a:latin typeface="Constantia"/>
              </a:rPr>
              <a:t> (يهتم بكيفية ونتائج القرارات الاقتصادية التي يتخذها الفرد مستهلكاً أو منتجاً). </a:t>
            </a:r>
            <a:endParaRPr lang="ar-DZ" sz="3500" b="1" dirty="0" smtClean="0">
              <a:solidFill>
                <a:sysClr val="windowText" lastClr="FFFF00"/>
              </a:solidFill>
              <a:latin typeface="Constantia"/>
            </a:endParaRPr>
          </a:p>
          <a:p>
            <a:pPr marL="114300" indent="0" algn="just">
              <a:buClr>
                <a:srgbClr val="0BD0D9"/>
              </a:buClr>
              <a:buFont typeface="Wingdings 2"/>
              <a:buNone/>
              <a:defRPr/>
            </a:pPr>
            <a:endParaRPr lang="ar-SA" sz="3200" dirty="0" smtClean="0">
              <a:solidFill>
                <a:sysClr val="windowText" lastClr="FFFF00"/>
              </a:solidFill>
              <a:latin typeface="Constantia"/>
            </a:endParaRPr>
          </a:p>
          <a:p>
            <a:pPr marL="571500" indent="-457200" algn="just">
              <a:buClr>
                <a:srgbClr val="0BD0D9"/>
              </a:buClr>
            </a:pPr>
            <a:r>
              <a:rPr lang="ar-SA" sz="3200" b="1" dirty="0" smtClean="0">
                <a:solidFill>
                  <a:srgbClr val="002060"/>
                </a:solidFill>
                <a:latin typeface="Constantia"/>
              </a:rPr>
              <a:t>التحليل الاقتصادي الكلي</a:t>
            </a:r>
            <a:endParaRPr lang="ar-DZ" sz="3200" b="1" dirty="0" smtClean="0">
              <a:solidFill>
                <a:srgbClr val="002060"/>
              </a:solidFill>
              <a:latin typeface="Constantia"/>
            </a:endParaRPr>
          </a:p>
          <a:p>
            <a:pPr marL="114300" indent="0" algn="just">
              <a:buClr>
                <a:srgbClr val="0BD0D9"/>
              </a:buClr>
              <a:buFont typeface="Wingdings 2"/>
              <a:buNone/>
              <a:defRPr/>
            </a:pPr>
            <a:r>
              <a:rPr lang="ar-SA" sz="3200" b="1" dirty="0" smtClean="0">
                <a:solidFill>
                  <a:srgbClr val="002060"/>
                </a:solidFill>
                <a:latin typeface="Constantia"/>
              </a:rPr>
              <a:t> </a:t>
            </a:r>
            <a:r>
              <a:rPr lang="ar-DZ" sz="3200" b="1" dirty="0" smtClean="0">
                <a:solidFill>
                  <a:srgbClr val="002060"/>
                </a:solidFill>
                <a:latin typeface="Constantia"/>
              </a:rPr>
              <a:t> </a:t>
            </a:r>
            <a:r>
              <a:rPr lang="ar-SA" sz="3500" b="1" dirty="0" smtClean="0">
                <a:solidFill>
                  <a:srgbClr val="002060"/>
                </a:solidFill>
                <a:latin typeface="Constantia"/>
              </a:rPr>
              <a:t>يركز </a:t>
            </a:r>
            <a:r>
              <a:rPr lang="ar-SA" sz="3500" b="1" dirty="0" smtClean="0">
                <a:solidFill>
                  <a:sysClr val="windowText" lastClr="FFFF00"/>
                </a:solidFill>
                <a:latin typeface="Constantia"/>
              </a:rPr>
              <a:t>على الكيفية التي يعمل بها الاقتصاد الوطني (يهتم بدراسة مستوى الانتاج والدخل على مستوى الدولة</a:t>
            </a:r>
            <a:r>
              <a:rPr lang="ar-DZ" sz="3500" b="1" dirty="0" smtClean="0">
                <a:solidFill>
                  <a:sysClr val="windowText" lastClr="FFFF00"/>
                </a:solidFill>
                <a:latin typeface="Constantia"/>
              </a:rPr>
              <a:t> ككل</a:t>
            </a:r>
            <a:r>
              <a:rPr lang="ar-SA" sz="3500" b="1" dirty="0" smtClean="0">
                <a:solidFill>
                  <a:sysClr val="windowText" lastClr="FFFF00"/>
                </a:solidFill>
                <a:latin typeface="Constantia"/>
              </a:rPr>
              <a:t>، ويبحث في أسباب التقلبات الاقتصادية).</a:t>
            </a:r>
            <a:endParaRPr lang="ar-SA" sz="3500" b="1" dirty="0">
              <a:solidFill>
                <a:sysClr val="windowText" lastClr="FFFF00"/>
              </a:solidFill>
              <a:latin typeface="Constantia"/>
            </a:endParaRPr>
          </a:p>
        </p:txBody>
      </p:sp>
    </p:spTree>
    <p:extLst>
      <p:ext uri="{BB962C8B-B14F-4D97-AF65-F5344CB8AC3E}">
        <p14:creationId xmlns:p14="http://schemas.microsoft.com/office/powerpoint/2010/main" val="77588329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50" fill="hold"/>
                                        <p:tgtEl>
                                          <p:spTgt spid="2"/>
                                        </p:tgtEl>
                                        <p:attrNameLst>
                                          <p:attrName>ppt_x</p:attrName>
                                        </p:attrNameLst>
                                      </p:cBhvr>
                                      <p:tavLst>
                                        <p:tav tm="0">
                                          <p:val>
                                            <p:strVal val="#ppt_x"/>
                                          </p:val>
                                        </p:tav>
                                        <p:tav tm="100000">
                                          <p:val>
                                            <p:strVal val="#ppt_x"/>
                                          </p:val>
                                        </p:tav>
                                      </p:tavLst>
                                    </p:anim>
                                    <p:anim calcmode="lin" valueType="num">
                                      <p:cBhvr additive="base">
                                        <p:cTn id="8" dur="25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250"/>
                            </p:stCondLst>
                            <p:childTnLst>
                              <p:par>
                                <p:cTn id="10" presetID="2" presetClass="entr" presetSubtype="4"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250" fill="hold"/>
                                        <p:tgtEl>
                                          <p:spTgt spid="4"/>
                                        </p:tgtEl>
                                        <p:attrNameLst>
                                          <p:attrName>ppt_x</p:attrName>
                                        </p:attrNameLst>
                                      </p:cBhvr>
                                      <p:tavLst>
                                        <p:tav tm="0">
                                          <p:val>
                                            <p:strVal val="#ppt_x"/>
                                          </p:val>
                                        </p:tav>
                                        <p:tav tm="100000">
                                          <p:val>
                                            <p:strVal val="#ppt_x"/>
                                          </p:val>
                                        </p:tav>
                                      </p:tavLst>
                                    </p:anim>
                                    <p:anim calcmode="lin" valueType="num">
                                      <p:cBhvr additive="base">
                                        <p:cTn id="13" dur="25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408112" y="-171400"/>
            <a:ext cx="7772400" cy="1470025"/>
          </a:xfrm>
        </p:spPr>
        <p:txBody>
          <a:bodyPr/>
          <a:lstStyle/>
          <a:p>
            <a:r>
              <a:rPr kumimoji="0" lang="ar-DZ" b="1" i="0" u="none" strike="noStrike" kern="0" cap="none" spc="0" normalizeH="0" baseline="0" noProof="0" dirty="0" smtClean="0">
                <a:ln>
                  <a:noFill/>
                </a:ln>
                <a:solidFill>
                  <a:srgbClr val="002060"/>
                </a:solidFill>
                <a:effectLst/>
                <a:uLnTx/>
                <a:uFillTx/>
              </a:rPr>
              <a:t>ثالثا :</a:t>
            </a:r>
            <a:r>
              <a:rPr kumimoji="0" lang="ar-SA" b="1" i="0" u="none" strike="noStrike" kern="0" cap="none" spc="0" normalizeH="0" baseline="0" noProof="0" dirty="0" smtClean="0">
                <a:ln>
                  <a:noFill/>
                </a:ln>
                <a:solidFill>
                  <a:srgbClr val="002060"/>
                </a:solidFill>
                <a:effectLst/>
                <a:uLnTx/>
                <a:uFillTx/>
              </a:rPr>
              <a:t>علاقة علم الاقتصاد بالعلوم الأخرى</a:t>
            </a:r>
            <a:endParaRPr lang="ar-DZ" dirty="0"/>
          </a:p>
        </p:txBody>
      </p:sp>
      <p:sp>
        <p:nvSpPr>
          <p:cNvPr id="5" name="عنصر نائب للمحتوى 2"/>
          <p:cNvSpPr>
            <a:spLocks noGrp="1"/>
          </p:cNvSpPr>
          <p:nvPr>
            <p:ph type="subTitle" idx="1"/>
          </p:nvPr>
        </p:nvSpPr>
        <p:spPr bwMode="auto">
          <a:xfrm>
            <a:off x="0" y="1196752"/>
            <a:ext cx="9144000" cy="54726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ar-SA" sz="1800" b="0" i="0" u="none" strike="noStrike" kern="0" cap="none" spc="0" normalizeH="0" baseline="0" noProof="0" dirty="0" smtClean="0">
              <a:ln>
                <a:noFill/>
              </a:ln>
              <a:solidFill>
                <a:sysClr val="windowText" lastClr="FFFF00"/>
              </a:solidFill>
              <a:effectLst/>
              <a:uLnTx/>
              <a:uFillTx/>
            </a:endParaRPr>
          </a:p>
        </p:txBody>
      </p:sp>
      <p:graphicFrame>
        <p:nvGraphicFramePr>
          <p:cNvPr id="6" name="جدول 5"/>
          <p:cNvGraphicFramePr>
            <a:graphicFrameLocks noGrp="1"/>
          </p:cNvGraphicFramePr>
          <p:nvPr>
            <p:extLst>
              <p:ext uri="{D42A27DB-BD31-4B8C-83A1-F6EECF244321}">
                <p14:modId xmlns:p14="http://schemas.microsoft.com/office/powerpoint/2010/main" val="733516504"/>
              </p:ext>
            </p:extLst>
          </p:nvPr>
        </p:nvGraphicFramePr>
        <p:xfrm>
          <a:off x="179512" y="1628798"/>
          <a:ext cx="8784976" cy="5124273"/>
        </p:xfrm>
        <a:graphic>
          <a:graphicData uri="http://schemas.openxmlformats.org/drawingml/2006/table">
            <a:tbl>
              <a:tblPr rtl="1" firstRow="1" bandRow="1"/>
              <a:tblGrid>
                <a:gridCol w="3260657"/>
                <a:gridCol w="5524319"/>
              </a:tblGrid>
              <a:tr h="477037">
                <a:tc>
                  <a:txBody>
                    <a:bodyPr/>
                    <a:lstStyle>
                      <a:lvl1pPr marL="0" algn="r" defTabSz="914400" rtl="1" eaLnBrk="1" latinLnBrk="0" hangingPunct="1">
                        <a:defRPr sz="1800" b="1" kern="1200">
                          <a:solidFill>
                            <a:schemeClr val="tx1"/>
                          </a:solidFill>
                          <a:latin typeface="Constantia"/>
                        </a:defRPr>
                      </a:lvl1pPr>
                      <a:lvl2pPr marL="457200" algn="r" defTabSz="914400" rtl="1" eaLnBrk="1" latinLnBrk="0" hangingPunct="1">
                        <a:defRPr sz="1800" b="1" kern="1200">
                          <a:solidFill>
                            <a:schemeClr val="tx1"/>
                          </a:solidFill>
                          <a:latin typeface="Constantia"/>
                        </a:defRPr>
                      </a:lvl2pPr>
                      <a:lvl3pPr marL="914400" algn="r" defTabSz="914400" rtl="1" eaLnBrk="1" latinLnBrk="0" hangingPunct="1">
                        <a:defRPr sz="1800" b="1" kern="1200">
                          <a:solidFill>
                            <a:schemeClr val="tx1"/>
                          </a:solidFill>
                          <a:latin typeface="Constantia"/>
                        </a:defRPr>
                      </a:lvl3pPr>
                      <a:lvl4pPr marL="1371600" algn="r" defTabSz="914400" rtl="1" eaLnBrk="1" latinLnBrk="0" hangingPunct="1">
                        <a:defRPr sz="1800" b="1" kern="1200">
                          <a:solidFill>
                            <a:schemeClr val="tx1"/>
                          </a:solidFill>
                          <a:latin typeface="Constantia"/>
                        </a:defRPr>
                      </a:lvl4pPr>
                      <a:lvl5pPr marL="1828800" algn="r" defTabSz="914400" rtl="1" eaLnBrk="1" latinLnBrk="0" hangingPunct="1">
                        <a:defRPr sz="1800" b="1" kern="1200">
                          <a:solidFill>
                            <a:schemeClr val="tx1"/>
                          </a:solidFill>
                          <a:latin typeface="Constantia"/>
                        </a:defRPr>
                      </a:lvl5pPr>
                      <a:lvl6pPr marL="2286000" algn="r" defTabSz="914400" rtl="1" eaLnBrk="1" latinLnBrk="0" hangingPunct="1">
                        <a:defRPr sz="1800" b="1" kern="1200">
                          <a:solidFill>
                            <a:schemeClr val="tx1"/>
                          </a:solidFill>
                          <a:latin typeface="Constantia"/>
                        </a:defRPr>
                      </a:lvl6pPr>
                      <a:lvl7pPr marL="2743200" algn="r" defTabSz="914400" rtl="1" eaLnBrk="1" latinLnBrk="0" hangingPunct="1">
                        <a:defRPr sz="1800" b="1" kern="1200">
                          <a:solidFill>
                            <a:schemeClr val="tx1"/>
                          </a:solidFill>
                          <a:latin typeface="Constantia"/>
                        </a:defRPr>
                      </a:lvl7pPr>
                      <a:lvl8pPr marL="3200400" algn="r" defTabSz="914400" rtl="1" eaLnBrk="1" latinLnBrk="0" hangingPunct="1">
                        <a:defRPr sz="1800" b="1" kern="1200">
                          <a:solidFill>
                            <a:schemeClr val="tx1"/>
                          </a:solidFill>
                          <a:latin typeface="Constantia"/>
                        </a:defRPr>
                      </a:lvl8pPr>
                      <a:lvl9pPr marL="3657600" algn="r" defTabSz="914400" rtl="1" eaLnBrk="1" latinLnBrk="0" hangingPunct="1">
                        <a:defRPr sz="1800" b="1" kern="1200">
                          <a:solidFill>
                            <a:schemeClr val="tx1"/>
                          </a:solidFill>
                          <a:latin typeface="Constantia"/>
                        </a:defRPr>
                      </a:lvl9pPr>
                    </a:lstStyle>
                    <a:p>
                      <a:pPr algn="ctr" rtl="1"/>
                      <a:r>
                        <a:rPr lang="ar-SA" sz="2400" b="1" dirty="0" smtClean="0"/>
                        <a:t>علم النفس</a:t>
                      </a:r>
                      <a:endParaRPr lang="ar-SA" sz="2400" b="1" dirty="0">
                        <a:solidFill>
                          <a:schemeClr val="tx1"/>
                        </a:solidFill>
                      </a:endParaRPr>
                    </a:p>
                  </a:txBody>
                  <a:tcPr>
                    <a:lnL>
                      <a:noFill/>
                    </a:lnL>
                    <a:lnR>
                      <a:noFill/>
                    </a:lnR>
                    <a:lnT w="12700" cmpd="sng">
                      <a:solidFill>
                        <a:srgbClr val="A5C249"/>
                      </a:solidFill>
                    </a:lnT>
                    <a:lnB w="12700" cmpd="sng">
                      <a:solidFill>
                        <a:srgbClr val="A5C249"/>
                      </a:solidFill>
                    </a:lnB>
                    <a:lnTlToBr w="12700" cmpd="sng">
                      <a:noFill/>
                      <a:prstDash val="solid"/>
                    </a:lnTlToBr>
                    <a:lnBlToTr w="12700" cmpd="sng">
                      <a:noFill/>
                      <a:prstDash val="solid"/>
                    </a:lnBlToTr>
                    <a:noFill/>
                  </a:tcPr>
                </a:tc>
                <a:tc>
                  <a:txBody>
                    <a:bodyPr/>
                    <a:lstStyle>
                      <a:lvl1pPr marL="0" algn="r" defTabSz="914400" rtl="1" eaLnBrk="1" latinLnBrk="0" hangingPunct="1">
                        <a:defRPr sz="1800" b="1" kern="1200">
                          <a:solidFill>
                            <a:schemeClr val="tx1"/>
                          </a:solidFill>
                          <a:latin typeface="Constantia"/>
                        </a:defRPr>
                      </a:lvl1pPr>
                      <a:lvl2pPr marL="457200" algn="r" defTabSz="914400" rtl="1" eaLnBrk="1" latinLnBrk="0" hangingPunct="1">
                        <a:defRPr sz="1800" b="1" kern="1200">
                          <a:solidFill>
                            <a:schemeClr val="tx1"/>
                          </a:solidFill>
                          <a:latin typeface="Constantia"/>
                        </a:defRPr>
                      </a:lvl2pPr>
                      <a:lvl3pPr marL="914400" algn="r" defTabSz="914400" rtl="1" eaLnBrk="1" latinLnBrk="0" hangingPunct="1">
                        <a:defRPr sz="1800" b="1" kern="1200">
                          <a:solidFill>
                            <a:schemeClr val="tx1"/>
                          </a:solidFill>
                          <a:latin typeface="Constantia"/>
                        </a:defRPr>
                      </a:lvl3pPr>
                      <a:lvl4pPr marL="1371600" algn="r" defTabSz="914400" rtl="1" eaLnBrk="1" latinLnBrk="0" hangingPunct="1">
                        <a:defRPr sz="1800" b="1" kern="1200">
                          <a:solidFill>
                            <a:schemeClr val="tx1"/>
                          </a:solidFill>
                          <a:latin typeface="Constantia"/>
                        </a:defRPr>
                      </a:lvl4pPr>
                      <a:lvl5pPr marL="1828800" algn="r" defTabSz="914400" rtl="1" eaLnBrk="1" latinLnBrk="0" hangingPunct="1">
                        <a:defRPr sz="1800" b="1" kern="1200">
                          <a:solidFill>
                            <a:schemeClr val="tx1"/>
                          </a:solidFill>
                          <a:latin typeface="Constantia"/>
                        </a:defRPr>
                      </a:lvl5pPr>
                      <a:lvl6pPr marL="2286000" algn="r" defTabSz="914400" rtl="1" eaLnBrk="1" latinLnBrk="0" hangingPunct="1">
                        <a:defRPr sz="1800" b="1" kern="1200">
                          <a:solidFill>
                            <a:schemeClr val="tx1"/>
                          </a:solidFill>
                          <a:latin typeface="Constantia"/>
                        </a:defRPr>
                      </a:lvl6pPr>
                      <a:lvl7pPr marL="2743200" algn="r" defTabSz="914400" rtl="1" eaLnBrk="1" latinLnBrk="0" hangingPunct="1">
                        <a:defRPr sz="1800" b="1" kern="1200">
                          <a:solidFill>
                            <a:schemeClr val="tx1"/>
                          </a:solidFill>
                          <a:latin typeface="Constantia"/>
                        </a:defRPr>
                      </a:lvl7pPr>
                      <a:lvl8pPr marL="3200400" algn="r" defTabSz="914400" rtl="1" eaLnBrk="1" latinLnBrk="0" hangingPunct="1">
                        <a:defRPr sz="1800" b="1" kern="1200">
                          <a:solidFill>
                            <a:schemeClr val="tx1"/>
                          </a:solidFill>
                          <a:latin typeface="Constantia"/>
                        </a:defRPr>
                      </a:lvl8pPr>
                      <a:lvl9pPr marL="3657600" algn="r" defTabSz="914400" rtl="1" eaLnBrk="1" latinLnBrk="0" hangingPunct="1">
                        <a:defRPr sz="1800" b="1" kern="1200">
                          <a:solidFill>
                            <a:schemeClr val="tx1"/>
                          </a:solidFill>
                          <a:latin typeface="Constantia"/>
                        </a:defRPr>
                      </a:lvl9pPr>
                    </a:lstStyle>
                    <a:p>
                      <a:pPr algn="ctr" rtl="1"/>
                      <a:r>
                        <a:rPr lang="ar-SA" sz="2400" b="1" dirty="0" smtClean="0"/>
                        <a:t>في مجال أبحاث سلوك المستهلك في الاقتصاد</a:t>
                      </a:r>
                      <a:endParaRPr lang="ar-SA" sz="2400" b="1" dirty="0">
                        <a:solidFill>
                          <a:schemeClr val="tx1"/>
                        </a:solidFill>
                      </a:endParaRPr>
                    </a:p>
                  </a:txBody>
                  <a:tcPr>
                    <a:lnL>
                      <a:noFill/>
                    </a:lnL>
                    <a:lnR>
                      <a:noFill/>
                    </a:lnR>
                    <a:lnT w="12700" cmpd="sng">
                      <a:solidFill>
                        <a:srgbClr val="A5C249"/>
                      </a:solidFill>
                    </a:lnT>
                    <a:lnB w="12700" cmpd="sng">
                      <a:solidFill>
                        <a:srgbClr val="A5C249"/>
                      </a:solidFill>
                    </a:lnB>
                    <a:lnTlToBr w="12700" cmpd="sng">
                      <a:noFill/>
                      <a:prstDash val="solid"/>
                    </a:lnTlToBr>
                    <a:lnBlToTr w="12700" cmpd="sng">
                      <a:noFill/>
                      <a:prstDash val="solid"/>
                    </a:lnBlToTr>
                    <a:noFill/>
                  </a:tcPr>
                </a:tc>
              </a:tr>
              <a:tr h="477037">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1"/>
                      <a:r>
                        <a:rPr lang="ar-SA" sz="2400" b="1" dirty="0" smtClean="0"/>
                        <a:t>علم الاجتماع</a:t>
                      </a:r>
                      <a:endParaRPr lang="ar-SA" sz="2400" b="1" dirty="0"/>
                    </a:p>
                  </a:txBody>
                  <a:tcPr>
                    <a:lnL>
                      <a:noFill/>
                    </a:lnL>
                    <a:lnR>
                      <a:noFill/>
                    </a:lnR>
                    <a:lnT w="12700" cmpd="sng">
                      <a:solidFill>
                        <a:srgbClr val="A5C249"/>
                      </a:solidFill>
                    </a:lnT>
                    <a:lnB>
                      <a:noFill/>
                    </a:lnB>
                    <a:lnTlToBr w="12700" cmpd="sng">
                      <a:noFill/>
                      <a:prstDash val="solid"/>
                    </a:lnTlToBr>
                    <a:lnBlToTr w="12700" cmpd="sng">
                      <a:noFill/>
                      <a:prstDash val="solid"/>
                    </a:lnBlToTr>
                    <a:solidFill>
                      <a:srgbClr val="A5C249">
                        <a:alpha val="20000"/>
                      </a:srgbClr>
                    </a:solidFill>
                  </a:tcPr>
                </a:tc>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1"/>
                      <a:r>
                        <a:rPr lang="ar-SA" sz="2400" b="1" dirty="0" smtClean="0"/>
                        <a:t>في مجالات علاقات العمل وتوزيع الدخل.</a:t>
                      </a:r>
                      <a:endParaRPr lang="ar-SA" sz="2400" b="1" dirty="0"/>
                    </a:p>
                  </a:txBody>
                  <a:tcPr>
                    <a:lnL>
                      <a:noFill/>
                    </a:lnL>
                    <a:lnR>
                      <a:noFill/>
                    </a:lnR>
                    <a:lnT w="12700" cmpd="sng">
                      <a:solidFill>
                        <a:srgbClr val="A5C249"/>
                      </a:solidFill>
                    </a:lnT>
                    <a:lnB>
                      <a:noFill/>
                    </a:lnB>
                    <a:lnTlToBr w="12700" cmpd="sng">
                      <a:noFill/>
                      <a:prstDash val="solid"/>
                    </a:lnTlToBr>
                    <a:lnBlToTr w="12700" cmpd="sng">
                      <a:noFill/>
                      <a:prstDash val="solid"/>
                    </a:lnBlToTr>
                    <a:solidFill>
                      <a:srgbClr val="A5C249">
                        <a:alpha val="20000"/>
                      </a:srgbClr>
                    </a:solidFill>
                  </a:tcPr>
                </a:tc>
              </a:tr>
              <a:tr h="477037">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1"/>
                      <a:r>
                        <a:rPr lang="ar-SA" sz="2400" b="1" dirty="0" smtClean="0"/>
                        <a:t>التاريخ</a:t>
                      </a:r>
                      <a:endParaRPr lang="ar-SA" sz="2400" b="1" dirty="0"/>
                    </a:p>
                  </a:txBody>
                  <a:tcPr>
                    <a:lnL>
                      <a:noFill/>
                    </a:lnL>
                    <a:lnR>
                      <a:noFill/>
                    </a:lnR>
                    <a:lnT>
                      <a:noFill/>
                    </a:lnT>
                    <a:lnB>
                      <a:noFill/>
                    </a:lnB>
                    <a:lnTlToBr w="12700" cmpd="sng">
                      <a:noFill/>
                      <a:prstDash val="solid"/>
                    </a:lnTlToBr>
                    <a:lnBlToTr w="12700" cmpd="sng">
                      <a:noFill/>
                      <a:prstDash val="solid"/>
                    </a:lnBlToTr>
                    <a:noFill/>
                  </a:tcPr>
                </a:tc>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1"/>
                      <a:r>
                        <a:rPr lang="ar-SA" sz="2400" b="1" dirty="0" smtClean="0"/>
                        <a:t>في مجال دراسات التطور والتنمية الاقتصادية.</a:t>
                      </a:r>
                      <a:endParaRPr lang="ar-SA" sz="2400" b="1" dirty="0"/>
                    </a:p>
                  </a:txBody>
                  <a:tcPr>
                    <a:lnL>
                      <a:noFill/>
                    </a:lnL>
                    <a:lnR>
                      <a:noFill/>
                    </a:lnR>
                    <a:lnT>
                      <a:noFill/>
                    </a:lnT>
                    <a:lnB>
                      <a:noFill/>
                    </a:lnB>
                    <a:lnTlToBr w="12700" cmpd="sng">
                      <a:noFill/>
                      <a:prstDash val="solid"/>
                    </a:lnTlToBr>
                    <a:lnBlToTr w="12700" cmpd="sng">
                      <a:noFill/>
                      <a:prstDash val="solid"/>
                    </a:lnBlToTr>
                    <a:noFill/>
                  </a:tcPr>
                </a:tc>
              </a:tr>
              <a:tr h="834814">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1"/>
                      <a:r>
                        <a:rPr lang="ar-SA" sz="2400" b="1" dirty="0" smtClean="0"/>
                        <a:t>الجغرافيا</a:t>
                      </a:r>
                      <a:endParaRPr lang="ar-SA" sz="2400" b="1" dirty="0"/>
                    </a:p>
                  </a:txBody>
                  <a:tcPr>
                    <a:lnL>
                      <a:noFill/>
                    </a:lnL>
                    <a:lnR>
                      <a:noFill/>
                    </a:lnR>
                    <a:lnT>
                      <a:noFill/>
                    </a:lnT>
                    <a:lnB>
                      <a:noFill/>
                    </a:lnB>
                    <a:lnTlToBr w="12700" cmpd="sng">
                      <a:noFill/>
                      <a:prstDash val="solid"/>
                    </a:lnTlToBr>
                    <a:lnBlToTr w="12700" cmpd="sng">
                      <a:noFill/>
                      <a:prstDash val="solid"/>
                    </a:lnBlToTr>
                    <a:solidFill>
                      <a:srgbClr val="A5C249">
                        <a:alpha val="20000"/>
                      </a:srgbClr>
                    </a:solidFill>
                  </a:tcPr>
                </a:tc>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1"/>
                      <a:r>
                        <a:rPr lang="ar-SA" sz="2400" b="1" dirty="0" smtClean="0"/>
                        <a:t>في مجال دراسة الموارد الاقتصادية وتوزيعها حسب الأقاليم والمناطق.</a:t>
                      </a:r>
                      <a:endParaRPr lang="ar-SA" sz="2400" b="1" dirty="0"/>
                    </a:p>
                  </a:txBody>
                  <a:tcPr>
                    <a:lnL>
                      <a:noFill/>
                    </a:lnL>
                    <a:lnR>
                      <a:noFill/>
                    </a:lnR>
                    <a:lnT>
                      <a:noFill/>
                    </a:lnT>
                    <a:lnB>
                      <a:noFill/>
                    </a:lnB>
                    <a:lnTlToBr w="12700" cmpd="sng">
                      <a:noFill/>
                      <a:prstDash val="solid"/>
                    </a:lnTlToBr>
                    <a:lnBlToTr w="12700" cmpd="sng">
                      <a:noFill/>
                      <a:prstDash val="solid"/>
                    </a:lnBlToTr>
                    <a:solidFill>
                      <a:srgbClr val="A5C249">
                        <a:alpha val="20000"/>
                      </a:srgbClr>
                    </a:solidFill>
                  </a:tcPr>
                </a:tc>
              </a:tr>
              <a:tr h="834814">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1"/>
                      <a:r>
                        <a:rPr lang="ar-SA" sz="2400" b="1" dirty="0" smtClean="0"/>
                        <a:t>السياسة </a:t>
                      </a:r>
                      <a:endParaRPr lang="ar-SA" sz="2400" b="1" dirty="0"/>
                    </a:p>
                  </a:txBody>
                  <a:tcPr>
                    <a:lnL>
                      <a:noFill/>
                    </a:lnL>
                    <a:lnR>
                      <a:noFill/>
                    </a:lnR>
                    <a:lnT>
                      <a:noFill/>
                    </a:lnT>
                    <a:lnB>
                      <a:noFill/>
                    </a:lnB>
                    <a:lnTlToBr w="12700" cmpd="sng">
                      <a:noFill/>
                      <a:prstDash val="solid"/>
                    </a:lnTlToBr>
                    <a:lnBlToTr w="12700" cmpd="sng">
                      <a:noFill/>
                      <a:prstDash val="solid"/>
                    </a:lnBlToTr>
                    <a:noFill/>
                  </a:tcPr>
                </a:tc>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1"/>
                      <a:r>
                        <a:rPr lang="ar-SA" sz="2400" b="1" dirty="0" smtClean="0"/>
                        <a:t>في مجال دراسة السياسة الاقتصادية. (الاقتصاد يؤثر على الظروف السياسية).</a:t>
                      </a:r>
                      <a:endParaRPr lang="ar-SA" sz="2400" b="1" dirty="0"/>
                    </a:p>
                  </a:txBody>
                  <a:tcPr>
                    <a:lnL>
                      <a:noFill/>
                    </a:lnL>
                    <a:lnR>
                      <a:noFill/>
                    </a:lnR>
                    <a:lnT>
                      <a:noFill/>
                    </a:lnT>
                    <a:lnB>
                      <a:noFill/>
                    </a:lnB>
                    <a:lnTlToBr w="12700" cmpd="sng">
                      <a:noFill/>
                      <a:prstDash val="solid"/>
                    </a:lnTlToBr>
                    <a:lnBlToTr w="12700" cmpd="sng">
                      <a:noFill/>
                      <a:prstDash val="solid"/>
                    </a:lnBlToTr>
                    <a:noFill/>
                  </a:tcPr>
                </a:tc>
              </a:tr>
              <a:tr h="960993">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1"/>
                      <a:r>
                        <a:rPr lang="ar-SA" sz="2400" b="1" dirty="0" smtClean="0"/>
                        <a:t>الرياضيات والإحصاء والحاسب الآلي</a:t>
                      </a:r>
                      <a:endParaRPr lang="ar-SA" sz="2400" b="1" dirty="0"/>
                    </a:p>
                  </a:txBody>
                  <a:tcPr>
                    <a:lnL>
                      <a:noFill/>
                    </a:lnL>
                    <a:lnR>
                      <a:noFill/>
                    </a:lnR>
                    <a:lnT>
                      <a:noFill/>
                    </a:lnT>
                    <a:lnB>
                      <a:noFill/>
                    </a:lnB>
                    <a:lnTlToBr w="12700" cmpd="sng">
                      <a:noFill/>
                      <a:prstDash val="solid"/>
                    </a:lnTlToBr>
                    <a:lnBlToTr w="12700" cmpd="sng">
                      <a:noFill/>
                      <a:prstDash val="solid"/>
                    </a:lnBlToTr>
                    <a:solidFill>
                      <a:srgbClr val="A5C249">
                        <a:alpha val="20000"/>
                      </a:srgbClr>
                    </a:solidFill>
                  </a:tcPr>
                </a:tc>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1"/>
                      <a:r>
                        <a:rPr lang="ar-SA" sz="2400" b="1" dirty="0" smtClean="0"/>
                        <a:t>لا يخلو بحث اقتصادي من بعض الاستخدام للنماذج الرياضية والاحصائية أو استخدام الحاسب الآلي لاستخلاص النتائج. </a:t>
                      </a:r>
                      <a:endParaRPr lang="ar-SA" sz="2400" b="1" dirty="0"/>
                    </a:p>
                  </a:txBody>
                  <a:tcPr>
                    <a:lnL>
                      <a:noFill/>
                    </a:lnL>
                    <a:lnR>
                      <a:noFill/>
                    </a:lnR>
                    <a:lnT>
                      <a:noFill/>
                    </a:lnT>
                    <a:lnB>
                      <a:noFill/>
                    </a:lnB>
                    <a:lnTlToBr w="12700" cmpd="sng">
                      <a:noFill/>
                      <a:prstDash val="solid"/>
                    </a:lnTlToBr>
                    <a:lnBlToTr w="12700" cmpd="sng">
                      <a:noFill/>
                      <a:prstDash val="solid"/>
                    </a:lnBlToTr>
                    <a:solidFill>
                      <a:srgbClr val="A5C249">
                        <a:alpha val="20000"/>
                      </a:srgbClr>
                    </a:solidFill>
                  </a:tcPr>
                </a:tc>
              </a:tr>
              <a:tr h="834814">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1"/>
                      <a:r>
                        <a:rPr lang="ar-SA" sz="2400" b="1" dirty="0" smtClean="0"/>
                        <a:t>علم تطور الإنسان</a:t>
                      </a:r>
                      <a:endParaRPr lang="ar-SA" sz="2400" b="1" dirty="0"/>
                    </a:p>
                  </a:txBody>
                  <a:tcPr>
                    <a:lnL>
                      <a:noFill/>
                    </a:lnL>
                    <a:lnR>
                      <a:noFill/>
                    </a:lnR>
                    <a:lnT>
                      <a:noFill/>
                    </a:lnT>
                    <a:lnB w="12700" cmpd="sng">
                      <a:solidFill>
                        <a:srgbClr val="A5C249"/>
                      </a:solidFill>
                    </a:lnB>
                    <a:lnTlToBr w="12700" cmpd="sng">
                      <a:noFill/>
                      <a:prstDash val="solid"/>
                    </a:lnTlToBr>
                    <a:lnBlToTr w="12700" cmpd="sng">
                      <a:noFill/>
                      <a:prstDash val="solid"/>
                    </a:lnBlToTr>
                    <a:noFill/>
                  </a:tcPr>
                </a:tc>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1"/>
                      <a:r>
                        <a:rPr lang="ar-SA" sz="2400" b="1" dirty="0" smtClean="0"/>
                        <a:t>في مجال الدراسات الاقتصادية حول أنماط الانتاج المختلفة وحول النمو الاقتصادي.</a:t>
                      </a:r>
                      <a:endParaRPr lang="ar-SA" sz="2400" b="1" dirty="0"/>
                    </a:p>
                  </a:txBody>
                  <a:tcPr>
                    <a:lnL>
                      <a:noFill/>
                    </a:lnL>
                    <a:lnR>
                      <a:noFill/>
                    </a:lnR>
                    <a:lnT>
                      <a:noFill/>
                    </a:lnT>
                    <a:lnB w="12700" cmpd="sng">
                      <a:solidFill>
                        <a:srgbClr val="A5C249"/>
                      </a:solidFill>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283953845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50" fill="hold"/>
                                        <p:tgtEl>
                                          <p:spTgt spid="2"/>
                                        </p:tgtEl>
                                        <p:attrNameLst>
                                          <p:attrName>ppt_x</p:attrName>
                                        </p:attrNameLst>
                                      </p:cBhvr>
                                      <p:tavLst>
                                        <p:tav tm="0">
                                          <p:val>
                                            <p:strVal val="#ppt_x"/>
                                          </p:val>
                                        </p:tav>
                                        <p:tav tm="100000">
                                          <p:val>
                                            <p:strVal val="#ppt_x"/>
                                          </p:val>
                                        </p:tav>
                                      </p:tavLst>
                                    </p:anim>
                                    <p:anim calcmode="lin" valueType="num">
                                      <p:cBhvr additive="base">
                                        <p:cTn id="8" dur="25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250"/>
                            </p:stCondLst>
                            <p:childTnLst>
                              <p:par>
                                <p:cTn id="10" presetID="26" presetClass="entr" presetSubtype="0" fill="hold" nodeType="after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145">
                                          <p:stCondLst>
                                            <p:cond delay="0"/>
                                          </p:stCondLst>
                                        </p:cTn>
                                        <p:tgtEl>
                                          <p:spTgt spid="6"/>
                                        </p:tgtEl>
                                      </p:cBhvr>
                                    </p:animEffect>
                                    <p:anim calcmode="lin" valueType="num">
                                      <p:cBhvr>
                                        <p:cTn id="13" dur="456"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14" dur="166"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5" dur="166" tmFilter="0, 0; 0.125,0.2665; 0.25,0.4; 0.375,0.465; 0.5,0.5;  0.625,0.535; 0.75,0.6; 0.875,0.7335; 1,1">
                                          <p:stCondLst>
                                            <p:cond delay="166"/>
                                          </p:stCondLst>
                                        </p:cTn>
                                        <p:tgtEl>
                                          <p:spTgt spid="6"/>
                                        </p:tgtEl>
                                        <p:attrNameLst>
                                          <p:attrName>ppt_y</p:attrName>
                                        </p:attrNameLst>
                                      </p:cBhvr>
                                      <p:tavLst>
                                        <p:tav tm="0" fmla="#ppt_y-sin(pi*$)/9">
                                          <p:val>
                                            <p:fltVal val="0"/>
                                          </p:val>
                                        </p:tav>
                                        <p:tav tm="100000">
                                          <p:val>
                                            <p:fltVal val="1"/>
                                          </p:val>
                                        </p:tav>
                                      </p:tavLst>
                                    </p:anim>
                                    <p:anim calcmode="lin" valueType="num">
                                      <p:cBhvr>
                                        <p:cTn id="16" dur="83" tmFilter="0, 0; 0.125,0.2665; 0.25,0.4; 0.375,0.465; 0.5,0.5;  0.625,0.535; 0.75,0.6; 0.875,0.7335; 1,1">
                                          <p:stCondLst>
                                            <p:cond delay="331"/>
                                          </p:stCondLst>
                                        </p:cTn>
                                        <p:tgtEl>
                                          <p:spTgt spid="6"/>
                                        </p:tgtEl>
                                        <p:attrNameLst>
                                          <p:attrName>ppt_y</p:attrName>
                                        </p:attrNameLst>
                                      </p:cBhvr>
                                      <p:tavLst>
                                        <p:tav tm="0" fmla="#ppt_y-sin(pi*$)/27">
                                          <p:val>
                                            <p:fltVal val="0"/>
                                          </p:val>
                                        </p:tav>
                                        <p:tav tm="100000">
                                          <p:val>
                                            <p:fltVal val="1"/>
                                          </p:val>
                                        </p:tav>
                                      </p:tavLst>
                                    </p:anim>
                                    <p:anim calcmode="lin" valueType="num">
                                      <p:cBhvr>
                                        <p:cTn id="17" dur="41" tmFilter="0, 0; 0.125,0.2665; 0.25,0.4; 0.375,0.465; 0.5,0.5;  0.625,0.535; 0.75,0.6; 0.875,0.7335; 1,1">
                                          <p:stCondLst>
                                            <p:cond delay="414"/>
                                          </p:stCondLst>
                                        </p:cTn>
                                        <p:tgtEl>
                                          <p:spTgt spid="6"/>
                                        </p:tgtEl>
                                        <p:attrNameLst>
                                          <p:attrName>ppt_y</p:attrName>
                                        </p:attrNameLst>
                                      </p:cBhvr>
                                      <p:tavLst>
                                        <p:tav tm="0" fmla="#ppt_y-sin(pi*$)/81">
                                          <p:val>
                                            <p:fltVal val="0"/>
                                          </p:val>
                                        </p:tav>
                                        <p:tav tm="100000">
                                          <p:val>
                                            <p:fltVal val="1"/>
                                          </p:val>
                                        </p:tav>
                                      </p:tavLst>
                                    </p:anim>
                                    <p:animScale>
                                      <p:cBhvr>
                                        <p:cTn id="18" dur="7">
                                          <p:stCondLst>
                                            <p:cond delay="162"/>
                                          </p:stCondLst>
                                        </p:cTn>
                                        <p:tgtEl>
                                          <p:spTgt spid="6"/>
                                        </p:tgtEl>
                                      </p:cBhvr>
                                      <p:to x="100000" y="60000"/>
                                    </p:animScale>
                                    <p:animScale>
                                      <p:cBhvr>
                                        <p:cTn id="19" dur="41" decel="50000">
                                          <p:stCondLst>
                                            <p:cond delay="169"/>
                                          </p:stCondLst>
                                        </p:cTn>
                                        <p:tgtEl>
                                          <p:spTgt spid="6"/>
                                        </p:tgtEl>
                                      </p:cBhvr>
                                      <p:to x="100000" y="100000"/>
                                    </p:animScale>
                                    <p:animScale>
                                      <p:cBhvr>
                                        <p:cTn id="20" dur="7">
                                          <p:stCondLst>
                                            <p:cond delay="328"/>
                                          </p:stCondLst>
                                        </p:cTn>
                                        <p:tgtEl>
                                          <p:spTgt spid="6"/>
                                        </p:tgtEl>
                                      </p:cBhvr>
                                      <p:to x="100000" y="80000"/>
                                    </p:animScale>
                                    <p:animScale>
                                      <p:cBhvr>
                                        <p:cTn id="21" dur="41" decel="50000">
                                          <p:stCondLst>
                                            <p:cond delay="335"/>
                                          </p:stCondLst>
                                        </p:cTn>
                                        <p:tgtEl>
                                          <p:spTgt spid="6"/>
                                        </p:tgtEl>
                                      </p:cBhvr>
                                      <p:to x="100000" y="100000"/>
                                    </p:animScale>
                                    <p:animScale>
                                      <p:cBhvr>
                                        <p:cTn id="22" dur="7">
                                          <p:stCondLst>
                                            <p:cond delay="410"/>
                                          </p:stCondLst>
                                        </p:cTn>
                                        <p:tgtEl>
                                          <p:spTgt spid="6"/>
                                        </p:tgtEl>
                                      </p:cBhvr>
                                      <p:to x="100000" y="90000"/>
                                    </p:animScale>
                                    <p:animScale>
                                      <p:cBhvr>
                                        <p:cTn id="23" dur="41" decel="50000">
                                          <p:stCondLst>
                                            <p:cond delay="417"/>
                                          </p:stCondLst>
                                        </p:cTn>
                                        <p:tgtEl>
                                          <p:spTgt spid="6"/>
                                        </p:tgtEl>
                                      </p:cBhvr>
                                      <p:to x="100000" y="100000"/>
                                    </p:animScale>
                                    <p:animScale>
                                      <p:cBhvr>
                                        <p:cTn id="24" dur="7">
                                          <p:stCondLst>
                                            <p:cond delay="452"/>
                                          </p:stCondLst>
                                        </p:cTn>
                                        <p:tgtEl>
                                          <p:spTgt spid="6"/>
                                        </p:tgtEl>
                                      </p:cBhvr>
                                      <p:to x="100000" y="95000"/>
                                    </p:animScale>
                                    <p:animScale>
                                      <p:cBhvr>
                                        <p:cTn id="25" dur="41" decel="50000">
                                          <p:stCondLst>
                                            <p:cond delay="459"/>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2600" b="1" i="0" u="none" strike="noStrike" cap="none" normalizeH="0" baseline="0" smtClean="0">
            <a:ln>
              <a:noFill/>
            </a:ln>
            <a:solidFill>
              <a:schemeClr val="tx1"/>
            </a:solidFill>
            <a:effectLst/>
            <a:latin typeface="Garamond" pitchFamily="18" charset="0"/>
            <a:cs typeface="Traditional Arabic" pitchFamily="18" charset="-7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2600" b="1" i="0" u="none" strike="noStrike" cap="none" normalizeH="0" baseline="0" smtClean="0">
            <a:ln>
              <a:noFill/>
            </a:ln>
            <a:solidFill>
              <a:schemeClr val="tx1"/>
            </a:solidFill>
            <a:effectLst/>
            <a:latin typeface="Garamond" pitchFamily="18" charset="0"/>
            <a:cs typeface="Traditional Arabic" pitchFamily="18" charset="-78"/>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2600" b="1" i="0" u="none" strike="noStrike" cap="none" normalizeH="0" baseline="0" smtClean="0">
            <a:ln>
              <a:noFill/>
            </a:ln>
            <a:solidFill>
              <a:schemeClr val="tx1"/>
            </a:solidFill>
            <a:effectLst/>
            <a:latin typeface="Garamond" pitchFamily="18" charset="0"/>
            <a:cs typeface="Traditional Arabic" pitchFamily="18" charset="-7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2600" b="1" i="0" u="none" strike="noStrike" cap="none" normalizeH="0" baseline="0" smtClean="0">
            <a:ln>
              <a:noFill/>
            </a:ln>
            <a:solidFill>
              <a:schemeClr val="tx1"/>
            </a:solidFill>
            <a:effectLst/>
            <a:latin typeface="Garamond" pitchFamily="18" charset="0"/>
            <a:cs typeface="Traditional Arabic" pitchFamily="18" charset="-78"/>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تجاور">
  <a:themeElements>
    <a:clrScheme name="عنصري">
      <a:dk1>
        <a:sysClr val="windowText" lastClr="FFFF00"/>
      </a:dk1>
      <a:lt1>
        <a:sysClr val="window" lastClr="000000"/>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جاور">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4.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2600" b="1" i="0" u="none" strike="noStrike" cap="none" normalizeH="0" baseline="0" smtClean="0">
            <a:ln>
              <a:noFill/>
            </a:ln>
            <a:solidFill>
              <a:schemeClr val="tx1"/>
            </a:solidFill>
            <a:effectLst/>
            <a:latin typeface="Garamond" pitchFamily="18" charset="0"/>
            <a:cs typeface="Traditional Arabic" pitchFamily="18" charset="-7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2600" b="1" i="0" u="none" strike="noStrike" cap="none" normalizeH="0" baseline="0" smtClean="0">
            <a:ln>
              <a:noFill/>
            </a:ln>
            <a:solidFill>
              <a:schemeClr val="tx1"/>
            </a:solidFill>
            <a:effectLst/>
            <a:latin typeface="Garamond" pitchFamily="18" charset="0"/>
            <a:cs typeface="Traditional Arabic" pitchFamily="18" charset="-78"/>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2600" b="1" i="0" u="none" strike="noStrike" cap="none" normalizeH="0" baseline="0" smtClean="0">
            <a:ln>
              <a:noFill/>
            </a:ln>
            <a:solidFill>
              <a:schemeClr val="tx1"/>
            </a:solidFill>
            <a:effectLst/>
            <a:latin typeface="Garamond" pitchFamily="18" charset="0"/>
            <a:cs typeface="Traditional Arabic" pitchFamily="18" charset="-7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2600" b="1" i="0" u="none" strike="noStrike" cap="none" normalizeH="0" baseline="0" smtClean="0">
            <a:ln>
              <a:noFill/>
            </a:ln>
            <a:solidFill>
              <a:schemeClr val="tx1"/>
            </a:solidFill>
            <a:effectLst/>
            <a:latin typeface="Garamond" pitchFamily="18" charset="0"/>
            <a:cs typeface="Traditional Arabic" pitchFamily="18" charset="-78"/>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4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2600" b="1" i="0" u="none" strike="noStrike" cap="none" normalizeH="0" baseline="0" smtClean="0">
            <a:ln>
              <a:noFill/>
            </a:ln>
            <a:solidFill>
              <a:schemeClr val="tx1"/>
            </a:solidFill>
            <a:effectLst/>
            <a:latin typeface="Garamond" pitchFamily="18" charset="0"/>
            <a:cs typeface="Traditional Arabic" pitchFamily="18" charset="-7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2600" b="1" i="0" u="none" strike="noStrike" cap="none" normalizeH="0" baseline="0" smtClean="0">
            <a:ln>
              <a:noFill/>
            </a:ln>
            <a:solidFill>
              <a:schemeClr val="tx1"/>
            </a:solidFill>
            <a:effectLst/>
            <a:latin typeface="Garamond" pitchFamily="18" charset="0"/>
            <a:cs typeface="Traditional Arabic" pitchFamily="18" charset="-78"/>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نسق Office">
  <a:themeElements>
    <a:clrScheme name="Office">
      <a:dk1>
        <a:sysClr val="windowText" lastClr="FFFF00"/>
      </a:dk1>
      <a:lt1>
        <a:sysClr val="window" lastClr="000000"/>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545</TotalTime>
  <Words>4647</Words>
  <Application>Microsoft Office PowerPoint</Application>
  <PresentationFormat>عرض على الشاشة (3:4)‏</PresentationFormat>
  <Paragraphs>529</Paragraphs>
  <Slides>77</Slides>
  <Notes>5</Notes>
  <HiddenSlides>0</HiddenSlides>
  <MMClips>0</MMClips>
  <ScaleCrop>false</ScaleCrop>
  <HeadingPairs>
    <vt:vector size="4" baseType="variant">
      <vt:variant>
        <vt:lpstr>نسق</vt:lpstr>
      </vt:variant>
      <vt:variant>
        <vt:i4>6</vt:i4>
      </vt:variant>
      <vt:variant>
        <vt:lpstr>عناوين الشرائح</vt:lpstr>
      </vt:variant>
      <vt:variant>
        <vt:i4>77</vt:i4>
      </vt:variant>
    </vt:vector>
  </HeadingPairs>
  <TitlesOfParts>
    <vt:vector size="83" baseType="lpstr">
      <vt:lpstr>Default Design</vt:lpstr>
      <vt:lpstr>1_Default Design</vt:lpstr>
      <vt:lpstr>تجاور</vt:lpstr>
      <vt:lpstr>2_Default Design</vt:lpstr>
      <vt:lpstr>3_Default Design</vt:lpstr>
      <vt:lpstr>4_Default Design</vt:lpstr>
      <vt:lpstr> دروس عبر الخط في الاقتصاد الجزئي السنة الاولى جذع مشترك </vt:lpstr>
      <vt:lpstr>مقدمة</vt:lpstr>
      <vt:lpstr>فهرس الدروس</vt:lpstr>
      <vt:lpstr>المحور الاول </vt:lpstr>
      <vt:lpstr>اولا: تعريف علم الاقتصاد</vt:lpstr>
      <vt:lpstr>وبالتالي فعلم الاقتصاد هو :</vt:lpstr>
      <vt:lpstr>عرض تقديمي في PowerPoint</vt:lpstr>
      <vt:lpstr>ثانيا : فروع علم الاقتصاد </vt:lpstr>
      <vt:lpstr>ثالثا :علاقة علم الاقتصاد بالعلوم الأخرى</vt:lpstr>
      <vt:lpstr>رابعا : طبيعة المشكلة الاقتصادية </vt:lpstr>
      <vt:lpstr>المشكلة الاقتصادية مشكلة ندرة </vt:lpstr>
      <vt:lpstr>حل المشكلة الاقتصادية</vt:lpstr>
      <vt:lpstr>المشكلة الاقتصادية مشكلة اختيار</vt:lpstr>
      <vt:lpstr>المحور الثاني </vt:lpstr>
      <vt:lpstr>اولا : مفهوم السوق</vt:lpstr>
      <vt:lpstr>وبالتالي  فالــــســـــوق هو :</vt:lpstr>
      <vt:lpstr>ثانيا :العوامل التي  تحدد نطاق ونوع السوق </vt:lpstr>
      <vt:lpstr> ثالثا :السوق ونظام الأسعار </vt:lpstr>
      <vt:lpstr>عرض تقديمي في PowerPoint</vt:lpstr>
      <vt:lpstr> 1- سوق المنافسة الكاملة</vt:lpstr>
      <vt:lpstr>عرض تقديمي في PowerPoint</vt:lpstr>
      <vt:lpstr>3- سوق المنافسة الاحتكارية</vt:lpstr>
      <vt:lpstr>4- سوق احتكار القلة</vt:lpstr>
      <vt:lpstr>المحور الثاني </vt:lpstr>
      <vt:lpstr>الطلب </vt:lpstr>
      <vt:lpstr>اولا :مفهوم الطلب</vt:lpstr>
      <vt:lpstr>اً : المحددات الكمية</vt:lpstr>
      <vt:lpstr>عرض تقديمي في PowerPoint</vt:lpstr>
      <vt:lpstr>عرض تقديمي في PowerPoint</vt:lpstr>
      <vt:lpstr>ثالثا : قانون الطلب  </vt:lpstr>
      <vt:lpstr>عرض تقديمي في PowerPoint</vt:lpstr>
      <vt:lpstr>عرض تقديمي في PowerPoint</vt:lpstr>
      <vt:lpstr>عرض تقديمي في PowerPoint</vt:lpstr>
      <vt:lpstr>عرض تقديمي في PowerPoint</vt:lpstr>
      <vt:lpstr>عرض تقديمي في PowerPoint</vt:lpstr>
      <vt:lpstr>الفرق بين تغير الكمية المطلوبة وتغير الطلب </vt:lpstr>
      <vt:lpstr>عرض تقديمي في PowerPoint</vt:lpstr>
      <vt:lpstr>إذا كانت دالة الطلب هي : Qd = 175 – 5 P، فأكمل الجدول التالي ، ثم ارسم منحنى الطلب الذي يمثل هذه العلاقة .</vt:lpstr>
      <vt:lpstr>العرض </vt:lpstr>
      <vt:lpstr> اولا : مفهوم العرض</vt:lpstr>
      <vt:lpstr>1 - ثمن السلعة   ترتبط الكمية المعروضة بعلاقة طردية مع ثمنها , فكلما ارتفع ثمن السلعة أو الخدمة ، زادت الكمية التي يرغب المنتج في عرضها منها, والعكس بالعكس .</vt:lpstr>
      <vt:lpstr>عرض تقديمي في PowerPoint</vt:lpstr>
      <vt:lpstr>عرض تقديمي في PowerPoint</vt:lpstr>
      <vt:lpstr>ثالثا :قانون العرض </vt:lpstr>
      <vt:lpstr>عرض تقديمي في PowerPoint</vt:lpstr>
      <vt:lpstr>رابعا : التغير في العرض والتغير في الكمية المعروضة</vt:lpstr>
      <vt:lpstr>عرض تقديمي في PowerPoint</vt:lpstr>
      <vt:lpstr>السوق </vt:lpstr>
      <vt:lpstr>عرض تقديمي في PowerPoint</vt:lpstr>
      <vt:lpstr>عرض تقديمي في PowerPoint</vt:lpstr>
      <vt:lpstr>عرض تقديمي في PowerPoint</vt:lpstr>
      <vt:lpstr>عرض تقديمي في PowerPoint</vt:lpstr>
      <vt:lpstr>ثانيا : التغير في السعر التوازني</vt:lpstr>
      <vt:lpstr>المحور الرابع </vt:lpstr>
      <vt:lpstr>اولا : مرونة الطلب</vt:lpstr>
      <vt:lpstr>1- مرونة الطلب السعرية</vt:lpstr>
      <vt:lpstr>2- العوامل المؤثرة في مرونة الطلب السعرية </vt:lpstr>
      <vt:lpstr>ج – تعدد استعمالات السلعة </vt:lpstr>
      <vt:lpstr>و – نسبة ما ينفق على السلعة من الدخل </vt:lpstr>
      <vt:lpstr> 2 - مرونة الطلب الدخلية </vt:lpstr>
      <vt:lpstr>ثانيا : مرونة العرض </vt:lpstr>
      <vt:lpstr>عرض تقديمي في PowerPoint</vt:lpstr>
      <vt:lpstr>عرض تقديمي في PowerPoint</vt:lpstr>
      <vt:lpstr>المحور الخامس</vt:lpstr>
      <vt:lpstr> اولا :تعريف سلوك المستهلك</vt:lpstr>
      <vt:lpstr>عرض تقديمي في PowerPoint</vt:lpstr>
      <vt:lpstr>عرض تقديمي في PowerPoint</vt:lpstr>
      <vt:lpstr>عرض تقديمي في PowerPoint</vt:lpstr>
      <vt:lpstr>عرض تقديمي في PowerPoint</vt:lpstr>
      <vt:lpstr>عرض تقديمي في PowerPoint</vt:lpstr>
      <vt:lpstr>رابعا: خريطة السواء</vt:lpstr>
      <vt:lpstr>عرض تقديمي في PowerPoint</vt:lpstr>
      <vt:lpstr>عرض تقديمي في PowerPoint</vt:lpstr>
      <vt:lpstr>عرض تقديمي في PowerPoint</vt:lpstr>
      <vt:lpstr>عرض تقديمي في PowerPoint</vt:lpstr>
      <vt:lpstr>قائمة المراجع</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ACER HD I5</dc:creator>
  <cp:lastModifiedBy>ACER HD I5</cp:lastModifiedBy>
  <cp:revision>59</cp:revision>
  <dcterms:created xsi:type="dcterms:W3CDTF">2023-02-07T13:47:23Z</dcterms:created>
  <dcterms:modified xsi:type="dcterms:W3CDTF">2023-02-08T14:24:33Z</dcterms:modified>
</cp:coreProperties>
</file>