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337" r:id="rId4"/>
    <p:sldId id="354" r:id="rId5"/>
    <p:sldId id="257" r:id="rId6"/>
    <p:sldId id="258" r:id="rId7"/>
    <p:sldId id="259" r:id="rId8"/>
    <p:sldId id="260" r:id="rId9"/>
    <p:sldId id="327" r:id="rId10"/>
    <p:sldId id="338" r:id="rId11"/>
    <p:sldId id="261" r:id="rId12"/>
    <p:sldId id="262" r:id="rId13"/>
    <p:sldId id="263" r:id="rId14"/>
    <p:sldId id="264" r:id="rId15"/>
    <p:sldId id="265" r:id="rId16"/>
    <p:sldId id="266" r:id="rId17"/>
    <p:sldId id="339" r:id="rId18"/>
    <p:sldId id="267" r:id="rId19"/>
    <p:sldId id="268" r:id="rId20"/>
    <p:sldId id="269" r:id="rId21"/>
    <p:sldId id="270" r:id="rId22"/>
    <p:sldId id="271" r:id="rId23"/>
    <p:sldId id="272" r:id="rId24"/>
    <p:sldId id="273" r:id="rId25"/>
    <p:sldId id="340" r:id="rId26"/>
    <p:sldId id="274" r:id="rId27"/>
    <p:sldId id="275" r:id="rId28"/>
    <p:sldId id="276" r:id="rId29"/>
    <p:sldId id="349" r:id="rId30"/>
    <p:sldId id="277" r:id="rId31"/>
    <p:sldId id="278" r:id="rId32"/>
    <p:sldId id="279" r:id="rId33"/>
    <p:sldId id="280" r:id="rId34"/>
    <p:sldId id="281" r:id="rId35"/>
    <p:sldId id="282" r:id="rId36"/>
    <p:sldId id="283" r:id="rId37"/>
    <p:sldId id="284" r:id="rId38"/>
    <p:sldId id="285" r:id="rId39"/>
    <p:sldId id="286" r:id="rId40"/>
    <p:sldId id="350" r:id="rId41"/>
    <p:sldId id="287" r:id="rId42"/>
    <p:sldId id="288" r:id="rId43"/>
    <p:sldId id="289" r:id="rId44"/>
    <p:sldId id="328" r:id="rId45"/>
    <p:sldId id="343" r:id="rId46"/>
    <p:sldId id="290" r:id="rId47"/>
    <p:sldId id="329" r:id="rId48"/>
    <p:sldId id="291" r:id="rId49"/>
    <p:sldId id="292" r:id="rId50"/>
    <p:sldId id="293" r:id="rId51"/>
    <p:sldId id="331" r:id="rId52"/>
    <p:sldId id="330" r:id="rId53"/>
    <p:sldId id="294" r:id="rId54"/>
    <p:sldId id="295" r:id="rId55"/>
    <p:sldId id="296" r:id="rId56"/>
    <p:sldId id="344" r:id="rId57"/>
    <p:sldId id="297" r:id="rId58"/>
    <p:sldId id="332" r:id="rId59"/>
    <p:sldId id="298" r:id="rId60"/>
    <p:sldId id="299" r:id="rId61"/>
    <p:sldId id="300" r:id="rId62"/>
    <p:sldId id="333" r:id="rId63"/>
    <p:sldId id="301" r:id="rId64"/>
    <p:sldId id="302" r:id="rId65"/>
    <p:sldId id="303" r:id="rId66"/>
    <p:sldId id="345" r:id="rId67"/>
    <p:sldId id="304" r:id="rId68"/>
    <p:sldId id="305" r:id="rId69"/>
    <p:sldId id="306" r:id="rId70"/>
    <p:sldId id="307" r:id="rId71"/>
    <p:sldId id="308" r:id="rId72"/>
    <p:sldId id="309" r:id="rId73"/>
    <p:sldId id="310" r:id="rId74"/>
    <p:sldId id="311" r:id="rId75"/>
    <p:sldId id="346" r:id="rId76"/>
    <p:sldId id="312" r:id="rId77"/>
    <p:sldId id="334" r:id="rId78"/>
    <p:sldId id="313" r:id="rId79"/>
    <p:sldId id="314" r:id="rId80"/>
    <p:sldId id="335" r:id="rId81"/>
    <p:sldId id="315" r:id="rId82"/>
    <p:sldId id="316" r:id="rId83"/>
    <p:sldId id="317" r:id="rId84"/>
    <p:sldId id="347" r:id="rId85"/>
    <p:sldId id="318" r:id="rId86"/>
    <p:sldId id="319" r:id="rId87"/>
    <p:sldId id="320" r:id="rId88"/>
    <p:sldId id="321" r:id="rId89"/>
    <p:sldId id="322" r:id="rId90"/>
    <p:sldId id="323" r:id="rId91"/>
    <p:sldId id="324" r:id="rId92"/>
    <p:sldId id="325" r:id="rId93"/>
    <p:sldId id="348" r:id="rId94"/>
    <p:sldId id="326" r:id="rId95"/>
    <p:sldId id="352" r:id="rId96"/>
    <p:sldId id="353" r:id="rId97"/>
    <p:sldId id="351" r:id="rId9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1703BC85-A91D-4479-AF2C-DCCAA5D0B22B}" type="datetimeFigureOut">
              <a:rPr lang="fr-FR" smtClean="0"/>
              <a:t>11/02/2023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703BC85-A91D-4479-AF2C-DCCAA5D0B22B}" type="datetimeFigureOut">
              <a:rPr lang="fr-FR" smtClean="0"/>
              <a:t>11/02/2023</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A10D6C-BEFB-47C7-9784-A25C96DFA1C1}" type="slidenum">
              <a:rPr lang="fr-FR" smtClean="0"/>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6.wdp"/><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270.png"/></Relationships>
</file>

<file path=ppt/slides/_rels/slide4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57"/>
            <a:ext cx="8867775" cy="260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379" y="857285"/>
            <a:ext cx="2141016" cy="156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4" y="2499672"/>
            <a:ext cx="7096125" cy="168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4221177"/>
            <a:ext cx="7096124" cy="232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4502"/>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randombar(horizontal)">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1000" fill="hold"/>
                                        <p:tgtEl>
                                          <p:spTgt spid="1029"/>
                                        </p:tgtEl>
                                        <p:attrNameLst>
                                          <p:attrName>ppt_w</p:attrName>
                                        </p:attrNameLst>
                                      </p:cBhvr>
                                      <p:tavLst>
                                        <p:tav tm="0">
                                          <p:val>
                                            <p:fltVal val="0"/>
                                          </p:val>
                                        </p:tav>
                                        <p:tav tm="100000">
                                          <p:val>
                                            <p:strVal val="#ppt_w"/>
                                          </p:val>
                                        </p:tav>
                                      </p:tavLst>
                                    </p:anim>
                                    <p:anim calcmode="lin" valueType="num">
                                      <p:cBhvr>
                                        <p:cTn id="20" dur="1000" fill="hold"/>
                                        <p:tgtEl>
                                          <p:spTgt spid="1029"/>
                                        </p:tgtEl>
                                        <p:attrNameLst>
                                          <p:attrName>ppt_h</p:attrName>
                                        </p:attrNameLst>
                                      </p:cBhvr>
                                      <p:tavLst>
                                        <p:tav tm="0">
                                          <p:val>
                                            <p:fltVal val="0"/>
                                          </p:val>
                                        </p:tav>
                                        <p:tav tm="100000">
                                          <p:val>
                                            <p:strVal val="#ppt_h"/>
                                          </p:val>
                                        </p:tav>
                                      </p:tavLst>
                                    </p:anim>
                                    <p:anim calcmode="lin" valueType="num">
                                      <p:cBhvr>
                                        <p:cTn id="21" dur="1000" fill="hold"/>
                                        <p:tgtEl>
                                          <p:spTgt spid="1029"/>
                                        </p:tgtEl>
                                        <p:attrNameLst>
                                          <p:attrName>style.rotation</p:attrName>
                                        </p:attrNameLst>
                                      </p:cBhvr>
                                      <p:tavLst>
                                        <p:tav tm="0">
                                          <p:val>
                                            <p:fltVal val="90"/>
                                          </p:val>
                                        </p:tav>
                                        <p:tav tm="100000">
                                          <p:val>
                                            <p:fltVal val="0"/>
                                          </p:val>
                                        </p:tav>
                                      </p:tavLst>
                                    </p:anim>
                                    <p:animEffect transition="in" filter="fade">
                                      <p:cBhvr>
                                        <p:cTn id="22" dur="1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500" fill="hold"/>
                                        <p:tgtEl>
                                          <p:spTgt spid="1030"/>
                                        </p:tgtEl>
                                        <p:attrNameLst>
                                          <p:attrName>ppt_w</p:attrName>
                                        </p:attrNameLst>
                                      </p:cBhvr>
                                      <p:tavLst>
                                        <p:tav tm="0">
                                          <p:val>
                                            <p:fltVal val="0"/>
                                          </p:val>
                                        </p:tav>
                                        <p:tav tm="100000">
                                          <p:val>
                                            <p:strVal val="#ppt_w"/>
                                          </p:val>
                                        </p:tav>
                                      </p:tavLst>
                                    </p:anim>
                                    <p:anim calcmode="lin" valueType="num">
                                      <p:cBhvr>
                                        <p:cTn id="28" dur="500" fill="hold"/>
                                        <p:tgtEl>
                                          <p:spTgt spid="1030"/>
                                        </p:tgtEl>
                                        <p:attrNameLst>
                                          <p:attrName>ppt_h</p:attrName>
                                        </p:attrNameLst>
                                      </p:cBhvr>
                                      <p:tavLst>
                                        <p:tav tm="0">
                                          <p:val>
                                            <p:fltVal val="0"/>
                                          </p:val>
                                        </p:tav>
                                        <p:tav tm="100000">
                                          <p:val>
                                            <p:strVal val="#ppt_h"/>
                                          </p:val>
                                        </p:tav>
                                      </p:tavLst>
                                    </p:anim>
                                    <p:animEffect transition="in" filter="fade">
                                      <p:cBhvr>
                                        <p:cTn id="2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556792"/>
            <a:ext cx="7092280" cy="3985706"/>
          </a:xfrm>
          <a:prstGeom prst="rect">
            <a:avLst/>
          </a:prstGeom>
        </p:spPr>
        <p:txBody>
          <a:bodyPr wrap="square">
            <a:spAutoFit/>
          </a:bodyPr>
          <a:lstStyle/>
          <a:p>
            <a:pPr algn="just" rtl="1"/>
            <a:r>
              <a:rPr lang="ar-DZ" sz="2200" b="1" u="sng" dirty="0" smtClean="0">
                <a:latin typeface="Sakkal Majalla" pitchFamily="2" charset="-78"/>
                <a:cs typeface="Sakkal Majalla" pitchFamily="2" charset="-78"/>
              </a:rPr>
              <a:t>أجب </a:t>
            </a:r>
            <a:r>
              <a:rPr lang="ar-DZ" sz="2200" b="1" u="sng" dirty="0">
                <a:latin typeface="Sakkal Majalla" pitchFamily="2" charset="-78"/>
                <a:cs typeface="Sakkal Majalla" pitchFamily="2" charset="-78"/>
              </a:rPr>
              <a:t>عن الأسئلة  التالية:</a:t>
            </a:r>
            <a:endParaRPr lang="fr-FR" sz="22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u="sng" dirty="0">
                <a:latin typeface="Sakkal Majalla" pitchFamily="2" charset="-78"/>
                <a:cs typeface="Sakkal Majalla" pitchFamily="2" charset="-78"/>
              </a:rPr>
              <a:t> </a:t>
            </a:r>
            <a:r>
              <a:rPr lang="ar-DZ" sz="2200" dirty="0">
                <a:latin typeface="Sakkal Majalla" pitchFamily="2" charset="-78"/>
                <a:cs typeface="Sakkal Majalla" pitchFamily="2" charset="-78"/>
              </a:rPr>
              <a:t>ماهو </a:t>
            </a:r>
            <a:r>
              <a:rPr lang="ar-DZ" sz="2200" dirty="0" smtClean="0">
                <a:latin typeface="Sakkal Majalla" pitchFamily="2" charset="-78"/>
                <a:cs typeface="Sakkal Majalla" pitchFamily="2" charset="-78"/>
              </a:rPr>
              <a:t>اقتصاد </a:t>
            </a:r>
            <a:r>
              <a:rPr lang="ar-DZ" sz="2200" dirty="0">
                <a:latin typeface="Sakkal Majalla" pitchFamily="2" charset="-78"/>
                <a:cs typeface="Sakkal Majalla" pitchFamily="2" charset="-78"/>
              </a:rPr>
              <a:t>المبادلة وإقتصاد  اللامبادلة؟.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عرف </a:t>
            </a:r>
            <a:r>
              <a:rPr lang="ar-DZ" sz="2200" dirty="0" smtClean="0">
                <a:latin typeface="Sakkal Majalla" pitchFamily="2" charset="-78"/>
                <a:cs typeface="Sakkal Majalla" pitchFamily="2" charset="-78"/>
              </a:rPr>
              <a:t>النقود </a:t>
            </a:r>
            <a:r>
              <a:rPr lang="ar-DZ" sz="2200" dirty="0">
                <a:latin typeface="Sakkal Majalla" pitchFamily="2" charset="-78"/>
                <a:cs typeface="Sakkal Majalla" pitchFamily="2" charset="-78"/>
              </a:rPr>
              <a:t>من خلال الوظائف التي تقوم بها؟.</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مفهوم القيمة الاستعمالية والقيمة التبادلية؟.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مراحل تطور النقد المعدني والنقود الورقية؟.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أذكر مفهوم النقود القانونية وهل يمكن تحويلها إلى ذهب؟.</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نقود الودائع، وما أهميتها في الاقتصاد؟. </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تعرّض بدقّة واختصار لأنواع النقود حسب تطورها التاريخي.</a:t>
            </a:r>
            <a:endParaRPr lang="fr-FR" sz="2200" dirty="0">
              <a:latin typeface="Sakkal Majalla" pitchFamily="2" charset="-78"/>
              <a:cs typeface="Sakkal Majalla" pitchFamily="2" charset="-78"/>
            </a:endParaRPr>
          </a:p>
        </p:txBody>
      </p:sp>
      <p:sp>
        <p:nvSpPr>
          <p:cNvPr id="5" name="Rectangle 4"/>
          <p:cNvSpPr/>
          <p:nvPr/>
        </p:nvSpPr>
        <p:spPr>
          <a:xfrm>
            <a:off x="3521076" y="330587"/>
            <a:ext cx="2198038" cy="523220"/>
          </a:xfrm>
          <a:prstGeom prst="rect">
            <a:avLst/>
          </a:prstGeom>
        </p:spPr>
        <p:txBody>
          <a:bodyPr wrap="none">
            <a:spAutoFit/>
          </a:bodyPr>
          <a:lstStyle/>
          <a:p>
            <a:pPr lvl="0" algn="just"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39531759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851051"/>
            <a:ext cx="7560840" cy="5170646"/>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 :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ماهية النظام النقدي وأنواعه</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أنواع الأنظمة النقدية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قاعدة النقود الورقية القانونية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النظام النقدي </a:t>
            </a:r>
            <a:r>
              <a:rPr lang="ar-DZ" sz="2200" b="1" dirty="0" smtClean="0">
                <a:latin typeface="Sakkal Majalla" pitchFamily="2" charset="-78"/>
                <a:cs typeface="Sakkal Majalla" pitchFamily="2" charset="-78"/>
              </a:rPr>
              <a:t>الآلي</a:t>
            </a:r>
            <a:endParaRPr lang="ar-DZ" sz="2200" b="1" dirty="0" smtClean="0">
              <a:latin typeface="Sakkal Majalla" pitchFamily="2" charset="-78"/>
              <a:cs typeface="Sakkal Majalla" pitchFamily="2" charset="-78"/>
            </a:endParaRPr>
          </a:p>
          <a:p>
            <a:pPr algn="just" rtl="1"/>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a:t>
            </a:r>
            <a:r>
              <a:rPr lang="ar-DZ" sz="2200" b="1" u="sng" dirty="0">
                <a:latin typeface="Sakkal Majalla" pitchFamily="2" charset="-78"/>
                <a:cs typeface="Sakkal Majalla" pitchFamily="2" charset="-78"/>
              </a:rPr>
              <a:t>. ماهية النظام النقدي </a:t>
            </a:r>
            <a:r>
              <a:rPr lang="ar-DZ" sz="2200" b="1" u="sng" dirty="0" smtClean="0">
                <a:latin typeface="Sakkal Majalla" pitchFamily="2" charset="-78"/>
                <a:cs typeface="Sakkal Majalla" pitchFamily="2" charset="-78"/>
              </a:rPr>
              <a:t>وأنواعه:</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قبل </a:t>
            </a:r>
            <a:r>
              <a:rPr lang="ar-DZ" sz="2200" dirty="0">
                <a:latin typeface="Sakkal Majalla" pitchFamily="2" charset="-78"/>
                <a:cs typeface="Sakkal Majalla" pitchFamily="2" charset="-78"/>
              </a:rPr>
              <a:t>الشروع في عرض خصائص هذا النظام وما وراءه من أنظمة نقدية نقدم فيما يلي تعريفا للنظام النقدي.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 تعريف النظام النقدي</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يعرف </a:t>
            </a:r>
            <a:r>
              <a:rPr lang="ar-DZ" sz="2200" dirty="0">
                <a:latin typeface="Sakkal Majalla" pitchFamily="2" charset="-78"/>
                <a:cs typeface="Sakkal Majalla" pitchFamily="2" charset="-78"/>
              </a:rPr>
              <a:t>النظام النقدي على أنه مجموعة من القواعد التنظيمية والمؤسسات النقدية الخاصة بالتداول النقدي في بيئة اقتصادية معينة، حسب أنواع النقود المستعملة، وطرق إصدارها وقواعد الحساب النقدي التي تحقق الوظائف المختلفة للنقد</a:t>
            </a:r>
            <a:r>
              <a:rPr lang="ar-DZ" sz="2200" dirty="0" smtClean="0">
                <a:latin typeface="Sakkal Majalla" pitchFamily="2" charset="-78"/>
                <a:cs typeface="Sakkal Majalla" pitchFamily="2" charset="-78"/>
              </a:rPr>
              <a:t>. فالنظام </a:t>
            </a:r>
            <a:r>
              <a:rPr lang="ar-DZ" sz="2200" dirty="0">
                <a:latin typeface="Sakkal Majalla" pitchFamily="2" charset="-78"/>
                <a:cs typeface="Sakkal Majalla" pitchFamily="2" charset="-78"/>
              </a:rPr>
              <a:t>النقدي، مثله مثل أي نظام اقتصادي آخر، فهو عبارة عن مجموعة العلاقات والتنظيمات التي تميز الحياة النقدية في مجتمع ما.</a:t>
            </a:r>
            <a:endParaRPr lang="fr-FR" sz="2200" dirty="0">
              <a:latin typeface="Sakkal Majalla" pitchFamily="2" charset="-78"/>
              <a:cs typeface="Sakkal Majalla" pitchFamily="2" charset="-78"/>
            </a:endParaRPr>
          </a:p>
        </p:txBody>
      </p:sp>
      <p:sp>
        <p:nvSpPr>
          <p:cNvPr id="3" name="Rectangle 2"/>
          <p:cNvSpPr/>
          <p:nvPr/>
        </p:nvSpPr>
        <p:spPr>
          <a:xfrm>
            <a:off x="1979712" y="260648"/>
            <a:ext cx="5256584" cy="584775"/>
          </a:xfrm>
          <a:prstGeom prst="rect">
            <a:avLst/>
          </a:prstGeom>
        </p:spPr>
        <p:txBody>
          <a:bodyPr wrap="square">
            <a:spAutoFit/>
          </a:bodyPr>
          <a:lstStyle/>
          <a:p>
            <a:pPr lvl="0" algn="ctr" rtl="1"/>
            <a:r>
              <a:rPr lang="ar-DZ" sz="3200" b="1" dirty="0">
                <a:solidFill>
                  <a:srgbClr val="0070C0"/>
                </a:solidFill>
                <a:latin typeface="Sakkal Majalla" pitchFamily="2" charset="-78"/>
                <a:cs typeface="Sakkal Majalla" pitchFamily="2" charset="-78"/>
              </a:rPr>
              <a:t>المحاضرة الثانية: الأنظمة النقدية</a:t>
            </a:r>
            <a:endParaRPr lang="fr-FR" sz="32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3"/>
            <a:ext cx="7848872" cy="5847755"/>
          </a:xfrm>
          <a:prstGeom prst="rect">
            <a:avLst/>
          </a:prstGeom>
        </p:spPr>
        <p:txBody>
          <a:bodyPr wrap="square">
            <a:spAutoFit/>
          </a:bodyPr>
          <a:lstStyle/>
          <a:p>
            <a:pPr algn="just" rtl="1"/>
            <a:r>
              <a:rPr lang="ar-DZ" sz="2200" b="1" dirty="0">
                <a:latin typeface="Sakkal Majalla" pitchFamily="2" charset="-78"/>
                <a:cs typeface="Sakkal Majalla" pitchFamily="2" charset="-78"/>
              </a:rPr>
              <a:t>2.1. أهداف النظام </a:t>
            </a:r>
            <a:r>
              <a:rPr lang="ar-DZ" sz="2200" b="1" dirty="0" smtClean="0">
                <a:latin typeface="Sakkal Majalla" pitchFamily="2" charset="-78"/>
                <a:cs typeface="Sakkal Majalla" pitchFamily="2" charset="-78"/>
              </a:rPr>
              <a:t>النقدي:</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تترجم </a:t>
            </a:r>
            <a:r>
              <a:rPr lang="ar-DZ" sz="2200" dirty="0">
                <a:latin typeface="Sakkal Majalla" pitchFamily="2" charset="-78"/>
                <a:cs typeface="Sakkal Majalla" pitchFamily="2" charset="-78"/>
              </a:rPr>
              <a:t>أهداف النظام النقدي من قبل النظام المصرفي تحت إشراف البنك المركزي، ومن أهمها: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كفاءة إدارة النقود المتداولة في الاقتصاد (كالتحويل من نوع لآخر).</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ثبات قيمة وحدة النقد (المحافظة على القوة الشرائية للنقد).</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تحقيق أهداف السياسة النقدية (معدل نمو متزايد، أسعار مستقرة،...).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توفير الثقة في وحدة النقد ( محليا ودوليا).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3.1. مكونات النظام النقدي</a:t>
            </a:r>
            <a:r>
              <a:rPr lang="ar-DZ" sz="2200" dirty="0">
                <a:latin typeface="Sakkal Majalla" pitchFamily="2" charset="-78"/>
                <a:cs typeface="Sakkal Majalla" pitchFamily="2" charset="-78"/>
              </a:rPr>
              <a:t>: يتكون النظام</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من ثلاثة </a:t>
            </a:r>
            <a:r>
              <a:rPr lang="ar-DZ" sz="2200" dirty="0" smtClean="0">
                <a:latin typeface="Sakkal Majalla" pitchFamily="2" charset="-78"/>
                <a:cs typeface="Sakkal Majalla" pitchFamily="2" charset="-78"/>
              </a:rPr>
              <a:t>دعامات </a:t>
            </a:r>
            <a:r>
              <a:rPr lang="ar-DZ" sz="2200" dirty="0">
                <a:latin typeface="Sakkal Majalla" pitchFamily="2" charset="-78"/>
                <a:cs typeface="Sakkal Majalla" pitchFamily="2" charset="-78"/>
              </a:rPr>
              <a:t>أساسية وهي: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 النقود بمختلف أنواعها (أي العرض النقدي).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المؤسسات النقدية: وهي تلك المؤسسات التي تختص في إنشاء وإصدار النقود (البنك المركزي والبنوك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القواعد والتنظيمات والتشريعات: أي النظام الذي يساعد النقود على أداء وظائفها.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4.1. خصائص النظام النقدي: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أهم </a:t>
            </a:r>
            <a:r>
              <a:rPr lang="ar-DZ" sz="2200" dirty="0">
                <a:latin typeface="Sakkal Majalla" pitchFamily="2" charset="-78"/>
                <a:cs typeface="Sakkal Majalla" pitchFamily="2" charset="-78"/>
              </a:rPr>
              <a:t>هذه الخصائص هي: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1.4.1. نظام مركب:</a:t>
            </a:r>
            <a:r>
              <a:rPr lang="ar-DZ" sz="2200" dirty="0">
                <a:latin typeface="Sakkal Majalla" pitchFamily="2" charset="-78"/>
                <a:cs typeface="Sakkal Majalla" pitchFamily="2" charset="-78"/>
              </a:rPr>
              <a:t> ويقصد بهذه الخاصية أن هناك عنصرا أساسيا في النظام وهو القاعدة القانونية (وهي الأساس الذي يتخذه المجتمع في قياس القيم </a:t>
            </a:r>
            <a:r>
              <a:rPr lang="ar-DZ" sz="2200" dirty="0" smtClean="0">
                <a:latin typeface="Sakkal Majalla" pitchFamily="2" charset="-78"/>
                <a:cs typeface="Sakkal Majalla" pitchFamily="2" charset="-78"/>
              </a:rPr>
              <a:t>الاقتصادية </a:t>
            </a:r>
            <a:r>
              <a:rPr lang="ar-DZ" sz="2200" dirty="0">
                <a:latin typeface="Sakkal Majalla" pitchFamily="2" charset="-78"/>
                <a:cs typeface="Sakkal Majalla" pitchFamily="2" charset="-78"/>
              </a:rPr>
              <a:t>ومقارنة بعضها ببعض) وباقي العناصر ثانوية، وهي نقود القاعدة القانونية ذاتها أي وحدة القياس والتحاسب في المعاملات الرسمية.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656"/>
            <a:ext cx="7776864"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2.4.1. نظام </a:t>
            </a:r>
            <a:r>
              <a:rPr lang="ar-DZ" sz="2200" b="1" dirty="0" smtClean="0">
                <a:latin typeface="Sakkal Majalla" pitchFamily="2" charset="-78"/>
                <a:cs typeface="Sakkal Majalla" pitchFamily="2" charset="-78"/>
              </a:rPr>
              <a:t>اجتماعي</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النظام النقدي هو إنعكاس للنظام الإجتماعي والإقتصادي الذي يعمل </a:t>
            </a:r>
            <a:r>
              <a:rPr lang="ar-DZ" sz="2200" dirty="0" smtClean="0">
                <a:latin typeface="Sakkal Majalla" pitchFamily="2" charset="-78"/>
                <a:cs typeface="Sakkal Majalla" pitchFamily="2" charset="-78"/>
              </a:rPr>
              <a:t>فيه هذا </a:t>
            </a:r>
            <a:r>
              <a:rPr lang="ar-DZ" sz="2200" dirty="0">
                <a:latin typeface="Sakkal Majalla" pitchFamily="2" charset="-78"/>
                <a:cs typeface="Sakkal Majalla" pitchFamily="2" charset="-78"/>
              </a:rPr>
              <a:t>النظام.</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3.4.1. نظام مرن:</a:t>
            </a:r>
            <a:r>
              <a:rPr lang="ar-DZ" sz="2200" dirty="0">
                <a:latin typeface="Sakkal Majalla" pitchFamily="2" charset="-78"/>
                <a:cs typeface="Sakkal Majalla" pitchFamily="2" charset="-78"/>
              </a:rPr>
              <a:t> أي يتطور ويتغير تبعا لتطور النظام السائد.</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a:t>
            </a:r>
            <a:r>
              <a:rPr lang="ar-DZ" sz="2200" b="1" u="sng" dirty="0">
                <a:latin typeface="Sakkal Majalla" pitchFamily="2" charset="-78"/>
                <a:cs typeface="Sakkal Majalla" pitchFamily="2" charset="-78"/>
              </a:rPr>
              <a:t>. أنواع الأنظمة </a:t>
            </a:r>
            <a:r>
              <a:rPr lang="ar-DZ" sz="2200" b="1" u="sng" dirty="0" smtClean="0">
                <a:latin typeface="Sakkal Majalla" pitchFamily="2" charset="-78"/>
                <a:cs typeface="Sakkal Majalla" pitchFamily="2" charset="-78"/>
              </a:rPr>
              <a:t>النقدية: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 النظام النقدي السلعي</a:t>
            </a:r>
            <a:r>
              <a:rPr lang="ar-DZ" sz="2200" dirty="0">
                <a:latin typeface="Sakkal Majalla" pitchFamily="2" charset="-78"/>
                <a:cs typeface="Sakkal Majalla" pitchFamily="2" charset="-78"/>
              </a:rPr>
              <a:t>: وهو ذلك النظام الذي يعطى في ظله قبولا عاما لسلعة معينة أو عدة سلع سعرا ثابتا من أجل التحاسب والقياس لباقي السلع الأخرى وتحت شروط محددة.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 النظام النقدي المعدني </a:t>
            </a:r>
            <a:r>
              <a:rPr lang="ar-DZ" sz="2200" b="1"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بدأت </a:t>
            </a:r>
            <a:r>
              <a:rPr lang="ar-DZ" sz="2200" dirty="0">
                <a:latin typeface="Sakkal Majalla" pitchFamily="2" charset="-78"/>
                <a:cs typeface="Sakkal Majalla" pitchFamily="2" charset="-78"/>
              </a:rPr>
              <a:t>هذه المرحلة مع بداية القرن التاسع عشر </a:t>
            </a:r>
            <a:r>
              <a:rPr lang="ar-DZ" sz="2200" dirty="0" smtClean="0">
                <a:latin typeface="Sakkal Majalla" pitchFamily="2" charset="-78"/>
                <a:cs typeface="Sakkal Majalla" pitchFamily="2" charset="-78"/>
              </a:rPr>
              <a:t>وانتهت </a:t>
            </a:r>
            <a:r>
              <a:rPr lang="ar-DZ" sz="2200" dirty="0">
                <a:latin typeface="Sakkal Majalla" pitchFamily="2" charset="-78"/>
                <a:cs typeface="Sakkal Majalla" pitchFamily="2" charset="-78"/>
              </a:rPr>
              <a:t>بعد أزمة الكساد الكبير، وتم الأخذ بنظام النقد المعدني سواء في صورة ذهب أو فضة، حيث تُستمد قيمة النقود من قيمة المعدن الذي تُسك منه، وينقسم هذا النظام  إلى ما يلي: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1.2.2.  نظام النقد وفق المعدن الواحد  </a:t>
            </a:r>
            <a:r>
              <a:rPr lang="ar-DZ" sz="2200" dirty="0">
                <a:latin typeface="Sakkal Majalla" pitchFamily="2" charset="-78"/>
                <a:cs typeface="Sakkal Majalla" pitchFamily="2" charset="-78"/>
              </a:rPr>
              <a:t>ويشمل</a:t>
            </a:r>
            <a:r>
              <a:rPr lang="ar-DZ"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1.1.2.2.النظام الفضي: </a:t>
            </a:r>
            <a:r>
              <a:rPr lang="ar-DZ" sz="2200" dirty="0">
                <a:latin typeface="Sakkal Majalla" pitchFamily="2" charset="-78"/>
                <a:cs typeface="Sakkal Majalla" pitchFamily="2" charset="-78"/>
              </a:rPr>
              <a:t>في هذا النظام يلعب معدن الفضة نفس الدور الذي يلعبه الذهب في ظل نظام المسكوكات الذهبية ومن شروط قيامه</a:t>
            </a:r>
            <a:r>
              <a:rPr lang="ar-DZ" sz="2200" baseline="30000" dirty="0">
                <a:latin typeface="Sakkal Majalla" pitchFamily="2" charset="-78"/>
                <a:cs typeface="Sakkal Majalla" pitchFamily="2" charset="-78"/>
              </a:rPr>
              <a:t> </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تعريف وحدة النقد بوزن معين من الفضة بموجب قانون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القوة الوفائية غير المحدودة.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قابلية الأنواع الأخرى من النقود (النقود الورقية) للصرف عند حد التعادل بمسكوكات فضية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االاعتراف </a:t>
            </a:r>
            <a:r>
              <a:rPr lang="ar-DZ" sz="2200" dirty="0">
                <a:latin typeface="Sakkal Majalla" pitchFamily="2" charset="-78"/>
                <a:cs typeface="Sakkal Majalla" pitchFamily="2" charset="-78"/>
              </a:rPr>
              <a:t>بحرية السك (ضرب العملة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حرية </a:t>
            </a:r>
            <a:r>
              <a:rPr lang="ar-DZ" sz="2200" dirty="0" smtClean="0">
                <a:latin typeface="Sakkal Majalla" pitchFamily="2" charset="-78"/>
                <a:cs typeface="Sakkal Majalla" pitchFamily="2" charset="-78"/>
              </a:rPr>
              <a:t>استيراد </a:t>
            </a:r>
            <a:r>
              <a:rPr lang="ar-DZ" sz="2200" dirty="0">
                <a:latin typeface="Sakkal Majalla" pitchFamily="2" charset="-78"/>
                <a:cs typeface="Sakkal Majalla" pitchFamily="2" charset="-78"/>
              </a:rPr>
              <a:t>وتصدير الفضة.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6328"/>
            <a:ext cx="7920880" cy="5847755"/>
          </a:xfrm>
          <a:prstGeom prst="rect">
            <a:avLst/>
          </a:prstGeom>
        </p:spPr>
        <p:txBody>
          <a:bodyPr wrap="square">
            <a:spAutoFit/>
          </a:bodyPr>
          <a:lstStyle/>
          <a:p>
            <a:pPr algn="just" rtl="1"/>
            <a:r>
              <a:rPr lang="ar-DZ" sz="2200" b="1" dirty="0">
                <a:latin typeface="Sakkal Majalla" pitchFamily="2" charset="-78"/>
                <a:cs typeface="Sakkal Majalla" pitchFamily="2" charset="-78"/>
              </a:rPr>
              <a:t>2.1.2.2.النظام الذهبي: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وعرف </a:t>
            </a:r>
            <a:r>
              <a:rPr lang="ar-DZ" sz="2200" dirty="0">
                <a:latin typeface="Sakkal Majalla" pitchFamily="2" charset="-78"/>
                <a:cs typeface="Sakkal Majalla" pitchFamily="2" charset="-78"/>
              </a:rPr>
              <a:t>بدوره عدة مراحل: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 نظام المسكوكات الذهبية</a:t>
            </a:r>
            <a:r>
              <a:rPr lang="ar-DZ" sz="2200" dirty="0">
                <a:latin typeface="Sakkal Majalla" pitchFamily="2" charset="-78"/>
                <a:cs typeface="Sakkal Majalla" pitchFamily="2" charset="-78"/>
              </a:rPr>
              <a:t>: ويسمى هذا النظام (نظام القطع الذهبية)، لقد ساد هذا النظام معظم دول العالم خلال القسم الأكبر من القرن التاسع عشر وحتى الحرب العالمية الأولى، ومع قيام الحرب أوقفت الدول العمل بهذا النظام في (عام 1914)، ومن شروط قيامه: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 تعريف الوحدة النقدية بوزن معين من الذهب وذلك بموجب قانون.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الاعتراف </a:t>
            </a:r>
            <a:r>
              <a:rPr lang="ar-DZ" sz="2200" dirty="0">
                <a:latin typeface="Sakkal Majalla" pitchFamily="2" charset="-78"/>
                <a:cs typeface="Sakkal Majalla" pitchFamily="2" charset="-78"/>
              </a:rPr>
              <a:t>للأفراد بحرية سك النقود (ضرب العملة).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قابلية أنواع النقود الأخرى (النقود الورقية) للصرف عند حد التعادل بمسكوكات ذهبية.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 القوة الوفائية غير المحدودة .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حرية </a:t>
            </a:r>
            <a:r>
              <a:rPr lang="ar-DZ" sz="2200" dirty="0" smtClean="0">
                <a:latin typeface="Sakkal Majalla" pitchFamily="2" charset="-78"/>
                <a:cs typeface="Sakkal Majalla" pitchFamily="2" charset="-78"/>
              </a:rPr>
              <a:t>استيراد </a:t>
            </a:r>
            <a:r>
              <a:rPr lang="ar-DZ" sz="2200" dirty="0">
                <a:latin typeface="Sakkal Majalla" pitchFamily="2" charset="-78"/>
                <a:cs typeface="Sakkal Majalla" pitchFamily="2" charset="-78"/>
              </a:rPr>
              <a:t>وتصدير الذهب.</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ب- نظام السبائك الذهبية</a:t>
            </a:r>
            <a:r>
              <a:rPr lang="ar-DZ" sz="2200" dirty="0">
                <a:latin typeface="Sakkal Majalla" pitchFamily="2" charset="-78"/>
                <a:cs typeface="Sakkal Majalla" pitchFamily="2" charset="-78"/>
              </a:rPr>
              <a:t>: وهي عبارة عن قطع ذهبية لا تجعل من الذهب عملة متداولة ولكن </a:t>
            </a:r>
            <a:r>
              <a:rPr lang="ar-DZ" sz="2200" dirty="0" smtClean="0">
                <a:latin typeface="Sakkal Majalla" pitchFamily="2" charset="-78"/>
                <a:cs typeface="Sakkal Majalla" pitchFamily="2" charset="-78"/>
              </a:rPr>
              <a:t>اكتفت </a:t>
            </a:r>
            <a:r>
              <a:rPr lang="ar-DZ" sz="2200" dirty="0">
                <a:latin typeface="Sakkal Majalla" pitchFamily="2" charset="-78"/>
                <a:cs typeface="Sakkal Majalla" pitchFamily="2" charset="-78"/>
              </a:rPr>
              <a:t>بربط العملة المتداولة بمقدار معين من الذهب الموجود في خزائن البنك المركزي، وهي غير قابلة </a:t>
            </a:r>
            <a:r>
              <a:rPr lang="ar-DZ" sz="2200" dirty="0" smtClean="0">
                <a:latin typeface="Sakkal Majalla" pitchFamily="2" charset="-78"/>
                <a:cs typeface="Sakkal Majalla" pitchFamily="2" charset="-78"/>
              </a:rPr>
              <a:t>للاستبدال </a:t>
            </a:r>
            <a:r>
              <a:rPr lang="ar-DZ" sz="2200" dirty="0">
                <a:latin typeface="Sakkal Majalla" pitchFamily="2" charset="-78"/>
                <a:cs typeface="Sakkal Majalla" pitchFamily="2" charset="-78"/>
              </a:rPr>
              <a:t>به إلا وفق شروط، وقد يكون الغطاء الذهبي لهذه الأوراق كاملا أو نسبيا حسب النظام المعمول به، ومن شروط قيامه: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تحديد سعر ثابت للذهب بالعملة الوطنية.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استعداد </a:t>
            </a:r>
            <a:r>
              <a:rPr lang="ar-DZ" sz="2200" dirty="0">
                <a:latin typeface="Sakkal Majalla" pitchFamily="2" charset="-78"/>
                <a:cs typeface="Sakkal Majalla" pitchFamily="2" charset="-78"/>
              </a:rPr>
              <a:t>السلطات النقدية لبيع وشراء الذهب على شكل سبائك لا يقل وزنها عن مقدار معين بالسعر المحدد قانونا ومهما كانت القيمة.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370" y="188640"/>
            <a:ext cx="7776865" cy="5847755"/>
          </a:xfrm>
          <a:prstGeom prst="rect">
            <a:avLst/>
          </a:prstGeom>
        </p:spPr>
        <p:txBody>
          <a:bodyPr wrap="square">
            <a:spAutoFit/>
          </a:bodyPr>
          <a:lstStyle/>
          <a:p>
            <a:pPr algn="just" rtl="1"/>
            <a:r>
              <a:rPr lang="ar-DZ" sz="2200" b="1" dirty="0">
                <a:latin typeface="Sakkal Majalla" pitchFamily="2" charset="-78"/>
                <a:cs typeface="Sakkal Majalla" pitchFamily="2" charset="-78"/>
              </a:rPr>
              <a:t>جـ- نظام الصرف بالذهب: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بمقتضاه </a:t>
            </a:r>
            <a:r>
              <a:rPr lang="ar-DZ" sz="2200" dirty="0">
                <a:latin typeface="Sakkal Majalla" pitchFamily="2" charset="-78"/>
                <a:cs typeface="Sakkal Majalla" pitchFamily="2" charset="-78"/>
              </a:rPr>
              <a:t>يتم تعويض الذهب في </a:t>
            </a:r>
            <a:r>
              <a:rPr lang="ar-DZ" sz="2200" dirty="0" smtClean="0">
                <a:latin typeface="Sakkal Majalla" pitchFamily="2" charset="-78"/>
                <a:cs typeface="Sakkal Majalla" pitchFamily="2" charset="-78"/>
              </a:rPr>
              <a:t>الاحتياطات </a:t>
            </a:r>
            <a:r>
              <a:rPr lang="ar-DZ" sz="2200" dirty="0">
                <a:latin typeface="Sakkal Majalla" pitchFamily="2" charset="-78"/>
                <a:cs typeface="Sakkal Majalla" pitchFamily="2" charset="-78"/>
              </a:rPr>
              <a:t>الوطنية بعملة قابلة للتحويل إلى ذهب يسلمها ويشتريها البنك المركزي وفق معدلات صرف محددة، ومن شروط قيامه :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تُعَّرف وحدة النقد بالنسبة إلى نقد أجنبي مرتبط بالذهب (قابل للإبدال بالذهب).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أن السلطة النقدية التي تصدر النقود الورقية تتعهد لحاملها بإبدالها عند الطلب بما يقابلها من النقد الأجنبي.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أن السلطات النقدية تحتفظ لديها </a:t>
            </a:r>
            <a:r>
              <a:rPr lang="ar-DZ" sz="2200" dirty="0" smtClean="0">
                <a:latin typeface="Sakkal Majalla" pitchFamily="2" charset="-78"/>
                <a:cs typeface="Sakkal Majalla" pitchFamily="2" charset="-78"/>
              </a:rPr>
              <a:t>باحتياطي </a:t>
            </a:r>
            <a:r>
              <a:rPr lang="ar-DZ" sz="2200" dirty="0">
                <a:latin typeface="Sakkal Majalla" pitchFamily="2" charset="-78"/>
                <a:cs typeface="Sakkal Majalla" pitchFamily="2" charset="-78"/>
              </a:rPr>
              <a:t>من النقد الأجنبي لمواجهة طلبات الإبدال ولكن هذا لا يمنع من </a:t>
            </a:r>
            <a:r>
              <a:rPr lang="ar-DZ" sz="2200" dirty="0" smtClean="0">
                <a:latin typeface="Sakkal Majalla" pitchFamily="2" charset="-78"/>
                <a:cs typeface="Sakkal Majalla" pitchFamily="2" charset="-78"/>
              </a:rPr>
              <a:t>احتفاظها </a:t>
            </a:r>
            <a:r>
              <a:rPr lang="ar-DZ" sz="2200" dirty="0">
                <a:latin typeface="Sakkal Majalla" pitchFamily="2" charset="-78"/>
                <a:cs typeface="Sakkal Majalla" pitchFamily="2" charset="-78"/>
              </a:rPr>
              <a:t>بإحتياطي ذهبي.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2.2.2</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نظام النقد وفق المعدنين</a:t>
            </a:r>
            <a:r>
              <a:rPr lang="ar-DZ" sz="2200" dirty="0">
                <a:latin typeface="Sakkal Majalla" pitchFamily="2" charset="-78"/>
                <a:cs typeface="Sakkal Majalla" pitchFamily="2" charset="-78"/>
              </a:rPr>
              <a:t>: حيث يتم </a:t>
            </a:r>
            <a:r>
              <a:rPr lang="ar-DZ" sz="2200" dirty="0" smtClean="0">
                <a:latin typeface="Sakkal Majalla" pitchFamily="2" charset="-78"/>
                <a:cs typeface="Sakkal Majalla" pitchFamily="2" charset="-78"/>
              </a:rPr>
              <a:t>اعتماد</a:t>
            </a:r>
            <a:r>
              <a:rPr lang="ar-DZ" sz="2200" b="1" dirty="0" smtClean="0">
                <a:latin typeface="Sakkal Majalla" pitchFamily="2" charset="-78"/>
                <a:cs typeface="Sakkal Majalla" pitchFamily="2" charset="-78"/>
              </a:rPr>
              <a:t> </a:t>
            </a:r>
            <a:r>
              <a:rPr lang="ar-DZ" sz="2200" dirty="0">
                <a:latin typeface="Sakkal Majalla" pitchFamily="2" charset="-78"/>
                <a:cs typeface="Sakkal Majalla" pitchFamily="2" charset="-78"/>
              </a:rPr>
              <a:t>معدنين (الذهب والفضة) كأساس للتداول النقدي، ويوجد في التداول مسكوكات ذهبية وأخرى فضية مع وجود نسبة قانونية بينهما تحددها </a:t>
            </a:r>
            <a:r>
              <a:rPr lang="ar-DZ" sz="2200" dirty="0" smtClean="0">
                <a:latin typeface="Sakkal Majalla" pitchFamily="2" charset="-78"/>
                <a:cs typeface="Sakkal Majalla" pitchFamily="2" charset="-78"/>
              </a:rPr>
              <a:t>الدولة,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a:t>
            </a:r>
            <a:r>
              <a:rPr lang="ar-DZ" sz="2200" b="1" u="sng" dirty="0">
                <a:latin typeface="Sakkal Majalla" pitchFamily="2" charset="-78"/>
                <a:cs typeface="Sakkal Majalla" pitchFamily="2" charset="-78"/>
              </a:rPr>
              <a:t>. قاعدة النقود الورقية القانونية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وهي </a:t>
            </a:r>
            <a:r>
              <a:rPr lang="ar-DZ" sz="2200" dirty="0">
                <a:latin typeface="Sakkal Majalla" pitchFamily="2" charset="-78"/>
                <a:cs typeface="Sakkal Majalla" pitchFamily="2" charset="-78"/>
              </a:rPr>
              <a:t>القاعدة الشائعة اليوم في جميع دول العالم، وتجدر الإشارة هنا إلى أن هذه القاعدة تتميز عن غيرها من القواعد النقدية التي عرفتها المجتمعات المعاصرة بأنها أنهت العلاقة المباشرة أو الغير مباشرة بين الذهب والعملة الورقية، فلا علاقة هنا بين الإصدار النقدي الورقي </a:t>
            </a:r>
            <a:r>
              <a:rPr lang="ar-DZ" sz="2200" dirty="0" smtClean="0">
                <a:latin typeface="Sakkal Majalla" pitchFamily="2" charset="-78"/>
                <a:cs typeface="Sakkal Majalla" pitchFamily="2" charset="-78"/>
              </a:rPr>
              <a:t>والاحتياطات </a:t>
            </a:r>
            <a:r>
              <a:rPr lang="ar-DZ" sz="2200" dirty="0">
                <a:latin typeface="Sakkal Majalla" pitchFamily="2" charset="-78"/>
                <a:cs typeface="Sakkal Majalla" pitchFamily="2" charset="-78"/>
              </a:rPr>
              <a:t>الذهبية للدولة بشكل مباشر، وإنما يمكن أن تدرج العملة الذهبية المتوفرة للدولة ضمن موجودات جهازها المصرفي كأي موجود آخر مثمن للغطاء النقدي للعملة</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7346"/>
            <a:ext cx="8640960" cy="6524863"/>
          </a:xfrm>
          <a:prstGeom prst="rect">
            <a:avLst/>
          </a:prstGeom>
        </p:spPr>
        <p:txBody>
          <a:bodyPr wrap="square">
            <a:spAutoFit/>
          </a:bodyPr>
          <a:lstStyle/>
          <a:p>
            <a:pPr algn="just" rtl="1"/>
            <a:r>
              <a:rPr lang="ar-DZ" sz="2200" dirty="0">
                <a:latin typeface="Sakkal Majalla" pitchFamily="2" charset="-78"/>
                <a:cs typeface="Sakkal Majalla" pitchFamily="2" charset="-78"/>
              </a:rPr>
              <a:t>فعرض النقد لا يعتمد على الغطاء الذهبي فقط، إنما على أشكال مختلفة من الموجودات المالية والمطلوبات غير النقدية الأخرى، ويمكن القول بأن عرض النقد أصبح مرتبطا بحاجة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الفعلية للنقود، وليس بما يتوفر في الإقتصاد من ذهب أو عملة ذهبية، ومع فك الإرتباط بين الذهب والنقود الورقية فإنه لا يستبعد فك الإرتباط بين النقود المصدرة والغطاء النقدي، فقوانين البنوك المركزية تفرض الإحتفاظ بالذهب والعملات الأجنبية وحقوق السحب الخاصة** والسندات الحكومية الأجنبية كغطاء للعملة، لتجنب الإفراط في الإصدار النقدي ووضع قيود على الإصدار النقدي بما يتناسب مع النشاط الإقتصادي.</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وتتطلب </a:t>
            </a:r>
            <a:r>
              <a:rPr lang="ar-DZ" sz="2200" dirty="0">
                <a:latin typeface="Sakkal Majalla" pitchFamily="2" charset="-78"/>
                <a:cs typeface="Sakkal Majalla" pitchFamily="2" charset="-78"/>
              </a:rPr>
              <a:t>هذه القاعدة إدارة نقدية حكيمة </a:t>
            </a:r>
            <a:r>
              <a:rPr lang="ar-DZ" sz="2200" dirty="0" smtClean="0">
                <a:latin typeface="Sakkal Majalla" pitchFamily="2" charset="-78"/>
                <a:cs typeface="Sakkal Majalla" pitchFamily="2" charset="-78"/>
              </a:rPr>
              <a:t>واهتمام </a:t>
            </a:r>
            <a:r>
              <a:rPr lang="ar-DZ" sz="2200" dirty="0">
                <a:latin typeface="Sakkal Majalla" pitchFamily="2" charset="-78"/>
                <a:cs typeface="Sakkal Majalla" pitchFamily="2" charset="-78"/>
              </a:rPr>
              <a:t>حثيث من قبل الجهاز المصرفي، وذلك بإصدار ما يلبي حاجة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الفعلية من العملة المتداولة، وكذلك بما يحافظ على قيمتها وإستقرار سعر صرفها العالمي.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1.4.  النظام النقدي </a:t>
            </a:r>
            <a:r>
              <a:rPr lang="ar-DZ" sz="2200" b="1" dirty="0" smtClean="0">
                <a:latin typeface="Sakkal Majalla" pitchFamily="2" charset="-78"/>
                <a:cs typeface="Sakkal Majalla" pitchFamily="2" charset="-78"/>
              </a:rPr>
              <a:t>الآلي:</a:t>
            </a:r>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شهد </a:t>
            </a:r>
            <a:r>
              <a:rPr lang="ar-DZ" sz="2200" dirty="0">
                <a:latin typeface="Sakkal Majalla" pitchFamily="2" charset="-78"/>
                <a:cs typeface="Sakkal Majalla" pitchFamily="2" charset="-78"/>
              </a:rPr>
              <a:t>النظام النقدي الورقي بعد الأزمة النقدية العالمية الكبرى 1929/1933 تغيرات متسارعة خاصة بعد الحرب العالمية الثانية، حيث ظهرت بوادر </a:t>
            </a:r>
            <a:r>
              <a:rPr lang="ar-DZ" sz="2200" dirty="0" smtClean="0">
                <a:latin typeface="Sakkal Majalla" pitchFamily="2" charset="-78"/>
                <a:cs typeface="Sakkal Majalla" pitchFamily="2" charset="-78"/>
              </a:rPr>
              <a:t>استخدام </a:t>
            </a:r>
            <a:r>
              <a:rPr lang="ar-DZ" sz="2200" dirty="0">
                <a:latin typeface="Sakkal Majalla" pitchFamily="2" charset="-78"/>
                <a:cs typeface="Sakkal Majalla" pitchFamily="2" charset="-78"/>
              </a:rPr>
              <a:t>الورق البلاستيكي، ومع التطور الحاصل في مجال الإلكترونيات الدقيقة، الذي أستغل في مجال الخدمات والمبادلات لاسيما في عرض خدمات الجهاز المصرفي، ومن أهمها بطاقة الدفع الإلكتروني.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ويعود الفضل في ذلك (البطاقات البلاستيكية الإلكترونية) إلى شركات البترول الأمريكية التي </a:t>
            </a:r>
            <a:r>
              <a:rPr lang="ar-DZ" sz="2200" dirty="0" smtClean="0">
                <a:latin typeface="Sakkal Majalla" pitchFamily="2" charset="-78"/>
                <a:cs typeface="Sakkal Majalla" pitchFamily="2" charset="-78"/>
              </a:rPr>
              <a:t>استخدمتها </a:t>
            </a:r>
            <a:r>
              <a:rPr lang="ar-DZ" sz="2200" dirty="0">
                <a:latin typeface="Sakkal Majalla" pitchFamily="2" charset="-78"/>
                <a:cs typeface="Sakkal Majalla" pitchFamily="2" charset="-78"/>
              </a:rPr>
              <a:t>في مطلع النصف الثاني من القرن العشرين، حيث أدخلته سنة 1950، هذه البطاقات في المجال التجاري والخدمي </a:t>
            </a:r>
            <a:r>
              <a:rPr lang="ar-DZ" sz="2200" dirty="0" smtClean="0">
                <a:latin typeface="Sakkal Majalla" pitchFamily="2" charset="-78"/>
                <a:cs typeface="Sakkal Majalla" pitchFamily="2" charset="-78"/>
              </a:rPr>
              <a:t>واستخدامها </a:t>
            </a:r>
            <a:r>
              <a:rPr lang="ar-DZ" sz="2200" dirty="0">
                <a:latin typeface="Sakkal Majalla" pitchFamily="2" charset="-78"/>
                <a:cs typeface="Sakkal Majalla" pitchFamily="2" charset="-78"/>
              </a:rPr>
              <a:t>كوسيلة دفع هامة في الأعمال المصرفية وغيرها، وإزداد إستخدامها مع إزدياد فوائد ومزايا الدفع الإلكتروني (سرعة إجراء المبدلات، تجنب مخاطر حمل النقود، فعالية الدفع ... الخ)، وخاصة عند بناء شبكة الأنترنت </a:t>
            </a:r>
            <a:r>
              <a:rPr lang="fr-FR" sz="2200" dirty="0">
                <a:latin typeface="Sakkal Majalla" pitchFamily="2" charset="-78"/>
                <a:cs typeface="Sakkal Majalla" pitchFamily="2" charset="-78"/>
              </a:rPr>
              <a:t>(internet) </a:t>
            </a:r>
            <a:r>
              <a:rPr lang="ar-DZ" sz="2200" dirty="0">
                <a:latin typeface="Sakkal Majalla" pitchFamily="2" charset="-78"/>
                <a:cs typeface="Sakkal Majalla" pitchFamily="2" charset="-78"/>
              </a:rPr>
              <a:t> حيث زاد التعامل بها في داخل الدولة الواحدة وبين الدول المختلفة، مما تقدم يمكن القول أن جانبا من المعاملات النقدية اليوم يخضع لنوع جديد من النقود الإلكترونية وتنظيم جديد وإجراءات خاصة تسمى بالنظام النقدي الآلي.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72" y="2088807"/>
            <a:ext cx="7308304" cy="3139321"/>
          </a:xfrm>
          <a:prstGeom prst="rect">
            <a:avLst/>
          </a:prstGeom>
        </p:spPr>
        <p:txBody>
          <a:bodyPr wrap="square">
            <a:spAutoFit/>
          </a:bodyPr>
          <a:lstStyle/>
          <a:p>
            <a:pPr marL="457200" lvl="0" indent="-457200" algn="just" rtl="1">
              <a:lnSpc>
                <a:spcPct val="150000"/>
              </a:lnSpc>
              <a:buFont typeface="+mj-lt"/>
              <a:buAutoNum type="arabicPeriod"/>
            </a:pPr>
            <a:r>
              <a:rPr lang="ar-DZ" sz="2200" dirty="0" smtClean="0">
                <a:latin typeface="Sakkal Majalla" pitchFamily="2" charset="-78"/>
                <a:cs typeface="Sakkal Majalla" pitchFamily="2" charset="-78"/>
              </a:rPr>
              <a:t>ما </a:t>
            </a:r>
            <a:r>
              <a:rPr lang="ar-DZ" sz="2200" dirty="0">
                <a:latin typeface="Sakkal Majalla" pitchFamily="2" charset="-78"/>
                <a:cs typeface="Sakkal Majalla" pitchFamily="2" charset="-78"/>
              </a:rPr>
              <a:t>هي أهداف ومفهوم النظام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 هي مكونات وخصائص النظام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 مفهوم القاعدة النقدية وما أنواع النظم النقدية وفقًا لها؟.</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شروط تطبيق نظام الصرف بالذهب وما هي أهم أسباب وجوده؟.</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أهم الاختلافات بين نظام السبائك الذهبية ونظام المسكوكات الذهبة؟.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عدد المزايا التي يتمتع بها نظام النقد الورقي؟.</a:t>
            </a:r>
            <a:endParaRPr lang="fr-FR" sz="2200" dirty="0">
              <a:latin typeface="Sakkal Majalla" pitchFamily="2" charset="-78"/>
              <a:cs typeface="Sakkal Majalla" pitchFamily="2" charset="-78"/>
            </a:endParaRPr>
          </a:p>
        </p:txBody>
      </p:sp>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8" y="764704"/>
            <a:ext cx="7902624" cy="5847755"/>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1</a:t>
            </a:r>
            <a:r>
              <a:rPr lang="ar-DZ" sz="2200" b="1" dirty="0">
                <a:latin typeface="Sakkal Majalla" pitchFamily="2" charset="-78"/>
                <a:cs typeface="Sakkal Majalla" pitchFamily="2" charset="-78"/>
              </a:rPr>
              <a:t>. الكتلة النقدية: </a:t>
            </a:r>
            <a:r>
              <a:rPr lang="ar-DZ" sz="2200" dirty="0">
                <a:latin typeface="Sakkal Majalla" pitchFamily="2" charset="-78"/>
                <a:cs typeface="Sakkal Majalla" pitchFamily="2" charset="-78"/>
              </a:rPr>
              <a:t>تعرف الكتلة النقدية على أنها:" مجموع الأموال الجاهزة النقدية وشبه النقدية التي تتم إدارتها بواسطة النظام المصرفي والخزينة العامة"، ونتعرض فيما يلي إلى أهم مكونات الأموال الجاهزة النقدية وشبه النقدية.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  مكونات الكتلة النقدية: </a:t>
            </a:r>
            <a:r>
              <a:rPr lang="ar-DZ" sz="2200" b="1" u="sng" dirty="0">
                <a:latin typeface="Sakkal Majalla" pitchFamily="2" charset="-78"/>
                <a:cs typeface="Sakkal Majalla" pitchFamily="2" charset="-78"/>
              </a:rPr>
              <a:t> </a:t>
            </a:r>
            <a:r>
              <a:rPr lang="ar-DZ" sz="2200" dirty="0">
                <a:latin typeface="Sakkal Majalla" pitchFamily="2" charset="-78"/>
                <a:cs typeface="Sakkal Majalla" pitchFamily="2" charset="-78"/>
              </a:rPr>
              <a:t>وتتكون مما يلي: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1.1.1. الأموال الجاهزة النقدية: </a:t>
            </a:r>
            <a:r>
              <a:rPr lang="ar-DZ" sz="2200" dirty="0">
                <a:latin typeface="Sakkal Majalla" pitchFamily="2" charset="-78"/>
                <a:cs typeface="Sakkal Majalla" pitchFamily="2" charset="-78"/>
              </a:rPr>
              <a:t>وبالإمكان التمييز بين فئات من الأموال الجاهزة النقدية كما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الأوراق النقدية قيد التداول الصادرة عن البنك المركزي.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نقود التجزئة، كسور النقود (</a:t>
            </a:r>
            <a:r>
              <a:rPr lang="fr-FR" sz="2200" dirty="0">
                <a:latin typeface="Sakkal Majalla" pitchFamily="2" charset="-78"/>
                <a:cs typeface="Sakkal Majalla" pitchFamily="2" charset="-78"/>
              </a:rPr>
              <a:t>la monnaie divisionnaire </a:t>
            </a:r>
            <a:r>
              <a:rPr lang="ar-DZ" sz="2200" dirty="0">
                <a:latin typeface="Sakkal Majalla" pitchFamily="2" charset="-78"/>
                <a:cs typeface="Sakkal Majalla" pitchFamily="2" charset="-78"/>
              </a:rPr>
              <a:t>) قيد التداول.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الودائع تحت الطلب: وهذه الودائع تحت الطلب أو النقود الكتابية تتوزع طبقا للمؤسسات التي تتلقاها على النحو التالي: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a:t>
            </a:r>
            <a:r>
              <a:rPr lang="ar-DZ" sz="2200" dirty="0">
                <a:latin typeface="Sakkal Majalla" pitchFamily="2" charset="-78"/>
                <a:cs typeface="Sakkal Majalla" pitchFamily="2" charset="-78"/>
              </a:rPr>
              <a:t>ـ ودائع تحت الطلب لدى البنوك وباقي مؤسسات الإقراض، وهي تشكل النسبة العظمى من مجمل الودائع تحت الطلب، كما أن حسابات الشيكات تمثل جزءا مهما من الودائع تحت الطلب لدى البنوك.</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ب</a:t>
            </a:r>
            <a:r>
              <a:rPr lang="ar-DZ" sz="2200" dirty="0">
                <a:latin typeface="Sakkal Majalla" pitchFamily="2" charset="-78"/>
                <a:cs typeface="Sakkal Majalla" pitchFamily="2" charset="-78"/>
              </a:rPr>
              <a:t>. ودائع لدى الخزينة العمومية (لدى مراكز الشيكات البريدية، والحسابات الجارية للأفراد والمؤسسات لدى محاسبي الخزينة العموميين).</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جـ</a:t>
            </a:r>
            <a:r>
              <a:rPr lang="ar-DZ" sz="2200" dirty="0">
                <a:latin typeface="Sakkal Majalla" pitchFamily="2" charset="-78"/>
                <a:cs typeface="Sakkal Majalla" pitchFamily="2" charset="-78"/>
              </a:rPr>
              <a:t>. حسابات الأفراد والمؤسسات (المشاريع) لدى البنك المركزي، والجدير بالذكر أن علاقات البنك المركزي مع الزبائن من القطاع غير المصرفي ليست إلا من قبيل </a:t>
            </a:r>
            <a:r>
              <a:rPr lang="ar-DZ" sz="2200" dirty="0" smtClean="0">
                <a:latin typeface="Sakkal Majalla" pitchFamily="2" charset="-78"/>
                <a:cs typeface="Sakkal Majalla" pitchFamily="2" charset="-78"/>
              </a:rPr>
              <a:t>الاستمرار </a:t>
            </a:r>
            <a:r>
              <a:rPr lang="ar-DZ" sz="2200" dirty="0">
                <a:latin typeface="Sakkal Majalla" pitchFamily="2" charset="-78"/>
                <a:cs typeface="Sakkal Majalla" pitchFamily="2" charset="-78"/>
              </a:rPr>
              <a:t>في إحياء نشاطاته السابقة.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د</a:t>
            </a:r>
            <a:r>
              <a:rPr lang="ar-DZ" sz="2200" dirty="0">
                <a:latin typeface="Sakkal Majalla" pitchFamily="2" charset="-78"/>
                <a:cs typeface="Sakkal Majalla" pitchFamily="2" charset="-78"/>
              </a:rPr>
              <a:t>. باقي الودائع في حسابات الشيكات لدى صناديق </a:t>
            </a:r>
            <a:r>
              <a:rPr lang="ar-DZ" sz="2200" dirty="0" smtClean="0">
                <a:latin typeface="Sakkal Majalla" pitchFamily="2" charset="-78"/>
                <a:cs typeface="Sakkal Majalla" pitchFamily="2" charset="-78"/>
              </a:rPr>
              <a:t>االادخار </a:t>
            </a:r>
            <a:r>
              <a:rPr lang="ar-DZ" sz="2200" dirty="0">
                <a:latin typeface="Sakkal Majalla" pitchFamily="2" charset="-78"/>
                <a:cs typeface="Sakkal Majalla" pitchFamily="2" charset="-78"/>
              </a:rPr>
              <a:t>(في حال وجودها). </a:t>
            </a:r>
            <a:endParaRPr lang="fr-FR" sz="2200" dirty="0">
              <a:latin typeface="Sakkal Majalla" pitchFamily="2" charset="-78"/>
              <a:cs typeface="Sakkal Majalla" pitchFamily="2" charset="-78"/>
            </a:endParaRPr>
          </a:p>
        </p:txBody>
      </p:sp>
      <p:sp>
        <p:nvSpPr>
          <p:cNvPr id="3" name="Rectangle 2"/>
          <p:cNvSpPr/>
          <p:nvPr/>
        </p:nvSpPr>
        <p:spPr>
          <a:xfrm>
            <a:off x="2051720" y="117793"/>
            <a:ext cx="5184576" cy="523220"/>
          </a:xfrm>
          <a:prstGeom prst="rect">
            <a:avLst/>
          </a:prstGeom>
        </p:spPr>
        <p:txBody>
          <a:bodyPr wrap="square">
            <a:spAutoFit/>
          </a:bodyPr>
          <a:lstStyle/>
          <a:p>
            <a:pPr lvl="0" algn="just" rtl="1"/>
            <a:r>
              <a:rPr lang="ar-DZ" sz="2800" b="1" dirty="0">
                <a:solidFill>
                  <a:srgbClr val="0070C0"/>
                </a:solidFill>
                <a:latin typeface="Sakkal Majalla" pitchFamily="2" charset="-78"/>
                <a:cs typeface="Sakkal Majalla" pitchFamily="2" charset="-78"/>
              </a:rPr>
              <a:t>المحاضرة الثالثة : الكتلة النقدية ومقابلاتها</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7693"/>
            <a:ext cx="7992888"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2.1.1. الأموال شبه </a:t>
            </a:r>
            <a:r>
              <a:rPr lang="ar-DZ" sz="2200" b="1" dirty="0" smtClean="0">
                <a:latin typeface="Sakkal Majalla" pitchFamily="2" charset="-78"/>
                <a:cs typeface="Sakkal Majalla" pitchFamily="2" charset="-78"/>
              </a:rPr>
              <a:t>النقدية: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شبه </a:t>
            </a:r>
            <a:r>
              <a:rPr lang="ar-DZ" sz="2200" dirty="0">
                <a:latin typeface="Sakkal Majalla" pitchFamily="2" charset="-78"/>
                <a:cs typeface="Sakkal Majalla" pitchFamily="2" charset="-78"/>
              </a:rPr>
              <a:t>النقد يتكون من مجموع الودائع لدى البنوك والخزينة، التي لا يمكن وضعها مباشرة وفورا قيد التداول بواسطة الشيكات أو الحوالات، إلا أنه لا يقصد بذلك النقد الفعلي بالمعنى </a:t>
            </a:r>
            <a:r>
              <a:rPr lang="ar-DZ" sz="2200" dirty="0" smtClean="0">
                <a:latin typeface="Sakkal Majalla" pitchFamily="2" charset="-78"/>
                <a:cs typeface="Sakkal Majalla" pitchFamily="2" charset="-78"/>
              </a:rPr>
              <a:t>الضيق </a:t>
            </a:r>
            <a:r>
              <a:rPr lang="ar-DZ" sz="2200" dirty="0">
                <a:latin typeface="Sakkal Majalla" pitchFamily="2" charset="-78"/>
                <a:cs typeface="Sakkal Majalla" pitchFamily="2" charset="-78"/>
              </a:rPr>
              <a:t>لكن سهولة تحويل هذه الودائع إلى نقد فعلي هي التي مكنت من </a:t>
            </a:r>
            <a:r>
              <a:rPr lang="ar-DZ" sz="2200" dirty="0" smtClean="0">
                <a:latin typeface="Sakkal Majalla" pitchFamily="2" charset="-78"/>
                <a:cs typeface="Sakkal Majalla" pitchFamily="2" charset="-78"/>
              </a:rPr>
              <a:t>اعتبارها </a:t>
            </a:r>
            <a:r>
              <a:rPr lang="ar-DZ" sz="2200" dirty="0">
                <a:latin typeface="Sakkal Majalla" pitchFamily="2" charset="-78"/>
                <a:cs typeface="Sakkal Majalla" pitchFamily="2" charset="-78"/>
              </a:rPr>
              <a:t>شبه نقد.</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وتشمل الأموال شبه النقدية الودائع </a:t>
            </a:r>
            <a:r>
              <a:rPr lang="ar-DZ" sz="2200" dirty="0" smtClean="0">
                <a:latin typeface="Sakkal Majalla" pitchFamily="2" charset="-78"/>
                <a:cs typeface="Sakkal Majalla" pitchFamily="2" charset="-78"/>
              </a:rPr>
              <a:t>التالية:   </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1.2.1.1.</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الودائع تحت الطلب على الدفتر</a:t>
            </a:r>
            <a:r>
              <a:rPr lang="ar-DZ" sz="2200" dirty="0">
                <a:latin typeface="Sakkal Majalla" pitchFamily="2" charset="-78"/>
                <a:cs typeface="Sakkal Majalla" pitchFamily="2" charset="-78"/>
              </a:rPr>
              <a:t> (</a:t>
            </a:r>
            <a:r>
              <a:rPr lang="fr-FR" sz="2200" dirty="0">
                <a:latin typeface="Sakkal Majalla" pitchFamily="2" charset="-78"/>
                <a:cs typeface="Sakkal Majalla" pitchFamily="2" charset="-78"/>
              </a:rPr>
              <a:t>dépôts à vue sur </a:t>
            </a:r>
            <a:r>
              <a:rPr lang="fr-FR" sz="2200" dirty="0" smtClean="0">
                <a:latin typeface="Sakkal Majalla" pitchFamily="2" charset="-78"/>
                <a:cs typeface="Sakkal Majalla" pitchFamily="2" charset="-78"/>
              </a:rPr>
              <a:t>livret</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من الممكن أن توضع هذه الودائع في العديد من الحسابات التي تختلف من بلد لآخر تبعا لتطور أدوات السياسة النقدية المتبعة، يشار في هذا الخصوص على سبيل المثال إلى: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الحسابات على الدفتر في البنوك والتي تدر فائدة لأصحاب الودائع، وهي مخصصة </a:t>
            </a:r>
            <a:r>
              <a:rPr lang="ar-DZ" sz="2200" dirty="0" smtClean="0">
                <a:latin typeface="Sakkal Majalla" pitchFamily="2" charset="-78"/>
                <a:cs typeface="Sakkal Majalla" pitchFamily="2" charset="-78"/>
              </a:rPr>
              <a:t>للادخار</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الحسابات على الدفتر</a:t>
            </a:r>
            <a:r>
              <a:rPr lang="fr-FR" sz="2200" dirty="0">
                <a:latin typeface="Sakkal Majalla" pitchFamily="2" charset="-78"/>
                <a:cs typeface="Sakkal Majalla" pitchFamily="2" charset="-78"/>
              </a:rPr>
              <a:t>(les comptes d’épargne) </a:t>
            </a:r>
            <a:r>
              <a:rPr lang="ar-DZ" sz="2200" dirty="0">
                <a:latin typeface="Sakkal Majalla" pitchFamily="2" charset="-78"/>
                <a:cs typeface="Sakkal Majalla" pitchFamily="2" charset="-78"/>
              </a:rPr>
              <a:t> التي تستفيد من الفوائد المنتجة وتسمح في فترات لاحقة بالحصول على قروض إسكانية بفوائد تفاضلية.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تجدر </a:t>
            </a:r>
            <a:r>
              <a:rPr lang="ar-DZ" sz="2200" dirty="0">
                <a:latin typeface="Sakkal Majalla" pitchFamily="2" charset="-78"/>
                <a:cs typeface="Sakkal Majalla" pitchFamily="2" charset="-78"/>
              </a:rPr>
              <a:t>الإشارة إلا أنه من الجائز </a:t>
            </a:r>
            <a:r>
              <a:rPr lang="ar-DZ" sz="2200" dirty="0" smtClean="0">
                <a:latin typeface="Sakkal Majalla" pitchFamily="2" charset="-78"/>
                <a:cs typeface="Sakkal Majalla" pitchFamily="2" charset="-78"/>
              </a:rPr>
              <a:t>استحداث </a:t>
            </a:r>
            <a:r>
              <a:rPr lang="ar-DZ" sz="2200" dirty="0">
                <a:latin typeface="Sakkal Majalla" pitchFamily="2" charset="-78"/>
                <a:cs typeface="Sakkal Majalla" pitchFamily="2" charset="-78"/>
              </a:rPr>
              <a:t>حسابات أخرى تهدف إلى تمويل قطاعات </a:t>
            </a:r>
            <a:r>
              <a:rPr lang="ar-DZ" sz="2200" dirty="0" smtClean="0">
                <a:latin typeface="Sakkal Majalla" pitchFamily="2" charset="-78"/>
                <a:cs typeface="Sakkal Majalla" pitchFamily="2" charset="-78"/>
              </a:rPr>
              <a:t>اقتصادية </a:t>
            </a:r>
            <a:r>
              <a:rPr lang="ar-DZ" sz="2200" dirty="0">
                <a:latin typeface="Sakkal Majalla" pitchFamily="2" charset="-78"/>
                <a:cs typeface="Sakkal Majalla" pitchFamily="2" charset="-78"/>
              </a:rPr>
              <a:t>محددة كالقطاع الصناعي أو القطاع الزراعي.. الخ. </a:t>
            </a:r>
            <a:endParaRPr lang="fr-FR" sz="2200" dirty="0">
              <a:latin typeface="Sakkal Majalla" pitchFamily="2" charset="-78"/>
              <a:cs typeface="Sakkal Majalla" pitchFamily="2" charset="-78"/>
            </a:endParaRPr>
          </a:p>
          <a:p>
            <a:pPr algn="just" rtl="1"/>
            <a:r>
              <a:rPr lang="ar-DZ" sz="2200" b="1" dirty="0" smtClean="0">
                <a:latin typeface="Sakkal Majalla" pitchFamily="2" charset="-78"/>
                <a:cs typeface="Sakkal Majalla" pitchFamily="2" charset="-78"/>
              </a:rPr>
              <a:t>2</a:t>
            </a:r>
            <a:r>
              <a:rPr lang="ar-DZ" sz="2200" b="1" dirty="0">
                <a:latin typeface="Sakkal Majalla" pitchFamily="2" charset="-78"/>
                <a:cs typeface="Sakkal Majalla" pitchFamily="2" charset="-78"/>
              </a:rPr>
              <a:t>. المجمعات النقدية (</a:t>
            </a:r>
            <a:r>
              <a:rPr lang="fr-FR" sz="2200" dirty="0">
                <a:latin typeface="Sakkal Majalla" pitchFamily="2" charset="-78"/>
                <a:cs typeface="Sakkal Majalla" pitchFamily="2" charset="-78"/>
              </a:rPr>
              <a:t>Les agrégats </a:t>
            </a:r>
            <a:r>
              <a:rPr lang="fr-FR" sz="2200" dirty="0" smtClean="0">
                <a:latin typeface="Sakkal Majalla" pitchFamily="2" charset="-78"/>
                <a:cs typeface="Sakkal Majalla" pitchFamily="2" charset="-78"/>
              </a:rPr>
              <a:t>monétaires</a:t>
            </a:r>
            <a:r>
              <a:rPr lang="ar-DZ" sz="2200" dirty="0" smtClean="0">
                <a:latin typeface="Sakkal Majalla" pitchFamily="2" charset="-78"/>
                <a:cs typeface="Sakkal Majalla" pitchFamily="2" charset="-78"/>
              </a:rPr>
              <a:t>)</a:t>
            </a:r>
            <a:r>
              <a:rPr lang="ar-DZ" sz="2200" b="1" dirty="0" smtClean="0">
                <a:latin typeface="Sakkal Majalla" pitchFamily="2" charset="-78"/>
                <a:cs typeface="Sakkal Majalla" pitchFamily="2" charset="-78"/>
              </a:rPr>
              <a:t>: </a:t>
            </a:r>
            <a:r>
              <a:rPr lang="ar-DZ" sz="2200" dirty="0">
                <a:latin typeface="Sakkal Majalla" pitchFamily="2" charset="-78"/>
                <a:cs typeface="Sakkal Majalla" pitchFamily="2" charset="-78"/>
              </a:rPr>
              <a:t>المجمعات النقدية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1</a:t>
            </a:r>
            <a:r>
              <a:rPr lang="fr-FR" sz="2200" dirty="0">
                <a:latin typeface="Sakkal Majalla" pitchFamily="2" charset="-78"/>
                <a:cs typeface="Sakkal Majalla" pitchFamily="2" charset="-78"/>
              </a:rPr>
              <a:t> </a:t>
            </a:r>
            <a:r>
              <a:rPr lang="ar-DZ" sz="2200" b="1" dirty="0">
                <a:latin typeface="Sakkal Majalla" pitchFamily="2" charset="-78"/>
                <a:cs typeface="Sakkal Majalla" pitchFamily="2" charset="-78"/>
              </a:rPr>
              <a:t>،</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2</a:t>
            </a:r>
            <a:r>
              <a:rPr lang="fr-FR" sz="2200" dirty="0">
                <a:latin typeface="Sakkal Majalla" pitchFamily="2" charset="-78"/>
                <a:cs typeface="Sakkal Majalla" pitchFamily="2" charset="-78"/>
              </a:rPr>
              <a:t> </a:t>
            </a:r>
            <a:r>
              <a:rPr lang="ar-DZ" sz="2200" dirty="0">
                <a:latin typeface="Sakkal Majalla" pitchFamily="2" charset="-78"/>
                <a:cs typeface="Sakkal Majalla" pitchFamily="2" charset="-78"/>
              </a:rPr>
              <a:t>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3</a:t>
            </a:r>
            <a:r>
              <a:rPr lang="fr-FR" sz="2200" b="1" dirty="0">
                <a:latin typeface="Sakkal Majalla" pitchFamily="2" charset="-78"/>
                <a:cs typeface="Sakkal Majalla" pitchFamily="2" charset="-78"/>
              </a:rPr>
              <a:t> </a:t>
            </a:r>
            <a:r>
              <a:rPr lang="ar-DZ" sz="2200" dirty="0">
                <a:latin typeface="Sakkal Majalla" pitchFamily="2" charset="-78"/>
                <a:cs typeface="Sakkal Majalla" pitchFamily="2" charset="-78"/>
              </a:rPr>
              <a:t>، وحاليا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4</a:t>
            </a:r>
            <a:r>
              <a:rPr lang="ar-DZ" sz="2200" dirty="0">
                <a:latin typeface="Sakkal Majalla" pitchFamily="2" charset="-78"/>
                <a:cs typeface="Sakkal Majalla" pitchFamily="2" charset="-78"/>
              </a:rPr>
              <a:t>، هي عبارة عن مؤشرات إحصائية تعبر لنا عن جميع وسائل الدفع المتوفرة في فترة زمنية معينة لدى الأشخاص المقيمين، حيث إن هذه الوسائل يتم وضعها في مجمعات متجانسة ترتب حسب درجة السيولة ( من الأكثر سيولة إلى الأقل </a:t>
            </a:r>
            <a:r>
              <a:rPr lang="ar-DZ" sz="2200" dirty="0" smtClean="0">
                <a:latin typeface="Sakkal Majalla" pitchFamily="2" charset="-78"/>
                <a:cs typeface="Sakkal Majalla" pitchFamily="2" charset="-78"/>
              </a:rPr>
              <a:t>سيولة)، </a:t>
            </a:r>
            <a:r>
              <a:rPr lang="ar-DZ" sz="2200" dirty="0">
                <a:latin typeface="Sakkal Majalla" pitchFamily="2" charset="-78"/>
                <a:cs typeface="Sakkal Majalla" pitchFamily="2" charset="-78"/>
              </a:rPr>
              <a:t>وما تجدر الإشارة إليه أن مكونات كل مجمع من المجمعات السابقة تختلف من </a:t>
            </a:r>
            <a:r>
              <a:rPr lang="ar-DZ" sz="2200" dirty="0" smtClean="0">
                <a:latin typeface="Sakkal Majalla" pitchFamily="2" charset="-78"/>
                <a:cs typeface="Sakkal Majalla" pitchFamily="2" charset="-78"/>
              </a:rPr>
              <a:t>اقتصاد </a:t>
            </a:r>
            <a:r>
              <a:rPr lang="ar-DZ" sz="2200" dirty="0">
                <a:latin typeface="Sakkal Majalla" pitchFamily="2" charset="-78"/>
                <a:cs typeface="Sakkal Majalla" pitchFamily="2" charset="-78"/>
              </a:rPr>
              <a:t>إلى آخر حسب درجة تطور الجهاز المصرفي وإبداعه ومدى وجود الوعي لدى أفراد </a:t>
            </a:r>
            <a:r>
              <a:rPr lang="ar-DZ" sz="2200" dirty="0" smtClean="0">
                <a:latin typeface="Sakkal Majalla" pitchFamily="2" charset="-78"/>
                <a:cs typeface="Sakkal Majalla" pitchFamily="2" charset="-78"/>
              </a:rPr>
              <a:t>مجتمعه.</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745807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523" y="1556792"/>
            <a:ext cx="34956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776" y="2644176"/>
            <a:ext cx="24479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4947" y="3006127"/>
            <a:ext cx="8231460" cy="385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4796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81062"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1.2.المجمع الأول </a:t>
            </a:r>
            <a:r>
              <a:rPr lang="ar-DZ" sz="2200" dirty="0">
                <a:latin typeface="Sakkal Majalla" pitchFamily="2" charset="-78"/>
                <a:cs typeface="Sakkal Majalla" pitchFamily="2" charset="-78"/>
              </a:rPr>
              <a:t>(</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0</a:t>
            </a:r>
            <a:r>
              <a:rPr lang="ar-DZ" sz="2200" b="1" baseline="-25000" dirty="0">
                <a:latin typeface="Sakkal Majalla" pitchFamily="2" charset="-78"/>
                <a:cs typeface="Sakkal Majalla" pitchFamily="2" charset="-78"/>
              </a:rPr>
              <a:t>  </a:t>
            </a:r>
            <a:r>
              <a:rPr lang="ar-DZ" sz="2200" dirty="0">
                <a:latin typeface="Sakkal Majalla" pitchFamily="2" charset="-78"/>
                <a:cs typeface="Sakkal Majalla" pitchFamily="2" charset="-78"/>
              </a:rPr>
              <a:t>أو </a:t>
            </a:r>
            <a:r>
              <a:rPr lang="fr-FR" sz="2200" dirty="0">
                <a:latin typeface="Sakkal Majalla" pitchFamily="2" charset="-78"/>
                <a:cs typeface="Sakkal Majalla" pitchFamily="2" charset="-78"/>
              </a:rPr>
              <a:t>B</a:t>
            </a:r>
            <a:r>
              <a:rPr lang="ar-DZ" sz="2200" dirty="0">
                <a:latin typeface="Sakkal Majalla" pitchFamily="2" charset="-78"/>
                <a:cs typeface="Sakkal Majalla" pitchFamily="2" charset="-78"/>
              </a:rPr>
              <a:t>): أي القاعدة النقدية </a:t>
            </a:r>
            <a:r>
              <a:rPr lang="ar-SA" sz="2200" dirty="0">
                <a:latin typeface="Sakkal Majalla" pitchFamily="2" charset="-78"/>
                <a:cs typeface="Sakkal Majalla" pitchFamily="2" charset="-78"/>
              </a:rPr>
              <a:t>أو الأساس النقدي وتتصف بكونها السيولة التامة، كما تتجمع في هذا المجمع كل شروط النقد وخصائصه، وتتكون هذه القاعدة النقدية من النقود القانونية التي يصدرها البنك المركزي، ويمكن تجزئتها  إلى </a:t>
            </a:r>
            <a:r>
              <a:rPr lang="ar-SA" sz="2200" dirty="0" err="1">
                <a:latin typeface="Sakkal Majalla" pitchFamily="2" charset="-78"/>
                <a:cs typeface="Sakkal Majalla" pitchFamily="2" charset="-78"/>
              </a:rPr>
              <a:t>جزئين</a:t>
            </a:r>
            <a:r>
              <a:rPr lang="ar-SA" sz="2200" dirty="0">
                <a:latin typeface="Sakkal Majalla" pitchFamily="2" charset="-78"/>
                <a:cs typeface="Sakkal Majalla" pitchFamily="2" charset="-78"/>
              </a:rPr>
              <a:t> على الشكل التالي:</a:t>
            </a:r>
            <a:endParaRPr lang="fr-FR" sz="2200" dirty="0">
              <a:latin typeface="Sakkal Majalla" pitchFamily="2" charset="-78"/>
              <a:cs typeface="Sakkal Majalla" pitchFamily="2" charset="-78"/>
            </a:endParaRPr>
          </a:p>
          <a:p>
            <a:pPr algn="just" rtl="1"/>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0</a:t>
            </a:r>
            <a:r>
              <a:rPr lang="fr-FR" dirty="0">
                <a:latin typeface="Times New Roman" pitchFamily="18" charset="0"/>
                <a:cs typeface="Times New Roman" pitchFamily="18" charset="0"/>
              </a:rPr>
              <a:t>=E+R</a:t>
            </a:r>
            <a:r>
              <a:rPr lang="fr-FR" baseline="-25000" dirty="0">
                <a:latin typeface="Times New Roman" pitchFamily="18" charset="0"/>
                <a:cs typeface="Times New Roman" pitchFamily="18" charset="0"/>
              </a:rPr>
              <a:t>     </a:t>
            </a:r>
            <a:r>
              <a:rPr lang="ar-DZ" baseline="-25000" dirty="0">
                <a:latin typeface="Times New Roman" pitchFamily="18" charset="0"/>
                <a:cs typeface="Times New Roman" pitchFamily="18" charset="0"/>
              </a:rPr>
              <a:t>    </a:t>
            </a:r>
            <a:r>
              <a:rPr lang="ar-DZ" dirty="0">
                <a:latin typeface="Times New Roman" pitchFamily="18" charset="0"/>
                <a:cs typeface="Times New Roman" pitchFamily="18" charset="0"/>
              </a:rPr>
              <a:t>حيث </a:t>
            </a:r>
            <a:r>
              <a:rPr lang="fr-FR" dirty="0">
                <a:latin typeface="Times New Roman" pitchFamily="18" charset="0"/>
                <a:cs typeface="Times New Roman" pitchFamily="18" charset="0"/>
              </a:rPr>
              <a:t>R</a:t>
            </a:r>
            <a:r>
              <a:rPr lang="ar-DZ" dirty="0">
                <a:latin typeface="Times New Roman" pitchFamily="18" charset="0"/>
                <a:cs typeface="Times New Roman" pitchFamily="18" charset="0"/>
              </a:rPr>
              <a:t> </a:t>
            </a:r>
            <a:r>
              <a:rPr lang="ar-DZ" sz="2200" dirty="0">
                <a:latin typeface="Sakkal Majalla" pitchFamily="2" charset="-78"/>
                <a:cs typeface="Sakkal Majalla" pitchFamily="2" charset="-78"/>
              </a:rPr>
              <a:t>: تمثل </a:t>
            </a:r>
            <a:r>
              <a:rPr lang="ar-DZ" sz="2200" dirty="0" smtClean="0">
                <a:latin typeface="Sakkal Majalla" pitchFamily="2" charset="-78"/>
                <a:cs typeface="Sakkal Majalla" pitchFamily="2" charset="-78"/>
              </a:rPr>
              <a:t>الاحتياطات </a:t>
            </a:r>
            <a:r>
              <a:rPr lang="ar-DZ" sz="2200" dirty="0">
                <a:latin typeface="Sakkal Majalla" pitchFamily="2" charset="-78"/>
                <a:cs typeface="Sakkal Majalla" pitchFamily="2" charset="-78"/>
              </a:rPr>
              <a:t>النقدية لدى البنوك في صناديقها، وفي حساباتها لدى البنك المركزي.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أما </a:t>
            </a:r>
            <a:r>
              <a:rPr lang="fr-FR" sz="2200" dirty="0">
                <a:latin typeface="Sakkal Majalla" pitchFamily="2" charset="-78"/>
                <a:cs typeface="Sakkal Majalla" pitchFamily="2" charset="-78"/>
              </a:rPr>
              <a:t>E</a:t>
            </a:r>
            <a:r>
              <a:rPr lang="ar-DZ" sz="2200" dirty="0">
                <a:latin typeface="Sakkal Majalla" pitchFamily="2" charset="-78"/>
                <a:cs typeface="Sakkal Majalla" pitchFamily="2" charset="-78"/>
              </a:rPr>
              <a:t> : فتمثل النقود القانونية خارج الجهاز المصرفي، وبعبارة أخرى النقود القانونية المتداولة لدى الجمهور.</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2.2.المجمع الثاني (</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1</a:t>
            </a:r>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يشمل وسائل الدفع المطلقة للسيولة مثل الأوراق النقدية الصادرة عن البنك المركزي والتي توجد بيد الوكلاء غير الماليين، وكسور النقود والودائع تحت الطلب بالنقد الوطني القابلة للتحريك بواسطة الشيكات، والتي تدار بواسطة مؤسسات الإقراض والخزينة والعديد من الأجهزة الأخرى المحددة طبقا للقوانين والإجراءات النقدية المطبقة والتي تختلف من بلد لآخر، ومنه يعبر عن هذا المجمع رياضيا بالعلاقة التالية:</a:t>
            </a:r>
            <a:endParaRPr lang="fr-FR" sz="2200" dirty="0">
              <a:latin typeface="Sakkal Majalla" pitchFamily="2" charset="-78"/>
              <a:cs typeface="Sakkal Majalla" pitchFamily="2" charset="-78"/>
            </a:endParaRPr>
          </a:p>
          <a:p>
            <a:pPr algn="just" rtl="1"/>
            <a:r>
              <a:rPr lang="ar-DZ" dirty="0">
                <a:latin typeface="Times New Roman" pitchFamily="18" charset="0"/>
                <a:cs typeface="Times New Roman" pitchFamily="18" charset="0"/>
              </a:rPr>
              <a:t> </a:t>
            </a:r>
            <a:r>
              <a:rPr lang="en-US" dirty="0">
                <a:latin typeface="Times New Roman" pitchFamily="18" charset="0"/>
                <a:cs typeface="Times New Roman" pitchFamily="18" charset="0"/>
              </a:rPr>
              <a:t>M</a:t>
            </a:r>
            <a:r>
              <a:rPr lang="fr-FR" baseline="-25000" dirty="0">
                <a:latin typeface="Times New Roman" pitchFamily="18" charset="0"/>
                <a:cs typeface="Times New Roman" pitchFamily="18" charset="0"/>
              </a:rPr>
              <a:t>1</a:t>
            </a:r>
            <a:r>
              <a:rPr lang="en-US" dirty="0">
                <a:latin typeface="Times New Roman" pitchFamily="18" charset="0"/>
                <a:cs typeface="Times New Roman" pitchFamily="18" charset="0"/>
              </a:rPr>
              <a:t>=E+D </a:t>
            </a:r>
            <a:r>
              <a:rPr lang="ar-DZ" dirty="0" smtClean="0">
                <a:latin typeface="Times New Roman" pitchFamily="18" charset="0"/>
                <a:cs typeface="Times New Roman" pitchFamily="18" charset="0"/>
              </a:rPr>
              <a:t> حيث </a:t>
            </a:r>
            <a:r>
              <a:rPr lang="fr-FR" dirty="0">
                <a:latin typeface="Times New Roman" pitchFamily="18" charset="0"/>
                <a:cs typeface="Times New Roman" pitchFamily="18" charset="0"/>
              </a:rPr>
              <a:t>D</a:t>
            </a:r>
            <a:r>
              <a:rPr lang="ar-DZ" dirty="0">
                <a:latin typeface="Times New Roman" pitchFamily="18" charset="0"/>
                <a:cs typeface="Times New Roman" pitchFamily="18" charset="0"/>
              </a:rPr>
              <a:t>: </a:t>
            </a:r>
            <a:r>
              <a:rPr lang="ar-DZ" sz="2200" dirty="0">
                <a:latin typeface="Sakkal Majalla" pitchFamily="2" charset="-78"/>
                <a:cs typeface="Sakkal Majalla" pitchFamily="2" charset="-78"/>
              </a:rPr>
              <a:t>تمثل ودائع تحت الطلب، وتسمى أيضا بالنقد الكتابي، وتشمل أرصدة الحسابات الجارية للجمهور لدى البنوك التجارية، </a:t>
            </a:r>
            <a:r>
              <a:rPr lang="ar-DZ" sz="2200" dirty="0" smtClean="0">
                <a:latin typeface="Sakkal Majalla" pitchFamily="2" charset="-78"/>
                <a:cs typeface="Sakkal Majalla" pitchFamily="2" charset="-78"/>
              </a:rPr>
              <a:t>البريد، </a:t>
            </a:r>
            <a:r>
              <a:rPr lang="ar-DZ" sz="2200" dirty="0">
                <a:latin typeface="Sakkal Majalla" pitchFamily="2" charset="-78"/>
                <a:cs typeface="Sakkal Majalla" pitchFamily="2" charset="-78"/>
              </a:rPr>
              <a:t>الخزينة العمومية. </a:t>
            </a:r>
            <a:r>
              <a:rPr lang="ar-DZ" sz="2200" dirty="0" smtClean="0">
                <a:latin typeface="Sakkal Majalla" pitchFamily="2" charset="-78"/>
                <a:cs typeface="Sakkal Majalla" pitchFamily="2" charset="-78"/>
              </a:rPr>
              <a:t>وباختصار </a:t>
            </a:r>
            <a:r>
              <a:rPr lang="ar-DZ" sz="2200" dirty="0">
                <a:latin typeface="Sakkal Majalla" pitchFamily="2" charset="-78"/>
                <a:cs typeface="Sakkal Majalla" pitchFamily="2" charset="-78"/>
              </a:rPr>
              <a:t>يمثل </a:t>
            </a:r>
            <a:r>
              <a:rPr lang="ar-DZ" sz="2200" dirty="0" smtClean="0">
                <a:latin typeface="Sakkal Majalla" pitchFamily="2" charset="-78"/>
                <a:cs typeface="Sakkal Majalla" pitchFamily="2" charset="-78"/>
              </a:rPr>
              <a:t>هذا المجمع </a:t>
            </a:r>
            <a:r>
              <a:rPr lang="ar-DZ" sz="2200" dirty="0">
                <a:latin typeface="Sakkal Majalla" pitchFamily="2" charset="-78"/>
                <a:cs typeface="Sakkal Majalla" pitchFamily="2" charset="-78"/>
              </a:rPr>
              <a:t>وسائل الدفع المتاحة.</a:t>
            </a:r>
            <a:r>
              <a:rPr lang="ar-DZ"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3.2.المجمع الثالث(</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2</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ويقصد به الكتلة النقدية بالمفهوم الواسع، وهو مجمع يعبر عن وسائل الدفع المتاحة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1</a:t>
            </a:r>
            <a:r>
              <a:rPr lang="ar-DZ" sz="2200" dirty="0">
                <a:latin typeface="Sakkal Majalla" pitchFamily="2" charset="-78"/>
                <a:cs typeface="Sakkal Majalla" pitchFamily="2" charset="-78"/>
              </a:rPr>
              <a:t>) ،مضافا إليها الودائع لأجل (</a:t>
            </a:r>
            <a:r>
              <a:rPr lang="fr-FR" sz="2200" dirty="0" err="1">
                <a:latin typeface="Sakkal Majalla" pitchFamily="2" charset="-78"/>
                <a:cs typeface="Sakkal Majalla" pitchFamily="2" charset="-78"/>
              </a:rPr>
              <a:t>Dt</a:t>
            </a:r>
            <a:r>
              <a:rPr lang="ar-DZ" sz="2200" dirty="0">
                <a:latin typeface="Sakkal Majalla" pitchFamily="2" charset="-78"/>
                <a:cs typeface="Sakkal Majalla" pitchFamily="2" charset="-78"/>
              </a:rPr>
              <a:t>). وعليه تصبح العلاقة الرياضية بالشكل التالي:</a:t>
            </a:r>
            <a:r>
              <a:rPr lang="ar-DZ"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fr-FR" sz="2200" dirty="0">
                <a:latin typeface="Sakkal Majalla" pitchFamily="2" charset="-78"/>
                <a:cs typeface="Sakkal Majalla" pitchFamily="2" charset="-78"/>
              </a:rPr>
              <a:t> </a:t>
            </a:r>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2 = </a:t>
            </a:r>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1</a:t>
            </a:r>
            <a:r>
              <a:rPr lang="fr-FR" dirty="0">
                <a:latin typeface="Times New Roman" pitchFamily="18" charset="0"/>
                <a:cs typeface="Times New Roman" pitchFamily="18" charset="0"/>
              </a:rPr>
              <a:t>+Dt </a:t>
            </a:r>
            <a:r>
              <a:rPr lang="ar-DZ" sz="2200" dirty="0">
                <a:latin typeface="Sakkal Majalla" pitchFamily="2" charset="-78"/>
                <a:cs typeface="Sakkal Majalla" pitchFamily="2" charset="-78"/>
              </a:rPr>
              <a:t>بحيث  </a:t>
            </a:r>
            <a:r>
              <a:rPr lang="fr-FR" sz="2200" dirty="0" err="1">
                <a:latin typeface="Sakkal Majalla" pitchFamily="2" charset="-78"/>
                <a:cs typeface="Sakkal Majalla" pitchFamily="2" charset="-78"/>
              </a:rPr>
              <a:t>Dt</a:t>
            </a:r>
            <a:r>
              <a:rPr lang="ar-DZ" sz="2200" dirty="0">
                <a:latin typeface="Sakkal Majalla" pitchFamily="2" charset="-78"/>
                <a:cs typeface="Sakkal Majalla" pitchFamily="2" charset="-78"/>
              </a:rPr>
              <a:t> : تمثل الودائع لأجل وتسمى أيضا بأشباه النقود، وهذا المجمع هو الذي يستعمل في بعض الدراسات الكلية كتحليل العلاقة بين الدخل والكتلة النقدية مثلا</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884368" cy="2462213"/>
          </a:xfrm>
          <a:prstGeom prst="rect">
            <a:avLst/>
          </a:prstGeom>
        </p:spPr>
        <p:txBody>
          <a:bodyPr wrap="square">
            <a:spAutoFit/>
          </a:bodyPr>
          <a:lstStyle/>
          <a:p>
            <a:pPr algn="just" rtl="1"/>
            <a:r>
              <a:rPr lang="ar-DZ" sz="2200" b="1" dirty="0">
                <a:latin typeface="Sakkal Majalla" pitchFamily="2" charset="-78"/>
                <a:cs typeface="Sakkal Majalla" pitchFamily="2" charset="-78"/>
              </a:rPr>
              <a:t>4.2.المجمع الرابع(</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3</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ويشمل بالإضافة إلى المجمع  (</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2</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الودائع </a:t>
            </a:r>
            <a:r>
              <a:rPr lang="ar-DZ" sz="2200" dirty="0" smtClean="0">
                <a:latin typeface="Sakkal Majalla" pitchFamily="2" charset="-78"/>
                <a:cs typeface="Sakkal Majalla" pitchFamily="2" charset="-78"/>
              </a:rPr>
              <a:t>االادخارية </a:t>
            </a:r>
            <a:r>
              <a:rPr lang="ar-DZ" sz="2200" dirty="0">
                <a:latin typeface="Sakkal Majalla" pitchFamily="2" charset="-78"/>
                <a:cs typeface="Sakkal Majalla" pitchFamily="2" charset="-78"/>
              </a:rPr>
              <a:t>(</a:t>
            </a:r>
            <a:r>
              <a:rPr lang="fr-FR" sz="2200" dirty="0">
                <a:latin typeface="Sakkal Majalla" pitchFamily="2" charset="-78"/>
                <a:cs typeface="Sakkal Majalla" pitchFamily="2" charset="-78"/>
              </a:rPr>
              <a:t>S</a:t>
            </a:r>
            <a:r>
              <a:rPr lang="ar-DZ" sz="2200" dirty="0">
                <a:latin typeface="Sakkal Majalla" pitchFamily="2" charset="-78"/>
                <a:cs typeface="Sakkal Majalla" pitchFamily="2" charset="-78"/>
              </a:rPr>
              <a:t>) لدى بعض المؤسسات المالية غير المصرفية، ومنه: </a:t>
            </a:r>
            <a:endParaRPr lang="fr-FR" sz="2200" dirty="0">
              <a:latin typeface="Sakkal Majalla" pitchFamily="2" charset="-78"/>
              <a:cs typeface="Sakkal Majalla" pitchFamily="2" charset="-78"/>
            </a:endParaRPr>
          </a:p>
          <a:p>
            <a:pPr algn="just" rtl="1"/>
            <a:r>
              <a:rPr lang="fr-FR" sz="2200" dirty="0">
                <a:latin typeface="Sakkal Majalla" pitchFamily="2" charset="-78"/>
                <a:cs typeface="Sakkal Majalla" pitchFamily="2" charset="-78"/>
              </a:rPr>
              <a:t> </a:t>
            </a:r>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3</a:t>
            </a:r>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2</a:t>
            </a:r>
            <a:r>
              <a:rPr lang="fr-FR" dirty="0">
                <a:latin typeface="Times New Roman" pitchFamily="18" charset="0"/>
                <a:cs typeface="Times New Roman" pitchFamily="18" charset="0"/>
              </a:rPr>
              <a:t>+S</a:t>
            </a:r>
            <a:r>
              <a:rPr lang="fr-FR" sz="2200" dirty="0">
                <a:latin typeface="Sakkal Majalla" pitchFamily="2" charset="-78"/>
                <a:cs typeface="Sakkal Majalla" pitchFamily="2" charset="-78"/>
              </a:rPr>
              <a:t> </a:t>
            </a:r>
            <a:r>
              <a:rPr lang="ar-DZ" sz="2200" dirty="0">
                <a:latin typeface="Sakkal Majalla" pitchFamily="2" charset="-78"/>
                <a:cs typeface="Sakkal Majalla" pitchFamily="2" charset="-78"/>
              </a:rPr>
              <a:t>  بحيث </a:t>
            </a:r>
            <a:r>
              <a:rPr lang="fr-FR" sz="2200" dirty="0">
                <a:latin typeface="Sakkal Majalla" pitchFamily="2" charset="-78"/>
                <a:cs typeface="Sakkal Majalla" pitchFamily="2" charset="-78"/>
              </a:rPr>
              <a:t>S</a:t>
            </a:r>
            <a:r>
              <a:rPr lang="ar-DZ" sz="2200" dirty="0">
                <a:latin typeface="Sakkal Majalla" pitchFamily="2" charset="-78"/>
                <a:cs typeface="Sakkal Majalla" pitchFamily="2" charset="-78"/>
              </a:rPr>
              <a:t>: يمثل الودائع </a:t>
            </a:r>
            <a:r>
              <a:rPr lang="ar-DZ" sz="2200" dirty="0" smtClean="0">
                <a:latin typeface="Sakkal Majalla" pitchFamily="2" charset="-78"/>
                <a:cs typeface="Sakkal Majalla" pitchFamily="2" charset="-78"/>
              </a:rPr>
              <a:t>الادخارية</a:t>
            </a:r>
            <a:r>
              <a:rPr lang="ar-DZ" sz="2200" dirty="0">
                <a:latin typeface="Sakkal Majalla" pitchFamily="2" charset="-78"/>
                <a:cs typeface="Sakkal Majalla" pitchFamily="2" charset="-78"/>
              </a:rPr>
              <a:t>.  يطلق على هذا المجمع السيولة الكلية </a:t>
            </a:r>
            <a:r>
              <a:rPr lang="ar-DZ" sz="2200" dirty="0" smtClean="0">
                <a:latin typeface="Sakkal Majalla" pitchFamily="2" charset="-78"/>
                <a:cs typeface="Sakkal Majalla" pitchFamily="2" charset="-78"/>
              </a:rPr>
              <a:t>للاقتصاد</a:t>
            </a:r>
            <a:r>
              <a:rPr lang="ar-DZ" sz="2200" dirty="0" smtClean="0">
                <a:latin typeface="Sakkal Majalla" pitchFamily="2" charset="-78"/>
                <a:cs typeface="Sakkal Majalla" pitchFamily="2" charset="-78"/>
              </a:rPr>
              <a:t>.</a:t>
            </a:r>
            <a:endParaRPr lang="ar-DZ" sz="2200" b="1" dirty="0" smtClean="0">
              <a:latin typeface="Sakkal Majalla" pitchFamily="2" charset="-78"/>
              <a:cs typeface="Sakkal Majalla" pitchFamily="2" charset="-78"/>
            </a:endParaRPr>
          </a:p>
          <a:p>
            <a:pPr algn="just" rtl="1"/>
            <a:r>
              <a:rPr lang="ar-DZ" sz="2200" b="1" dirty="0" smtClean="0">
                <a:latin typeface="Sakkal Majalla" pitchFamily="2" charset="-78"/>
                <a:cs typeface="Sakkal Majalla" pitchFamily="2" charset="-78"/>
              </a:rPr>
              <a:t>5.2.المجمع </a:t>
            </a:r>
            <a:r>
              <a:rPr lang="ar-DZ" sz="2200" b="1" dirty="0">
                <a:latin typeface="Sakkal Majalla" pitchFamily="2" charset="-78"/>
                <a:cs typeface="Sakkal Majalla" pitchFamily="2" charset="-78"/>
              </a:rPr>
              <a:t>الأخير  (</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4</a:t>
            </a:r>
            <a:r>
              <a:rPr lang="ar-DZ" sz="2200" b="1" dirty="0">
                <a:latin typeface="Sakkal Majalla" pitchFamily="2" charset="-78"/>
                <a:cs typeface="Sakkal Majalla" pitchFamily="2" charset="-78"/>
              </a:rPr>
              <a:t>) : </a:t>
            </a:r>
            <a:r>
              <a:rPr lang="ar-DZ" sz="2200" dirty="0">
                <a:latin typeface="Sakkal Majalla" pitchFamily="2" charset="-78"/>
                <a:cs typeface="Sakkal Majalla" pitchFamily="2" charset="-78"/>
              </a:rPr>
              <a:t>ويتضمن بالإضافة إلى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3</a:t>
            </a:r>
            <a:r>
              <a:rPr lang="ar-DZ" sz="2200" dirty="0">
                <a:latin typeface="Sakkal Majalla" pitchFamily="2" charset="-78"/>
                <a:cs typeface="Sakkal Majalla" pitchFamily="2" charset="-78"/>
              </a:rPr>
              <a:t>)، أوراق الخزينة بحوزة الأعوان غير الماليين الصادرة عن المؤسسات، وسندات الخزينة القابلة للتداول والصادرة عن الدولة والموجودة بيد الأعوان غير الماليين. ويلخص ذلك من خلال الشكل التالي : </a:t>
            </a:r>
            <a:endParaRPr lang="fr-FR" sz="2200" dirty="0">
              <a:latin typeface="Sakkal Majalla" pitchFamily="2" charset="-78"/>
              <a:cs typeface="Sakkal Majalla" pitchFamily="2" charset="-78"/>
            </a:endParaRPr>
          </a:p>
          <a:p>
            <a:pPr algn="ctr" rtl="1"/>
            <a:r>
              <a:rPr lang="ar-DZ" sz="2200" b="1" dirty="0" smtClean="0">
                <a:latin typeface="Sakkal Majalla" pitchFamily="2" charset="-78"/>
                <a:cs typeface="Sakkal Majalla" pitchFamily="2" charset="-78"/>
              </a:rPr>
              <a:t>الشكل </a:t>
            </a:r>
            <a:r>
              <a:rPr lang="ar-DZ" sz="2200" b="1" dirty="0">
                <a:latin typeface="Sakkal Majalla" pitchFamily="2" charset="-78"/>
                <a:cs typeface="Sakkal Majalla" pitchFamily="2" charset="-78"/>
              </a:rPr>
              <a:t>رقم .( 03) : المجمعات النقدية ومكوناتها </a:t>
            </a:r>
            <a:endParaRPr lang="fr-FR" sz="2200" dirty="0">
              <a:latin typeface="Sakkal Majalla" pitchFamily="2" charset="-78"/>
              <a:cs typeface="Sakkal Majalla" pitchFamily="2" charset="-78"/>
            </a:endParaRPr>
          </a:p>
        </p:txBody>
      </p:sp>
      <p:pic>
        <p:nvPicPr>
          <p:cNvPr id="3" name="Image 2"/>
          <p:cNvPicPr/>
          <p:nvPr/>
        </p:nvPicPr>
        <p:blipFill>
          <a:blip r:embed="rId2"/>
          <a:stretch>
            <a:fillRect/>
          </a:stretch>
        </p:blipFill>
        <p:spPr>
          <a:xfrm>
            <a:off x="0" y="2650853"/>
            <a:ext cx="9144000" cy="3280112"/>
          </a:xfrm>
          <a:prstGeom prst="rect">
            <a:avLst/>
          </a:prstGeom>
        </p:spPr>
      </p:pic>
      <p:sp>
        <p:nvSpPr>
          <p:cNvPr id="4" name="Rectangle 3"/>
          <p:cNvSpPr/>
          <p:nvPr/>
        </p:nvSpPr>
        <p:spPr>
          <a:xfrm>
            <a:off x="1055951" y="6093296"/>
            <a:ext cx="7872025" cy="646331"/>
          </a:xfrm>
          <a:prstGeom prst="rect">
            <a:avLst/>
          </a:prstGeom>
        </p:spPr>
        <p:txBody>
          <a:bodyPr wrap="square">
            <a:spAutoFit/>
          </a:bodyPr>
          <a:lstStyle/>
          <a:p>
            <a:pPr algn="just" rtl="1"/>
            <a:r>
              <a:rPr lang="ar-DZ" b="1" dirty="0">
                <a:latin typeface="Sakkal Majalla" pitchFamily="2" charset="-78"/>
                <a:cs typeface="Sakkal Majalla" pitchFamily="2" charset="-78"/>
              </a:rPr>
              <a:t>المصدر: أحمد شعبان محمد علي، </a:t>
            </a:r>
            <a:r>
              <a:rPr lang="ar-DZ" b="1" dirty="0" smtClean="0">
                <a:latin typeface="Sakkal Majalla" pitchFamily="2" charset="-78"/>
                <a:cs typeface="Sakkal Majalla" pitchFamily="2" charset="-78"/>
              </a:rPr>
              <a:t>انعكاسات </a:t>
            </a:r>
            <a:r>
              <a:rPr lang="ar-DZ" b="1" dirty="0">
                <a:latin typeface="Sakkal Majalla" pitchFamily="2" charset="-78"/>
                <a:cs typeface="Sakkal Majalla" pitchFamily="2" charset="-78"/>
              </a:rPr>
              <a:t>المتغيرات المعاصرة على القطاع المصرفي ودور البنوك المركزية، الدار الجامعية، الإسكندرية، 2007، ص509.</a:t>
            </a:r>
            <a:endParaRPr lang="fr-FR"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043608" y="157239"/>
                <a:ext cx="7776864" cy="6614568"/>
              </a:xfrm>
              <a:prstGeom prst="rect">
                <a:avLst/>
              </a:prstGeom>
            </p:spPr>
            <p:txBody>
              <a:bodyPr wrap="square">
                <a:spAutoFit/>
              </a:bodyPr>
              <a:lstStyle/>
              <a:p>
                <a:pPr algn="just" rtl="1"/>
                <a:r>
                  <a:rPr lang="ar-SA" sz="2200" b="1" dirty="0">
                    <a:latin typeface="Sakkal Majalla" pitchFamily="2" charset="-78"/>
                    <a:cs typeface="Sakkal Majalla" pitchFamily="2" charset="-78"/>
                  </a:rPr>
                  <a:t>3.متغيرات نقدية أخرى:</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سرعة تداول النقود.</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 المضاعف النقـدي. - </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كتنــــاز</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 </a:t>
                </a:r>
                <a:r>
                  <a:rPr lang="ar-SA" sz="2200" b="1" dirty="0">
                    <a:latin typeface="Sakkal Majalla" pitchFamily="2" charset="-78"/>
                    <a:cs typeface="Sakkal Majalla" pitchFamily="2" charset="-78"/>
                  </a:rPr>
                  <a:t>سرعة تداول النقد: </a:t>
                </a:r>
                <a:r>
                  <a:rPr lang="ar-SA" sz="2200" dirty="0">
                    <a:latin typeface="Sakkal Majalla" pitchFamily="2" charset="-78"/>
                    <a:cs typeface="Sakkal Majalla" pitchFamily="2" charset="-78"/>
                  </a:rPr>
                  <a:t>هو مفهوم قديم ومهم في تفسير العلاقة بين تطور الكتلة النقدية وتطور النشاط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قتصادي</a:t>
                </a:r>
                <a:r>
                  <a:rPr lang="ar-SA" sz="2200" dirty="0">
                    <a:latin typeface="Sakkal Majalla" pitchFamily="2" charset="-78"/>
                    <a:cs typeface="Sakkal Majalla" pitchFamily="2" charset="-78"/>
                  </a:rPr>
                  <a:t>، وقد إعتبره الكلاسيك بأنه متغير خارجي ثابت.</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وتعرف سرعة التداول النقود بأنها عدد مرات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نتقال </a:t>
                </a:r>
                <a:r>
                  <a:rPr lang="ar-SA" sz="2200" dirty="0">
                    <a:latin typeface="Sakkal Majalla" pitchFamily="2" charset="-78"/>
                    <a:cs typeface="Sakkal Majalla" pitchFamily="2" charset="-78"/>
                  </a:rPr>
                  <a:t>الوحدة النقدية من يد لأخرى لأداء معاملات معينة في فترة زمنية محددة.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وتقاس رياضيا بالعلاقة التّالية:   </a:t>
                </a:r>
                <a:r>
                  <a:rPr lang="en-US" sz="2200" dirty="0">
                    <a:latin typeface="Sakkal Majalla" pitchFamily="2" charset="-78"/>
                    <a:cs typeface="Sakkal Majalla" pitchFamily="2" charset="-78"/>
                  </a:rPr>
                  <a:t>V= </a:t>
                </a:r>
                <a14:m>
                  <m:oMath xmlns:m="http://schemas.openxmlformats.org/officeDocument/2006/math">
                    <m:f>
                      <m:fPr>
                        <m:ctrlPr>
                          <a:rPr lang="fr-FR" sz="2200" i="1">
                            <a:latin typeface="Cambria Math"/>
                          </a:rPr>
                        </m:ctrlPr>
                      </m:fPr>
                      <m:num>
                        <m:r>
                          <m:rPr>
                            <m:sty m:val="p"/>
                          </m:rPr>
                          <a:rPr lang="en-US" sz="2200">
                            <a:latin typeface="Cambria Math"/>
                          </a:rPr>
                          <m:t>PIB</m:t>
                        </m:r>
                      </m:num>
                      <m:den>
                        <m:r>
                          <a:rPr lang="en-US" sz="2200" i="1">
                            <a:latin typeface="Cambria Math"/>
                          </a:rPr>
                          <m:t>𝑀𝑀</m:t>
                        </m:r>
                      </m:den>
                    </m:f>
                  </m:oMath>
                </a14:m>
                <a:r>
                  <a:rPr lang="ar-DZ" sz="2200" dirty="0">
                    <a:latin typeface="Sakkal Majalla" pitchFamily="2" charset="-78"/>
                    <a:cs typeface="Sakkal Majalla" pitchFamily="2" charset="-78"/>
                  </a:rPr>
                  <a:t>  </a:t>
                </a:r>
                <a:r>
                  <a:rPr lang="ar-SA" sz="2200" dirty="0">
                    <a:latin typeface="Sakkal Majalla" pitchFamily="2" charset="-78"/>
                    <a:cs typeface="Sakkal Majalla" pitchFamily="2" charset="-78"/>
                  </a:rPr>
                  <a:t>حيث: </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سرعة تداول النقود. </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PIB</a:t>
                </a:r>
                <a:r>
                  <a:rPr lang="ar-SA" sz="2200" dirty="0">
                    <a:latin typeface="Sakkal Majalla" pitchFamily="2" charset="-78"/>
                    <a:cs typeface="Sakkal Majalla" pitchFamily="2" charset="-78"/>
                  </a:rPr>
                  <a:t>: الناتج الداخلي الخام.</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MM</a:t>
                </a:r>
                <a:r>
                  <a:rPr lang="ar-SA" sz="2200" dirty="0">
                    <a:latin typeface="Sakkal Majalla" pitchFamily="2" charset="-78"/>
                    <a:cs typeface="Sakkal Majalla" pitchFamily="2" charset="-78"/>
                  </a:rPr>
                  <a:t>: الكتلة النقدية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والمعبرة عنها بـــ  </a:t>
                </a:r>
                <a:r>
                  <a:rPr lang="en-US" sz="2200" dirty="0">
                    <a:latin typeface="Sakkal Majalla" pitchFamily="2" charset="-78"/>
                    <a:cs typeface="Sakkal Majalla" pitchFamily="2" charset="-78"/>
                  </a:rPr>
                  <a:t>m</a:t>
                </a:r>
                <a:r>
                  <a:rPr lang="en-US" sz="2200" baseline="-25000" dirty="0">
                    <a:latin typeface="Sakkal Majalla" pitchFamily="2" charset="-78"/>
                    <a:cs typeface="Sakkal Majalla" pitchFamily="2" charset="-78"/>
                  </a:rPr>
                  <a:t>2</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ومقلوب السرعة (  </a:t>
                </a:r>
                <a14:m>
                  <m:oMath xmlns:m="http://schemas.openxmlformats.org/officeDocument/2006/math">
                    <m:f>
                      <m:fPr>
                        <m:ctrlPr>
                          <a:rPr lang="fr-FR" sz="2200" i="1">
                            <a:latin typeface="Cambria Math"/>
                          </a:rPr>
                        </m:ctrlPr>
                      </m:fPr>
                      <m:num>
                        <m:r>
                          <a:rPr lang="en-US" sz="2200">
                            <a:latin typeface="Cambria Math"/>
                          </a:rPr>
                          <m:t>1</m:t>
                        </m:r>
                      </m:num>
                      <m:den>
                        <m:r>
                          <m:rPr>
                            <m:sty m:val="p"/>
                          </m:rPr>
                          <a:rPr lang="en-US" sz="2200">
                            <a:latin typeface="Cambria Math"/>
                          </a:rPr>
                          <m:t>v</m:t>
                        </m:r>
                      </m:den>
                    </m:f>
                  </m:oMath>
                </a14:m>
                <a:r>
                  <a:rPr lang="ar-SA" sz="2200" dirty="0">
                    <a:latin typeface="Sakkal Majalla" pitchFamily="2" charset="-78"/>
                    <a:cs typeface="Sakkal Majalla" pitchFamily="2" charset="-78"/>
                  </a:rPr>
                  <a:t> ) هو المدة المتوسطة لتعطل النقود المقبوضة.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2.3. المضاعف النقدي: </a:t>
                </a:r>
                <a:r>
                  <a:rPr lang="ar-SA" sz="2200" dirty="0">
                    <a:latin typeface="Sakkal Majalla" pitchFamily="2" charset="-78"/>
                    <a:cs typeface="Sakkal Majalla" pitchFamily="2" charset="-78"/>
                  </a:rPr>
                  <a:t>يعرف المضاعف النقدي على أنه معامل عددي يوضح مقدار التغير في عرض النقود الناتج عن التغير في عناصر القاعدة النقدية أي أنه المقدار الذي تتضاعف به القاعدة النقدية وتتحول إلى مكونات للعرض النقدي.</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ويحسب بالعلاقة التالية</a:t>
                </a:r>
                <a:r>
                  <a:rPr lang="ar-SA" sz="2200" b="1" dirty="0">
                    <a:latin typeface="Sakkal Majalla" pitchFamily="2" charset="-78"/>
                    <a:cs typeface="Sakkal Majalla" pitchFamily="2" charset="-78"/>
                  </a:rPr>
                  <a:t>:  </a:t>
                </a:r>
                <a:r>
                  <a:rPr lang="en-US" sz="2200" dirty="0">
                    <a:latin typeface="Sakkal Majalla" pitchFamily="2" charset="-78"/>
                    <a:cs typeface="Sakkal Majalla" pitchFamily="2" charset="-78"/>
                  </a:rPr>
                  <a:t>k=</a:t>
                </a:r>
                <a14:m>
                  <m:oMath xmlns:m="http://schemas.openxmlformats.org/officeDocument/2006/math">
                    <m:f>
                      <m:fPr>
                        <m:ctrlPr>
                          <a:rPr lang="fr-FR" sz="2200" i="1">
                            <a:latin typeface="Cambria Math"/>
                          </a:rPr>
                        </m:ctrlPr>
                      </m:fPr>
                      <m:num>
                        <m:r>
                          <a:rPr lang="en-US" sz="2200" i="1">
                            <a:latin typeface="Cambria Math"/>
                          </a:rPr>
                          <m:t>𝑀</m:t>
                        </m:r>
                        <m:r>
                          <a:rPr lang="en-US" sz="2200" i="1">
                            <a:latin typeface="Cambria Math"/>
                          </a:rPr>
                          <m:t>1</m:t>
                        </m:r>
                      </m:num>
                      <m:den>
                        <m:r>
                          <a:rPr lang="en-US" sz="2200" i="1">
                            <a:latin typeface="Cambria Math"/>
                          </a:rPr>
                          <m:t>𝐵</m:t>
                        </m:r>
                      </m:den>
                    </m:f>
                  </m:oMath>
                </a14:m>
                <a:r>
                  <a:rPr lang="ar-SA" sz="2200" dirty="0">
                    <a:latin typeface="Sakkal Majalla" pitchFamily="2" charset="-78"/>
                    <a:cs typeface="Sakkal Majalla" pitchFamily="2" charset="-78"/>
                  </a:rPr>
                  <a:t>  </a:t>
                </a:r>
                <a:r>
                  <a:rPr lang="ar-SA" sz="2200" b="1" dirty="0">
                    <a:latin typeface="Sakkal Majalla" pitchFamily="2" charset="-78"/>
                    <a:cs typeface="Sakkal Majalla" pitchFamily="2" charset="-78"/>
                  </a:rPr>
                  <a:t>حيث :</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K</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المضاعف النقدي</a:t>
                </a:r>
                <a:r>
                  <a:rPr lang="ar-SA"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M</a:t>
                </a:r>
                <a:r>
                  <a:rPr lang="en-US" sz="2200" baseline="-25000" dirty="0">
                    <a:latin typeface="Sakkal Majalla" pitchFamily="2" charset="-78"/>
                    <a:cs typeface="Sakkal Majalla" pitchFamily="2" charset="-78"/>
                  </a:rPr>
                  <a:t>1</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المجمع النقدي الثاني.</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B</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القاعدة النقدية.</a:t>
                </a:r>
                <a:endParaRPr lang="fr-FR" sz="2200" dirty="0">
                  <a:latin typeface="Sakkal Majalla" pitchFamily="2" charset="-78"/>
                  <a:cs typeface="Sakkal Majalla" pitchFamily="2" charset="-78"/>
                </a:endParaRPr>
              </a:p>
            </p:txBody>
          </p:sp>
        </mc:Choice>
        <mc:Fallback>
          <p:sp>
            <p:nvSpPr>
              <p:cNvPr id="2" name="Rectangle 1"/>
              <p:cNvSpPr>
                <a:spLocks noRot="1" noChangeAspect="1" noMove="1" noResize="1" noEditPoints="1" noAdjustHandles="1" noChangeArrowheads="1" noChangeShapeType="1" noTextEdit="1"/>
              </p:cNvSpPr>
              <p:nvPr/>
            </p:nvSpPr>
            <p:spPr>
              <a:xfrm>
                <a:off x="1043608" y="157239"/>
                <a:ext cx="7776864" cy="6614568"/>
              </a:xfrm>
              <a:prstGeom prst="rect">
                <a:avLst/>
              </a:prstGeom>
              <a:blipFill rotWithShape="1">
                <a:blip r:embed="rId2"/>
                <a:stretch>
                  <a:fillRect l="-1724" t="-553" r="-1176" b="-829"/>
                </a:stretch>
              </a:blipFill>
            </p:spPr>
            <p:txBody>
              <a:bodyPr/>
              <a:lstStyle/>
              <a:p>
                <a:r>
                  <a:rPr lang="fr-FR">
                    <a:noFill/>
                  </a:rPr>
                  <a:t> </a:t>
                </a:r>
              </a:p>
            </p:txBody>
          </p:sp>
        </mc:Fallback>
      </mc:AlternateContent>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11560" y="178000"/>
                <a:ext cx="8352928" cy="6614568"/>
              </a:xfrm>
              <a:prstGeom prst="rect">
                <a:avLst/>
              </a:prstGeom>
            </p:spPr>
            <p:txBody>
              <a:bodyPr wrap="square">
                <a:spAutoFit/>
              </a:bodyPr>
              <a:lstStyle/>
              <a:p>
                <a:pPr algn="just" rtl="1"/>
                <a:r>
                  <a:rPr lang="ar-SA" sz="2200" b="1" dirty="0">
                    <a:latin typeface="Sakkal Majalla" pitchFamily="2" charset="-78"/>
                    <a:cs typeface="Sakkal Majalla" pitchFamily="2" charset="-78"/>
                  </a:rPr>
                  <a:t>3.متغيرات نقدية أخرى:</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سرعة تداول النقود.</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 المضاعف النقـدي. - </a:t>
                </a:r>
                <a:r>
                  <a:rPr lang="ar-SA" sz="2200" dirty="0" err="1">
                    <a:latin typeface="Sakkal Majalla" pitchFamily="2" charset="-78"/>
                    <a:cs typeface="Sakkal Majalla" pitchFamily="2" charset="-78"/>
                  </a:rPr>
                  <a:t>الإكتنــــاز</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 </a:t>
                </a:r>
                <a:r>
                  <a:rPr lang="ar-SA" sz="2200" b="1" dirty="0">
                    <a:latin typeface="Sakkal Majalla" pitchFamily="2" charset="-78"/>
                    <a:cs typeface="Sakkal Majalla" pitchFamily="2" charset="-78"/>
                  </a:rPr>
                  <a:t>سرعة تداول النقد: </a:t>
                </a:r>
                <a:r>
                  <a:rPr lang="ar-SA" sz="2200" dirty="0">
                    <a:latin typeface="Sakkal Majalla" pitchFamily="2" charset="-78"/>
                    <a:cs typeface="Sakkal Majalla" pitchFamily="2" charset="-78"/>
                  </a:rPr>
                  <a:t>هو مفهوم قديم ومهم في تفسير العلاقة بين تطور الكتلة النقدية وتطور النشاط </a:t>
                </a:r>
                <a:r>
                  <a:rPr lang="ar-SA" sz="2200" dirty="0" err="1">
                    <a:latin typeface="Sakkal Majalla" pitchFamily="2" charset="-78"/>
                    <a:cs typeface="Sakkal Majalla" pitchFamily="2" charset="-78"/>
                  </a:rPr>
                  <a:t>الإقتصادي</a:t>
                </a:r>
                <a:r>
                  <a:rPr lang="ar-SA" sz="2200" dirty="0">
                    <a:latin typeface="Sakkal Majalla" pitchFamily="2" charset="-78"/>
                    <a:cs typeface="Sakkal Majalla" pitchFamily="2" charset="-78"/>
                  </a:rPr>
                  <a:t>، وقد </a:t>
                </a:r>
                <a:r>
                  <a:rPr lang="ar-SA" sz="2200" dirty="0" err="1">
                    <a:latin typeface="Sakkal Majalla" pitchFamily="2" charset="-78"/>
                    <a:cs typeface="Sakkal Majalla" pitchFamily="2" charset="-78"/>
                  </a:rPr>
                  <a:t>إعتبره</a:t>
                </a:r>
                <a:r>
                  <a:rPr lang="ar-SA" sz="2200" dirty="0">
                    <a:latin typeface="Sakkal Majalla" pitchFamily="2" charset="-78"/>
                    <a:cs typeface="Sakkal Majalla" pitchFamily="2" charset="-78"/>
                  </a:rPr>
                  <a:t> الكلاسيك بأنه متغير خارجي ثابت.</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وتعرف سرعة التداول النقود بأنها عدد مرات </a:t>
                </a:r>
                <a:r>
                  <a:rPr lang="ar-SA" sz="2200" dirty="0" err="1">
                    <a:latin typeface="Sakkal Majalla" pitchFamily="2" charset="-78"/>
                    <a:cs typeface="Sakkal Majalla" pitchFamily="2" charset="-78"/>
                  </a:rPr>
                  <a:t>إنتقال</a:t>
                </a:r>
                <a:r>
                  <a:rPr lang="ar-SA" sz="2200" dirty="0">
                    <a:latin typeface="Sakkal Majalla" pitchFamily="2" charset="-78"/>
                    <a:cs typeface="Sakkal Majalla" pitchFamily="2" charset="-78"/>
                  </a:rPr>
                  <a:t> الوحدة النقدية من يد لأخرى لأداء معاملات معينة في فترة زمنية محددة.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وتقاس رياضيا بالعلاقة التّالية:   </a:t>
                </a:r>
                <a:r>
                  <a:rPr lang="en-US" sz="2200" dirty="0">
                    <a:latin typeface="Sakkal Majalla" pitchFamily="2" charset="-78"/>
                    <a:cs typeface="Sakkal Majalla" pitchFamily="2" charset="-78"/>
                  </a:rPr>
                  <a:t>V= </a:t>
                </a:r>
                <a14:m>
                  <m:oMath xmlns:m="http://schemas.openxmlformats.org/officeDocument/2006/math">
                    <m:f>
                      <m:fPr>
                        <m:ctrlPr>
                          <a:rPr lang="fr-FR" sz="2200" i="1">
                            <a:latin typeface="Cambria Math"/>
                          </a:rPr>
                        </m:ctrlPr>
                      </m:fPr>
                      <m:num>
                        <m:r>
                          <m:rPr>
                            <m:sty m:val="p"/>
                          </m:rPr>
                          <a:rPr lang="en-US" sz="2200">
                            <a:latin typeface="Cambria Math"/>
                          </a:rPr>
                          <m:t>PIB</m:t>
                        </m:r>
                      </m:num>
                      <m:den>
                        <m:r>
                          <a:rPr lang="en-US" sz="2200" i="1">
                            <a:latin typeface="Cambria Math"/>
                          </a:rPr>
                          <m:t>𝑀𝑀</m:t>
                        </m:r>
                      </m:den>
                    </m:f>
                  </m:oMath>
                </a14:m>
                <a:r>
                  <a:rPr lang="ar-DZ" sz="2200" dirty="0">
                    <a:latin typeface="Sakkal Majalla" pitchFamily="2" charset="-78"/>
                    <a:cs typeface="Sakkal Majalla" pitchFamily="2" charset="-78"/>
                  </a:rPr>
                  <a:t>  </a:t>
                </a:r>
                <a:r>
                  <a:rPr lang="ar-SA" sz="2200" dirty="0">
                    <a:latin typeface="Sakkal Majalla" pitchFamily="2" charset="-78"/>
                    <a:cs typeface="Sakkal Majalla" pitchFamily="2" charset="-78"/>
                  </a:rPr>
                  <a:t>حيث: </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سرعة تداول النقود. </a:t>
                </a:r>
                <a:r>
                  <a:rPr lang="ar-DZ" sz="2200" dirty="0" smtClean="0">
                    <a:latin typeface="Sakkal Majalla" pitchFamily="2" charset="-78"/>
                    <a:cs typeface="Sakkal Majalla" pitchFamily="2" charset="-78"/>
                  </a:rPr>
                  <a:t>     /    </a:t>
                </a:r>
                <a:r>
                  <a:rPr lang="en-US" sz="2200" dirty="0">
                    <a:latin typeface="Sakkal Majalla" pitchFamily="2" charset="-78"/>
                    <a:cs typeface="Sakkal Majalla" pitchFamily="2" charset="-78"/>
                  </a:rPr>
                  <a:t>PIB</a:t>
                </a:r>
                <a:r>
                  <a:rPr lang="ar-SA" sz="2200" dirty="0">
                    <a:latin typeface="Sakkal Majalla" pitchFamily="2" charset="-78"/>
                    <a:cs typeface="Sakkal Majalla" pitchFamily="2" charset="-78"/>
                  </a:rPr>
                  <a:t>: الناتج الداخلي الخام.</a:t>
                </a:r>
                <a:endParaRPr lang="fr-FR" sz="2200" dirty="0">
                  <a:latin typeface="Sakkal Majalla" pitchFamily="2" charset="-78"/>
                  <a:cs typeface="Sakkal Majalla" pitchFamily="2" charset="-78"/>
                </a:endParaRPr>
              </a:p>
              <a:p>
                <a:pPr algn="just" rtl="1"/>
                <a:r>
                  <a:rPr lang="en-US" sz="2200" dirty="0" smtClean="0">
                    <a:latin typeface="Sakkal Majalla" pitchFamily="2" charset="-78"/>
                    <a:cs typeface="Sakkal Majalla" pitchFamily="2" charset="-78"/>
                  </a:rPr>
                  <a:t>MM</a:t>
                </a:r>
                <a:r>
                  <a:rPr lang="ar-SA" sz="2200" dirty="0">
                    <a:latin typeface="Sakkal Majalla" pitchFamily="2" charset="-78"/>
                    <a:cs typeface="Sakkal Majalla" pitchFamily="2" charset="-78"/>
                  </a:rPr>
                  <a:t>: الكتلة النقدية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والمعبرة عنها بـــ  </a:t>
                </a:r>
                <a:r>
                  <a:rPr lang="en-US" sz="2200" dirty="0">
                    <a:latin typeface="Sakkal Majalla" pitchFamily="2" charset="-78"/>
                    <a:cs typeface="Sakkal Majalla" pitchFamily="2" charset="-78"/>
                  </a:rPr>
                  <a:t>m</a:t>
                </a:r>
                <a:r>
                  <a:rPr lang="en-US" sz="2200" baseline="-25000" dirty="0">
                    <a:latin typeface="Sakkal Majalla" pitchFamily="2" charset="-78"/>
                    <a:cs typeface="Sakkal Majalla" pitchFamily="2" charset="-78"/>
                  </a:rPr>
                  <a:t>2</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ومقلوب السرعة (  </a:t>
                </a:r>
                <a14:m>
                  <m:oMath xmlns:m="http://schemas.openxmlformats.org/officeDocument/2006/math">
                    <m:f>
                      <m:fPr>
                        <m:ctrlPr>
                          <a:rPr lang="fr-FR" sz="2200" i="1">
                            <a:latin typeface="Cambria Math"/>
                          </a:rPr>
                        </m:ctrlPr>
                      </m:fPr>
                      <m:num>
                        <m:r>
                          <a:rPr lang="en-US" sz="2200">
                            <a:latin typeface="Cambria Math"/>
                          </a:rPr>
                          <m:t>1</m:t>
                        </m:r>
                      </m:num>
                      <m:den>
                        <m:r>
                          <m:rPr>
                            <m:sty m:val="p"/>
                          </m:rPr>
                          <a:rPr lang="en-US" sz="2200">
                            <a:latin typeface="Cambria Math"/>
                          </a:rPr>
                          <m:t>v</m:t>
                        </m:r>
                      </m:den>
                    </m:f>
                  </m:oMath>
                </a14:m>
                <a:r>
                  <a:rPr lang="ar-SA" sz="2200" dirty="0">
                    <a:latin typeface="Sakkal Majalla" pitchFamily="2" charset="-78"/>
                    <a:cs typeface="Sakkal Majalla" pitchFamily="2" charset="-78"/>
                  </a:rPr>
                  <a:t> ) هو المدة المتوسطة لتعطل النقود المقبوضة.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2.3. المضاعف النقدي: </a:t>
                </a:r>
                <a:r>
                  <a:rPr lang="ar-SA" sz="2200" dirty="0">
                    <a:latin typeface="Sakkal Majalla" pitchFamily="2" charset="-78"/>
                    <a:cs typeface="Sakkal Majalla" pitchFamily="2" charset="-78"/>
                  </a:rPr>
                  <a:t>يعرف المضاعف النقدي على أنه معامل عددي يوضح مقدار التغير في عرض النقود الناتج عن التغير في عناصر القاعدة النقدية أي أنه المقدار الذي تتضاعف به القاعدة النقدية وتتحول إلى مكونات للعرض النقدي.</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ويحسب بالعلاقة التالية</a:t>
                </a:r>
                <a:r>
                  <a:rPr lang="ar-SA" sz="2200" b="1" dirty="0">
                    <a:latin typeface="Sakkal Majalla" pitchFamily="2" charset="-78"/>
                    <a:cs typeface="Sakkal Majalla" pitchFamily="2" charset="-78"/>
                  </a:rPr>
                  <a:t>:  </a:t>
                </a:r>
                <a:r>
                  <a:rPr lang="en-US" sz="2200" dirty="0">
                    <a:latin typeface="Sakkal Majalla" pitchFamily="2" charset="-78"/>
                    <a:cs typeface="Sakkal Majalla" pitchFamily="2" charset="-78"/>
                  </a:rPr>
                  <a:t>k=</a:t>
                </a:r>
                <a14:m>
                  <m:oMath xmlns:m="http://schemas.openxmlformats.org/officeDocument/2006/math">
                    <m:f>
                      <m:fPr>
                        <m:ctrlPr>
                          <a:rPr lang="fr-FR" sz="2200" i="1">
                            <a:latin typeface="Cambria Math"/>
                          </a:rPr>
                        </m:ctrlPr>
                      </m:fPr>
                      <m:num>
                        <m:r>
                          <a:rPr lang="en-US" sz="2200" i="1">
                            <a:latin typeface="Cambria Math"/>
                          </a:rPr>
                          <m:t>𝑀</m:t>
                        </m:r>
                        <m:r>
                          <a:rPr lang="en-US" sz="2200" i="1">
                            <a:latin typeface="Cambria Math"/>
                          </a:rPr>
                          <m:t>1</m:t>
                        </m:r>
                      </m:num>
                      <m:den>
                        <m:r>
                          <a:rPr lang="en-US" sz="2200" i="1">
                            <a:latin typeface="Cambria Math"/>
                          </a:rPr>
                          <m:t>𝐵</m:t>
                        </m:r>
                      </m:den>
                    </m:f>
                  </m:oMath>
                </a14:m>
                <a:r>
                  <a:rPr lang="ar-SA" sz="2200" dirty="0">
                    <a:latin typeface="Sakkal Majalla" pitchFamily="2" charset="-78"/>
                    <a:cs typeface="Sakkal Majalla" pitchFamily="2" charset="-78"/>
                  </a:rPr>
                  <a:t>  </a:t>
                </a:r>
                <a:r>
                  <a:rPr lang="ar-SA" sz="2200" b="1" dirty="0">
                    <a:latin typeface="Sakkal Majalla" pitchFamily="2" charset="-78"/>
                    <a:cs typeface="Sakkal Majalla" pitchFamily="2" charset="-78"/>
                  </a:rPr>
                  <a:t>حيث :</a:t>
                </a:r>
                <a:endParaRPr lang="fr-FR" sz="2200" dirty="0">
                  <a:latin typeface="Sakkal Majalla" pitchFamily="2" charset="-78"/>
                  <a:cs typeface="Sakkal Majalla" pitchFamily="2" charset="-78"/>
                </a:endParaRPr>
              </a:p>
              <a:p>
                <a:pPr algn="just" rtl="1"/>
                <a:r>
                  <a:rPr lang="en-US" sz="2200" dirty="0" smtClean="0">
                    <a:latin typeface="Sakkal Majalla" pitchFamily="2" charset="-78"/>
                    <a:cs typeface="Sakkal Majalla" pitchFamily="2" charset="-78"/>
                  </a:rPr>
                  <a:t>K</a:t>
                </a:r>
                <a:r>
                  <a:rPr lang="ar-SA" sz="2200" b="1"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المضاعف النقدي</a:t>
                </a:r>
                <a:r>
                  <a:rPr lang="ar-SA" sz="2200" b="1" dirty="0" smtClean="0">
                    <a:latin typeface="Sakkal Majalla" pitchFamily="2" charset="-78"/>
                    <a:cs typeface="Sakkal Majalla" pitchFamily="2" charset="-78"/>
                  </a:rPr>
                  <a:t>.</a:t>
                </a:r>
                <a:r>
                  <a:rPr lang="ar-DZ" sz="2200" b="1" dirty="0" smtClean="0">
                    <a:latin typeface="Sakkal Majalla" pitchFamily="2" charset="-78"/>
                    <a:cs typeface="Sakkal Majalla" pitchFamily="2" charset="-78"/>
                  </a:rPr>
                  <a:t>/       </a:t>
                </a:r>
                <a:r>
                  <a:rPr lang="en-US" sz="2200" dirty="0" smtClean="0">
                    <a:latin typeface="Sakkal Majalla" pitchFamily="2" charset="-78"/>
                    <a:cs typeface="Sakkal Majalla" pitchFamily="2" charset="-78"/>
                  </a:rPr>
                  <a:t>M</a:t>
                </a:r>
                <a:r>
                  <a:rPr lang="en-US" sz="2200" baseline="-25000" dirty="0" smtClean="0">
                    <a:latin typeface="Sakkal Majalla" pitchFamily="2" charset="-78"/>
                    <a:cs typeface="Sakkal Majalla" pitchFamily="2" charset="-78"/>
                  </a:rPr>
                  <a:t>1</a:t>
                </a:r>
                <a:r>
                  <a:rPr lang="ar-DZ" sz="2200" baseline="-25000" dirty="0" smtClean="0">
                    <a:latin typeface="Sakkal Majalla" pitchFamily="2" charset="-78"/>
                    <a:cs typeface="Sakkal Majalla" pitchFamily="2" charset="-78"/>
                  </a:rPr>
                  <a:t>  </a:t>
                </a:r>
                <a:r>
                  <a:rPr lang="ar-SA" sz="2200" b="1" dirty="0" smtClean="0">
                    <a:latin typeface="Sakkal Majalla" pitchFamily="2" charset="-78"/>
                    <a:cs typeface="Sakkal Majalla" pitchFamily="2" charset="-78"/>
                  </a:rPr>
                  <a:t>: </a:t>
                </a:r>
                <a:r>
                  <a:rPr lang="ar-SA" sz="2200" dirty="0">
                    <a:latin typeface="Sakkal Majalla" pitchFamily="2" charset="-78"/>
                    <a:cs typeface="Sakkal Majalla" pitchFamily="2" charset="-78"/>
                  </a:rPr>
                  <a:t>المجمع النقدي الثاني.</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3.3. </a:t>
                </a:r>
                <a:r>
                  <a:rPr lang="ar-SA" sz="2200" b="1" dirty="0" smtClean="0">
                    <a:latin typeface="Sakkal Majalla" pitchFamily="2" charset="-78"/>
                    <a:cs typeface="Sakkal Majalla" pitchFamily="2" charset="-78"/>
                  </a:rPr>
                  <a:t>ال</a:t>
                </a:r>
                <a:r>
                  <a:rPr lang="ar-DZ" sz="2200" b="1" dirty="0">
                    <a:latin typeface="Sakkal Majalla" pitchFamily="2" charset="-78"/>
                    <a:cs typeface="Sakkal Majalla" pitchFamily="2" charset="-78"/>
                  </a:rPr>
                  <a:t>ا</a:t>
                </a:r>
                <a:r>
                  <a:rPr lang="ar-SA" sz="2200" b="1" dirty="0" smtClean="0">
                    <a:latin typeface="Sakkal Majalla" pitchFamily="2" charset="-78"/>
                    <a:cs typeface="Sakkal Majalla" pitchFamily="2" charset="-78"/>
                  </a:rPr>
                  <a:t>كتناز</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ويعرف حسب أثاره بأنه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نخفاض </a:t>
                </a:r>
                <a:r>
                  <a:rPr lang="ar-SA" sz="2200" dirty="0">
                    <a:latin typeface="Sakkal Majalla" pitchFamily="2" charset="-78"/>
                    <a:cs typeface="Sakkal Majalla" pitchFamily="2" charset="-78"/>
                  </a:rPr>
                  <a:t>في سرعة النقود (</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a:t>
                </a:r>
                <a:r>
                  <a:rPr lang="ar-SA"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ويعرف حسب وظيفته (حسب </a:t>
                </a:r>
                <a:r>
                  <a:rPr lang="fr-FR" sz="2200" dirty="0">
                    <a:latin typeface="Sakkal Majalla" pitchFamily="2" charset="-78"/>
                    <a:cs typeface="Sakkal Majalla" pitchFamily="2" charset="-78"/>
                  </a:rPr>
                  <a:t>TOBIN</a:t>
                </a:r>
                <a:r>
                  <a:rPr lang="ar-SA" sz="2200" dirty="0">
                    <a:latin typeface="Sakkal Majalla" pitchFamily="2" charset="-78"/>
                    <a:cs typeface="Sakkal Majalla" pitchFamily="2" charset="-78"/>
                  </a:rPr>
                  <a:t> و </a:t>
                </a:r>
                <a:r>
                  <a:rPr lang="fr-FR" sz="2200" dirty="0">
                    <a:latin typeface="Sakkal Majalla" pitchFamily="2" charset="-78"/>
                    <a:cs typeface="Sakkal Majalla" pitchFamily="2" charset="-78"/>
                  </a:rPr>
                  <a:t>KYENS</a:t>
                </a:r>
                <a:r>
                  <a:rPr lang="ar-SA" sz="2200" dirty="0">
                    <a:latin typeface="Sakkal Majalla" pitchFamily="2" charset="-78"/>
                    <a:cs typeface="Sakkal Majalla" pitchFamily="2" charset="-78"/>
                  </a:rPr>
                  <a:t>) </a:t>
                </a:r>
                <a:r>
                  <a:rPr lang="ar-SA" sz="2200" dirty="0" smtClean="0">
                    <a:latin typeface="Sakkal Majalla" pitchFamily="2" charset="-78"/>
                    <a:cs typeface="Sakkal Majalla" pitchFamily="2" charset="-78"/>
                  </a:rPr>
                  <a:t>با</a:t>
                </a:r>
                <a:r>
                  <a:rPr lang="ar-DZ" sz="2200" dirty="0" smtClean="0">
                    <a:latin typeface="Sakkal Majalla" pitchFamily="2" charset="-78"/>
                    <a:cs typeface="Sakkal Majalla" pitchFamily="2" charset="-78"/>
                  </a:rPr>
                  <a:t>لا</a:t>
                </a:r>
                <a:r>
                  <a:rPr lang="ar-SA" sz="2200" dirty="0" smtClean="0">
                    <a:latin typeface="Sakkal Majalla" pitchFamily="2" charset="-78"/>
                    <a:cs typeface="Sakkal Majalla" pitchFamily="2" charset="-78"/>
                  </a:rPr>
                  <a:t>عتماد </a:t>
                </a:r>
                <a:r>
                  <a:rPr lang="ar-SA" sz="2200" dirty="0">
                    <a:latin typeface="Sakkal Majalla" pitchFamily="2" charset="-78"/>
                    <a:cs typeface="Sakkal Majalla" pitchFamily="2" charset="-78"/>
                  </a:rPr>
                  <a:t>على دوافع الطّلب على النقد: فإذا أدى أي دافع إلى إكتناز النّقد فإن ذلك النقد أصبح غير نشيط. </a:t>
                </a:r>
                <a:endParaRPr lang="fr-FR" sz="2200" dirty="0">
                  <a:latin typeface="Sakkal Majalla" pitchFamily="2" charset="-78"/>
                  <a:cs typeface="Sakkal Majalla" pitchFamily="2" charset="-78"/>
                </a:endParaRPr>
              </a:p>
            </p:txBody>
          </p:sp>
        </mc:Choice>
        <mc:Fallback>
          <p:sp>
            <p:nvSpPr>
              <p:cNvPr id="2" name="Rectangle 1"/>
              <p:cNvSpPr>
                <a:spLocks noRot="1" noChangeAspect="1" noMove="1" noResize="1" noEditPoints="1" noAdjustHandles="1" noChangeArrowheads="1" noChangeShapeType="1" noTextEdit="1"/>
              </p:cNvSpPr>
              <p:nvPr/>
            </p:nvSpPr>
            <p:spPr>
              <a:xfrm>
                <a:off x="611560" y="178000"/>
                <a:ext cx="8352928" cy="6614568"/>
              </a:xfrm>
              <a:prstGeom prst="rect">
                <a:avLst/>
              </a:prstGeom>
              <a:blipFill rotWithShape="1">
                <a:blip r:embed="rId2"/>
                <a:stretch>
                  <a:fillRect l="-1678" t="-553" r="-1021" b="-829"/>
                </a:stretch>
              </a:blipFill>
            </p:spPr>
            <p:txBody>
              <a:bodyPr/>
              <a:lstStyle/>
              <a:p>
                <a:r>
                  <a:rPr lang="fr-FR">
                    <a:noFill/>
                  </a:rPr>
                  <a:t> </a:t>
                </a:r>
              </a:p>
            </p:txBody>
          </p:sp>
        </mc:Fallback>
      </mc:AlternateContent>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2"/>
            <a:ext cx="8100392" cy="6524863"/>
          </a:xfrm>
          <a:prstGeom prst="rect">
            <a:avLst/>
          </a:prstGeom>
        </p:spPr>
        <p:txBody>
          <a:bodyPr wrap="square">
            <a:spAutoFit/>
          </a:bodyPr>
          <a:lstStyle/>
          <a:p>
            <a:pPr algn="just" rtl="1"/>
            <a:r>
              <a:rPr lang="ar-SA" sz="2200" dirty="0" smtClean="0">
                <a:latin typeface="Sakkal Majalla" pitchFamily="2" charset="-78"/>
                <a:cs typeface="Sakkal Majalla" pitchFamily="2" charset="-78"/>
              </a:rPr>
              <a:t>أما التعريف العضوي (</a:t>
            </a:r>
            <a:r>
              <a:rPr lang="fr-FR" sz="2200" dirty="0" smtClean="0">
                <a:latin typeface="Sakkal Majalla" pitchFamily="2" charset="-78"/>
                <a:cs typeface="Sakkal Majalla" pitchFamily="2" charset="-78"/>
              </a:rPr>
              <a:t>ANGEL</a:t>
            </a:r>
            <a:r>
              <a:rPr lang="ar-SA" sz="2200" dirty="0" smtClean="0">
                <a:latin typeface="Sakkal Majalla" pitchFamily="2" charset="-78"/>
                <a:cs typeface="Sakkal Majalla" pitchFamily="2" charset="-78"/>
              </a:rPr>
              <a:t>، 1936)، فيرتكز على فترة زمنية مناسبة لحساب (</a:t>
            </a:r>
            <a:r>
              <a:rPr lang="fr-FR" sz="2200" dirty="0" smtClean="0">
                <a:latin typeface="Sakkal Majalla" pitchFamily="2" charset="-78"/>
                <a:cs typeface="Sakkal Majalla" pitchFamily="2" charset="-78"/>
              </a:rPr>
              <a:t>V</a:t>
            </a:r>
            <a:r>
              <a:rPr lang="ar-SA" sz="2200" dirty="0" smtClean="0">
                <a:latin typeface="Sakkal Majalla" pitchFamily="2" charset="-78"/>
                <a:cs typeface="Sakkal Majalla" pitchFamily="2" charset="-78"/>
              </a:rPr>
              <a:t>) فخلال هذه الفترة يعتبر النقد غير مكتنز، أما خارجها فهو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كتناز</a:t>
            </a:r>
            <a:r>
              <a:rPr lang="ar-SA" sz="2200" dirty="0" smtClean="0">
                <a:latin typeface="Sakkal Majalla" pitchFamily="2" charset="-78"/>
                <a:cs typeface="Sakkal Majalla" pitchFamily="2" charset="-78"/>
              </a:rPr>
              <a:t>.</a:t>
            </a:r>
            <a:r>
              <a:rPr lang="ar-SA" sz="2200" b="1" dirty="0" smtClean="0">
                <a:latin typeface="Sakkal Majalla" pitchFamily="2" charset="-78"/>
                <a:cs typeface="Sakkal Majalla" pitchFamily="2" charset="-78"/>
              </a:rPr>
              <a:t> </a:t>
            </a:r>
            <a:endParaRPr lang="fr-FR" sz="2200" dirty="0" smtClean="0">
              <a:latin typeface="Sakkal Majalla" pitchFamily="2" charset="-78"/>
              <a:cs typeface="Sakkal Majalla" pitchFamily="2" charset="-78"/>
            </a:endParaRPr>
          </a:p>
          <a:p>
            <a:pPr algn="just" rtl="1"/>
            <a:r>
              <a:rPr lang="ar-SA" sz="2200" b="1" dirty="0" smtClean="0">
                <a:latin typeface="Sakkal Majalla" pitchFamily="2" charset="-78"/>
                <a:cs typeface="Sakkal Majalla" pitchFamily="2" charset="-78"/>
              </a:rPr>
              <a:t>4</a:t>
            </a:r>
            <a:r>
              <a:rPr lang="ar-SA" sz="2200" b="1" dirty="0">
                <a:latin typeface="Sakkal Majalla" pitchFamily="2" charset="-78"/>
                <a:cs typeface="Sakkal Majalla" pitchFamily="2" charset="-78"/>
              </a:rPr>
              <a:t>. الأجزاء المقابلة للكتلة النقدية: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مقابلات الكتلة النقدية هي تلك العناصر التي تجري عليها عمليتا خلق وتدمير النقود وهي أربعة عناصر أساسية وهي:</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1.4. الذهب: </a:t>
            </a:r>
            <a:r>
              <a:rPr lang="ar-SA" sz="2200" dirty="0">
                <a:latin typeface="Sakkal Majalla" pitchFamily="2" charset="-78"/>
                <a:cs typeface="Sakkal Majalla" pitchFamily="2" charset="-78"/>
              </a:rPr>
              <a:t>ويمثل الرصيد من الذهب في (31/12) صافي العمليات المتعلقة بالذهب من سبائك وقطع نقدية ذهبية، والذهب يستعمل كغطاء للإصدار، وأداة دفع دولي بالنسبة لميزان المدفوعات الدولية</a:t>
            </a:r>
            <a:r>
              <a:rPr lang="ar-SA"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2.4. العملات الأجنبية:</a:t>
            </a:r>
            <a:r>
              <a:rPr lang="ar-SA" sz="2200" dirty="0">
                <a:latin typeface="Sakkal Majalla" pitchFamily="2" charset="-78"/>
                <a:cs typeface="Sakkal Majalla" pitchFamily="2" charset="-78"/>
              </a:rPr>
              <a:t> لها دور مزدوج كغطاء للإصدار النقدي المحلي وكأداة للدفع الدولي ومصدرها: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أ. صافي الميزان التجاري: (</a:t>
            </a:r>
            <a:r>
              <a:rPr lang="fr-FR" sz="2200" dirty="0" smtClean="0">
                <a:latin typeface="Sakkal Majalla" pitchFamily="2" charset="-78"/>
                <a:cs typeface="Sakkal Majalla" pitchFamily="2" charset="-78"/>
              </a:rPr>
              <a:t>Xn=X-M</a:t>
            </a:r>
            <a:r>
              <a:rPr lang="ar-DZ" sz="2200" dirty="0" smtClean="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ب. صافي رؤوس الأموال الأجنبية والقروض.</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جـ . تحويلات الأفراد من وإلى الخارج والهيبات والإعانات.</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3.4. القروض المقدمة </a:t>
            </a:r>
            <a:r>
              <a:rPr lang="ar-SA" sz="2200" b="1" dirty="0" smtClean="0">
                <a:latin typeface="Sakkal Majalla" pitchFamily="2" charset="-78"/>
                <a:cs typeface="Sakkal Majalla" pitchFamily="2" charset="-78"/>
              </a:rPr>
              <a:t>ل</a:t>
            </a:r>
            <a:r>
              <a:rPr lang="ar-DZ" sz="2200" b="1" dirty="0" smtClean="0">
                <a:latin typeface="Sakkal Majalla" pitchFamily="2" charset="-78"/>
                <a:cs typeface="Sakkal Majalla" pitchFamily="2" charset="-78"/>
              </a:rPr>
              <a:t>لا</a:t>
            </a:r>
            <a:r>
              <a:rPr lang="ar-SA" sz="2200" b="1" dirty="0" smtClean="0">
                <a:latin typeface="Sakkal Majalla" pitchFamily="2" charset="-78"/>
                <a:cs typeface="Sakkal Majalla" pitchFamily="2" charset="-78"/>
              </a:rPr>
              <a:t>قتصاد</a:t>
            </a:r>
            <a:r>
              <a:rPr lang="ar-SA" sz="2200" b="1" dirty="0">
                <a:latin typeface="Sakkal Majalla" pitchFamily="2" charset="-78"/>
                <a:cs typeface="Sakkal Majalla" pitchFamily="2" charset="-78"/>
              </a:rPr>
              <a:t>:</a:t>
            </a:r>
            <a:r>
              <a:rPr lang="ar-SA" sz="2200" dirty="0">
                <a:latin typeface="Sakkal Majalla" pitchFamily="2" charset="-78"/>
                <a:cs typeface="Sakkal Majalla" pitchFamily="2" charset="-78"/>
              </a:rPr>
              <a:t> إن سبب تقديم القروض هو عدم كفاية وسائل الدفع المتاحة، ولذلك يقال القروض تخلق نقود الودائع حيث يمكن أن تتحول النقود الكتابة إلى نقود قانونية بطلب من البنوك إلى البنك المركزي  (إعادة الخصم</a:t>
            </a:r>
            <a:r>
              <a:rPr lang="en-US" sz="2200" dirty="0">
                <a:latin typeface="Sakkal Majalla" pitchFamily="2" charset="-78"/>
                <a:cs typeface="Sakkal Majalla" pitchFamily="2" charset="-78"/>
              </a:rPr>
              <a:t>( </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4.4. القروض المقدمة للخزينة العمومية: </a:t>
            </a:r>
            <a:r>
              <a:rPr lang="ar-SA" sz="2200" dirty="0">
                <a:latin typeface="Sakkal Majalla" pitchFamily="2" charset="-78"/>
                <a:cs typeface="Sakkal Majalla" pitchFamily="2" charset="-78"/>
              </a:rPr>
              <a:t>حالة العجز </a:t>
            </a:r>
            <a:r>
              <a:rPr lang="ar-SA" sz="2200" dirty="0" err="1">
                <a:latin typeface="Sakkal Majalla" pitchFamily="2" charset="-78"/>
                <a:cs typeface="Sakkal Majalla" pitchFamily="2" charset="-78"/>
              </a:rPr>
              <a:t>الموازني</a:t>
            </a:r>
            <a:r>
              <a:rPr lang="ar-SA" sz="2200" dirty="0">
                <a:latin typeface="Sakkal Majalla" pitchFamily="2" charset="-78"/>
                <a:cs typeface="Sakkal Majalla" pitchFamily="2" charset="-78"/>
              </a:rPr>
              <a:t> تطلب الخزينة قروضا وهي حسب الأنواع التّالية: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قروض من البنك المركزي على شكل تسبيقات.</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قروض من البنوك والمؤسسات المالية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عن طريق السندات</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قروض من الجمهور على شكل سندات يتم </a:t>
            </a:r>
            <a:r>
              <a:rPr lang="ar-SA" sz="2200" dirty="0" err="1">
                <a:latin typeface="Sakkal Majalla" pitchFamily="2" charset="-78"/>
                <a:cs typeface="Sakkal Majalla" pitchFamily="2" charset="-78"/>
              </a:rPr>
              <a:t>الإكتتاب</a:t>
            </a:r>
            <a:r>
              <a:rPr lang="ar-SA" sz="2200" dirty="0">
                <a:latin typeface="Sakkal Majalla" pitchFamily="2" charset="-78"/>
                <a:cs typeface="Sakkal Majalla" pitchFamily="2" charset="-78"/>
              </a:rPr>
              <a:t> فيها.</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700808"/>
            <a:ext cx="7236296" cy="3139321"/>
          </a:xfrm>
          <a:prstGeom prst="rect">
            <a:avLst/>
          </a:prstGeom>
        </p:spPr>
        <p:txBody>
          <a:bodyPr wrap="square">
            <a:spAutoFit/>
          </a:bodyPr>
          <a:lstStyle/>
          <a:p>
            <a:pPr marL="457200" lvl="0" indent="-457200" algn="just" rtl="1">
              <a:lnSpc>
                <a:spcPct val="150000"/>
              </a:lnSpc>
              <a:buFont typeface="+mj-lt"/>
              <a:buAutoNum type="arabicPeriod"/>
            </a:pPr>
            <a:r>
              <a:rPr lang="ar-SA" sz="2200" dirty="0" smtClean="0">
                <a:latin typeface="Sakkal Majalla" pitchFamily="2" charset="-78"/>
                <a:cs typeface="Sakkal Majalla" pitchFamily="2" charset="-78"/>
              </a:rPr>
              <a:t>ماذا </a:t>
            </a:r>
            <a:r>
              <a:rPr lang="ar-SA" sz="2200" dirty="0">
                <a:latin typeface="Sakkal Majalla" pitchFamily="2" charset="-78"/>
                <a:cs typeface="Sakkal Majalla" pitchFamily="2" charset="-78"/>
              </a:rPr>
              <a:t>نعني بالمجمعات النقدية وما علاقتها بالكتلة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بإيجاز </a:t>
            </a:r>
            <a:r>
              <a:rPr lang="ar-SA" sz="2200" dirty="0" smtClean="0">
                <a:latin typeface="Sakkal Majalla" pitchFamily="2" charset="-78"/>
                <a:cs typeface="Sakkal Majalla" pitchFamily="2" charset="-78"/>
              </a:rPr>
              <a:t>و</a:t>
            </a:r>
            <a:r>
              <a:rPr lang="ar-DZ" sz="2200" dirty="0" smtClean="0">
                <a:latin typeface="Sakkal Majalla" pitchFamily="2" charset="-78"/>
                <a:cs typeface="Sakkal Majalla" pitchFamily="2" charset="-78"/>
              </a:rPr>
              <a:t>د</a:t>
            </a:r>
            <a:r>
              <a:rPr lang="ar-SA" sz="2200" dirty="0" smtClean="0">
                <a:latin typeface="Sakkal Majalla" pitchFamily="2" charset="-78"/>
                <a:cs typeface="Sakkal Majalla" pitchFamily="2" charset="-78"/>
              </a:rPr>
              <a:t>قة </a:t>
            </a:r>
            <a:r>
              <a:rPr lang="ar-SA" sz="2200" dirty="0">
                <a:latin typeface="Sakkal Majalla" pitchFamily="2" charset="-78"/>
                <a:cs typeface="Sakkal Majalla" pitchFamily="2" charset="-78"/>
              </a:rPr>
              <a:t>"عمليتا إنشاء وتدمير النقود".</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إضافة إلى المجمعات النقدية أذكر متغيرات نقدية أخرى؟.</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فكرة المضاعف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a:t>
            </a:r>
            <a:r>
              <a:rPr lang="ar-SA" sz="2200" dirty="0" smtClean="0">
                <a:latin typeface="Sakkal Majalla" pitchFamily="2" charset="-78"/>
                <a:cs typeface="Sakkal Majalla" pitchFamily="2" charset="-78"/>
              </a:rPr>
              <a:t>أهم</a:t>
            </a:r>
            <a:r>
              <a:rPr lang="ar-DZ" sz="2200"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تعاريف </a:t>
            </a:r>
            <a:r>
              <a:rPr lang="ar-SA" sz="2200" dirty="0">
                <a:latin typeface="Sakkal Majalla" pitchFamily="2" charset="-78"/>
                <a:cs typeface="Sakkal Majalla" pitchFamily="2" charset="-78"/>
              </a:rPr>
              <a:t>ظاهرة الاكتناز؟.</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 هي مستويات مقابلات الكتلة النقدية وما هي عناصرها؟.</a:t>
            </a:r>
            <a:endParaRPr lang="fr-FR" sz="2200" dirty="0">
              <a:latin typeface="Sakkal Majalla" pitchFamily="2" charset="-78"/>
              <a:cs typeface="Sakkal Majalla" pitchFamily="2" charset="-78"/>
            </a:endParaRPr>
          </a:p>
        </p:txBody>
      </p:sp>
      <p:sp>
        <p:nvSpPr>
          <p:cNvPr id="3" name="Rectangle 2"/>
          <p:cNvSpPr/>
          <p:nvPr/>
        </p:nvSpPr>
        <p:spPr>
          <a:xfrm>
            <a:off x="3594726" y="299562"/>
            <a:ext cx="2198038"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a:t>
            </a:r>
            <a:r>
              <a:rPr lang="ar-SA" sz="2800" b="1" u="sng" dirty="0" smtClean="0">
                <a:solidFill>
                  <a:prstClr val="black"/>
                </a:solidFill>
                <a:latin typeface="Sakkal Majalla" pitchFamily="2" charset="-78"/>
                <a:cs typeface="Sakkal Majalla" pitchFamily="2" charset="-78"/>
              </a:rPr>
              <a:t>المحاضرة</a:t>
            </a:r>
            <a:r>
              <a:rPr lang="ar-SA"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764" y="1142963"/>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836712"/>
            <a:ext cx="7992888" cy="5847755"/>
          </a:xfrm>
          <a:prstGeom prst="rect">
            <a:avLst/>
          </a:prstGeom>
        </p:spPr>
        <p:txBody>
          <a:bodyPr wrap="square">
            <a:spAutoFit/>
          </a:bodyPr>
          <a:lstStyle/>
          <a:p>
            <a:pPr algn="just" rtl="1"/>
            <a:r>
              <a:rPr lang="ar-SA" sz="2200" b="1" dirty="0" smtClean="0">
                <a:latin typeface="Sakkal Majalla" pitchFamily="2" charset="-78"/>
                <a:cs typeface="Sakkal Majalla" pitchFamily="2" charset="-78"/>
              </a:rPr>
              <a:t>1.النظرية </a:t>
            </a:r>
            <a:r>
              <a:rPr lang="ar-SA" sz="2200" b="1" dirty="0">
                <a:latin typeface="Sakkal Majalla" pitchFamily="2" charset="-78"/>
                <a:cs typeface="Sakkal Majalla" pitchFamily="2" charset="-78"/>
              </a:rPr>
              <a:t>النقدية التقليدية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1.12.1. </a:t>
            </a:r>
            <a:r>
              <a:rPr lang="ar-DZ" sz="2200" b="1" dirty="0" smtClean="0">
                <a:latin typeface="Sakkal Majalla" pitchFamily="2" charset="-78"/>
                <a:cs typeface="Sakkal Majalla" pitchFamily="2" charset="-78"/>
              </a:rPr>
              <a:t>ا</a:t>
            </a:r>
            <a:r>
              <a:rPr lang="ar-SA" sz="2200" b="1" dirty="0" smtClean="0">
                <a:latin typeface="Sakkal Majalla" pitchFamily="2" charset="-78"/>
                <a:cs typeface="Sakkal Majalla" pitchFamily="2" charset="-78"/>
              </a:rPr>
              <a:t>فتراضات </a:t>
            </a:r>
            <a:r>
              <a:rPr lang="ar-SA" sz="2200" b="1" dirty="0">
                <a:latin typeface="Sakkal Majalla" pitchFamily="2" charset="-78"/>
                <a:cs typeface="Sakkal Majalla" pitchFamily="2" charset="-78"/>
              </a:rPr>
              <a:t>النظرية النقدية التقليدية: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إضافة إلى الأسس التي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عتمدت </a:t>
            </a:r>
            <a:r>
              <a:rPr lang="ar-SA" sz="2200" dirty="0">
                <a:latin typeface="Sakkal Majalla" pitchFamily="2" charset="-78"/>
                <a:cs typeface="Sakkal Majalla" pitchFamily="2" charset="-78"/>
              </a:rPr>
              <a:t>عليها هذه النظرية وهي أسس الفكر التقليدي</a:t>
            </a:r>
            <a:r>
              <a:rPr lang="fr-FR" sz="2200" dirty="0">
                <a:latin typeface="Sakkal Majalla" pitchFamily="2" charset="-78"/>
                <a:cs typeface="Sakkal Majalla" pitchFamily="2" charset="-78"/>
              </a:rPr>
              <a:t>*</a:t>
            </a:r>
            <a:r>
              <a:rPr lang="ar-SA" sz="2200" dirty="0">
                <a:latin typeface="Sakkal Majalla" pitchFamily="2" charset="-78"/>
                <a:cs typeface="Sakkal Majalla" pitchFamily="2" charset="-78"/>
              </a:rPr>
              <a:t>* ، فإن الفرضيات الأساسية لهذه النّظرية هي</a:t>
            </a:r>
            <a:r>
              <a:rPr lang="ar-SA" sz="2200" baseline="30000" dirty="0">
                <a:latin typeface="Sakkal Majalla" pitchFamily="2" charset="-78"/>
                <a:cs typeface="Sakkal Majalla" pitchFamily="2" charset="-78"/>
              </a:rPr>
              <a:t>:</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أ</a:t>
            </a:r>
            <a:r>
              <a:rPr lang="ar-SA" sz="2200" dirty="0">
                <a:latin typeface="Sakkal Majalla" pitchFamily="2" charset="-78"/>
                <a:cs typeface="Sakkal Majalla" pitchFamily="2" charset="-78"/>
              </a:rPr>
              <a:t>. ثبات حجم </a:t>
            </a:r>
            <a:r>
              <a:rPr lang="ar-SA" sz="2200" dirty="0" err="1">
                <a:latin typeface="Sakkal Majalla" pitchFamily="2" charset="-78"/>
                <a:cs typeface="Sakkal Majalla" pitchFamily="2" charset="-78"/>
              </a:rPr>
              <a:t>المعاملا</a:t>
            </a:r>
            <a:r>
              <a:rPr lang="ar-DZ" sz="2200" dirty="0">
                <a:latin typeface="Sakkal Majalla" pitchFamily="2" charset="-78"/>
                <a:cs typeface="Sakkal Majalla" pitchFamily="2" charset="-78"/>
              </a:rPr>
              <a:t>ت (</a:t>
            </a:r>
            <a:r>
              <a:rPr lang="fr-FR" sz="2200" dirty="0">
                <a:latin typeface="Sakkal Majalla" pitchFamily="2" charset="-78"/>
                <a:cs typeface="Sakkal Majalla" pitchFamily="2" charset="-78"/>
              </a:rPr>
              <a:t>T</a:t>
            </a:r>
            <a:r>
              <a:rPr lang="ar-DZ" sz="2200" dirty="0">
                <a:latin typeface="Sakkal Majalla" pitchFamily="2" charset="-78"/>
                <a:cs typeface="Sakkal Majalla" pitchFamily="2" charset="-78"/>
              </a:rPr>
              <a:t>) ، حيث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عتبره </a:t>
            </a:r>
            <a:r>
              <a:rPr lang="ar-SA" sz="2200" dirty="0">
                <a:latin typeface="Sakkal Majalla" pitchFamily="2" charset="-78"/>
                <a:cs typeface="Sakkal Majalla" pitchFamily="2" charset="-78"/>
              </a:rPr>
              <a:t>الكلاسيك متغيرا خارجيا، وبالتالي فهو ثابت ولا يتأثر بالمتغيرات الأخرى خاصة النقود باعتبارها حيادية.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ب</a:t>
            </a:r>
            <a:r>
              <a:rPr lang="ar-SA" sz="2200" dirty="0">
                <a:latin typeface="Sakkal Majalla" pitchFamily="2" charset="-78"/>
                <a:cs typeface="Sakkal Majalla" pitchFamily="2" charset="-78"/>
              </a:rPr>
              <a:t>. ثبات سرعة دوران النّقد (</a:t>
            </a:r>
            <a:r>
              <a:rPr lang="fr-FR" sz="2200" dirty="0">
                <a:latin typeface="Sakkal Majalla" pitchFamily="2" charset="-78"/>
                <a:cs typeface="Sakkal Majalla" pitchFamily="2" charset="-78"/>
              </a:rPr>
              <a:t>V</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يعتبر هذا العنصر أيضا ثابتا، على الأقل في المدة القصيرة.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جـ</a:t>
            </a:r>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رتباط </a:t>
            </a:r>
            <a:r>
              <a:rPr lang="ar-SA" sz="2200" dirty="0">
                <a:latin typeface="Sakkal Majalla" pitchFamily="2" charset="-78"/>
                <a:cs typeface="Sakkal Majalla" pitchFamily="2" charset="-78"/>
              </a:rPr>
              <a:t>تغير المستوى العام للأسعار </a:t>
            </a:r>
            <a:r>
              <a:rPr lang="en-US" sz="2200" dirty="0">
                <a:latin typeface="Sakkal Majalla" pitchFamily="2" charset="-78"/>
                <a:cs typeface="Sakkal Majalla" pitchFamily="2" charset="-78"/>
              </a:rPr>
              <a:t>(P)</a:t>
            </a:r>
            <a:r>
              <a:rPr lang="ar-SA" sz="2200" dirty="0">
                <a:latin typeface="Sakkal Majalla" pitchFamily="2" charset="-78"/>
                <a:cs typeface="Sakkal Majalla" pitchFamily="2" charset="-78"/>
              </a:rPr>
              <a:t> بتغير كمية النّقود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تفترض هذه النَّظرية أن التغير في كمية النّقود المعروضة سيحدث تغير بنفس النسبة </a:t>
            </a:r>
            <a:r>
              <a:rPr lang="ar-SA" sz="2200" dirty="0" smtClean="0">
                <a:latin typeface="Sakkal Majalla" pitchFamily="2" charset="-78"/>
                <a:cs typeface="Sakkal Majalla" pitchFamily="2" charset="-78"/>
              </a:rPr>
              <a:t>وال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تجاه </a:t>
            </a:r>
            <a:r>
              <a:rPr lang="ar-SA" sz="2200" dirty="0">
                <a:latin typeface="Sakkal Majalla" pitchFamily="2" charset="-78"/>
                <a:cs typeface="Sakkal Majalla" pitchFamily="2" charset="-78"/>
              </a:rPr>
              <a:t>في المستوى العام للأسعار أي علاقة طردية.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3.1. معادلة التبادل </a:t>
            </a:r>
            <a:r>
              <a:rPr lang="ar-SA" sz="2200" b="1" dirty="0" err="1">
                <a:latin typeface="Sakkal Majalla" pitchFamily="2" charset="-78"/>
                <a:cs typeface="Sakkal Majalla" pitchFamily="2" charset="-78"/>
              </a:rPr>
              <a:t>لفيشر</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ينطلق فيشر من أن كمية النّقود هي المتغير الرّئيسي والنّشط، بينما المستوى العام للأسعار هو المتغير التابع أما  ( </a:t>
            </a:r>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و (</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فهي متغيرات ثابتة في المدى القصير، ومنه صاغ المعادلة التالية والتي عرفت بمعادلة التبادل:</a:t>
            </a:r>
            <a:r>
              <a:rPr lang="en-US" sz="2200" dirty="0">
                <a:latin typeface="Sakkal Majalla" pitchFamily="2" charset="-78"/>
                <a:cs typeface="Sakkal Majalla" pitchFamily="2" charset="-78"/>
              </a:rPr>
              <a:t>MV=PT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بحيث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:كمية النقود المعروضة في فترة زمنية معينة.</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حجم المبادلات.</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سرعة دوران النقود.</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p</a:t>
            </a:r>
            <a:r>
              <a:rPr lang="ar-SA" sz="2200" dirty="0">
                <a:latin typeface="Sakkal Majalla" pitchFamily="2" charset="-78"/>
                <a:cs typeface="Sakkal Majalla" pitchFamily="2" charset="-78"/>
              </a:rPr>
              <a:t>: المستوى العام للأسعار.</a:t>
            </a:r>
            <a:endParaRPr lang="fr-FR" sz="2200" dirty="0">
              <a:latin typeface="Sakkal Majalla" pitchFamily="2" charset="-78"/>
              <a:cs typeface="Sakkal Majalla" pitchFamily="2" charset="-78"/>
            </a:endParaRPr>
          </a:p>
        </p:txBody>
      </p:sp>
      <p:sp>
        <p:nvSpPr>
          <p:cNvPr id="3" name="Rectangle 2"/>
          <p:cNvSpPr/>
          <p:nvPr/>
        </p:nvSpPr>
        <p:spPr>
          <a:xfrm>
            <a:off x="1619672" y="58459"/>
            <a:ext cx="5832648" cy="523220"/>
          </a:xfrm>
          <a:prstGeom prst="rect">
            <a:avLst/>
          </a:prstGeom>
        </p:spPr>
        <p:txBody>
          <a:bodyPr wrap="square">
            <a:spAutoFit/>
          </a:bodyPr>
          <a:lstStyle/>
          <a:p>
            <a:pPr lvl="0" algn="ctr" rtl="1"/>
            <a:r>
              <a:rPr lang="ar-SA" sz="2800" b="1" dirty="0">
                <a:solidFill>
                  <a:srgbClr val="0070C0"/>
                </a:solidFill>
                <a:latin typeface="Sakkal Majalla" pitchFamily="2" charset="-78"/>
                <a:cs typeface="Sakkal Majalla" pitchFamily="2" charset="-78"/>
              </a:rPr>
              <a:t>المحاضرة الرابعة:  النظرية النقدية التقليدية</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7632848" cy="5847755"/>
          </a:xfrm>
          <a:prstGeom prst="rect">
            <a:avLst/>
          </a:prstGeom>
        </p:spPr>
        <p:txBody>
          <a:bodyPr wrap="square">
            <a:spAutoFit/>
          </a:bodyPr>
          <a:lstStyle/>
          <a:p>
            <a:pPr algn="just" rtl="1"/>
            <a:r>
              <a:rPr lang="ar-SA" sz="2200" dirty="0">
                <a:latin typeface="Sakkal Majalla" pitchFamily="2" charset="-78"/>
                <a:cs typeface="Sakkal Majalla" pitchFamily="2" charset="-78"/>
              </a:rPr>
              <a:t>وبالتالي بالنسبة </a:t>
            </a:r>
            <a:r>
              <a:rPr lang="ar-DZ" sz="2200" b="1" dirty="0" err="1">
                <a:latin typeface="Sakkal Majalla" pitchFamily="2" charset="-78"/>
                <a:cs typeface="Sakkal Majalla" pitchFamily="2" charset="-78"/>
              </a:rPr>
              <a:t>لفيشر</a:t>
            </a:r>
            <a:r>
              <a:rPr lang="ar-SA" sz="2200" dirty="0">
                <a:latin typeface="Sakkal Majalla" pitchFamily="2" charset="-78"/>
                <a:cs typeface="Sakkal Majalla" pitchFamily="2" charset="-78"/>
              </a:rPr>
              <a:t> فإن الطلب على النقود هو حالة للدخل النقدي فقط، وهو مستقل عن (</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معدل الفائدة بمعنى عدم حساسية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بمعدل الفائدة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الطلب على النقود لأجل المعاملات</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1.3.1. تقييم معادلة فيشر: </a:t>
            </a:r>
            <a:r>
              <a:rPr lang="ar-SA" sz="2200" dirty="0">
                <a:latin typeface="Sakkal Majalla" pitchFamily="2" charset="-78"/>
                <a:cs typeface="Sakkal Majalla" pitchFamily="2" charset="-78"/>
              </a:rPr>
              <a:t>يمكن تقييم هذه المعادلة من خلال العناصر التالية: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عدم صحة العلاقة بين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و (</a:t>
            </a:r>
            <a:r>
              <a:rPr lang="en-US" sz="2200" dirty="0">
                <a:latin typeface="Sakkal Majalla" pitchFamily="2" charset="-78"/>
                <a:cs typeface="Sakkal Majalla" pitchFamily="2" charset="-78"/>
              </a:rPr>
              <a:t>P</a:t>
            </a:r>
            <a:r>
              <a:rPr lang="ar-SA" sz="2200" dirty="0">
                <a:latin typeface="Sakkal Majalla" pitchFamily="2" charset="-78"/>
                <a:cs typeface="Sakkal Majalla" pitchFamily="2" charset="-78"/>
              </a:rPr>
              <a:t>)  من حيث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تجاه </a:t>
            </a:r>
            <a:r>
              <a:rPr lang="ar-SA" sz="2200" dirty="0">
                <a:latin typeface="Sakkal Majalla" pitchFamily="2" charset="-78"/>
                <a:cs typeface="Sakkal Majalla" pitchFamily="2" charset="-78"/>
              </a:rPr>
              <a:t>والنسبة، فقد يحدث العكس وهذا ما يبينه الواقع.</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-لم تأخذ هذه المعالجة في الحسبان سعر الفائدة حيث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عتبرته </a:t>
            </a:r>
            <a:r>
              <a:rPr lang="ar-SA" sz="2200" dirty="0">
                <a:latin typeface="Sakkal Majalla" pitchFamily="2" charset="-78"/>
                <a:cs typeface="Sakkal Majalla" pitchFamily="2" charset="-78"/>
              </a:rPr>
              <a:t>ظاهرة حقيقية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سوق الإنتاج</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وليس ظاهرة نقدية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سوق النقود</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عدم صحة فكرة ثبات كل من حجم المعاملات (</a:t>
            </a:r>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وسرعة دوران النقود (</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لعدم صحة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فتراض </a:t>
            </a:r>
            <a:r>
              <a:rPr lang="ar-SA" sz="2200" dirty="0">
                <a:latin typeface="Sakkal Majalla" pitchFamily="2" charset="-78"/>
                <a:cs typeface="Sakkal Majalla" pitchFamily="2" charset="-78"/>
              </a:rPr>
              <a:t>ثبات الحجم الحقيقي للإنتاج، خاصة عند مستويات أقل من التشغيل </a:t>
            </a:r>
            <a:r>
              <a:rPr lang="ar-SA" sz="2200" dirty="0" smtClean="0">
                <a:latin typeface="Sakkal Majalla" pitchFamily="2" charset="-78"/>
                <a:cs typeface="Sakkal Majalla" pitchFamily="2" charset="-78"/>
              </a:rPr>
              <a:t>الكامل</a:t>
            </a:r>
            <a:r>
              <a:rPr lang="ar-DZ" sz="2200" dirty="0" smtClean="0">
                <a:latin typeface="Sakkal Majalla" pitchFamily="2" charset="-78"/>
                <a:cs typeface="Sakkal Majalla" pitchFamily="2" charset="-78"/>
              </a:rPr>
              <a:t>،</a:t>
            </a:r>
            <a:r>
              <a:rPr lang="ar-SA" sz="2200" dirty="0" smtClean="0">
                <a:latin typeface="Sakkal Majalla" pitchFamily="2" charset="-78"/>
                <a:cs typeface="Sakkal Majalla" pitchFamily="2" charset="-78"/>
              </a:rPr>
              <a:t>كما </a:t>
            </a:r>
            <a:r>
              <a:rPr lang="ar-SA" sz="2200" dirty="0">
                <a:latin typeface="Sakkal Majalla" pitchFamily="2" charset="-78"/>
                <a:cs typeface="Sakkal Majalla" pitchFamily="2" charset="-78"/>
              </a:rPr>
              <a:t>إستبعدت هذه النظرية العلاقة بين حجم الإنتاج وكمية النقود لإعتقادها بأن للنقد وظيفة واحدة فقط وهي وسيط للتبادل.</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4.1. معادلة الأرصدة النقدية الحاضرة </a:t>
            </a:r>
            <a:r>
              <a:rPr lang="en-US" sz="2200" b="1" dirty="0">
                <a:latin typeface="Sakkal Majalla" pitchFamily="2" charset="-78"/>
                <a:cs typeface="Sakkal Majalla" pitchFamily="2" charset="-78"/>
              </a:rPr>
              <a:t>)</a:t>
            </a:r>
            <a:r>
              <a:rPr lang="ar-SA" sz="2200" b="1" dirty="0">
                <a:latin typeface="Sakkal Majalla" pitchFamily="2" charset="-78"/>
                <a:cs typeface="Sakkal Majalla" pitchFamily="2" charset="-78"/>
              </a:rPr>
              <a:t> معادلة كمبريدج</a:t>
            </a:r>
            <a:r>
              <a:rPr lang="en-US" sz="2200" b="1" dirty="0">
                <a:latin typeface="Sakkal Majalla" pitchFamily="2" charset="-78"/>
                <a:cs typeface="Sakkal Majalla" pitchFamily="2" charset="-78"/>
              </a:rPr>
              <a:t>(</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ركز الكلاسيك الأوائل على وظيفة التبادل بالنسبة للنقود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الحياد</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لكن ونتيجة </a:t>
            </a:r>
            <a:r>
              <a:rPr lang="ar-SA" sz="2200" dirty="0" smtClean="0">
                <a:latin typeface="Sakkal Majalla" pitchFamily="2" charset="-78"/>
                <a:cs typeface="Sakkal Majalla" pitchFamily="2" charset="-78"/>
              </a:rPr>
              <a:t>ل</a:t>
            </a:r>
            <a:r>
              <a:rPr lang="ar-DZ" sz="2200" dirty="0" smtClean="0">
                <a:latin typeface="Sakkal Majalla" pitchFamily="2" charset="-78"/>
                <a:cs typeface="Sakkal Majalla" pitchFamily="2" charset="-78"/>
              </a:rPr>
              <a:t>لا</a:t>
            </a:r>
            <a:r>
              <a:rPr lang="ar-SA" sz="2200" dirty="0" smtClean="0">
                <a:latin typeface="Sakkal Majalla" pitchFamily="2" charset="-78"/>
                <a:cs typeface="Sakkal Majalla" pitchFamily="2" charset="-78"/>
              </a:rPr>
              <a:t>نتقادات </a:t>
            </a:r>
            <a:r>
              <a:rPr lang="ar-SA" sz="2200" dirty="0">
                <a:latin typeface="Sakkal Majalla" pitchFamily="2" charset="-78"/>
                <a:cs typeface="Sakkal Majalla" pitchFamily="2" charset="-78"/>
              </a:rPr>
              <a:t>التي وجهت لهم في هذا الشأن، أسس رواد الفكر الكلاسيكي الجديد </a:t>
            </a:r>
            <a:r>
              <a:rPr lang="en-US" sz="2200" dirty="0">
                <a:latin typeface="Sakkal Majalla" pitchFamily="2" charset="-78"/>
                <a:cs typeface="Sakkal Majalla" pitchFamily="2" charset="-78"/>
              </a:rPr>
              <a:t>)</a:t>
            </a:r>
            <a:r>
              <a:rPr lang="ar-SA" sz="2200" dirty="0" err="1">
                <a:latin typeface="Sakkal Majalla" pitchFamily="2" charset="-78"/>
                <a:cs typeface="Sakkal Majalla" pitchFamily="2" charset="-78"/>
              </a:rPr>
              <a:t>نيوكلاسيك</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نظرية الأرصدة النقدية الحاضرة، والتي صيغت من طرف </a:t>
            </a:r>
            <a:r>
              <a:rPr lang="ar-SA" sz="2200" b="1" dirty="0">
                <a:latin typeface="Sakkal Majalla" pitchFamily="2" charset="-78"/>
                <a:cs typeface="Sakkal Majalla" pitchFamily="2" charset="-78"/>
              </a:rPr>
              <a:t>ألفريد مارشال* </a:t>
            </a:r>
            <a:r>
              <a:rPr lang="ar-SA" sz="2200" dirty="0">
                <a:latin typeface="Sakkal Majalla" pitchFamily="2" charset="-78"/>
                <a:cs typeface="Sakkal Majalla" pitchFamily="2" charset="-78"/>
              </a:rPr>
              <a:t>الذي بين بأن "الطلب على النقود هو كمية القوة الشرائية التي يرغب الأفراد في </a:t>
            </a:r>
            <a:r>
              <a:rPr lang="ar-SA" sz="2200" dirty="0" smtClean="0">
                <a:latin typeface="Sakkal Majalla" pitchFamily="2" charset="-78"/>
                <a:cs typeface="Sakkal Majalla" pitchFamily="2" charset="-78"/>
              </a:rPr>
              <a:t>ال</a:t>
            </a:r>
            <a:r>
              <a:rPr lang="ar-DZ" sz="2200" dirty="0">
                <a:latin typeface="Sakkal Majalla" pitchFamily="2" charset="-78"/>
                <a:cs typeface="Sakkal Majalla" pitchFamily="2" charset="-78"/>
              </a:rPr>
              <a:t>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بها في شكل نقود سائلة لوقت آخر" بحيث أن النسبة التي يحتفظ بها الأفراد من الدخل </a:t>
            </a:r>
            <a:r>
              <a:rPr lang="ar-SA" sz="2200" dirty="0" smtClean="0">
                <a:latin typeface="Sakkal Majalla" pitchFamily="2" charset="-78"/>
                <a:cs typeface="Sakkal Majalla" pitchFamily="2" charset="-78"/>
              </a:rPr>
              <a:t>النقدي.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971600" y="0"/>
                <a:ext cx="7992888" cy="6747232"/>
              </a:xfrm>
              <a:prstGeom prst="rect">
                <a:avLst/>
              </a:prstGeom>
            </p:spPr>
            <p:txBody>
              <a:bodyPr wrap="square">
                <a:spAutoFit/>
              </a:bodyPr>
              <a:lstStyle/>
              <a:p>
                <a:pPr algn="just" rtl="1"/>
                <a:r>
                  <a:rPr lang="ar-SA" sz="2200" dirty="0">
                    <a:latin typeface="Sakkal Majalla" pitchFamily="2" charset="-78"/>
                    <a:cs typeface="Sakkal Majalla" pitchFamily="2" charset="-78"/>
                  </a:rPr>
                  <a:t>تسمى بنسبة التفصيل النقدي (</a:t>
                </a:r>
                <a:r>
                  <a:rPr lang="en-US" sz="2200" dirty="0">
                    <a:latin typeface="Sakkal Majalla" pitchFamily="2" charset="-78"/>
                    <a:cs typeface="Sakkal Majalla" pitchFamily="2" charset="-78"/>
                  </a:rPr>
                  <a:t>k</a:t>
                </a:r>
                <a:r>
                  <a:rPr lang="ar-SA" sz="2200" dirty="0">
                    <a:latin typeface="Sakkal Majalla" pitchFamily="2" charset="-78"/>
                    <a:cs typeface="Sakkal Majalla" pitchFamily="2" charset="-78"/>
                  </a:rPr>
                  <a:t> ) وهي مقلوب سرعة دوران النقود  </a:t>
                </a:r>
                <a:r>
                  <a:rPr lang="en-US" sz="2200" dirty="0">
                    <a:latin typeface="Sakkal Majalla" pitchFamily="2" charset="-78"/>
                    <a:cs typeface="Sakkal Majalla" pitchFamily="2" charset="-78"/>
                  </a:rPr>
                  <a:t>K= </a:t>
                </a:r>
                <a14:m>
                  <m:oMath xmlns:m="http://schemas.openxmlformats.org/officeDocument/2006/math">
                    <m:f>
                      <m:fPr>
                        <m:ctrlPr>
                          <a:rPr lang="fr-FR" sz="2200" i="1">
                            <a:latin typeface="Cambria Math"/>
                          </a:rPr>
                        </m:ctrlPr>
                      </m:fPr>
                      <m:num>
                        <m:r>
                          <a:rPr lang="en-US" sz="2200" i="1">
                            <a:latin typeface="Cambria Math"/>
                          </a:rPr>
                          <m:t>1</m:t>
                        </m:r>
                      </m:num>
                      <m:den>
                        <m:r>
                          <a:rPr lang="en-US" sz="2200" i="1">
                            <a:latin typeface="Cambria Math"/>
                          </a:rPr>
                          <m:t>𝑉</m:t>
                        </m:r>
                      </m:den>
                    </m:f>
                  </m:oMath>
                </a14:m>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بتعويض حجم المعاملات (</a:t>
                </a:r>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 بالناتج أو الدخل(</a:t>
                </a:r>
                <a:r>
                  <a:rPr lang="en-US" sz="2200" dirty="0">
                    <a:latin typeface="Sakkal Majalla" pitchFamily="2" charset="-78"/>
                    <a:cs typeface="Sakkal Majalla" pitchFamily="2" charset="-78"/>
                  </a:rPr>
                  <a:t>Y</a:t>
                </a:r>
                <a:r>
                  <a:rPr lang="ar-SA" sz="2200" dirty="0">
                    <a:latin typeface="Sakkal Majalla" pitchFamily="2" charset="-78"/>
                    <a:cs typeface="Sakkal Majalla" pitchFamily="2" charset="-78"/>
                  </a:rPr>
                  <a:t>) في معادلة فيشر، وتعويض (</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 السرعة بدلالة (</a:t>
                </a:r>
                <a:r>
                  <a:rPr lang="en-US" sz="2200" dirty="0">
                    <a:latin typeface="Sakkal Majalla" pitchFamily="2" charset="-78"/>
                    <a:cs typeface="Sakkal Majalla" pitchFamily="2" charset="-78"/>
                  </a:rPr>
                  <a:t>k</a:t>
                </a:r>
                <a:r>
                  <a:rPr lang="ar-SA" sz="2200" dirty="0">
                    <a:latin typeface="Sakkal Majalla" pitchFamily="2" charset="-78"/>
                    <a:cs typeface="Sakkal Majalla" pitchFamily="2" charset="-78"/>
                  </a:rPr>
                  <a:t>) التف</a:t>
                </a:r>
                <a:r>
                  <a:rPr lang="ar-DZ" sz="2200" dirty="0">
                    <a:latin typeface="Sakkal Majalla" pitchFamily="2" charset="-78"/>
                    <a:cs typeface="Sakkal Majalla" pitchFamily="2" charset="-78"/>
                  </a:rPr>
                  <a:t>ضي</a:t>
                </a:r>
                <a:r>
                  <a:rPr lang="ar-SA" sz="2200" dirty="0">
                    <a:latin typeface="Sakkal Majalla" pitchFamily="2" charset="-78"/>
                    <a:cs typeface="Sakkal Majalla" pitchFamily="2" charset="-78"/>
                  </a:rPr>
                  <a:t>ل النقدي،  بحيث:  </a:t>
                </a:r>
                <a:r>
                  <a:rPr lang="en-US" sz="2200" dirty="0">
                    <a:latin typeface="Sakkal Majalla" pitchFamily="2" charset="-78"/>
                    <a:cs typeface="Sakkal Majalla" pitchFamily="2" charset="-78"/>
                  </a:rPr>
                  <a:t>V=</a:t>
                </a:r>
                <a14:m>
                  <m:oMath xmlns:m="http://schemas.openxmlformats.org/officeDocument/2006/math">
                    <m:f>
                      <m:fPr>
                        <m:ctrlPr>
                          <a:rPr lang="fr-FR" sz="2200" i="1">
                            <a:latin typeface="Cambria Math"/>
                          </a:rPr>
                        </m:ctrlPr>
                      </m:fPr>
                      <m:num>
                        <m:r>
                          <a:rPr lang="en-US" sz="2200" i="1">
                            <a:latin typeface="Cambria Math"/>
                          </a:rPr>
                          <m:t>1</m:t>
                        </m:r>
                      </m:num>
                      <m:den>
                        <m:r>
                          <a:rPr lang="en-US" sz="2200" i="1">
                            <a:latin typeface="Cambria Math"/>
                          </a:rPr>
                          <m:t>𝐾</m:t>
                        </m:r>
                      </m:den>
                    </m:f>
                  </m:oMath>
                </a14:m>
                <a:r>
                  <a:rPr lang="en-US" sz="2200" dirty="0">
                    <a:latin typeface="Sakkal Majalla" pitchFamily="2" charset="-78"/>
                    <a:cs typeface="Sakkal Majalla" pitchFamily="2" charset="-78"/>
                  </a:rPr>
                  <a:t> </a:t>
                </a:r>
                <a:r>
                  <a:rPr lang="ar-SA" sz="2200" dirty="0">
                    <a:latin typeface="Sakkal Majalla" pitchFamily="2" charset="-78"/>
                    <a:cs typeface="Sakkal Majalla" pitchFamily="2" charset="-78"/>
                  </a:rPr>
                  <a:t>وبعد التعويض نحصل على معادلة </a:t>
                </a:r>
                <a:r>
                  <a:rPr lang="ar-SA" sz="2200" dirty="0" err="1">
                    <a:latin typeface="Sakkal Majalla" pitchFamily="2" charset="-78"/>
                    <a:cs typeface="Sakkal Majalla" pitchFamily="2" charset="-78"/>
                  </a:rPr>
                  <a:t>كمبيريدج</a:t>
                </a:r>
                <a:r>
                  <a:rPr lang="ar-SA" sz="2200" dirty="0">
                    <a:latin typeface="Sakkal Majalla" pitchFamily="2" charset="-78"/>
                    <a:cs typeface="Sakkal Majalla" pitchFamily="2" charset="-78"/>
                  </a:rPr>
                  <a:t>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مارشال</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كما يلي: </a:t>
                </a:r>
                <a:r>
                  <a:rPr lang="en-US" sz="2200" dirty="0">
                    <a:latin typeface="Sakkal Majalla" pitchFamily="2" charset="-78"/>
                    <a:cs typeface="Sakkal Majalla" pitchFamily="2" charset="-78"/>
                  </a:rPr>
                  <a:t>MV= PT</a:t>
                </a:r>
                <a:r>
                  <a:rPr lang="ar-DZ" sz="2200" dirty="0">
                    <a:latin typeface="Sakkal Majalla" pitchFamily="2" charset="-78"/>
                    <a:cs typeface="Sakkal Majalla" pitchFamily="2" charset="-78"/>
                  </a:rPr>
                  <a:t>  وبمأن </a:t>
                </a:r>
                <a:r>
                  <a:rPr lang="fr-FR" sz="2200" dirty="0">
                    <a:latin typeface="Sakkal Majalla" pitchFamily="2" charset="-78"/>
                    <a:cs typeface="Sakkal Majalla" pitchFamily="2" charset="-78"/>
                  </a:rPr>
                  <a:t>T=Y</a:t>
                </a:r>
                <a:r>
                  <a:rPr lang="ar-DZ" sz="2200" dirty="0">
                    <a:latin typeface="Sakkal Majalla" pitchFamily="2" charset="-78"/>
                    <a:cs typeface="Sakkal Majalla" pitchFamily="2" charset="-78"/>
                  </a:rPr>
                  <a:t> يكون:  </a:t>
                </a:r>
                <a:r>
                  <a:rPr lang="en-US" sz="2200" dirty="0">
                    <a:latin typeface="Sakkal Majalla" pitchFamily="2" charset="-78"/>
                    <a:cs typeface="Sakkal Majalla" pitchFamily="2" charset="-78"/>
                  </a:rPr>
                  <a:t>MV= PY</a:t>
                </a:r>
                <a:r>
                  <a:rPr lang="ar-SA" sz="2200" dirty="0">
                    <a:latin typeface="Sakkal Majalla" pitchFamily="2" charset="-78"/>
                    <a:cs typeface="Sakkal Majalla" pitchFamily="2" charset="-78"/>
                  </a:rPr>
                  <a:t>  ومنه      </a:t>
                </a:r>
                <a:r>
                  <a:rPr lang="en-US" sz="2200" dirty="0">
                    <a:latin typeface="Sakkal Majalla" pitchFamily="2" charset="-78"/>
                    <a:cs typeface="Sakkal Majalla" pitchFamily="2" charset="-78"/>
                  </a:rPr>
                  <a:t>P= </a:t>
                </a:r>
                <a14:m>
                  <m:oMath xmlns:m="http://schemas.openxmlformats.org/officeDocument/2006/math">
                    <m:f>
                      <m:fPr>
                        <m:ctrlPr>
                          <a:rPr lang="fr-FR" sz="2200" i="1">
                            <a:latin typeface="Cambria Math"/>
                          </a:rPr>
                        </m:ctrlPr>
                      </m:fPr>
                      <m:num>
                        <m:r>
                          <a:rPr lang="en-US" sz="2200" i="1">
                            <a:latin typeface="Cambria Math"/>
                          </a:rPr>
                          <m:t>𝑀</m:t>
                        </m:r>
                      </m:num>
                      <m:den>
                        <m:r>
                          <a:rPr lang="en-US" sz="2200" i="1">
                            <a:latin typeface="Cambria Math"/>
                          </a:rPr>
                          <m:t>𝐾𝑌</m:t>
                        </m:r>
                      </m:den>
                    </m:f>
                  </m:oMath>
                </a14:m>
                <a:r>
                  <a:rPr lang="ar-SA" sz="2200" dirty="0">
                    <a:latin typeface="Sakkal Majalla" pitchFamily="2" charset="-78"/>
                    <a:cs typeface="Sakkal Majalla" pitchFamily="2" charset="-78"/>
                  </a:rPr>
                  <a:t>   أي   </a:t>
                </a:r>
                <a14:m>
                  <m:oMath xmlns:m="http://schemas.openxmlformats.org/officeDocument/2006/math">
                    <m:f>
                      <m:fPr>
                        <m:ctrlPr>
                          <a:rPr lang="fr-FR" sz="2200" i="1">
                            <a:latin typeface="Cambria Math"/>
                          </a:rPr>
                        </m:ctrlPr>
                      </m:fPr>
                      <m:num>
                        <m:r>
                          <a:rPr lang="en-US" sz="2200" i="1">
                            <a:latin typeface="Cambria Math"/>
                          </a:rPr>
                          <m:t>𝑀</m:t>
                        </m:r>
                      </m:num>
                      <m:den>
                        <m:r>
                          <a:rPr lang="en-US" sz="2200" i="1">
                            <a:latin typeface="Cambria Math"/>
                          </a:rPr>
                          <m:t>𝐾</m:t>
                        </m:r>
                      </m:den>
                    </m:f>
                  </m:oMath>
                </a14:m>
                <a:r>
                  <a:rPr lang="en-US" sz="2200" dirty="0">
                    <a:latin typeface="Sakkal Majalla" pitchFamily="2" charset="-78"/>
                    <a:cs typeface="Sakkal Majalla" pitchFamily="2" charset="-78"/>
                  </a:rPr>
                  <a:t> = PY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وإذا علمنا أن </a:t>
                </a:r>
                <a:r>
                  <a:rPr lang="en-US" sz="2200" dirty="0" smtClean="0">
                    <a:latin typeface="Sakkal Majalla" pitchFamily="2" charset="-78"/>
                    <a:cs typeface="Sakkal Majalla" pitchFamily="2" charset="-78"/>
                  </a:rPr>
                  <a:t>Y</a:t>
                </a:r>
                <a:r>
                  <a:rPr lang="ar-SA" sz="2200" dirty="0" smtClean="0">
                    <a:latin typeface="Sakkal Majalla" pitchFamily="2" charset="-78"/>
                    <a:cs typeface="Sakkal Majalla" pitchFamily="2" charset="-78"/>
                  </a:rPr>
                  <a:t>   </a:t>
                </a:r>
                <a:r>
                  <a:rPr lang="ar-SA" sz="2200" dirty="0">
                    <a:latin typeface="Sakkal Majalla" pitchFamily="2" charset="-78"/>
                    <a:cs typeface="Sakkal Majalla" pitchFamily="2" charset="-78"/>
                  </a:rPr>
                  <a:t>ثابت و</a:t>
                </a:r>
                <a:r>
                  <a:rPr lang="en-US" sz="2200" dirty="0">
                    <a:latin typeface="Sakkal Majalla" pitchFamily="2" charset="-78"/>
                    <a:cs typeface="Sakkal Majalla" pitchFamily="2" charset="-78"/>
                  </a:rPr>
                  <a:t>k</a:t>
                </a:r>
                <a:r>
                  <a:rPr lang="ar-SA" sz="2200" dirty="0">
                    <a:latin typeface="Sakkal Majalla" pitchFamily="2" charset="-78"/>
                    <a:cs typeface="Sakkal Majalla" pitchFamily="2" charset="-78"/>
                  </a:rPr>
                  <a:t> ثابت: فإننا نستنتج أن هناك علاقة طردية بين كمية النقود والمستوى</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العام للأسعار</a:t>
                </a:r>
                <a:endParaRPr lang="ar-DZ" sz="2200" b="1" dirty="0" smtClean="0">
                  <a:latin typeface="Sakkal Majalla" pitchFamily="2" charset="-78"/>
                  <a:cs typeface="Sakkal Majalla" pitchFamily="2" charset="-78"/>
                </a:endParaRPr>
              </a:p>
              <a:p>
                <a:pPr algn="just" rtl="1"/>
                <a:r>
                  <a:rPr lang="ar-SA" sz="2200" b="1" dirty="0" smtClean="0">
                    <a:latin typeface="Sakkal Majalla" pitchFamily="2" charset="-78"/>
                    <a:cs typeface="Sakkal Majalla" pitchFamily="2" charset="-78"/>
                  </a:rPr>
                  <a:t>1.4.1</a:t>
                </a:r>
                <a:r>
                  <a:rPr lang="ar-SA" sz="2200" b="1" dirty="0">
                    <a:latin typeface="Sakkal Majalla" pitchFamily="2" charset="-78"/>
                    <a:cs typeface="Sakkal Majalla" pitchFamily="2" charset="-78"/>
                  </a:rPr>
                  <a:t>. تقييم معادلة كمبريدج: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يشير مارشال إلى أن </a:t>
                </a:r>
                <a:r>
                  <a:rPr lang="en-US" sz="2200" dirty="0">
                    <a:latin typeface="Sakkal Majalla" pitchFamily="2" charset="-78"/>
                    <a:cs typeface="Sakkal Majalla" pitchFamily="2" charset="-78"/>
                  </a:rPr>
                  <a:t>P=F(M)</a:t>
                </a:r>
                <a:r>
                  <a:rPr lang="ar-SA" sz="2200" dirty="0">
                    <a:latin typeface="Sakkal Majalla" pitchFamily="2" charset="-78"/>
                    <a:cs typeface="Sakkal Majalla" pitchFamily="2" charset="-78"/>
                  </a:rPr>
                  <a:t> أي علاقة طردية بين (</a:t>
                </a:r>
                <a:r>
                  <a:rPr lang="en-US" sz="2200" dirty="0">
                    <a:latin typeface="Sakkal Majalla" pitchFamily="2" charset="-78"/>
                    <a:cs typeface="Sakkal Majalla" pitchFamily="2" charset="-78"/>
                  </a:rPr>
                  <a:t>P</a:t>
                </a:r>
                <a:r>
                  <a:rPr lang="ar-SA" sz="2200" dirty="0">
                    <a:latin typeface="Sakkal Majalla" pitchFamily="2" charset="-78"/>
                    <a:cs typeface="Sakkal Majalla" pitchFamily="2" charset="-78"/>
                  </a:rPr>
                  <a:t>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 مع ثبات كل العوامل الأخرى</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وحالة التشغيل التام، وهذا غير صحيح بالشكل المطلق.</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معادلة فيشر تبحث في العوامل المؤثرة في عرض النقود فيما مارشال كان يبحث في العوامل المؤثرة في الطلب على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a:t>
                </a:r>
                <a:r>
                  <a:rPr lang="ar-SA" sz="2200" dirty="0" smtClean="0">
                    <a:latin typeface="Sakkal Majalla" pitchFamily="2" charset="-78"/>
                    <a:cs typeface="Sakkal Majalla" pitchFamily="2" charset="-78"/>
                  </a:rPr>
                  <a:t>إعتمد </a:t>
                </a:r>
                <a:r>
                  <a:rPr lang="ar-SA" sz="2200" dirty="0">
                    <a:latin typeface="Sakkal Majalla" pitchFamily="2" charset="-78"/>
                    <a:cs typeface="Sakkal Majalla" pitchFamily="2" charset="-78"/>
                  </a:rPr>
                  <a:t>مارشال على معادلة فيشر لكنه قام بتعويض </a:t>
                </a:r>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بـــ </a:t>
                </a:r>
                <a:r>
                  <a:rPr lang="en-US" sz="2200" dirty="0">
                    <a:latin typeface="Sakkal Majalla" pitchFamily="2" charset="-78"/>
                    <a:cs typeface="Sakkal Majalla" pitchFamily="2" charset="-78"/>
                  </a:rPr>
                  <a:t>Y</a:t>
                </a:r>
                <a:r>
                  <a:rPr lang="ar-SA" sz="2200" dirty="0">
                    <a:latin typeface="Sakkal Majalla" pitchFamily="2" charset="-78"/>
                    <a:cs typeface="Sakkal Majalla" pitchFamily="2" charset="-78"/>
                  </a:rPr>
                  <a:t> و</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بـــ </a:t>
                </a:r>
                <a14:m>
                  <m:oMath xmlns:m="http://schemas.openxmlformats.org/officeDocument/2006/math">
                    <m:f>
                      <m:fPr>
                        <m:ctrlPr>
                          <a:rPr lang="fr-FR" sz="2200" i="1">
                            <a:latin typeface="Cambria Math"/>
                          </a:rPr>
                        </m:ctrlPr>
                      </m:fPr>
                      <m:num>
                        <m:r>
                          <a:rPr lang="en-US" sz="2200">
                            <a:latin typeface="Cambria Math"/>
                          </a:rPr>
                          <m:t>1</m:t>
                        </m:r>
                      </m:num>
                      <m:den>
                        <m:r>
                          <a:rPr lang="en-US" sz="2200" i="1">
                            <a:latin typeface="Cambria Math"/>
                          </a:rPr>
                          <m:t>𝐾</m:t>
                        </m:r>
                      </m:den>
                    </m:f>
                    <m:r>
                      <a:rPr lang="en-US" sz="2200">
                        <a:latin typeface="Cambria Math"/>
                      </a:rPr>
                      <m:t>  </m:t>
                    </m:r>
                  </m:oMath>
                </a14:m>
                <a:r>
                  <a:rPr lang="ar-SA" sz="2200" dirty="0">
                    <a:latin typeface="Sakkal Majalla" pitchFamily="2" charset="-78"/>
                    <a:cs typeface="Sakkal Majalla" pitchFamily="2" charset="-78"/>
                  </a:rPr>
                  <a:t>  أي </a:t>
                </a:r>
                <a:r>
                  <a:rPr lang="ar-SA" sz="2200" dirty="0" smtClean="0">
                    <a:latin typeface="Sakkal Majalla" pitchFamily="2" charset="-78"/>
                    <a:cs typeface="Sakkal Majalla" pitchFamily="2" charset="-78"/>
                  </a:rPr>
                  <a:t>إستخدم </a:t>
                </a:r>
                <a:r>
                  <a:rPr lang="ar-SA" sz="2200" dirty="0">
                    <a:latin typeface="Sakkal Majalla" pitchFamily="2" charset="-78"/>
                    <a:cs typeface="Sakkal Majalla" pitchFamily="2" charset="-78"/>
                  </a:rPr>
                  <a:t>نسبة التفضيل النقدي.</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يعتبر مارشال أن لـ (</a:t>
                </a:r>
                <a:r>
                  <a:rPr lang="en-US" sz="2200" dirty="0">
                    <a:latin typeface="Sakkal Majalla" pitchFamily="2" charset="-78"/>
                    <a:cs typeface="Sakkal Majalla" pitchFamily="2" charset="-78"/>
                  </a:rPr>
                  <a:t>K</a:t>
                </a:r>
                <a:r>
                  <a:rPr lang="ar-SA" sz="2200" dirty="0">
                    <a:latin typeface="Sakkal Majalla" pitchFamily="2" charset="-78"/>
                    <a:cs typeface="Sakkal Majalla" pitchFamily="2" charset="-78"/>
                  </a:rPr>
                  <a:t> ) دور</a:t>
                </a:r>
                <a:r>
                  <a:rPr lang="ar-DZ" sz="2200" dirty="0">
                    <a:latin typeface="Sakkal Majalla" pitchFamily="2" charset="-78"/>
                    <a:cs typeface="Sakkal Majalla" pitchFamily="2" charset="-78"/>
                  </a:rPr>
                  <a:t>ا</a:t>
                </a:r>
                <a:r>
                  <a:rPr lang="ar-SA" sz="2200" dirty="0">
                    <a:latin typeface="Sakkal Majalla" pitchFamily="2" charset="-78"/>
                    <a:cs typeface="Sakkal Majalla" pitchFamily="2" charset="-78"/>
                  </a:rPr>
                  <a:t> أساسيا في تحديد المستوى العام للأسعار والدخل النقدي، غير أنه هناك عدة محددات للسعر.</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الخلاصة: </a:t>
                </a:r>
                <a:r>
                  <a:rPr lang="ar-SA" sz="2200" dirty="0">
                    <a:latin typeface="Sakkal Majalla" pitchFamily="2" charset="-78"/>
                    <a:cs typeface="Sakkal Majalla" pitchFamily="2" charset="-78"/>
                  </a:rPr>
                  <a:t>لقد وجدت النظرية النقدية التقليدية نفسها عاجزة عن إيجاد تفسير ومن ثمة حلول للأزمة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قتصادية </a:t>
                </a:r>
                <a:r>
                  <a:rPr lang="ar-SA" sz="2200" dirty="0">
                    <a:latin typeface="Sakkal Majalla" pitchFamily="2" charset="-78"/>
                    <a:cs typeface="Sakkal Majalla" pitchFamily="2" charset="-78"/>
                  </a:rPr>
                  <a:t>العالمية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1929-1933</a:t>
                </a:r>
                <a:r>
                  <a:rPr lang="en-US" sz="2200" dirty="0">
                    <a:latin typeface="Sakkal Majalla" pitchFamily="2" charset="-78"/>
                    <a:cs typeface="Sakkal Majalla" pitchFamily="2" charset="-78"/>
                  </a:rPr>
                  <a:t>(</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ومن ثمة وجهت لها عدة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نتقادات </a:t>
                </a:r>
                <a:r>
                  <a:rPr lang="ar-SA" sz="2200" dirty="0">
                    <a:latin typeface="Sakkal Majalla" pitchFamily="2" charset="-78"/>
                    <a:cs typeface="Sakkal Majalla" pitchFamily="2" charset="-78"/>
                  </a:rPr>
                  <a:t>خاصة من جانب </a:t>
                </a:r>
                <a:r>
                  <a:rPr lang="ar-SA" sz="2200" b="1" dirty="0">
                    <a:latin typeface="Sakkal Majalla" pitchFamily="2" charset="-78"/>
                    <a:cs typeface="Sakkal Majalla" pitchFamily="2" charset="-78"/>
                  </a:rPr>
                  <a:t>كينز</a:t>
                </a:r>
                <a:r>
                  <a:rPr lang="ar-SA" sz="2200" dirty="0">
                    <a:latin typeface="Sakkal Majalla" pitchFamily="2" charset="-78"/>
                    <a:cs typeface="Sakkal Majalla" pitchFamily="2" charset="-78"/>
                  </a:rPr>
                  <a:t> والذي قدم البديل في إطار ما يسمى بالنظرية النقدية </a:t>
                </a:r>
                <a:r>
                  <a:rPr lang="ar-SA" sz="2200" dirty="0" smtClean="0">
                    <a:latin typeface="Sakkal Majalla" pitchFamily="2" charset="-78"/>
                    <a:cs typeface="Sakkal Majalla" pitchFamily="2" charset="-78"/>
                  </a:rPr>
                  <a:t>الك</a:t>
                </a:r>
                <a:r>
                  <a:rPr lang="ar-DZ" sz="2200" dirty="0" smtClean="0">
                    <a:latin typeface="Sakkal Majalla" pitchFamily="2" charset="-78"/>
                    <a:cs typeface="Sakkal Majalla" pitchFamily="2" charset="-78"/>
                  </a:rPr>
                  <a:t>ي</a:t>
                </a:r>
                <a:r>
                  <a:rPr lang="ar-SA" sz="2200" dirty="0" smtClean="0">
                    <a:latin typeface="Sakkal Majalla" pitchFamily="2" charset="-78"/>
                    <a:cs typeface="Sakkal Majalla" pitchFamily="2" charset="-78"/>
                  </a:rPr>
                  <a:t>نيزية</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mc:Choice>
        <mc:Fallback>
          <p:sp>
            <p:nvSpPr>
              <p:cNvPr id="2" name="Rectangle 1"/>
              <p:cNvSpPr>
                <a:spLocks noRot="1" noChangeAspect="1" noMove="1" noResize="1" noEditPoints="1" noAdjustHandles="1" noChangeArrowheads="1" noChangeShapeType="1" noTextEdit="1"/>
              </p:cNvSpPr>
              <p:nvPr/>
            </p:nvSpPr>
            <p:spPr>
              <a:xfrm>
                <a:off x="971600" y="0"/>
                <a:ext cx="7992888" cy="6747232"/>
              </a:xfrm>
              <a:prstGeom prst="rect">
                <a:avLst/>
              </a:prstGeom>
              <a:blipFill rotWithShape="1">
                <a:blip r:embed="rId2"/>
                <a:stretch>
                  <a:fillRect l="-1753" r="-1067" b="-813"/>
                </a:stretch>
              </a:blipFill>
            </p:spPr>
            <p:txBody>
              <a:bodyPr/>
              <a:lstStyle/>
              <a:p>
                <a:r>
                  <a:rPr lang="fr-FR">
                    <a:noFill/>
                  </a:rPr>
                  <a:t> </a:t>
                </a:r>
              </a:p>
            </p:txBody>
          </p:sp>
        </mc:Fallback>
      </mc:AlternateContent>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advTm="22000">
        <p14:flash/>
      </p:transition>
    </mc:Choice>
    <mc:Fallback xmlns="">
      <p:transition spd="slow" advTm="22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410" y="2132856"/>
            <a:ext cx="7668344" cy="3139321"/>
          </a:xfrm>
          <a:prstGeom prst="rect">
            <a:avLst/>
          </a:prstGeom>
        </p:spPr>
        <p:txBody>
          <a:bodyPr wrap="square">
            <a:spAutoFit/>
          </a:bodyPr>
          <a:lstStyle/>
          <a:p>
            <a:pPr marL="457200" lvl="0" indent="-457200" algn="just" rtl="1">
              <a:lnSpc>
                <a:spcPct val="150000"/>
              </a:lnSpc>
              <a:buFont typeface="+mj-lt"/>
              <a:buAutoNum type="arabicPeriod"/>
            </a:pPr>
            <a:r>
              <a:rPr lang="ar-SA" sz="2200" dirty="0" smtClean="0">
                <a:latin typeface="Sakkal Majalla" pitchFamily="2" charset="-78"/>
                <a:cs typeface="Sakkal Majalla" pitchFamily="2" charset="-78"/>
              </a:rPr>
              <a:t>ما </a:t>
            </a:r>
            <a:r>
              <a:rPr lang="ar-SA" sz="2200" dirty="0">
                <a:latin typeface="Sakkal Majalla" pitchFamily="2" charset="-78"/>
                <a:cs typeface="Sakkal Majalla" pitchFamily="2" charset="-78"/>
              </a:rPr>
              <a:t>هي الخلفية التاريخية لنشوء النظرية النقدية الكلاسيكية؟.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حدد وناقش فرضيات النظرية النقدية الكلاسيكية للنقود.</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قدم بالشرح مقارنة بين معادلة فيشر ومعادلة كمبردج.</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كيف برّر الكلاسيك ثبات (</a:t>
            </a:r>
            <a:r>
              <a:rPr lang="fr-FR" sz="2200" dirty="0">
                <a:latin typeface="Sakkal Majalla" pitchFamily="2" charset="-78"/>
                <a:cs typeface="Sakkal Majalla" pitchFamily="2" charset="-78"/>
              </a:rPr>
              <a:t>v</a:t>
            </a:r>
            <a:r>
              <a:rPr lang="ar-DZ" sz="2200" dirty="0">
                <a:latin typeface="Sakkal Majalla" pitchFamily="2" charset="-78"/>
                <a:cs typeface="Sakkal Majalla" pitchFamily="2" charset="-78"/>
              </a:rPr>
              <a:t>) في المدى القصير وهل تؤكد الأبحاث الحديثة وجهة نظرهم؟.</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أذكر أهم الانتقادات الموجهة للنظرية النقدية الكلاسيكية؟.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العلاقة بين (</a:t>
            </a:r>
            <a:r>
              <a:rPr lang="fr-FR" sz="2200" dirty="0">
                <a:latin typeface="Sakkal Majalla" pitchFamily="2" charset="-78"/>
                <a:cs typeface="Sakkal Majalla" pitchFamily="2" charset="-78"/>
              </a:rPr>
              <a:t>p</a:t>
            </a:r>
            <a:r>
              <a:rPr lang="ar-DZ" sz="2200" dirty="0">
                <a:latin typeface="Sakkal Majalla" pitchFamily="2" charset="-78"/>
                <a:cs typeface="Sakkal Majalla" pitchFamily="2" charset="-78"/>
              </a:rPr>
              <a:t>) المستوى العام للأسعار و ( </a:t>
            </a:r>
            <a:r>
              <a:rPr lang="fr-FR" sz="2200" dirty="0" smtClean="0">
                <a:latin typeface="Sakkal Majalla" pitchFamily="2" charset="-78"/>
                <a:cs typeface="Sakkal Majalla" pitchFamily="2" charset="-78"/>
              </a:rPr>
              <a:t>m</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الكتلة النقدية بالمنظور الكلاسيكي. </a:t>
            </a:r>
            <a:endParaRPr lang="fr-FR" sz="2200" dirty="0">
              <a:latin typeface="Sakkal Majalla" pitchFamily="2" charset="-78"/>
              <a:cs typeface="Sakkal Majalla" pitchFamily="2" charset="-78"/>
            </a:endParaRPr>
          </a:p>
        </p:txBody>
      </p:sp>
      <p:sp>
        <p:nvSpPr>
          <p:cNvPr id="3" name="Rectangle 2"/>
          <p:cNvSpPr/>
          <p:nvPr/>
        </p:nvSpPr>
        <p:spPr>
          <a:xfrm>
            <a:off x="3563888" y="556873"/>
            <a:ext cx="2222082" cy="523220"/>
          </a:xfrm>
          <a:prstGeom prst="rect">
            <a:avLst/>
          </a:prstGeom>
        </p:spPr>
        <p:txBody>
          <a:bodyPr wrap="none">
            <a:spAutoFit/>
          </a:bodyPr>
          <a:lstStyle/>
          <a:p>
            <a:pPr lvl="0" algn="just" rtl="1"/>
            <a:r>
              <a:rPr lang="ar-SA" sz="2800" b="1" dirty="0">
                <a:solidFill>
                  <a:prstClr val="black"/>
                </a:solidFill>
                <a:latin typeface="Sakkal Majalla" pitchFamily="2" charset="-78"/>
                <a:cs typeface="Sakkal Majalla" pitchFamily="2" charset="-78"/>
              </a:rPr>
              <a:t>تطبيقات المحاضرة:</a:t>
            </a:r>
            <a:endParaRPr lang="fr-FR" sz="2800"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177560666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068" y="0"/>
            <a:ext cx="349567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944" y="1224136"/>
            <a:ext cx="2447925"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719" y="1700808"/>
            <a:ext cx="7781925" cy="501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835600"/>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779" y="671691"/>
            <a:ext cx="7920880" cy="5847755"/>
          </a:xfrm>
          <a:prstGeom prst="rect">
            <a:avLst/>
          </a:prstGeom>
        </p:spPr>
        <p:txBody>
          <a:bodyPr wrap="square">
            <a:spAutoFit/>
          </a:bodyPr>
          <a:lstStyle/>
          <a:p>
            <a:pPr algn="just" rtl="1"/>
            <a:r>
              <a:rPr lang="ar-SA" sz="2200" b="1" dirty="0" smtClean="0">
                <a:latin typeface="Sakkal Majalla" pitchFamily="2" charset="-78"/>
                <a:cs typeface="Sakkal Majalla" pitchFamily="2" charset="-78"/>
              </a:rPr>
              <a:t>1.3.2</a:t>
            </a:r>
            <a:r>
              <a:rPr lang="ar-SA" sz="2200" b="1" dirty="0">
                <a:latin typeface="Sakkal Majalla" pitchFamily="2" charset="-78"/>
                <a:cs typeface="Sakkal Majalla" pitchFamily="2" charset="-78"/>
              </a:rPr>
              <a:t>. المبادئ  الأساسية لهذه النظرية:</a:t>
            </a:r>
            <a:endParaRPr lang="fr-FR" sz="2200" dirty="0">
              <a:latin typeface="Sakkal Majalla" pitchFamily="2" charset="-78"/>
              <a:cs typeface="Sakkal Majalla" pitchFamily="2" charset="-78"/>
            </a:endParaRPr>
          </a:p>
          <a:p>
            <a:pPr lvl="0" algn="just" rtl="1"/>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نتقد </a:t>
            </a:r>
            <a:r>
              <a:rPr lang="ar-DZ" sz="2200" b="1" dirty="0" smtClean="0">
                <a:latin typeface="Sakkal Majalla" pitchFamily="2" charset="-78"/>
                <a:cs typeface="Sakkal Majalla" pitchFamily="2" charset="-78"/>
              </a:rPr>
              <a:t>كينز </a:t>
            </a:r>
            <a:r>
              <a:rPr lang="ar-SA" sz="2200" dirty="0" smtClean="0">
                <a:latin typeface="Sakkal Majalla" pitchFamily="2" charset="-78"/>
                <a:cs typeface="Sakkal Majalla" pitchFamily="2" charset="-78"/>
              </a:rPr>
              <a:t>مفهوم  </a:t>
            </a:r>
            <a:r>
              <a:rPr lang="ar-SA" sz="2200" dirty="0">
                <a:latin typeface="Sakkal Majalla" pitchFamily="2" charset="-78"/>
                <a:cs typeface="Sakkal Majalla" pitchFamily="2" charset="-78"/>
              </a:rPr>
              <a:t>حرية السوق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رفص الحرية التامة، الآلية الخفية، ونوع البطالة</a:t>
            </a:r>
            <a:r>
              <a:rPr lang="en-US" sz="2200" dirty="0">
                <a:latin typeface="Sakkal Majalla" pitchFamily="2" charset="-78"/>
                <a:cs typeface="Sakkal Majalla" pitchFamily="2" charset="-78"/>
              </a:rPr>
              <a:t>(</a:t>
            </a:r>
            <a:r>
              <a:rPr lang="ar-SA"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lvl="0" algn="just" rtl="1"/>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نتقد </a:t>
            </a:r>
            <a:r>
              <a:rPr lang="ar-SA" sz="2200" dirty="0">
                <a:latin typeface="Sakkal Majalla" pitchFamily="2" charset="-78"/>
                <a:cs typeface="Sakkal Majalla" pitchFamily="2" charset="-78"/>
              </a:rPr>
              <a:t>مفهوم سعر الفائدة: بالنسبة له يرتبط بسوق النقد وليس بسوق السلع والخدمات كما عند الكلاسيك.</a:t>
            </a:r>
            <a:endParaRPr lang="fr-FR" sz="2200" dirty="0">
              <a:latin typeface="Sakkal Majalla" pitchFamily="2" charset="-78"/>
              <a:cs typeface="Sakkal Majalla" pitchFamily="2" charset="-78"/>
            </a:endParaRPr>
          </a:p>
          <a:p>
            <a:pPr lvl="0" algn="just" rtl="1"/>
            <a:r>
              <a:rPr lang="ar-SA" sz="2200" dirty="0">
                <a:latin typeface="Sakkal Majalla" pitchFamily="2" charset="-78"/>
                <a:cs typeface="Sakkal Majalla" pitchFamily="2" charset="-78"/>
              </a:rPr>
              <a:t>إدخال مفهوم الطلب </a:t>
            </a:r>
            <a:r>
              <a:rPr lang="ar-SA" sz="2200" dirty="0" smtClean="0">
                <a:latin typeface="Sakkal Majalla" pitchFamily="2" charset="-78"/>
                <a:cs typeface="Sakkal Majalla" pitchFamily="2" charset="-78"/>
              </a:rPr>
              <a:t>الفعال </a:t>
            </a:r>
            <a:r>
              <a:rPr lang="ar-SA" sz="2200" dirty="0">
                <a:latin typeface="Sakkal Majalla" pitchFamily="2" charset="-78"/>
                <a:cs typeface="Sakkal Majalla" pitchFamily="2" charset="-78"/>
              </a:rPr>
              <a:t>والدخل المتاح.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الفرضيات: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وجه </a:t>
            </a:r>
            <a:r>
              <a:rPr lang="ar-SA" sz="2200" b="1" dirty="0">
                <a:latin typeface="Sakkal Majalla" pitchFamily="2" charset="-78"/>
                <a:cs typeface="Sakkal Majalla" pitchFamily="2" charset="-78"/>
              </a:rPr>
              <a:t>كينز</a:t>
            </a:r>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هتمامه </a:t>
            </a:r>
            <a:r>
              <a:rPr lang="ar-SA" sz="2200" dirty="0">
                <a:latin typeface="Sakkal Majalla" pitchFamily="2" charset="-78"/>
                <a:cs typeface="Sakkal Majalla" pitchFamily="2" charset="-78"/>
              </a:rPr>
              <a:t>إلى دراسة الطلب على النقود [نظرية تفضيل السيولة]، حيث ذهب إلى القول بأن الأهم ليس دراسة العلاقة بين (</a:t>
            </a:r>
            <a:r>
              <a:rPr lang="fr-FR" sz="2200" dirty="0">
                <a:latin typeface="Sakkal Majalla" pitchFamily="2" charset="-78"/>
                <a:cs typeface="Sakkal Majalla" pitchFamily="2" charset="-78"/>
              </a:rPr>
              <a:t>M</a:t>
            </a:r>
            <a:r>
              <a:rPr lang="ar-SA" sz="2200" dirty="0">
                <a:latin typeface="Sakkal Majalla" pitchFamily="2" charset="-78"/>
                <a:cs typeface="Sakkal Majalla" pitchFamily="2" charset="-78"/>
              </a:rPr>
              <a:t>) ، (</a:t>
            </a:r>
            <a:r>
              <a:rPr lang="fr-FR" sz="2200" dirty="0">
                <a:latin typeface="Sakkal Majalla" pitchFamily="2" charset="-78"/>
                <a:cs typeface="Sakkal Majalla" pitchFamily="2" charset="-78"/>
              </a:rPr>
              <a:t>P</a:t>
            </a:r>
            <a:r>
              <a:rPr lang="ar-DZ" sz="2200" dirty="0">
                <a:latin typeface="Sakkal Majalla" pitchFamily="2" charset="-78"/>
                <a:cs typeface="Sakkal Majalla" pitchFamily="2" charset="-78"/>
              </a:rPr>
              <a:t>) </a:t>
            </a:r>
            <a:r>
              <a:rPr lang="ar-SA" sz="2200" dirty="0">
                <a:latin typeface="Sakkal Majalla" pitchFamily="2" charset="-78"/>
                <a:cs typeface="Sakkal Majalla" pitchFamily="2" charset="-78"/>
              </a:rPr>
              <a:t>وإنما بين </a:t>
            </a:r>
            <a:r>
              <a:rPr lang="ar-SA" sz="2200" dirty="0" err="1">
                <a:latin typeface="Sakkal Majalla" pitchFamily="2" charset="-78"/>
                <a:cs typeface="Sakkal Majalla" pitchFamily="2" charset="-78"/>
              </a:rPr>
              <a:t>الإ</a:t>
            </a:r>
            <a:r>
              <a:rPr lang="ar-DZ" sz="2200" dirty="0">
                <a:latin typeface="Sakkal Majalla" pitchFamily="2" charset="-78"/>
                <a:cs typeface="Sakkal Majalla" pitchFamily="2" charset="-78"/>
              </a:rPr>
              <a:t>ن</a:t>
            </a:r>
            <a:r>
              <a:rPr lang="ar-SA" sz="2200" dirty="0">
                <a:latin typeface="Sakkal Majalla" pitchFamily="2" charset="-78"/>
                <a:cs typeface="Sakkal Majalla" pitchFamily="2" charset="-78"/>
              </a:rPr>
              <a:t>فاق الوطني والدخل الوطني.</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قام بتحليل الطلب على النقود كمخزن للقيمة [دافع المضاربة].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جاء بنظرية عامة للتوظيف والتي تعالج كل مستويات التشغيل وليس التشغيل الكامل فقط، حيث فسر البطالة والتضخم عن طريق الطلب الفعال، فإذا كان هذا الطلب ضعيفا يحدث البطالة وإذا كان قويا يحدث تضخما.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هتم </a:t>
            </a:r>
            <a:r>
              <a:rPr lang="ar-SA" sz="2200" dirty="0">
                <a:latin typeface="Sakkal Majalla" pitchFamily="2" charset="-78"/>
                <a:cs typeface="Sakkal Majalla" pitchFamily="2" charset="-78"/>
              </a:rPr>
              <a:t>بالتحليل الكلي للمعطيات </a:t>
            </a:r>
            <a:r>
              <a:rPr lang="ar-SA" sz="2200" dirty="0" smtClean="0">
                <a:latin typeface="Sakkal Majalla" pitchFamily="2" charset="-78"/>
                <a:cs typeface="Sakkal Majalla" pitchFamily="2" charset="-78"/>
              </a:rPr>
              <a:t>ا</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قتصادية</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رفض قانون </a:t>
            </a:r>
            <a:r>
              <a:rPr lang="ar-SA" sz="2200" b="1" dirty="0">
                <a:latin typeface="Sakkal Majalla" pitchFamily="2" charset="-78"/>
                <a:cs typeface="Sakkal Majalla" pitchFamily="2" charset="-78"/>
              </a:rPr>
              <a:t>ساي</a:t>
            </a:r>
            <a:r>
              <a:rPr lang="ar-SA" sz="2200" dirty="0">
                <a:latin typeface="Sakkal Majalla" pitchFamily="2" charset="-78"/>
                <a:cs typeface="Sakkal Majalla" pitchFamily="2" charset="-78"/>
              </a:rPr>
              <a:t>، والتوازن الآلي، وحدوث التوازن يكون عند كل مستوى من مستويات التشغيل، والخلل يجب أن يتم تصليحه من طرف تدخل للدولة عن طريق السياسة المالية بالرفع من مستوى الإنفاق، والسياسة النقدية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لرفع </a:t>
            </a:r>
            <a:r>
              <a:rPr lang="ar-SA" sz="2200" dirty="0">
                <a:latin typeface="Sakkal Majalla" pitchFamily="2" charset="-78"/>
                <a:cs typeface="Sakkal Majalla" pitchFamily="2" charset="-78"/>
              </a:rPr>
              <a:t>من مستوى المعروض النقدي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ما يسمى بسياسة النقود الرخيصة أو التمويل بالتضخم</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sp>
        <p:nvSpPr>
          <p:cNvPr id="3" name="Rectangle 2"/>
          <p:cNvSpPr/>
          <p:nvPr/>
        </p:nvSpPr>
        <p:spPr>
          <a:xfrm>
            <a:off x="1979712" y="121692"/>
            <a:ext cx="5688632" cy="523220"/>
          </a:xfrm>
          <a:prstGeom prst="rect">
            <a:avLst/>
          </a:prstGeom>
        </p:spPr>
        <p:txBody>
          <a:bodyPr wrap="square">
            <a:spAutoFit/>
          </a:bodyPr>
          <a:lstStyle/>
          <a:p>
            <a:pPr lvl="0" algn="ctr" rtl="1"/>
            <a:r>
              <a:rPr lang="ar-SA" sz="2800" b="1" dirty="0">
                <a:solidFill>
                  <a:srgbClr val="0070C0"/>
                </a:solidFill>
                <a:latin typeface="Sakkal Majalla" pitchFamily="2" charset="-78"/>
                <a:cs typeface="Sakkal Majalla" pitchFamily="2" charset="-78"/>
              </a:rPr>
              <a:t>المحاضرة الخامسة: النظرية النقدية </a:t>
            </a:r>
            <a:r>
              <a:rPr lang="ar-SA" sz="2800" b="1" dirty="0" smtClean="0">
                <a:solidFill>
                  <a:srgbClr val="0070C0"/>
                </a:solidFill>
                <a:latin typeface="Sakkal Majalla" pitchFamily="2" charset="-78"/>
                <a:cs typeface="Sakkal Majalla" pitchFamily="2" charset="-78"/>
              </a:rPr>
              <a:t>الك</a:t>
            </a:r>
            <a:r>
              <a:rPr lang="ar-DZ" sz="2800" b="1" dirty="0" smtClean="0">
                <a:solidFill>
                  <a:srgbClr val="0070C0"/>
                </a:solidFill>
                <a:latin typeface="Sakkal Majalla" pitchFamily="2" charset="-78"/>
                <a:cs typeface="Sakkal Majalla" pitchFamily="2" charset="-78"/>
              </a:rPr>
              <a:t>ين</a:t>
            </a:r>
            <a:r>
              <a:rPr lang="ar-SA" sz="2800" b="1" dirty="0" smtClean="0">
                <a:solidFill>
                  <a:srgbClr val="0070C0"/>
                </a:solidFill>
                <a:latin typeface="Sakkal Majalla" pitchFamily="2" charset="-78"/>
                <a:cs typeface="Sakkal Majalla" pitchFamily="2" charset="-78"/>
              </a:rPr>
              <a:t>نزية</a:t>
            </a:r>
            <a:r>
              <a:rPr lang="ar-SA" sz="2800" dirty="0">
                <a:solidFill>
                  <a:srgbClr val="0070C0"/>
                </a:solidFill>
                <a:latin typeface="Sakkal Majalla" pitchFamily="2" charset="-78"/>
                <a:cs typeface="Sakkal Majalla" pitchFamily="2" charset="-78"/>
              </a:rPr>
              <a:t>.</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7956376" cy="1107996"/>
          </a:xfrm>
          <a:prstGeom prst="rect">
            <a:avLst/>
          </a:prstGeom>
        </p:spPr>
        <p:txBody>
          <a:bodyPr wrap="square">
            <a:spAutoFit/>
          </a:bodyPr>
          <a:lstStyle/>
          <a:p>
            <a:pPr algn="r" rtl="1"/>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هتم </a:t>
            </a:r>
            <a:r>
              <a:rPr lang="ar-SA" sz="2200" dirty="0">
                <a:latin typeface="Sakkal Majalla" pitchFamily="2" charset="-78"/>
                <a:cs typeface="Sakkal Majalla" pitchFamily="2" charset="-78"/>
              </a:rPr>
              <a:t>بالطلب الكلي الفعال فحسبه فإن حجم الإنتاج وحجم التشغيل ومن ثمة حجم الدخل يتوقف على حجم الطلب الكلي الفعال. وهو بهذا يقدم النموذج المبسط التالي: </a:t>
            </a:r>
            <a:endParaRPr lang="fr-FR" sz="2200" dirty="0">
              <a:latin typeface="Sakkal Majalla" pitchFamily="2" charset="-78"/>
              <a:cs typeface="Sakkal Majalla" pitchFamily="2" charset="-78"/>
            </a:endParaRPr>
          </a:p>
          <a:p>
            <a:pPr algn="ctr" rtl="1"/>
            <a:r>
              <a:rPr lang="ar-SA" sz="2200" b="1" dirty="0">
                <a:latin typeface="Sakkal Majalla" pitchFamily="2" charset="-78"/>
                <a:cs typeface="Sakkal Majalla" pitchFamily="2" charset="-78"/>
              </a:rPr>
              <a:t>الشكل رقم  02 : مخطط نموذج </a:t>
            </a:r>
            <a:r>
              <a:rPr lang="ar-SA" sz="2200" b="1" dirty="0" err="1">
                <a:latin typeface="Sakkal Majalla" pitchFamily="2" charset="-78"/>
                <a:cs typeface="Sakkal Majalla" pitchFamily="2" charset="-78"/>
              </a:rPr>
              <a:t>كينز</a:t>
            </a:r>
            <a:r>
              <a:rPr lang="ar-SA" sz="2200" b="1" dirty="0">
                <a:latin typeface="Sakkal Majalla" pitchFamily="2" charset="-78"/>
                <a:cs typeface="Sakkal Majalla" pitchFamily="2" charset="-78"/>
              </a:rPr>
              <a:t> المبسط</a:t>
            </a:r>
            <a:endParaRPr lang="fr-FR" sz="2200" dirty="0">
              <a:latin typeface="Sakkal Majalla" pitchFamily="2" charset="-78"/>
              <a:cs typeface="Sakkal Majalla" pitchFamily="2" charset="-78"/>
            </a:endParaRPr>
          </a:p>
        </p:txBody>
      </p:sp>
      <p:sp>
        <p:nvSpPr>
          <p:cNvPr id="3" name="Rectangle 2"/>
          <p:cNvSpPr/>
          <p:nvPr/>
        </p:nvSpPr>
        <p:spPr>
          <a:xfrm>
            <a:off x="2699792" y="6092135"/>
            <a:ext cx="3937296" cy="430887"/>
          </a:xfrm>
          <a:prstGeom prst="rect">
            <a:avLst/>
          </a:prstGeom>
        </p:spPr>
        <p:txBody>
          <a:bodyPr wrap="square">
            <a:spAutoFit/>
          </a:bodyPr>
          <a:lstStyle/>
          <a:p>
            <a:pPr algn="r" rtl="1"/>
            <a:r>
              <a:rPr lang="ar-DZ" sz="2200" dirty="0">
                <a:latin typeface="Sakkal Majalla" pitchFamily="2" charset="-78"/>
                <a:cs typeface="Sakkal Majalla" pitchFamily="2" charset="-78"/>
              </a:rPr>
              <a:t>المصدر: عبدالقادر خليل، مرجع سابق، ص268.</a:t>
            </a:r>
            <a:endParaRPr lang="fr-FR" sz="2200" dirty="0">
              <a:latin typeface="Sakkal Majalla" pitchFamily="2" charset="-78"/>
              <a:cs typeface="Sakkal Majalla" pitchFamily="2" charset="-78"/>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31907" y="1368644"/>
            <a:ext cx="7933705" cy="465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6632"/>
            <a:ext cx="7956376" cy="3139321"/>
          </a:xfrm>
          <a:prstGeom prst="rect">
            <a:avLst/>
          </a:prstGeom>
        </p:spPr>
        <p:txBody>
          <a:bodyPr wrap="square">
            <a:spAutoFit/>
          </a:bodyPr>
          <a:lstStyle/>
          <a:p>
            <a:pPr algn="r" rtl="1"/>
            <a:r>
              <a:rPr lang="ar-SA" sz="2200" b="1" dirty="0">
                <a:latin typeface="Sakkal Majalla" pitchFamily="2" charset="-78"/>
                <a:cs typeface="Sakkal Majalla" pitchFamily="2" charset="-78"/>
              </a:rPr>
              <a:t>2.3.2. بناء النظرية الكينرية: </a:t>
            </a:r>
            <a:r>
              <a:rPr lang="ar-SA" sz="2200" dirty="0">
                <a:latin typeface="Sakkal Majalla" pitchFamily="2" charset="-78"/>
                <a:cs typeface="Sakkal Majalla" pitchFamily="2" charset="-78"/>
              </a:rPr>
              <a:t>تقوم النظرية الكيزية على مناقشة حيادية النقود، العلاقة بين </a:t>
            </a:r>
            <a:r>
              <a:rPr lang="ar-SA" sz="2200" dirty="0" smtClean="0">
                <a:latin typeface="Sakkal Majalla" pitchFamily="2" charset="-78"/>
                <a:cs typeface="Sakkal Majalla" pitchFamily="2" charset="-78"/>
              </a:rPr>
              <a:t>ا</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ستثمار وال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دخار </a:t>
            </a:r>
            <a:r>
              <a:rPr lang="ar-SA" sz="2200" dirty="0">
                <a:latin typeface="Sakkal Majalla" pitchFamily="2" charset="-78"/>
                <a:cs typeface="Sakkal Majalla" pitchFamily="2" charset="-78"/>
              </a:rPr>
              <a:t>والدخل، ومفهوم الكفاية الحديثة لرأس المال وأخيرا سعر الفائدة.</a:t>
            </a:r>
            <a:endParaRPr lang="fr-FR" sz="2200" dirty="0">
              <a:latin typeface="Sakkal Majalla" pitchFamily="2" charset="-78"/>
              <a:cs typeface="Sakkal Majalla" pitchFamily="2" charset="-78"/>
            </a:endParaRPr>
          </a:p>
          <a:p>
            <a:pPr algn="r" rtl="1"/>
            <a:r>
              <a:rPr lang="ar-SA" sz="2200" b="1" dirty="0">
                <a:latin typeface="Sakkal Majalla" pitchFamily="2" charset="-78"/>
                <a:cs typeface="Sakkal Majalla" pitchFamily="2" charset="-78"/>
              </a:rPr>
              <a:t>4.2. مدى حيادية النقود: </a:t>
            </a:r>
            <a:r>
              <a:rPr lang="ar-SA" sz="2200" dirty="0">
                <a:latin typeface="Sakkal Majalla" pitchFamily="2" charset="-78"/>
                <a:cs typeface="Sakkal Majalla" pitchFamily="2" charset="-78"/>
              </a:rPr>
              <a:t>في التحليل الكنيزي النقود ليست حيادية، حيث تغيرها يؤثر على مستويات الإنتاج، الدخل، العمالة أي لا فصل بين التحليل النقدي والتحليل العيني، حيث زيادة الكتلة النقدية أو نقصها له تأثير على النشاط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قتصادي</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r" rtl="1"/>
            <a:r>
              <a:rPr lang="ar-SA" sz="2200" b="1" dirty="0">
                <a:latin typeface="Sakkal Majalla" pitchFamily="2" charset="-78"/>
                <a:cs typeface="Sakkal Majalla" pitchFamily="2" charset="-78"/>
              </a:rPr>
              <a:t>1.4.2. أثر زيادة كمية النقود على سعر الفائدة</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r" rtl="1"/>
            <a:r>
              <a:rPr lang="ar-SA" sz="2200" dirty="0" smtClean="0">
                <a:latin typeface="Sakkal Majalla" pitchFamily="2" charset="-78"/>
                <a:cs typeface="Sakkal Majalla" pitchFamily="2" charset="-78"/>
              </a:rPr>
              <a:t>إن </a:t>
            </a:r>
            <a:r>
              <a:rPr lang="ar-SA" sz="2200" dirty="0">
                <a:latin typeface="Sakkal Majalla" pitchFamily="2" charset="-78"/>
                <a:cs typeface="Sakkal Majalla" pitchFamily="2" charset="-78"/>
              </a:rPr>
              <a:t>زيادة كمية النقود(</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عن طريق البنك المركزي يؤدي إلى </a:t>
            </a:r>
            <a:r>
              <a:rPr lang="ar-SA" sz="2200" dirty="0" smtClean="0">
                <a:latin typeface="Sakkal Majalla" pitchFamily="2" charset="-78"/>
                <a:cs typeface="Sakkal Majalla" pitchFamily="2" charset="-78"/>
              </a:rPr>
              <a:t>انخفاض </a:t>
            </a:r>
            <a:r>
              <a:rPr lang="ar-SA" sz="2200" dirty="0">
                <a:latin typeface="Sakkal Majalla" pitchFamily="2" charset="-78"/>
                <a:cs typeface="Sakkal Majalla" pitchFamily="2" charset="-78"/>
              </a:rPr>
              <a:t>معدل الفائدة من جهة وارتفاع أسعار الأوراق المالية في البورصة خاصة السندات من جهة ثانية، لأن العلاقة عكسية.</a:t>
            </a:r>
            <a:endParaRPr lang="fr-FR" sz="2200" dirty="0">
              <a:latin typeface="Sakkal Majalla" pitchFamily="2" charset="-78"/>
              <a:cs typeface="Sakkal Majalla" pitchFamily="2" charset="-78"/>
            </a:endParaRPr>
          </a:p>
          <a:p>
            <a:pPr algn="r" rtl="1"/>
            <a:r>
              <a:rPr lang="ar-SA" sz="2200" b="1" dirty="0">
                <a:latin typeface="Sakkal Majalla" pitchFamily="2" charset="-78"/>
                <a:cs typeface="Sakkal Majalla" pitchFamily="2" charset="-78"/>
              </a:rPr>
              <a:t>النتيجة</a:t>
            </a:r>
            <a:r>
              <a:rPr lang="ar-DZ" sz="2200" b="1" dirty="0">
                <a:latin typeface="Sakkal Majalla" pitchFamily="2" charset="-78"/>
                <a:cs typeface="Sakkal Majalla" pitchFamily="2" charset="-78"/>
              </a:rPr>
              <a:t>:</a:t>
            </a:r>
            <a:r>
              <a:rPr lang="ar-SA"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416" y="2870190"/>
            <a:ext cx="18478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3420026"/>
            <a:ext cx="5311467" cy="3157015"/>
          </a:xfrm>
          <a:prstGeom prst="rect">
            <a:avLst/>
          </a:prstGeom>
          <a:noFill/>
          <a:ln>
            <a:noFill/>
          </a:ln>
        </p:spPr>
      </p:pic>
      <p:sp>
        <p:nvSpPr>
          <p:cNvPr id="4" name="Rectangle 3"/>
          <p:cNvSpPr/>
          <p:nvPr/>
        </p:nvSpPr>
        <p:spPr>
          <a:xfrm>
            <a:off x="4927361" y="6361598"/>
            <a:ext cx="4148893" cy="430887"/>
          </a:xfrm>
          <a:prstGeom prst="rect">
            <a:avLst/>
          </a:prstGeom>
        </p:spPr>
        <p:txBody>
          <a:bodyPr wrap="none">
            <a:spAutoFit/>
          </a:bodyPr>
          <a:lstStyle/>
          <a:p>
            <a:pPr algn="ctr" rtl="1"/>
            <a:r>
              <a:rPr lang="ar-SA" sz="2200" b="1" dirty="0">
                <a:latin typeface="Sakkal Majalla" pitchFamily="2" charset="-78"/>
                <a:cs typeface="Sakkal Majalla" pitchFamily="2" charset="-78"/>
              </a:rPr>
              <a:t>المصدر: عبدالقادر خليل ، مرجع سابق، ص272.</a:t>
            </a:r>
            <a:endParaRPr lang="fr-FR" sz="2200" b="1" dirty="0">
              <a:latin typeface="Sakkal Majalla" pitchFamily="2" charset="-78"/>
              <a:cs typeface="Sakkal Majalla" pitchFamily="2" charset="-78"/>
            </a:endParaRPr>
          </a:p>
        </p:txBody>
      </p:sp>
      <p:sp>
        <p:nvSpPr>
          <p:cNvPr id="7" name="Rectangle 6"/>
          <p:cNvSpPr/>
          <p:nvPr/>
        </p:nvSpPr>
        <p:spPr>
          <a:xfrm>
            <a:off x="4160380" y="3933056"/>
            <a:ext cx="4911922" cy="430887"/>
          </a:xfrm>
          <a:prstGeom prst="rect">
            <a:avLst/>
          </a:prstGeom>
        </p:spPr>
        <p:txBody>
          <a:bodyPr wrap="none">
            <a:spAutoFit/>
          </a:bodyPr>
          <a:lstStyle/>
          <a:p>
            <a:pPr algn="ctr" rtl="1"/>
            <a:r>
              <a:rPr lang="ar-SA" sz="2200" b="1" dirty="0">
                <a:latin typeface="Sakkal Majalla" pitchFamily="2" charset="-78"/>
                <a:cs typeface="Sakkal Majalla" pitchFamily="2" charset="-78"/>
              </a:rPr>
              <a:t>الشكل رقم </a:t>
            </a:r>
            <a:r>
              <a:rPr lang="en-US" sz="2200" b="1" dirty="0">
                <a:latin typeface="Sakkal Majalla" pitchFamily="2" charset="-78"/>
                <a:cs typeface="Sakkal Majalla" pitchFamily="2" charset="-78"/>
              </a:rPr>
              <a:t>03</a:t>
            </a:r>
            <a:r>
              <a:rPr lang="ar-SA" sz="2200" b="1" dirty="0">
                <a:latin typeface="Sakkal Majalla" pitchFamily="2" charset="-78"/>
                <a:cs typeface="Sakkal Majalla" pitchFamily="2" charset="-78"/>
              </a:rPr>
              <a:t>: تأثير تغير كمية النقود على معدل الفائدة  </a:t>
            </a:r>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57728" cy="1446550"/>
          </a:xfrm>
          <a:prstGeom prst="rect">
            <a:avLst/>
          </a:prstGeom>
        </p:spPr>
        <p:txBody>
          <a:bodyPr wrap="square">
            <a:spAutoFit/>
          </a:bodyPr>
          <a:lstStyle/>
          <a:p>
            <a:pPr algn="r" rtl="1"/>
            <a:r>
              <a:rPr lang="ar-SA" sz="2200" b="1" dirty="0">
                <a:latin typeface="Sakkal Majalla" pitchFamily="2" charset="-78"/>
                <a:cs typeface="Sakkal Majalla" pitchFamily="2" charset="-78"/>
              </a:rPr>
              <a:t>2.4.2. أثر سعر الفائدة (</a:t>
            </a:r>
            <a:r>
              <a:rPr lang="fr-FR" sz="2200" b="1" dirty="0">
                <a:latin typeface="Sakkal Majalla" pitchFamily="2" charset="-78"/>
                <a:cs typeface="Sakkal Majalla" pitchFamily="2" charset="-78"/>
              </a:rPr>
              <a:t>i</a:t>
            </a:r>
            <a:r>
              <a:rPr lang="ar-DZ" sz="2200" b="1" dirty="0">
                <a:latin typeface="Sakkal Majalla" pitchFamily="2" charset="-78"/>
                <a:cs typeface="Sakkal Majalla" pitchFamily="2" charset="-78"/>
              </a:rPr>
              <a:t>) </a:t>
            </a:r>
            <a:r>
              <a:rPr lang="ar-SA" sz="2200" b="1" dirty="0">
                <a:latin typeface="Sakkal Majalla" pitchFamily="2" charset="-78"/>
                <a:cs typeface="Sakkal Majalla" pitchFamily="2" charset="-78"/>
              </a:rPr>
              <a:t>على </a:t>
            </a:r>
            <a:r>
              <a:rPr lang="ar-DZ" sz="2200" b="1" dirty="0" smtClean="0">
                <a:latin typeface="Sakkal Majalla" pitchFamily="2" charset="-78"/>
                <a:cs typeface="Sakkal Majalla" pitchFamily="2" charset="-78"/>
              </a:rPr>
              <a:t>الا</a:t>
            </a:r>
            <a:r>
              <a:rPr lang="ar-SA" sz="2200" b="1" dirty="0" smtClean="0">
                <a:latin typeface="Sakkal Majalla" pitchFamily="2" charset="-78"/>
                <a:cs typeface="Sakkal Majalla" pitchFamily="2" charset="-78"/>
              </a:rPr>
              <a:t>ستثمار(</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r" rtl="1"/>
            <a:r>
              <a:rPr lang="ar-SA" sz="2200" dirty="0" smtClean="0">
                <a:latin typeface="Sakkal Majalla" pitchFamily="2" charset="-78"/>
                <a:cs typeface="Sakkal Majalla" pitchFamily="2" charset="-78"/>
              </a:rPr>
              <a:t>نعلم </a:t>
            </a:r>
            <a:r>
              <a:rPr lang="ar-SA" sz="2200" dirty="0">
                <a:latin typeface="Sakkal Majalla" pitchFamily="2" charset="-78"/>
                <a:cs typeface="Sakkal Majalla" pitchFamily="2" charset="-78"/>
              </a:rPr>
              <a:t>أن </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ستثمار </a:t>
            </a:r>
            <a:r>
              <a:rPr lang="ar-SA" sz="2200" dirty="0">
                <a:latin typeface="Sakkal Majalla" pitchFamily="2" charset="-78"/>
                <a:cs typeface="Sakkal Majalla" pitchFamily="2" charset="-78"/>
              </a:rPr>
              <a:t>حسب </a:t>
            </a:r>
            <a:r>
              <a:rPr lang="ar-SA" sz="2200" b="1" dirty="0">
                <a:latin typeface="Sakkal Majalla" pitchFamily="2" charset="-78"/>
                <a:cs typeface="Sakkal Majalla" pitchFamily="2" charset="-78"/>
              </a:rPr>
              <a:t>كينز</a:t>
            </a:r>
            <a:r>
              <a:rPr lang="ar-SA" sz="2200" dirty="0">
                <a:latin typeface="Sakkal Majalla" pitchFamily="2" charset="-78"/>
                <a:cs typeface="Sakkal Majalla" pitchFamily="2" charset="-78"/>
              </a:rPr>
              <a:t> يتوقف على متغيرين وهما: سعر الفائدة</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علاقة عكسية مع </a:t>
            </a:r>
            <a:r>
              <a:rPr lang="ar-SA" sz="2200" dirty="0" smtClean="0">
                <a:latin typeface="Sakkal Majalla" pitchFamily="2" charset="-78"/>
                <a:cs typeface="Sakkal Majalla" pitchFamily="2" charset="-78"/>
              </a:rPr>
              <a:t>ا</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ستثمار</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والكفاية الحدية لرأس المال</a:t>
            </a:r>
            <a:r>
              <a:rPr lang="fr-FR" sz="2200" dirty="0">
                <a:latin typeface="Sakkal Majalla" pitchFamily="2" charset="-78"/>
                <a:cs typeface="Sakkal Majalla" pitchFamily="2" charset="-78"/>
              </a:rPr>
              <a:t>MEC</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r>
              <a:rPr lang="ar-DZ" sz="2200" dirty="0">
                <a:latin typeface="Sakkal Majalla" pitchFamily="2" charset="-78"/>
                <a:cs typeface="Sakkal Majalla" pitchFamily="2" charset="-78"/>
              </a:rPr>
              <a:t>)ع</a:t>
            </a:r>
            <a:r>
              <a:rPr lang="ar-SA" sz="2200" dirty="0">
                <a:latin typeface="Sakkal Majalla" pitchFamily="2" charset="-78"/>
                <a:cs typeface="Sakkal Majalla" pitchFamily="2" charset="-78"/>
              </a:rPr>
              <a:t>لاقة طردية، حسب </a:t>
            </a:r>
            <a:r>
              <a:rPr lang="ar-SA" sz="2200" dirty="0" smtClean="0">
                <a:latin typeface="Sakkal Majalla" pitchFamily="2" charset="-78"/>
                <a:cs typeface="Sakkal Majalla" pitchFamily="2" charset="-78"/>
              </a:rPr>
              <a:t>ما</a:t>
            </a:r>
            <a:r>
              <a:rPr lang="ar-DZ" sz="2200"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هو </a:t>
            </a:r>
            <a:r>
              <a:rPr lang="ar-SA" sz="2200" dirty="0">
                <a:latin typeface="Sakkal Majalla" pitchFamily="2" charset="-78"/>
                <a:cs typeface="Sakkal Majalla" pitchFamily="2" charset="-78"/>
              </a:rPr>
              <a:t>موضح في الشكل الموالي: </a:t>
            </a:r>
            <a:endParaRPr lang="fr-FR" sz="2200" dirty="0">
              <a:latin typeface="Sakkal Majalla" pitchFamily="2" charset="-78"/>
              <a:cs typeface="Sakkal Majalla" pitchFamily="2" charset="-78"/>
            </a:endParaRPr>
          </a:p>
          <a:p>
            <a:pPr algn="r" rtl="1"/>
            <a:r>
              <a:rPr lang="ar-SA" sz="2200" dirty="0" smtClean="0">
                <a:latin typeface="Sakkal Majalla" pitchFamily="2" charset="-78"/>
                <a:cs typeface="Sakkal Majalla" pitchFamily="2" charset="-78"/>
              </a:rPr>
              <a:t>الشكل </a:t>
            </a:r>
            <a:r>
              <a:rPr lang="ar-SA" sz="2200" dirty="0">
                <a:latin typeface="Sakkal Majalla" pitchFamily="2" charset="-78"/>
                <a:cs typeface="Sakkal Majalla" pitchFamily="2" charset="-78"/>
              </a:rPr>
              <a:t>رقم (</a:t>
            </a:r>
            <a:r>
              <a:rPr lang="en-US" sz="2200" dirty="0">
                <a:latin typeface="Sakkal Majalla" pitchFamily="2" charset="-78"/>
                <a:cs typeface="Sakkal Majalla" pitchFamily="2" charset="-78"/>
              </a:rPr>
              <a:t>04</a:t>
            </a:r>
            <a:r>
              <a:rPr lang="ar-SA" sz="2200" dirty="0">
                <a:latin typeface="Sakkal Majalla" pitchFamily="2" charset="-78"/>
                <a:cs typeface="Sakkal Majalla" pitchFamily="2" charset="-78"/>
              </a:rPr>
              <a:t>): تأثير معدل الفائدة على </a:t>
            </a:r>
            <a:r>
              <a:rPr lang="ar-DZ" sz="2200" dirty="0" smtClean="0">
                <a:latin typeface="Sakkal Majalla" pitchFamily="2" charset="-78"/>
                <a:cs typeface="Sakkal Majalla" pitchFamily="2" charset="-78"/>
              </a:rPr>
              <a:t>الاستثمار:</a:t>
            </a:r>
            <a:endParaRPr lang="fr-FR" sz="2200" dirty="0">
              <a:latin typeface="Sakkal Majalla" pitchFamily="2" charset="-78"/>
              <a:cs typeface="Sakkal Majalla" pitchFamily="2" charset="-78"/>
            </a:endParaRPr>
          </a:p>
        </p:txBody>
      </p:sp>
      <p:pic>
        <p:nvPicPr>
          <p:cNvPr id="3" name="Image 2"/>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3608" y="1635190"/>
            <a:ext cx="7848872" cy="4098066"/>
          </a:xfrm>
          <a:prstGeom prst="rect">
            <a:avLst/>
          </a:prstGeom>
          <a:noFill/>
          <a:ln>
            <a:noFill/>
          </a:ln>
        </p:spPr>
      </p:pic>
      <p:sp>
        <p:nvSpPr>
          <p:cNvPr id="4" name="Rectangle 3"/>
          <p:cNvSpPr/>
          <p:nvPr/>
        </p:nvSpPr>
        <p:spPr>
          <a:xfrm>
            <a:off x="2413280" y="5927083"/>
            <a:ext cx="5218384" cy="430887"/>
          </a:xfrm>
          <a:prstGeom prst="rect">
            <a:avLst/>
          </a:prstGeom>
        </p:spPr>
        <p:txBody>
          <a:bodyPr wrap="square">
            <a:spAutoFit/>
          </a:bodyPr>
          <a:lstStyle/>
          <a:p>
            <a:pPr algn="r" rtl="1"/>
            <a:r>
              <a:rPr lang="ar-SA" sz="2200" b="1" dirty="0">
                <a:latin typeface="Sakkal Majalla" pitchFamily="2" charset="-78"/>
                <a:cs typeface="Sakkal Majalla" pitchFamily="2" charset="-78"/>
              </a:rPr>
              <a:t>المصدر: عبدالقادر خليل ، مرجع سابق، ص274.</a:t>
            </a:r>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9132"/>
            <a:ext cx="7884368" cy="1138773"/>
          </a:xfrm>
          <a:prstGeom prst="rect">
            <a:avLst/>
          </a:prstGeom>
        </p:spPr>
        <p:txBody>
          <a:bodyPr wrap="square">
            <a:spAutoFit/>
          </a:bodyPr>
          <a:lstStyle/>
          <a:p>
            <a:pPr algn="r" rtl="1"/>
            <a:r>
              <a:rPr lang="ar-SA" sz="2400" b="1" dirty="0">
                <a:latin typeface="Sakkal Majalla" pitchFamily="2" charset="-78"/>
                <a:cs typeface="Sakkal Majalla" pitchFamily="2" charset="-78"/>
              </a:rPr>
              <a:t>1.2.4.2. سعر الفائدة:</a:t>
            </a:r>
            <a:endParaRPr lang="fr-FR" sz="2400" b="1" dirty="0">
              <a:latin typeface="Sakkal Majalla" pitchFamily="2" charset="-78"/>
              <a:cs typeface="Sakkal Majalla" pitchFamily="2" charset="-78"/>
            </a:endParaRPr>
          </a:p>
          <a:p>
            <a:pPr algn="r" rtl="1"/>
            <a:r>
              <a:rPr lang="ar-SA" sz="2200" dirty="0">
                <a:latin typeface="Sakkal Majalla" pitchFamily="2" charset="-78"/>
                <a:cs typeface="Sakkal Majalla" pitchFamily="2" charset="-78"/>
              </a:rPr>
              <a:t>إن سعر الفائدة متغير نقدي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حسب كينز) يؤثر على حجم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ستثمار </a:t>
            </a:r>
            <a:r>
              <a:rPr lang="ar-SA" sz="2200" dirty="0">
                <a:latin typeface="Sakkal Majalla" pitchFamily="2" charset="-78"/>
                <a:cs typeface="Sakkal Majalla" pitchFamily="2" charset="-78"/>
              </a:rPr>
              <a:t>من خلال الكفاية الحدية لرأس المال. </a:t>
            </a:r>
            <a:endParaRPr lang="fr-FR" sz="2200" dirty="0">
              <a:latin typeface="Sakkal Majalla" pitchFamily="2" charset="-78"/>
              <a:cs typeface="Sakkal Majalla" pitchFamily="2" charset="-78"/>
            </a:endParaRPr>
          </a:p>
        </p:txBody>
      </p:sp>
      <p:cxnSp>
        <p:nvCxnSpPr>
          <p:cNvPr id="3" name="Connecteur droit avec flèche 2"/>
          <p:cNvCxnSpPr/>
          <p:nvPr/>
        </p:nvCxnSpPr>
        <p:spPr>
          <a:xfrm flipV="1">
            <a:off x="5127625" y="8609965"/>
            <a:ext cx="0" cy="1911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Connecteur droit avec flèche 3"/>
          <p:cNvCxnSpPr/>
          <p:nvPr/>
        </p:nvCxnSpPr>
        <p:spPr>
          <a:xfrm flipV="1">
            <a:off x="5856605" y="8690610"/>
            <a:ext cx="0" cy="1911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e 4"/>
          <p:cNvGrpSpPr/>
          <p:nvPr/>
        </p:nvGrpSpPr>
        <p:grpSpPr>
          <a:xfrm>
            <a:off x="5314950" y="8923655"/>
            <a:ext cx="182245" cy="116840"/>
            <a:chOff x="0" y="0"/>
            <a:chExt cx="302108" cy="198348"/>
          </a:xfrm>
        </p:grpSpPr>
        <p:cxnSp>
          <p:nvCxnSpPr>
            <p:cNvPr id="6" name="Connecteur droit 5"/>
            <p:cNvCxnSpPr/>
            <p:nvPr/>
          </p:nvCxnSpPr>
          <p:spPr>
            <a:xfrm>
              <a:off x="95098" y="65836"/>
              <a:ext cx="20701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Connecteur droit 6"/>
            <p:cNvCxnSpPr/>
            <p:nvPr/>
          </p:nvCxnSpPr>
          <p:spPr>
            <a:xfrm>
              <a:off x="87783" y="146304"/>
              <a:ext cx="20701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flipH="1">
              <a:off x="0" y="0"/>
              <a:ext cx="153112" cy="1162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0" y="117043"/>
              <a:ext cx="153035" cy="813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10" name="Groupe 9"/>
          <p:cNvGrpSpPr/>
          <p:nvPr/>
        </p:nvGrpSpPr>
        <p:grpSpPr>
          <a:xfrm>
            <a:off x="5825490" y="8923655"/>
            <a:ext cx="182245" cy="116840"/>
            <a:chOff x="0" y="0"/>
            <a:chExt cx="302108" cy="198348"/>
          </a:xfrm>
        </p:grpSpPr>
        <p:cxnSp>
          <p:nvCxnSpPr>
            <p:cNvPr id="11" name="Connecteur droit 10"/>
            <p:cNvCxnSpPr/>
            <p:nvPr/>
          </p:nvCxnSpPr>
          <p:spPr>
            <a:xfrm>
              <a:off x="95098" y="65836"/>
              <a:ext cx="20701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Connecteur droit 11"/>
            <p:cNvCxnSpPr/>
            <p:nvPr/>
          </p:nvCxnSpPr>
          <p:spPr>
            <a:xfrm>
              <a:off x="87783" y="146304"/>
              <a:ext cx="20701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 name="Connecteur droit 12"/>
            <p:cNvCxnSpPr/>
            <p:nvPr/>
          </p:nvCxnSpPr>
          <p:spPr>
            <a:xfrm flipH="1">
              <a:off x="0" y="0"/>
              <a:ext cx="153112" cy="1162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Connecteur droit 13"/>
            <p:cNvCxnSpPr/>
            <p:nvPr/>
          </p:nvCxnSpPr>
          <p:spPr>
            <a:xfrm>
              <a:off x="0" y="117043"/>
              <a:ext cx="153035" cy="813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cxnSp>
        <p:nvCxnSpPr>
          <p:cNvPr id="15" name="Connecteur droit avec flèche 14"/>
          <p:cNvCxnSpPr/>
          <p:nvPr/>
        </p:nvCxnSpPr>
        <p:spPr>
          <a:xfrm>
            <a:off x="5640705" y="8991600"/>
            <a:ext cx="0" cy="1447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6"/>
          <p:cNvSpPr>
            <a:spLocks noChangeArrowheads="1"/>
          </p:cNvSpPr>
          <p:nvPr/>
        </p:nvSpPr>
        <p:spPr bwMode="auto">
          <a:xfrm>
            <a:off x="1038282" y="1549241"/>
            <a:ext cx="7889693" cy="11079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rtl="1"/>
            <a:r>
              <a:rPr lang="ar-SA" sz="2200" b="1" dirty="0" smtClean="0">
                <a:latin typeface="Sakkal Majalla" pitchFamily="2" charset="-78"/>
                <a:cs typeface="Sakkal Majalla" pitchFamily="2" charset="-78"/>
              </a:rPr>
              <a:t>2.2.4.2</a:t>
            </a:r>
            <a:r>
              <a:rPr lang="ar-SA" sz="2200" b="1" dirty="0">
                <a:latin typeface="Sakkal Majalla" pitchFamily="2" charset="-78"/>
                <a:cs typeface="Sakkal Majalla" pitchFamily="2" charset="-78"/>
              </a:rPr>
              <a:t>. الكفاية الحدية لرأسمال وعلاقتها </a:t>
            </a:r>
            <a:r>
              <a:rPr lang="ar-SA" sz="2200" b="1" dirty="0" smtClean="0">
                <a:latin typeface="Sakkal Majalla" pitchFamily="2" charset="-78"/>
                <a:cs typeface="Sakkal Majalla" pitchFamily="2" charset="-78"/>
              </a:rPr>
              <a:t>بال</a:t>
            </a:r>
            <a:r>
              <a:rPr lang="ar-DZ" sz="2200" b="1" dirty="0">
                <a:latin typeface="Sakkal Majalla" pitchFamily="2" charset="-78"/>
                <a:cs typeface="Sakkal Majalla" pitchFamily="2" charset="-78"/>
              </a:rPr>
              <a:t>ا</a:t>
            </a:r>
            <a:r>
              <a:rPr lang="ar-SA" sz="2200" b="1" dirty="0" smtClean="0">
                <a:latin typeface="Sakkal Majalla" pitchFamily="2" charset="-78"/>
                <a:cs typeface="Sakkal Majalla" pitchFamily="2" charset="-78"/>
              </a:rPr>
              <a:t>ستثمار</a:t>
            </a:r>
            <a:r>
              <a:rPr lang="ar-SA" sz="2200" b="1" dirty="0">
                <a:latin typeface="Sakkal Majalla" pitchFamily="2" charset="-78"/>
                <a:cs typeface="Sakkal Majalla" pitchFamily="2" charset="-78"/>
              </a:rPr>
              <a:t>: </a:t>
            </a:r>
            <a:endParaRPr lang="fr-FR" sz="2200" b="1" dirty="0">
              <a:latin typeface="Sakkal Majalla" pitchFamily="2" charset="-78"/>
              <a:cs typeface="Sakkal Majalla" pitchFamily="2" charset="-78"/>
            </a:endParaRPr>
          </a:p>
          <a:p>
            <a:pPr algn="r" rtl="1"/>
            <a:r>
              <a:rPr lang="ar-SA" sz="2200" dirty="0">
                <a:latin typeface="Sakkal Majalla" pitchFamily="2" charset="-78"/>
                <a:cs typeface="Sakkal Majalla" pitchFamily="2" charset="-78"/>
              </a:rPr>
              <a:t>يقصد بالكفاية الحدية لرأسمال النسبة بين العائد السنوي المتوقع الحصول عليه من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ستثمار </a:t>
            </a:r>
            <a:r>
              <a:rPr lang="ar-SA" sz="2200" dirty="0">
                <a:latin typeface="Sakkal Majalla" pitchFamily="2" charset="-78"/>
                <a:cs typeface="Sakkal Majalla" pitchFamily="2" charset="-78"/>
              </a:rPr>
              <a:t>معين خلال مدة حياته إلى ثمن عرض هذا الأصل أو تكلفة إحلاله (قيمته الحالية). </a:t>
            </a:r>
            <a:endParaRPr lang="fr-FR" sz="2200" dirty="0">
              <a:latin typeface="Sakkal Majalla" pitchFamily="2" charset="-78"/>
              <a:cs typeface="Sakkal Majalla" pitchFamily="2" charset="-78"/>
            </a:endParaRPr>
          </a:p>
        </p:txBody>
      </p:sp>
      <p:pic>
        <p:nvPicPr>
          <p:cNvPr id="93202" name="Picture 18"/>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38283" y="879579"/>
            <a:ext cx="7884368" cy="53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038282" y="3617729"/>
            <a:ext cx="7889694" cy="1785104"/>
          </a:xfrm>
          <a:prstGeom prst="rect">
            <a:avLst/>
          </a:prstGeom>
        </p:spPr>
        <p:txBody>
          <a:bodyPr wrap="square">
            <a:spAutoFit/>
          </a:bodyPr>
          <a:lstStyle/>
          <a:p>
            <a:pPr lvl="0" algn="just" rtl="1"/>
            <a:r>
              <a:rPr lang="ar-SA" sz="2000" b="1" dirty="0">
                <a:solidFill>
                  <a:prstClr val="black"/>
                </a:solidFill>
                <a:latin typeface="Sakkal Majalla" pitchFamily="2" charset="-78"/>
                <a:cs typeface="Sakkal Majalla" pitchFamily="2" charset="-78"/>
              </a:rPr>
              <a:t>3.4.2</a:t>
            </a:r>
            <a:r>
              <a:rPr lang="ar-SA" sz="2200" b="1" dirty="0">
                <a:solidFill>
                  <a:prstClr val="black"/>
                </a:solidFill>
                <a:latin typeface="Sakkal Majalla" pitchFamily="2" charset="-78"/>
                <a:cs typeface="Sakkal Majalla" pitchFamily="2" charset="-78"/>
              </a:rPr>
              <a:t>. أثر الزيادة في </a:t>
            </a:r>
            <a:r>
              <a:rPr lang="ar-SA" sz="2200" b="1" dirty="0" smtClean="0">
                <a:solidFill>
                  <a:prstClr val="black"/>
                </a:solidFill>
                <a:latin typeface="Sakkal Majalla" pitchFamily="2" charset="-78"/>
                <a:cs typeface="Sakkal Majalla" pitchFamily="2" charset="-78"/>
              </a:rPr>
              <a:t>ال</a:t>
            </a:r>
            <a:r>
              <a:rPr lang="ar-DZ" sz="2200" b="1" dirty="0" smtClean="0">
                <a:solidFill>
                  <a:prstClr val="black"/>
                </a:solidFill>
                <a:latin typeface="Sakkal Majalla" pitchFamily="2" charset="-78"/>
                <a:cs typeface="Sakkal Majalla" pitchFamily="2" charset="-78"/>
              </a:rPr>
              <a:t>ا</a:t>
            </a:r>
            <a:r>
              <a:rPr lang="ar-SA" sz="2200" b="1" dirty="0" smtClean="0">
                <a:solidFill>
                  <a:prstClr val="black"/>
                </a:solidFill>
                <a:latin typeface="Sakkal Majalla" pitchFamily="2" charset="-78"/>
                <a:cs typeface="Sakkal Majalla" pitchFamily="2" charset="-78"/>
              </a:rPr>
              <a:t>ستثمار </a:t>
            </a:r>
            <a:r>
              <a:rPr lang="ar-SA" sz="2200" b="1" dirty="0">
                <a:solidFill>
                  <a:prstClr val="black"/>
                </a:solidFill>
                <a:latin typeface="Sakkal Majalla" pitchFamily="2" charset="-78"/>
                <a:cs typeface="Sakkal Majalla" pitchFamily="2" charset="-78"/>
              </a:rPr>
              <a:t>(</a:t>
            </a:r>
            <a:r>
              <a:rPr lang="fr-FR" sz="2200" b="1" dirty="0">
                <a:solidFill>
                  <a:prstClr val="black"/>
                </a:solidFill>
                <a:latin typeface="Sakkal Majalla" pitchFamily="2" charset="-78"/>
                <a:cs typeface="Sakkal Majalla" pitchFamily="2" charset="-78"/>
              </a:rPr>
              <a:t>I</a:t>
            </a:r>
            <a:r>
              <a:rPr lang="en-US" sz="2200" b="1" dirty="0">
                <a:solidFill>
                  <a:prstClr val="black"/>
                </a:solidFill>
                <a:latin typeface="Sakkal Majalla" pitchFamily="2" charset="-78"/>
                <a:cs typeface="Sakkal Majalla" pitchFamily="2" charset="-78"/>
              </a:rPr>
              <a:t> </a:t>
            </a:r>
            <a:r>
              <a:rPr lang="ar-DZ" sz="2200" b="1" dirty="0">
                <a:solidFill>
                  <a:prstClr val="black"/>
                </a:solidFill>
                <a:latin typeface="Sakkal Majalla" pitchFamily="2" charset="-78"/>
                <a:cs typeface="Sakkal Majalla" pitchFamily="2" charset="-78"/>
              </a:rPr>
              <a:t>) </a:t>
            </a:r>
            <a:r>
              <a:rPr lang="ar-SA" sz="2200" b="1" dirty="0">
                <a:solidFill>
                  <a:prstClr val="black"/>
                </a:solidFill>
                <a:latin typeface="Sakkal Majalla" pitchFamily="2" charset="-78"/>
                <a:cs typeface="Sakkal Majalla" pitchFamily="2" charset="-78"/>
              </a:rPr>
              <a:t>على الدخل</a:t>
            </a:r>
            <a:r>
              <a:rPr lang="en-US" sz="2200" b="1" dirty="0">
                <a:solidFill>
                  <a:prstClr val="black"/>
                </a:solidFill>
                <a:latin typeface="Sakkal Majalla" pitchFamily="2" charset="-78"/>
                <a:cs typeface="Sakkal Majalla" pitchFamily="2" charset="-78"/>
              </a:rPr>
              <a:t>(</a:t>
            </a:r>
            <a:r>
              <a:rPr lang="fr-FR" sz="2200" b="1" dirty="0">
                <a:solidFill>
                  <a:prstClr val="black"/>
                </a:solidFill>
                <a:latin typeface="Sakkal Majalla" pitchFamily="2" charset="-78"/>
                <a:cs typeface="Sakkal Majalla" pitchFamily="2" charset="-78"/>
              </a:rPr>
              <a:t>Y</a:t>
            </a:r>
            <a:r>
              <a:rPr lang="en-US" sz="2200" b="1" dirty="0">
                <a:solidFill>
                  <a:prstClr val="black"/>
                </a:solidFill>
                <a:latin typeface="Sakkal Majalla" pitchFamily="2" charset="-78"/>
                <a:cs typeface="Sakkal Majalla" pitchFamily="2" charset="-78"/>
              </a:rPr>
              <a:t>)</a:t>
            </a:r>
            <a:r>
              <a:rPr lang="ar-SA" sz="2200" b="1" dirty="0">
                <a:solidFill>
                  <a:prstClr val="black"/>
                </a:solidFill>
                <a:latin typeface="Sakkal Majalla" pitchFamily="2" charset="-78"/>
                <a:cs typeface="Sakkal Majalla" pitchFamily="2" charset="-78"/>
              </a:rPr>
              <a:t>:</a:t>
            </a:r>
            <a:endParaRPr lang="fr-FR" sz="2200" b="1" dirty="0">
              <a:solidFill>
                <a:prstClr val="black"/>
              </a:solidFill>
              <a:latin typeface="Sakkal Majalla" pitchFamily="2" charset="-78"/>
              <a:cs typeface="Sakkal Majalla" pitchFamily="2" charset="-78"/>
            </a:endParaRPr>
          </a:p>
          <a:p>
            <a:pPr lvl="0" algn="just" rtl="1"/>
            <a:r>
              <a:rPr lang="ar-SA" sz="2200" dirty="0">
                <a:solidFill>
                  <a:prstClr val="black"/>
                </a:solidFill>
                <a:latin typeface="Sakkal Majalla" pitchFamily="2" charset="-78"/>
                <a:cs typeface="Sakkal Majalla" pitchFamily="2" charset="-78"/>
              </a:rPr>
              <a:t>حسب </a:t>
            </a:r>
            <a:r>
              <a:rPr lang="ar-SA" sz="2200" b="1" dirty="0">
                <a:solidFill>
                  <a:prstClr val="black"/>
                </a:solidFill>
                <a:latin typeface="Sakkal Majalla" pitchFamily="2" charset="-78"/>
                <a:cs typeface="Sakkal Majalla" pitchFamily="2" charset="-78"/>
              </a:rPr>
              <a:t>كينز</a:t>
            </a:r>
            <a:r>
              <a:rPr lang="ar-SA" sz="2200" dirty="0">
                <a:solidFill>
                  <a:prstClr val="black"/>
                </a:solidFill>
                <a:latin typeface="Sakkal Majalla" pitchFamily="2" charset="-78"/>
                <a:cs typeface="Sakkal Majalla" pitchFamily="2" charset="-78"/>
              </a:rPr>
              <a:t> المزيد من </a:t>
            </a:r>
            <a:r>
              <a:rPr lang="ar-SA" sz="2200" dirty="0" smtClean="0">
                <a:solidFill>
                  <a:prstClr val="black"/>
                </a:solidFill>
                <a:latin typeface="Sakkal Majalla" pitchFamily="2" charset="-78"/>
                <a:cs typeface="Sakkal Majalla" pitchFamily="2" charset="-78"/>
              </a:rPr>
              <a:t>ال</a:t>
            </a:r>
            <a:r>
              <a:rPr lang="ar-DZ" sz="2200" dirty="0" smtClean="0">
                <a:solidFill>
                  <a:prstClr val="black"/>
                </a:solidFill>
                <a:latin typeface="Sakkal Majalla" pitchFamily="2" charset="-78"/>
                <a:cs typeface="Sakkal Majalla" pitchFamily="2" charset="-78"/>
              </a:rPr>
              <a:t>ا</a:t>
            </a:r>
            <a:r>
              <a:rPr lang="ar-SA" sz="2200" dirty="0" smtClean="0">
                <a:solidFill>
                  <a:prstClr val="black"/>
                </a:solidFill>
                <a:latin typeface="Sakkal Majalla" pitchFamily="2" charset="-78"/>
                <a:cs typeface="Sakkal Majalla" pitchFamily="2" charset="-78"/>
              </a:rPr>
              <a:t>ستثمارات </a:t>
            </a:r>
            <a:r>
              <a:rPr lang="ar-SA" sz="2200" dirty="0">
                <a:solidFill>
                  <a:prstClr val="black"/>
                </a:solidFill>
                <a:latin typeface="Sakkal Majalla" pitchFamily="2" charset="-78"/>
                <a:cs typeface="Sakkal Majalla" pitchFamily="2" charset="-78"/>
              </a:rPr>
              <a:t>يؤدي إلى المزيد من الدخل الوطني، وذلك حسب ما يسمى بمضاعف الإستثمار.</a:t>
            </a:r>
            <a:endParaRPr lang="fr-FR" sz="2200" dirty="0">
              <a:solidFill>
                <a:prstClr val="black"/>
              </a:solidFill>
              <a:latin typeface="Sakkal Majalla" pitchFamily="2" charset="-78"/>
              <a:cs typeface="Sakkal Majalla" pitchFamily="2" charset="-78"/>
            </a:endParaRPr>
          </a:p>
          <a:p>
            <a:pPr lvl="0" algn="just" rtl="1"/>
            <a:r>
              <a:rPr lang="ar-SA" sz="2200" dirty="0">
                <a:solidFill>
                  <a:prstClr val="black"/>
                </a:solidFill>
                <a:latin typeface="Sakkal Majalla" pitchFamily="2" charset="-78"/>
                <a:cs typeface="Sakkal Majalla" pitchFamily="2" charset="-78"/>
              </a:rPr>
              <a:t>ويقصد بالمضاعف: الأثر المتضاعف للزيادة الأولية في المتغير </a:t>
            </a:r>
            <a:r>
              <a:rPr lang="ar-SA" sz="2200" dirty="0" smtClean="0">
                <a:solidFill>
                  <a:prstClr val="black"/>
                </a:solidFill>
                <a:latin typeface="Sakkal Majalla" pitchFamily="2" charset="-78"/>
                <a:cs typeface="Sakkal Majalla" pitchFamily="2" charset="-78"/>
              </a:rPr>
              <a:t>ا</a:t>
            </a:r>
            <a:r>
              <a:rPr lang="ar-DZ" sz="2200" dirty="0" smtClean="0">
                <a:solidFill>
                  <a:prstClr val="black"/>
                </a:solidFill>
                <a:latin typeface="Sakkal Majalla" pitchFamily="2" charset="-78"/>
                <a:cs typeface="Sakkal Majalla" pitchFamily="2" charset="-78"/>
              </a:rPr>
              <a:t>الا</a:t>
            </a:r>
            <a:r>
              <a:rPr lang="ar-SA" sz="2200" dirty="0" smtClean="0">
                <a:solidFill>
                  <a:prstClr val="black"/>
                </a:solidFill>
                <a:latin typeface="Sakkal Majalla" pitchFamily="2" charset="-78"/>
                <a:cs typeface="Sakkal Majalla" pitchFamily="2" charset="-78"/>
              </a:rPr>
              <a:t>نفاقي </a:t>
            </a:r>
            <a:r>
              <a:rPr lang="ar-SA" sz="2200" dirty="0">
                <a:solidFill>
                  <a:prstClr val="black"/>
                </a:solidFill>
                <a:latin typeface="Sakkal Majalla" pitchFamily="2" charset="-78"/>
                <a:cs typeface="Sakkal Majalla" pitchFamily="2" charset="-78"/>
              </a:rPr>
              <a:t>والذي يؤدي إلى الزيادة في الدخل. كميا يعبر عنه بالعلاقة: </a:t>
            </a:r>
            <a:r>
              <a:rPr lang="en-US" sz="2200" dirty="0">
                <a:solidFill>
                  <a:prstClr val="black"/>
                </a:solidFill>
                <a:latin typeface="Sakkal Majalla" pitchFamily="2" charset="-78"/>
                <a:cs typeface="Sakkal Majalla" pitchFamily="2" charset="-78"/>
              </a:rPr>
              <a:t>k=∆</a:t>
            </a:r>
            <a:r>
              <a:rPr lang="en-US" sz="2200" dirty="0" smtClean="0">
                <a:solidFill>
                  <a:prstClr val="black"/>
                </a:solidFill>
                <a:latin typeface="Sakkal Majalla" pitchFamily="2" charset="-78"/>
                <a:cs typeface="Sakkal Majalla" pitchFamily="2" charset="-78"/>
              </a:rPr>
              <a:t>y/∆</a:t>
            </a:r>
            <a:r>
              <a:rPr lang="en-US" sz="2200" dirty="0">
                <a:solidFill>
                  <a:prstClr val="black"/>
                </a:solidFill>
                <a:latin typeface="Sakkal Majalla" pitchFamily="2" charset="-78"/>
                <a:cs typeface="Sakkal Majalla" pitchFamily="2" charset="-78"/>
              </a:rPr>
              <a:t>I</a:t>
            </a:r>
          </a:p>
        </p:txBody>
      </p:sp>
      <p:pic>
        <p:nvPicPr>
          <p:cNvPr id="93203" name="Picture 19"/>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29766" y="2701032"/>
            <a:ext cx="4267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204" name="Picture 20"/>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89851" y="5733256"/>
            <a:ext cx="688098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2"/>
            <a:ext cx="7920880" cy="3816429"/>
          </a:xfrm>
          <a:prstGeom prst="rect">
            <a:avLst/>
          </a:prstGeom>
        </p:spPr>
        <p:txBody>
          <a:bodyPr wrap="square">
            <a:spAutoFit/>
          </a:bodyPr>
          <a:lstStyle/>
          <a:p>
            <a:pPr algn="just" rtl="1"/>
            <a:r>
              <a:rPr lang="ar-SA" sz="2200" b="1" dirty="0">
                <a:latin typeface="Sakkal Majalla" pitchFamily="2" charset="-78"/>
                <a:cs typeface="Sakkal Majalla" pitchFamily="2" charset="-78"/>
              </a:rPr>
              <a:t>والخلاصة</a:t>
            </a:r>
            <a:r>
              <a:rPr lang="ar-SA" sz="2200" dirty="0">
                <a:latin typeface="Sakkal Majalla" pitchFamily="2" charset="-78"/>
                <a:cs typeface="Sakkal Majalla" pitchFamily="2" charset="-78"/>
              </a:rPr>
              <a:t> أن النقود عند </a:t>
            </a:r>
            <a:r>
              <a:rPr lang="ar-SA" sz="2200" b="1" dirty="0" err="1">
                <a:latin typeface="Sakkal Majalla" pitchFamily="2" charset="-78"/>
                <a:cs typeface="Sakkal Majalla" pitchFamily="2" charset="-78"/>
              </a:rPr>
              <a:t>كينز</a:t>
            </a:r>
            <a:r>
              <a:rPr lang="ar-SA" sz="2200" dirty="0">
                <a:latin typeface="Sakkal Majalla" pitchFamily="2" charset="-78"/>
                <a:cs typeface="Sakkal Majalla" pitchFamily="2" charset="-78"/>
              </a:rPr>
              <a:t> وحسب هذه البراهين لا تعتبر محايدة.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5.2.  نظرية تفضيل السيولة عند </a:t>
            </a:r>
            <a:r>
              <a:rPr lang="ar-SA" sz="2200" b="1" dirty="0" err="1">
                <a:latin typeface="Sakkal Majalla" pitchFamily="2" charset="-78"/>
                <a:cs typeface="Sakkal Majalla" pitchFamily="2" charset="-78"/>
              </a:rPr>
              <a:t>كينز</a:t>
            </a:r>
            <a:r>
              <a:rPr lang="ar-SA"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يقصد </a:t>
            </a:r>
            <a:r>
              <a:rPr lang="ar-SA" sz="2200" b="1" dirty="0">
                <a:latin typeface="Sakkal Majalla" pitchFamily="2" charset="-78"/>
                <a:cs typeface="Sakkal Majalla" pitchFamily="2" charset="-78"/>
              </a:rPr>
              <a:t>كينز </a:t>
            </a:r>
            <a:r>
              <a:rPr lang="ar-SA" sz="2200" dirty="0">
                <a:latin typeface="Sakkal Majalla" pitchFamily="2" charset="-78"/>
                <a:cs typeface="Sakkal Majalla" pitchFamily="2" charset="-78"/>
              </a:rPr>
              <a:t>بتفضيل السيولة الدوافع التي تجعل الفرد أو المشروع، الإحتفاظ بالثروة في شكل سائل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نقود</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ويرجع ذلك إلى ثلاثة أغراض أو دوافع:</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1.5.2.  دافع المعاملات (</a:t>
            </a:r>
            <a:r>
              <a:rPr lang="fr-FR" sz="2200" dirty="0">
                <a:latin typeface="Sakkal Majalla" pitchFamily="2" charset="-78"/>
                <a:cs typeface="Sakkal Majalla" pitchFamily="2" charset="-78"/>
              </a:rPr>
              <a:t>motifs de transaction</a:t>
            </a:r>
            <a:r>
              <a:rPr lang="ar-SA" sz="2200" dirty="0">
                <a:latin typeface="Sakkal Majalla" pitchFamily="2" charset="-78"/>
                <a:cs typeface="Sakkal Majalla" pitchFamily="2" charset="-78"/>
              </a:rPr>
              <a:t>)</a:t>
            </a:r>
            <a:r>
              <a:rPr lang="ar-SA" sz="2200" b="1" dirty="0">
                <a:latin typeface="Sakkal Majalla" pitchFamily="2" charset="-78"/>
                <a:cs typeface="Sakkal Majalla" pitchFamily="2" charset="-78"/>
              </a:rPr>
              <a:t>:</a:t>
            </a:r>
            <a:r>
              <a:rPr lang="ar-SA" sz="2200" dirty="0">
                <a:latin typeface="Sakkal Majalla" pitchFamily="2" charset="-78"/>
                <a:cs typeface="Sakkal Majalla" pitchFamily="2" charset="-78"/>
              </a:rPr>
              <a:t>  يقصد بالمعاملات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المبادلات</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رغبة الأفراد في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بالنقود سائلة للقيام بالنفقات الجارية خلال فترة المدفوعات، ونفس الشيء بالنسبة للمشروعات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أجور، مواد أولية،...إلخ،</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أي رأس المال العامل وهذا الدافع أكثر العوامل الثلاثة شيوعا.</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و</a:t>
            </a:r>
            <a:r>
              <a:rPr lang="ar-SA" sz="2200" dirty="0">
                <a:latin typeface="Sakkal Majalla" pitchFamily="2" charset="-78"/>
                <a:cs typeface="Sakkal Majalla" pitchFamily="2" charset="-78"/>
              </a:rPr>
              <a:t>أن الأساس في هذا، أن هذا النوع من الطلب يعتمد على الدخل وبذلك فهو دالة لمتغير الدخل:   </a:t>
            </a:r>
            <a:r>
              <a:rPr lang="en-US" sz="2200" dirty="0">
                <a:latin typeface="Sakkal Majalla" pitchFamily="2" charset="-78"/>
                <a:cs typeface="Sakkal Majalla" pitchFamily="2" charset="-78"/>
              </a:rPr>
              <a:t>=</a:t>
            </a:r>
            <a:r>
              <a:rPr lang="en-US" sz="2200" dirty="0" smtClean="0">
                <a:latin typeface="Sakkal Majalla" pitchFamily="2" charset="-78"/>
                <a:cs typeface="Sakkal Majalla" pitchFamily="2" charset="-78"/>
              </a:rPr>
              <a:t>F(y</a:t>
            </a:r>
            <a:r>
              <a:rPr lang="en-US" sz="2200" baseline="300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 </a:t>
            </a:r>
            <a:r>
              <a:rPr lang="en-US" sz="2200" dirty="0" smtClean="0">
                <a:latin typeface="Sakkal Majalla" pitchFamily="2" charset="-78"/>
                <a:cs typeface="Sakkal Majalla" pitchFamily="2" charset="-78"/>
              </a:rPr>
              <a:t>M</a:t>
            </a:r>
            <a:r>
              <a:rPr lang="en-US" sz="2200" baseline="30000" dirty="0" smtClean="0">
                <a:latin typeface="Sakkal Majalla" pitchFamily="2" charset="-78"/>
                <a:cs typeface="Sakkal Majalla" pitchFamily="2" charset="-78"/>
              </a:rPr>
              <a:t>dt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r>
              <a:rPr lang="ar-SA" sz="2200" dirty="0">
                <a:latin typeface="Sakkal Majalla" pitchFamily="2" charset="-78"/>
                <a:cs typeface="Sakkal Majalla" pitchFamily="2" charset="-78"/>
              </a:rPr>
              <a:t>حيث </a:t>
            </a:r>
            <a:r>
              <a:rPr lang="en-US" sz="2200" dirty="0" err="1">
                <a:latin typeface="Sakkal Majalla" pitchFamily="2" charset="-78"/>
                <a:cs typeface="Sakkal Majalla" pitchFamily="2" charset="-78"/>
              </a:rPr>
              <a:t>M</a:t>
            </a:r>
            <a:r>
              <a:rPr lang="en-US" sz="2200" baseline="30000" dirty="0" err="1">
                <a:latin typeface="Sakkal Majalla" pitchFamily="2" charset="-78"/>
                <a:cs typeface="Sakkal Majalla" pitchFamily="2" charset="-78"/>
              </a:rPr>
              <a:t>dt</a:t>
            </a:r>
            <a:r>
              <a:rPr lang="ar-SA" sz="2200" dirty="0">
                <a:latin typeface="Sakkal Majalla" pitchFamily="2" charset="-78"/>
                <a:cs typeface="Sakkal Majalla" pitchFamily="2" charset="-78"/>
              </a:rPr>
              <a:t>: الطلب على النقود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معاملات)،  </a:t>
            </a:r>
            <a:r>
              <a:rPr lang="en-US" sz="2200" dirty="0">
                <a:latin typeface="Sakkal Majalla" pitchFamily="2" charset="-78"/>
                <a:cs typeface="Sakkal Majalla" pitchFamily="2" charset="-78"/>
              </a:rPr>
              <a:t>y</a:t>
            </a:r>
            <a:r>
              <a:rPr lang="ar-SA" sz="2200" dirty="0">
                <a:latin typeface="Sakkal Majalla" pitchFamily="2" charset="-78"/>
                <a:cs typeface="Sakkal Majalla" pitchFamily="2" charset="-78"/>
              </a:rPr>
              <a:t> : الدخل. الشكل الموالي يمثل هذه الدالة.</a:t>
            </a:r>
            <a:endParaRPr lang="fr-FR" sz="2200" dirty="0">
              <a:latin typeface="Sakkal Majalla" pitchFamily="2" charset="-78"/>
              <a:cs typeface="Sakkal Majalla" pitchFamily="2" charset="-78"/>
            </a:endParaRPr>
          </a:p>
        </p:txBody>
      </p:sp>
      <p:pic>
        <p:nvPicPr>
          <p:cNvPr id="92161"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42122" y="3933060"/>
            <a:ext cx="4276725" cy="2226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20864"/>
            <a:ext cx="3714750" cy="293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5856" y="6463595"/>
            <a:ext cx="2952750" cy="28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775" y="188640"/>
            <a:ext cx="7812360" cy="1446550"/>
          </a:xfrm>
          <a:prstGeom prst="rect">
            <a:avLst/>
          </a:prstGeom>
        </p:spPr>
        <p:txBody>
          <a:bodyPr wrap="square">
            <a:spAutoFit/>
          </a:bodyPr>
          <a:lstStyle/>
          <a:p>
            <a:pPr algn="just" rtl="1"/>
            <a:r>
              <a:rPr lang="ar-SA" sz="2200" b="1" dirty="0">
                <a:latin typeface="Sakkal Majalla" pitchFamily="2" charset="-78"/>
                <a:cs typeface="Sakkal Majalla" pitchFamily="2" charset="-78"/>
              </a:rPr>
              <a:t>2.5.2. دافع </a:t>
            </a:r>
            <a:r>
              <a:rPr lang="ar-SA" sz="2200" b="1" dirty="0" smtClean="0">
                <a:latin typeface="Sakkal Majalla" pitchFamily="2" charset="-78"/>
                <a:cs typeface="Sakkal Majalla" pitchFamily="2" charset="-78"/>
              </a:rPr>
              <a:t>ال</a:t>
            </a:r>
            <a:r>
              <a:rPr lang="ar-DZ" sz="2200" b="1" dirty="0">
                <a:latin typeface="Sakkal Majalla" pitchFamily="2" charset="-78"/>
                <a:cs typeface="Sakkal Majalla" pitchFamily="2" charset="-78"/>
              </a:rPr>
              <a:t>ا</a:t>
            </a:r>
            <a:r>
              <a:rPr lang="ar-SA" sz="2200" b="1" dirty="0" smtClean="0">
                <a:latin typeface="Sakkal Majalla" pitchFamily="2" charset="-78"/>
                <a:cs typeface="Sakkal Majalla" pitchFamily="2" charset="-78"/>
              </a:rPr>
              <a:t>حتياط </a:t>
            </a:r>
            <a:r>
              <a:rPr lang="ar-SA" sz="2200" b="1" dirty="0">
                <a:latin typeface="Sakkal Majalla" pitchFamily="2" charset="-78"/>
                <a:cs typeface="Sakkal Majalla" pitchFamily="2" charset="-78"/>
              </a:rPr>
              <a:t>(</a:t>
            </a:r>
            <a:r>
              <a:rPr lang="fr-FR" sz="2200" dirty="0">
                <a:latin typeface="Sakkal Majalla" pitchFamily="2" charset="-78"/>
                <a:cs typeface="Sakkal Majalla" pitchFamily="2" charset="-78"/>
              </a:rPr>
              <a:t>motifs de précaution</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أو دافع الحيطة، وهو رغبة الأفراد والمشروعات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بالنقود سائلة لمواجهة الحوادث الطارئة المستقبلية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مرض، كوارث</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أيضا العلاقة هي دالة لمتغير الدخل</a:t>
            </a:r>
            <a:r>
              <a:rPr lang="ar-DZ" sz="2200" dirty="0">
                <a:latin typeface="Sakkal Majalla" pitchFamily="2" charset="-78"/>
                <a:cs typeface="Sakkal Majalla" pitchFamily="2" charset="-78"/>
              </a:rPr>
              <a:t> :</a:t>
            </a:r>
            <a:r>
              <a:rPr lang="en-US" sz="2200" dirty="0" err="1">
                <a:latin typeface="Sakkal Majalla" pitchFamily="2" charset="-78"/>
                <a:cs typeface="Sakkal Majalla" pitchFamily="2" charset="-78"/>
              </a:rPr>
              <a:t>M</a:t>
            </a:r>
            <a:r>
              <a:rPr lang="en-US" sz="2200" baseline="30000" dirty="0" err="1">
                <a:latin typeface="Sakkal Majalla" pitchFamily="2" charset="-78"/>
                <a:cs typeface="Sakkal Majalla" pitchFamily="2" charset="-78"/>
              </a:rPr>
              <a:t>dp</a:t>
            </a:r>
            <a:r>
              <a:rPr lang="en-US" sz="2200" dirty="0">
                <a:latin typeface="Sakkal Majalla" pitchFamily="2" charset="-78"/>
                <a:cs typeface="Sakkal Majalla" pitchFamily="2" charset="-78"/>
              </a:rPr>
              <a:t> = F(y)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حيث يمكن تمثيل هذه الدالة على الشكل التالي:</a:t>
            </a:r>
            <a:endParaRPr lang="fr-FR" sz="2200" dirty="0">
              <a:latin typeface="Sakkal Majalla" pitchFamily="2" charset="-78"/>
              <a:cs typeface="Sakkal Majalla" pitchFamily="2" charset="-78"/>
            </a:endParaRPr>
          </a:p>
        </p:txBody>
      </p:sp>
      <p:pic>
        <p:nvPicPr>
          <p:cNvPr id="911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377" y="2420888"/>
            <a:ext cx="3895725" cy="322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98" y="2564904"/>
            <a:ext cx="3600450" cy="30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0463" y="1844824"/>
            <a:ext cx="4355639" cy="400110"/>
          </a:xfrm>
          <a:prstGeom prst="rect">
            <a:avLst/>
          </a:prstGeom>
        </p:spPr>
        <p:txBody>
          <a:bodyPr wrap="square">
            <a:spAutoFit/>
          </a:bodyPr>
          <a:lstStyle/>
          <a:p>
            <a:pPr algn="ctr" rtl="1"/>
            <a:r>
              <a:rPr lang="ar-DZ" sz="2000" b="1" dirty="0" smtClean="0">
                <a:latin typeface="Sakkal Majalla" pitchFamily="2" charset="-78"/>
                <a:cs typeface="Sakkal Majalla" pitchFamily="2" charset="-78"/>
              </a:rPr>
              <a:t>الشكل رقم(</a:t>
            </a:r>
            <a:r>
              <a:rPr lang="en-US" sz="2000" b="1" dirty="0" smtClean="0">
                <a:latin typeface="Sakkal Majalla" pitchFamily="2" charset="-78"/>
                <a:cs typeface="Sakkal Majalla" pitchFamily="2" charset="-78"/>
              </a:rPr>
              <a:t>7</a:t>
            </a:r>
            <a:r>
              <a:rPr lang="ar-DZ" sz="2000" b="1" dirty="0" smtClean="0">
                <a:latin typeface="Sakkal Majalla" pitchFamily="2" charset="-78"/>
                <a:cs typeface="Sakkal Majalla" pitchFamily="2" charset="-78"/>
              </a:rPr>
              <a:t>): منحنى تفضيل السيولة بدافع </a:t>
            </a:r>
            <a:r>
              <a:rPr lang="ar-DZ" sz="2000" b="1" dirty="0" err="1" smtClean="0">
                <a:latin typeface="Sakkal Majalla" pitchFamily="2" charset="-78"/>
                <a:cs typeface="Sakkal Majalla" pitchFamily="2" charset="-78"/>
              </a:rPr>
              <a:t>الإحتياط</a:t>
            </a:r>
            <a:endParaRPr lang="fr-FR" sz="2000" b="1" dirty="0">
              <a:latin typeface="Sakkal Majalla" pitchFamily="2" charset="-78"/>
              <a:cs typeface="Sakkal Majalla" pitchFamily="2" charset="-78"/>
            </a:endParaRPr>
          </a:p>
        </p:txBody>
      </p:sp>
      <p:sp>
        <p:nvSpPr>
          <p:cNvPr id="4" name="Rectangle 3"/>
          <p:cNvSpPr/>
          <p:nvPr/>
        </p:nvSpPr>
        <p:spPr>
          <a:xfrm>
            <a:off x="1022876" y="1844824"/>
            <a:ext cx="2757035" cy="400110"/>
          </a:xfrm>
          <a:prstGeom prst="rect">
            <a:avLst/>
          </a:prstGeom>
        </p:spPr>
        <p:txBody>
          <a:bodyPr wrap="square">
            <a:spAutoFit/>
          </a:bodyPr>
          <a:lstStyle/>
          <a:p>
            <a:pPr algn="ctr" rtl="1"/>
            <a:r>
              <a:rPr lang="ar-DZ" sz="2000" b="1" dirty="0">
                <a:latin typeface="Sakkal Majalla" pitchFamily="2" charset="-78"/>
                <a:cs typeface="Sakkal Majalla" pitchFamily="2" charset="-78"/>
              </a:rPr>
              <a:t>الشكل رقم(</a:t>
            </a:r>
            <a:r>
              <a:rPr lang="en-US" sz="2000" b="1" dirty="0">
                <a:latin typeface="Sakkal Majalla" pitchFamily="2" charset="-78"/>
                <a:cs typeface="Sakkal Majalla" pitchFamily="2" charset="-78"/>
              </a:rPr>
              <a:t>8</a:t>
            </a:r>
            <a:r>
              <a:rPr lang="ar-DZ" sz="2000" b="1" dirty="0">
                <a:latin typeface="Sakkal Majalla" pitchFamily="2" charset="-78"/>
                <a:cs typeface="Sakkal Majalla" pitchFamily="2" charset="-78"/>
              </a:rPr>
              <a:t>): </a:t>
            </a:r>
            <a:r>
              <a:rPr lang="ar-DZ" sz="2000" b="1" dirty="0" smtClean="0">
                <a:latin typeface="Sakkal Majalla" pitchFamily="2" charset="-78"/>
                <a:cs typeface="Sakkal Majalla" pitchFamily="2" charset="-78"/>
              </a:rPr>
              <a:t>علاقة </a:t>
            </a:r>
            <a:r>
              <a:rPr lang="en-US" sz="2000" b="1" dirty="0" smtClean="0">
                <a:latin typeface="Sakkal Majalla" pitchFamily="2" charset="-78"/>
                <a:cs typeface="Sakkal Majalla" pitchFamily="2" charset="-78"/>
              </a:rPr>
              <a:t> </a:t>
            </a:r>
            <a:r>
              <a:rPr lang="en-US" sz="2000" b="1" dirty="0" err="1">
                <a:latin typeface="Sakkal Majalla" pitchFamily="2" charset="-78"/>
                <a:cs typeface="Sakkal Majalla" pitchFamily="2" charset="-78"/>
              </a:rPr>
              <a:t>Mdp</a:t>
            </a:r>
            <a:r>
              <a:rPr lang="ar-DZ" sz="2000" b="1" dirty="0">
                <a:latin typeface="Sakkal Majalla" pitchFamily="2" charset="-78"/>
                <a:cs typeface="Sakkal Majalla" pitchFamily="2" charset="-78"/>
              </a:rPr>
              <a:t>بـ </a:t>
            </a:r>
            <a:r>
              <a:rPr lang="en-US" sz="2000" b="1" dirty="0">
                <a:latin typeface="Sakkal Majalla" pitchFamily="2" charset="-78"/>
                <a:cs typeface="Sakkal Majalla" pitchFamily="2" charset="-78"/>
              </a:rPr>
              <a:t>i</a:t>
            </a:r>
            <a:endParaRPr lang="fr-FR" sz="2000" b="1" dirty="0">
              <a:latin typeface="Sakkal Majalla" pitchFamily="2" charset="-78"/>
              <a:cs typeface="Sakkal Majalla" pitchFamily="2" charset="-78"/>
            </a:endParaRPr>
          </a:p>
        </p:txBody>
      </p:sp>
      <p:sp>
        <p:nvSpPr>
          <p:cNvPr id="5" name="Rectangle 4"/>
          <p:cNvSpPr/>
          <p:nvPr/>
        </p:nvSpPr>
        <p:spPr>
          <a:xfrm>
            <a:off x="3374275" y="6165304"/>
            <a:ext cx="2592376" cy="400110"/>
          </a:xfrm>
          <a:prstGeom prst="rect">
            <a:avLst/>
          </a:prstGeom>
        </p:spPr>
        <p:txBody>
          <a:bodyPr wrap="square">
            <a:spAutoFit/>
          </a:bodyPr>
          <a:lstStyle/>
          <a:p>
            <a:pPr algn="just" rtl="1"/>
            <a:r>
              <a:rPr lang="ar-SA" sz="2000" b="1" dirty="0">
                <a:latin typeface="Sakkal Majalla" pitchFamily="2" charset="-78"/>
                <a:cs typeface="Sakkal Majalla" pitchFamily="2" charset="-78"/>
              </a:rPr>
              <a:t>المصدر: </a:t>
            </a:r>
            <a:r>
              <a:rPr lang="ar-DZ" sz="2000" b="1" dirty="0">
                <a:latin typeface="Sakkal Majalla" pitchFamily="2" charset="-78"/>
                <a:cs typeface="Sakkal Majalla" pitchFamily="2" charset="-78"/>
              </a:rPr>
              <a:t>المرجع السابق،</a:t>
            </a:r>
            <a:r>
              <a:rPr lang="ar-SA" sz="2000" b="1" dirty="0">
                <a:latin typeface="Sakkal Majalla" pitchFamily="2" charset="-78"/>
                <a:cs typeface="Sakkal Majalla" pitchFamily="2" charset="-78"/>
              </a:rPr>
              <a:t> ص288.</a:t>
            </a:r>
            <a:endParaRPr lang="fr-FR" sz="20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8755" y="248341"/>
            <a:ext cx="4649221" cy="430887"/>
          </a:xfrm>
          <a:prstGeom prst="rect">
            <a:avLst/>
          </a:prstGeom>
        </p:spPr>
        <p:txBody>
          <a:bodyPr wrap="square">
            <a:spAutoFit/>
          </a:bodyPr>
          <a:lstStyle/>
          <a:p>
            <a:pPr algn="just" rtl="1"/>
            <a:r>
              <a:rPr lang="ar-SA" sz="2200" dirty="0">
                <a:latin typeface="Sakkal Majalla" pitchFamily="2" charset="-78"/>
                <a:cs typeface="Sakkal Majalla" pitchFamily="2" charset="-78"/>
              </a:rPr>
              <a:t>كما يمكن جمع المنحيين على النحو التالي : </a:t>
            </a:r>
            <a:endParaRPr lang="fr-FR" sz="2200" dirty="0">
              <a:latin typeface="Sakkal Majalla" pitchFamily="2" charset="-78"/>
              <a:cs typeface="Sakkal Majalla" pitchFamily="2" charset="-78"/>
            </a:endParaRPr>
          </a:p>
        </p:txBody>
      </p:sp>
      <p:sp>
        <p:nvSpPr>
          <p:cNvPr id="3" name="Rectangle 2"/>
          <p:cNvSpPr/>
          <p:nvPr/>
        </p:nvSpPr>
        <p:spPr>
          <a:xfrm>
            <a:off x="3626112" y="980728"/>
            <a:ext cx="5301864" cy="400110"/>
          </a:xfrm>
          <a:prstGeom prst="rect">
            <a:avLst/>
          </a:prstGeom>
        </p:spPr>
        <p:txBody>
          <a:bodyPr wrap="square">
            <a:spAutoFit/>
          </a:bodyPr>
          <a:lstStyle/>
          <a:p>
            <a:pPr algn="just" rtl="1"/>
            <a:r>
              <a:rPr lang="ar-DZ" sz="2000" b="1" dirty="0">
                <a:latin typeface="Sakkal Majalla" pitchFamily="2" charset="-78"/>
                <a:cs typeface="Sakkal Majalla" pitchFamily="2" charset="-78"/>
              </a:rPr>
              <a:t>الشكل رقم (</a:t>
            </a:r>
            <a:r>
              <a:rPr lang="en-US" sz="2000" b="1" dirty="0">
                <a:latin typeface="Sakkal Majalla" pitchFamily="2" charset="-78"/>
                <a:cs typeface="Sakkal Majalla" pitchFamily="2" charset="-78"/>
              </a:rPr>
              <a:t>9</a:t>
            </a:r>
            <a:r>
              <a:rPr lang="ar-DZ" sz="2000" b="1" dirty="0">
                <a:latin typeface="Sakkal Majalla" pitchFamily="2" charset="-78"/>
                <a:cs typeface="Sakkal Majalla" pitchFamily="2" charset="-78"/>
              </a:rPr>
              <a:t>): منحنى تفضيل السيولة لدافعي المعاملات </a:t>
            </a:r>
            <a:r>
              <a:rPr lang="ar-DZ" sz="2000" b="1" dirty="0" smtClean="0">
                <a:latin typeface="Sakkal Majalla" pitchFamily="2" charset="-78"/>
                <a:cs typeface="Sakkal Majalla" pitchFamily="2" charset="-78"/>
              </a:rPr>
              <a:t>والاحتياط</a:t>
            </a:r>
            <a:endParaRPr lang="fr-FR" sz="2000" b="1" dirty="0">
              <a:latin typeface="Sakkal Majalla" pitchFamily="2" charset="-78"/>
              <a:cs typeface="Sakkal Majalla" pitchFamily="2" charset="-78"/>
            </a:endParaRPr>
          </a:p>
        </p:txBody>
      </p:sp>
      <p:sp>
        <p:nvSpPr>
          <p:cNvPr id="5" name="Rectangle 4"/>
          <p:cNvSpPr/>
          <p:nvPr/>
        </p:nvSpPr>
        <p:spPr>
          <a:xfrm>
            <a:off x="1187624" y="2276872"/>
            <a:ext cx="2438488" cy="400110"/>
          </a:xfrm>
          <a:prstGeom prst="rect">
            <a:avLst/>
          </a:prstGeom>
        </p:spPr>
        <p:txBody>
          <a:bodyPr wrap="square">
            <a:spAutoFit/>
          </a:bodyPr>
          <a:lstStyle/>
          <a:p>
            <a:pPr algn="just" rtl="1"/>
            <a:r>
              <a:rPr lang="ar-DZ" sz="2000" b="1" dirty="0">
                <a:latin typeface="Sakkal Majalla" pitchFamily="2" charset="-78"/>
                <a:cs typeface="Sakkal Majalla" pitchFamily="2" charset="-78"/>
              </a:rPr>
              <a:t>الشكل رقم (</a:t>
            </a:r>
            <a:r>
              <a:rPr lang="en-US" sz="2000" b="1" dirty="0">
                <a:latin typeface="Sakkal Majalla" pitchFamily="2" charset="-78"/>
                <a:cs typeface="Sakkal Majalla" pitchFamily="2" charset="-78"/>
              </a:rPr>
              <a:t>10</a:t>
            </a:r>
            <a:r>
              <a:rPr lang="ar-DZ" sz="2000" b="1" dirty="0">
                <a:latin typeface="Sakkal Majalla" pitchFamily="2" charset="-78"/>
                <a:cs typeface="Sakkal Majalla" pitchFamily="2" charset="-78"/>
              </a:rPr>
              <a:t>): منحنى </a:t>
            </a:r>
            <a:r>
              <a:rPr lang="en-US" sz="2000" b="1" dirty="0" err="1">
                <a:latin typeface="Sakkal Majalla" pitchFamily="2" charset="-78"/>
                <a:cs typeface="Sakkal Majalla" pitchFamily="2" charset="-78"/>
              </a:rPr>
              <a:t>MdA</a:t>
            </a:r>
            <a:endParaRPr lang="fr-FR" sz="2000" b="1" dirty="0">
              <a:latin typeface="Sakkal Majalla" pitchFamily="2" charset="-78"/>
              <a:cs typeface="Sakkal Majalla" pitchFamily="2" charset="-78"/>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0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26" y="3181854"/>
            <a:ext cx="4303162" cy="259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859" y="1546506"/>
            <a:ext cx="3908695" cy="27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43752" y="6005319"/>
            <a:ext cx="3699454" cy="430887"/>
          </a:xfrm>
          <a:prstGeom prst="rect">
            <a:avLst/>
          </a:prstGeom>
        </p:spPr>
        <p:txBody>
          <a:bodyPr wrap="square">
            <a:spAutoFit/>
          </a:bodyPr>
          <a:lstStyle/>
          <a:p>
            <a:pPr algn="ctr"/>
            <a:r>
              <a:rPr lang="ar-SA" sz="2200" dirty="0"/>
              <a:t> </a:t>
            </a:r>
            <a:r>
              <a:rPr lang="ar-SA" sz="2200" b="1" dirty="0">
                <a:latin typeface="Sakkal Majalla" pitchFamily="2" charset="-78"/>
                <a:cs typeface="Sakkal Majalla" pitchFamily="2" charset="-78"/>
              </a:rPr>
              <a:t>المصدر: المرجع السابق، ص288.</a:t>
            </a:r>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616" y="2572925"/>
            <a:ext cx="6129214" cy="382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17281" y="6394118"/>
            <a:ext cx="2627784" cy="400110"/>
          </a:xfrm>
          <a:prstGeom prst="rect">
            <a:avLst/>
          </a:prstGeom>
        </p:spPr>
        <p:txBody>
          <a:bodyPr wrap="square">
            <a:spAutoFit/>
          </a:bodyPr>
          <a:lstStyle/>
          <a:p>
            <a:pPr rtl="1"/>
            <a:r>
              <a:rPr lang="ar-SA" sz="2000" b="1" dirty="0">
                <a:latin typeface="Sakkal Majalla" pitchFamily="2" charset="-78"/>
                <a:cs typeface="Sakkal Majalla" pitchFamily="2" charset="-78"/>
              </a:rPr>
              <a:t>المصدر: المرجع السابق، ص</a:t>
            </a:r>
            <a:r>
              <a:rPr lang="en-US" sz="2000" b="1" dirty="0">
                <a:latin typeface="Sakkal Majalla" pitchFamily="2" charset="-78"/>
                <a:cs typeface="Sakkal Majalla" pitchFamily="2" charset="-78"/>
              </a:rPr>
              <a:t>293</a:t>
            </a:r>
            <a:endParaRPr lang="fr-FR" sz="2000" b="1" dirty="0">
              <a:latin typeface="Sakkal Majalla" pitchFamily="2" charset="-78"/>
              <a:cs typeface="Sakkal Majalla" pitchFamily="2" charset="-78"/>
            </a:endParaRPr>
          </a:p>
        </p:txBody>
      </p:sp>
      <p:sp>
        <p:nvSpPr>
          <p:cNvPr id="5" name="Rectangle 4"/>
          <p:cNvSpPr/>
          <p:nvPr/>
        </p:nvSpPr>
        <p:spPr>
          <a:xfrm>
            <a:off x="1115616" y="0"/>
            <a:ext cx="7848872" cy="2800767"/>
          </a:xfrm>
          <a:prstGeom prst="rect">
            <a:avLst/>
          </a:prstGeom>
        </p:spPr>
        <p:txBody>
          <a:bodyPr wrap="square">
            <a:spAutoFit/>
          </a:bodyPr>
          <a:lstStyle/>
          <a:p>
            <a:pPr algn="just" rtl="1"/>
            <a:r>
              <a:rPr lang="ar-SA" sz="2200" b="1" dirty="0">
                <a:latin typeface="Sakkal Majalla" pitchFamily="2" charset="-78"/>
                <a:cs typeface="Sakkal Majalla" pitchFamily="2" charset="-78"/>
              </a:rPr>
              <a:t>3.5.2.  دافع المضاربة (</a:t>
            </a:r>
            <a:r>
              <a:rPr lang="fr-FR" sz="2200" b="1" dirty="0">
                <a:latin typeface="Sakkal Majalla" pitchFamily="2" charset="-78"/>
                <a:cs typeface="Sakkal Majalla" pitchFamily="2" charset="-78"/>
              </a:rPr>
              <a:t>motifs de spéculation</a:t>
            </a:r>
            <a:r>
              <a:rPr lang="ar-SA" sz="2200" b="1" dirty="0">
                <a:latin typeface="Sakkal Majalla" pitchFamily="2" charset="-78"/>
                <a:cs typeface="Sakkal Majalla" pitchFamily="2" charset="-78"/>
              </a:rPr>
              <a:t>):  </a:t>
            </a:r>
            <a:endParaRPr lang="fr-FR" sz="2200" b="1" dirty="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ويقصد </a:t>
            </a:r>
            <a:r>
              <a:rPr lang="ar-SA" sz="2200" dirty="0">
                <a:latin typeface="Sakkal Majalla" pitchFamily="2" charset="-78"/>
                <a:cs typeface="Sakkal Majalla" pitchFamily="2" charset="-78"/>
              </a:rPr>
              <a:t>به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بالنقود سائلة قصد المضاربة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شراء </a:t>
            </a:r>
            <a:r>
              <a:rPr lang="ar-SA" sz="2200" dirty="0" smtClean="0">
                <a:latin typeface="Sakkal Majalla" pitchFamily="2" charset="-78"/>
                <a:cs typeface="Sakkal Majalla" pitchFamily="2" charset="-78"/>
              </a:rPr>
              <a:t>الأ</a:t>
            </a:r>
            <a:r>
              <a:rPr lang="ar-DZ" sz="2200" dirty="0" smtClean="0">
                <a:latin typeface="Sakkal Majalla" pitchFamily="2" charset="-78"/>
                <a:cs typeface="Sakkal Majalla" pitchFamily="2" charset="-78"/>
              </a:rPr>
              <a:t>ورا</a:t>
            </a:r>
            <a:r>
              <a:rPr lang="ar-SA" sz="2200" dirty="0" smtClean="0">
                <a:latin typeface="Sakkal Majalla" pitchFamily="2" charset="-78"/>
                <a:cs typeface="Sakkal Majalla" pitchFamily="2" charset="-78"/>
              </a:rPr>
              <a:t>ق </a:t>
            </a:r>
            <a:r>
              <a:rPr lang="ar-SA" sz="2200" dirty="0">
                <a:latin typeface="Sakkal Majalla" pitchFamily="2" charset="-78"/>
                <a:cs typeface="Sakkal Majalla" pitchFamily="2" charset="-78"/>
              </a:rPr>
              <a:t>المالية من نوع </a:t>
            </a:r>
            <a:r>
              <a:rPr lang="ar-DZ" sz="2200" dirty="0" smtClean="0">
                <a:latin typeface="Sakkal Majalla" pitchFamily="2" charset="-78"/>
                <a:cs typeface="Sakkal Majalla" pitchFamily="2" charset="-78"/>
              </a:rPr>
              <a:t>سندات</a:t>
            </a:r>
            <a:r>
              <a:rPr lang="ar-SA" sz="2200" dirty="0" smtClean="0">
                <a:latin typeface="Sakkal Majalla" pitchFamily="2" charset="-78"/>
                <a:cs typeface="Sakkal Majalla" pitchFamily="2" charset="-78"/>
              </a:rPr>
              <a:t> </a:t>
            </a:r>
            <a:r>
              <a:rPr lang="ar-SA" sz="2200" dirty="0">
                <a:latin typeface="Sakkal Majalla" pitchFamily="2" charset="-78"/>
                <a:cs typeface="Sakkal Majalla" pitchFamily="2" charset="-78"/>
              </a:rPr>
              <a:t>خاصة</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أي أن النقود مستودع للقيمة، وهو دافع لم تشير إليه النظرية </a:t>
            </a:r>
            <a:r>
              <a:rPr lang="ar-DZ" sz="2200" dirty="0">
                <a:latin typeface="Sakkal Majalla" pitchFamily="2" charset="-78"/>
                <a:cs typeface="Sakkal Majalla" pitchFamily="2" charset="-78"/>
              </a:rPr>
              <a:t>النقدية</a:t>
            </a:r>
            <a:r>
              <a:rPr lang="ar-SA" sz="2200" dirty="0">
                <a:latin typeface="Sakkal Majalla" pitchFamily="2" charset="-78"/>
                <a:cs typeface="Sakkal Majalla" pitchFamily="2" charset="-78"/>
              </a:rPr>
              <a:t> التقليدية إطلاقا.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وهذه التغيرات في أسعار الأوراق المالية تتم بشكل عكسي مع سعر الفائدة، وعليه فإن هذا النوع من الطلب شديد المرونة بالنسبة لسعر الفائدة (</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أي حساس له</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بمعنى وجود علاقة عكسية بين دالة الطلب على النقود وسعر الفائدة كميا يعبر عنها بالعلاقة:</a:t>
            </a:r>
            <a:r>
              <a:rPr lang="fr-FR" sz="2200" dirty="0">
                <a:latin typeface="Sakkal Majalla" pitchFamily="2" charset="-78"/>
                <a:cs typeface="Sakkal Majalla" pitchFamily="2" charset="-78"/>
              </a:rPr>
              <a:t>Mds=F(i)    </a:t>
            </a:r>
            <a:r>
              <a:rPr lang="ar-DZ" sz="2200" dirty="0">
                <a:latin typeface="Sakkal Majalla" pitchFamily="2" charset="-78"/>
                <a:cs typeface="Sakkal Majalla" pitchFamily="2" charset="-78"/>
              </a:rPr>
              <a:t>وبيانيا يعبر عن هذه العلاقة كما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الشكل رقم(11): منحنى الطلب على النقد لدافع المضاربة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616" y="3314672"/>
            <a:ext cx="478303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5" name="Rectangle 4"/>
              <p:cNvSpPr/>
              <p:nvPr/>
            </p:nvSpPr>
            <p:spPr>
              <a:xfrm>
                <a:off x="107504" y="0"/>
                <a:ext cx="9036496" cy="4493538"/>
              </a:xfrm>
              <a:prstGeom prst="rect">
                <a:avLst/>
              </a:prstGeom>
            </p:spPr>
            <p:txBody>
              <a:bodyPr wrap="square">
                <a:spAutoFit/>
              </a:bodyPr>
              <a:lstStyle/>
              <a:p>
                <a:pPr algn="just" rtl="1"/>
                <a:r>
                  <a:rPr lang="ar-SA" sz="2200" dirty="0">
                    <a:latin typeface="Sakkal Majalla" pitchFamily="2" charset="-78"/>
                    <a:cs typeface="Sakkal Majalla" pitchFamily="2" charset="-78"/>
                  </a:rPr>
                  <a:t>ويمكن شرح هذا المنحنى من خلال ثلاثة مراحل: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الأولى:</a:t>
                </a:r>
                <a:r>
                  <a:rPr lang="en-US" sz="2200" dirty="0" err="1">
                    <a:latin typeface="Sakkal Majalla" pitchFamily="2" charset="-78"/>
                    <a:cs typeface="Sakkal Majalla" pitchFamily="2" charset="-78"/>
                  </a:rPr>
                  <a:t>Mds</a:t>
                </a:r>
                <a:r>
                  <a:rPr lang="ar-SA" sz="2200" dirty="0">
                    <a:latin typeface="Sakkal Majalla" pitchFamily="2" charset="-78"/>
                    <a:cs typeface="Sakkal Majalla" pitchFamily="2" charset="-78"/>
                  </a:rPr>
                  <a:t>  غير </a:t>
                </a:r>
                <a:r>
                  <a:rPr lang="ar-DZ" sz="2200" dirty="0">
                    <a:latin typeface="Sakkal Majalla" pitchFamily="2" charset="-78"/>
                    <a:cs typeface="Sakkal Majalla" pitchFamily="2" charset="-78"/>
                  </a:rPr>
                  <a:t> مرن</a:t>
                </a:r>
                <a:r>
                  <a:rPr lang="ar-SA" sz="2200" dirty="0">
                    <a:latin typeface="Sakkal Majalla" pitchFamily="2" charset="-78"/>
                    <a:cs typeface="Sakkal Majalla" pitchFamily="2" charset="-78"/>
                  </a:rPr>
                  <a:t> تماما أي (</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 تكون في أقصاها </a:t>
                </a:r>
                <a14:m>
                  <m:oMath xmlns:m="http://schemas.openxmlformats.org/officeDocument/2006/math">
                    <m:r>
                      <a:rPr lang="ar-SA" sz="2200" b="0">
                        <a:latin typeface="Cambria Math"/>
                        <a:cs typeface="Sakkal Majalla" pitchFamily="2" charset="-78"/>
                      </a:rPr>
                      <m:t>←</m:t>
                    </m:r>
                  </m:oMath>
                </a14:m>
                <a:r>
                  <a:rPr lang="ar-SA" sz="2200" dirty="0">
                    <a:latin typeface="Sakkal Majalla" pitchFamily="2" charset="-78"/>
                    <a:cs typeface="Sakkal Majalla" pitchFamily="2" charset="-78"/>
                  </a:rPr>
                  <a:t>قيمة السندات في أدناه</a:t>
                </a:r>
                <a14:m>
                  <m:oMath xmlns:m="http://schemas.openxmlformats.org/officeDocument/2006/math">
                    <m:r>
                      <a:rPr lang="ar-SA" sz="2200" b="0">
                        <a:latin typeface="Cambria Math"/>
                        <a:cs typeface="Sakkal Majalla" pitchFamily="2" charset="-78"/>
                      </a:rPr>
                      <m:t>←</m:t>
                    </m:r>
                  </m:oMath>
                </a14:m>
                <a:r>
                  <a:rPr lang="ar-SA" sz="2200" dirty="0">
                    <a:latin typeface="Sakkal Majalla" pitchFamily="2" charset="-78"/>
                    <a:cs typeface="Sakkal Majalla" pitchFamily="2" charset="-78"/>
                  </a:rPr>
                  <a:t>شراء السندات.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الثانية:</a:t>
                </a:r>
                <a:r>
                  <a:rPr lang="en-US" sz="2200" dirty="0" err="1">
                    <a:latin typeface="Sakkal Majalla" pitchFamily="2" charset="-78"/>
                    <a:cs typeface="Sakkal Majalla" pitchFamily="2" charset="-78"/>
                  </a:rPr>
                  <a:t>Mds</a:t>
                </a:r>
                <a:r>
                  <a:rPr lang="ar-SA" sz="2200" dirty="0">
                    <a:latin typeface="Sakkal Majalla" pitchFamily="2" charset="-78"/>
                    <a:cs typeface="Sakkal Majalla" pitchFamily="2" charset="-78"/>
                  </a:rPr>
                  <a:t> مرن تماما حيث(</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 تنخفض إلى أدنى قيمة لها(</a:t>
                </a:r>
                <a:r>
                  <a:rPr lang="ar-SA" sz="1000" dirty="0">
                    <a:latin typeface="Sakkal Majalla" pitchFamily="2" charset="-78"/>
                    <a:cs typeface="Sakkal Majalla" pitchFamily="2" charset="-78"/>
                  </a:rPr>
                  <a:t>0</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a:t>
                </a:r>
                <a:r>
                  <a:rPr lang="ar-SA" sz="2200" dirty="0" smtClean="0">
                    <a:latin typeface="Sakkal Majalla" pitchFamily="2" charset="-78"/>
                    <a:cs typeface="Sakkal Majalla" pitchFamily="2" charset="-78"/>
                  </a:rPr>
                  <a:t>و</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رتفاع </a:t>
                </a:r>
                <a:r>
                  <a:rPr lang="ar-SA" sz="2200" dirty="0">
                    <a:latin typeface="Sakkal Majalla" pitchFamily="2" charset="-78"/>
                    <a:cs typeface="Sakkal Majalla" pitchFamily="2" charset="-78"/>
                  </a:rPr>
                  <a:t>قيمة السند لأقصاها </a:t>
                </a:r>
                <a14:m>
                  <m:oMath xmlns:m="http://schemas.openxmlformats.org/officeDocument/2006/math">
                    <m:r>
                      <a:rPr lang="ar-SA" sz="2200" b="0">
                        <a:latin typeface="Cambria Math"/>
                        <a:cs typeface="Sakkal Majalla" pitchFamily="2" charset="-78"/>
                      </a:rPr>
                      <m:t>← </m:t>
                    </m:r>
                  </m:oMath>
                </a14:m>
                <a:r>
                  <a:rPr lang="ar-SA" sz="2200" dirty="0">
                    <a:latin typeface="Sakkal Majalla" pitchFamily="2" charset="-78"/>
                    <a:cs typeface="Sakkal Majalla" pitchFamily="2" charset="-78"/>
                  </a:rPr>
                  <a:t>طلب النقد قصد المضاربة </a:t>
                </a:r>
                <a:r>
                  <a:rPr lang="en-US" sz="22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رتفاع </a:t>
                </a:r>
                <a:r>
                  <a:rPr lang="ar-SA" sz="2200" dirty="0">
                    <a:latin typeface="Sakkal Majalla" pitchFamily="2" charset="-78"/>
                    <a:cs typeface="Sakkal Majalla" pitchFamily="2" charset="-78"/>
                  </a:rPr>
                  <a:t>السيولة</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وهذا المستوى هو المعبر عند </a:t>
                </a:r>
                <a:r>
                  <a:rPr lang="ar-SA" sz="2200" b="1" dirty="0">
                    <a:latin typeface="Sakkal Majalla" pitchFamily="2" charset="-78"/>
                    <a:cs typeface="Sakkal Majalla" pitchFamily="2" charset="-78"/>
                  </a:rPr>
                  <a:t>كينز</a:t>
                </a:r>
                <a:r>
                  <a:rPr lang="ar-SA" sz="2200" dirty="0">
                    <a:latin typeface="Sakkal Majalla" pitchFamily="2" charset="-78"/>
                    <a:cs typeface="Sakkal Majalla" pitchFamily="2" charset="-78"/>
                  </a:rPr>
                  <a:t> </a:t>
                </a:r>
                <a:r>
                  <a:rPr lang="ar-SA" sz="2200" dirty="0" smtClean="0">
                    <a:latin typeface="Sakkal Majalla" pitchFamily="2" charset="-78"/>
                    <a:cs typeface="Sakkal Majalla" pitchFamily="2" charset="-78"/>
                  </a:rPr>
                  <a:t>بمصيدة </a:t>
                </a:r>
                <a:r>
                  <a:rPr lang="ar-SA" sz="2200" dirty="0">
                    <a:latin typeface="Sakkal Majalla" pitchFamily="2" charset="-78"/>
                    <a:cs typeface="Sakkal Majalla" pitchFamily="2" charset="-78"/>
                  </a:rPr>
                  <a:t>السيولة (</a:t>
                </a:r>
                <a:r>
                  <a:rPr lang="fr-FR" sz="2200" dirty="0">
                    <a:latin typeface="Sakkal Majalla" pitchFamily="2" charset="-78"/>
                    <a:cs typeface="Sakkal Majalla" pitchFamily="2" charset="-78"/>
                  </a:rPr>
                  <a:t>trappe de liquidité </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الثالثة </a:t>
                </a:r>
                <a:r>
                  <a:rPr lang="ar-SA" sz="2200" dirty="0">
                    <a:latin typeface="Sakkal Majalla" pitchFamily="2" charset="-78"/>
                    <a:cs typeface="Sakkal Majalla" pitchFamily="2" charset="-78"/>
                  </a:rPr>
                  <a:t>:</a:t>
                </a:r>
                <a:r>
                  <a:rPr lang="en-US" sz="2200" dirty="0" err="1">
                    <a:latin typeface="Sakkal Majalla" pitchFamily="2" charset="-78"/>
                    <a:cs typeface="Sakkal Majalla" pitchFamily="2" charset="-78"/>
                  </a:rPr>
                  <a:t>Mds</a:t>
                </a:r>
                <a:r>
                  <a:rPr lang="ar-SA" sz="2200" dirty="0">
                    <a:latin typeface="Sakkal Majalla" pitchFamily="2" charset="-78"/>
                    <a:cs typeface="Sakkal Majalla" pitchFamily="2" charset="-78"/>
                  </a:rPr>
                  <a:t>  قليل المرونة ويرتبط عكسيا بــ (</a:t>
                </a:r>
                <a:r>
                  <a:rPr lang="fr-FR" sz="2200" dirty="0">
                    <a:latin typeface="Sakkal Majalla" pitchFamily="2" charset="-78"/>
                    <a:cs typeface="Sakkal Majalla" pitchFamily="2" charset="-78"/>
                  </a:rPr>
                  <a:t>i</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ملاحظة : حسب </a:t>
                </a:r>
                <a:r>
                  <a:rPr lang="ar-SA" sz="2200" b="1" dirty="0" err="1">
                    <a:latin typeface="Sakkal Majalla" pitchFamily="2" charset="-78"/>
                    <a:cs typeface="Sakkal Majalla" pitchFamily="2" charset="-78"/>
                  </a:rPr>
                  <a:t>كينز</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وغيره فإن (</a:t>
                </a:r>
                <a:r>
                  <a:rPr lang="fr-FR" sz="2200" dirty="0">
                    <a:latin typeface="Sakkal Majalla" pitchFamily="2" charset="-78"/>
                    <a:cs typeface="Sakkal Majalla" pitchFamily="2" charset="-78"/>
                  </a:rPr>
                  <a:t>i</a:t>
                </a:r>
                <a:r>
                  <a:rPr lang="ar-SA" sz="2200" dirty="0">
                    <a:latin typeface="Sakkal Majalla" pitchFamily="2" charset="-78"/>
                    <a:cs typeface="Sakkal Majalla" pitchFamily="2" charset="-78"/>
                  </a:rPr>
                  <a:t>) لا تنزل دون حد معين، لأن النقود والسندات ليست بدائل كاملة ،فتوجد دائما نفقة لتحويل النقود إلى سندات وبالتالي لا بد من فائدة.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1.3.5.2. تحديد سعر الفائدة التوازني</a:t>
                </a:r>
                <a:r>
                  <a:rPr lang="ar-SA" sz="2200" dirty="0">
                    <a:latin typeface="Sakkal Majalla" pitchFamily="2" charset="-78"/>
                    <a:cs typeface="Sakkal Majalla" pitchFamily="2" charset="-78"/>
                  </a:rPr>
                  <a:t>: الصيغة الرياضية للطلب الكلي على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دالة الطلب على النقود بدافع المعاملات +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حتياط  </a:t>
                </a:r>
                <a:r>
                  <a:rPr lang="en-US" sz="2200" dirty="0">
                    <a:latin typeface="Sakkal Majalla" pitchFamily="2" charset="-78"/>
                    <a:cs typeface="Sakkal Majalla" pitchFamily="2" charset="-78"/>
                  </a:rPr>
                  <a:t>Da= F(y)</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دالة الطلب على النقود بدافع المضاربة  </a:t>
                </a:r>
                <a:r>
                  <a:rPr lang="en-US" sz="2200" dirty="0" err="1">
                    <a:latin typeface="Sakkal Majalla" pitchFamily="2" charset="-78"/>
                    <a:cs typeface="Sakkal Majalla" pitchFamily="2" charset="-78"/>
                  </a:rPr>
                  <a:t>Mds</a:t>
                </a:r>
                <a:r>
                  <a:rPr lang="en-US" sz="2200" dirty="0">
                    <a:latin typeface="Sakkal Majalla" pitchFamily="2" charset="-78"/>
                    <a:cs typeface="Sakkal Majalla" pitchFamily="2" charset="-78"/>
                  </a:rPr>
                  <a:t>= F(i)</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وعليه </a:t>
                </a:r>
                <a:r>
                  <a:rPr lang="ar-SA" sz="2200" dirty="0">
                    <a:latin typeface="Sakkal Majalla" pitchFamily="2" charset="-78"/>
                    <a:cs typeface="Sakkal Majalla" pitchFamily="2" charset="-78"/>
                  </a:rPr>
                  <a:t>يمكن كتابة دالة الطلب الكلي على النقود كما يلي :  </a:t>
                </a:r>
                <a:r>
                  <a:rPr lang="en-US" sz="2200" dirty="0" err="1">
                    <a:latin typeface="Sakkal Majalla" pitchFamily="2" charset="-78"/>
                    <a:cs typeface="Sakkal Majalla" pitchFamily="2" charset="-78"/>
                  </a:rPr>
                  <a:t>MdG</a:t>
                </a:r>
                <a:r>
                  <a:rPr lang="en-US" sz="2200" dirty="0">
                    <a:latin typeface="Sakkal Majalla" pitchFamily="2" charset="-78"/>
                    <a:cs typeface="Sakkal Majalla" pitchFamily="2" charset="-78"/>
                  </a:rPr>
                  <a:t>= F(</a:t>
                </a:r>
                <a:r>
                  <a:rPr lang="en-US" sz="2200" dirty="0" err="1">
                    <a:latin typeface="Sakkal Majalla" pitchFamily="2" charset="-78"/>
                    <a:cs typeface="Sakkal Majalla" pitchFamily="2" charset="-78"/>
                  </a:rPr>
                  <a:t>i,y</a:t>
                </a:r>
                <a:r>
                  <a:rPr lang="en-US"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أما بيانيا فهي على الشكل التالي:</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شكل رقم (</a:t>
                </a:r>
                <a:r>
                  <a:rPr lang="en-US" sz="2200" b="1" dirty="0">
                    <a:latin typeface="Sakkal Majalla" pitchFamily="2" charset="-78"/>
                    <a:cs typeface="Sakkal Majalla" pitchFamily="2" charset="-78"/>
                  </a:rPr>
                  <a:t>12</a:t>
                </a:r>
                <a:r>
                  <a:rPr lang="ar-SA" sz="2200" b="1" dirty="0">
                    <a:latin typeface="Sakkal Majalla" pitchFamily="2" charset="-78"/>
                    <a:cs typeface="Sakkal Majalla" pitchFamily="2" charset="-78"/>
                  </a:rPr>
                  <a:t>) : توازن سعر الفائدة في نظرية التفضيل النقدي</a:t>
                </a:r>
                <a:endParaRPr lang="fr-FR" sz="2200" b="1" dirty="0">
                  <a:latin typeface="Sakkal Majalla" pitchFamily="2" charset="-78"/>
                  <a:cs typeface="Sakkal Majalla" pitchFamily="2" charset="-78"/>
                </a:endParaRPr>
              </a:p>
            </p:txBody>
          </p:sp>
        </mc:Choice>
        <mc:Fallback>
          <p:sp>
            <p:nvSpPr>
              <p:cNvPr id="5" name="Rectangle 4"/>
              <p:cNvSpPr>
                <a:spLocks noRot="1" noChangeAspect="1" noMove="1" noResize="1" noEditPoints="1" noAdjustHandles="1" noChangeArrowheads="1" noChangeShapeType="1" noTextEdit="1"/>
              </p:cNvSpPr>
              <p:nvPr/>
            </p:nvSpPr>
            <p:spPr>
              <a:xfrm>
                <a:off x="107504" y="0"/>
                <a:ext cx="9036496" cy="4493538"/>
              </a:xfrm>
              <a:prstGeom prst="rect">
                <a:avLst/>
              </a:prstGeom>
              <a:blipFill rotWithShape="1">
                <a:blip r:embed="rId4"/>
                <a:stretch>
                  <a:fillRect l="-1552" t="-814" r="-945" b="-1764"/>
                </a:stretch>
              </a:blipFill>
            </p:spPr>
            <p:txBody>
              <a:bodyPr/>
              <a:lstStyle/>
              <a:p>
                <a:r>
                  <a:rPr lang="fr-FR">
                    <a:noFill/>
                  </a:rPr>
                  <a:t> </a:t>
                </a:r>
              </a:p>
            </p:txBody>
          </p:sp>
        </mc:Fallback>
      </mc:AlternateContent>
      <p:sp>
        <p:nvSpPr>
          <p:cNvPr id="3" name="Rectangle 2"/>
          <p:cNvSpPr/>
          <p:nvPr/>
        </p:nvSpPr>
        <p:spPr>
          <a:xfrm>
            <a:off x="3131840" y="6313374"/>
            <a:ext cx="4347742" cy="400110"/>
          </a:xfrm>
          <a:prstGeom prst="rect">
            <a:avLst/>
          </a:prstGeom>
        </p:spPr>
        <p:txBody>
          <a:bodyPr wrap="square">
            <a:spAutoFit/>
          </a:bodyPr>
          <a:lstStyle/>
          <a:p>
            <a:pPr algn="ctr" rtl="1"/>
            <a:r>
              <a:rPr lang="ar-SA" sz="2000" b="1" dirty="0">
                <a:latin typeface="Sakkal Majalla" pitchFamily="2" charset="-78"/>
                <a:cs typeface="Sakkal Majalla" pitchFamily="2" charset="-78"/>
              </a:rPr>
              <a:t>المصدر: </a:t>
            </a:r>
            <a:r>
              <a:rPr lang="ar-DZ" sz="2000" b="1" dirty="0" smtClean="0">
                <a:latin typeface="Sakkal Majalla" pitchFamily="2" charset="-78"/>
                <a:cs typeface="Sakkal Majalla" pitchFamily="2" charset="-78"/>
              </a:rPr>
              <a:t> </a:t>
            </a:r>
            <a:r>
              <a:rPr lang="ar-SA" sz="2000" b="1" dirty="0" err="1" smtClean="0">
                <a:latin typeface="Sakkal Majalla" pitchFamily="2" charset="-78"/>
                <a:cs typeface="Sakkal Majalla" pitchFamily="2" charset="-78"/>
              </a:rPr>
              <a:t>بلعزوز</a:t>
            </a:r>
            <a:r>
              <a:rPr lang="ar-SA" sz="2000" b="1" dirty="0" smtClean="0">
                <a:latin typeface="Sakkal Majalla" pitchFamily="2" charset="-78"/>
                <a:cs typeface="Sakkal Majalla" pitchFamily="2" charset="-78"/>
              </a:rPr>
              <a:t> </a:t>
            </a:r>
            <a:r>
              <a:rPr lang="ar-SA" sz="2000" b="1" dirty="0">
                <a:latin typeface="Sakkal Majalla" pitchFamily="2" charset="-78"/>
                <a:cs typeface="Sakkal Majalla" pitchFamily="2" charset="-78"/>
              </a:rPr>
              <a:t>بن علي، مرجع سابق، ص56.</a:t>
            </a:r>
            <a:endParaRPr lang="fr-FR" sz="20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60648"/>
            <a:ext cx="7704856"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الهدف العام للمقرر:</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تحتل النقود أهمية بالغة في الاقتصاديات المعاصرة، وتشمل هذه الأهمية جانبين أساسيين الأول يتعلق بتأثيرها على الكفاءة الاقتصادية المرتبطة بالتخصص في الانتاج وخفض </a:t>
            </a:r>
            <a:r>
              <a:rPr lang="ar-DZ" sz="2200" dirty="0" smtClean="0">
                <a:latin typeface="Sakkal Majalla" pitchFamily="2" charset="-78"/>
                <a:cs typeface="Sakkal Majalla" pitchFamily="2" charset="-78"/>
              </a:rPr>
              <a:t>تكاليفه بسهولة </a:t>
            </a:r>
            <a:r>
              <a:rPr lang="ar-DZ" sz="2200" dirty="0">
                <a:latin typeface="Sakkal Majalla" pitchFamily="2" charset="-78"/>
                <a:cs typeface="Sakkal Majalla" pitchFamily="2" charset="-78"/>
              </a:rPr>
              <a:t>الحسابات ورفع مستويات الاستثمار</a:t>
            </a:r>
            <a:r>
              <a:rPr lang="ar-DZ" sz="2200" dirty="0" smtClean="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أما الجانب الثاني فيتعلق بعدم الاستقرار وحدوث الدورات الاقتصادية.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وعليه فإنّ الاقتصاد النقدي المرتبط بالأسواق المالية يعتبر المجال الاقتصادي الأول من حيث الأهمية، والانعكاس على باقي المجالات الاقتصادية، وفي هذا الإطار يمكن استنتاج الأهداف المرجوة من هذا المقياس ولعل </a:t>
            </a:r>
            <a:r>
              <a:rPr lang="ar-DZ" sz="2200" dirty="0" smtClean="0">
                <a:latin typeface="Sakkal Majalla" pitchFamily="2" charset="-78"/>
                <a:cs typeface="Sakkal Majalla" pitchFamily="2" charset="-78"/>
              </a:rPr>
              <a:t>أهمها </a:t>
            </a:r>
            <a:r>
              <a:rPr lang="ar-DZ" sz="2200" dirty="0">
                <a:latin typeface="Sakkal Majalla" pitchFamily="2" charset="-78"/>
                <a:cs typeface="Sakkal Majalla" pitchFamily="2" charset="-78"/>
              </a:rPr>
              <a:t>تتمثل فيما يلي</a:t>
            </a:r>
            <a:r>
              <a:rPr lang="ar-DZ" sz="2200" dirty="0" smtClean="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 تزويد </a:t>
            </a:r>
            <a:r>
              <a:rPr lang="ar-DZ" sz="2200" dirty="0">
                <a:latin typeface="Sakkal Majalla" pitchFamily="2" charset="-78"/>
                <a:cs typeface="Sakkal Majalla" pitchFamily="2" charset="-78"/>
              </a:rPr>
              <a:t>الطالب بمختلف المعارف الأساسية والخاصة بالاقتصاد النقدي وأسواق رأس المال، وما يرتبط بها في المجال الاقتصادي كالنظام البنكي وغيره.</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تمكين الطالب من استيعاب المفاهيم النظرية المتعلقة بهذا المجال واسقاطاتها على الواقع الاقتصادي.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ادراك الطالب للترابط الموجود بين بعض المحاور الأساسية </a:t>
            </a:r>
            <a:r>
              <a:rPr lang="ar-DZ" sz="2200" dirty="0" smtClean="0">
                <a:latin typeface="Sakkal Majalla" pitchFamily="2" charset="-78"/>
                <a:cs typeface="Sakkal Majalla" pitchFamily="2" charset="-78"/>
              </a:rPr>
              <a:t>مثل </a:t>
            </a:r>
            <a:r>
              <a:rPr lang="ar-DZ" sz="2200" dirty="0">
                <a:latin typeface="Sakkal Majalla" pitchFamily="2" charset="-78"/>
                <a:cs typeface="Sakkal Majalla" pitchFamily="2" charset="-78"/>
              </a:rPr>
              <a:t>النقود، البنوك، الأسواق </a:t>
            </a:r>
            <a:r>
              <a:rPr lang="ar-DZ" sz="2200" dirty="0" smtClean="0">
                <a:latin typeface="Sakkal Majalla" pitchFamily="2" charset="-78"/>
                <a:cs typeface="Sakkal Majalla" pitchFamily="2" charset="-78"/>
              </a:rPr>
              <a:t>المالية,,,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01616359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36912"/>
            <a:ext cx="7416824" cy="3139321"/>
          </a:xfrm>
          <a:prstGeom prst="rect">
            <a:avLst/>
          </a:prstGeom>
        </p:spPr>
        <p:txBody>
          <a:bodyPr wrap="square">
            <a:spAutoFit/>
          </a:bodyPr>
          <a:lstStyle/>
          <a:p>
            <a:pPr marL="457200" lvl="0" indent="-457200" algn="just" rtl="1">
              <a:lnSpc>
                <a:spcPct val="150000"/>
              </a:lnSpc>
              <a:buFont typeface="+mj-lt"/>
              <a:buAutoNum type="arabicPeriod"/>
            </a:pPr>
            <a:r>
              <a:rPr lang="ar-SA" sz="2200" dirty="0" smtClean="0">
                <a:latin typeface="Sakkal Majalla" pitchFamily="2" charset="-78"/>
                <a:cs typeface="Sakkal Majalla" pitchFamily="2" charset="-78"/>
              </a:rPr>
              <a:t>اشرح </a:t>
            </a:r>
            <a:r>
              <a:rPr lang="ar-SA" sz="2200" dirty="0">
                <a:latin typeface="Sakkal Majalla" pitchFamily="2" charset="-78"/>
                <a:cs typeface="Sakkal Majalla" pitchFamily="2" charset="-78"/>
              </a:rPr>
              <a:t>الإطار لعام للنظرية النقدية  </a:t>
            </a:r>
            <a:r>
              <a:rPr lang="ar-SA" sz="2200" dirty="0" smtClean="0">
                <a:latin typeface="Sakkal Majalla" pitchFamily="2" charset="-78"/>
                <a:cs typeface="Sakkal Majalla" pitchFamily="2" charset="-78"/>
              </a:rPr>
              <a:t>الك</a:t>
            </a:r>
            <a:r>
              <a:rPr lang="ar-DZ" sz="2200" dirty="0" smtClean="0">
                <a:latin typeface="Sakkal Majalla" pitchFamily="2" charset="-78"/>
                <a:cs typeface="Sakkal Majalla" pitchFamily="2" charset="-78"/>
              </a:rPr>
              <a:t>ين</a:t>
            </a:r>
            <a:r>
              <a:rPr lang="ar-SA" sz="2200" dirty="0" smtClean="0">
                <a:latin typeface="Sakkal Majalla" pitchFamily="2" charset="-78"/>
                <a:cs typeface="Sakkal Majalla" pitchFamily="2" charset="-78"/>
              </a:rPr>
              <a:t>زية </a:t>
            </a:r>
            <a:r>
              <a:rPr lang="ar-SA" sz="2200" dirty="0">
                <a:latin typeface="Sakkal Majalla" pitchFamily="2" charset="-78"/>
                <a:cs typeface="Sakkal Majalla" pitchFamily="2" charset="-78"/>
              </a:rPr>
              <a:t>وأهدافها.</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استعرض بإيجاز ودقة النموذج المبسط والموسع </a:t>
            </a:r>
            <a:r>
              <a:rPr lang="ar-SA" sz="2200" dirty="0" err="1">
                <a:latin typeface="Sakkal Majalla" pitchFamily="2" charset="-78"/>
                <a:cs typeface="Sakkal Majalla" pitchFamily="2" charset="-78"/>
              </a:rPr>
              <a:t>لكينز</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مكونات الطلب عند </a:t>
            </a:r>
            <a:r>
              <a:rPr lang="ar-SA" sz="2200" dirty="0" err="1">
                <a:latin typeface="Sakkal Majalla" pitchFamily="2" charset="-78"/>
                <a:cs typeface="Sakkal Majalla" pitchFamily="2" charset="-78"/>
              </a:rPr>
              <a:t>كينز</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دوافع الطلب على النقود عند </a:t>
            </a:r>
            <a:r>
              <a:rPr lang="ar-SA" sz="2200" dirty="0" err="1">
                <a:latin typeface="Sakkal Majalla" pitchFamily="2" charset="-78"/>
                <a:cs typeface="Sakkal Majalla" pitchFamily="2" charset="-78"/>
              </a:rPr>
              <a:t>كينز</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حدد أوجه الاختلاف والتطابق بين </a:t>
            </a:r>
            <a:r>
              <a:rPr lang="ar-SA" sz="2200" dirty="0" smtClean="0">
                <a:latin typeface="Sakkal Majalla" pitchFamily="2" charset="-78"/>
                <a:cs typeface="Sakkal Majalla" pitchFamily="2" charset="-78"/>
              </a:rPr>
              <a:t>الكلاسيك</a:t>
            </a:r>
            <a:r>
              <a:rPr lang="ar-DZ" sz="2200"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وكينز </a:t>
            </a:r>
            <a:r>
              <a:rPr lang="ar-SA" sz="2200" dirty="0">
                <a:latin typeface="Sakkal Majalla" pitchFamily="2" charset="-78"/>
                <a:cs typeface="Sakkal Majalla" pitchFamily="2" charset="-78"/>
              </a:rPr>
              <a:t>بخصوص النظرية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أعط أهم الانتقادات الموجهة للتحليل </a:t>
            </a:r>
            <a:r>
              <a:rPr lang="ar-SA" sz="2200" dirty="0" err="1">
                <a:latin typeface="Sakkal Majalla" pitchFamily="2" charset="-78"/>
                <a:cs typeface="Sakkal Majalla" pitchFamily="2" charset="-78"/>
              </a:rPr>
              <a:t>الكينزي</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sp>
        <p:nvSpPr>
          <p:cNvPr id="3" name="Rectangle 2"/>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4" name="Rectangle 3"/>
          <p:cNvSpPr/>
          <p:nvPr/>
        </p:nvSpPr>
        <p:spPr>
          <a:xfrm>
            <a:off x="5746541" y="1733589"/>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1790566362"/>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3" y="908720"/>
            <a:ext cx="7560841" cy="5170646"/>
          </a:xfrm>
          <a:prstGeom prst="rect">
            <a:avLst/>
          </a:prstGeom>
        </p:spPr>
        <p:txBody>
          <a:bodyPr wrap="square">
            <a:spAutoFit/>
          </a:bodyPr>
          <a:lstStyle/>
          <a:p>
            <a:pPr algn="just" rtl="1"/>
            <a:r>
              <a:rPr lang="ar-SA" sz="2200" b="1" dirty="0" smtClean="0">
                <a:latin typeface="Sakkal Majalla" pitchFamily="2" charset="-78"/>
                <a:cs typeface="Sakkal Majalla" pitchFamily="2" charset="-78"/>
              </a:rPr>
              <a:t>1.3</a:t>
            </a:r>
            <a:r>
              <a:rPr lang="ar-SA" sz="2200" b="1" dirty="0">
                <a:latin typeface="Sakkal Majalla" pitchFamily="2" charset="-78"/>
                <a:cs typeface="Sakkal Majalla" pitchFamily="2" charset="-78"/>
              </a:rPr>
              <a:t>.  العوامل المؤثرة في النظرية النقدية المعاصرة:</a:t>
            </a:r>
            <a:endParaRPr lang="fr-FR" sz="2200" b="1"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1.1.3. الظروف العامة: </a:t>
            </a:r>
            <a:endParaRPr lang="ar-DZ" sz="2200" b="1" dirty="0" smtClean="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إن </a:t>
            </a:r>
            <a:r>
              <a:rPr lang="ar-SA" sz="2200" dirty="0">
                <a:latin typeface="Sakkal Majalla" pitchFamily="2" charset="-78"/>
                <a:cs typeface="Sakkal Majalla" pitchFamily="2" charset="-78"/>
              </a:rPr>
              <a:t>ما ميز الظرف </a:t>
            </a:r>
            <a:r>
              <a:rPr lang="ar-SA" sz="2200" dirty="0" smtClean="0">
                <a:latin typeface="Sakkal Majalla" pitchFamily="2" charset="-78"/>
                <a:cs typeface="Sakkal Majalla" pitchFamily="2" charset="-78"/>
              </a:rPr>
              <a:t>ا</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إقتصادي </a:t>
            </a:r>
            <a:r>
              <a:rPr lang="ar-SA" sz="2200" dirty="0">
                <a:latin typeface="Sakkal Majalla" pitchFamily="2" charset="-78"/>
                <a:cs typeface="Sakkal Majalla" pitchFamily="2" charset="-78"/>
              </a:rPr>
              <a:t>لما بعد الحرب العالمية الثانية هو ظاهرة التضخم التي سادت إلى جانب ظاهرة الركود </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قتصادي</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ومنه ظهر فكر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قتصادي </a:t>
            </a:r>
            <a:r>
              <a:rPr lang="ar-SA" sz="2200" dirty="0">
                <a:latin typeface="Sakkal Majalla" pitchFamily="2" charset="-78"/>
                <a:cs typeface="Sakkal Majalla" pitchFamily="2" charset="-78"/>
              </a:rPr>
              <a:t>جديد ينطلق من أفكار التقليديين ولكن يأخذ ببعض مفاهيم الكينزيين أي </a:t>
            </a:r>
            <a:r>
              <a:rPr lang="ar-SA" sz="2200" dirty="0" smtClean="0">
                <a:latin typeface="Sakkal Majalla" pitchFamily="2" charset="-78"/>
                <a:cs typeface="Sakkal Majalla" pitchFamily="2" charset="-78"/>
              </a:rPr>
              <a:t>ب</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ستعمال </a:t>
            </a:r>
            <a:r>
              <a:rPr lang="ar-SA" sz="2200" dirty="0">
                <a:latin typeface="Sakkal Majalla" pitchFamily="2" charset="-78"/>
                <a:cs typeface="Sakkal Majalla" pitchFamily="2" charset="-78"/>
              </a:rPr>
              <a:t>أدوات تحليلية جديدة ذات فعالية ونجاعة.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2.1.3.  الدوافع والأحداث </a:t>
            </a:r>
            <a:r>
              <a:rPr lang="ar-SA" sz="2200" b="1" dirty="0" smtClean="0">
                <a:latin typeface="Sakkal Majalla" pitchFamily="2" charset="-78"/>
                <a:cs typeface="Sakkal Majalla" pitchFamily="2" charset="-78"/>
              </a:rPr>
              <a:t>ال</a:t>
            </a:r>
            <a:r>
              <a:rPr lang="ar-DZ" sz="2200" b="1" dirty="0" smtClean="0">
                <a:latin typeface="Sakkal Majalla" pitchFamily="2" charset="-78"/>
                <a:cs typeface="Sakkal Majalla" pitchFamily="2" charset="-78"/>
              </a:rPr>
              <a:t>ا</a:t>
            </a:r>
            <a:r>
              <a:rPr lang="ar-SA" sz="2200" b="1" dirty="0" smtClean="0">
                <a:latin typeface="Sakkal Majalla" pitchFamily="2" charset="-78"/>
                <a:cs typeface="Sakkal Majalla" pitchFamily="2" charset="-78"/>
              </a:rPr>
              <a:t>قتصادية </a:t>
            </a:r>
            <a:r>
              <a:rPr lang="ar-SA" sz="2200" b="1" dirty="0">
                <a:latin typeface="Sakkal Majalla" pitchFamily="2" charset="-78"/>
                <a:cs typeface="Sakkal Majalla" pitchFamily="2" charset="-78"/>
              </a:rPr>
              <a:t>التي سادت مرحلة الكساد التضخمي: </a:t>
            </a:r>
            <a:endParaRPr lang="ar-DZ" sz="2200" b="1" dirty="0" smtClean="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ويمكن </a:t>
            </a:r>
            <a:r>
              <a:rPr lang="ar-SA" sz="2200" dirty="0">
                <a:latin typeface="Sakkal Majalla" pitchFamily="2" charset="-78"/>
                <a:cs typeface="Sakkal Majalla" pitchFamily="2" charset="-78"/>
              </a:rPr>
              <a:t>تقسيم هذه الفترة إلى مرحلتين:</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الأولى: </a:t>
            </a:r>
            <a:r>
              <a:rPr lang="ar-SA" sz="2200" dirty="0">
                <a:latin typeface="Sakkal Majalla" pitchFamily="2" charset="-78"/>
                <a:cs typeface="Sakkal Majalla" pitchFamily="2" charset="-78"/>
              </a:rPr>
              <a:t>من بداية الحرب العالمية الثانية  إلى سنة 1948، هذه الفترة عرفت أزمة الركود والتضخم نتيجة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عتماد </a:t>
            </a:r>
            <a:r>
              <a:rPr lang="ar-SA" sz="2200" dirty="0">
                <a:latin typeface="Sakkal Majalla" pitchFamily="2" charset="-78"/>
                <a:cs typeface="Sakkal Majalla" pitchFamily="2" charset="-78"/>
              </a:rPr>
              <a:t>النموذج الكينزي المبني على الزيادة في الإنفاق أي تفضيل السياسة المالية </a:t>
            </a:r>
            <a:r>
              <a:rPr lang="ar-SA" sz="2200" dirty="0" smtClean="0">
                <a:latin typeface="Sakkal Majalla" pitchFamily="2" charset="-78"/>
                <a:cs typeface="Sakkal Majalla" pitchFamily="2" charset="-78"/>
              </a:rPr>
              <a:t>و</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عتماد </a:t>
            </a:r>
            <a:r>
              <a:rPr lang="ar-SA" sz="2200" dirty="0">
                <a:latin typeface="Sakkal Majalla" pitchFamily="2" charset="-78"/>
                <a:cs typeface="Sakkal Majalla" pitchFamily="2" charset="-78"/>
              </a:rPr>
              <a:t>ظاهرة النقود الرخيصة.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الثانية: </a:t>
            </a:r>
            <a:r>
              <a:rPr lang="ar-SA" sz="2200" dirty="0">
                <a:latin typeface="Sakkal Majalla" pitchFamily="2" charset="-78"/>
                <a:cs typeface="Sakkal Majalla" pitchFamily="2" charset="-78"/>
              </a:rPr>
              <a:t>وتمثلت في فترة الستينيات والسبعينيات، وترجع أسباب الأزمة خلال هذه الفترة إلى الإجراءات والسياسات النقدية والمالية التي أتبعتها الولايات االمتحدة الأمريكية وخاصة أزمة الدولار لسنة 1971، حيث تم التخلي عن تحويل الدولار إلى ذهب مما أدى إلى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نخفاظ </a:t>
            </a:r>
            <a:r>
              <a:rPr lang="ar-SA" sz="2200" dirty="0">
                <a:latin typeface="Sakkal Majalla" pitchFamily="2" charset="-78"/>
                <a:cs typeface="Sakkal Majalla" pitchFamily="2" charset="-78"/>
              </a:rPr>
              <a:t>قيمته بــ7.8% ثم 10 % سنة 1973 .</a:t>
            </a:r>
            <a:endParaRPr lang="fr-FR" sz="2200" dirty="0">
              <a:latin typeface="Sakkal Majalla" pitchFamily="2" charset="-78"/>
              <a:cs typeface="Sakkal Majalla" pitchFamily="2" charset="-78"/>
            </a:endParaRPr>
          </a:p>
        </p:txBody>
      </p:sp>
      <p:sp>
        <p:nvSpPr>
          <p:cNvPr id="3" name="Rectangle 2"/>
          <p:cNvSpPr/>
          <p:nvPr/>
        </p:nvSpPr>
        <p:spPr>
          <a:xfrm>
            <a:off x="1835696" y="120561"/>
            <a:ext cx="5184576" cy="523220"/>
          </a:xfrm>
          <a:prstGeom prst="rect">
            <a:avLst/>
          </a:prstGeom>
        </p:spPr>
        <p:txBody>
          <a:bodyPr wrap="square">
            <a:spAutoFit/>
          </a:bodyPr>
          <a:lstStyle/>
          <a:p>
            <a:pPr lvl="0" algn="ctr" rtl="1"/>
            <a:r>
              <a:rPr lang="ar-SA" sz="2800" b="1" dirty="0">
                <a:solidFill>
                  <a:srgbClr val="0070C0"/>
                </a:solidFill>
                <a:latin typeface="Sakkal Majalla" pitchFamily="2" charset="-78"/>
                <a:cs typeface="Sakkal Majalla" pitchFamily="2" charset="-78"/>
              </a:rPr>
              <a:t>المحاضرة السادسة: النظرية النقدية المعاصرة</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60647"/>
            <a:ext cx="7776864" cy="6524863"/>
          </a:xfrm>
          <a:prstGeom prst="rect">
            <a:avLst/>
          </a:prstGeom>
        </p:spPr>
        <p:txBody>
          <a:bodyPr wrap="square">
            <a:spAutoFit/>
          </a:bodyPr>
          <a:lstStyle/>
          <a:p>
            <a:pPr algn="just" rtl="1"/>
            <a:r>
              <a:rPr lang="ar-SA" sz="2200" b="1" dirty="0">
                <a:latin typeface="Sakkal Majalla" pitchFamily="2" charset="-78"/>
                <a:cs typeface="Sakkal Majalla" pitchFamily="2" charset="-78"/>
              </a:rPr>
              <a:t>2.3. الإطار العام لنظرية كمية النقود المعاصرة:</a:t>
            </a:r>
            <a:endParaRPr lang="fr-FR" sz="2200" b="1" dirty="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إن </a:t>
            </a:r>
            <a:r>
              <a:rPr lang="ar-SA" sz="2200" dirty="0">
                <a:latin typeface="Sakkal Majalla" pitchFamily="2" charset="-78"/>
                <a:cs typeface="Sakkal Majalla" pitchFamily="2" charset="-78"/>
              </a:rPr>
              <a:t>الإطار العام لهذه النظرية ما هو في الحقيقة سوى إحياء وتجديد لنظرية </a:t>
            </a:r>
            <a:r>
              <a:rPr lang="ar-SA" sz="2200" b="1" dirty="0">
                <a:latin typeface="Sakkal Majalla" pitchFamily="2" charset="-78"/>
                <a:cs typeface="Sakkal Majalla" pitchFamily="2" charset="-78"/>
              </a:rPr>
              <a:t>"فيشر </a:t>
            </a:r>
            <a:r>
              <a:rPr lang="ar-SA" sz="2200" dirty="0" smtClean="0">
                <a:latin typeface="Sakkal Majalla" pitchFamily="2" charset="-78"/>
                <a:cs typeface="Sakkal Majalla" pitchFamily="2" charset="-78"/>
              </a:rPr>
              <a:t>و</a:t>
            </a:r>
            <a:r>
              <a:rPr lang="ar-DZ" sz="2200" dirty="0" smtClean="0">
                <a:latin typeface="Sakkal Majalla" pitchFamily="2" charset="-78"/>
                <a:cs typeface="Sakkal Majalla" pitchFamily="2" charset="-78"/>
              </a:rPr>
              <a:t> </a:t>
            </a:r>
            <a:r>
              <a:rPr lang="ar-SA" sz="2200" b="1" dirty="0" smtClean="0">
                <a:latin typeface="Sakkal Majalla" pitchFamily="2" charset="-78"/>
                <a:cs typeface="Sakkal Majalla" pitchFamily="2" charset="-78"/>
              </a:rPr>
              <a:t>مارشال</a:t>
            </a:r>
            <a:r>
              <a:rPr lang="ar-SA" sz="2200" dirty="0">
                <a:latin typeface="Sakkal Majalla" pitchFamily="2" charset="-78"/>
                <a:cs typeface="Sakkal Majalla" pitchFamily="2" charset="-78"/>
              </a:rPr>
              <a:t>" لكن بفكر وإضافات جديدة وفق منهج علمي تجريبي. ففي سنة 1956 قام فريدمان بتطوير نظرية الطلب على النقود في مقالة شهير له، حيث كان تحليله للطلب على النقود أقرب إلى تحليل </a:t>
            </a:r>
            <a:r>
              <a:rPr lang="ar-SA" sz="2200" dirty="0" err="1">
                <a:latin typeface="Sakkal Majalla" pitchFamily="2" charset="-78"/>
                <a:cs typeface="Sakkal Majalla" pitchFamily="2" charset="-78"/>
              </a:rPr>
              <a:t>كينز</a:t>
            </a:r>
            <a:r>
              <a:rPr lang="ar-SA" sz="2200" dirty="0">
                <a:latin typeface="Sakkal Majalla" pitchFamily="2" charset="-78"/>
                <a:cs typeface="Sakkal Majalla" pitchFamily="2" charset="-78"/>
              </a:rPr>
              <a:t> ومدخل كمبريدج أكبر من القرب إلى أفكار فيشر.</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ومفاد هذه النظرية أن طبيعة النقود تختلف </a:t>
            </a:r>
            <a:r>
              <a:rPr lang="ar-SA" sz="2200" dirty="0" smtClean="0">
                <a:latin typeface="Sakkal Majalla" pitchFamily="2" charset="-78"/>
                <a:cs typeface="Sakkal Majalla" pitchFamily="2" charset="-78"/>
              </a:rPr>
              <a:t>ب</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ختلاف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ستخداماتها </a:t>
            </a:r>
            <a:r>
              <a:rPr lang="ar-SA" sz="2200" dirty="0">
                <a:latin typeface="Sakkal Majalla" pitchFamily="2" charset="-78"/>
                <a:cs typeface="Sakkal Majalla" pitchFamily="2" charset="-78"/>
              </a:rPr>
              <a:t>وحسب حيازتها وشروط التنازل عنها.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حيث يرى "فريدمان" أن دوافع الطلب على النقود تتطلب دراسة وتحليل مفهوم الثروة، الأسعار، العوائد من الأشكال الأخرى البديلة </a:t>
            </a:r>
            <a:r>
              <a:rPr lang="ar-SA" sz="2200" dirty="0" smtClean="0">
                <a:latin typeface="Sakkal Majalla" pitchFamily="2" charset="-78"/>
                <a:cs typeface="Sakkal Majalla" pitchFamily="2" charset="-78"/>
              </a:rPr>
              <a:t>ل</a:t>
            </a:r>
            <a:r>
              <a:rPr lang="ar-DZ" sz="2200" dirty="0" smtClean="0">
                <a:latin typeface="Sakkal Majalla" pitchFamily="2" charset="-78"/>
                <a:cs typeface="Sakkal Majalla" pitchFamily="2" charset="-78"/>
              </a:rPr>
              <a:t>لا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بالثروة بصورة سائلة أي ترتيب الأفضليات.</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3.3. فرضيات النظرية: </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ستقلال </a:t>
            </a:r>
            <a:r>
              <a:rPr lang="ar-SA" sz="2200" dirty="0">
                <a:latin typeface="Sakkal Majalla" pitchFamily="2" charset="-78"/>
                <a:cs typeface="Sakkal Majalla" pitchFamily="2" charset="-78"/>
              </a:rPr>
              <a:t>كمية النقود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العرض</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عن الطلب على النقود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ستقرار </a:t>
            </a:r>
            <a:r>
              <a:rPr lang="ar-SA" sz="2200" dirty="0">
                <a:latin typeface="Sakkal Majalla" pitchFamily="2" charset="-78"/>
                <a:cs typeface="Sakkal Majalla" pitchFamily="2" charset="-78"/>
              </a:rPr>
              <a:t>دالة الطلب على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رفض فكرة مصيدة السيولة عند دالة الطلب على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يتوقف الطلب على النقود على نفس عوامل طلب السلع والخدمات.</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1.3.3. الثروة الكلية</a:t>
            </a:r>
            <a:r>
              <a:rPr lang="ar-SA" sz="2200" dirty="0">
                <a:latin typeface="Sakkal Majalla" pitchFamily="2" charset="-78"/>
                <a:cs typeface="Sakkal Majalla" pitchFamily="2" charset="-78"/>
              </a:rPr>
              <a:t>: فهي حسب هذه النظرية القيمة الرأسمالية لجميع مصادر الدخل، والنقود جزء من هذه الثروة إضافة إلى المكونات الأخرى وهي الأصول المالية والنقدية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أسهم ، سندات )، أصول مالية طبيعية ، الاستثمار البشري.</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النقود</a:t>
            </a:r>
            <a:r>
              <a:rPr lang="ar-SA" sz="2200" dirty="0">
                <a:latin typeface="Sakkal Majalla" pitchFamily="2" charset="-78"/>
                <a:cs typeface="Sakkal Majalla" pitchFamily="2" charset="-78"/>
              </a:rPr>
              <a:t> : أكثر الأصول سيولة لها عائد غير نقدي، يتمثل في الراحة واليسر والأمان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عائد نقدي حالة الفائدة</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20880" cy="4154984"/>
          </a:xfrm>
          <a:prstGeom prst="rect">
            <a:avLst/>
          </a:prstGeom>
        </p:spPr>
        <p:txBody>
          <a:bodyPr wrap="square">
            <a:spAutoFit/>
          </a:bodyPr>
          <a:lstStyle/>
          <a:p>
            <a:pPr algn="just" rtl="1"/>
            <a:r>
              <a:rPr lang="ar-SA" sz="2200" b="1" dirty="0">
                <a:latin typeface="Sakkal Majalla" pitchFamily="2" charset="-78"/>
                <a:cs typeface="Sakkal Majalla" pitchFamily="2" charset="-78"/>
              </a:rPr>
              <a:t>السندات</a:t>
            </a:r>
            <a:r>
              <a:rPr lang="ar-SA" sz="2200" dirty="0">
                <a:latin typeface="Sakkal Majalla" pitchFamily="2" charset="-78"/>
                <a:cs typeface="Sakkal Majalla" pitchFamily="2" charset="-78"/>
              </a:rPr>
              <a:t>: لها عائد ثابت، يتوقف على سعر الفائدة الذي يؤثر على قيمة السند في حد ذاته.</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الأسهم</a:t>
            </a:r>
            <a:r>
              <a:rPr lang="ar-SA" sz="2200" dirty="0">
                <a:latin typeface="Sakkal Majalla" pitchFamily="2" charset="-78"/>
                <a:cs typeface="Sakkal Majalla" pitchFamily="2" charset="-78"/>
              </a:rPr>
              <a:t>: تعتبر من الأصول المالية، والتدفق الذي تنتجه يأخذ 03 أشكال:</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عائد إسمي ثابت  سنويا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حالة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ستقلال </a:t>
            </a:r>
            <a:r>
              <a:rPr lang="ar-SA" sz="2200" dirty="0">
                <a:latin typeface="Sakkal Majalla" pitchFamily="2" charset="-78"/>
                <a:cs typeface="Sakkal Majalla" pitchFamily="2" charset="-78"/>
              </a:rPr>
              <a:t>الأسعار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تغير قيمة  العائد نتيجة تغير الأسعار.</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تغير في القيمة الإسمية خلال فترة زمنية معينة.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الأصول الطبيعية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عينية</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حيازة الثروة على شكل بضائع مادية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آلات عقارات...إلخ</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رأس المال البشري</a:t>
            </a:r>
            <a:r>
              <a:rPr lang="ar-SA" sz="2200" dirty="0">
                <a:latin typeface="Sakkal Majalla" pitchFamily="2" charset="-78"/>
                <a:cs typeface="Sakkal Majalla" pitchFamily="2" charset="-78"/>
              </a:rPr>
              <a:t>: يشير "</a:t>
            </a:r>
            <a:r>
              <a:rPr lang="ar-SA" sz="2200" b="1" dirty="0">
                <a:latin typeface="Sakkal Majalla" pitchFamily="2" charset="-78"/>
                <a:cs typeface="Sakkal Majalla" pitchFamily="2" charset="-78"/>
              </a:rPr>
              <a:t>فريدمان</a:t>
            </a:r>
            <a:r>
              <a:rPr lang="ar-SA" sz="2200" dirty="0">
                <a:latin typeface="Sakkal Majalla" pitchFamily="2" charset="-78"/>
                <a:cs typeface="Sakkal Majalla" pitchFamily="2" charset="-78"/>
              </a:rPr>
              <a:t>" إلى صعوبة تقدير العائد من هذا العنصر بأسعار السوق، وعليه فإنه يرى أن هناك علاقة بين رأس المال البشري ورأس المال المادي.</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4.3. دالة الطلب على النقود ومعادلة النظرية الكمية المعاصرة: </a:t>
            </a:r>
            <a:r>
              <a:rPr lang="ar-SA" sz="2200" dirty="0">
                <a:latin typeface="Sakkal Majalla" pitchFamily="2" charset="-78"/>
                <a:cs typeface="Sakkal Majalla" pitchFamily="2" charset="-78"/>
              </a:rPr>
              <a:t>حاول "فريدمان" الإجابة عن السؤال: لماذا يختار الأفراد حيازة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وخلال إجابته حاول تحديد العوامل المحددة للطلب على النقود، فبعد أن قدم شرحا لأشكال الثروة وعوائد كل صنف، قدم "فريدمان" الصيغة الرياضية لدالة الطالب على النقود كما يلي: </a:t>
            </a:r>
            <a:endParaRPr lang="fr-FR" sz="2200" dirty="0">
              <a:latin typeface="Sakkal Majalla" pitchFamily="2" charset="-78"/>
              <a:cs typeface="Sakkal Majalla" pitchFamily="2" charset="-78"/>
            </a:endParaRPr>
          </a:p>
        </p:txBody>
      </p:sp>
      <p:pic>
        <p:nvPicPr>
          <p:cNvPr id="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9832" y="4270731"/>
            <a:ext cx="3068813"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1181246" y="4725144"/>
                <a:ext cx="7632848" cy="1978234"/>
              </a:xfrm>
              <a:prstGeom prst="rect">
                <a:avLst/>
              </a:prstGeom>
            </p:spPr>
            <p:txBody>
              <a:bodyPr wrap="square">
                <a:spAutoFit/>
              </a:bodyPr>
              <a:lstStyle/>
              <a:p>
                <a:pPr algn="just" rtl="1"/>
                <a:r>
                  <a:rPr lang="ar-SA" sz="2200" b="1" dirty="0">
                    <a:latin typeface="Sakkal Majalla" pitchFamily="2" charset="-78"/>
                    <a:cs typeface="Sakkal Majalla" pitchFamily="2" charset="-78"/>
                  </a:rPr>
                  <a:t>حيث:</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p</a:t>
                </a:r>
                <a:r>
                  <a:rPr lang="ar-SA" sz="2200" b="1" dirty="0">
                    <a:latin typeface="Sakkal Majalla" pitchFamily="2" charset="-78"/>
                    <a:cs typeface="Sakkal Majalla" pitchFamily="2" charset="-78"/>
                  </a:rPr>
                  <a:t>:</a:t>
                </a:r>
                <a:r>
                  <a:rPr lang="ar-SA" sz="2200" dirty="0">
                    <a:latin typeface="Sakkal Majalla" pitchFamily="2" charset="-78"/>
                    <a:cs typeface="Sakkal Majalla" pitchFamily="2" charset="-78"/>
                  </a:rPr>
                  <a:t>المستوى العام للأسعار</a:t>
                </a:r>
                <a:r>
                  <a:rPr lang="ar-SA" sz="2200" b="1" dirty="0" smtClean="0">
                    <a:latin typeface="Sakkal Majalla" pitchFamily="2" charset="-78"/>
                    <a:cs typeface="Sakkal Majalla" pitchFamily="2" charset="-78"/>
                  </a:rPr>
                  <a:t>.</a:t>
                </a:r>
                <a:r>
                  <a:rPr lang="ar-DZ" sz="2200" b="1" dirty="0" smtClean="0">
                    <a:latin typeface="Sakkal Majalla" pitchFamily="2" charset="-78"/>
                    <a:cs typeface="Sakkal Majalla" pitchFamily="2" charset="-78"/>
                  </a:rPr>
                  <a:t>      </a:t>
                </a:r>
                <a:r>
                  <a:rPr lang="en-US" sz="2200" dirty="0" err="1" smtClean="0">
                    <a:latin typeface="Sakkal Majalla" pitchFamily="2" charset="-78"/>
                    <a:cs typeface="Sakkal Majalla" pitchFamily="2" charset="-78"/>
                  </a:rPr>
                  <a:t>rb</a:t>
                </a:r>
                <a:r>
                  <a:rPr lang="ar-DZ" sz="2200"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a:t>
                </a:r>
                <a:r>
                  <a:rPr lang="ar-SA" sz="2200" dirty="0">
                    <a:latin typeface="Sakkal Majalla" pitchFamily="2" charset="-78"/>
                    <a:cs typeface="Sakkal Majalla" pitchFamily="2" charset="-78"/>
                  </a:rPr>
                  <a:t>عائد السند</a:t>
                </a:r>
                <a:r>
                  <a:rPr lang="ar-SA"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en-US" sz="2200" dirty="0" smtClean="0">
                    <a:latin typeface="Sakkal Majalla" pitchFamily="2" charset="-78"/>
                    <a:cs typeface="Sakkal Majalla" pitchFamily="2" charset="-78"/>
                  </a:rPr>
                  <a:t>re</a:t>
                </a:r>
                <a:r>
                  <a:rPr lang="ar-SA" sz="2200" dirty="0">
                    <a:latin typeface="Sakkal Majalla" pitchFamily="2" charset="-78"/>
                    <a:cs typeface="Sakkal Majalla" pitchFamily="2" charset="-78"/>
                  </a:rPr>
                  <a:t>: عائد السهم </a:t>
                </a:r>
                <a:r>
                  <a:rPr lang="ar-SA" sz="22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 </a:t>
                </a:r>
                <a14:m>
                  <m:oMath xmlns:m="http://schemas.openxmlformats.org/officeDocument/2006/math">
                    <m:f>
                      <m:fPr>
                        <m:ctrlPr>
                          <a:rPr lang="fr-FR" sz="2200" i="1">
                            <a:latin typeface="Cambria Math"/>
                          </a:rPr>
                        </m:ctrlPr>
                      </m:fPr>
                      <m:num>
                        <m:r>
                          <a:rPr lang="en-US" sz="2200" i="1">
                            <a:latin typeface="Cambria Math"/>
                          </a:rPr>
                          <m:t>1</m:t>
                        </m:r>
                      </m:num>
                      <m:den>
                        <m:r>
                          <a:rPr lang="en-US" sz="2200" i="1">
                            <a:latin typeface="Cambria Math"/>
                          </a:rPr>
                          <m:t>𝑃</m:t>
                        </m:r>
                      </m:den>
                    </m:f>
                  </m:oMath>
                </a14:m>
                <a:r>
                  <a:rPr lang="ar-SA" sz="2200" dirty="0">
                    <a:latin typeface="Sakkal Majalla" pitchFamily="2" charset="-78"/>
                    <a:cs typeface="Sakkal Majalla" pitchFamily="2" charset="-78"/>
                  </a:rPr>
                  <a:t>: مقلوب المستوى العام للأسعار.</a:t>
                </a:r>
                <a:endParaRPr lang="fr-FR" sz="2200" dirty="0">
                  <a:latin typeface="Sakkal Majalla" pitchFamily="2" charset="-78"/>
                  <a:cs typeface="Sakkal Majalla" pitchFamily="2" charset="-78"/>
                </a:endParaRPr>
              </a:p>
              <a:p>
                <a:pPr algn="just" rtl="1"/>
                <a14:m>
                  <m:oMath xmlns:m="http://schemas.openxmlformats.org/officeDocument/2006/math">
                    <m:f>
                      <m:fPr>
                        <m:type m:val="skw"/>
                        <m:ctrlPr>
                          <a:rPr lang="fr-FR" sz="2200" i="1">
                            <a:latin typeface="Cambria Math"/>
                          </a:rPr>
                        </m:ctrlPr>
                      </m:fPr>
                      <m:num>
                        <m:r>
                          <a:rPr lang="en-US" sz="2200" i="1">
                            <a:latin typeface="Cambria Math"/>
                          </a:rPr>
                          <m:t>𝑑𝑝</m:t>
                        </m:r>
                      </m:num>
                      <m:den>
                        <m:r>
                          <a:rPr lang="en-US" sz="2200" i="1">
                            <a:latin typeface="Cambria Math"/>
                          </a:rPr>
                          <m:t>𝑑𝑡</m:t>
                        </m:r>
                      </m:den>
                    </m:f>
                  </m:oMath>
                </a14:m>
                <a:r>
                  <a:rPr lang="ar-SA" sz="2200" dirty="0">
                    <a:latin typeface="Sakkal Majalla" pitchFamily="2" charset="-78"/>
                    <a:cs typeface="Sakkal Majalla" pitchFamily="2" charset="-78"/>
                  </a:rPr>
                  <a:t>: معدل </a:t>
                </a:r>
                <a:r>
                  <a:rPr lang="ar-DZ" sz="2200" dirty="0">
                    <a:latin typeface="Sakkal Majalla" pitchFamily="2" charset="-78"/>
                    <a:cs typeface="Sakkal Majalla" pitchFamily="2" charset="-78"/>
                  </a:rPr>
                  <a:t>ت</a:t>
                </a:r>
                <a:r>
                  <a:rPr lang="ar-SA" sz="2200" dirty="0">
                    <a:latin typeface="Sakkal Majalla" pitchFamily="2" charset="-78"/>
                    <a:cs typeface="Sakkal Majalla" pitchFamily="2" charset="-78"/>
                  </a:rPr>
                  <a:t>غير الأسعار بالنسبة للزمن.</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w</a:t>
                </a:r>
                <a:r>
                  <a:rPr lang="ar-SA" sz="2200" dirty="0">
                    <a:latin typeface="Sakkal Majalla" pitchFamily="2" charset="-78"/>
                    <a:cs typeface="Sakkal Majalla" pitchFamily="2" charset="-78"/>
                  </a:rPr>
                  <a:t>: معامل النسبة بين الثروة البشرية والثروة المادية</a:t>
                </a:r>
                <a:r>
                  <a:rPr lang="ar-SA" sz="22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    / </a:t>
                </a:r>
                <a:r>
                  <a:rPr lang="en-US" sz="2200" dirty="0">
                    <a:latin typeface="Sakkal Majalla" pitchFamily="2" charset="-78"/>
                    <a:cs typeface="Sakkal Majalla" pitchFamily="2" charset="-78"/>
                  </a:rPr>
                  <a:t>u</a:t>
                </a:r>
                <a:r>
                  <a:rPr lang="ar-SA" sz="2200" dirty="0">
                    <a:latin typeface="Sakkal Majalla" pitchFamily="2" charset="-78"/>
                    <a:cs typeface="Sakkal Majalla" pitchFamily="2" charset="-78"/>
                  </a:rPr>
                  <a:t>: الأذواق وترتيب الأفضليات</a:t>
                </a:r>
                <a:r>
                  <a:rPr lang="ar-SA"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1181246" y="4725144"/>
                <a:ext cx="7632848" cy="1978234"/>
              </a:xfrm>
              <a:prstGeom prst="rect">
                <a:avLst/>
              </a:prstGeom>
              <a:blipFill rotWithShape="1">
                <a:blip r:embed="rId4"/>
                <a:stretch>
                  <a:fillRect t="-1846" r="-10304" b="-33231"/>
                </a:stretch>
              </a:blipFill>
            </p:spPr>
            <p:txBody>
              <a:bodyPr/>
              <a:lstStyle/>
              <a:p>
                <a:r>
                  <a:rPr lang="fr-FR">
                    <a:noFill/>
                  </a:rPr>
                  <a:t> </a:t>
                </a:r>
              </a:p>
            </p:txBody>
          </p:sp>
        </mc:Fallback>
      </mc:AlternateContent>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2852936"/>
            <a:ext cx="7718786" cy="1107996"/>
          </a:xfrm>
          <a:prstGeom prst="rect">
            <a:avLst/>
          </a:prstGeom>
        </p:spPr>
        <p:txBody>
          <a:bodyPr wrap="square">
            <a:spAutoFit/>
          </a:bodyPr>
          <a:lstStyle/>
          <a:p>
            <a:pPr algn="just" rtl="1"/>
            <a:r>
              <a:rPr lang="ar-SA" sz="2200" dirty="0">
                <a:latin typeface="Sakkal Majalla" pitchFamily="2" charset="-78"/>
                <a:cs typeface="Sakkal Majalla" pitchFamily="2" charset="-78"/>
              </a:rPr>
              <a:t>حيث </a:t>
            </a:r>
            <a:r>
              <a:rPr lang="en-US" sz="2200" dirty="0">
                <a:latin typeface="Sakkal Majalla" pitchFamily="2" charset="-78"/>
                <a:cs typeface="Sakkal Majalla" pitchFamily="2" charset="-78"/>
              </a:rPr>
              <a:t>V </a:t>
            </a:r>
            <a:r>
              <a:rPr lang="ar-SA" sz="22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 ترمز </a:t>
            </a:r>
            <a:r>
              <a:rPr lang="ar-DZ" sz="2200" dirty="0">
                <a:latin typeface="Sakkal Majalla" pitchFamily="2" charset="-78"/>
                <a:cs typeface="Sakkal Majalla" pitchFamily="2" charset="-78"/>
              </a:rPr>
              <a:t>إلى </a:t>
            </a:r>
            <a:r>
              <a:rPr lang="ar-SA" sz="2200" dirty="0">
                <a:latin typeface="Sakkal Majalla" pitchFamily="2" charset="-78"/>
                <a:cs typeface="Sakkal Majalla" pitchFamily="2" charset="-78"/>
              </a:rPr>
              <a:t>سرعة دوران الدخل.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وبنفس الطريقة تقريبا يتم حساب دالة الطلب على النقود لأصحاب المشروعات، </a:t>
            </a:r>
            <a:r>
              <a:rPr lang="ar-DZ" sz="2200" dirty="0" smtClean="0">
                <a:latin typeface="Sakkal Majalla" pitchFamily="2" charset="-78"/>
                <a:cs typeface="Sakkal Majalla" pitchFamily="2" charset="-78"/>
              </a:rPr>
              <a:t>باعتبار </a:t>
            </a:r>
            <a:r>
              <a:rPr lang="ar-DZ" sz="2200" dirty="0">
                <a:latin typeface="Sakkal Majalla" pitchFamily="2" charset="-78"/>
                <a:cs typeface="Sakkal Majalla" pitchFamily="2" charset="-78"/>
              </a:rPr>
              <a:t>أن الطلب على النقود عند فريدمان </a:t>
            </a:r>
            <a:r>
              <a:rPr lang="ar-DZ" sz="2200" dirty="0" smtClean="0">
                <a:latin typeface="Sakkal Majalla" pitchFamily="2" charset="-78"/>
                <a:cs typeface="Sakkal Majalla" pitchFamily="2" charset="-78"/>
              </a:rPr>
              <a:t>لا يتوقف </a:t>
            </a:r>
            <a:r>
              <a:rPr lang="ar-DZ" sz="2200" dirty="0">
                <a:latin typeface="Sakkal Majalla" pitchFamily="2" charset="-78"/>
                <a:cs typeface="Sakkal Majalla" pitchFamily="2" charset="-78"/>
              </a:rPr>
              <a:t>عند طلب الأفراد بل يتعداه إلى أصحاب المشروعات.</a:t>
            </a:r>
            <a:endParaRPr lang="fr-FR" sz="2200" dirty="0">
              <a:latin typeface="Sakkal Majalla" pitchFamily="2" charset="-78"/>
              <a:cs typeface="Sakkal Majalla" pitchFamily="2" charset="-78"/>
            </a:endParaRPr>
          </a:p>
        </p:txBody>
      </p:sp>
      <p:sp>
        <p:nvSpPr>
          <p:cNvPr id="6" name="Rectangle 5"/>
          <p:cNvSpPr/>
          <p:nvPr/>
        </p:nvSpPr>
        <p:spPr>
          <a:xfrm>
            <a:off x="1115616" y="188640"/>
            <a:ext cx="7574770" cy="1446550"/>
          </a:xfrm>
          <a:prstGeom prst="rect">
            <a:avLst/>
          </a:prstGeom>
        </p:spPr>
        <p:txBody>
          <a:bodyPr wrap="square">
            <a:spAutoFit/>
          </a:bodyPr>
          <a:lstStyle/>
          <a:p>
            <a:pPr algn="just" rtl="1"/>
            <a:r>
              <a:rPr lang="ar-SA" sz="2200" b="1" dirty="0">
                <a:latin typeface="Sakkal Majalla" pitchFamily="2" charset="-78"/>
                <a:cs typeface="Sakkal Majalla" pitchFamily="2" charset="-78"/>
              </a:rPr>
              <a:t>الطلب الكلي عند فريدمان:</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إذا كانت النقود </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عائد عناصر الثروة المختلفة.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فإن كمية النقود= الناتج= دالة التغير الحقيقي في عائد عناصر الثروة.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حيث عبر "فريدمان" عن معادلة الطلب على الرصيد الحقيقي كما يلي: </a:t>
            </a:r>
            <a:endParaRPr lang="fr-FR" sz="2200" dirty="0">
              <a:latin typeface="Sakkal Majalla" pitchFamily="2" charset="-78"/>
              <a:cs typeface="Sakkal Majalla" pitchFamily="2" charset="-78"/>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35896" y="1772816"/>
            <a:ext cx="2867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51537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187624" y="2348880"/>
            <a:ext cx="7488832" cy="3647152"/>
          </a:xfrm>
          <a:prstGeom prst="rect">
            <a:avLst/>
          </a:prstGeom>
        </p:spPr>
        <p:txBody>
          <a:bodyPr wrap="square">
            <a:spAutoFit/>
          </a:bodyPr>
          <a:lstStyle/>
          <a:p>
            <a:pPr algn="just" rtl="1">
              <a:lnSpc>
                <a:spcPct val="150000"/>
              </a:lnSpc>
            </a:pPr>
            <a:r>
              <a:rPr lang="ar-DZ" sz="2200" dirty="0" smtClean="0">
                <a:latin typeface="Sakkal Majalla" pitchFamily="2" charset="-78"/>
                <a:cs typeface="Sakkal Majalla" pitchFamily="2" charset="-78"/>
              </a:rPr>
              <a:t>1-عدّد </a:t>
            </a:r>
            <a:r>
              <a:rPr lang="ar-DZ" sz="2200" dirty="0">
                <a:latin typeface="Sakkal Majalla" pitchFamily="2" charset="-78"/>
                <a:cs typeface="Sakkal Majalla" pitchFamily="2" charset="-78"/>
              </a:rPr>
              <a:t>العوامل التي تحدد الطلب على النقود عند فريدمان.</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2-ماهي </a:t>
            </a:r>
            <a:r>
              <a:rPr lang="ar-DZ" sz="2200" dirty="0">
                <a:latin typeface="Sakkal Majalla" pitchFamily="2" charset="-78"/>
                <a:cs typeface="Sakkal Majalla" pitchFamily="2" charset="-78"/>
              </a:rPr>
              <a:t>طبيعة العلاقة بين الثروة الكلية والطلب على النقود.</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3-بين </a:t>
            </a:r>
            <a:r>
              <a:rPr lang="ar-DZ" sz="2200" dirty="0" smtClean="0">
                <a:latin typeface="Sakkal Majalla" pitchFamily="2" charset="-78"/>
                <a:cs typeface="Sakkal Majalla" pitchFamily="2" charset="-78"/>
              </a:rPr>
              <a:t>حالات </a:t>
            </a:r>
            <a:r>
              <a:rPr lang="ar-DZ" sz="2200" dirty="0">
                <a:latin typeface="Sakkal Majalla" pitchFamily="2" charset="-78"/>
                <a:cs typeface="Sakkal Majalla" pitchFamily="2" charset="-78"/>
              </a:rPr>
              <a:t>الطلب على النقود عند فريدمان موضحًا محتويات العوامل المحددة للطلب على النقود.</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4-للثروة </a:t>
            </a:r>
            <a:r>
              <a:rPr lang="ar-DZ" sz="2200" dirty="0">
                <a:latin typeface="Sakkal Majalla" pitchFamily="2" charset="-78"/>
                <a:cs typeface="Sakkal Majalla" pitchFamily="2" charset="-78"/>
              </a:rPr>
              <a:t>أشكال عند فريدمان أذكرها وبيّن علاقتها بالنقود.</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5-ما </a:t>
            </a:r>
            <a:r>
              <a:rPr lang="ar-DZ" sz="2200" dirty="0">
                <a:latin typeface="Sakkal Majalla" pitchFamily="2" charset="-78"/>
                <a:cs typeface="Sakkal Majalla" pitchFamily="2" charset="-78"/>
              </a:rPr>
              <a:t>الفرق بين النظرية النقدية الكلاسيكية والنظرية النقدية المعاصرة.</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6-أذكر </a:t>
            </a:r>
            <a:r>
              <a:rPr lang="ar-DZ" sz="2200" dirty="0">
                <a:latin typeface="Sakkal Majalla" pitchFamily="2" charset="-78"/>
                <a:cs typeface="Sakkal Majalla" pitchFamily="2" charset="-78"/>
              </a:rPr>
              <a:t>الأفكار الجديدة  في تحليل فريدمان لدالة الطلب على النقود.</a:t>
            </a:r>
            <a:endParaRPr lang="fr-FR" sz="2200" dirty="0">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12776"/>
            <a:ext cx="7920880" cy="4154984"/>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 . مضمون السياسة النقدية وأهدافها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  أسس ومبادئ الساسة النقدية .</a:t>
            </a:r>
            <a:endParaRPr lang="fr-FR" sz="2200" dirty="0">
              <a:latin typeface="Sakkal Majalla" pitchFamily="2" charset="-78"/>
              <a:cs typeface="Sakkal Majalla" pitchFamily="2" charset="-78"/>
            </a:endParaRPr>
          </a:p>
          <a:p>
            <a:pPr marL="457200" indent="-457200" algn="just" rtl="1">
              <a:buAutoNum type="arabicPeriod" startAt="3"/>
            </a:pPr>
            <a:r>
              <a:rPr lang="ar-DZ" sz="2200" dirty="0" smtClean="0">
                <a:latin typeface="Sakkal Majalla" pitchFamily="2" charset="-78"/>
                <a:cs typeface="Sakkal Majalla" pitchFamily="2" charset="-78"/>
              </a:rPr>
              <a:t>أساليب </a:t>
            </a:r>
            <a:r>
              <a:rPr lang="ar-DZ" sz="2200" dirty="0">
                <a:latin typeface="Sakkal Majalla" pitchFamily="2" charset="-78"/>
                <a:cs typeface="Sakkal Majalla" pitchFamily="2" charset="-78"/>
              </a:rPr>
              <a:t>السياسة النقدية </a:t>
            </a:r>
            <a:r>
              <a:rPr lang="ar-DZ" sz="2200" dirty="0" smtClean="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 مضمون السياسة النقدية وأهدافها :</a:t>
            </a:r>
            <a:endParaRPr lang="fr-FR" sz="2200" b="1"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 ماهية السياسة النقدية: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السياسة </a:t>
            </a:r>
            <a:r>
              <a:rPr lang="ar-DZ" sz="2200" dirty="0">
                <a:latin typeface="Sakkal Majalla" pitchFamily="2" charset="-78"/>
                <a:cs typeface="Sakkal Majalla" pitchFamily="2" charset="-78"/>
              </a:rPr>
              <a:t>النقدية هي إحدى مكونات السياسة </a:t>
            </a:r>
            <a:r>
              <a:rPr lang="ar-DZ" sz="2200" dirty="0" smtClean="0">
                <a:latin typeface="Sakkal Majalla" pitchFamily="2" charset="-78"/>
                <a:cs typeface="Sakkal Majalla" pitchFamily="2" charset="-78"/>
              </a:rPr>
              <a:t>الاقتصادية </a:t>
            </a:r>
            <a:r>
              <a:rPr lang="ar-DZ" sz="2200" dirty="0">
                <a:latin typeface="Sakkal Majalla" pitchFamily="2" charset="-78"/>
                <a:cs typeface="Sakkal Majalla" pitchFamily="2" charset="-78"/>
              </a:rPr>
              <a:t>وتعرف بأنها "مجموعة الإجراءات التي تتخذها السلطة النقدية في المجتمع بغرض الرقابة على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والتأثير عليه، بما يتفق وتحقيق الأهداف التي تعمل من أجلها الحكومات، فالنقود لا تدير نفسها بنفسها، بل يجب أن تتدخل السلطة النقدية في الدولة لإدارة النقود وتوجيهها لبلوغ الأهداف المرجوة ، وقد تكون السياسة النقدية أداة لتحقيق الغاية التي ترمي إليها الحكومة" </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3" name="Rectangle 2"/>
          <p:cNvSpPr/>
          <p:nvPr/>
        </p:nvSpPr>
        <p:spPr>
          <a:xfrm>
            <a:off x="2195736" y="410154"/>
            <a:ext cx="5328592"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	المحاضرة السابعة: السياسات النقدية  </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88640"/>
            <a:ext cx="7704856" cy="6524863"/>
          </a:xfrm>
          <a:prstGeom prst="rect">
            <a:avLst/>
          </a:prstGeom>
        </p:spPr>
        <p:txBody>
          <a:bodyPr wrap="square">
            <a:spAutoFit/>
          </a:bodyPr>
          <a:lstStyle/>
          <a:p>
            <a:pPr algn="just" rtl="1"/>
            <a:r>
              <a:rPr lang="ar-DZ" sz="2200" dirty="0">
                <a:latin typeface="Sakkal Majalla" pitchFamily="2" charset="-78"/>
                <a:cs typeface="Sakkal Majalla" pitchFamily="2" charset="-78"/>
              </a:rPr>
              <a:t>ومهما </a:t>
            </a:r>
            <a:r>
              <a:rPr lang="ar-DZ" sz="2200" dirty="0" smtClean="0">
                <a:latin typeface="Sakkal Majalla" pitchFamily="2" charset="-78"/>
                <a:cs typeface="Sakkal Majalla" pitchFamily="2" charset="-78"/>
              </a:rPr>
              <a:t>اختلفت </a:t>
            </a:r>
            <a:r>
              <a:rPr lang="ar-DZ" sz="2200" dirty="0">
                <a:latin typeface="Sakkal Majalla" pitchFamily="2" charset="-78"/>
                <a:cs typeface="Sakkal Majalla" pitchFamily="2" charset="-78"/>
              </a:rPr>
              <a:t>التعاريف في صياغتها لمضمون السياسة النقدية، فإن هدفها واحد، حيث يتمحور حول حل مشكلة تنظيم العملة في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الوطني بإتباع إجراءات مباشرة وغير مباشرة لبلوغ أهداف مرجوة، وهذا يختلف بإختلاف الأفكار ومنطلقات الإقتصاد النقدي ويمكن تلخيص هذه الأهداف في: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أـ تحقيق درجة مناسبة من </a:t>
            </a:r>
            <a:r>
              <a:rPr lang="ar-DZ" sz="2200" dirty="0" smtClean="0">
                <a:latin typeface="Sakkal Majalla" pitchFamily="2" charset="-78"/>
                <a:cs typeface="Sakkal Majalla" pitchFamily="2" charset="-78"/>
              </a:rPr>
              <a:t>الاستقرار </a:t>
            </a:r>
            <a:r>
              <a:rPr lang="ar-DZ" sz="2200" dirty="0">
                <a:latin typeface="Sakkal Majalla" pitchFamily="2" charset="-78"/>
                <a:cs typeface="Sakkal Majalla" pitchFamily="2" charset="-78"/>
              </a:rPr>
              <a:t>في الأسعار.</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ـ تحقيق معدل عادل من التوظيف.</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ـ تحقيق درجة معينة من التوازن في ميزان المدفوعات.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دـ تحقيق معدل مناسب من النمو </a:t>
            </a:r>
            <a:r>
              <a:rPr lang="ar-DZ" sz="2200" dirty="0" smtClean="0">
                <a:latin typeface="Sakkal Majalla" pitchFamily="2" charset="-78"/>
                <a:cs typeface="Sakkal Majalla" pitchFamily="2" charset="-78"/>
              </a:rPr>
              <a:t>الاقتصادي </a:t>
            </a:r>
            <a:r>
              <a:rPr lang="ar-DZ" sz="2200" dirty="0">
                <a:latin typeface="Sakkal Majalla" pitchFamily="2" charset="-78"/>
                <a:cs typeface="Sakkal Majalla" pitchFamily="2" charset="-78"/>
              </a:rPr>
              <a:t>الوطني.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ه.ـ حماية الأرصدة الأجنبية، </a:t>
            </a:r>
            <a:r>
              <a:rPr lang="ar-DZ" sz="2200" dirty="0" smtClean="0">
                <a:latin typeface="Sakkal Majalla" pitchFamily="2" charset="-78"/>
                <a:cs typeface="Sakkal Majalla" pitchFamily="2" charset="-78"/>
              </a:rPr>
              <a:t>والاحتياطات </a:t>
            </a:r>
            <a:r>
              <a:rPr lang="ar-DZ" sz="2200" dirty="0">
                <a:latin typeface="Sakkal Majalla" pitchFamily="2" charset="-78"/>
                <a:cs typeface="Sakkal Majalla" pitchFamily="2" charset="-78"/>
              </a:rPr>
              <a:t>النقدية </a:t>
            </a:r>
            <a:r>
              <a:rPr lang="ar-DZ" sz="2200" dirty="0" smtClean="0">
                <a:latin typeface="Sakkal Majalla" pitchFamily="2" charset="-78"/>
                <a:cs typeface="Sakkal Majalla" pitchFamily="2" charset="-78"/>
              </a:rPr>
              <a:t>االخارجية للدولة</a:t>
            </a:r>
            <a:r>
              <a:rPr lang="ar-DZ" sz="2200" dirty="0">
                <a:latin typeface="Sakkal Majalla" pitchFamily="2" charset="-78"/>
                <a:cs typeface="Sakkal Majalla" pitchFamily="2" charset="-78"/>
              </a:rPr>
              <a:t>، وتقوية العملة الوطنية في الخارج.</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ويعمل على تحقيق ذلك البنك المركزي من خلال أدوات وأساليب السياسة النقدية الكمية والنوعية، وتستخدم هذه الأساليب لتحقيق أهداف </a:t>
            </a:r>
            <a:r>
              <a:rPr lang="ar-DZ" sz="2200" dirty="0" smtClean="0">
                <a:latin typeface="Sakkal Majalla" pitchFamily="2" charset="-78"/>
                <a:cs typeface="Sakkal Majalla" pitchFamily="2" charset="-78"/>
              </a:rPr>
              <a:t>اقتصادية </a:t>
            </a:r>
            <a:r>
              <a:rPr lang="ar-DZ" sz="2200" dirty="0">
                <a:latin typeface="Sakkal Majalla" pitchFamily="2" charset="-78"/>
                <a:cs typeface="Sakkal Majalla" pitchFamily="2" charset="-78"/>
              </a:rPr>
              <a:t>ونقدية على المستوى الداخلي والخارجي</a:t>
            </a:r>
            <a:r>
              <a:rPr lang="ar-DZ" sz="2200" dirty="0" smtClean="0">
                <a:latin typeface="Sakkal Majalla" pitchFamily="2" charset="-78"/>
                <a:cs typeface="Sakkal Majalla" pitchFamily="2" charset="-78"/>
              </a:rPr>
              <a:t>.</a:t>
            </a:r>
          </a:p>
          <a:p>
            <a:pPr algn="just" rtl="1"/>
            <a:r>
              <a:rPr lang="ar-DZ" sz="2200" b="1" dirty="0">
                <a:latin typeface="Sakkal Majalla" pitchFamily="2" charset="-78"/>
                <a:cs typeface="Sakkal Majalla" pitchFamily="2" charset="-78"/>
              </a:rPr>
              <a:t>2.2. الأهداف الداخلية للسياسة النقدية :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وتتمثل </a:t>
            </a:r>
            <a:r>
              <a:rPr lang="ar-DZ" sz="2200" dirty="0">
                <a:latin typeface="Sakkal Majalla" pitchFamily="2" charset="-78"/>
                <a:cs typeface="Sakkal Majalla" pitchFamily="2" charset="-78"/>
              </a:rPr>
              <a:t>هذه الأهداف في: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الوصول إلى العمالة الكاملة والمحافظة عليها.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زيادة الدخل الوطني الحقيقي وكفالة النمو الاقتصادي.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تحقيق نوع من </a:t>
            </a:r>
            <a:r>
              <a:rPr lang="ar-DZ" sz="2200" dirty="0" smtClean="0">
                <a:latin typeface="Sakkal Majalla" pitchFamily="2" charset="-78"/>
                <a:cs typeface="Sakkal Majalla" pitchFamily="2" charset="-78"/>
              </a:rPr>
              <a:t>االاستقرار </a:t>
            </a:r>
            <a:r>
              <a:rPr lang="ar-DZ" sz="2200" dirty="0">
                <a:latin typeface="Sakkal Majalla" pitchFamily="2" charset="-78"/>
                <a:cs typeface="Sakkal Majalla" pitchFamily="2" charset="-78"/>
              </a:rPr>
              <a:t>النقدي </a:t>
            </a:r>
            <a:r>
              <a:rPr lang="ar-DZ" sz="2200" dirty="0" smtClean="0">
                <a:latin typeface="Sakkal Majalla" pitchFamily="2" charset="-78"/>
                <a:cs typeface="Sakkal Majalla" pitchFamily="2" charset="-78"/>
              </a:rPr>
              <a:t>والاقتصادي</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إحكام الرقابة على التضخم</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1527355994"/>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60648"/>
            <a:ext cx="7632848" cy="5509200"/>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1.2.2</a:t>
            </a:r>
            <a:r>
              <a:rPr lang="ar-DZ" sz="2200" b="1" dirty="0">
                <a:latin typeface="Sakkal Majalla" pitchFamily="2" charset="-78"/>
                <a:cs typeface="Sakkal Majalla" pitchFamily="2" charset="-78"/>
              </a:rPr>
              <a:t>. الأهداف الخارجية للسياسة النقدية: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تتمثل </a:t>
            </a:r>
            <a:r>
              <a:rPr lang="ar-DZ" sz="2200" dirty="0">
                <a:latin typeface="Sakkal Majalla" pitchFamily="2" charset="-78"/>
                <a:cs typeface="Sakkal Majalla" pitchFamily="2" charset="-78"/>
              </a:rPr>
              <a:t>في ضبط القيمة الخارجية للعملة وفق:</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حماية الرصيد الذهبي.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حماية الأرصدة النقدية من العملات الأجنبية والقابلة للتحول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إعداد بدائل مرنة لتوازن سلة العملات الأجنبية.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وفي الدول المتقدمة تكون  أهداف السياسة النقدية، المحافظة على العمالة الكاملة في إطار من </a:t>
            </a:r>
            <a:r>
              <a:rPr lang="ar-DZ" sz="2200" dirty="0" smtClean="0">
                <a:latin typeface="Sakkal Majalla" pitchFamily="2" charset="-78"/>
                <a:cs typeface="Sakkal Majalla" pitchFamily="2" charset="-78"/>
              </a:rPr>
              <a:t>االإستقرار الاقتصادي </a:t>
            </a:r>
            <a:r>
              <a:rPr lang="ar-DZ" sz="2200" dirty="0">
                <a:latin typeface="Sakkal Majalla" pitchFamily="2" charset="-78"/>
                <a:cs typeface="Sakkal Majalla" pitchFamily="2" charset="-78"/>
              </a:rPr>
              <a:t>والنقدي، وعليه فهي تعمل على مواجهة التقلبات بإستخدام الأدوات الكمية والكيفية، أما في الدول المتخلفة فإن الأهداف الرئيسية لسياستها النقدية هي توفير الخدمات وتحقيق التنمية، كتوفير التمويل اللازم ، وتطوير الجهاز المصرفي، ومن عناصرها 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أـ تطوير النظم النقدية ودعم المصرف المركزي من أجل إحكام الرقابة على مختلف المؤسسات النقدية والمالية، لاسيما في مجال التسهيلات </a:t>
            </a:r>
            <a:r>
              <a:rPr lang="ar-DZ" sz="2200" dirty="0" smtClean="0">
                <a:latin typeface="Sakkal Majalla" pitchFamily="2" charset="-78"/>
                <a:cs typeface="Sakkal Majalla" pitchFamily="2" charset="-78"/>
              </a:rPr>
              <a:t>الائتمانية </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ـ توفير المدخرات الكافية وتوجيهها نحو تحقيق معدلات </a:t>
            </a:r>
            <a:r>
              <a:rPr lang="ar-DZ" sz="2200" dirty="0" smtClean="0">
                <a:latin typeface="Sakkal Majalla" pitchFamily="2" charset="-78"/>
                <a:cs typeface="Sakkal Majalla" pitchFamily="2" charset="-78"/>
              </a:rPr>
              <a:t>االاستثمار </a:t>
            </a:r>
            <a:r>
              <a:rPr lang="ar-DZ" sz="2200" dirty="0">
                <a:latin typeface="Sakkal Majalla" pitchFamily="2" charset="-78"/>
                <a:cs typeface="Sakkal Majalla" pitchFamily="2" charset="-78"/>
              </a:rPr>
              <a:t>المرغوبة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تبني السياسات النقدية بين مختلف القطاعات والتي تعمل على توزيع الموارد في المجتمع.</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دـ ربط السياسة النقدية بالمبادئ النظرية لها في المجال العلمي الأولي للتعريف بالعمل المصرفي الجديد ودفع مستوى الوعي المصرفي.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7596336" cy="769441"/>
          </a:xfrm>
          <a:prstGeom prst="rect">
            <a:avLst/>
          </a:prstGeom>
        </p:spPr>
        <p:txBody>
          <a:bodyPr wrap="square">
            <a:spAutoFit/>
          </a:bodyPr>
          <a:lstStyle/>
          <a:p>
            <a:pPr algn="just" rtl="1"/>
            <a:r>
              <a:rPr lang="ar-DZ" sz="2200" dirty="0">
                <a:latin typeface="Sakkal Majalla" pitchFamily="2" charset="-78"/>
                <a:cs typeface="Sakkal Majalla" pitchFamily="2" charset="-78"/>
              </a:rPr>
              <a:t>كما يمكن تلخيص </a:t>
            </a:r>
            <a:r>
              <a:rPr lang="ar-DZ" sz="2200" dirty="0" smtClean="0">
                <a:latin typeface="Sakkal Majalla" pitchFamily="2" charset="-78"/>
                <a:cs typeface="Sakkal Majalla" pitchFamily="2" charset="-78"/>
              </a:rPr>
              <a:t>استراتيجية </a:t>
            </a:r>
            <a:r>
              <a:rPr lang="ar-DZ" sz="2200" dirty="0">
                <a:latin typeface="Sakkal Majalla" pitchFamily="2" charset="-78"/>
                <a:cs typeface="Sakkal Majalla" pitchFamily="2" charset="-78"/>
              </a:rPr>
              <a:t>السياسة النقدية الحديثة على النحو التالي:</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شكل رقم (</a:t>
            </a:r>
            <a:r>
              <a:rPr lang="fr-FR" sz="2200" b="1" dirty="0">
                <a:latin typeface="Sakkal Majalla" pitchFamily="2" charset="-78"/>
                <a:cs typeface="Sakkal Majalla" pitchFamily="2" charset="-78"/>
              </a:rPr>
              <a:t>13</a:t>
            </a:r>
            <a:r>
              <a:rPr lang="ar-DZ" sz="2200" b="1" dirty="0">
                <a:latin typeface="Sakkal Majalla" pitchFamily="2" charset="-78"/>
                <a:cs typeface="Sakkal Majalla" pitchFamily="2" charset="-78"/>
              </a:rPr>
              <a:t>): </a:t>
            </a:r>
            <a:r>
              <a:rPr lang="ar-DZ" sz="2200" b="1" dirty="0" smtClean="0">
                <a:latin typeface="Sakkal Majalla" pitchFamily="2" charset="-78"/>
                <a:cs typeface="Sakkal Majalla" pitchFamily="2" charset="-78"/>
              </a:rPr>
              <a:t>استراتيجية </a:t>
            </a:r>
            <a:r>
              <a:rPr lang="ar-DZ" sz="2200" b="1" dirty="0">
                <a:latin typeface="Sakkal Majalla" pitchFamily="2" charset="-78"/>
                <a:cs typeface="Sakkal Majalla" pitchFamily="2" charset="-78"/>
              </a:rPr>
              <a:t>السياسة النقدية الحديثة</a:t>
            </a:r>
            <a:endParaRPr lang="fr-FR" sz="2200" b="1" dirty="0">
              <a:latin typeface="Sakkal Majalla" pitchFamily="2" charset="-78"/>
              <a:cs typeface="Sakkal Majalla" pitchFamily="2" charset="-78"/>
            </a:endParaRPr>
          </a:p>
        </p:txBody>
      </p:sp>
      <p:pic>
        <p:nvPicPr>
          <p:cNvPr id="81921"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21160" y="1259978"/>
            <a:ext cx="7629525" cy="454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00312" y="6148210"/>
            <a:ext cx="3970959" cy="400110"/>
          </a:xfrm>
          <a:prstGeom prst="rect">
            <a:avLst/>
          </a:prstGeom>
        </p:spPr>
        <p:txBody>
          <a:bodyPr wrap="square">
            <a:spAutoFit/>
          </a:bodyPr>
          <a:lstStyle/>
          <a:p>
            <a:pPr algn="just" rtl="1"/>
            <a:r>
              <a:rPr lang="ar-DZ" sz="2000" b="1" dirty="0">
                <a:latin typeface="Sakkal Majalla" pitchFamily="2" charset="-78"/>
                <a:cs typeface="Sakkal Majalla" pitchFamily="2" charset="-78"/>
              </a:rPr>
              <a:t>المصدر: لحلو موسى بوخاري، مرجع سابق ، ص61.</a:t>
            </a:r>
            <a:endParaRPr lang="fr-FR" sz="20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2888"/>
            <a:ext cx="9145016" cy="5509200"/>
          </a:xfrm>
          <a:prstGeom prst="rect">
            <a:avLst/>
          </a:prstGeom>
        </p:spPr>
        <p:txBody>
          <a:bodyPr wrap="square">
            <a:spAutoFit/>
          </a:bodyPr>
          <a:lstStyle/>
          <a:p>
            <a:pPr algn="r" rtl="1"/>
            <a:r>
              <a:rPr lang="ar-DZ" sz="2200" b="1" dirty="0" smtClean="0">
                <a:latin typeface="Sakkal Majalla" pitchFamily="2" charset="-78"/>
                <a:cs typeface="Sakkal Majalla" pitchFamily="2" charset="-78"/>
              </a:rPr>
              <a:t>1</a:t>
            </a:r>
            <a:r>
              <a:rPr lang="ar-DZ" sz="2200" b="1" u="sng" dirty="0">
                <a:latin typeface="Sakkal Majalla" pitchFamily="2" charset="-78"/>
                <a:cs typeface="Sakkal Majalla" pitchFamily="2" charset="-78"/>
              </a:rPr>
              <a:t>. </a:t>
            </a:r>
            <a:r>
              <a:rPr lang="ar-DZ" sz="2200" b="1" u="sng" dirty="0" err="1">
                <a:latin typeface="Sakkal Majalla" pitchFamily="2" charset="-78"/>
                <a:cs typeface="Sakkal Majalla" pitchFamily="2" charset="-78"/>
              </a:rPr>
              <a:t>إقتصاد</a:t>
            </a:r>
            <a:r>
              <a:rPr lang="ar-DZ" sz="2200" b="1" u="sng" dirty="0">
                <a:latin typeface="Sakkal Majalla" pitchFamily="2" charset="-78"/>
                <a:cs typeface="Sakkal Majalla" pitchFamily="2" charset="-78"/>
              </a:rPr>
              <a:t> المقايضة ونشأة النقود </a:t>
            </a:r>
            <a:endParaRPr lang="fr-FR" sz="2200" b="1" dirty="0">
              <a:latin typeface="Sakkal Majalla" pitchFamily="2" charset="-78"/>
              <a:cs typeface="Sakkal Majalla" pitchFamily="2" charset="-78"/>
            </a:endParaRPr>
          </a:p>
          <a:p>
            <a:pPr algn="r" rtl="1"/>
            <a:r>
              <a:rPr lang="ar-DZ" sz="2200" b="1" u="sng" dirty="0">
                <a:latin typeface="Sakkal Majalla" pitchFamily="2" charset="-78"/>
                <a:cs typeface="Sakkal Majalla" pitchFamily="2" charset="-78"/>
              </a:rPr>
              <a:t>1.1. مفهوم المقايضة</a:t>
            </a:r>
            <a:r>
              <a:rPr lang="ar-DZ" sz="2200" dirty="0">
                <a:latin typeface="Sakkal Majalla" pitchFamily="2" charset="-78"/>
                <a:cs typeface="Sakkal Majalla" pitchFamily="2" charset="-78"/>
              </a:rPr>
              <a:t>: هي طريقة للتبادل السلعي بدون استعمال أي وسيط، أي سلعة مقابل سلعة، ومن هنا ظهر وسطاء متخصصون وهم التجار حاليا، وتطلب الامر حينها وجود مكان معين لهذه المبادلة وهو </a:t>
            </a:r>
            <a:r>
              <a:rPr lang="ar-DZ" sz="2200" dirty="0" err="1">
                <a:latin typeface="Sakkal Majalla" pitchFamily="2" charset="-78"/>
                <a:cs typeface="Sakkal Majalla" pitchFamily="2" charset="-78"/>
              </a:rPr>
              <a:t>مايعرف</a:t>
            </a:r>
            <a:r>
              <a:rPr lang="ar-DZ" sz="2200" dirty="0">
                <a:latin typeface="Sakkal Majalla" pitchFamily="2" charset="-78"/>
                <a:cs typeface="Sakkal Majalla" pitchFamily="2" charset="-78"/>
              </a:rPr>
              <a:t> بالسوق حاليا. </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2.1.1</a:t>
            </a:r>
            <a:r>
              <a:rPr lang="ar-DZ" sz="2200" b="1" dirty="0" smtClean="0">
                <a:latin typeface="Sakkal Majalla" pitchFamily="2" charset="-78"/>
                <a:cs typeface="Sakkal Majalla" pitchFamily="2" charset="-78"/>
              </a:rPr>
              <a:t>. صعوبات </a:t>
            </a:r>
            <a:r>
              <a:rPr lang="ar-DZ" sz="2200" b="1" dirty="0">
                <a:latin typeface="Sakkal Majalla" pitchFamily="2" charset="-78"/>
                <a:cs typeface="Sakkal Majalla" pitchFamily="2" charset="-78"/>
              </a:rPr>
              <a:t>المقايضة: </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      أ. عدم توافق الرغبات ؛              ب. عدم قابليتها للتجزئة </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      جـ. صعوبة تقييم المبادلة ؛     د. صعوبة حفظ القيمة (</a:t>
            </a:r>
            <a:r>
              <a:rPr lang="ar-DZ" sz="2200" dirty="0" err="1">
                <a:latin typeface="Sakkal Majalla" pitchFamily="2" charset="-78"/>
                <a:cs typeface="Sakkal Majalla" pitchFamily="2" charset="-78"/>
              </a:rPr>
              <a:t>الإدخار</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2</a:t>
            </a:r>
            <a:r>
              <a:rPr lang="ar-DZ" sz="2200" b="1" u="sng" dirty="0">
                <a:latin typeface="Sakkal Majalla" pitchFamily="2" charset="-78"/>
                <a:cs typeface="Sakkal Majalla" pitchFamily="2" charset="-78"/>
              </a:rPr>
              <a:t>. مفهوم النقود وأنواعها:</a:t>
            </a:r>
            <a:endParaRPr lang="fr-FR" sz="2200" b="1" dirty="0">
              <a:latin typeface="Sakkal Majalla" pitchFamily="2" charset="-78"/>
              <a:cs typeface="Sakkal Majalla" pitchFamily="2" charset="-78"/>
            </a:endParaRPr>
          </a:p>
          <a:p>
            <a:pPr algn="r" rtl="1"/>
            <a:r>
              <a:rPr lang="ar-DZ" sz="2200" b="1" u="sng" dirty="0">
                <a:latin typeface="Sakkal Majalla" pitchFamily="2" charset="-78"/>
                <a:cs typeface="Sakkal Majalla" pitchFamily="2" charset="-78"/>
              </a:rPr>
              <a:t>2ـ 1ـ مدخل حول مفهوم النقود</a:t>
            </a:r>
            <a:endParaRPr lang="fr-FR" sz="2200" b="1" dirty="0">
              <a:latin typeface="Sakkal Majalla" pitchFamily="2" charset="-78"/>
              <a:cs typeface="Sakkal Majalla" pitchFamily="2" charset="-78"/>
            </a:endParaRPr>
          </a:p>
          <a:p>
            <a:pPr algn="r" rtl="1"/>
            <a:r>
              <a:rPr lang="ar-DZ" sz="2200" dirty="0" smtClean="0">
                <a:latin typeface="Sakkal Majalla" pitchFamily="2" charset="-78"/>
                <a:cs typeface="Sakkal Majalla" pitchFamily="2" charset="-78"/>
              </a:rPr>
              <a:t>تتعدد </a:t>
            </a:r>
            <a:r>
              <a:rPr lang="ar-DZ" sz="2200" dirty="0">
                <a:latin typeface="Sakkal Majalla" pitchFamily="2" charset="-78"/>
                <a:cs typeface="Sakkal Majalla" pitchFamily="2" charset="-78"/>
              </a:rPr>
              <a:t>تعاريف النقود إنطلاقا من تطور المجتمعات البشرية، وكلمة نقود (</a:t>
            </a:r>
            <a:r>
              <a:rPr lang="fr-FR" sz="2200" dirty="0">
                <a:latin typeface="Sakkal Majalla" pitchFamily="2" charset="-78"/>
                <a:cs typeface="Sakkal Majalla" pitchFamily="2" charset="-78"/>
              </a:rPr>
              <a:t>monnaie</a:t>
            </a:r>
            <a:r>
              <a:rPr lang="ar-DZ" sz="2200" dirty="0">
                <a:latin typeface="Sakkal Majalla" pitchFamily="2" charset="-78"/>
                <a:cs typeface="Sakkal Majalla" pitchFamily="2" charset="-78"/>
              </a:rPr>
              <a:t>) تعني أشياء كثيرة تختلف حسب الموضوع أو المناسبة التي تذكر فيها، </a:t>
            </a:r>
            <a:r>
              <a:rPr lang="ar-DZ" sz="2200" dirty="0" smtClean="0">
                <a:latin typeface="Sakkal Majalla" pitchFamily="2" charset="-78"/>
                <a:cs typeface="Sakkal Majalla" pitchFamily="2" charset="-78"/>
              </a:rPr>
              <a:t>وقد إختلف </a:t>
            </a:r>
            <a:r>
              <a:rPr lang="ar-DZ" sz="2200" dirty="0">
                <a:latin typeface="Sakkal Majalla" pitchFamily="2" charset="-78"/>
                <a:cs typeface="Sakkal Majalla" pitchFamily="2" charset="-78"/>
              </a:rPr>
              <a:t>الكتاب والمفكرون ولم يجدوا تعريفا يتفقون عليه حول النقود، وذلك تبعا لإختلاف زاوية النظر والتحليل المستند على تخصص دون آخر، من رجال أعمال وقانونيين وإقتصاديين، كما تختلف التعاريف حسب الإيديولوجية الفكرية المحددة لأهمية النقد ودوره في الحياة الإقتصادية</a:t>
            </a:r>
            <a:r>
              <a:rPr lang="ar-DZ" sz="2200" baseline="30000" dirty="0">
                <a:latin typeface="Sakkal Majalla" pitchFamily="2" charset="-78"/>
                <a:cs typeface="Sakkal Majalla" pitchFamily="2" charset="-78"/>
              </a:rPr>
              <a:t>.</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ونظرا لتعدد زوايا تعريف النقود، نعطي محددات هذا التعريف أو محددات ماهية النقود وهي:</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وسيلة لإجراء وتسديد الإلتزامات، تعطي حاملها قوة شرائية (معنى إقتصادي)، وتمنحه الحق في إبراء الذمة (معنى قانوني)، وبالتالي هي وسيلة دفع</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3" name="Rectangle 2"/>
          <p:cNvSpPr/>
          <p:nvPr/>
        </p:nvSpPr>
        <p:spPr>
          <a:xfrm>
            <a:off x="2124236" y="139564"/>
            <a:ext cx="4896544" cy="584775"/>
          </a:xfrm>
          <a:prstGeom prst="rect">
            <a:avLst/>
          </a:prstGeom>
        </p:spPr>
        <p:txBody>
          <a:bodyPr wrap="square">
            <a:spAutoFit/>
          </a:bodyPr>
          <a:lstStyle/>
          <a:p>
            <a:pPr lvl="0" algn="ctr" rtl="1"/>
            <a:r>
              <a:rPr lang="ar-DZ" sz="3200" b="1" dirty="0">
                <a:solidFill>
                  <a:srgbClr val="0070C0"/>
                </a:solidFill>
                <a:latin typeface="Sakkal Majalla" pitchFamily="2" charset="-78"/>
                <a:cs typeface="Sakkal Majalla" pitchFamily="2" charset="-78"/>
              </a:rPr>
              <a:t>المحاضرة الأولى: التطور التاريخي للنقود</a:t>
            </a:r>
            <a:endParaRPr lang="fr-FR" sz="32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04664"/>
            <a:ext cx="7704856" cy="4862870"/>
          </a:xfrm>
          <a:prstGeom prst="rect">
            <a:avLst/>
          </a:prstGeom>
        </p:spPr>
        <p:txBody>
          <a:bodyPr wrap="square">
            <a:spAutoFit/>
          </a:bodyPr>
          <a:lstStyle/>
          <a:p>
            <a:pPr algn="just" rtl="1"/>
            <a:r>
              <a:rPr lang="ar-DZ" sz="2400" b="1" dirty="0">
                <a:latin typeface="Sakkal Majalla" pitchFamily="2" charset="-78"/>
                <a:cs typeface="Sakkal Majalla" pitchFamily="2" charset="-78"/>
              </a:rPr>
              <a:t>3. أساليب السياسة النقدية :</a:t>
            </a:r>
            <a:endParaRPr lang="fr-FR" sz="2400" b="1"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إن </a:t>
            </a:r>
            <a:r>
              <a:rPr lang="ar-DZ" sz="2200" dirty="0">
                <a:latin typeface="Sakkal Majalla" pitchFamily="2" charset="-78"/>
                <a:cs typeface="Sakkal Majalla" pitchFamily="2" charset="-78"/>
              </a:rPr>
              <a:t>التحكم في وسائل الدفع وتنظيمها في المجتمع تمثل أهم أهداف السياسة النقدية في أي </a:t>
            </a:r>
            <a:r>
              <a:rPr lang="ar-DZ" sz="2200" dirty="0" smtClean="0">
                <a:latin typeface="Sakkal Majalla" pitchFamily="2" charset="-78"/>
                <a:cs typeface="Sakkal Majalla" pitchFamily="2" charset="-78"/>
              </a:rPr>
              <a:t>اقتصاد</a:t>
            </a:r>
            <a:r>
              <a:rPr lang="ar-DZ" sz="2200" dirty="0">
                <a:latin typeface="Sakkal Majalla" pitchFamily="2" charset="-78"/>
                <a:cs typeface="Sakkal Majalla" pitchFamily="2" charset="-78"/>
              </a:rPr>
              <a:t>، فالبنك المركزي بإمكانه </a:t>
            </a:r>
            <a:r>
              <a:rPr lang="ar-DZ" sz="2200" dirty="0" smtClean="0">
                <a:latin typeface="Sakkal Majalla" pitchFamily="2" charset="-78"/>
                <a:cs typeface="Sakkal Majalla" pitchFamily="2" charset="-78"/>
              </a:rPr>
              <a:t>امتصاص </a:t>
            </a:r>
            <a:r>
              <a:rPr lang="ar-DZ" sz="2200" dirty="0">
                <a:latin typeface="Sakkal Majalla" pitchFamily="2" charset="-78"/>
                <a:cs typeface="Sakkal Majalla" pitchFamily="2" charset="-78"/>
              </a:rPr>
              <a:t>النقود الزائدة عن إحتياجات التداول وعمليات التمويل وبإمكانه أن يوفر أرصدة نقدية جديدة، فالأوضاع الإقتصادية المختلفة تجعله يتخذ إجراءات نقدية مناسبة تتفق والأهداف الإقتصادية المرجوة.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فإذا كانت بوادر  التضخم بارزة في </a:t>
            </a:r>
            <a:r>
              <a:rPr lang="ar-DZ" sz="2200" dirty="0" smtClean="0">
                <a:latin typeface="Sakkal Majalla" pitchFamily="2" charset="-78"/>
                <a:cs typeface="Sakkal Majalla" pitchFamily="2" charset="-78"/>
              </a:rPr>
              <a:t>االاإقتصاد </a:t>
            </a:r>
            <a:r>
              <a:rPr lang="ar-DZ" sz="2200" dirty="0">
                <a:latin typeface="Sakkal Majalla" pitchFamily="2" charset="-78"/>
                <a:cs typeface="Sakkal Majalla" pitchFamily="2" charset="-78"/>
              </a:rPr>
              <a:t>يسارع البنك المركزي إلى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تدابير لإمتصاص السيولة الزائدة، وإذا كان الإقتصاد به بوادر </a:t>
            </a:r>
            <a:r>
              <a:rPr lang="ar-DZ" sz="2200" dirty="0" smtClean="0">
                <a:latin typeface="Sakkal Majalla" pitchFamily="2" charset="-78"/>
                <a:cs typeface="Sakkal Majalla" pitchFamily="2" charset="-78"/>
              </a:rPr>
              <a:t> ركود </a:t>
            </a:r>
            <a:r>
              <a:rPr lang="ar-DZ" sz="2200" dirty="0">
                <a:latin typeface="Sakkal Majalla" pitchFamily="2" charset="-78"/>
                <a:cs typeface="Sakkal Majalla" pitchFamily="2" charset="-78"/>
              </a:rPr>
              <a:t>أو إنكماش يسارع البنك إلى إتخاذ تدابير من شأنها زيادة السيولة إلى الحد المناسب، ويستخدم في ذلك أساليب كمية وأخرى كيفية.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  الأساليب الكمية: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هذه </a:t>
            </a:r>
            <a:r>
              <a:rPr lang="ar-DZ" sz="2200" dirty="0">
                <a:latin typeface="Sakkal Majalla" pitchFamily="2" charset="-78"/>
                <a:cs typeface="Sakkal Majalla" pitchFamily="2" charset="-78"/>
              </a:rPr>
              <a:t>الأساليب في </a:t>
            </a:r>
            <a:r>
              <a:rPr lang="ar-DZ" sz="2200" dirty="0" smtClean="0">
                <a:latin typeface="Sakkal Majalla" pitchFamily="2" charset="-78"/>
                <a:cs typeface="Sakkal Majalla" pitchFamily="2" charset="-78"/>
              </a:rPr>
              <a:t>الاقتصاديات </a:t>
            </a:r>
            <a:r>
              <a:rPr lang="ar-DZ" sz="2200" dirty="0">
                <a:latin typeface="Sakkal Majalla" pitchFamily="2" charset="-78"/>
                <a:cs typeface="Sakkal Majalla" pitchFamily="2" charset="-78"/>
              </a:rPr>
              <a:t>التقليدية تتمثل في</a:t>
            </a:r>
            <a:r>
              <a:rPr lang="ar-DZ" sz="2200" dirty="0" smtClean="0">
                <a:latin typeface="Sakkal Majalla" pitchFamily="2" charset="-78"/>
                <a:cs typeface="Sakkal Majalla" pitchFamily="2" charset="-78"/>
              </a:rPr>
              <a:t>: سعر </a:t>
            </a:r>
            <a:r>
              <a:rPr lang="ar-DZ" sz="2200" dirty="0">
                <a:latin typeface="Sakkal Majalla" pitchFamily="2" charset="-78"/>
                <a:cs typeface="Sakkal Majalla" pitchFamily="2" charset="-78"/>
              </a:rPr>
              <a:t>الفائدة، سياسة السوق المفتوحة ،سياسة الرصيد النقدي ، ... الخ.</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إن هذه الأساليب في الجهاز المصرفي الإسلامي تختلف تماما، حيث أن هذا الأخير لا يتعامل بالفائدة (الربا)، وهذا يعطى معنى آخر للسياسة النقدية.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تتمثل هذه الأساليب في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الوضعي (التقليدي) فيما يلي: </a:t>
            </a:r>
            <a:endParaRPr lang="ar-DZ" sz="2200" dirty="0" smtClean="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88640"/>
            <a:ext cx="7668344" cy="3139321"/>
          </a:xfrm>
          <a:prstGeom prst="rect">
            <a:avLst/>
          </a:prstGeom>
        </p:spPr>
        <p:txBody>
          <a:bodyPr wrap="square">
            <a:spAutoFit/>
          </a:bodyPr>
          <a:lstStyle/>
          <a:p>
            <a:pPr algn="just" rtl="1"/>
            <a:r>
              <a:rPr lang="ar-DZ" sz="2200" b="1" dirty="0">
                <a:latin typeface="Sakkal Majalla" pitchFamily="2" charset="-78"/>
                <a:cs typeface="Sakkal Majalla" pitchFamily="2" charset="-78"/>
              </a:rPr>
              <a:t>1.1.3. سعر الفائدة (سعر إعادة الخصم): </a:t>
            </a:r>
          </a:p>
          <a:p>
            <a:pPr algn="just" rtl="1"/>
            <a:r>
              <a:rPr lang="ar-DZ" sz="2200" dirty="0">
                <a:latin typeface="Sakkal Majalla" pitchFamily="2" charset="-78"/>
                <a:cs typeface="Sakkal Majalla" pitchFamily="2" charset="-78"/>
              </a:rPr>
              <a:t>تسمى هذه السياسة بسياسة إعادة الخصم، مداها يقوم على إمكانية البنك المركزي في ضبط أسعار الفائدة والتحكم فيها بالزيادة والنقصان تبعا لأهداف التنمية </a:t>
            </a:r>
            <a:r>
              <a:rPr lang="ar-DZ" sz="2200" dirty="0" smtClean="0">
                <a:latin typeface="Sakkal Majalla" pitchFamily="2" charset="-78"/>
                <a:cs typeface="Sakkal Majalla" pitchFamily="2" charset="-78"/>
              </a:rPr>
              <a:t>االإقتصادية </a:t>
            </a:r>
            <a:r>
              <a:rPr lang="ar-DZ" sz="2200" dirty="0">
                <a:latin typeface="Sakkal Majalla" pitchFamily="2" charset="-78"/>
                <a:cs typeface="Sakkal Majalla" pitchFamily="2" charset="-78"/>
              </a:rPr>
              <a:t>والاجتماعية، فهذه الإمكانية توفر له سبل التأثير على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من خلال العلاقة بينه وبين البنوك التجارية، فإذا كان هناك تضخم يرفع البنك المركزي من أسعار الفائدة فتزداد تكلفة الإئتمان فترفع البنوك التجارية هذه التكلفة على عملائها، الشيء الذي يدفع البنوك التجارية وعملائها إلى التخفيض من حجم الإئتمان</a:t>
            </a:r>
            <a:r>
              <a:rPr lang="ar-DZ" sz="2200" dirty="0" smtClean="0">
                <a:latin typeface="Sakkal Majalla" pitchFamily="2" charset="-78"/>
                <a:cs typeface="Sakkal Majalla" pitchFamily="2" charset="-78"/>
              </a:rPr>
              <a:t>.</a:t>
            </a:r>
          </a:p>
          <a:p>
            <a:pPr algn="just" rtl="1"/>
            <a:r>
              <a:rPr lang="ar-DZ" sz="2200" dirty="0">
                <a:latin typeface="Sakkal Majalla" pitchFamily="2" charset="-78"/>
                <a:cs typeface="Sakkal Majalla" pitchFamily="2" charset="-78"/>
              </a:rPr>
              <a:t>أما إذا كان هناك </a:t>
            </a:r>
            <a:r>
              <a:rPr lang="ar-DZ" sz="2200" dirty="0" smtClean="0">
                <a:latin typeface="Sakkal Majalla" pitchFamily="2" charset="-78"/>
                <a:cs typeface="Sakkal Majalla" pitchFamily="2" charset="-78"/>
              </a:rPr>
              <a:t>انكماش</a:t>
            </a:r>
            <a:r>
              <a:rPr lang="ar-DZ" sz="2200" dirty="0">
                <a:latin typeface="Sakkal Majalla" pitchFamily="2" charset="-78"/>
                <a:cs typeface="Sakkal Majalla" pitchFamily="2" charset="-78"/>
              </a:rPr>
              <a:t>، فإن البنك المركزي يخفض من سعر الفائدة لتشجيع الإقراض ومن ثم زيادة وسائل الدفع في </a:t>
            </a:r>
            <a:r>
              <a:rPr lang="ar-DZ" sz="2200" dirty="0" smtClean="0">
                <a:latin typeface="Sakkal Majalla" pitchFamily="2" charset="-78"/>
                <a:cs typeface="Sakkal Majalla" pitchFamily="2" charset="-78"/>
              </a:rPr>
              <a:t>االاقتصاد</a:t>
            </a:r>
            <a:r>
              <a:rPr lang="ar-DZ" sz="2200" dirty="0" smtClean="0">
                <a:latin typeface="Sakkal Majalla" pitchFamily="2" charset="-78"/>
                <a:cs typeface="Sakkal Majalla" pitchFamily="2" charset="-78"/>
              </a:rPr>
              <a:t>.</a:t>
            </a:r>
            <a:endParaRPr lang="ar-DZ" sz="2200" dirty="0">
              <a:latin typeface="Sakkal Majalla" pitchFamily="2" charset="-78"/>
              <a:cs typeface="Sakkal Majalla" pitchFamily="2" charset="-78"/>
            </a:endParaRPr>
          </a:p>
        </p:txBody>
      </p:sp>
    </p:spTree>
    <p:extLst>
      <p:ext uri="{BB962C8B-B14F-4D97-AF65-F5344CB8AC3E}">
        <p14:creationId xmlns:p14="http://schemas.microsoft.com/office/powerpoint/2010/main" val="221125380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7042" y="188640"/>
            <a:ext cx="7820934" cy="3477875"/>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2.1.3</a:t>
            </a:r>
            <a:r>
              <a:rPr lang="ar-DZ" sz="2200" b="1" dirty="0">
                <a:latin typeface="Sakkal Majalla" pitchFamily="2" charset="-78"/>
                <a:cs typeface="Sakkal Majalla" pitchFamily="2" charset="-78"/>
              </a:rPr>
              <a:t>. سياسة السوق </a:t>
            </a:r>
            <a:r>
              <a:rPr lang="ar-DZ" sz="2200" b="1" dirty="0" smtClean="0">
                <a:latin typeface="Sakkal Majalla" pitchFamily="2" charset="-78"/>
                <a:cs typeface="Sakkal Majalla" pitchFamily="2" charset="-78"/>
              </a:rPr>
              <a:t>المفتوحة: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تتلخص </a:t>
            </a:r>
            <a:r>
              <a:rPr lang="ar-DZ" sz="2200" dirty="0">
                <a:latin typeface="Sakkal Majalla" pitchFamily="2" charset="-78"/>
                <a:cs typeface="Sakkal Majalla" pitchFamily="2" charset="-78"/>
              </a:rPr>
              <a:t>هذه السياسة في قيام البنك المركزي ببيع أو شراء الأوراق المالية (سندات)في السوق المالية والنقدية، بهدف التقليل من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الذي تقدمه البنوك التجارية عن طريق منافستها، وكذا الضغط على سيولة الأفراد في حالة بيعهم للأوراق المالية، وقد تشمل هذه السياسة التعامل في العملات الأجنبية والذهب.</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ففي حالة </a:t>
            </a:r>
            <a:r>
              <a:rPr lang="ar-DZ" sz="2200" dirty="0" smtClean="0">
                <a:latin typeface="Sakkal Majalla" pitchFamily="2" charset="-78"/>
                <a:cs typeface="Sakkal Majalla" pitchFamily="2" charset="-78"/>
              </a:rPr>
              <a:t>الانكماش</a:t>
            </a:r>
            <a:r>
              <a:rPr lang="ar-DZ" sz="2200" dirty="0">
                <a:latin typeface="Sakkal Majalla" pitchFamily="2" charset="-78"/>
                <a:cs typeface="Sakkal Majalla" pitchFamily="2" charset="-78"/>
              </a:rPr>
              <a:t>، يقوم </a:t>
            </a:r>
            <a:r>
              <a:rPr lang="ar-DZ" sz="2200" dirty="0" smtClean="0">
                <a:latin typeface="Sakkal Majalla" pitchFamily="2" charset="-78"/>
                <a:cs typeface="Sakkal Majalla" pitchFamily="2" charset="-78"/>
              </a:rPr>
              <a:t>البنك </a:t>
            </a:r>
            <a:r>
              <a:rPr lang="ar-DZ" sz="2200" dirty="0">
                <a:latin typeface="Sakkal Majalla" pitchFamily="2" charset="-78"/>
                <a:cs typeface="Sakkal Majalla" pitchFamily="2" charset="-78"/>
              </a:rPr>
              <a:t>المركزي بشراء الأوراق المالية بهدف زيادة السيولة في الإقتصاد، وفي حالة التضخم يقوم </a:t>
            </a:r>
            <a:r>
              <a:rPr lang="ar-DZ" sz="2200" dirty="0" smtClean="0">
                <a:latin typeface="Sakkal Majalla" pitchFamily="2" charset="-78"/>
                <a:cs typeface="Sakkal Majalla" pitchFamily="2" charset="-78"/>
              </a:rPr>
              <a:t>ببيع </a:t>
            </a:r>
            <a:r>
              <a:rPr lang="ar-DZ" sz="2200" dirty="0">
                <a:latin typeface="Sakkal Majalla" pitchFamily="2" charset="-78"/>
                <a:cs typeface="Sakkal Majalla" pitchFamily="2" charset="-78"/>
              </a:rPr>
              <a:t>الأوراق المالية بهدف تخفيض السيولة.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إلا أن هذه السياسة، تتعرض لبعض الإجراءات المعاكسة من الأفراد والمؤسسات مما يحد من فعاليتها، كحالات </a:t>
            </a:r>
            <a:r>
              <a:rPr lang="ar-DZ" sz="2200" dirty="0" smtClean="0">
                <a:latin typeface="Sakkal Majalla" pitchFamily="2" charset="-78"/>
                <a:cs typeface="Sakkal Majalla" pitchFamily="2" charset="-78"/>
              </a:rPr>
              <a:t>االاكتناز </a:t>
            </a:r>
            <a:r>
              <a:rPr lang="ar-DZ" sz="2200" dirty="0">
                <a:latin typeface="Sakkal Majalla" pitchFamily="2" charset="-78"/>
                <a:cs typeface="Sakkal Majalla" pitchFamily="2" charset="-78"/>
              </a:rPr>
              <a:t>عندما يقوم البنك المركزي بعمليات الشراء بدلا من الإيداع في البنوك مما يقلل إمكانية زيادة الأرصدة النقدية لدى البنوك التجارية</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5" name="Rectangle 4"/>
          <p:cNvSpPr/>
          <p:nvPr/>
        </p:nvSpPr>
        <p:spPr>
          <a:xfrm>
            <a:off x="1107042" y="3719618"/>
            <a:ext cx="7812360" cy="2800767"/>
          </a:xfrm>
          <a:prstGeom prst="rect">
            <a:avLst/>
          </a:prstGeom>
        </p:spPr>
        <p:txBody>
          <a:bodyPr wrap="square">
            <a:spAutoFit/>
          </a:bodyPr>
          <a:lstStyle/>
          <a:p>
            <a:pPr algn="just" rtl="1"/>
            <a:r>
              <a:rPr lang="ar-DZ" sz="2200" b="1" dirty="0">
                <a:latin typeface="Sakkal Majalla" pitchFamily="2" charset="-78"/>
                <a:cs typeface="Sakkal Majalla" pitchFamily="2" charset="-78"/>
              </a:rPr>
              <a:t>3.1.3. سياسة الرصيد النقدي: </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تتوخى هذه السياسة التحكم في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من خلال زيادة أو نقصان الرصيد النقدي الذي يجب أن يحتفظ به البنك التجاري، حيث يلزم البنك المركزي البنوك التجارية </a:t>
            </a:r>
            <a:r>
              <a:rPr lang="ar-DZ" sz="2200" dirty="0" smtClean="0">
                <a:latin typeface="Sakkal Majalla" pitchFamily="2" charset="-78"/>
                <a:cs typeface="Sakkal Majalla" pitchFamily="2" charset="-78"/>
              </a:rPr>
              <a:t>بالاحتفاظ </a:t>
            </a:r>
            <a:r>
              <a:rPr lang="ar-DZ" sz="2200" dirty="0">
                <a:latin typeface="Sakkal Majalla" pitchFamily="2" charset="-78"/>
                <a:cs typeface="Sakkal Majalla" pitchFamily="2" charset="-78"/>
              </a:rPr>
              <a:t>الإجباري بنسبة من الودائع كرصيد نقدي في حساب دائن لديه، وتتغير هذه النسبة (الرصيد) إرتفاعا في حالة التضخم، وإنخفاضا في حالة الإنكماش، وأصبحت هذه السياسة من السياسات الفعالة، وكانت في بادئ الأمر تفرض على البنوك التجارية بقصد توفير الحد الأدنى من الضمان لأصحاب الودائع، وهذه السياسة مباشرة و ناجعة وفعالة في التأثير على حجم الإئتمان، لكنها في كثير من الحالات تتعرض إلى عقبات كلجوء البنوك التجارية إلى التمويل الخارجي، أو للإحتياطات الخاصة.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294581787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02932"/>
            <a:ext cx="7704856" cy="3139321"/>
          </a:xfrm>
          <a:prstGeom prst="rect">
            <a:avLst/>
          </a:prstGeom>
        </p:spPr>
        <p:txBody>
          <a:bodyPr wrap="square">
            <a:spAutoFit/>
          </a:bodyPr>
          <a:lstStyle/>
          <a:p>
            <a:pPr algn="r" rtl="1"/>
            <a:r>
              <a:rPr lang="ar-DZ" sz="2200" dirty="0" smtClean="0">
                <a:latin typeface="Sakkal Majalla" pitchFamily="2" charset="-78"/>
                <a:cs typeface="Sakkal Majalla" pitchFamily="2" charset="-78"/>
              </a:rPr>
              <a:t>4.1.3</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 تحديد حجم الائتمان  المقدم بنسبة من رأس المال</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يقوم البنك المركزي في هذه السياسة بتحديد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في البنوك التجارية على أساس نسبة من رأس المال، بهدف تقييدها في التوسع </a:t>
            </a:r>
            <a:r>
              <a:rPr lang="ar-DZ" sz="2200" dirty="0" smtClean="0">
                <a:latin typeface="Sakkal Majalla" pitchFamily="2" charset="-78"/>
                <a:cs typeface="Sakkal Majalla" pitchFamily="2" charset="-78"/>
              </a:rPr>
              <a:t>الائتماني</a:t>
            </a:r>
            <a:r>
              <a:rPr lang="ar-DZ" sz="2200" dirty="0">
                <a:latin typeface="Sakkal Majalla" pitchFamily="2" charset="-78"/>
                <a:cs typeface="Sakkal Majalla" pitchFamily="2" charset="-78"/>
              </a:rPr>
              <a:t>، حيث تصبح هذه البنوك ملزمة بعدم </a:t>
            </a:r>
            <a:r>
              <a:rPr lang="ar-DZ" sz="2200" dirty="0" smtClean="0">
                <a:latin typeface="Sakkal Majalla" pitchFamily="2" charset="-78"/>
                <a:cs typeface="Sakkal Majalla" pitchFamily="2" charset="-78"/>
              </a:rPr>
              <a:t>زيادة </a:t>
            </a:r>
            <a:r>
              <a:rPr lang="ar-DZ" sz="2200" dirty="0">
                <a:latin typeface="Sakkal Majalla" pitchFamily="2" charset="-78"/>
                <a:cs typeface="Sakkal Majalla" pitchFamily="2" charset="-78"/>
              </a:rPr>
              <a:t>القروض إلا إذا زاد رأس مالها وذلك غير ممكن في الأجل القصير</a:t>
            </a:r>
            <a:r>
              <a:rPr lang="ar-DZ" sz="2200" dirty="0" smtClean="0">
                <a:latin typeface="Sakkal Majalla" pitchFamily="2" charset="-78"/>
                <a:cs typeface="Sakkal Majalla" pitchFamily="2" charset="-78"/>
              </a:rPr>
              <a:t>.</a:t>
            </a:r>
          </a:p>
          <a:p>
            <a:pPr algn="r" rtl="1"/>
            <a:r>
              <a:rPr lang="ar-DZ" sz="2200" b="1" dirty="0">
                <a:latin typeface="Sakkal Majalla" pitchFamily="2" charset="-78"/>
                <a:cs typeface="Sakkal Majalla" pitchFamily="2" charset="-78"/>
              </a:rPr>
              <a:t>5.1.3. حديد حجم الودائع بنسبة من رأس المال في البنك:</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تعني هذه السياسة أن يحتفظ البنك التجاري لديه بودائع تمثل نسبة معينة من رأس المال، فلا يجوز فتح القروض وزيادتها إلا ما يزيد عن هذه النسبة، وهذا يعمل على تقييد إمكانيات البنك التجاري في التوسع </a:t>
            </a:r>
            <a:r>
              <a:rPr lang="ar-DZ" sz="2200" dirty="0" smtClean="0">
                <a:latin typeface="Sakkal Majalla" pitchFamily="2" charset="-78"/>
                <a:cs typeface="Sakkal Majalla" pitchFamily="2" charset="-78"/>
              </a:rPr>
              <a:t>الائتماني</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r" rtl="1"/>
            <a:endParaRPr lang="fr-FR" sz="2200" dirty="0">
              <a:latin typeface="Sakkal Majalla" pitchFamily="2" charset="-78"/>
              <a:cs typeface="Sakkal Majalla" pitchFamily="2" charset="-78"/>
            </a:endParaRPr>
          </a:p>
        </p:txBody>
      </p:sp>
      <p:sp>
        <p:nvSpPr>
          <p:cNvPr id="3" name="Rectangle 2"/>
          <p:cNvSpPr/>
          <p:nvPr/>
        </p:nvSpPr>
        <p:spPr>
          <a:xfrm>
            <a:off x="1115616" y="3356992"/>
            <a:ext cx="7704856" cy="1785104"/>
          </a:xfrm>
          <a:prstGeom prst="rect">
            <a:avLst/>
          </a:prstGeom>
        </p:spPr>
        <p:txBody>
          <a:bodyPr wrap="square">
            <a:spAutoFit/>
          </a:bodyPr>
          <a:lstStyle/>
          <a:p>
            <a:pPr algn="r" rtl="1"/>
            <a:r>
              <a:rPr lang="ar-DZ" sz="2200" b="1" dirty="0">
                <a:latin typeface="Sakkal Majalla" pitchFamily="2" charset="-78"/>
                <a:cs typeface="Sakkal Majalla" pitchFamily="2" charset="-78"/>
              </a:rPr>
              <a:t>6.1.3.   تقييد وتحديد </a:t>
            </a:r>
            <a:r>
              <a:rPr lang="ar-DZ" sz="2200" b="1" dirty="0" smtClean="0">
                <a:latin typeface="Sakkal Majalla" pitchFamily="2" charset="-78"/>
                <a:cs typeface="Sakkal Majalla" pitchFamily="2" charset="-78"/>
              </a:rPr>
              <a:t>الاقتراض </a:t>
            </a:r>
            <a:r>
              <a:rPr lang="ar-DZ" sz="2200" b="1" dirty="0">
                <a:latin typeface="Sakkal Majalla" pitchFamily="2" charset="-78"/>
                <a:cs typeface="Sakkal Majalla" pitchFamily="2" charset="-78"/>
              </a:rPr>
              <a:t>من البنك المركزي:</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هذه السياسة تعتبر أهم السياسات </a:t>
            </a:r>
            <a:r>
              <a:rPr lang="ar-DZ" sz="2200" dirty="0" smtClean="0">
                <a:latin typeface="Sakkal Majalla" pitchFamily="2" charset="-78"/>
                <a:cs typeface="Sakkal Majalla" pitchFamily="2" charset="-78"/>
              </a:rPr>
              <a:t>باعتبار </a:t>
            </a:r>
            <a:r>
              <a:rPr lang="ar-DZ" sz="2200" dirty="0">
                <a:latin typeface="Sakkal Majalla" pitchFamily="2" charset="-78"/>
                <a:cs typeface="Sakkal Majalla" pitchFamily="2" charset="-78"/>
              </a:rPr>
              <a:t>أن البنك المركزي هو الملاذ الأخير للبنوك التجارية في الحصول على السيولة، وعند تقييد أو تحديد هذه العملية بالنسبة للبنوك التجارية، تصبح العملية النقدية </a:t>
            </a:r>
            <a:r>
              <a:rPr lang="ar-DZ" sz="2200" dirty="0" smtClean="0">
                <a:latin typeface="Sakkal Majalla" pitchFamily="2" charset="-78"/>
                <a:cs typeface="Sakkal Majalla" pitchFamily="2" charset="-78"/>
              </a:rPr>
              <a:t>والائتمانية </a:t>
            </a:r>
            <a:r>
              <a:rPr lang="ar-DZ" sz="2200" dirty="0">
                <a:latin typeface="Sakkal Majalla" pitchFamily="2" charset="-78"/>
                <a:cs typeface="Sakkal Majalla" pitchFamily="2" charset="-78"/>
              </a:rPr>
              <a:t>أكثر </a:t>
            </a:r>
            <a:r>
              <a:rPr lang="ar-DZ" sz="2200" dirty="0" smtClean="0">
                <a:latin typeface="Sakkal Majalla" pitchFamily="2" charset="-78"/>
                <a:cs typeface="Sakkal Majalla" pitchFamily="2" charset="-78"/>
              </a:rPr>
              <a:t>انضباطا </a:t>
            </a:r>
            <a:r>
              <a:rPr lang="ar-DZ" sz="2200" dirty="0">
                <a:latin typeface="Sakkal Majalla" pitchFamily="2" charset="-78"/>
                <a:cs typeface="Sakkal Majalla" pitchFamily="2" charset="-78"/>
              </a:rPr>
              <a:t>وهي يسيرة التطبيق وأنجعها في الإقتصاديات المتخلفة، وتكون أنجح في الإقتصاديات المتخلفة حيث الوعي البنكي متدني ومتخلف.</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7" y="116632"/>
            <a:ext cx="7888235" cy="6863417"/>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7.1.3.ـ </a:t>
            </a:r>
            <a:r>
              <a:rPr lang="ar-DZ" sz="2200" b="1" dirty="0">
                <a:latin typeface="Sakkal Majalla" pitchFamily="2" charset="-78"/>
                <a:cs typeface="Sakkal Majalla" pitchFamily="2" charset="-78"/>
              </a:rPr>
              <a:t>تحديد نسب زيادة الأصول:</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يستخدم البنك المركزي هذه السياسة بهدف تعديل مكونات الكتلة النقدية أو ما يعرف بالمجاميع النقدية وتحقيق التوازن النقدي حسب أنواع النقود ودرجة سيولتها، ويستمر في ذلك حتى تزول عوامل </a:t>
            </a:r>
            <a:r>
              <a:rPr lang="ar-DZ" sz="2200" dirty="0" err="1">
                <a:latin typeface="Sakkal Majalla" pitchFamily="2" charset="-78"/>
                <a:cs typeface="Sakkal Majalla" pitchFamily="2" charset="-78"/>
              </a:rPr>
              <a:t>الإختلال</a:t>
            </a:r>
            <a:r>
              <a:rPr lang="ar-DZ" sz="2200" dirty="0">
                <a:latin typeface="Sakkal Majalla" pitchFamily="2" charset="-78"/>
                <a:cs typeface="Sakkal Majalla" pitchFamily="2" charset="-78"/>
              </a:rPr>
              <a:t> والوصول إلى نسبة السيولة المستهدفة والبنك المركزي في ذلك يستخدم جميع السياسات المشار إليها سابقا.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8.1.3. ـ </a:t>
            </a:r>
            <a:r>
              <a:rPr lang="ar-DZ" sz="2200" b="1" dirty="0" err="1">
                <a:latin typeface="Sakkal Majalla" pitchFamily="2" charset="-78"/>
                <a:cs typeface="Sakkal Majalla" pitchFamily="2" charset="-78"/>
              </a:rPr>
              <a:t>إستخدام</a:t>
            </a:r>
            <a:r>
              <a:rPr lang="ar-DZ" sz="2200" b="1" dirty="0">
                <a:latin typeface="Sakkal Majalla" pitchFamily="2" charset="-78"/>
                <a:cs typeface="Sakkal Majalla" pitchFamily="2" charset="-78"/>
              </a:rPr>
              <a:t> الودائع الحكومية: </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في هذه السياسة تلجأ الحكومات إلى تغير حجم ودائعها لدى البنك المركزي أو لدى الخزينة  العامة والبنوك التجارية، تبعا للظروف </a:t>
            </a:r>
            <a:r>
              <a:rPr lang="ar-DZ" sz="2200" dirty="0" err="1">
                <a:latin typeface="Sakkal Majalla" pitchFamily="2" charset="-78"/>
                <a:cs typeface="Sakkal Majalla" pitchFamily="2" charset="-78"/>
              </a:rPr>
              <a:t>الإقتصادية</a:t>
            </a:r>
            <a:r>
              <a:rPr lang="ar-DZ" sz="2200" dirty="0">
                <a:latin typeface="Sakkal Majalla" pitchFamily="2" charset="-78"/>
                <a:cs typeface="Sakkal Majalla" pitchFamily="2" charset="-78"/>
              </a:rPr>
              <a:t> السائدة فتزيد من حجم هذه الودائع في حالة </a:t>
            </a:r>
            <a:r>
              <a:rPr lang="ar-DZ" sz="2200" dirty="0" err="1">
                <a:latin typeface="Sakkal Majalla" pitchFamily="2" charset="-78"/>
                <a:cs typeface="Sakkal Majalla" pitchFamily="2" charset="-78"/>
              </a:rPr>
              <a:t>الإنكماش</a:t>
            </a:r>
            <a:r>
              <a:rPr lang="ar-DZ" sz="2200" dirty="0">
                <a:latin typeface="Sakkal Majalla" pitchFamily="2" charset="-78"/>
                <a:cs typeface="Sakkal Majalla" pitchFamily="2" charset="-78"/>
              </a:rPr>
              <a:t> والركود، بهدف زيادة قدرة البنوك على تمويل </a:t>
            </a:r>
            <a:r>
              <a:rPr lang="ar-DZ" sz="2200" dirty="0" err="1">
                <a:latin typeface="Sakkal Majalla" pitchFamily="2" charset="-78"/>
                <a:cs typeface="Sakkal Majalla" pitchFamily="2" charset="-78"/>
              </a:rPr>
              <a:t>الإقتصاد</a:t>
            </a:r>
            <a:r>
              <a:rPr lang="ar-DZ" sz="2200" dirty="0">
                <a:latin typeface="Sakkal Majalla" pitchFamily="2" charset="-78"/>
                <a:cs typeface="Sakkal Majalla" pitchFamily="2" charset="-78"/>
              </a:rPr>
              <a:t>، وتخفض من حجمها في حالات التضخم و التوسع النقدي</a:t>
            </a:r>
            <a:r>
              <a:rPr lang="ar-DZ" sz="2200" dirty="0" smtClean="0">
                <a:latin typeface="Sakkal Majalla" pitchFamily="2" charset="-78"/>
                <a:cs typeface="Sakkal Majalla" pitchFamily="2" charset="-78"/>
              </a:rPr>
              <a:t>.</a:t>
            </a:r>
          </a:p>
          <a:p>
            <a:pPr algn="just" rtl="1"/>
            <a:r>
              <a:rPr lang="ar-DZ" sz="2200" b="1" dirty="0">
                <a:latin typeface="Sakkal Majalla" pitchFamily="2" charset="-78"/>
                <a:cs typeface="Sakkal Majalla" pitchFamily="2" charset="-78"/>
              </a:rPr>
              <a:t>2.3.  الأساليب النوعية (الكيفية):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تقوم هذه الأساليب في السياسات النقدية على أساس التحكم في حجم </a:t>
            </a:r>
            <a:r>
              <a:rPr lang="ar-DZ" sz="2200" dirty="0" err="1">
                <a:latin typeface="Sakkal Majalla" pitchFamily="2" charset="-78"/>
                <a:cs typeface="Sakkal Majalla" pitchFamily="2" charset="-78"/>
              </a:rPr>
              <a:t>الإئتمان</a:t>
            </a:r>
            <a:r>
              <a:rPr lang="ar-DZ" sz="2200" dirty="0">
                <a:latin typeface="Sakkal Majalla" pitchFamily="2" charset="-78"/>
                <a:cs typeface="Sakkal Majalla" pitchFamily="2" charset="-78"/>
              </a:rPr>
              <a:t> بطرق مباشرة، فقد تركز عملها على أنواع معينة من القروض أو على مجال معين في منح الائتمان، أو على أساس التوسع النقدي في مجال ما دون الآخر، أو تقليص حجم </a:t>
            </a:r>
            <a:r>
              <a:rPr lang="ar-DZ" sz="2200" dirty="0" err="1">
                <a:latin typeface="Sakkal Majalla" pitchFamily="2" charset="-78"/>
                <a:cs typeface="Sakkal Majalla" pitchFamily="2" charset="-78"/>
              </a:rPr>
              <a:t>الإئتمان</a:t>
            </a:r>
            <a:r>
              <a:rPr lang="ar-DZ" sz="2200" dirty="0">
                <a:latin typeface="Sakkal Majalla" pitchFamily="2" charset="-78"/>
                <a:cs typeface="Sakkal Majalla" pitchFamily="2" charset="-78"/>
              </a:rPr>
              <a:t> في مجال معين دون غيره، أو على أساس تنظيم عمليات البيع الآجل أو تشجيع القروض القصيرة والحد من القروض طويلة الأجل، وتستخدم هذه السياسة في حالة تعرض بعض القطاعات أو أحدها لحالة عدم </a:t>
            </a:r>
            <a:r>
              <a:rPr lang="ar-DZ" sz="2200" dirty="0" err="1">
                <a:latin typeface="Sakkal Majalla" pitchFamily="2" charset="-78"/>
                <a:cs typeface="Sakkal Majalla" pitchFamily="2" charset="-78"/>
              </a:rPr>
              <a:t>الإستقرار</a:t>
            </a:r>
            <a:r>
              <a:rPr lang="ar-DZ" sz="2200" dirty="0">
                <a:latin typeface="Sakkal Majalla" pitchFamily="2" charset="-78"/>
                <a:cs typeface="Sakkal Majalla" pitchFamily="2" charset="-78"/>
              </a:rPr>
              <a:t> دون غيرها، مما يتطلب علاجا جزئيا أو علاجا خاصا، فقد يصاب قطاع معين بالتضخم في حين يصاب باقي </a:t>
            </a:r>
            <a:r>
              <a:rPr lang="ar-DZ" sz="2200" dirty="0" err="1">
                <a:latin typeface="Sakkal Majalla" pitchFamily="2" charset="-78"/>
                <a:cs typeface="Sakkal Majalla" pitchFamily="2" charset="-78"/>
              </a:rPr>
              <a:t>الإقتصاد</a:t>
            </a:r>
            <a:r>
              <a:rPr lang="ar-DZ" sz="2200" dirty="0">
                <a:latin typeface="Sakkal Majalla" pitchFamily="2" charset="-78"/>
                <a:cs typeface="Sakkal Majalla" pitchFamily="2" charset="-78"/>
              </a:rPr>
              <a:t> بالركود والعكس، الشيء الذي يتطلب سياسة نقدية نوعية (كيفية) حسب </a:t>
            </a:r>
            <a:r>
              <a:rPr lang="ar-DZ" sz="2200" dirty="0" err="1">
                <a:latin typeface="Sakkal Majalla" pitchFamily="2" charset="-78"/>
                <a:cs typeface="Sakkal Majalla" pitchFamily="2" charset="-78"/>
              </a:rPr>
              <a:t>إختلاف</a:t>
            </a:r>
            <a:r>
              <a:rPr lang="ar-DZ" sz="2200" dirty="0">
                <a:latin typeface="Sakkal Majalla" pitchFamily="2" charset="-78"/>
                <a:cs typeface="Sakkal Majalla" pitchFamily="2" charset="-78"/>
              </a:rPr>
              <a:t> الظاهرة </a:t>
            </a:r>
            <a:r>
              <a:rPr lang="ar-DZ" sz="2200" dirty="0" err="1">
                <a:latin typeface="Sakkal Majalla" pitchFamily="2" charset="-78"/>
                <a:cs typeface="Sakkal Majalla" pitchFamily="2" charset="-78"/>
              </a:rPr>
              <a:t>الأزمية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2500" advTm="22000">
        <p:checker/>
      </p:transition>
    </mc:Choice>
    <mc:Fallback xmlns="">
      <p:transition spd="slow" advTm="22000">
        <p:checker/>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1989"/>
            <a:ext cx="7560840" cy="4493538"/>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ففي </a:t>
            </a:r>
            <a:r>
              <a:rPr lang="ar-DZ" sz="2200" b="1" dirty="0">
                <a:latin typeface="Sakkal Majalla" pitchFamily="2" charset="-78"/>
                <a:cs typeface="Sakkal Majalla" pitchFamily="2" charset="-78"/>
              </a:rPr>
              <a:t>الحالة الأولى</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تتطلب المعاجلة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إجراءات نوعية في النشاط </a:t>
            </a:r>
            <a:r>
              <a:rPr lang="ar-DZ" sz="2200" dirty="0" smtClean="0">
                <a:latin typeface="Sakkal Majalla" pitchFamily="2" charset="-78"/>
                <a:cs typeface="Sakkal Majalla" pitchFamily="2" charset="-78"/>
              </a:rPr>
              <a:t>الائتماني</a:t>
            </a:r>
            <a:r>
              <a:rPr lang="ar-DZ" sz="2200" dirty="0">
                <a:latin typeface="Sakkal Majalla" pitchFamily="2" charset="-78"/>
                <a:cs typeface="Sakkal Majalla" pitchFamily="2" charset="-78"/>
              </a:rPr>
              <a:t>، والعمل على تقليص حجم الإئتمان إلى الحد المناسب.</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أما في الحالة الثانية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تتطلب المعالجة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إجراءات</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تشجيعية من أجل إبعاد النشاط أو القطاع المعني عن </a:t>
            </a:r>
            <a:r>
              <a:rPr lang="ar-DZ" sz="2200" dirty="0" smtClean="0">
                <a:latin typeface="Sakkal Majalla" pitchFamily="2" charset="-78"/>
                <a:cs typeface="Sakkal Majalla" pitchFamily="2" charset="-78"/>
              </a:rPr>
              <a:t>الانكماش </a:t>
            </a:r>
            <a:r>
              <a:rPr lang="ar-DZ" sz="2200" dirty="0">
                <a:latin typeface="Sakkal Majalla" pitchFamily="2" charset="-78"/>
                <a:cs typeface="Sakkal Majalla" pitchFamily="2" charset="-78"/>
              </a:rPr>
              <a:t>والكساد.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وتواجه هذه السياسة أحيانا عراقيل تحد من فعاليتها، فنجاحها يتوقف على مدى تجاوب المشروعات والأفراد مع توجهات السياسة النقدية وهو أمر غير مضمون لأنها قد تتعارض ومصلحة الأفراد و المشروعات وعلى مدى فعالية الرقابة من طرف البنك المركزي على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كما أن هذه السياسة مرتبطة بمدى تقديرات البنك المركزي ومدى مطابقتها والواقع </a:t>
            </a:r>
            <a:r>
              <a:rPr lang="ar-DZ" sz="2200" dirty="0" smtClean="0">
                <a:latin typeface="Sakkal Majalla" pitchFamily="2" charset="-78"/>
                <a:cs typeface="Sakkal Majalla" pitchFamily="2" charset="-78"/>
              </a:rPr>
              <a:t>الاقتصادي </a:t>
            </a:r>
            <a:r>
              <a:rPr lang="ar-DZ" sz="2200" dirty="0">
                <a:latin typeface="Sakkal Majalla" pitchFamily="2" charset="-78"/>
                <a:cs typeface="Sakkal Majalla" pitchFamily="2" charset="-78"/>
              </a:rPr>
              <a:t>ومعطيات السوق النقدية والمالية، فالسياسة النقدية هنا يمكنها التأثير في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على مستوى كل مرحلة من مراحلها وعلى مستوى كل قطاع من القطاعات، أو على مستوى الأقساط الشهرية من الإئتمان أو على مستوى حجم الإئتمان الكلي في الإقتصاد الوطني.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451219" y="2276872"/>
            <a:ext cx="7056784" cy="3647152"/>
          </a:xfrm>
          <a:prstGeom prst="rect">
            <a:avLst/>
          </a:prstGeom>
        </p:spPr>
        <p:txBody>
          <a:bodyPr wrap="square">
            <a:spAutoFit/>
          </a:bodyPr>
          <a:lstStyle/>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 مفهوم السياسة النقدية وما أسسها؟.</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أهداف السياسة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ميّز بين نوعي السياسة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الأدوات الكمية للسياسة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الأدوات النوعية للسياسة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شروط </a:t>
            </a:r>
            <a:r>
              <a:rPr lang="ar-DZ" sz="2200" dirty="0" smtClean="0">
                <a:latin typeface="Sakkal Majalla" pitchFamily="2" charset="-78"/>
                <a:cs typeface="Sakkal Majalla" pitchFamily="2" charset="-78"/>
              </a:rPr>
              <a:t>نجاح السياسة </a:t>
            </a:r>
            <a:r>
              <a:rPr lang="ar-DZ" sz="2200" dirty="0">
                <a:latin typeface="Sakkal Majalla" pitchFamily="2" charset="-78"/>
                <a:cs typeface="Sakkal Majalla" pitchFamily="2" charset="-78"/>
              </a:rPr>
              <a:t>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دور البنك المركزي في </a:t>
            </a:r>
            <a:r>
              <a:rPr lang="ar-DZ" sz="2200" dirty="0" smtClean="0">
                <a:latin typeface="Sakkal Majalla" pitchFamily="2" charset="-78"/>
                <a:cs typeface="Sakkal Majalla" pitchFamily="2" charset="-78"/>
              </a:rPr>
              <a:t>تنفيذ </a:t>
            </a:r>
            <a:r>
              <a:rPr lang="ar-DZ" sz="2200" dirty="0">
                <a:latin typeface="Sakkal Majalla" pitchFamily="2" charset="-78"/>
                <a:cs typeface="Sakkal Majalla" pitchFamily="2" charset="-78"/>
              </a:rPr>
              <a:t>السياسة النقدية.</a:t>
            </a:r>
            <a:endParaRPr lang="fr-FR" sz="2200" dirty="0">
              <a:latin typeface="Sakkal Majalla" pitchFamily="2" charset="-78"/>
              <a:cs typeface="Sakkal Majalla" pitchFamily="2" charset="-78"/>
            </a:endParaRPr>
          </a:p>
        </p:txBody>
      </p:sp>
      <p:sp>
        <p:nvSpPr>
          <p:cNvPr id="4" name="Rectangle 3"/>
          <p:cNvSpPr/>
          <p:nvPr/>
        </p:nvSpPr>
        <p:spPr>
          <a:xfrm>
            <a:off x="5746541" y="1481962"/>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836712"/>
            <a:ext cx="7743708" cy="4832092"/>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المحاضرة: </a:t>
            </a:r>
          </a:p>
          <a:p>
            <a:pPr algn="just" rtl="1"/>
            <a:r>
              <a:rPr lang="ar-DZ" sz="2200" dirty="0" smtClean="0">
                <a:latin typeface="Sakkal Majalla" pitchFamily="2" charset="-78"/>
                <a:cs typeface="Sakkal Majalla" pitchFamily="2" charset="-78"/>
              </a:rPr>
              <a:t>1</a:t>
            </a:r>
            <a:r>
              <a:rPr lang="ar-DZ" sz="2200" dirty="0">
                <a:latin typeface="Sakkal Majalla" pitchFamily="2" charset="-78"/>
                <a:cs typeface="Sakkal Majalla" pitchFamily="2" charset="-78"/>
              </a:rPr>
              <a:t>. البنوك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 البنك المركزي.</a:t>
            </a:r>
            <a:endParaRPr lang="fr-FR" sz="2200" dirty="0">
              <a:latin typeface="Sakkal Majalla" pitchFamily="2" charset="-78"/>
              <a:cs typeface="Sakkal Majalla" pitchFamily="2" charset="-78"/>
            </a:endParaRPr>
          </a:p>
          <a:p>
            <a:pPr marL="457200" indent="-457200" algn="just" rtl="1">
              <a:buAutoNum type="arabicPeriod"/>
            </a:pPr>
            <a:r>
              <a:rPr lang="ar-DZ" sz="2200" b="1" dirty="0" smtClean="0">
                <a:latin typeface="Sakkal Majalla" pitchFamily="2" charset="-78"/>
                <a:cs typeface="Sakkal Majalla" pitchFamily="2" charset="-78"/>
              </a:rPr>
              <a:t>البنوك </a:t>
            </a:r>
            <a:r>
              <a:rPr lang="ar-DZ" sz="2200" b="1" dirty="0">
                <a:latin typeface="Sakkal Majalla" pitchFamily="2" charset="-78"/>
                <a:cs typeface="Sakkal Majalla" pitchFamily="2" charset="-78"/>
              </a:rPr>
              <a:t>التجارية: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وقد </a:t>
            </a:r>
            <a:r>
              <a:rPr lang="ar-DZ" sz="2200" dirty="0">
                <a:latin typeface="Sakkal Majalla" pitchFamily="2" charset="-78"/>
                <a:cs typeface="Sakkal Majalla" pitchFamily="2" charset="-78"/>
              </a:rPr>
              <a:t>تسمى كذلك بالبنوك الأولية أو بنوك الودائع في كثير من المراجع.</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 تعريفها: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تعتبر </a:t>
            </a:r>
            <a:r>
              <a:rPr lang="ar-DZ" sz="2200" dirty="0">
                <a:latin typeface="Sakkal Majalla" pitchFamily="2" charset="-78"/>
                <a:cs typeface="Sakkal Majalla" pitchFamily="2" charset="-78"/>
              </a:rPr>
              <a:t>البنوك التجارية مشروعات مصرفية من الدرجة الثانية في الهيكل التنظيمي للجهاز المصرفي بعد البنك المركزي، موضوعها النقود والعمليات التي تدور حول قيام النقود بوظائفها (وسيط للمبادلة، أداة للدفع، مخزن للقيمة، ومقياسا لها)، هدفها الأساسي تحقيق أكبر قدر ممكن من الأرباح بأقل تكلفة ممكنة وذلك بتقديم خدماتها المصرفية أو خلقها لنقود الودائع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ويطلق على البنوك التجارية مصطلح "بنوك الودائع"، لذلك هي عبارة عن مؤسسات </a:t>
            </a:r>
            <a:r>
              <a:rPr lang="ar-DZ" sz="2200" dirty="0" smtClean="0">
                <a:latin typeface="Sakkal Majalla" pitchFamily="2" charset="-78"/>
                <a:cs typeface="Sakkal Majalla" pitchFamily="2" charset="-78"/>
              </a:rPr>
              <a:t>ائتمانية </a:t>
            </a:r>
            <a:r>
              <a:rPr lang="ar-DZ" sz="2200" dirty="0">
                <a:latin typeface="Sakkal Majalla" pitchFamily="2" charset="-78"/>
                <a:cs typeface="Sakkal Majalla" pitchFamily="2" charset="-78"/>
              </a:rPr>
              <a:t>غير متخصصة تقوم أساسا بتلقي ودائع الأفراد تدفع عند الطلب أو لأجل قصير، (التعامل بصفة أساسية في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القصير الأجل)، ثم إستخدام هذه الودائع في منح القروض للمتعاملين الإقتصاديين (من الأفراد والمشروعات). وهي بذلك تعد وسيط  بين طالبي رأس المال وعارضيه</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3" name="Rectangle 2"/>
          <p:cNvSpPr/>
          <p:nvPr/>
        </p:nvSpPr>
        <p:spPr>
          <a:xfrm>
            <a:off x="2453614" y="313492"/>
            <a:ext cx="4752528"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المحاضرة الثامنة: الجهاز البنكي</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60648"/>
            <a:ext cx="7704856" cy="6186309"/>
          </a:xfrm>
          <a:prstGeom prst="rect">
            <a:avLst/>
          </a:prstGeom>
        </p:spPr>
        <p:txBody>
          <a:bodyPr wrap="square">
            <a:spAutoFit/>
          </a:bodyPr>
          <a:lstStyle/>
          <a:p>
            <a:pPr algn="r" rtl="1"/>
            <a:r>
              <a:rPr lang="ar-DZ" sz="2200" b="1" dirty="0">
                <a:latin typeface="Sakkal Majalla" pitchFamily="2" charset="-78"/>
                <a:cs typeface="Sakkal Majalla" pitchFamily="2" charset="-78"/>
              </a:rPr>
              <a:t>2.2. وظائفها: </a:t>
            </a:r>
            <a:r>
              <a:rPr lang="ar-DZ" sz="2200" dirty="0">
                <a:latin typeface="Sakkal Majalla" pitchFamily="2" charset="-78"/>
                <a:cs typeface="Sakkal Majalla" pitchFamily="2" charset="-78"/>
              </a:rPr>
              <a:t>للبنوك التجارية عدة وظائف تقوم بها، منها وظائف رئيسية ومنها ووظائف فرعية وثانوية.</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3.2.2. الوظائف الرئيسية:</a:t>
            </a:r>
            <a:endParaRPr lang="fr-FR" sz="2200" b="1"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1.3.2.2.قبول الودائع: </a:t>
            </a:r>
            <a:endParaRPr lang="ar-DZ" sz="2200" b="1" dirty="0" smtClean="0">
              <a:latin typeface="Sakkal Majalla" pitchFamily="2" charset="-78"/>
              <a:cs typeface="Sakkal Majalla" pitchFamily="2" charset="-78"/>
            </a:endParaRPr>
          </a:p>
          <a:p>
            <a:pPr algn="r" rtl="1"/>
            <a:r>
              <a:rPr lang="ar-DZ" sz="2200" dirty="0" smtClean="0">
                <a:latin typeface="Sakkal Majalla" pitchFamily="2" charset="-78"/>
                <a:cs typeface="Sakkal Majalla" pitchFamily="2" charset="-78"/>
              </a:rPr>
              <a:t>الوديعة </a:t>
            </a:r>
            <a:r>
              <a:rPr lang="ar-DZ" sz="2200" dirty="0">
                <a:latin typeface="Sakkal Majalla" pitchFamily="2" charset="-78"/>
                <a:cs typeface="Sakkal Majalla" pitchFamily="2" charset="-78"/>
              </a:rPr>
              <a:t>هي عبارة عن مبلغ من المال يودعه الشخص طبيعي </a:t>
            </a:r>
            <a:r>
              <a:rPr lang="ar-DZ" sz="2200" dirty="0" smtClean="0">
                <a:latin typeface="Sakkal Majalla" pitchFamily="2" charset="-78"/>
                <a:cs typeface="Sakkal Majalla" pitchFamily="2" charset="-78"/>
              </a:rPr>
              <a:t>كالتاجر </a:t>
            </a:r>
            <a:r>
              <a:rPr lang="ar-DZ" sz="2200" dirty="0">
                <a:latin typeface="Sakkal Majalla" pitchFamily="2" charset="-78"/>
                <a:cs typeface="Sakkal Majalla" pitchFamily="2" charset="-78"/>
              </a:rPr>
              <a:t>مثلا أو شخص معنوي لدى بنك تجاري، سواء لحسابه الخاص أو لحساب شخص آخر يعنيه صاحب الوديعة، يقابل هذه الوديعة تحرير سند من طرف البنك التجاري يلتزم فيه بقبض المبلغ مع إمكانية فتح دفتر الشيكات إذ طالب العميل بذلك</a:t>
            </a:r>
            <a:r>
              <a:rPr lang="ar-DZ" sz="2200" dirty="0" smtClean="0">
                <a:latin typeface="Sakkal Majalla" pitchFamily="2" charset="-78"/>
                <a:cs typeface="Sakkal Majalla" pitchFamily="2" charset="-78"/>
              </a:rPr>
              <a:t>.</a:t>
            </a:r>
          </a:p>
          <a:p>
            <a:pPr algn="r" rtl="1"/>
            <a:r>
              <a:rPr lang="ar-DZ" sz="2200" b="1" dirty="0">
                <a:latin typeface="Sakkal Majalla" pitchFamily="2" charset="-78"/>
                <a:cs typeface="Sakkal Majalla" pitchFamily="2" charset="-78"/>
              </a:rPr>
              <a:t>2.3.2.2.منح الائتمان: </a:t>
            </a:r>
            <a:endParaRPr lang="ar-DZ" sz="2200" b="1" dirty="0" smtClean="0">
              <a:latin typeface="Sakkal Majalla" pitchFamily="2" charset="-78"/>
              <a:cs typeface="Sakkal Majalla" pitchFamily="2" charset="-78"/>
            </a:endParaRPr>
          </a:p>
          <a:p>
            <a:pPr algn="r" rtl="1"/>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هو عملية توظيف موارد المصرف في إطار سياسة واضحة بغرض تحقيق أعلى عائد بأقل مخاطر ممكنة. وهي مهمة أساسية لدى البنوك التجارية، وتتمثل في منح قروض بشكلها النقدي الورقي أو بشكلها النقدي المصرفي للأفراد ورجال الأعمال والشركات لمدة قصيرة الأجل أو متوسطة أو طويلة الأجل حسب عقد القرض، مع قبول دفع نسبة فائدة تحدد مسبقا، وبفضل هذه الفائدة تسعى البنوك التجارية إلى الحصول على أكبر فائدة ممكنة في أقل وقت ممكن عن طريق الزيادة في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مع مراعاة طبعا عدم نفاذ السيولة النقدية لمواجهة طلبات المودعين، لذلك يجب على البنوك التجارية أو توفق بين هدف تحقيق الأرباح وبين ضمان حقوق المودعين.</a:t>
            </a:r>
            <a:endParaRPr lang="fr-FR" sz="2200" dirty="0">
              <a:latin typeface="Sakkal Majalla" pitchFamily="2" charset="-78"/>
              <a:cs typeface="Sakkal Majalla" pitchFamily="2" charset="-78"/>
            </a:endParaRPr>
          </a:p>
          <a:p>
            <a:pPr algn="r" rtl="1"/>
            <a:endParaRPr lang="ar-DZ" sz="2200" b="1" dirty="0" smtClean="0">
              <a:latin typeface="Sakkal Majalla" pitchFamily="2" charset="-78"/>
              <a:cs typeface="Sakkal Majalla" pitchFamily="2" charset="-78"/>
            </a:endParaRPr>
          </a:p>
          <a:p>
            <a:pPr algn="r" rtl="1"/>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52281531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287" y="332656"/>
            <a:ext cx="7848872" cy="1446550"/>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a:t>
            </a:r>
            <a:r>
              <a:rPr lang="ar-DZ" sz="2200" b="1" dirty="0">
                <a:latin typeface="Sakkal Majalla" pitchFamily="2" charset="-78"/>
                <a:cs typeface="Sakkal Majalla" pitchFamily="2" charset="-78"/>
              </a:rPr>
              <a:t>3.3.2.2. خلق نقود الودائع: </a:t>
            </a:r>
            <a:r>
              <a:rPr lang="ar-DZ" sz="2200" dirty="0">
                <a:latin typeface="Sakkal Majalla" pitchFamily="2" charset="-78"/>
                <a:cs typeface="Sakkal Majalla" pitchFamily="2" charset="-78"/>
              </a:rPr>
              <a:t>ويعتبر خلق الودائع (أو خلق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من أهم وظائف البنوك التجارية في العصر الحالي لما يترتب عليها من زيادة في عرض النقود بصورة متزايدة تؤثر على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الوطني.</a:t>
            </a:r>
            <a:endParaRPr lang="fr-FR" sz="2200" dirty="0">
              <a:latin typeface="Sakkal Majalla" pitchFamily="2" charset="-78"/>
              <a:cs typeface="Sakkal Majalla" pitchFamily="2" charset="-78"/>
            </a:endParaRPr>
          </a:p>
          <a:p>
            <a:pPr algn="ctr" rtl="1"/>
            <a:r>
              <a:rPr lang="ar-DZ" sz="2200" dirty="0">
                <a:latin typeface="Sakkal Majalla" pitchFamily="2" charset="-78"/>
                <a:cs typeface="Sakkal Majalla" pitchFamily="2" charset="-78"/>
              </a:rPr>
              <a:t>ويمكن تصور ميزانية بنك تجاري بصفة عامة كالتالي: </a:t>
            </a:r>
            <a:endParaRPr lang="fr-FR" sz="2200" dirty="0">
              <a:latin typeface="Sakkal Majalla" pitchFamily="2" charset="-78"/>
              <a:cs typeface="Sakkal Majalla" pitchFamily="2" charset="-78"/>
            </a:endParaRPr>
          </a:p>
        </p:txBody>
      </p:sp>
      <p:graphicFrame>
        <p:nvGraphicFramePr>
          <p:cNvPr id="3" name="Tableau 2"/>
          <p:cNvGraphicFramePr>
            <a:graphicFrameLocks noGrp="1"/>
          </p:cNvGraphicFramePr>
          <p:nvPr>
            <p:extLst>
              <p:ext uri="{D42A27DB-BD31-4B8C-83A1-F6EECF244321}">
                <p14:modId xmlns:p14="http://schemas.microsoft.com/office/powerpoint/2010/main" val="3308557790"/>
              </p:ext>
            </p:extLst>
          </p:nvPr>
        </p:nvGraphicFramePr>
        <p:xfrm>
          <a:off x="1177994" y="1916832"/>
          <a:ext cx="7488832" cy="2103120"/>
        </p:xfrm>
        <a:graphic>
          <a:graphicData uri="http://schemas.openxmlformats.org/drawingml/2006/table">
            <a:tbl>
              <a:tblPr rtl="1" firstRow="1" firstCol="1" bandRow="1">
                <a:tableStyleId>{5C22544A-7EE6-4342-B048-85BDC9FD1C3A}</a:tableStyleId>
              </a:tblPr>
              <a:tblGrid>
                <a:gridCol w="3744416"/>
                <a:gridCol w="3744416"/>
              </a:tblGrid>
              <a:tr h="0">
                <a:tc>
                  <a:txBody>
                    <a:bodyPr/>
                    <a:lstStyle/>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الأصول</a:t>
                      </a:r>
                      <a:endParaRPr lang="fr-FR" sz="2000" b="1" kern="1200" dirty="0">
                        <a:solidFill>
                          <a:schemeClr val="tx1"/>
                        </a:solidFill>
                        <a:latin typeface="Sakkal Majalla" pitchFamily="2" charset="-78"/>
                        <a:ea typeface="+mn-ea"/>
                        <a:cs typeface="Sakkal Majalla" pitchFamily="2" charset="-78"/>
                      </a:endParaRPr>
                    </a:p>
                  </a:txBody>
                  <a:tcPr marL="68580" marR="68580" marT="0" marB="0"/>
                </a:tc>
                <a:tc>
                  <a:txBody>
                    <a:bodyPr/>
                    <a:lstStyle/>
                    <a:p>
                      <a:pPr algn="just" rtl="1">
                        <a:lnSpc>
                          <a:spcPct val="115000"/>
                        </a:lnSpc>
                        <a:spcAft>
                          <a:spcPts val="0"/>
                        </a:spcAft>
                      </a:pPr>
                      <a:r>
                        <a:rPr lang="ar-DZ" sz="2000" b="1" kern="1200">
                          <a:solidFill>
                            <a:schemeClr val="tx1"/>
                          </a:solidFill>
                          <a:latin typeface="Sakkal Majalla" pitchFamily="2" charset="-78"/>
                          <a:ea typeface="+mn-ea"/>
                          <a:cs typeface="Sakkal Majalla" pitchFamily="2" charset="-78"/>
                        </a:rPr>
                        <a:t>الخصوم</a:t>
                      </a:r>
                      <a:endParaRPr lang="fr-FR" sz="2000" b="1" kern="1200">
                        <a:solidFill>
                          <a:schemeClr val="tx1"/>
                        </a:solidFill>
                        <a:latin typeface="Sakkal Majalla" pitchFamily="2" charset="-78"/>
                        <a:ea typeface="+mn-ea"/>
                        <a:cs typeface="Sakkal Majalla" pitchFamily="2" charset="-78"/>
                      </a:endParaRPr>
                    </a:p>
                  </a:txBody>
                  <a:tcPr marL="68580" marR="68580" marT="0" marB="0"/>
                </a:tc>
              </a:tr>
              <a:tr h="0">
                <a:tc>
                  <a:txBody>
                    <a:bodyPr/>
                    <a:lstStyle/>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1-الاحتياطات</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2-نقدية تحت التحصيل + ودائع البنوك الأخرى</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3-أوراق مالية </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4-قروض</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5-أصول أخرى</a:t>
                      </a:r>
                      <a:endParaRPr lang="fr-FR" sz="2000" b="1" kern="1200" dirty="0">
                        <a:solidFill>
                          <a:schemeClr val="tx1"/>
                        </a:solidFill>
                        <a:latin typeface="Sakkal Majalla" pitchFamily="2" charset="-78"/>
                        <a:ea typeface="+mn-ea"/>
                        <a:cs typeface="Sakkal Majalla" pitchFamily="2" charset="-78"/>
                      </a:endParaRPr>
                    </a:p>
                  </a:txBody>
                  <a:tcPr marL="68580" marR="68580" marT="0" marB="0"/>
                </a:tc>
                <a:tc>
                  <a:txBody>
                    <a:bodyPr/>
                    <a:lstStyle/>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1-الودائع التجارية</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2-الودائع الغير جارية (ودائع لأجل+ ودائع ادخارية الاقتراض من البنك المركزي والبنوك الأخرى).</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3-رأس المال </a:t>
                      </a:r>
                      <a:endParaRPr lang="fr-FR" sz="2000" b="1" kern="1200" dirty="0">
                        <a:solidFill>
                          <a:schemeClr val="tx1"/>
                        </a:solidFill>
                        <a:latin typeface="Sakkal Majalla" pitchFamily="2" charset="-78"/>
                        <a:ea typeface="+mn-ea"/>
                        <a:cs typeface="Sakkal Majalla" pitchFamily="2" charset="-78"/>
                      </a:endParaRPr>
                    </a:p>
                  </a:txBody>
                  <a:tcPr marL="68580" marR="68580" marT="0" marB="0"/>
                </a:tc>
              </a:tr>
            </a:tbl>
          </a:graphicData>
        </a:graphic>
      </p:graphicFrame>
      <p:sp>
        <p:nvSpPr>
          <p:cNvPr id="4" name="Rectangle 3"/>
          <p:cNvSpPr/>
          <p:nvPr/>
        </p:nvSpPr>
        <p:spPr>
          <a:xfrm>
            <a:off x="3018010" y="4077072"/>
            <a:ext cx="3443571" cy="430887"/>
          </a:xfrm>
          <a:prstGeom prst="rect">
            <a:avLst/>
          </a:prstGeom>
        </p:spPr>
        <p:txBody>
          <a:bodyPr wrap="none">
            <a:spAutoFit/>
          </a:bodyPr>
          <a:lstStyle/>
          <a:p>
            <a:pPr rtl="1"/>
            <a:r>
              <a:rPr lang="ar-DZ" sz="2200" b="1" dirty="0">
                <a:latin typeface="Sakkal Majalla" pitchFamily="2" charset="-78"/>
                <a:cs typeface="Sakkal Majalla" pitchFamily="2" charset="-78"/>
              </a:rPr>
              <a:t>المصدر: </a:t>
            </a:r>
            <a:r>
              <a:rPr lang="fr-FR" sz="2200" b="1" dirty="0" smtClean="0">
                <a:latin typeface="Sakkal Majalla" pitchFamily="2" charset="-78"/>
                <a:cs typeface="Sakkal Majalla" pitchFamily="2" charset="-78"/>
              </a:rPr>
              <a:t> </a:t>
            </a:r>
            <a:r>
              <a:rPr lang="ar-DZ" sz="2200" b="1" dirty="0" err="1" smtClean="0">
                <a:latin typeface="Sakkal Majalla" pitchFamily="2" charset="-78"/>
                <a:cs typeface="Sakkal Majalla" pitchFamily="2" charset="-78"/>
              </a:rPr>
              <a:t>بوفاسة</a:t>
            </a:r>
            <a:r>
              <a:rPr lang="ar-DZ" sz="2200" b="1" dirty="0" smtClean="0">
                <a:latin typeface="Sakkal Majalla" pitchFamily="2" charset="-78"/>
                <a:cs typeface="Sakkal Majalla" pitchFamily="2" charset="-78"/>
              </a:rPr>
              <a:t> </a:t>
            </a:r>
            <a:r>
              <a:rPr lang="ar-DZ" sz="2200" b="1" dirty="0">
                <a:latin typeface="Sakkal Majalla" pitchFamily="2" charset="-78"/>
                <a:cs typeface="Sakkal Majalla" pitchFamily="2" charset="-78"/>
              </a:rPr>
              <a:t>مرجع، سابق، ص229.</a:t>
            </a:r>
            <a:endParaRPr lang="fr-FR" sz="2200" b="1" dirty="0">
              <a:latin typeface="Sakkal Majalla" pitchFamily="2" charset="-78"/>
              <a:cs typeface="Sakkal Majalla" pitchFamily="2" charset="-78"/>
            </a:endParaRPr>
          </a:p>
        </p:txBody>
      </p:sp>
      <p:sp>
        <p:nvSpPr>
          <p:cNvPr id="5" name="Rectangle 4"/>
          <p:cNvSpPr/>
          <p:nvPr/>
        </p:nvSpPr>
        <p:spPr>
          <a:xfrm>
            <a:off x="1146287" y="4549676"/>
            <a:ext cx="7848872" cy="2123658"/>
          </a:xfrm>
          <a:prstGeom prst="rect">
            <a:avLst/>
          </a:prstGeom>
        </p:spPr>
        <p:txBody>
          <a:bodyPr wrap="square">
            <a:spAutoFit/>
          </a:bodyPr>
          <a:lstStyle/>
          <a:p>
            <a:pPr algn="just" rtl="1"/>
            <a:r>
              <a:rPr lang="ar-DZ" sz="2200" dirty="0">
                <a:latin typeface="Sakkal Majalla" pitchFamily="2" charset="-78"/>
                <a:cs typeface="Sakkal Majalla" pitchFamily="2" charset="-78"/>
              </a:rPr>
              <a:t>وجدير بالملاحظة أن رأس المال البنك يمثل نسبة </a:t>
            </a:r>
            <a:r>
              <a:rPr lang="ar-DZ" sz="2200" dirty="0" smtClean="0">
                <a:latin typeface="Sakkal Majalla" pitchFamily="2" charset="-78"/>
                <a:cs typeface="Sakkal Majalla" pitchFamily="2" charset="-78"/>
              </a:rPr>
              <a:t>منخفضة من </a:t>
            </a:r>
            <a:r>
              <a:rPr lang="ar-DZ" sz="2200" dirty="0">
                <a:latin typeface="Sakkal Majalla" pitchFamily="2" charset="-78"/>
                <a:cs typeface="Sakkal Majalla" pitchFamily="2" charset="-78"/>
              </a:rPr>
              <a:t>إجمالي الخصوم، ويمكن الرفع من هذه النسبة من خلال إصدار أسهم جديدة أو عن طريق الأرباح المحتجزة، وتمثل خط دفاع ضد انخفاض قيمة أصول البنك.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4.2.2.  الوظائف الفرعية </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هناك العديد من الوظائف تقوم بها البنوك التجارية تعتبر غير رئيسية، نحاول شرح البعض منه، والبعض الآخر نقوم بسرده على نحو التذكير.</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704856" cy="5170646"/>
          </a:xfrm>
          <a:prstGeom prst="rect">
            <a:avLst/>
          </a:prstGeom>
        </p:spPr>
        <p:txBody>
          <a:bodyPr wrap="square">
            <a:spAutoFit/>
          </a:bodyPr>
          <a:lstStyle/>
          <a:p>
            <a:pPr algn="just" rtl="1"/>
            <a:r>
              <a:rPr lang="ar-DZ" sz="2200" b="1" u="sng" dirty="0">
                <a:latin typeface="Sakkal Majalla" pitchFamily="2" charset="-78"/>
                <a:cs typeface="Sakkal Majalla" pitchFamily="2" charset="-78"/>
              </a:rPr>
              <a:t>2.2. أنواع النقود</a:t>
            </a:r>
            <a:r>
              <a:rPr lang="ar-DZ" sz="2200" u="sng" dirty="0">
                <a:latin typeface="Sakkal Majalla" pitchFamily="2" charset="-78"/>
                <a:cs typeface="Sakkal Majalla" pitchFamily="2" charset="-78"/>
              </a:rPr>
              <a:t>: </a:t>
            </a:r>
            <a:endParaRPr lang="ar-DZ" sz="2200" u="sng" dirty="0" smtClean="0">
              <a:latin typeface="Sakkal Majalla" pitchFamily="2" charset="-78"/>
              <a:cs typeface="Sakkal Majalla" pitchFamily="2" charset="-78"/>
            </a:endParaRPr>
          </a:p>
          <a:p>
            <a:pPr algn="just" rtl="1"/>
            <a:r>
              <a:rPr lang="ar-DZ" sz="2200" dirty="0" err="1" smtClean="0">
                <a:latin typeface="Sakkal Majalla" pitchFamily="2" charset="-78"/>
                <a:cs typeface="Sakkal Majalla" pitchFamily="2" charset="-78"/>
              </a:rPr>
              <a:t>إتخذت</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النقود منذ ظهورها عدة أشكال ومنها:</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1.2.2. النقود السلعية</a:t>
            </a:r>
            <a:r>
              <a:rPr lang="ar-DZ" sz="2200" dirty="0">
                <a:latin typeface="Sakkal Majalla" pitchFamily="2" charset="-78"/>
                <a:cs typeface="Sakkal Majalla" pitchFamily="2" charset="-78"/>
              </a:rPr>
              <a:t>: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وهي </a:t>
            </a:r>
            <a:r>
              <a:rPr lang="ar-DZ" sz="2200" dirty="0">
                <a:latin typeface="Sakkal Majalla" pitchFamily="2" charset="-78"/>
                <a:cs typeface="Sakkal Majalla" pitchFamily="2" charset="-78"/>
              </a:rPr>
              <a:t>عبارة عن سلع وقع </a:t>
            </a:r>
            <a:r>
              <a:rPr lang="ar-DZ" sz="2200" dirty="0" smtClean="0">
                <a:latin typeface="Sakkal Majalla" pitchFamily="2" charset="-78"/>
                <a:cs typeface="Sakkal Majalla" pitchFamily="2" charset="-78"/>
              </a:rPr>
              <a:t>االاختيار </a:t>
            </a:r>
            <a:r>
              <a:rPr lang="ar-DZ" sz="2200" dirty="0">
                <a:latin typeface="Sakkal Majalla" pitchFamily="2" charset="-78"/>
                <a:cs typeface="Sakkal Majalla" pitchFamily="2" charset="-78"/>
              </a:rPr>
              <a:t>عليها لتلعب دور النقود في المبادلات، ولقد تم تجريب أكثر من سلعة في هذا المجال، لكن هناك صعوبات مثل صعوبة التجزئة، النقل، التخزين، التلف...الخ، ومنه تم التوصل إلى إيجاد حل آخر يغنينا عن هذا النوع </a:t>
            </a:r>
            <a:r>
              <a:rPr lang="ar-DZ" sz="2200" dirty="0" smtClean="0">
                <a:latin typeface="Sakkal Majalla" pitchFamily="2" charset="-78"/>
                <a:cs typeface="Sakkal Majalla" pitchFamily="2" charset="-78"/>
              </a:rPr>
              <a:t>ويتمثل </a:t>
            </a:r>
            <a:r>
              <a:rPr lang="ar-DZ" sz="2200" dirty="0">
                <a:latin typeface="Sakkal Majalla" pitchFamily="2" charset="-78"/>
                <a:cs typeface="Sakkal Majalla" pitchFamily="2" charset="-78"/>
              </a:rPr>
              <a:t>في النقود المعدنية.</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2.2.2. النقود المعدنية</a:t>
            </a:r>
            <a:r>
              <a:rPr lang="ar-DZ" sz="2200" u="sng" dirty="0">
                <a:latin typeface="Sakkal Majalla" pitchFamily="2" charset="-78"/>
                <a:cs typeface="Sakkal Majalla" pitchFamily="2" charset="-78"/>
              </a:rPr>
              <a:t>:</a:t>
            </a:r>
            <a:r>
              <a:rPr lang="ar-DZ" sz="2200" dirty="0">
                <a:latin typeface="Sakkal Majalla" pitchFamily="2" charset="-78"/>
                <a:cs typeface="Sakkal Majalla" pitchFamily="2" charset="-78"/>
              </a:rPr>
              <a:t>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بداية </a:t>
            </a:r>
            <a:r>
              <a:rPr lang="ar-DZ" sz="2200" dirty="0">
                <a:latin typeface="Sakkal Majalla" pitchFamily="2" charset="-78"/>
                <a:cs typeface="Sakkal Majalla" pitchFamily="2" charset="-78"/>
              </a:rPr>
              <a:t>تم </a:t>
            </a:r>
            <a:r>
              <a:rPr lang="ar-DZ" sz="2200" dirty="0" smtClean="0">
                <a:latin typeface="Sakkal Majalla" pitchFamily="2" charset="-78"/>
                <a:cs typeface="Sakkal Majalla" pitchFamily="2" charset="-78"/>
              </a:rPr>
              <a:t>االاهتداء </a:t>
            </a:r>
            <a:r>
              <a:rPr lang="ar-DZ" sz="2200" dirty="0">
                <a:latin typeface="Sakkal Majalla" pitchFamily="2" charset="-78"/>
                <a:cs typeface="Sakkal Majalla" pitchFamily="2" charset="-78"/>
              </a:rPr>
              <a:t>إلى المعادن النفيسة لإستخدامها كنقود في المبادلات، لما لها من خصائص (عدم القابلية للتلف، القابلية للتجزئة، سهولة النقل، الثبات النسبي لقيمتها...الخ)، وقد مرّ هذا النوع من النقود بثلاثة مراحل أساسية: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مرحلة النقود الموزونة، أوزان معينة.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مرحلة النقود المعدودة (في البداية كانت على شكل قطع وأجزاء بيضوية، ثم على شكل </a:t>
            </a:r>
            <a:r>
              <a:rPr lang="ar-DZ" sz="2200" dirty="0" err="1">
                <a:latin typeface="Sakkal Majalla" pitchFamily="2" charset="-78"/>
                <a:cs typeface="Sakkal Majalla" pitchFamily="2" charset="-78"/>
              </a:rPr>
              <a:t>قريصات</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مرحلة النقود المسكوكة (الإلزامية): وهي مرحلة وجود النقود المعدنية المصنوعة من معادن غير نفيسة في شكل البرونز، بحيث قيمتها الإسمية أكبر من قيمتها التبادلية. </a:t>
            </a:r>
            <a:endParaRPr lang="ar-DZ" sz="2200" dirty="0" smtClean="0">
              <a:latin typeface="Sakkal Majalla" pitchFamily="2" charset="-78"/>
              <a:cs typeface="Sakkal Majalla" pitchFamily="2" charset="-78"/>
            </a:endParaRP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2656"/>
            <a:ext cx="7864242" cy="4832092"/>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1.4.2.2</a:t>
            </a:r>
            <a:r>
              <a:rPr lang="ar-DZ" sz="2200" b="1" dirty="0">
                <a:latin typeface="Sakkal Majalla" pitchFamily="2" charset="-78"/>
                <a:cs typeface="Sakkal Majalla" pitchFamily="2" charset="-78"/>
              </a:rPr>
              <a:t>. خصم الأوراق التجارية:</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إن هذه العملية ينتج عنها فائدة تعود إلى البنك، ومفادها أن أي شخص حامل لورقة تجارية (سفتجة مثلا) تستحق الدفع في تاريخ معين يستطيع أن يتقدم حاملها إلى البنك التجاري قبل موعد الاستحقاق للحول على نقود سائلة، ولكنها أقل قيمة مما هو مقيد بالورقة التجارية، والفرق بين المبلغ الموجود بالورقة والمبلغ المأخوذ من طرف حاملها يأخذها البنك ويدعى مبلغ الخصم، ويضاف إليها مبلغ ضئيل كعملة ومصاريف التحصيل.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وكذلك تمثل عملية الخصم في أذونات الخزانة، حيث يستفيد البنك من الفرق بين القيمة الإسمية والقيمة الحالية التي يدفعها البنك، والذي يتوقف على سعر الخصم الذي يحدده البنك باعتبار أن أذونات الخزانة هي عبارة عن سندات حكومية قصيرة الأجل تطرح للاكتتاب وتقوم البنوك التجارية بشرائها، برغم ضآلة فائدتها لكنها تتمتع بسيولة كبيرة وانتفاء خطر عدم الوفاء بقيمتها كما أن البنك المركزي مستعد دوما لتحويلها إلى نقود بإعادة خصمها.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وتعتبر وظيف خصم الأوراق التجارية هامة تمكن رجال الأعمال والتجار من التوسع في معاملاتهم والحصول على أموال سائلة في صورة نقود جاهزة، لكن ذلك بمقابل فائدة ترجع إلى البنك، وهي عملية شبيهة بعملية القرض بفائدة من ناحية الفائدة نظير الأجل.</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848872"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2.4.2.2. التحصيل:</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عملية تسوية الديون أو ترحيل من حساب العملاء هذه العملية توفر للعملاء عناء حمل النقود وتؤمنهم من مخاطر السرقة والضياع، وهناك عدة صور للتحصيل: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تحصيل الشيكات</a:t>
            </a:r>
            <a:r>
              <a:rPr lang="ar-DZ" sz="2200" dirty="0">
                <a:latin typeface="Sakkal Majalla" pitchFamily="2" charset="-78"/>
                <a:cs typeface="Sakkal Majalla" pitchFamily="2" charset="-78"/>
              </a:rPr>
              <a:t>: هي تقنية تتمثل في ترحيل من حساب الدائن بواسطة شيك يحرره الأول لحساب الثاني.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التحصيل المستندي</a:t>
            </a:r>
            <a:r>
              <a:rPr lang="ar-DZ" sz="2200" dirty="0">
                <a:latin typeface="Sakkal Majalla" pitchFamily="2" charset="-78"/>
                <a:cs typeface="Sakkal Majalla" pitchFamily="2" charset="-78"/>
              </a:rPr>
              <a:t>: وهي عماية خاصة تتم أثناء التعامل مع الخارج</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تحصيل الكمبيالات</a:t>
            </a:r>
            <a:r>
              <a:rPr lang="ar-DZ" sz="2200" dirty="0">
                <a:latin typeface="Sakkal Majalla" pitchFamily="2" charset="-78"/>
                <a:cs typeface="Sakkal Majalla" pitchFamily="2" charset="-78"/>
              </a:rPr>
              <a:t>: قبل موعد استحقاق الكمبيالة (السفتجة) بأيام قليلة يقوم البنك بإرسال إخطار للمدين، وبعد الحصول قيمتها من طرف المدين يقيدها البنك في رصيد الدائن المستفيد من السفتجة بعد خصم المصاريف.</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إضافة إلى كل هذه الوظائف يقوم البنك كذلك بما يلي: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شراء وبيع العملات الأجنبية.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التحويلات الخارجية.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إصدار أسهم وسندات لحساب الشركات.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شراء وبيع الأوراق المالية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تسليم أنصبة الأسهم وفوائد السندات نيابة عن الشركات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صرف المعاشات الدورية لمستحقيها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ادارة ممتلكات العملات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إعطاء بيانات عن الحالة المالية للعميل إلى البنوك الأخرى</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260648"/>
            <a:ext cx="7884368"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2. البنك المركزي</a:t>
            </a:r>
            <a:r>
              <a:rPr lang="ar-DZ" sz="2200" b="1" dirty="0" smtClean="0">
                <a:latin typeface="Sakkal Majalla" pitchFamily="2" charset="-78"/>
                <a:cs typeface="Sakkal Majalla" pitchFamily="2" charset="-78"/>
              </a:rPr>
              <a:t>:</a:t>
            </a:r>
          </a:p>
          <a:p>
            <a:pPr algn="just" rtl="1"/>
            <a:r>
              <a:rPr lang="ar-DZ" sz="2200" dirty="0" smtClean="0">
                <a:latin typeface="Sakkal Majalla" pitchFamily="2" charset="-78"/>
                <a:cs typeface="Sakkal Majalla" pitchFamily="2" charset="-78"/>
              </a:rPr>
              <a:t>يعتبر </a:t>
            </a:r>
            <a:r>
              <a:rPr lang="ar-DZ" sz="2200" dirty="0">
                <a:latin typeface="Sakkal Majalla" pitchFamily="2" charset="-78"/>
                <a:cs typeface="Sakkal Majalla" pitchFamily="2" charset="-78"/>
              </a:rPr>
              <a:t>البنك المركزي أحدث صورة لتطور الجهاز المصرفي، نشأ عن الحاجة لتوحيد الإصدار النقدي، بعدما كانت هذه الوظيفة للبنوك </a:t>
            </a:r>
            <a:r>
              <a:rPr lang="ar-DZ" sz="2200" dirty="0" smtClean="0">
                <a:latin typeface="Sakkal Majalla" pitchFamily="2" charset="-78"/>
                <a:cs typeface="Sakkal Majalla" pitchFamily="2" charset="-78"/>
              </a:rPr>
              <a:t>التجارية</a:t>
            </a:r>
          </a:p>
          <a:p>
            <a:pPr algn="just" rtl="1"/>
            <a:r>
              <a:rPr lang="ar-DZ" sz="2200" dirty="0">
                <a:latin typeface="Sakkal Majalla" pitchFamily="2" charset="-78"/>
                <a:cs typeface="Sakkal Majalla" pitchFamily="2" charset="-78"/>
              </a:rPr>
              <a:t>أي أن البنك المركزي كان أصلا بنكا تجاريا تحول تدريجيا إلى البنك المركزي لينفرد بحق الإصدار بالقيام بالخدمات المصرفية للحكومة، ونتيجة لتطور البنك المركزي </a:t>
            </a:r>
            <a:r>
              <a:rPr lang="ar-DZ" sz="2200" dirty="0" smtClean="0">
                <a:latin typeface="Sakkal Majalla" pitchFamily="2" charset="-78"/>
                <a:cs typeface="Sakkal Majalla" pitchFamily="2" charset="-78"/>
              </a:rPr>
              <a:t>اتسع </a:t>
            </a:r>
            <a:r>
              <a:rPr lang="ar-DZ" sz="2200" dirty="0">
                <a:latin typeface="Sakkal Majalla" pitchFamily="2" charset="-78"/>
                <a:cs typeface="Sakkal Majalla" pitchFamily="2" charset="-78"/>
              </a:rPr>
              <a:t>نطاق مسؤولياته وأصبح المقرض الأخير للمؤسسات النقدية والمراقب لحجم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والمنفذ للسياسة النقدية التي تحددها الدولة، ومن ثم ظهر مصطلح "البنك المركزي" كتعبير متفق عليه بصفة عامة للوظائف المحددة التي تقوم بها هذه المؤسسة النقدية.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ولذلك فالبنك </a:t>
            </a:r>
            <a:r>
              <a:rPr lang="ar-DZ" sz="2200" dirty="0" smtClean="0">
                <a:latin typeface="Sakkal Majalla" pitchFamily="2" charset="-78"/>
                <a:cs typeface="Sakkal Majalla" pitchFamily="2" charset="-78"/>
              </a:rPr>
              <a:t>المركزي</a:t>
            </a:r>
            <a:r>
              <a:rPr lang="fr-FR"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هو عبارة عن مؤسسة مالية يأتي على قمة الجهاز المصرفي بما له من قدرة على إصدار النقود وتدميرها، والقدرة على التأثير في إمكانيات البنوك التجارية في خلق الودائع، فهو بمثابة بنك البنوك.</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ويختلف البنك المركزي من دولة لأخرى من حيث نطاق مسؤولياته وخصائصه التنظيمية ، وكذا من حيث علاقته بالسلطات العامة، بسبب </a:t>
            </a:r>
            <a:r>
              <a:rPr lang="ar-DZ" sz="2200" dirty="0" smtClean="0">
                <a:latin typeface="Sakkal Majalla" pitchFamily="2" charset="-78"/>
                <a:cs typeface="Sakkal Majalla" pitchFamily="2" charset="-78"/>
              </a:rPr>
              <a:t>اختلاف </a:t>
            </a:r>
            <a:r>
              <a:rPr lang="ar-DZ" sz="2200" dirty="0">
                <a:latin typeface="Sakkal Majalla" pitchFamily="2" charset="-78"/>
                <a:cs typeface="Sakkal Majalla" pitchFamily="2" charset="-78"/>
              </a:rPr>
              <a:t>النظم النقدية </a:t>
            </a:r>
            <a:r>
              <a:rPr lang="ar-DZ" sz="2200" dirty="0" smtClean="0">
                <a:latin typeface="Sakkal Majalla" pitchFamily="2" charset="-78"/>
                <a:cs typeface="Sakkal Majalla" pitchFamily="2" charset="-78"/>
              </a:rPr>
              <a:t>والاقتصادية </a:t>
            </a:r>
            <a:r>
              <a:rPr lang="ar-DZ" sz="2200" dirty="0">
                <a:latin typeface="Sakkal Majalla" pitchFamily="2" charset="-78"/>
                <a:cs typeface="Sakkal Majalla" pitchFamily="2" charset="-78"/>
              </a:rPr>
              <a:t>السائدة في كل بلد، لكن ومع ذلك هنالك خصائص مشتركة تجمعهم متمثلة في الوظائف الأساسية التي تقوم بها.</a:t>
            </a:r>
            <a:endParaRPr lang="fr-FR" sz="2200" dirty="0">
              <a:latin typeface="Sakkal Majalla" pitchFamily="2" charset="-78"/>
              <a:cs typeface="Sakkal Majalla" pitchFamily="2" charset="-78"/>
            </a:endParaRPr>
          </a:p>
          <a:p>
            <a:pPr algn="just" rtl="1"/>
            <a:endParaRPr lang="fr-FR" sz="2200" b="1" dirty="0"/>
          </a:p>
        </p:txBody>
      </p:sp>
    </p:spTree>
    <p:extLst>
      <p:ext uri="{BB962C8B-B14F-4D97-AF65-F5344CB8AC3E}">
        <p14:creationId xmlns:p14="http://schemas.microsoft.com/office/powerpoint/2010/main" val="228551849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2"/>
            <a:ext cx="7902624" cy="3323987"/>
          </a:xfrm>
          <a:prstGeom prst="rect">
            <a:avLst/>
          </a:prstGeom>
        </p:spPr>
        <p:txBody>
          <a:bodyPr wrap="square">
            <a:spAutoFit/>
          </a:bodyPr>
          <a:lstStyle/>
          <a:p>
            <a:pPr algn="just" rtl="1"/>
            <a:r>
              <a:rPr lang="ar-DZ" sz="2100" b="1" dirty="0" smtClean="0">
                <a:latin typeface="Sakkal Majalla" pitchFamily="2" charset="-78"/>
                <a:cs typeface="Sakkal Majalla" pitchFamily="2" charset="-78"/>
              </a:rPr>
              <a:t>1.1</a:t>
            </a:r>
            <a:r>
              <a:rPr lang="ar-DZ" sz="2100" b="1" dirty="0">
                <a:latin typeface="Sakkal Majalla" pitchFamily="2" charset="-78"/>
                <a:cs typeface="Sakkal Majalla" pitchFamily="2" charset="-78"/>
              </a:rPr>
              <a:t>. وظائف البنك المركزي</a:t>
            </a:r>
            <a:r>
              <a:rPr lang="ar-DZ" sz="2100" b="1" dirty="0" smtClean="0">
                <a:latin typeface="Sakkal Majalla" pitchFamily="2" charset="-78"/>
                <a:cs typeface="Sakkal Majalla" pitchFamily="2" charset="-78"/>
              </a:rPr>
              <a:t>:</a:t>
            </a:r>
          </a:p>
          <a:p>
            <a:pPr algn="just" rtl="1"/>
            <a:r>
              <a:rPr lang="ar-DZ" sz="2100" b="1" dirty="0" smtClean="0">
                <a:latin typeface="Sakkal Majalla" pitchFamily="2" charset="-78"/>
                <a:cs typeface="Sakkal Majalla" pitchFamily="2" charset="-78"/>
              </a:rPr>
              <a:t> </a:t>
            </a:r>
            <a:r>
              <a:rPr lang="ar-DZ" sz="2100" dirty="0">
                <a:latin typeface="Sakkal Majalla" pitchFamily="2" charset="-78"/>
                <a:cs typeface="Sakkal Majalla" pitchFamily="2" charset="-78"/>
              </a:rPr>
              <a:t>للبنك المركزي عدة وظائف منها التقليدية ومنها الحديثة نذكرها كالتالي: </a:t>
            </a:r>
            <a:endParaRPr lang="fr-FR" sz="2100" dirty="0">
              <a:latin typeface="Sakkal Majalla" pitchFamily="2" charset="-78"/>
              <a:cs typeface="Sakkal Majalla" pitchFamily="2" charset="-78"/>
            </a:endParaRPr>
          </a:p>
          <a:p>
            <a:pPr algn="just" rtl="1"/>
            <a:r>
              <a:rPr lang="ar-DZ" sz="2100" b="1" dirty="0">
                <a:latin typeface="Sakkal Majalla" pitchFamily="2" charset="-78"/>
                <a:cs typeface="Sakkal Majalla" pitchFamily="2" charset="-78"/>
              </a:rPr>
              <a:t>1.1.1. إصدار النقود: </a:t>
            </a:r>
            <a:endParaRPr lang="fr-FR" sz="2100" b="1" dirty="0">
              <a:latin typeface="Sakkal Majalla" pitchFamily="2" charset="-78"/>
              <a:cs typeface="Sakkal Majalla" pitchFamily="2" charset="-78"/>
            </a:endParaRPr>
          </a:p>
          <a:p>
            <a:pPr algn="just" rtl="1"/>
            <a:r>
              <a:rPr lang="ar-DZ" sz="2100" dirty="0">
                <a:latin typeface="Sakkal Majalla" pitchFamily="2" charset="-78"/>
                <a:cs typeface="Sakkal Majalla" pitchFamily="2" charset="-78"/>
              </a:rPr>
              <a:t>إن عملية إصدار النقود هي قدرة البنك المركزي على تمويل بعض الأصول والمتمثلة في الأصول الحقيقية وشبه النقدية أو النقدية من نوع مغاير إلى وحدات نقد، هذه الأصول تعتبر </a:t>
            </a:r>
            <a:r>
              <a:rPr lang="ar-DZ" sz="2100" dirty="0" smtClean="0">
                <a:latin typeface="Sakkal Majalla" pitchFamily="2" charset="-78"/>
                <a:cs typeface="Sakkal Majalla" pitchFamily="2" charset="-78"/>
              </a:rPr>
              <a:t>التزاما </a:t>
            </a:r>
            <a:r>
              <a:rPr lang="ar-DZ" sz="2100" dirty="0">
                <a:latin typeface="Sakkal Majalla" pitchFamily="2" charset="-78"/>
                <a:cs typeface="Sakkal Majalla" pitchFamily="2" charset="-78"/>
              </a:rPr>
              <a:t>من قبل أعوان </a:t>
            </a:r>
            <a:r>
              <a:rPr lang="ar-DZ" sz="2100" dirty="0" smtClean="0">
                <a:latin typeface="Sakkal Majalla" pitchFamily="2" charset="-78"/>
                <a:cs typeface="Sakkal Majalla" pitchFamily="2" charset="-78"/>
              </a:rPr>
              <a:t>اقتصادية </a:t>
            </a:r>
            <a:r>
              <a:rPr lang="ar-DZ" sz="2100" dirty="0">
                <a:latin typeface="Sakkal Majalla" pitchFamily="2" charset="-78"/>
                <a:cs typeface="Sakkal Majalla" pitchFamily="2" charset="-78"/>
              </a:rPr>
              <a:t>كالدولة أو دول أجنبية أو مشروعات صناعية وتجارية أو من قبل مؤسسات نقدية كالبنوك ومؤسسات مالية (محلية وأجنبية) لصالح البنك المركزي، وهذه الأصول تمثل غطاء الإصدار، تقابلها نقود في جانب الخصوم، ومن الناحية الحسابية يجب أن يتساوى جانب الخصوم مع جانب الأصول وهي أساس عملية الإصدار، عن طريقه يتحقق التوازن بين الإنتاج الحقيقي للإقتصاد مع تداول هذا الإنتاج بوحدات النقد.</a:t>
            </a:r>
            <a:endParaRPr lang="fr-FR" sz="21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56376" cy="6524863"/>
          </a:xfrm>
          <a:prstGeom prst="rect">
            <a:avLst/>
          </a:prstGeom>
        </p:spPr>
        <p:txBody>
          <a:bodyPr wrap="square">
            <a:spAutoFit/>
          </a:bodyPr>
          <a:lstStyle/>
          <a:p>
            <a:pPr algn="just" rtl="1"/>
            <a:r>
              <a:rPr lang="ar-DZ" sz="2200" dirty="0">
                <a:latin typeface="Sakkal Majalla" pitchFamily="2" charset="-78"/>
                <a:cs typeface="Sakkal Majalla" pitchFamily="2" charset="-78"/>
              </a:rPr>
              <a:t>كما ظهرت مع نشأة النقود والنظام المصرفي عدة قواعد تنظم عملية إصدار النقود نوردها مختصرة كما يلي:</a:t>
            </a:r>
            <a:endParaRPr lang="fr-FR" sz="2200" dirty="0">
              <a:latin typeface="Sakkal Majalla" pitchFamily="2" charset="-78"/>
              <a:cs typeface="Sakkal Majalla" pitchFamily="2" charset="-78"/>
            </a:endParaRPr>
          </a:p>
          <a:p>
            <a:pPr algn="just" rtl="1"/>
            <a:r>
              <a:rPr lang="ar-DZ" sz="2200" b="1" dirty="0" smtClean="0">
                <a:latin typeface="Sakkal Majalla" pitchFamily="2" charset="-78"/>
                <a:cs typeface="Sakkal Majalla" pitchFamily="2" charset="-78"/>
              </a:rPr>
              <a:t>أ- نظام </a:t>
            </a:r>
            <a:r>
              <a:rPr lang="ar-DZ" sz="2200" b="1" dirty="0">
                <a:latin typeface="Sakkal Majalla" pitchFamily="2" charset="-78"/>
                <a:cs typeface="Sakkal Majalla" pitchFamily="2" charset="-78"/>
              </a:rPr>
              <a:t>الغطاء الذهبي الكامل</a:t>
            </a:r>
            <a:r>
              <a:rPr lang="ar-DZ" sz="2200" dirty="0">
                <a:latin typeface="Sakkal Majalla" pitchFamily="2" charset="-78"/>
                <a:cs typeface="Sakkal Majalla" pitchFamily="2" charset="-78"/>
              </a:rPr>
              <a:t>: هو إتاحة البنك المركزي إصدار النقود بما لديه من ذهب، أي مقدرة البنك في الإصدار تكون 100% بما يملكه من ذهب في خزانته.</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إن هذا النظام أصبح يشكل عائقا للبنك </a:t>
            </a:r>
            <a:r>
              <a:rPr lang="ar-DZ" sz="2200" dirty="0" smtClean="0">
                <a:latin typeface="Sakkal Majalla" pitchFamily="2" charset="-78"/>
                <a:cs typeface="Sakkal Majalla" pitchFamily="2" charset="-78"/>
              </a:rPr>
              <a:t>لا يتناسب </a:t>
            </a:r>
            <a:r>
              <a:rPr lang="ar-DZ" sz="2200" dirty="0">
                <a:latin typeface="Sakkal Majalla" pitchFamily="2" charset="-78"/>
                <a:cs typeface="Sakkal Majalla" pitchFamily="2" charset="-78"/>
              </a:rPr>
              <a:t>مع </a:t>
            </a:r>
            <a:r>
              <a:rPr lang="ar-DZ" sz="2200" dirty="0" smtClean="0">
                <a:latin typeface="Sakkal Majalla" pitchFamily="2" charset="-78"/>
                <a:cs typeface="Sakkal Majalla" pitchFamily="2" charset="-78"/>
              </a:rPr>
              <a:t>احتياجات </a:t>
            </a:r>
            <a:r>
              <a:rPr lang="ar-DZ" sz="2200" dirty="0">
                <a:latin typeface="Sakkal Majalla" pitchFamily="2" charset="-78"/>
                <a:cs typeface="Sakkal Majalla" pitchFamily="2" charset="-78"/>
              </a:rPr>
              <a:t>التعامل الإقتصادي من النقود، إلا أنه يعطي الثقة الكاملة في الأوراق النقدية، مما أدى إلى العدول عنه وإستبداله بنظام أكثر مرونة.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a:t>
            </a:r>
            <a:r>
              <a:rPr lang="ar-DZ" sz="2200" b="1" dirty="0">
                <a:latin typeface="Sakkal Majalla" pitchFamily="2" charset="-78"/>
                <a:cs typeface="Sakkal Majalla" pitchFamily="2" charset="-78"/>
              </a:rPr>
              <a:t>نظام الإصدار الجزئي الوثيق</a:t>
            </a:r>
            <a:r>
              <a:rPr lang="ar-DZ" sz="2200" dirty="0">
                <a:latin typeface="Sakkal Majalla" pitchFamily="2" charset="-78"/>
                <a:cs typeface="Sakkal Majalla" pitchFamily="2" charset="-78"/>
              </a:rPr>
              <a:t>: وهو تحديد حد أقصى في الإصدار مغطى بالسندات الحكومية، وما زاد عن ذلك يغطى بالكامل بالذهب، وقد عملت بهذا النظام إنجلترا عام 1844 لتتبعها عدة دول فيها بعد.</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هذا النظام هو أكثر مرونة من السابق، لأن الحكومة تستطيع زيادة أو تخفيض السندات، إلا أن البنك لا يمكنه أن يزيد عن ذلك الحد إذا تعذر عليه الحصول على الذهب مما يؤدي إلى عدم </a:t>
            </a:r>
            <a:r>
              <a:rPr lang="ar-DZ" sz="2200" dirty="0" smtClean="0">
                <a:latin typeface="Sakkal Majalla" pitchFamily="2" charset="-78"/>
                <a:cs typeface="Sakkal Majalla" pitchFamily="2" charset="-78"/>
              </a:rPr>
              <a:t>االاستجابة </a:t>
            </a:r>
            <a:r>
              <a:rPr lang="ar-DZ" sz="2200" dirty="0">
                <a:latin typeface="Sakkal Majalla" pitchFamily="2" charset="-78"/>
                <a:cs typeface="Sakkal Majalla" pitchFamily="2" charset="-78"/>
              </a:rPr>
              <a:t>إلى حجم </a:t>
            </a:r>
            <a:r>
              <a:rPr lang="ar-DZ" sz="2200" dirty="0" smtClean="0">
                <a:latin typeface="Sakkal Majalla" pitchFamily="2" charset="-78"/>
                <a:cs typeface="Sakkal Majalla" pitchFamily="2" charset="-78"/>
              </a:rPr>
              <a:t>النشاط الاقتصادي، </a:t>
            </a:r>
            <a:r>
              <a:rPr lang="ar-DZ" sz="2200" dirty="0">
                <a:latin typeface="Sakkal Majalla" pitchFamily="2" charset="-78"/>
                <a:cs typeface="Sakkal Majalla" pitchFamily="2" charset="-78"/>
              </a:rPr>
              <a:t>ولذلك تخلت عن ذلك النظام عدة دول وأولها إنجلترا عام 1928م.</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جـ- نظام غطاء الذهب النسبي</a:t>
            </a:r>
            <a:r>
              <a:rPr lang="ar-DZ" sz="2200" dirty="0">
                <a:latin typeface="Sakkal Majalla" pitchFamily="2" charset="-78"/>
                <a:cs typeface="Sakkal Majalla" pitchFamily="2" charset="-78"/>
              </a:rPr>
              <a:t>: في ظل هذا النظام تحدد نسبة معينة من النقود المصدرة تغطى بالذهب، والباقي يغطى بأذونات الخزانة والسندات الحكومية والأوراق المالية الأخرى، </a:t>
            </a:r>
            <a:r>
              <a:rPr lang="ar-DZ" sz="2200" dirty="0" smtClean="0">
                <a:latin typeface="Sakkal Majalla" pitchFamily="2" charset="-78"/>
                <a:cs typeface="Sakkal Majalla" pitchFamily="2" charset="-78"/>
              </a:rPr>
              <a:t>واتبعت </a:t>
            </a:r>
            <a:r>
              <a:rPr lang="ar-DZ" sz="2200" dirty="0">
                <a:latin typeface="Sakkal Majalla" pitchFamily="2" charset="-78"/>
                <a:cs typeface="Sakkal Majalla" pitchFamily="2" charset="-78"/>
              </a:rPr>
              <a:t>هذا النظام في الإصدار دول كثيرة خاصة بعد عام 1920، مثل ألمانيا والولايات المتحدة الأمريكية، لكن تخلت عنه فيما بعد لأنه يتميز بالجمود من ناحية أن هذه النسبة مغطاة بالذهب هي الحد الأعلى للإصدار، لكن يمتاز بالمرونة في كونه أن هذه النسبة لا تمثل 100%.</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7848872" cy="5847755"/>
          </a:xfrm>
          <a:prstGeom prst="rect">
            <a:avLst/>
          </a:prstGeom>
        </p:spPr>
        <p:txBody>
          <a:bodyPr wrap="square">
            <a:spAutoFit/>
          </a:bodyPr>
          <a:lstStyle/>
          <a:p>
            <a:pPr algn="just" rtl="1"/>
            <a:r>
              <a:rPr lang="ar-DZ" sz="2200" b="1" dirty="0">
                <a:latin typeface="Sakkal Majalla" pitchFamily="2" charset="-78"/>
                <a:cs typeface="Sakkal Majalla" pitchFamily="2" charset="-78"/>
              </a:rPr>
              <a:t>2.2.1.1.تقديم القروض للحكومة</a:t>
            </a:r>
            <a:r>
              <a:rPr lang="ar-DZ" sz="2200" dirty="0">
                <a:latin typeface="Sakkal Majalla" pitchFamily="2" charset="-78"/>
                <a:cs typeface="Sakkal Majalla" pitchFamily="2" charset="-78"/>
              </a:rPr>
              <a:t>: سواء كانت قروضا قصيرة الأجل </a:t>
            </a:r>
            <a:r>
              <a:rPr lang="ar-DZ" sz="2200" dirty="0" smtClean="0">
                <a:latin typeface="Sakkal Majalla" pitchFamily="2" charset="-78"/>
                <a:cs typeface="Sakkal Majalla" pitchFamily="2" charset="-78"/>
              </a:rPr>
              <a:t>انتظارا </a:t>
            </a:r>
            <a:r>
              <a:rPr lang="ar-DZ" sz="2200" dirty="0">
                <a:latin typeface="Sakkal Majalla" pitchFamily="2" charset="-78"/>
                <a:cs typeface="Sakkal Majalla" pitchFamily="2" charset="-78"/>
              </a:rPr>
              <a:t>لقيامها بتحصيل مستحقاتها من الضرائب أو القروض من الأفراد، أو كانت قروضا طويلة الأجل قد تمتد إلى سنوات في تسديدها، أو قروض </a:t>
            </a:r>
            <a:r>
              <a:rPr lang="ar-DZ" sz="2200" dirty="0" smtClean="0">
                <a:latin typeface="Sakkal Majalla" pitchFamily="2" charset="-78"/>
                <a:cs typeface="Sakkal Majalla" pitchFamily="2" charset="-78"/>
              </a:rPr>
              <a:t>استثنائية </a:t>
            </a:r>
            <a:r>
              <a:rPr lang="ar-DZ" sz="2200" dirty="0">
                <a:latin typeface="Sakkal Majalla" pitchFamily="2" charset="-78"/>
                <a:cs typeface="Sakkal Majalla" pitchFamily="2" charset="-78"/>
              </a:rPr>
              <a:t>غير عادية وخاصة في أوقات الحروب والطوارئ، وهو بذلك يعتبر المصدر الأساسي للائتمان الحكومي.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كما أنه يقوم بتقديم تسبيقات للحكومة وهي عبارة عن أوراق نقدية </a:t>
            </a:r>
            <a:r>
              <a:rPr lang="ar-DZ" sz="2200" dirty="0" smtClean="0">
                <a:latin typeface="Sakkal Majalla" pitchFamily="2" charset="-78"/>
                <a:cs typeface="Sakkal Majalla" pitchFamily="2" charset="-78"/>
              </a:rPr>
              <a:t>ائتمانية </a:t>
            </a:r>
            <a:r>
              <a:rPr lang="ar-DZ" sz="2200" dirty="0">
                <a:latin typeface="Sakkal Majalla" pitchFamily="2" charset="-78"/>
                <a:cs typeface="Sakkal Majalla" pitchFamily="2" charset="-78"/>
              </a:rPr>
              <a:t>من البنك لصالح الخزينة العامة، وقد تكون بفوائد كما قد تكون بغير فوائد.</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3.1.1.. البنك المركزي بنك البنوك</a:t>
            </a:r>
            <a:r>
              <a:rPr lang="ar-DZ" sz="2200" dirty="0">
                <a:latin typeface="Sakkal Majalla" pitchFamily="2" charset="-78"/>
                <a:cs typeface="Sakkal Majalla" pitchFamily="2" charset="-78"/>
              </a:rPr>
              <a:t>: يعتبر البنك المركزي بمثابة الأم التي تحضن أبنائها وهو الملاذ كما </a:t>
            </a:r>
            <a:r>
              <a:rPr lang="ar-DZ" sz="2200" dirty="0" smtClean="0">
                <a:latin typeface="Sakkal Majalla" pitchFamily="2" charset="-78"/>
                <a:cs typeface="Sakkal Majalla" pitchFamily="2" charset="-78"/>
              </a:rPr>
              <a:t>اقتضى </a:t>
            </a:r>
            <a:r>
              <a:rPr lang="ar-DZ" sz="2200" dirty="0">
                <a:latin typeface="Sakkal Majalla" pitchFamily="2" charset="-78"/>
                <a:cs typeface="Sakkal Majalla" pitchFamily="2" charset="-78"/>
              </a:rPr>
              <a:t>الأمر ذلك بالنسبة للبنوك التجارية، فهي تحفظ ودائعها لديه، وتقوم </a:t>
            </a:r>
            <a:r>
              <a:rPr lang="ar-DZ" sz="2200" dirty="0" smtClean="0">
                <a:latin typeface="Sakkal Majalla" pitchFamily="2" charset="-78"/>
                <a:cs typeface="Sakkal Majalla" pitchFamily="2" charset="-78"/>
              </a:rPr>
              <a:t>بالإقتراض </a:t>
            </a:r>
            <a:r>
              <a:rPr lang="ar-DZ" sz="2200" dirty="0">
                <a:latin typeface="Sakkal Majalla" pitchFamily="2" charset="-78"/>
                <a:cs typeface="Sakkal Majalla" pitchFamily="2" charset="-78"/>
              </a:rPr>
              <a:t>منه، والقيام بعملية إعادة الخصم الأوراق التجارية وأذونات الخزانة وغيرها من العمليات المصرفية.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4.1.1. مراقبة عملية الائتمان: </a:t>
            </a:r>
            <a:r>
              <a:rPr lang="ar-DZ" sz="2200" dirty="0">
                <a:latin typeface="Sakkal Majalla" pitchFamily="2" charset="-78"/>
                <a:cs typeface="Sakkal Majalla" pitchFamily="2" charset="-78"/>
              </a:rPr>
              <a:t>بما أن البنك المركزي هو بنك الحكومة، فإن هذه الأخيرة تحتفظ لديه بودائعها، وبما أنه بنك البنوك (التجارية) فإن هذه الأخيرة كذلك تحتفظ بودائعها لديه، ومن ثم فأن للبنك المركزي القدرة على التحكم في حجم هذه الودائع (أي حجم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وحجم الإئتمان يتوقف على حجم ونسبة الإحتياطي النقدي الذي تحتفظ به البنوك </a:t>
            </a:r>
            <a:r>
              <a:rPr lang="ar-DZ" sz="2200" dirty="0" smtClean="0">
                <a:latin typeface="Sakkal Majalla" pitchFamily="2" charset="-78"/>
                <a:cs typeface="Sakkal Majalla" pitchFamily="2" charset="-78"/>
              </a:rPr>
              <a:t>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وهناك سياسات (أدوات أو وسائل) يتبعها البنك المركزي لمراقب الائتمان، منها ما هو تقليدي ويطلق عليها "الوسائل الكمية" أو "الرقابة الكمية" ومنها ما هو حديث ويطلق عليها "الرقابة الكيفية" أو الرقابة النوعية (كما سبق التطرق إليه في </a:t>
            </a:r>
            <a:r>
              <a:rPr lang="ar-DZ" sz="2200" dirty="0" smtClean="0">
                <a:latin typeface="Sakkal Majalla" pitchFamily="2" charset="-78"/>
                <a:cs typeface="Sakkal Majalla" pitchFamily="2" charset="-78"/>
              </a:rPr>
              <a:t>المحور </a:t>
            </a:r>
            <a:r>
              <a:rPr lang="ar-DZ" sz="2200" dirty="0">
                <a:latin typeface="Sakkal Majalla" pitchFamily="2" charset="-78"/>
                <a:cs typeface="Sakkal Majalla" pitchFamily="2" charset="-78"/>
              </a:rPr>
              <a:t>السابق).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331640" y="2420888"/>
            <a:ext cx="6916925" cy="3139321"/>
          </a:xfrm>
          <a:prstGeom prst="rect">
            <a:avLst/>
          </a:prstGeom>
        </p:spPr>
        <p:txBody>
          <a:bodyPr wrap="square">
            <a:spAutoFit/>
          </a:bodyPr>
          <a:lstStyle/>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حاول التعرف على نشأة البنوك المركزية.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وظائف ومهام البنك المركزي.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نظم الاصدار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باختصار الأدوات التي يستخدمها البنك المركزي للتأثير على الاتمان.</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a:t>
            </a:r>
            <a:r>
              <a:rPr lang="ar-DZ" sz="2200" dirty="0" smtClean="0">
                <a:latin typeface="Sakkal Majalla" pitchFamily="2" charset="-78"/>
                <a:cs typeface="Sakkal Majalla" pitchFamily="2" charset="-78"/>
              </a:rPr>
              <a:t>بإيجاز </a:t>
            </a:r>
            <a:r>
              <a:rPr lang="ar-DZ" sz="2200" dirty="0">
                <a:latin typeface="Sakkal Majalla" pitchFamily="2" charset="-78"/>
                <a:cs typeface="Sakkal Majalla" pitchFamily="2" charset="-78"/>
              </a:rPr>
              <a:t>كيفية نشأة البنوك التجارية.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آلية خلق النقود لدى البنوك التجارية.</a:t>
            </a:r>
            <a:endParaRPr lang="fr-FR" sz="2200" dirty="0">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08720"/>
            <a:ext cx="7992888" cy="4154984"/>
          </a:xfrm>
          <a:prstGeom prst="rect">
            <a:avLst/>
          </a:prstGeom>
        </p:spPr>
        <p:txBody>
          <a:bodyPr wrap="square">
            <a:spAutoFit/>
          </a:bodyPr>
          <a:lstStyle/>
          <a:p>
            <a:pPr algn="r"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endParaRPr lang="fr-FR" sz="2200" b="1"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a:t>
            </a:r>
            <a:r>
              <a:rPr lang="ar-DZ" sz="2200" dirty="0">
                <a:latin typeface="Sakkal Majalla" pitchFamily="2" charset="-78"/>
                <a:cs typeface="Sakkal Majalla" pitchFamily="2" charset="-78"/>
              </a:rPr>
              <a:t>. مفهوم أسواق رأس المال.</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2. أدوات التعامل في أسواق رأس المال ( الأسهم).</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3.أدوات التعامل في أسواق رأس المال ( السندات).</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  مفهوم أسواق رأس المال:</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يعرف سوق رأس المال بأنه سوق الصفقات المالية طويلة الأجل والتي تنفذ إما في صورة قروض مباشرة طويلة الأجل، أو في شكل إصدارات مالية طويلة الأجل.</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كما يعرف على أنه المجال الذي يتم فيه تبادل رأس المال بين مجموعة من الأعوان </a:t>
            </a:r>
            <a:r>
              <a:rPr lang="ar-DZ" sz="2200" dirty="0" smtClean="0">
                <a:latin typeface="Sakkal Majalla" pitchFamily="2" charset="-78"/>
                <a:cs typeface="Sakkal Majalla" pitchFamily="2" charset="-78"/>
              </a:rPr>
              <a:t>الاقتصاديين </a:t>
            </a:r>
            <a:r>
              <a:rPr lang="ar-DZ" sz="2200" dirty="0">
                <a:latin typeface="Sakkal Majalla" pitchFamily="2" charset="-78"/>
                <a:cs typeface="Sakkal Majalla" pitchFamily="2" charset="-78"/>
              </a:rPr>
              <a:t>ذوي راس المال الفائض (المدخرين)،ومجموعة من الأعوان </a:t>
            </a:r>
            <a:r>
              <a:rPr lang="ar-DZ" sz="2200" dirty="0" smtClean="0">
                <a:latin typeface="Sakkal Majalla" pitchFamily="2" charset="-78"/>
                <a:cs typeface="Sakkal Majalla" pitchFamily="2" charset="-78"/>
              </a:rPr>
              <a:t>الاقتصاديين </a:t>
            </a:r>
            <a:r>
              <a:rPr lang="ar-DZ" sz="2200" dirty="0">
                <a:latin typeface="Sakkal Majalla" pitchFamily="2" charset="-78"/>
                <a:cs typeface="Sakkal Majalla" pitchFamily="2" charset="-78"/>
              </a:rPr>
              <a:t>من ذوي الحاجة إلى رأس المال (المستثمرين</a:t>
            </a:r>
            <a:r>
              <a:rPr lang="ar-DZ" sz="2200" dirty="0" smtClean="0">
                <a:latin typeface="Sakkal Majalla" pitchFamily="2" charset="-78"/>
                <a:cs typeface="Sakkal Majalla" pitchFamily="2" charset="-78"/>
              </a:rPr>
              <a:t>)، وفق </a:t>
            </a:r>
            <a:r>
              <a:rPr lang="ar-DZ" sz="2200" dirty="0">
                <a:latin typeface="Sakkal Majalla" pitchFamily="2" charset="-78"/>
                <a:cs typeface="Sakkal Majalla" pitchFamily="2" charset="-78"/>
              </a:rPr>
              <a:t>أشكال وإجراءات معينة. تتكون الاسواق المالية من سوقين أساسيين : سوق رأس المال ( الذي نتعرض له في </a:t>
            </a:r>
            <a:r>
              <a:rPr lang="ar-DZ" sz="2200" dirty="0" smtClean="0">
                <a:latin typeface="Sakkal Majalla" pitchFamily="2" charset="-78"/>
                <a:cs typeface="Sakkal Majalla" pitchFamily="2" charset="-78"/>
              </a:rPr>
              <a:t>هذه المحاضرة) </a:t>
            </a:r>
            <a:r>
              <a:rPr lang="ar-DZ" sz="2200" dirty="0">
                <a:latin typeface="Sakkal Majalla" pitchFamily="2" charset="-78"/>
                <a:cs typeface="Sakkal Majalla" pitchFamily="2" charset="-78"/>
              </a:rPr>
              <a:t>والسوق النقدية ( </a:t>
            </a:r>
            <a:r>
              <a:rPr lang="ar-DZ" sz="2200" dirty="0" smtClean="0">
                <a:latin typeface="Sakkal Majalla" pitchFamily="2" charset="-78"/>
                <a:cs typeface="Sakkal Majalla" pitchFamily="2" charset="-78"/>
              </a:rPr>
              <a:t>المحاضرة الموالية).  </a:t>
            </a:r>
            <a:r>
              <a:rPr lang="ar-DZ" sz="2200" dirty="0">
                <a:latin typeface="Sakkal Majalla" pitchFamily="2" charset="-78"/>
                <a:cs typeface="Sakkal Majalla" pitchFamily="2" charset="-78"/>
              </a:rPr>
              <a:t>الشكل </a:t>
            </a:r>
            <a:r>
              <a:rPr lang="ar-DZ" sz="2200" dirty="0" smtClean="0">
                <a:latin typeface="Sakkal Majalla" pitchFamily="2" charset="-78"/>
                <a:cs typeface="Sakkal Majalla" pitchFamily="2" charset="-78"/>
              </a:rPr>
              <a:t>االآتي </a:t>
            </a:r>
            <a:r>
              <a:rPr lang="ar-DZ" sz="2200" dirty="0">
                <a:latin typeface="Sakkal Majalla" pitchFamily="2" charset="-78"/>
                <a:cs typeface="Sakkal Majalla" pitchFamily="2" charset="-78"/>
              </a:rPr>
              <a:t>يبين مكونات الأسواق </a:t>
            </a:r>
            <a:r>
              <a:rPr lang="ar-DZ" sz="2200" dirty="0" smtClean="0">
                <a:latin typeface="Sakkal Majalla" pitchFamily="2" charset="-78"/>
                <a:cs typeface="Sakkal Majalla" pitchFamily="2" charset="-78"/>
              </a:rPr>
              <a:t>المالية:</a:t>
            </a:r>
            <a:endParaRPr lang="fr-FR" sz="2200" dirty="0">
              <a:latin typeface="Sakkal Majalla" pitchFamily="2" charset="-78"/>
              <a:cs typeface="Sakkal Majalla" pitchFamily="2" charset="-78"/>
            </a:endParaRPr>
          </a:p>
        </p:txBody>
      </p:sp>
      <p:sp>
        <p:nvSpPr>
          <p:cNvPr id="3" name="Rectangle 2"/>
          <p:cNvSpPr/>
          <p:nvPr/>
        </p:nvSpPr>
        <p:spPr>
          <a:xfrm>
            <a:off x="2051720" y="246312"/>
            <a:ext cx="5069016" cy="646331"/>
          </a:xfrm>
          <a:prstGeom prst="rect">
            <a:avLst/>
          </a:prstGeom>
        </p:spPr>
        <p:txBody>
          <a:bodyPr wrap="none">
            <a:spAutoFit/>
          </a:bodyPr>
          <a:lstStyle/>
          <a:p>
            <a:pPr lvl="0" algn="r" rtl="1"/>
            <a:r>
              <a:rPr lang="ar-DZ" sz="3600" b="1" dirty="0">
                <a:solidFill>
                  <a:srgbClr val="0070C0"/>
                </a:solidFill>
                <a:latin typeface="Sakkal Majalla" pitchFamily="2" charset="-78"/>
                <a:cs typeface="Sakkal Majalla" pitchFamily="2" charset="-78"/>
              </a:rPr>
              <a:t>المحاضرة </a:t>
            </a:r>
            <a:r>
              <a:rPr lang="ar-DZ" sz="3600" b="1" dirty="0" smtClean="0">
                <a:solidFill>
                  <a:srgbClr val="0070C0"/>
                </a:solidFill>
                <a:latin typeface="Sakkal Majalla" pitchFamily="2" charset="-78"/>
                <a:cs typeface="Sakkal Majalla" pitchFamily="2" charset="-78"/>
              </a:rPr>
              <a:t>التاسعة: </a:t>
            </a:r>
            <a:r>
              <a:rPr lang="ar-DZ" sz="3600" b="1" dirty="0">
                <a:solidFill>
                  <a:srgbClr val="0070C0"/>
                </a:solidFill>
                <a:latin typeface="Sakkal Majalla" pitchFamily="2" charset="-78"/>
                <a:cs typeface="Sakkal Majalla" pitchFamily="2" charset="-78"/>
              </a:rPr>
              <a:t>أسواق رأس المال</a:t>
            </a:r>
            <a:endParaRPr lang="fr-FR" sz="36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211" y="116632"/>
            <a:ext cx="3716082" cy="461665"/>
          </a:xfrm>
          <a:prstGeom prst="rect">
            <a:avLst/>
          </a:prstGeom>
        </p:spPr>
        <p:txBody>
          <a:bodyPr wrap="none">
            <a:spAutoFit/>
          </a:bodyPr>
          <a:lstStyle/>
          <a:p>
            <a:pPr rtl="1"/>
            <a:r>
              <a:rPr lang="ar-DZ" sz="2400" b="1" dirty="0">
                <a:latin typeface="Sakkal Majalla" pitchFamily="2" charset="-78"/>
                <a:cs typeface="Sakkal Majalla" pitchFamily="2" charset="-78"/>
              </a:rPr>
              <a:t>الشكل رقم (15): تقسيم الأسواق المالية.</a:t>
            </a:r>
            <a:endParaRPr lang="fr-FR" sz="2400" dirty="0">
              <a:latin typeface="Sakkal Majalla" pitchFamily="2" charset="-78"/>
              <a:cs typeface="Sakkal Majalla" pitchFamily="2" charset="-78"/>
            </a:endParaRPr>
          </a:p>
        </p:txBody>
      </p:sp>
      <p:pic>
        <p:nvPicPr>
          <p:cNvPr id="3" name="Image 2"/>
          <p:cNvPicPr/>
          <p:nvPr/>
        </p:nvPicPr>
        <p:blipFill>
          <a:blip r:embed="rId2"/>
          <a:stretch>
            <a:fillRect/>
          </a:stretch>
        </p:blipFill>
        <p:spPr>
          <a:xfrm>
            <a:off x="1068836" y="543499"/>
            <a:ext cx="7488832" cy="5760640"/>
          </a:xfrm>
          <a:prstGeom prst="rect">
            <a:avLst/>
          </a:prstGeom>
        </p:spPr>
      </p:pic>
      <p:sp>
        <p:nvSpPr>
          <p:cNvPr id="4" name="Rectangle 3"/>
          <p:cNvSpPr/>
          <p:nvPr/>
        </p:nvSpPr>
        <p:spPr>
          <a:xfrm>
            <a:off x="423474" y="6473416"/>
            <a:ext cx="8558753" cy="338554"/>
          </a:xfrm>
          <a:prstGeom prst="rect">
            <a:avLst/>
          </a:prstGeom>
        </p:spPr>
        <p:txBody>
          <a:bodyPr wrap="none">
            <a:spAutoFit/>
          </a:bodyPr>
          <a:lstStyle/>
          <a:p>
            <a:pPr rtl="1"/>
            <a:r>
              <a:rPr lang="ar-DZ" sz="1600" b="1" dirty="0">
                <a:latin typeface="Sakkal Majalla" pitchFamily="2" charset="-78"/>
                <a:cs typeface="Sakkal Majalla" pitchFamily="2" charset="-78"/>
              </a:rPr>
              <a:t>المصدر: عباس كاظم الدعمي، السياسات النقدية والمالية وأداء سوق الأوراق المالية، دار صفاء للطباعة والنشر، والتوزيع، الأردن، 2010، ص145.</a:t>
            </a:r>
            <a:endParaRPr lang="fr-FR" sz="16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600" advTm="22000">
        <p:blinds dir="vert"/>
      </p:transition>
    </mc:Choice>
    <mc:Fallback xmlns="">
      <p:transition spd="slow" advTm="22000">
        <p:blinds dir="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4624"/>
            <a:ext cx="8137422" cy="6863417"/>
          </a:xfrm>
          <a:prstGeom prst="rect">
            <a:avLst/>
          </a:prstGeom>
        </p:spPr>
        <p:txBody>
          <a:bodyPr wrap="square">
            <a:spAutoFit/>
          </a:bodyPr>
          <a:lstStyle/>
          <a:p>
            <a:pPr algn="just" rtl="1"/>
            <a:r>
              <a:rPr lang="ar-DZ" sz="2200" b="1" dirty="0">
                <a:latin typeface="Sakkal Majalla" pitchFamily="2" charset="-78"/>
                <a:cs typeface="Sakkal Majalla" pitchFamily="2" charset="-78"/>
              </a:rPr>
              <a:t>2.1.  أنواع أسواق رأس المال: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وينصرف اهتمامنا </a:t>
            </a:r>
            <a:r>
              <a:rPr lang="ar-DZ" sz="2200" dirty="0">
                <a:latin typeface="Sakkal Majalla" pitchFamily="2" charset="-78"/>
                <a:cs typeface="Sakkal Majalla" pitchFamily="2" charset="-78"/>
              </a:rPr>
              <a:t>هنا في التعرف على أهم أنواع أسواق رأس المال والتي وضحت في بداية </a:t>
            </a:r>
            <a:r>
              <a:rPr lang="ar-DZ" sz="2200" dirty="0" smtClean="0">
                <a:latin typeface="Sakkal Majalla" pitchFamily="2" charset="-78"/>
                <a:cs typeface="Sakkal Majalla" pitchFamily="2" charset="-78"/>
              </a:rPr>
              <a:t>المحاضرة، </a:t>
            </a:r>
            <a:r>
              <a:rPr lang="ar-DZ" sz="2200" dirty="0">
                <a:latin typeface="Sakkal Majalla" pitchFamily="2" charset="-78"/>
                <a:cs typeface="Sakkal Majalla" pitchFamily="2" charset="-78"/>
              </a:rPr>
              <a:t>لكننا هنا نضيف صفة التخصيص أكثر لنصل إلى نهاية تهدف إلى توسيع دائرة معلوماتنا العلمية للأسواق المالية وستتضمن بحث تفصيلات مهمة لأنواع أسواق رأس المال كما يلي: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1.2.1 الأسواق الأولية: </a:t>
            </a:r>
            <a:r>
              <a:rPr lang="ar-DZ" sz="2200" dirty="0">
                <a:latin typeface="Sakkal Majalla" pitchFamily="2" charset="-78"/>
                <a:cs typeface="Sakkal Majalla" pitchFamily="2" charset="-78"/>
              </a:rPr>
              <a:t>وهي سوق الإصدار أو </a:t>
            </a:r>
            <a:r>
              <a:rPr lang="ar-DZ" sz="2200" dirty="0" smtClean="0">
                <a:latin typeface="Sakkal Majalla" pitchFamily="2" charset="-78"/>
                <a:cs typeface="Sakkal Majalla" pitchFamily="2" charset="-78"/>
              </a:rPr>
              <a:t>الاكتتاب</a:t>
            </a:r>
            <a:r>
              <a:rPr lang="fr-FR" sz="2200" dirty="0">
                <a:latin typeface="Sakkal Majalla" pitchFamily="2" charset="-78"/>
                <a:cs typeface="Sakkal Majalla" pitchFamily="2" charset="-78"/>
              </a:rPr>
              <a:t>* </a:t>
            </a:r>
            <a:r>
              <a:rPr lang="ar-DZ" sz="2200" dirty="0">
                <a:latin typeface="Sakkal Majalla" pitchFamily="2" charset="-78"/>
                <a:cs typeface="Sakkal Majalla" pitchFamily="2" charset="-78"/>
              </a:rPr>
              <a:t>حيث تكون فيها علاقة البيع والشراء بين المستثمرين والمصدريين مباشرة، فهي بهذا تعتبر جزء من السوق المالية.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وأن السوق الأولية تقوم بدور رئيسي في تقدم النشاط </a:t>
            </a:r>
            <a:r>
              <a:rPr lang="ar-DZ" sz="2200" dirty="0" smtClean="0">
                <a:latin typeface="Sakkal Majalla" pitchFamily="2" charset="-78"/>
                <a:cs typeface="Sakkal Majalla" pitchFamily="2" charset="-78"/>
              </a:rPr>
              <a:t>االاقتصادي </a:t>
            </a:r>
            <a:r>
              <a:rPr lang="ar-DZ" sz="2200" dirty="0">
                <a:latin typeface="Sakkal Majalla" pitchFamily="2" charset="-78"/>
                <a:cs typeface="Sakkal Majalla" pitchFamily="2" charset="-78"/>
              </a:rPr>
              <a:t>ودعامة قوية من دعائمه، وفي الواقع تشكل الأسواق الأولية مصدرا تمويليا أصيلا لضمان </a:t>
            </a:r>
            <a:r>
              <a:rPr lang="ar-DZ" sz="2200" dirty="0" smtClean="0">
                <a:latin typeface="Sakkal Majalla" pitchFamily="2" charset="-78"/>
                <a:cs typeface="Sakkal Majalla" pitchFamily="2" charset="-78"/>
              </a:rPr>
              <a:t>استمرار </a:t>
            </a:r>
            <a:r>
              <a:rPr lang="ar-DZ" sz="2200" dirty="0">
                <a:latin typeface="Sakkal Majalla" pitchFamily="2" charset="-78"/>
                <a:cs typeface="Sakkal Majalla" pitchFamily="2" charset="-78"/>
              </a:rPr>
              <a:t>التدفقات النقدية.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2.2.1.  الأسواق الثانوية: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هي ذلك الجزء من السوق المالي الذي يتم فيه تداول الاسهم والسندات وغيره من الاوراق المالية التي سبق اصدارها. لهذا تعرف هذه السوق بسوق الاصدارات </a:t>
            </a:r>
            <a:r>
              <a:rPr lang="ar-DZ" sz="2200" dirty="0" smtClean="0">
                <a:latin typeface="Sakkal Majalla" pitchFamily="2" charset="-78"/>
                <a:cs typeface="Sakkal Majalla" pitchFamily="2" charset="-78"/>
              </a:rPr>
              <a:t>القديمة </a:t>
            </a:r>
            <a:r>
              <a:rPr lang="ar-DZ" sz="2200" dirty="0">
                <a:latin typeface="Sakkal Majalla" pitchFamily="2" charset="-78"/>
                <a:cs typeface="Sakkal Majalla" pitchFamily="2" charset="-78"/>
              </a:rPr>
              <a:t>، وبالتالي فهي سوق يتم فيها بيع وشراء الاوراق المالية التي سبق بيعها في السوق الاولية.</a:t>
            </a:r>
            <a:endParaRPr lang="fr-FR" sz="2200" dirty="0">
              <a:latin typeface="Sakkal Majalla" pitchFamily="2" charset="-78"/>
              <a:cs typeface="Sakkal Majalla" pitchFamily="2" charset="-78"/>
            </a:endParaRPr>
          </a:p>
          <a:p>
            <a:pPr algn="just" rtl="1"/>
            <a:r>
              <a:rPr lang="ar-DZ" sz="2200" b="1" i="1" dirty="0">
                <a:latin typeface="Sakkal Majalla" pitchFamily="2" charset="-78"/>
                <a:cs typeface="Sakkal Majalla" pitchFamily="2" charset="-78"/>
              </a:rPr>
              <a:t>3.2.1..الأسواق المنظمة</a:t>
            </a:r>
            <a:r>
              <a:rPr lang="ar-DZ" sz="2200" i="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ويقصد بها كما تقدم أسواق منظمة ومراقبة من الجهات العليا والرقابية لسوق الأوراق المالية والتي يجري فيها تداول الأوراق المالية، ويطلق عليها أيضا مصطلح البورصة.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4.2.1.  الأسواق غير المنظمة: </a:t>
            </a:r>
            <a:r>
              <a:rPr lang="ar-DZ" sz="2200" dirty="0">
                <a:latin typeface="Sakkal Majalla" pitchFamily="2" charset="-78"/>
                <a:cs typeface="Sakkal Majalla" pitchFamily="2" charset="-78"/>
              </a:rPr>
              <a:t>ويطلق هذا السوق على المعاملات التي تجري خارج البورصات، والتي يطلق عليها المعاملات على المنضدة، التي يتولاها بيوت السمسرة، ويتم التعامل في هذه السوق على الأوراق المالية غير المسجلة في السوق الرسمية ولا يوجد مكان محدد لإجراء مثل هذه المعاملات، ولكن تتم من خلال شبكة اتصالات تربط السماسرة والتجار والمستثمرون، ويتم من خلال هذه الشبكة اختيار أفضل الأسعار والتعامل على اساسها.</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2500" advTm="22000">
        <p:checker/>
      </p:transition>
    </mc:Choice>
    <mc:Fallback xmlns="">
      <p:transition spd="slow" advTm="22000">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7704856" cy="6863417"/>
          </a:xfrm>
          <a:prstGeom prst="rect">
            <a:avLst/>
          </a:prstGeom>
        </p:spPr>
        <p:txBody>
          <a:bodyPr wrap="square">
            <a:spAutoFit/>
          </a:bodyPr>
          <a:lstStyle/>
          <a:p>
            <a:pPr algn="just" rtl="1"/>
            <a:r>
              <a:rPr lang="ar-DZ" sz="2200" b="1" u="sng" dirty="0">
                <a:latin typeface="Sakkal Majalla" pitchFamily="2" charset="-78"/>
                <a:cs typeface="Sakkal Majalla" pitchFamily="2" charset="-78"/>
              </a:rPr>
              <a:t>3.2.2. النقود الورقية: </a:t>
            </a:r>
            <a:endParaRPr lang="ar-DZ" sz="2200" b="1" u="sng"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ظهر </a:t>
            </a:r>
            <a:r>
              <a:rPr lang="ar-DZ" sz="2200" dirty="0">
                <a:latin typeface="Sakkal Majalla" pitchFamily="2" charset="-78"/>
                <a:cs typeface="Sakkal Majalla" pitchFamily="2" charset="-78"/>
              </a:rPr>
              <a:t>النقد الورقي خلال القرن السابع عشر ميلادي، وكانت البداية هي تلك الوثائق والشهادات التي يحررها الصاغة لفائدة مودعي المعادن النفيسة والعملات المعدنية، فمن الصيرفي الذي كان يصدر شهادات تفوق قيمتها ما لديه من  معادن نفيسة إلى تدخل الدولة لتنظيم هذه العملية </a:t>
            </a:r>
            <a:r>
              <a:rPr lang="ar-DZ" sz="2200" dirty="0" smtClean="0">
                <a:latin typeface="Sakkal Majalla" pitchFamily="2" charset="-78"/>
                <a:cs typeface="Sakkal Majalla" pitchFamily="2" charset="-78"/>
              </a:rPr>
              <a:t>واقتصار </a:t>
            </a:r>
            <a:r>
              <a:rPr lang="ar-DZ" sz="2200" dirty="0">
                <a:latin typeface="Sakkal Majalla" pitchFamily="2" charset="-78"/>
                <a:cs typeface="Sakkal Majalla" pitchFamily="2" charset="-78"/>
              </a:rPr>
              <a:t>الإصدار على البنوك المركزية، ثم في مرحلة أخيرة ألغت الحكومات إمكانية تحويل الأوراق النقدية إلى معدن نفيس (ذهب)، وبذلك تم الفصل بين الورقة النقدية والمعدن وأصبحت النقود لها صفة الإلزام القانوني، وعموما </a:t>
            </a:r>
            <a:r>
              <a:rPr lang="ar-DZ" sz="2200" dirty="0" smtClean="0">
                <a:latin typeface="Sakkal Majalla" pitchFamily="2" charset="-78"/>
                <a:cs typeface="Sakkal Majalla" pitchFamily="2" charset="-78"/>
              </a:rPr>
              <a:t>المراحل الأساسية للنقود الورقية هي : </a:t>
            </a:r>
          </a:p>
          <a:p>
            <a:pPr algn="just" rtl="1"/>
            <a:r>
              <a:rPr lang="ar-DZ" sz="2200" dirty="0" smtClean="0">
                <a:latin typeface="Sakkal Majalla" pitchFamily="2" charset="-78"/>
                <a:cs typeface="Sakkal Majalla" pitchFamily="2" charset="-78"/>
              </a:rPr>
              <a:t>-</a:t>
            </a:r>
            <a:r>
              <a:rPr lang="ar-DZ" sz="2200" dirty="0">
                <a:latin typeface="Sakkal Majalla" pitchFamily="2" charset="-78"/>
                <a:cs typeface="Sakkal Majalla" pitchFamily="2" charset="-78"/>
              </a:rPr>
              <a:t>النقود الورقية النائبة</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وهي نقود ورقية تصدرها البنوك مغطاة 100%من المعادن، أي لها غطاء معدني كلي.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a:t>
            </a:r>
            <a:r>
              <a:rPr lang="ar-DZ" sz="2200" dirty="0">
                <a:latin typeface="Sakkal Majalla" pitchFamily="2" charset="-78"/>
                <a:cs typeface="Sakkal Majalla" pitchFamily="2" charset="-78"/>
              </a:rPr>
              <a:t>النقود الورقية الوثيقية</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وهنا تكون التغطية جزئية من المعدن والجزء الآخر يستند إلى ثقة الجهة التي أصدرته (البنك المركزي)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a:t>
            </a:r>
            <a:r>
              <a:rPr lang="ar-DZ" sz="2200" dirty="0">
                <a:latin typeface="Sakkal Majalla" pitchFamily="2" charset="-78"/>
                <a:cs typeface="Sakkal Majalla" pitchFamily="2" charset="-78"/>
              </a:rPr>
              <a:t>النقود الورقية الإلزامية: وهي نقود غير مغطاة بالذهب وتستند قيمتها إلى قوة الإبراء التي يضفيها القانون</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4.2.2. النقود الكتابية: </a:t>
            </a:r>
            <a:endParaRPr lang="ar-DZ" sz="2200" b="1" u="sng"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هي </a:t>
            </a:r>
            <a:r>
              <a:rPr lang="ar-DZ" sz="2200" dirty="0">
                <a:latin typeface="Sakkal Majalla" pitchFamily="2" charset="-78"/>
                <a:cs typeface="Sakkal Majalla" pitchFamily="2" charset="-78"/>
              </a:rPr>
              <a:t>تلك الودائع الجارية أو الحسابات الجارية التي يطلق عليها ودائع تحت الطلب الموجودة لدى البنوك التجارية والتي يتم تداولها بأمر بالدفع والتحويل بواسطة الشيكات.</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5.2.2.  النقود الإلكترونية: </a:t>
            </a:r>
            <a:endParaRPr lang="ar-DZ" sz="2200" b="1" u="sng"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إن </a:t>
            </a:r>
            <a:r>
              <a:rPr lang="ar-DZ" sz="2200" dirty="0">
                <a:latin typeface="Sakkal Majalla" pitchFamily="2" charset="-78"/>
                <a:cs typeface="Sakkal Majalla" pitchFamily="2" charset="-78"/>
              </a:rPr>
              <a:t>ظهور الصيرفة الإلكترونية كان نتيجة التطور الهائل الحاصل في عالم التكنولوجيا، وتعرف على أنها تلك البطاقات التي تتم فيها عملية التداول النقدي من خلال المعلومات المخزنة فيها عبر الآلات المعدة لذلك، وهناك من  صنفها على أنها من أشباه النقود.</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694712" cy="6555641"/>
          </a:xfrm>
          <a:prstGeom prst="rect">
            <a:avLst/>
          </a:prstGeom>
        </p:spPr>
        <p:txBody>
          <a:bodyPr wrap="square">
            <a:spAutoFit/>
          </a:bodyPr>
          <a:lstStyle/>
          <a:p>
            <a:pPr algn="just" rtl="1"/>
            <a:r>
              <a:rPr lang="ar-DZ" sz="2000" dirty="0">
                <a:latin typeface="Sakkal Majalla" pitchFamily="2" charset="-78"/>
                <a:cs typeface="Sakkal Majalla" pitchFamily="2" charset="-78"/>
              </a:rPr>
              <a:t>ويتواجد داخل هذا السوق نوعان من الأسواق هما:</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السوق الثالث</a:t>
            </a:r>
            <a:r>
              <a:rPr lang="ar-DZ" sz="2000" dirty="0">
                <a:latin typeface="Sakkal Majalla" pitchFamily="2" charset="-78"/>
                <a:cs typeface="Sakkal Majalla" pitchFamily="2" charset="-78"/>
              </a:rPr>
              <a:t>: وهي جزء من السوق غير المنظمة حيث يتكون من السماسرة غير الأعضاء في السوق المنظمة، والذي يقدمون التعامل في الاوراق المالية للمؤسسات الاستثمارية الكبيرة، وتتميز المعاملات في هذا السوق بصغر تكاليفها وكذا سرعة تنفيذها، كما نجد ان لهؤلاء السماسرة حق التعامل في الأوراق المالية المسجلة في السوق المنظم.</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السوق الرابع: </a:t>
            </a:r>
            <a:r>
              <a:rPr lang="ar-DZ" sz="2000" dirty="0">
                <a:latin typeface="Sakkal Majalla" pitchFamily="2" charset="-78"/>
                <a:cs typeface="Sakkal Majalla" pitchFamily="2" charset="-78"/>
              </a:rPr>
              <a:t>هو سوق التعامل المباشر بين الشركات الكبيرة مصدرة الأوراق المالية وبين أغنياء المستثمرين، دون الحاجة إلى سماسرة أو تجار الأوراق المالية، ويتم التعامل بسرعة وبتكلفة بسيطة من خلال شبكة اتصالات الكترونية وهاتفية حديثة وهو ما يشبه السوق الثالث لأن الصفقات تتم خارج البورصة أي خارج السوق المنظم.</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وفيما يلي نستعرض أهم الأدوات من الأوراق المالية المتعامل بها في أسواق رأس المال:</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1.2. الأسهم العادية: </a:t>
            </a:r>
            <a:r>
              <a:rPr lang="ar-DZ" sz="2000" dirty="0">
                <a:latin typeface="Sakkal Majalla" pitchFamily="2" charset="-78"/>
                <a:cs typeface="Sakkal Majalla" pitchFamily="2" charset="-78"/>
              </a:rPr>
              <a:t>يمثل هذا النوع من الأسهم مقدار </a:t>
            </a:r>
            <a:r>
              <a:rPr lang="ar-DZ" sz="2000" dirty="0" smtClean="0">
                <a:latin typeface="Sakkal Majalla" pitchFamily="2" charset="-78"/>
                <a:cs typeface="Sakkal Majalla" pitchFamily="2" charset="-78"/>
              </a:rPr>
              <a:t>الاشتراك </a:t>
            </a:r>
            <a:r>
              <a:rPr lang="ar-DZ" sz="2000" dirty="0">
                <a:latin typeface="Sakkal Majalla" pitchFamily="2" charset="-78"/>
                <a:cs typeface="Sakkal Majalla" pitchFamily="2" charset="-78"/>
              </a:rPr>
              <a:t>في رأس مال شركة المساهمة، أي هو المقدار المملوك من رأس مال الشركة .إذ يقسم رأس مال الشركة إلى أجزاء متساوية يسمى كل جزء سهم ، الأسهم عبارة عن أوراق مالية تمثل ملكية</a:t>
            </a:r>
            <a:r>
              <a:rPr lang="ar-DZ" sz="2000" baseline="30000" dirty="0">
                <a:latin typeface="Sakkal Majalla" pitchFamily="2" charset="-78"/>
                <a:cs typeface="Sakkal Majalla" pitchFamily="2" charset="-78"/>
              </a:rPr>
              <a:t>  </a:t>
            </a:r>
            <a:r>
              <a:rPr lang="ar-DZ" sz="2000"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2.1.2. أنواع الأسهم: </a:t>
            </a:r>
            <a:r>
              <a:rPr lang="ar-DZ" sz="2000" dirty="0">
                <a:latin typeface="Sakkal Majalla" pitchFamily="2" charset="-78"/>
                <a:cs typeface="Sakkal Majalla" pitchFamily="2" charset="-78"/>
              </a:rPr>
              <a:t>يمكن تقسيم الأسهم إلى أنواع مختلفة على أسس مختلفة، لكن ما يهمنا هنا هو تقسيم الأسهم على أساسين هما: </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 شكل الإصدار وطريقة التداول.</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 الحقوق المترتبة عليها بالنسبة لحاملها.</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ونتطرق إلى شرح هذين الأساسين لتقسيم الأسهم </a:t>
            </a:r>
            <a:r>
              <a:rPr lang="ar-DZ" sz="2000" dirty="0" smtClean="0">
                <a:latin typeface="Sakkal Majalla" pitchFamily="2" charset="-78"/>
                <a:cs typeface="Sakkal Majalla" pitchFamily="2" charset="-78"/>
              </a:rPr>
              <a:t>فيما يلي</a:t>
            </a:r>
            <a:r>
              <a:rPr lang="ar-DZ" sz="2000"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1.2.1.2. السهم لحامله:</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يكون السهم لحامله عندما يصدر بشهادة لا تحمل </a:t>
            </a:r>
            <a:r>
              <a:rPr lang="ar-DZ" sz="2000" dirty="0" smtClean="0">
                <a:latin typeface="Sakkal Majalla" pitchFamily="2" charset="-78"/>
                <a:cs typeface="Sakkal Majalla" pitchFamily="2" charset="-78"/>
              </a:rPr>
              <a:t>اسم </a:t>
            </a:r>
            <a:r>
              <a:rPr lang="ar-DZ" sz="2000" dirty="0">
                <a:latin typeface="Sakkal Majalla" pitchFamily="2" charset="-78"/>
                <a:cs typeface="Sakkal Majalla" pitchFamily="2" charset="-78"/>
              </a:rPr>
              <a:t>صاحبها، من أهم مزايا هذا الشكل من أشكال الإصدار أنه يتيح مرونة كبيرة لتداول السهم في سوق الأوراق المالية، إذ تكتسب ملكية السهم من هذا النوع بمجرد </a:t>
            </a:r>
            <a:r>
              <a:rPr lang="ar-DZ" sz="2000" dirty="0" smtClean="0">
                <a:latin typeface="Sakkal Majalla" pitchFamily="2" charset="-78"/>
                <a:cs typeface="Sakkal Majalla" pitchFamily="2" charset="-78"/>
              </a:rPr>
              <a:t>استلامه</a:t>
            </a:r>
            <a:r>
              <a:rPr lang="ar-DZ" sz="2000" dirty="0">
                <a:latin typeface="Sakkal Majalla" pitchFamily="2" charset="-78"/>
                <a:cs typeface="Sakkal Majalla" pitchFamily="2" charset="-78"/>
              </a:rPr>
              <a:t>، لكن من أهم الأخطار الكبيرة التي تتعرض لها حقوق صاحب السهم سواء بالسرقة أو بالضياع لذا تحرم معظم قوانين الشركات إصدار هذا النوع من الأسهم</a:t>
            </a: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55251"/>
            <a:ext cx="7848872"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2.2.1.2. السهم الإسمي: </a:t>
            </a:r>
            <a:r>
              <a:rPr lang="ar-DZ" sz="2200" dirty="0">
                <a:latin typeface="Sakkal Majalla" pitchFamily="2" charset="-78"/>
                <a:cs typeface="Sakkal Majalla" pitchFamily="2" charset="-78"/>
              </a:rPr>
              <a:t>ويصدر هذا النوع من الأسهم </a:t>
            </a:r>
            <a:r>
              <a:rPr lang="ar-DZ" sz="2200" dirty="0" smtClean="0">
                <a:latin typeface="Sakkal Majalla" pitchFamily="2" charset="-78"/>
                <a:cs typeface="Sakkal Majalla" pitchFamily="2" charset="-78"/>
              </a:rPr>
              <a:t>باسم </a:t>
            </a:r>
            <a:r>
              <a:rPr lang="ar-DZ" sz="2200" dirty="0">
                <a:latin typeface="Sakkal Majalla" pitchFamily="2" charset="-78"/>
                <a:cs typeface="Sakkal Majalla" pitchFamily="2" charset="-78"/>
              </a:rPr>
              <a:t>صاحبه مثبت في الشهادة ويسجل أيضا </a:t>
            </a:r>
            <a:r>
              <a:rPr lang="ar-DZ" sz="2200" dirty="0" smtClean="0">
                <a:latin typeface="Sakkal Majalla" pitchFamily="2" charset="-78"/>
                <a:cs typeface="Sakkal Majalla" pitchFamily="2" charset="-78"/>
              </a:rPr>
              <a:t>باسمه </a:t>
            </a:r>
            <a:r>
              <a:rPr lang="ar-DZ" sz="2200" dirty="0">
                <a:latin typeface="Sakkal Majalla" pitchFamily="2" charset="-78"/>
                <a:cs typeface="Sakkal Majalla" pitchFamily="2" charset="-78"/>
              </a:rPr>
              <a:t>في سجلات الشركة، وعليه يتطلب إنتقال ملكية السهم هنا القيد في سجل المساهمين للشركة المصدرة.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3.2.1.2.  السهم </a:t>
            </a:r>
            <a:r>
              <a:rPr lang="ar-DZ" sz="2200" b="1" dirty="0" smtClean="0">
                <a:latin typeface="Sakkal Majalla" pitchFamily="2" charset="-78"/>
                <a:cs typeface="Sakkal Majalla" pitchFamily="2" charset="-78"/>
              </a:rPr>
              <a:t>الاذنى </a:t>
            </a:r>
            <a:r>
              <a:rPr lang="ar-DZ" sz="2200" b="1" dirty="0">
                <a:latin typeface="Sakkal Majalla" pitchFamily="2" charset="-78"/>
                <a:cs typeface="Sakkal Majalla" pitchFamily="2" charset="-78"/>
              </a:rPr>
              <a:t>أو لأمر: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ويذكر </a:t>
            </a:r>
            <a:r>
              <a:rPr lang="ar-DZ" sz="2200" dirty="0" smtClean="0">
                <a:latin typeface="Sakkal Majalla" pitchFamily="2" charset="-78"/>
                <a:cs typeface="Sakkal Majalla" pitchFamily="2" charset="-78"/>
              </a:rPr>
              <a:t>اسم </a:t>
            </a:r>
            <a:r>
              <a:rPr lang="ar-DZ" sz="2200" dirty="0">
                <a:latin typeface="Sakkal Majalla" pitchFamily="2" charset="-78"/>
                <a:cs typeface="Sakkal Majalla" pitchFamily="2" charset="-78"/>
              </a:rPr>
              <a:t>صاحبه في الشهادة مقترنا بشرط الأمر أو الأذن، وعليه يتم </a:t>
            </a:r>
            <a:r>
              <a:rPr lang="ar-DZ" sz="2200" dirty="0" smtClean="0">
                <a:latin typeface="Sakkal Majalla" pitchFamily="2" charset="-78"/>
                <a:cs typeface="Sakkal Majalla" pitchFamily="2" charset="-78"/>
              </a:rPr>
              <a:t>انتقال </a:t>
            </a:r>
            <a:r>
              <a:rPr lang="ar-DZ" sz="2200" dirty="0">
                <a:latin typeface="Sakkal Majalla" pitchFamily="2" charset="-78"/>
                <a:cs typeface="Sakkal Majalla" pitchFamily="2" charset="-78"/>
              </a:rPr>
              <a:t>ملكيته عن </a:t>
            </a:r>
            <a:r>
              <a:rPr lang="ar-DZ" sz="2200" dirty="0" smtClean="0">
                <a:latin typeface="Sakkal Majalla" pitchFamily="2" charset="-78"/>
                <a:cs typeface="Sakkal Majalla" pitchFamily="2" charset="-78"/>
              </a:rPr>
              <a:t>طريق التظهير,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4.1.2. قيم الأسهم العادية: </a:t>
            </a:r>
            <a:r>
              <a:rPr lang="ar-DZ" sz="2200" dirty="0">
                <a:latin typeface="Sakkal Majalla" pitchFamily="2" charset="-78"/>
                <a:cs typeface="Sakkal Majalla" pitchFamily="2" charset="-78"/>
              </a:rPr>
              <a:t>وخلال مراحل حياة الشركة المختلفة يتخذ السهم العادي عدة قيم يمكن إيجازها </a:t>
            </a:r>
            <a:r>
              <a:rPr lang="ar-DZ" sz="2200" dirty="0" smtClean="0">
                <a:latin typeface="Sakkal Majalla" pitchFamily="2" charset="-78"/>
                <a:cs typeface="Sakkal Majalla" pitchFamily="2" charset="-78"/>
              </a:rPr>
              <a:t>كما يلي</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1.4.1.2. القيمة الإسمية للسهم:</a:t>
            </a:r>
            <a:r>
              <a:rPr lang="ar-DZ" sz="2200" dirty="0">
                <a:latin typeface="Sakkal Majalla" pitchFamily="2" charset="-78"/>
                <a:cs typeface="Sakkal Majalla" pitchFamily="2" charset="-78"/>
              </a:rPr>
              <a:t> وهي القيمة التي تتحدد عند تأسيس الشركة وتثبت في شهادة الأسهم الصادرة لمالكيها وهي قيمة لا تمثل التقييم الحقيقي للسهم.</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2.4.1.2. القيمة الدفترية للسهم:</a:t>
            </a:r>
            <a:r>
              <a:rPr lang="ar-DZ" sz="2200" dirty="0">
                <a:latin typeface="Sakkal Majalla" pitchFamily="2" charset="-78"/>
                <a:cs typeface="Sakkal Majalla" pitchFamily="2" charset="-78"/>
              </a:rPr>
              <a:t> وتستخرج من سجلات ودفاتر الشركة على أساس قيمة الأصول في دفاتر الشركة، وسميت كذلك </a:t>
            </a:r>
            <a:r>
              <a:rPr lang="ar-DZ" sz="2200" dirty="0" smtClean="0">
                <a:latin typeface="Sakkal Majalla" pitchFamily="2" charset="-78"/>
                <a:cs typeface="Sakkal Majalla" pitchFamily="2" charset="-78"/>
              </a:rPr>
              <a:t>لا</a:t>
            </a:r>
            <a:r>
              <a:rPr lang="ar-DZ" sz="2200" dirty="0" smtClean="0">
                <a:latin typeface="Sakkal Majalla" pitchFamily="2" charset="-78"/>
                <a:cs typeface="Sakkal Majalla" pitchFamily="2" charset="-78"/>
              </a:rPr>
              <a:t>ستخراج </a:t>
            </a:r>
            <a:r>
              <a:rPr lang="ar-DZ" sz="2200" dirty="0">
                <a:latin typeface="Sakkal Majalla" pitchFamily="2" charset="-78"/>
                <a:cs typeface="Sakkal Majalla" pitchFamily="2" charset="-78"/>
              </a:rPr>
              <a:t>قيمتها من الدفاتر.</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3.4.1.2. القيمة السوقية للسهم:</a:t>
            </a:r>
            <a:r>
              <a:rPr lang="ar-DZ" sz="2200" dirty="0">
                <a:latin typeface="Sakkal Majalla" pitchFamily="2" charset="-78"/>
                <a:cs typeface="Sakkal Majalla" pitchFamily="2" charset="-78"/>
              </a:rPr>
              <a:t> وهي قيمة السهم في سوق رأس المال، أي السعر الذي يتم التعامل به بين المتعاملين في السوق، وهذه القيمة </a:t>
            </a:r>
            <a:r>
              <a:rPr lang="ar-DZ" sz="2200" dirty="0" smtClean="0">
                <a:latin typeface="Sakkal Majalla" pitchFamily="2" charset="-78"/>
                <a:cs typeface="Sakkal Majalla" pitchFamily="2" charset="-78"/>
              </a:rPr>
              <a:t>لا تتميز </a:t>
            </a:r>
            <a:r>
              <a:rPr lang="ar-DZ" sz="2200" dirty="0">
                <a:latin typeface="Sakkal Majalla" pitchFamily="2" charset="-78"/>
                <a:cs typeface="Sakkal Majalla" pitchFamily="2" charset="-78"/>
              </a:rPr>
              <a:t>بالثبات بل بالتذبذب والتغيير تبعا لتغير العوامل المؤثرة في تحديد قيمتها والتي لا مجال لذكرها التعرض لها الآن، وعليه في الحياة العملية نجد أن القيمة هي التي تهم المساهمين المستثمرين على حد سواء وتبنى عليها كافة التحليلات والتنبؤات عند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وإجراء التداول اليومي في السوق المالي.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4.4.1.2. القيمة </a:t>
            </a:r>
            <a:r>
              <a:rPr lang="ar-DZ" sz="2200" b="1" dirty="0" err="1">
                <a:latin typeface="Sakkal Majalla" pitchFamily="2" charset="-78"/>
                <a:cs typeface="Sakkal Majalla" pitchFamily="2" charset="-78"/>
              </a:rPr>
              <a:t>التصفوية</a:t>
            </a:r>
            <a:r>
              <a:rPr lang="ar-DZ" sz="2200" b="1" dirty="0">
                <a:latin typeface="Sakkal Majalla" pitchFamily="2" charset="-78"/>
                <a:cs typeface="Sakkal Majalla" pitchFamily="2" charset="-78"/>
              </a:rPr>
              <a:t> للسهم:</a:t>
            </a:r>
            <a:r>
              <a:rPr lang="ar-DZ" sz="2200" dirty="0">
                <a:latin typeface="Sakkal Majalla" pitchFamily="2" charset="-78"/>
                <a:cs typeface="Sakkal Majalla" pitchFamily="2" charset="-78"/>
              </a:rPr>
              <a:t> وهي القيمة التي يتوقع حامل السهم الحصول عليها في حال تصفية أصول المشروع وإنهاء أعماله بالكامل.</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7730"/>
            <a:ext cx="7920880"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5.1.2. الأسهم الممتازة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هي شهادات تصدرها الشركات للتزود برؤوس الاموال عند الحاجة، مثلها في ذلك مثل الاسهم العادية، إذ تمثل هي الاخرى ملكية المساهم الممتاز لجزء من الشركة. يقدر هذا الجزء بقيمة الاسهم المملوكة</a:t>
            </a:r>
            <a:r>
              <a:rPr lang="ar-DZ" sz="2200" baseline="300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كما يكون حملة الأسهم الممتازة في مركز سابق لمركز حملة الأسهم العادية في </a:t>
            </a:r>
            <a:r>
              <a:rPr lang="ar-DZ" sz="2200" dirty="0" smtClean="0">
                <a:latin typeface="Sakkal Majalla" pitchFamily="2" charset="-78"/>
                <a:cs typeface="Sakkal Majalla" pitchFamily="2" charset="-78"/>
              </a:rPr>
              <a:t>استفتاء </a:t>
            </a:r>
            <a:r>
              <a:rPr lang="ar-DZ" sz="2200" dirty="0">
                <a:latin typeface="Sakkal Majalla" pitchFamily="2" charset="-78"/>
                <a:cs typeface="Sakkal Majalla" pitchFamily="2" charset="-78"/>
              </a:rPr>
              <a:t>حقوقهم من أصول الشركة في حالة الإفلاس أو في حالة حل الشركة، وهذه ميزة أخرى لحملة الأسهم الممتازة توفر لهم أمانا إضافيا على رأس المال كالأمان الموفر لهم من الربح</a:t>
            </a:r>
            <a:r>
              <a:rPr lang="en-US"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أدوات التعامل في أسواق رأس المال ( السندات).</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 1.3.مفهوم السندات: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يعرف السند على أنه "ورقة مالية ذات قيمة إسمية واحدة قابلة للتداول تصدرها شركة المساهمة العامة وتطرحها للحصول على قرض تتعهد الشركة بموجبها بسداد القرض وفوائده وفقا لشروط الإصدار"، وبهذا المعنى يعتبر السند أداة تمويل طويلة الأجل تصدر في  سوق رأس المال</a:t>
            </a:r>
            <a:r>
              <a:rPr lang="ar-DZ" sz="2200" dirty="0" smtClean="0">
                <a:latin typeface="Sakkal Majalla" pitchFamily="2" charset="-78"/>
                <a:cs typeface="Sakkal Majalla" pitchFamily="2" charset="-78"/>
              </a:rPr>
              <a:t>.</a:t>
            </a:r>
          </a:p>
          <a:p>
            <a:pPr algn="just" rtl="1"/>
            <a:r>
              <a:rPr lang="ar-DZ" sz="2200" b="1" dirty="0">
                <a:latin typeface="Sakkal Majalla" pitchFamily="2" charset="-78"/>
                <a:cs typeface="Sakkal Majalla" pitchFamily="2" charset="-78"/>
              </a:rPr>
              <a:t>3.3.  أنواع السندات:</a:t>
            </a:r>
            <a:r>
              <a:rPr lang="ar-DZ" sz="2200" dirty="0">
                <a:latin typeface="Sakkal Majalla" pitchFamily="2" charset="-78"/>
                <a:cs typeface="Sakkal Majalla" pitchFamily="2" charset="-78"/>
              </a:rPr>
              <a:t> تقسم السندات إلى أنواع مختلفة حسب المعيار </a:t>
            </a:r>
            <a:r>
              <a:rPr lang="ar-DZ" sz="2200" dirty="0" smtClean="0">
                <a:latin typeface="Sakkal Majalla" pitchFamily="2" charset="-78"/>
                <a:cs typeface="Sakkal Majalla" pitchFamily="2" charset="-78"/>
              </a:rPr>
              <a:t>المعتمد في </a:t>
            </a:r>
            <a:r>
              <a:rPr lang="ar-DZ" sz="2200" dirty="0">
                <a:latin typeface="Sakkal Majalla" pitchFamily="2" charset="-78"/>
                <a:cs typeface="Sakkal Majalla" pitchFamily="2" charset="-78"/>
              </a:rPr>
              <a:t>التقسيم، إذ يمكن تقسيمها مثلا على معيار جهة الإصدار، أو على معيار شكل الإصدار، أو على معيار الضمان، أو على أساس القابلية للتحويل </a:t>
            </a:r>
            <a:r>
              <a:rPr lang="ar-DZ" sz="2200" dirty="0" smtClean="0">
                <a:latin typeface="Sakkal Majalla" pitchFamily="2" charset="-78"/>
                <a:cs typeface="Sakkal Majalla" pitchFamily="2" charset="-78"/>
              </a:rPr>
              <a:t>والاستدعاء </a:t>
            </a:r>
            <a:r>
              <a:rPr lang="ar-DZ" sz="2200" baseline="30000" dirty="0">
                <a:latin typeface="Sakkal Majalla" pitchFamily="2" charset="-78"/>
                <a:cs typeface="Sakkal Majalla" pitchFamily="2" charset="-78"/>
              </a:rPr>
              <a:t>.</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1.3.3. تقسيم السندات على معيار جهة الإصدار:</a:t>
            </a:r>
            <a:r>
              <a:rPr lang="ar-DZ" sz="2200" dirty="0">
                <a:latin typeface="Sakkal Majalla" pitchFamily="2" charset="-78"/>
                <a:cs typeface="Sakkal Majalla" pitchFamily="2" charset="-78"/>
              </a:rPr>
              <a:t> تقسم السندات على هذا الأساس إلى سندات حكومية وأهلية، وتصدر السندات الحكومية عن الدولة ومؤسساتها، ومن الأمثلة عليها سندات الخزينة وسندات البلدية، أما السندات الأهلية فتصدر عن المؤسسات المالية أ الشركات المساهمة العاملة في القطاع الخاص، من الأمثلة عليها ما يعرف بالسندات العادية والسندات المضمونة بعقار</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60648"/>
            <a:ext cx="7848872"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2.3.3. تقسيم السندات على معيار شكل الإصدار:</a:t>
            </a:r>
            <a:r>
              <a:rPr lang="ar-DZ" sz="2200" dirty="0">
                <a:latin typeface="Sakkal Majalla" pitchFamily="2" charset="-78"/>
                <a:cs typeface="Sakkal Majalla" pitchFamily="2" charset="-78"/>
              </a:rPr>
              <a:t> تقسيم السندات من زاوية الشكل الذي تصدر به إلى:</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1.2.3.3. سندات لحاملها:</a:t>
            </a:r>
            <a:r>
              <a:rPr lang="ar-DZ" sz="2200" dirty="0">
                <a:latin typeface="Sakkal Majalla" pitchFamily="2" charset="-78"/>
                <a:cs typeface="Sakkal Majalla" pitchFamily="2" charset="-78"/>
              </a:rPr>
              <a:t> يكون السند لحامله عندما يصدر خاليا من </a:t>
            </a:r>
            <a:r>
              <a:rPr lang="ar-DZ" sz="2200" dirty="0" smtClean="0">
                <a:latin typeface="Sakkal Majalla" pitchFamily="2" charset="-78"/>
                <a:cs typeface="Sakkal Majalla" pitchFamily="2" charset="-78"/>
              </a:rPr>
              <a:t>اسم </a:t>
            </a:r>
            <a:r>
              <a:rPr lang="ar-DZ" sz="2200" dirty="0">
                <a:latin typeface="Sakkal Majalla" pitchFamily="2" charset="-78"/>
                <a:cs typeface="Sakkal Majalla" pitchFamily="2" charset="-78"/>
              </a:rPr>
              <a:t>المستثمر، كما لا يوجد في هذه الحالة سجل للملكية لدى جهة الإصدار.</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وتنتقل ملكية السند بمجرد </a:t>
            </a:r>
            <a:r>
              <a:rPr lang="ar-DZ" sz="2200" dirty="0" smtClean="0">
                <a:latin typeface="Sakkal Majalla" pitchFamily="2" charset="-78"/>
                <a:cs typeface="Sakkal Majalla" pitchFamily="2" charset="-78"/>
              </a:rPr>
              <a:t>الاستلام </a:t>
            </a:r>
            <a:r>
              <a:rPr lang="ar-DZ" sz="2200" dirty="0">
                <a:latin typeface="Sakkal Majalla" pitchFamily="2" charset="-78"/>
                <a:cs typeface="Sakkal Majalla" pitchFamily="2" charset="-78"/>
              </a:rPr>
              <a:t>ويكون لحامله الحق في الحصول على فائدة السند عند إستحقاقها، وتحصل بمجرد نزع الكوبون المرفق بالسند وتقديمه للبنك الذي يتولى دفع الفوائد، وعند حلول موعد إستحقاق السند يكون لحامله أيضا الحق في إستلام قيمته الإسمية من البنك مباشرة.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2.2.3.3. السند الإسمي</a:t>
            </a:r>
            <a:r>
              <a:rPr lang="ar-DZ" sz="2200" dirty="0">
                <a:latin typeface="Sakkal Majalla" pitchFamily="2" charset="-78"/>
                <a:cs typeface="Sakkal Majalla" pitchFamily="2" charset="-78"/>
              </a:rPr>
              <a:t>: ويكون السند إسميا مسجلا متى حمل </a:t>
            </a:r>
            <a:r>
              <a:rPr lang="ar-DZ" sz="2200" dirty="0" smtClean="0">
                <a:latin typeface="Sakkal Majalla" pitchFamily="2" charset="-78"/>
                <a:cs typeface="Sakkal Majalla" pitchFamily="2" charset="-78"/>
              </a:rPr>
              <a:t>اسم </a:t>
            </a:r>
            <a:r>
              <a:rPr lang="ar-DZ" sz="2200" dirty="0">
                <a:latin typeface="Sakkal Majalla" pitchFamily="2" charset="-78"/>
                <a:cs typeface="Sakkal Majalla" pitchFamily="2" charset="-78"/>
              </a:rPr>
              <a:t>مالكه، كما يوجد سجل خاص بملكية السندات لدى الجهة المصدرة والسندات الإسمية أو المسجلة يمكن أن تكون مسجلة بالكامل ويشمل التسجيل هنا الدين الأصلي والفائدة، ولذا لا يصرف أي منهما إلا بشيك يحمل </a:t>
            </a:r>
            <a:r>
              <a:rPr lang="ar-DZ" sz="2200" dirty="0" smtClean="0">
                <a:latin typeface="Sakkal Majalla" pitchFamily="2" charset="-78"/>
                <a:cs typeface="Sakkal Majalla" pitchFamily="2" charset="-78"/>
              </a:rPr>
              <a:t>اسم </a:t>
            </a:r>
            <a:r>
              <a:rPr lang="ar-DZ" sz="2200" dirty="0">
                <a:latin typeface="Sakkal Majalla" pitchFamily="2" charset="-78"/>
                <a:cs typeface="Sakkal Majalla" pitchFamily="2" charset="-78"/>
              </a:rPr>
              <a:t>صاحب السند وعن طريق البنك كما يمكن أن تكون مسجلة تسجيلا جزئيا ويقتصر التسجيل هنا على أصل الدين فقط، أما الفائدة فتأخذ كما هو الحال في السندات لحاملها شكل كوبونات ترفق بالسند وتنزع منه بمجرد إستحقاقها لتحصيلها من البنك مباشرة.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3.3.3.</a:t>
            </a:r>
            <a:r>
              <a:rPr lang="ar-DZ" sz="2200" b="1" dirty="0">
                <a:latin typeface="Sakkal Majalla" pitchFamily="2" charset="-78"/>
                <a:cs typeface="Sakkal Majalla" pitchFamily="2" charset="-78"/>
              </a:rPr>
              <a:t> تقسيم السندات على معيار الأجل: </a:t>
            </a:r>
            <a:r>
              <a:rPr lang="ar-DZ" sz="2200" dirty="0">
                <a:latin typeface="Sakkal Majalla" pitchFamily="2" charset="-78"/>
                <a:cs typeface="Sakkal Majalla" pitchFamily="2" charset="-78"/>
              </a:rPr>
              <a:t>تقسم السندات حسب طول أجلها إلى:</a:t>
            </a:r>
            <a:r>
              <a:rPr lang="ar-DZ" sz="2200" baseline="300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1.3.3.3. سندات قصيرة الأجل:</a:t>
            </a:r>
            <a:r>
              <a:rPr lang="ar-DZ" sz="2200" dirty="0">
                <a:latin typeface="Sakkal Majalla" pitchFamily="2" charset="-78"/>
                <a:cs typeface="Sakkal Majalla" pitchFamily="2" charset="-78"/>
              </a:rPr>
              <a:t> وهي السندات التي لا يتجاوز أجلها عاما واحدا، ويعتبر هذا النوع من السندات أداة تمويل قصيرة الأجل، فيتداول في سوق النقد، من الأمثلة عليه سندات الخزينة وتتمتع السندات القصيرة الأجل بدرجة عالية من السيولة بسبب </a:t>
            </a:r>
            <a:r>
              <a:rPr lang="ar-DZ" sz="2200" dirty="0" smtClean="0">
                <a:latin typeface="Sakkal Majalla" pitchFamily="2" charset="-78"/>
                <a:cs typeface="Sakkal Majalla" pitchFamily="2" charset="-78"/>
              </a:rPr>
              <a:t>انخفاض </a:t>
            </a:r>
            <a:r>
              <a:rPr lang="ar-DZ" sz="2200" dirty="0">
                <a:latin typeface="Sakkal Majalla" pitchFamily="2" charset="-78"/>
                <a:cs typeface="Sakkal Majalla" pitchFamily="2" charset="-78"/>
              </a:rPr>
              <a:t>درجة المخاطرة المرافقة لها لذا تصدر بمعدلات فائدة منخفضة نسبيا.</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7"/>
            <a:ext cx="7848872"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2.3.3.3.سندات طويلة الأجل:</a:t>
            </a:r>
            <a:r>
              <a:rPr lang="ar-DZ" sz="2200" dirty="0">
                <a:latin typeface="Sakkal Majalla" pitchFamily="2" charset="-78"/>
                <a:cs typeface="Sakkal Majalla" pitchFamily="2" charset="-78"/>
              </a:rPr>
              <a:t> وهي السندات التي يزيد أجلها عن سنة واحدة لذا تتداول في سوق رأس المال، وتصدر بمعدلات فائدة أعلى من تلك السندات قصيرة الأجل أو متوسطة الأجل، ومن الأمثلة عليها السندات العقارية.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ويمكن أن تصدر جميع السندات طويلة الأجل في الإصدار الواحد بموعد </a:t>
            </a:r>
            <a:r>
              <a:rPr lang="ar-DZ" sz="2200" dirty="0" smtClean="0">
                <a:latin typeface="Sakkal Majalla" pitchFamily="2" charset="-78"/>
                <a:cs typeface="Sakkal Majalla" pitchFamily="2" charset="-78"/>
              </a:rPr>
              <a:t>اإستحقاق </a:t>
            </a:r>
            <a:r>
              <a:rPr lang="ar-DZ" sz="2200" dirty="0">
                <a:latin typeface="Sakkal Majalla" pitchFamily="2" charset="-78"/>
                <a:cs typeface="Sakkal Majalla" pitchFamily="2" charset="-78"/>
              </a:rPr>
              <a:t>موحد، وبمعدل فائدة موحد، كما يمكن أن تصدر أحيانا بتواريخ </a:t>
            </a:r>
            <a:r>
              <a:rPr lang="ar-DZ" sz="2200" dirty="0" smtClean="0">
                <a:latin typeface="Sakkal Majalla" pitchFamily="2" charset="-78"/>
                <a:cs typeface="Sakkal Majalla" pitchFamily="2" charset="-78"/>
              </a:rPr>
              <a:t>استحقاق </a:t>
            </a:r>
            <a:r>
              <a:rPr lang="ar-DZ" sz="2200" dirty="0">
                <a:latin typeface="Sakkal Majalla" pitchFamily="2" charset="-78"/>
                <a:cs typeface="Sakkal Majalla" pitchFamily="2" charset="-78"/>
              </a:rPr>
              <a:t>مختلفة ولكنها متسلسلة وبمعدلات فائدة متنوعة فمثلا إن إصدارا لمدة 25 سنة يمكن أن يحتوي مجموعة من السندات تستحق بعد 15سنة ومجموعة أخرى بعد 20سنة، ومجموعة ثالثة بعد 25سنة، وكل مجموعة منها بمعدل فائدة مختلف يتزايد بتزايد أجل السند، ويطلق على هذا النوع من الإصدارات السندات المتسلسلة.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4.3.3. تقسيم السندات على معيار الضمان:</a:t>
            </a:r>
            <a:r>
              <a:rPr lang="ar-DZ" sz="2200" dirty="0">
                <a:latin typeface="Sakkal Majalla" pitchFamily="2" charset="-78"/>
                <a:cs typeface="Sakkal Majalla" pitchFamily="2" charset="-78"/>
              </a:rPr>
              <a:t> تصدر السندات إما مضمونة أو غير مضمونة والسندات المضمونة مثل السندات العقارية مثلا تكفل لحاملها الحق في وضع يده على الأصل محل الضمان والذي يكن عادة أصلا حقيقيا: آلات، أو مباني أو تجهيزات... وذلك في حالة توقف المدين عن الوفاء بأصل السند أو بفائدة.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4.3. السندات الدولية: </a:t>
            </a:r>
            <a:r>
              <a:rPr lang="ar-DZ" sz="2200" dirty="0">
                <a:latin typeface="Sakkal Majalla" pitchFamily="2" charset="-78"/>
                <a:cs typeface="Sakkal Majalla" pitchFamily="2" charset="-78"/>
              </a:rPr>
              <a:t>يطلق مصطلح السندات الدولية على السندات التي تصدر في بلد ما بعملة أجنبية تختلف عن عملته، لصالح مقترض أجنبي وهي بذلك تختلف عن السندات الأجنبية والتي تصدر لصالح مقترض أجنبي ولكن بنفس عملة البلد الذي تصدر فيه، فمثلا لو أن فرعا لشركة </a:t>
            </a:r>
            <a:r>
              <a:rPr lang="ar-DZ" sz="2200" dirty="0" smtClean="0">
                <a:latin typeface="Sakkal Majalla" pitchFamily="2" charset="-78"/>
                <a:cs typeface="Sakkal Majalla" pitchFamily="2" charset="-78"/>
              </a:rPr>
              <a:t>استثمار </a:t>
            </a:r>
            <a:r>
              <a:rPr lang="ar-DZ" sz="2200" dirty="0">
                <a:latin typeface="Sakkal Majalla" pitchFamily="2" charset="-78"/>
                <a:cs typeface="Sakkal Majalla" pitchFamily="2" charset="-78"/>
              </a:rPr>
              <a:t>تونسية في لندن أصدر سندات بالجنية الإسترليني لصالح البنك فرنسي، يقال عن هذه السندات بأنها أجنبية، بينما لو تم الإصدار بالدولار بدلا من الجنيه الإسترليني لكانت السندات دولية.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2127622" y="2060848"/>
            <a:ext cx="6174432" cy="3647152"/>
          </a:xfrm>
          <a:prstGeom prst="rect">
            <a:avLst/>
          </a:prstGeom>
        </p:spPr>
        <p:txBody>
          <a:bodyPr wrap="square">
            <a:spAutoFit/>
          </a:bodyPr>
          <a:lstStyle/>
          <a:p>
            <a:pPr marL="457200" lvl="0" indent="-457200" algn="r" rtl="1">
              <a:lnSpc>
                <a:spcPct val="150000"/>
              </a:lnSpc>
              <a:buFont typeface="+mj-lt"/>
              <a:buAutoNum type="arabicPeriod"/>
            </a:pPr>
            <a:r>
              <a:rPr lang="ar-DZ" sz="2200" dirty="0">
                <a:latin typeface="Sakkal Majalla" pitchFamily="2" charset="-78"/>
                <a:cs typeface="Sakkal Majalla" pitchFamily="2" charset="-78"/>
              </a:rPr>
              <a:t>اشرح مفهوم السوق المالي ومكوناته.</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اشرح مفهوم السند والسهم والفرق بينهما.</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عدد قيم السهم العادي.</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ما هي أنواع السندات.</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ما هي الوظيفة الاقتصادية للسوق المالي.</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ماذا يقصد بالأسهم الممتازة.</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ما الفرق بين السوق المنظم والسوق غير المنظم.</a:t>
            </a:r>
            <a:endParaRPr lang="fr-FR" sz="2200" dirty="0">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09597" y="1124744"/>
            <a:ext cx="7488832" cy="4493538"/>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مفهوم الأسواق النقدية وأهميتها.</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مؤسسات الأسواق النقدية.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أنواع الأسواق النقدية والأدوات المالية المستعملة فيها.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 مفهوم الأسواق النقدية </a:t>
            </a:r>
            <a:r>
              <a:rPr lang="ar-DZ" sz="2200" b="1" dirty="0" smtClean="0">
                <a:latin typeface="Sakkal Majalla" pitchFamily="2" charset="-78"/>
                <a:cs typeface="Sakkal Majalla" pitchFamily="2" charset="-78"/>
              </a:rPr>
              <a:t>وأهميتها</a:t>
            </a:r>
            <a:r>
              <a:rPr lang="ar-DZ" sz="2200" dirty="0" smtClean="0">
                <a:latin typeface="Sakkal Majalla" pitchFamily="2" charset="-78"/>
                <a:cs typeface="Sakkal Majalla" pitchFamily="2" charset="-78"/>
              </a:rPr>
              <a:t>: عرفت </a:t>
            </a:r>
            <a:r>
              <a:rPr lang="ar-DZ" sz="2200" dirty="0">
                <a:latin typeface="Sakkal Majalla" pitchFamily="2" charset="-78"/>
                <a:cs typeface="Sakkal Majalla" pitchFamily="2" charset="-78"/>
              </a:rPr>
              <a:t>السوق النقدية بأنها" السوق التي تتداول فيها الأوراق المالية قصيرة الاجل من خلال السماسرة والبنوك التجارية وكذا من خلال الجهات الحكومية وذلك بالنسبة للأوراق المالية القصيرة الأجل التي تصدرها الحكومة"</a:t>
            </a:r>
            <a:r>
              <a:rPr lang="ar-DZ" sz="2200" baseline="30000" dirty="0">
                <a:latin typeface="Sakkal Majalla" pitchFamily="2" charset="-78"/>
                <a:cs typeface="Sakkal Majalla" pitchFamily="2" charset="-78"/>
              </a:rPr>
              <a:t> </a:t>
            </a:r>
            <a:r>
              <a:rPr lang="ar-DZ" sz="2200" dirty="0">
                <a:latin typeface="Sakkal Majalla" pitchFamily="2" charset="-78"/>
                <a:cs typeface="Sakkal Majalla" pitchFamily="2" charset="-78"/>
              </a:rPr>
              <a:t>تعتبر الأسواق النقدية مصدرا للتمويل القصير الأجل وذلك من أموال المستثمرين الذين يرغبون في الحصول على درجة عالية من الأمان باستثمار أموالهم من أصول مالية ذات سيولة مرتفعة، ومن أهم محركي هذا السوق لإحداث توازن، البنوك المركزية من خلال عملياتها لتسيير السياسة النقدية في بلدانها، في حين تعد البنوك التجارية أهم المؤسسات التي تقوم بدور الممول للشركات والحكومات لأنها تقوم بدور الوسيط بين الدائنين والمدينين</a:t>
            </a:r>
            <a:r>
              <a:rPr lang="en-US" sz="2200" dirty="0">
                <a:latin typeface="Sakkal Majalla" pitchFamily="2" charset="-78"/>
                <a:cs typeface="Sakkal Majalla" pitchFamily="2" charset="-78"/>
              </a:rPr>
              <a:t>.</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وعليه فإن الأدوات المستخدمة في هذا السوق هي التي لا تتجاوز آجالها سنة أو أقل</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18" name="Rectangle 17"/>
          <p:cNvSpPr/>
          <p:nvPr/>
        </p:nvSpPr>
        <p:spPr>
          <a:xfrm>
            <a:off x="2231957" y="147738"/>
            <a:ext cx="4789785"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المحاضرة </a:t>
            </a:r>
            <a:r>
              <a:rPr lang="ar-DZ" sz="2800" b="1" dirty="0" smtClean="0">
                <a:solidFill>
                  <a:srgbClr val="0070C0"/>
                </a:solidFill>
                <a:latin typeface="Sakkal Majalla" pitchFamily="2" charset="-78"/>
                <a:cs typeface="Sakkal Majalla" pitchFamily="2" charset="-78"/>
              </a:rPr>
              <a:t>العاشرة: </a:t>
            </a:r>
            <a:r>
              <a:rPr lang="ar-DZ" sz="2800" b="1" dirty="0">
                <a:solidFill>
                  <a:srgbClr val="0070C0"/>
                </a:solidFill>
                <a:latin typeface="Sakkal Majalla" pitchFamily="2" charset="-78"/>
                <a:cs typeface="Sakkal Majalla" pitchFamily="2" charset="-78"/>
              </a:rPr>
              <a:t>الأسواق النقدية</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71"/>
          <p:cNvGrpSpPr>
            <a:grpSpLocks/>
          </p:cNvGrpSpPr>
          <p:nvPr/>
        </p:nvGrpSpPr>
        <p:grpSpPr bwMode="auto">
          <a:xfrm>
            <a:off x="1907704" y="1717170"/>
            <a:ext cx="5872431" cy="387992"/>
            <a:chOff x="1330" y="8573"/>
            <a:chExt cx="7812" cy="528"/>
          </a:xfrm>
        </p:grpSpPr>
        <p:cxnSp>
          <p:nvCxnSpPr>
            <p:cNvPr id="5" name="Connecteur droit 4"/>
            <p:cNvCxnSpPr/>
            <p:nvPr/>
          </p:nvCxnSpPr>
          <p:spPr bwMode="auto">
            <a:xfrm flipH="1" flipV="1">
              <a:off x="1330" y="8573"/>
              <a:ext cx="7812" cy="36"/>
            </a:xfrm>
            <a:prstGeom prst="line">
              <a:avLst/>
            </a:prstGeom>
            <a:noFill/>
            <a:ln w="12700">
              <a:solidFill>
                <a:schemeClr val="tx1">
                  <a:lumMod val="100000"/>
                  <a:lumOff val="0"/>
                </a:schemeClr>
              </a:solidFill>
              <a:round/>
              <a:headEnd/>
              <a:tailEnd/>
            </a:ln>
            <a:extLst>
              <a:ext uri="{909E8E84-426E-40DD-AFC4-6F175D3DCCD1}">
                <a14:hiddenFill xmlns:a14="http://schemas.microsoft.com/office/drawing/2010/main">
                  <a:noFill/>
                </a14:hiddenFill>
              </a:ext>
            </a:extLst>
          </p:spPr>
        </p:cxnSp>
        <p:cxnSp>
          <p:nvCxnSpPr>
            <p:cNvPr id="6" name="Connecteur droit avec flèche 5"/>
            <p:cNvCxnSpPr>
              <a:cxnSpLocks noChangeShapeType="1"/>
            </p:cNvCxnSpPr>
            <p:nvPr/>
          </p:nvCxnSpPr>
          <p:spPr bwMode="auto">
            <a:xfrm>
              <a:off x="9142" y="8609"/>
              <a:ext cx="0" cy="420"/>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7" name="Connecteur droit avec flèche 6"/>
            <p:cNvCxnSpPr>
              <a:cxnSpLocks noChangeShapeType="1"/>
            </p:cNvCxnSpPr>
            <p:nvPr/>
          </p:nvCxnSpPr>
          <p:spPr bwMode="auto">
            <a:xfrm>
              <a:off x="6070" y="8599"/>
              <a:ext cx="0" cy="456"/>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8" name="Connecteur droit avec flèche 7"/>
            <p:cNvCxnSpPr>
              <a:cxnSpLocks noChangeShapeType="1"/>
            </p:cNvCxnSpPr>
            <p:nvPr/>
          </p:nvCxnSpPr>
          <p:spPr bwMode="auto">
            <a:xfrm rot="5400000">
              <a:off x="3304" y="8855"/>
              <a:ext cx="492" cy="0"/>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p:cNvCxnSpPr>
            <p:nvPr/>
          </p:nvCxnSpPr>
          <p:spPr bwMode="auto">
            <a:xfrm>
              <a:off x="1330" y="8573"/>
              <a:ext cx="0" cy="456"/>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grpSp>
        <p:nvGrpSpPr>
          <p:cNvPr id="10" name="Group 372"/>
          <p:cNvGrpSpPr>
            <a:grpSpLocks/>
          </p:cNvGrpSpPr>
          <p:nvPr/>
        </p:nvGrpSpPr>
        <p:grpSpPr bwMode="auto">
          <a:xfrm>
            <a:off x="1701877" y="2519115"/>
            <a:ext cx="3734142" cy="495300"/>
            <a:chOff x="1330" y="9602"/>
            <a:chExt cx="4848" cy="780"/>
          </a:xfrm>
        </p:grpSpPr>
        <p:cxnSp>
          <p:nvCxnSpPr>
            <p:cNvPr id="11" name="Connecteur droit avec flèche 10"/>
            <p:cNvCxnSpPr>
              <a:cxnSpLocks noChangeShapeType="1"/>
            </p:cNvCxnSpPr>
            <p:nvPr/>
          </p:nvCxnSpPr>
          <p:spPr bwMode="auto">
            <a:xfrm>
              <a:off x="3802" y="9602"/>
              <a:ext cx="12" cy="432"/>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2" name="Connecteur droit 11"/>
            <p:cNvCxnSpPr/>
            <p:nvPr/>
          </p:nvCxnSpPr>
          <p:spPr bwMode="auto">
            <a:xfrm flipH="1">
              <a:off x="1330" y="10034"/>
              <a:ext cx="4848" cy="0"/>
            </a:xfrm>
            <a:prstGeom prst="line">
              <a:avLst/>
            </a:prstGeom>
            <a:noFill/>
            <a:ln w="12700">
              <a:solidFill>
                <a:schemeClr val="tx1">
                  <a:lumMod val="100000"/>
                  <a:lumOff val="0"/>
                </a:schemeClr>
              </a:solidFill>
              <a:round/>
              <a:headEnd/>
              <a:tailEnd/>
            </a:ln>
            <a:extLst>
              <a:ext uri="{909E8E84-426E-40DD-AFC4-6F175D3DCCD1}">
                <a14:hiddenFill xmlns:a14="http://schemas.microsoft.com/office/drawing/2010/main">
                  <a:noFill/>
                </a14:hiddenFill>
              </a:ext>
            </a:extLst>
          </p:spPr>
        </p:cxnSp>
        <p:cxnSp>
          <p:nvCxnSpPr>
            <p:cNvPr id="13" name="Connecteur droit avec flèche 12"/>
            <p:cNvCxnSpPr>
              <a:cxnSpLocks noChangeShapeType="1"/>
            </p:cNvCxnSpPr>
            <p:nvPr/>
          </p:nvCxnSpPr>
          <p:spPr bwMode="auto">
            <a:xfrm>
              <a:off x="6178" y="10034"/>
              <a:ext cx="0" cy="348"/>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4" name="Connecteur droit avec flèche 13"/>
            <p:cNvCxnSpPr>
              <a:cxnSpLocks noChangeShapeType="1"/>
            </p:cNvCxnSpPr>
            <p:nvPr/>
          </p:nvCxnSpPr>
          <p:spPr bwMode="auto">
            <a:xfrm>
              <a:off x="3814" y="10034"/>
              <a:ext cx="0" cy="348"/>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5" name="Connecteur droit avec flèche 14"/>
            <p:cNvCxnSpPr>
              <a:cxnSpLocks noChangeShapeType="1"/>
            </p:cNvCxnSpPr>
            <p:nvPr/>
          </p:nvCxnSpPr>
          <p:spPr bwMode="auto">
            <a:xfrm>
              <a:off x="1330" y="10034"/>
              <a:ext cx="0" cy="348"/>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16" name="Rectangle 15"/>
          <p:cNvSpPr/>
          <p:nvPr/>
        </p:nvSpPr>
        <p:spPr>
          <a:xfrm>
            <a:off x="971601" y="332656"/>
            <a:ext cx="7596336" cy="769441"/>
          </a:xfrm>
          <a:prstGeom prst="rect">
            <a:avLst/>
          </a:prstGeom>
        </p:spPr>
        <p:txBody>
          <a:bodyPr wrap="square">
            <a:spAutoFit/>
          </a:bodyPr>
          <a:lstStyle/>
          <a:p>
            <a:pPr algn="just" rtl="1"/>
            <a:r>
              <a:rPr lang="ar-DZ" sz="2200" b="1" dirty="0">
                <a:latin typeface="Sakkal Majalla" pitchFamily="2" charset="-78"/>
                <a:cs typeface="Sakkal Majalla" pitchFamily="2" charset="-78"/>
              </a:rPr>
              <a:t>2.  مؤسسات الأسواق النقدية: </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الشكل رقم</a:t>
            </a:r>
            <a:r>
              <a:rPr lang="ar-DZ" sz="2200" b="1" dirty="0" smtClean="0">
                <a:latin typeface="Sakkal Majalla" pitchFamily="2" charset="-78"/>
                <a:cs typeface="Sakkal Majalla" pitchFamily="2" charset="-78"/>
              </a:rPr>
              <a:t>:(4) </a:t>
            </a:r>
            <a:r>
              <a:rPr lang="ar-DZ" sz="2200" b="1" dirty="0">
                <a:latin typeface="Sakkal Majalla" pitchFamily="2" charset="-78"/>
                <a:cs typeface="Sakkal Majalla" pitchFamily="2" charset="-78"/>
              </a:rPr>
              <a:t>مؤسسات الأسواق النقدية</a:t>
            </a:r>
            <a:endParaRPr lang="fr-FR" sz="2200" dirty="0">
              <a:latin typeface="Sakkal Majalla" pitchFamily="2" charset="-78"/>
              <a:cs typeface="Sakkal Majalla" pitchFamily="2" charset="-78"/>
            </a:endParaRPr>
          </a:p>
        </p:txBody>
      </p:sp>
      <p:sp>
        <p:nvSpPr>
          <p:cNvPr id="17" name="Rectangle 16"/>
          <p:cNvSpPr/>
          <p:nvPr/>
        </p:nvSpPr>
        <p:spPr>
          <a:xfrm>
            <a:off x="1274879" y="2132856"/>
            <a:ext cx="7574417" cy="400110"/>
          </a:xfrm>
          <a:prstGeom prst="rect">
            <a:avLst/>
          </a:prstGeom>
        </p:spPr>
        <p:txBody>
          <a:bodyPr wrap="square">
            <a:spAutoFit/>
          </a:bodyPr>
          <a:lstStyle/>
          <a:p>
            <a:r>
              <a:rPr lang="ar-DZ" sz="2000" dirty="0">
                <a:latin typeface="Sakkal Majalla" pitchFamily="2" charset="-78"/>
                <a:cs typeface="Sakkal Majalla" pitchFamily="2" charset="-78"/>
              </a:rPr>
              <a:t>البنوك التجارية              البنوك المركزية                  الشركات الكبيرة               الشركات المالية</a:t>
            </a:r>
            <a:endParaRPr lang="fr-FR" sz="2000" dirty="0">
              <a:latin typeface="Sakkal Majalla" pitchFamily="2" charset="-78"/>
              <a:cs typeface="Sakkal Majalla" pitchFamily="2" charset="-78"/>
            </a:endParaRPr>
          </a:p>
        </p:txBody>
      </p:sp>
      <p:sp>
        <p:nvSpPr>
          <p:cNvPr id="18" name="Rectangle 17"/>
          <p:cNvSpPr/>
          <p:nvPr/>
        </p:nvSpPr>
        <p:spPr>
          <a:xfrm>
            <a:off x="1187624" y="3080821"/>
            <a:ext cx="5210498" cy="400110"/>
          </a:xfrm>
          <a:prstGeom prst="rect">
            <a:avLst/>
          </a:prstGeom>
        </p:spPr>
        <p:txBody>
          <a:bodyPr wrap="square">
            <a:spAutoFit/>
          </a:bodyPr>
          <a:lstStyle/>
          <a:p>
            <a:r>
              <a:rPr lang="ar-DZ" sz="2000" dirty="0">
                <a:latin typeface="Sakkal Majalla" pitchFamily="2" charset="-78"/>
                <a:cs typeface="Sakkal Majalla" pitchFamily="2" charset="-78"/>
              </a:rPr>
              <a:t>شركات التأمين       صناديق التقاعد            الصناديق المشتركة</a:t>
            </a:r>
            <a:endParaRPr lang="fr-FR" sz="2000" dirty="0">
              <a:latin typeface="Sakkal Majalla" pitchFamily="2" charset="-78"/>
              <a:cs typeface="Sakkal Majalla" pitchFamily="2" charset="-78"/>
            </a:endParaRPr>
          </a:p>
        </p:txBody>
      </p:sp>
      <p:sp>
        <p:nvSpPr>
          <p:cNvPr id="19" name="Rectangle 18"/>
          <p:cNvSpPr/>
          <p:nvPr/>
        </p:nvSpPr>
        <p:spPr>
          <a:xfrm>
            <a:off x="2717375" y="4261611"/>
            <a:ext cx="4253087" cy="430887"/>
          </a:xfrm>
          <a:prstGeom prst="rect">
            <a:avLst/>
          </a:prstGeom>
        </p:spPr>
        <p:txBody>
          <a:bodyPr wrap="square">
            <a:spAutoFit/>
          </a:bodyPr>
          <a:lstStyle/>
          <a:p>
            <a:pPr algn="just" rtl="1"/>
            <a:r>
              <a:rPr lang="ar-DZ" sz="2200" b="1" dirty="0">
                <a:latin typeface="Sakkal Majalla" pitchFamily="2" charset="-78"/>
                <a:cs typeface="Sakkal Majalla" pitchFamily="2" charset="-78"/>
              </a:rPr>
              <a:t>المصدر: صلاح الدين شريط، مرجع سابق، ص49.</a:t>
            </a:r>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33781065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656"/>
            <a:ext cx="7848872" cy="5509200"/>
          </a:xfrm>
          <a:prstGeom prst="rect">
            <a:avLst/>
          </a:prstGeom>
        </p:spPr>
        <p:txBody>
          <a:bodyPr wrap="square">
            <a:spAutoFit/>
          </a:bodyPr>
          <a:lstStyle/>
          <a:p>
            <a:pPr algn="just" rtl="1"/>
            <a:r>
              <a:rPr lang="ar-DZ" sz="2200" b="1" dirty="0">
                <a:latin typeface="Sakkal Majalla" pitchFamily="2" charset="-78"/>
                <a:cs typeface="Sakkal Majalla" pitchFamily="2" charset="-78"/>
              </a:rPr>
              <a:t>1.2.  البنوك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تقوم البنوك التجارية بوظيفتين أساسيتين في سوق الخصم كما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 توفير بيوت الخصم من خلال </a:t>
            </a:r>
            <a:r>
              <a:rPr lang="ar-DZ" sz="2200" dirty="0" smtClean="0">
                <a:latin typeface="Sakkal Majalla" pitchFamily="2" charset="-78"/>
                <a:cs typeface="Sakkal Majalla" pitchFamily="2" charset="-78"/>
              </a:rPr>
              <a:t>الإقتراض </a:t>
            </a:r>
            <a:r>
              <a:rPr lang="ar-DZ" sz="2200" dirty="0">
                <a:latin typeface="Sakkal Majalla" pitchFamily="2" charset="-78"/>
                <a:cs typeface="Sakkal Majalla" pitchFamily="2" charset="-78"/>
              </a:rPr>
              <a:t>المباشر للأرصدة النقدية اللازمة لشراء الكمبيالات.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تقوم البنوك بشراء الكمبيالات </a:t>
            </a:r>
            <a:r>
              <a:rPr lang="ar-DZ" sz="2200" dirty="0" smtClean="0">
                <a:latin typeface="Sakkal Majalla" pitchFamily="2" charset="-78"/>
                <a:cs typeface="Sakkal Majalla" pitchFamily="2" charset="-78"/>
              </a:rPr>
              <a:t>والاحتفاظ </a:t>
            </a:r>
            <a:r>
              <a:rPr lang="ar-DZ" sz="2200" dirty="0">
                <a:latin typeface="Sakkal Majalla" pitchFamily="2" charset="-78"/>
                <a:cs typeface="Sakkal Majalla" pitchFamily="2" charset="-78"/>
              </a:rPr>
              <a:t>بها حتى تاريخ </a:t>
            </a:r>
            <a:r>
              <a:rPr lang="ar-DZ" sz="2200" dirty="0" smtClean="0">
                <a:latin typeface="Sakkal Majalla" pitchFamily="2" charset="-78"/>
                <a:cs typeface="Sakkal Majalla" pitchFamily="2" charset="-78"/>
              </a:rPr>
              <a:t>الاستحقاق</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  البنوك المركزية: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تتصدر البنوك المركزية قمة الأجهزة المصرفية لما لها من القدرة على تحويل الأصول الحقيقية إلى أصول نقدية والأصول النقدية إلى حقيقية فهي التي تقوم بإصدار النقد.</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ويتمثل دور البنوك المركزية في السوق المالي والنقدي من خلال: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1- 2- مراقبة البنوك التجارية من حيث </a:t>
            </a:r>
            <a:r>
              <a:rPr lang="ar-DZ" sz="2200" dirty="0" smtClean="0">
                <a:latin typeface="Sakkal Majalla" pitchFamily="2" charset="-78"/>
                <a:cs typeface="Sakkal Majalla" pitchFamily="2" charset="-78"/>
              </a:rPr>
              <a:t>الاحتياطي </a:t>
            </a:r>
            <a:r>
              <a:rPr lang="ar-DZ" sz="2200" dirty="0">
                <a:latin typeface="Sakkal Majalla" pitchFamily="2" charset="-78"/>
                <a:cs typeface="Sakkal Majalla" pitchFamily="2" charset="-78"/>
              </a:rPr>
              <a:t>المفروض عليها.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 توجيه السياسة النقدية.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4- ممارسة سياسة السوق المفتوحة، بالإشراف على أدوات السوق النقدي من بيع وشراء للسندات وأذونات الخزينة مثلا.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مراقبة عمليات بيع وشراء العملات الأجنبية.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5 - إصدار النقد وعرضه في السوق مع مراقبة وضبط سعر الفائدة بما يحقق </a:t>
            </a:r>
            <a:r>
              <a:rPr lang="ar-DZ" sz="2200" dirty="0" smtClean="0">
                <a:latin typeface="Sakkal Majalla" pitchFamily="2" charset="-78"/>
                <a:cs typeface="Sakkal Majalla" pitchFamily="2" charset="-78"/>
              </a:rPr>
              <a:t>الازدهار االإقتصادي</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وهكذا يرتبط البنك المركزي بسوق الخصم من خلال ما يطرحه من أذونات الخزينة في السوق النقدي نيابة عن الحكومة.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2656"/>
            <a:ext cx="7776864"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3.2  الشركات المالية: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شركات وساطة مالية تقوم ببعض الأعمال </a:t>
            </a:r>
            <a:r>
              <a:rPr lang="ar-DZ" sz="2200" dirty="0" smtClean="0">
                <a:latin typeface="Sakkal Majalla" pitchFamily="2" charset="-78"/>
                <a:cs typeface="Sakkal Majalla" pitchFamily="2" charset="-78"/>
              </a:rPr>
              <a:t>الاستثمارية </a:t>
            </a:r>
            <a:r>
              <a:rPr lang="ar-DZ" sz="2200" dirty="0">
                <a:latin typeface="Sakkal Majalla" pitchFamily="2" charset="-78"/>
                <a:cs typeface="Sakkal Majalla" pitchFamily="2" charset="-78"/>
              </a:rPr>
              <a:t>لصالح محفظتها المالية كالتعهد والتغطية، فقد </a:t>
            </a:r>
            <a:r>
              <a:rPr lang="ar-DZ" sz="2200" dirty="0" smtClean="0">
                <a:latin typeface="Sakkal Majalla" pitchFamily="2" charset="-78"/>
                <a:cs typeface="Sakkal Majalla" pitchFamily="2" charset="-78"/>
              </a:rPr>
              <a:t>اهتم </a:t>
            </a:r>
            <a:r>
              <a:rPr lang="ar-DZ" sz="2200" dirty="0">
                <a:latin typeface="Sakkal Majalla" pitchFamily="2" charset="-78"/>
                <a:cs typeface="Sakkal Majalla" pitchFamily="2" charset="-78"/>
              </a:rPr>
              <a:t>السوق المالي والنظام المصرفي منذ مباشرة أعماله بتطوير خدمات الوساطة المالية وتنشيط التعامل في السوق الثانوي وعمليات السوق الأولى.</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ولهذه الشركات مصادر تمويل كالودائع التي تشمل شهادات الإيداع والتوفير لأجل وكذلك رأس المال المدفوع </a:t>
            </a:r>
            <a:r>
              <a:rPr lang="ar-DZ" sz="2200" dirty="0" smtClean="0">
                <a:latin typeface="Sakkal Majalla" pitchFamily="2" charset="-78"/>
                <a:cs typeface="Sakkal Majalla" pitchFamily="2" charset="-78"/>
              </a:rPr>
              <a:t>والاحتياطات </a:t>
            </a:r>
            <a:r>
              <a:rPr lang="ar-DZ" sz="2200" dirty="0">
                <a:latin typeface="Sakkal Majalla" pitchFamily="2" charset="-78"/>
                <a:cs typeface="Sakkal Majalla" pitchFamily="2" charset="-78"/>
              </a:rPr>
              <a:t>والعمولات التي تحققها، وتؤدي الشركات المالية الوسيطة المصرفية منها وغير المصرفية دورا هاما في كل من: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تعبئة المدخرات المالية وتوجيهها.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خلق الفرص </a:t>
            </a:r>
            <a:r>
              <a:rPr lang="ar-DZ" sz="2200" dirty="0" smtClean="0">
                <a:latin typeface="Sakkal Majalla" pitchFamily="2" charset="-78"/>
                <a:cs typeface="Sakkal Majalla" pitchFamily="2" charset="-78"/>
              </a:rPr>
              <a:t>الاستثمارية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تقارب بين العرض والطلب في عمليات السوق المالي.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  الشركات الكبيرة: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هي شركات مساهمة مقفلة أو عامة تتجمع لديها مبالغ ضخمة موزعة على أكثر من دولة واحدة، ويدير نشاطها مجلس إدارة هدفه الحفاظ على درجة من السيولة النقدية وتشغيل الفائض تحقيقا لأكبر عائد في ظل المخاطرة وهي تشمل شركات التأمين، وصناديق التقاعد، وصناديق </a:t>
            </a:r>
            <a:r>
              <a:rPr lang="ar-DZ" sz="2200" dirty="0" smtClean="0">
                <a:latin typeface="Sakkal Majalla" pitchFamily="2" charset="-78"/>
                <a:cs typeface="Sakkal Majalla" pitchFamily="2" charset="-78"/>
              </a:rPr>
              <a:t>الاستثمار </a:t>
            </a:r>
            <a:r>
              <a:rPr lang="ar-DZ" sz="2200" dirty="0">
                <a:latin typeface="Sakkal Majalla" pitchFamily="2" charset="-78"/>
                <a:cs typeface="Sakkal Majalla" pitchFamily="2" charset="-78"/>
              </a:rPr>
              <a:t>المشتركة وما إلى ذلك</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548680"/>
            <a:ext cx="7560840"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3</a:t>
            </a:r>
            <a:r>
              <a:rPr lang="ar-DZ" sz="2200" b="1" u="sng" dirty="0">
                <a:latin typeface="Sakkal Majalla" pitchFamily="2" charset="-78"/>
                <a:cs typeface="Sakkal Majalla" pitchFamily="2" charset="-78"/>
              </a:rPr>
              <a:t>. وظائف وخصائص النقود</a:t>
            </a:r>
            <a:endParaRPr lang="fr-FR" sz="2200" b="1"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1.3. وظائف النقود</a:t>
            </a:r>
            <a:r>
              <a:rPr lang="ar-DZ" sz="2200" dirty="0">
                <a:latin typeface="Sakkal Majalla" pitchFamily="2" charset="-78"/>
                <a:cs typeface="Sakkal Majalla" pitchFamily="2" charset="-78"/>
              </a:rPr>
              <a:t>: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الوظائف </a:t>
            </a:r>
            <a:r>
              <a:rPr lang="ar-DZ" sz="2200" dirty="0">
                <a:latin typeface="Sakkal Majalla" pitchFamily="2" charset="-78"/>
                <a:cs typeface="Sakkal Majalla" pitchFamily="2" charset="-78"/>
              </a:rPr>
              <a:t>الأساسية التي تؤديها هي: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1.1.3. الوظائف التقليدية للنقود</a:t>
            </a:r>
            <a:r>
              <a:rPr lang="ar-DZ" sz="2200" b="1" dirty="0" smtClean="0">
                <a:latin typeface="Sakkal Majalla" pitchFamily="2" charset="-78"/>
                <a:cs typeface="Sakkal Majalla" pitchFamily="2" charset="-78"/>
              </a:rPr>
              <a:t>:</a:t>
            </a:r>
          </a:p>
          <a:p>
            <a:pPr algn="just" rtl="1"/>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وهي الوظائف التي لا غنى عنها لكي تؤدي دورها في التبادل وهي </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1.1.1.3. النقود وسيط في المبادلة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2.1.1.3. النقود مقياس للقيمة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3.1.1.3.  النقود كمستودع للقيمة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4.1.1.3. النقود وسيلة للمدفوعات الآجلة </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2.1.3. الوظائف </a:t>
            </a:r>
            <a:r>
              <a:rPr lang="ar-DZ" sz="2200" b="1" u="sng" dirty="0" smtClean="0">
                <a:latin typeface="Sakkal Majalla" pitchFamily="2" charset="-78"/>
                <a:cs typeface="Sakkal Majalla" pitchFamily="2" charset="-78"/>
              </a:rPr>
              <a:t>االاقتصادية </a:t>
            </a:r>
            <a:r>
              <a:rPr lang="ar-DZ" sz="2200" b="1" u="sng" dirty="0">
                <a:latin typeface="Sakkal Majalla" pitchFamily="2" charset="-78"/>
                <a:cs typeface="Sakkal Majalla" pitchFamily="2" charset="-78"/>
              </a:rPr>
              <a:t>للنقود</a:t>
            </a:r>
            <a:r>
              <a:rPr lang="ar-DZ" sz="2200" dirty="0">
                <a:latin typeface="Sakkal Majalla" pitchFamily="2" charset="-78"/>
                <a:cs typeface="Sakkal Majalla" pitchFamily="2" charset="-78"/>
              </a:rPr>
              <a:t>: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إن </a:t>
            </a:r>
            <a:r>
              <a:rPr lang="ar-DZ" sz="2200" dirty="0">
                <a:latin typeface="Sakkal Majalla" pitchFamily="2" charset="-78"/>
                <a:cs typeface="Sakkal Majalla" pitchFamily="2" charset="-78"/>
              </a:rPr>
              <a:t>النقود لا تقوم بأداء الوظائف التقليدية فقط، بل تؤدي أيضا مجموعة من الوظائف </a:t>
            </a:r>
            <a:r>
              <a:rPr lang="ar-DZ" sz="2200" dirty="0" smtClean="0">
                <a:latin typeface="Sakkal Majalla" pitchFamily="2" charset="-78"/>
                <a:cs typeface="Sakkal Majalla" pitchFamily="2" charset="-78"/>
              </a:rPr>
              <a:t>الاقتصادية</a:t>
            </a:r>
            <a:r>
              <a:rPr lang="ar-DZ" sz="2200" dirty="0">
                <a:latin typeface="Sakkal Majalla" pitchFamily="2" charset="-78"/>
                <a:cs typeface="Sakkal Majalla" pitchFamily="2" charset="-78"/>
              </a:rPr>
              <a:t>، حيث تستعمل كأداة للتأثير في مستوى النشاط الإقتصادي ومنها </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1.2.1.3. النقود كأداة من أدوات السياسة النقدية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2.2.1.3. النقود كأداة لتوزيع الموارد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3.2.1.3. النقود كأداة للخيار بالنسبة إلى الأفراد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60648"/>
            <a:ext cx="7848872" cy="2123658"/>
          </a:xfrm>
          <a:prstGeom prst="rect">
            <a:avLst/>
          </a:prstGeom>
        </p:spPr>
        <p:txBody>
          <a:bodyPr wrap="square">
            <a:spAutoFit/>
          </a:bodyPr>
          <a:lstStyle/>
          <a:p>
            <a:pPr algn="just" rtl="1"/>
            <a:r>
              <a:rPr lang="ar-DZ" sz="2200" b="1" dirty="0">
                <a:latin typeface="Sakkal Majalla" pitchFamily="2" charset="-78"/>
                <a:cs typeface="Sakkal Majalla" pitchFamily="2" charset="-78"/>
              </a:rPr>
              <a:t>3. أنواع الأسواق النقدية والادوات المالية المتداولة فيها:</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وتنقسم السوق النقدية إلى</a:t>
            </a:r>
            <a:r>
              <a:rPr lang="ar-DZ" sz="2200" b="1" dirty="0">
                <a:latin typeface="Sakkal Majalla" pitchFamily="2" charset="-78"/>
                <a:cs typeface="Sakkal Majalla" pitchFamily="2" charset="-78"/>
              </a:rPr>
              <a:t>: </a:t>
            </a:r>
            <a:endParaRPr lang="fr-FR" sz="2200" b="1"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أولا- سوق ما بين البنوك.</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توفر سوق ما بين البنوك إمكانية مبادلة فوائض البنوك إمكانية مبادلة فوائض او عجوزات البنوك بالنقود المركزية. فهذه السوق المسماة بسوق النقود المركزية مهيأة لمؤسسات القرض وبعض المؤسسات المالية، أما الوكلاء الاقتصاديين غير </a:t>
            </a:r>
            <a:r>
              <a:rPr lang="ar-DZ" sz="2200" dirty="0" smtClean="0">
                <a:latin typeface="Sakkal Majalla" pitchFamily="2" charset="-78"/>
                <a:cs typeface="Sakkal Majalla" pitchFamily="2" charset="-78"/>
              </a:rPr>
              <a:t>الماليين </a:t>
            </a:r>
            <a:r>
              <a:rPr lang="ar-DZ" sz="2200" dirty="0">
                <a:latin typeface="Sakkal Majalla" pitchFamily="2" charset="-78"/>
                <a:cs typeface="Sakkal Majalla" pitchFamily="2" charset="-78"/>
              </a:rPr>
              <a:t>ليس لهم مكان في هذه السوق.</a:t>
            </a:r>
            <a:endParaRPr lang="fr-FR" sz="2200" dirty="0">
              <a:latin typeface="Sakkal Majalla" pitchFamily="2" charset="-78"/>
              <a:cs typeface="Sakkal Majalla" pitchFamily="2" charset="-78"/>
            </a:endParaRPr>
          </a:p>
        </p:txBody>
      </p:sp>
      <p:sp>
        <p:nvSpPr>
          <p:cNvPr id="5" name="Rectangle 4"/>
          <p:cNvSpPr/>
          <p:nvPr/>
        </p:nvSpPr>
        <p:spPr>
          <a:xfrm>
            <a:off x="1115616" y="2636912"/>
            <a:ext cx="7740352" cy="2462213"/>
          </a:xfrm>
          <a:prstGeom prst="rect">
            <a:avLst/>
          </a:prstGeom>
        </p:spPr>
        <p:txBody>
          <a:bodyPr wrap="square">
            <a:spAutoFit/>
          </a:bodyPr>
          <a:lstStyle/>
          <a:p>
            <a:pPr algn="just" rtl="1"/>
            <a:r>
              <a:rPr lang="ar-DZ" sz="2200" b="1" dirty="0">
                <a:latin typeface="Sakkal Majalla" pitchFamily="2" charset="-78"/>
                <a:cs typeface="Sakkal Majalla" pitchFamily="2" charset="-78"/>
              </a:rPr>
              <a:t>ثانيا: سوق الأصول المالية القابلة للتداول.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تشكل سوق الأصول المالية الخاصة بالحقوق القابلة للتداول القسم الثاني للسوق النقدية، وهذه الاخيرة كما أسلفنا الذكر عنصر قصير ومتوسط الأجل ضمن مجال الأسواق المالية.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وقد أدى ظهور ونمو سوق الأصول المالية للتداول إلى التأثير بشكل كبير على التطور الأخير لسوق ما بين البنوك، لكونها أبرزت إيجابية دخول الأعوان الاقتصاديين ووفرت إمكانيات التوظيف </a:t>
            </a:r>
            <a:r>
              <a:rPr lang="en-US" sz="2200" dirty="0">
                <a:latin typeface="Sakkal Majalla" pitchFamily="2" charset="-78"/>
                <a:cs typeface="Sakkal Majalla" pitchFamily="2" charset="-78"/>
              </a:rPr>
              <a:t>(placement)</a:t>
            </a:r>
            <a:r>
              <a:rPr lang="ar-DZ" sz="2200" dirty="0">
                <a:latin typeface="Sakkal Majalla" pitchFamily="2" charset="-78"/>
                <a:cs typeface="Sakkal Majalla" pitchFamily="2" charset="-78"/>
              </a:rPr>
              <a:t> لأجل قصير ومتوسط، وهذه الأصول المالية أصبحت بشكل تدريجي وسيلة ضمان </a:t>
            </a:r>
            <a:r>
              <a:rPr lang="en-US" sz="2200" dirty="0">
                <a:latin typeface="Sakkal Majalla" pitchFamily="2" charset="-78"/>
                <a:cs typeface="Sakkal Majalla" pitchFamily="2" charset="-78"/>
              </a:rPr>
              <a:t>(support)</a:t>
            </a:r>
            <a:r>
              <a:rPr lang="ar-DZ" sz="2200" dirty="0">
                <a:latin typeface="Sakkal Majalla" pitchFamily="2" charset="-78"/>
                <a:cs typeface="Sakkal Majalla" pitchFamily="2" charset="-78"/>
              </a:rPr>
              <a:t> أكثر فعالية بين مؤسسات القرض، خاصة في حالة أذونات الخزينة.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158382314"/>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20472" cy="1785104"/>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2.3</a:t>
            </a:r>
            <a:r>
              <a:rPr lang="ar-DZ" sz="2200" b="1" dirty="0">
                <a:latin typeface="Sakkal Majalla" pitchFamily="2" charset="-78"/>
                <a:cs typeface="Sakkal Majalla" pitchFamily="2" charset="-78"/>
              </a:rPr>
              <a:t>. الأدوات المتداولة فيها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ويبقى أن نشير إلى نطاق التعامل بأوراق السوق النقدي أنه يتعدى الأدوات </a:t>
            </a:r>
            <a:r>
              <a:rPr lang="ar-DZ" sz="2200" dirty="0" smtClean="0">
                <a:latin typeface="Sakkal Majalla" pitchFamily="2" charset="-78"/>
                <a:cs typeface="Sakkal Majalla" pitchFamily="2" charset="-78"/>
              </a:rPr>
              <a:t>الاستثمارية </a:t>
            </a:r>
            <a:r>
              <a:rPr lang="ar-DZ" sz="2200" dirty="0">
                <a:latin typeface="Sakkal Majalla" pitchFamily="2" charset="-78"/>
                <a:cs typeface="Sakkal Majalla" pitchFamily="2" charset="-78"/>
              </a:rPr>
              <a:t>المتاحة والتي سيأتي ذكرها وتفصيلها كما هو مبين أدناه إلى طريقة القروض المباشرة قصيرة الأجل، تتوفر في سوق النقد مجموعة من أدوات </a:t>
            </a:r>
            <a:r>
              <a:rPr lang="ar-DZ" sz="2200" dirty="0" smtClean="0">
                <a:latin typeface="Sakkal Majalla" pitchFamily="2" charset="-78"/>
                <a:cs typeface="Sakkal Majalla" pitchFamily="2" charset="-78"/>
              </a:rPr>
              <a:t>االاستثمار </a:t>
            </a:r>
            <a:r>
              <a:rPr lang="ar-DZ" sz="2200" dirty="0">
                <a:latin typeface="Sakkal Majalla" pitchFamily="2" charset="-78"/>
                <a:cs typeface="Sakkal Majalla" pitchFamily="2" charset="-78"/>
              </a:rPr>
              <a:t>ومن أهمها ما </a:t>
            </a:r>
            <a:r>
              <a:rPr lang="ar-DZ" sz="2200" dirty="0" smtClean="0">
                <a:latin typeface="Sakkal Majalla" pitchFamily="2" charset="-78"/>
                <a:cs typeface="Sakkal Majalla" pitchFamily="2" charset="-78"/>
              </a:rPr>
              <a:t>يلي:</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الشكل رقم(17): أدوات التعامل في سوق النقد </a:t>
            </a:r>
            <a:endParaRPr lang="fr-FR" sz="2200" b="1" dirty="0">
              <a:latin typeface="Sakkal Majalla" pitchFamily="2" charset="-78"/>
              <a:cs typeface="Sakkal Majalla" pitchFamily="2" charset="-78"/>
            </a:endParaRPr>
          </a:p>
        </p:txBody>
      </p:sp>
      <p:sp>
        <p:nvSpPr>
          <p:cNvPr id="3" name="Rectangle 2"/>
          <p:cNvSpPr/>
          <p:nvPr/>
        </p:nvSpPr>
        <p:spPr>
          <a:xfrm>
            <a:off x="182610" y="2348880"/>
            <a:ext cx="8640960" cy="430887"/>
          </a:xfrm>
          <a:prstGeom prst="rect">
            <a:avLst/>
          </a:prstGeom>
        </p:spPr>
        <p:txBody>
          <a:bodyPr wrap="square">
            <a:spAutoFit/>
          </a:bodyPr>
          <a:lstStyle/>
          <a:p>
            <a:pPr algn="r" rtl="1"/>
            <a:r>
              <a:rPr lang="ar-DZ" sz="2200" dirty="0">
                <a:latin typeface="Sakkal Majalla" pitchFamily="2" charset="-78"/>
                <a:cs typeface="Sakkal Majalla" pitchFamily="2" charset="-78"/>
              </a:rPr>
              <a:t>شهادات الإيداع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الأوراق التجارية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أذونات الخزينة        </a:t>
            </a:r>
            <a:r>
              <a:rPr lang="ar-DZ" sz="2200" dirty="0" smtClean="0">
                <a:latin typeface="Sakkal Majalla" pitchFamily="2" charset="-78"/>
                <a:cs typeface="Sakkal Majalla" pitchFamily="2" charset="-78"/>
              </a:rPr>
              <a:t>    </a:t>
            </a:r>
            <a:r>
              <a:rPr lang="ar-DZ" sz="2200" dirty="0" err="1">
                <a:latin typeface="Sakkal Majalla" pitchFamily="2" charset="-78"/>
                <a:cs typeface="Sakkal Majalla" pitchFamily="2" charset="-78"/>
              </a:rPr>
              <a:t>القبولات</a:t>
            </a:r>
            <a:r>
              <a:rPr lang="ar-DZ" sz="2200" dirty="0">
                <a:latin typeface="Sakkal Majalla" pitchFamily="2" charset="-78"/>
                <a:cs typeface="Sakkal Majalla" pitchFamily="2" charset="-78"/>
              </a:rPr>
              <a:t> المصرفية القابلة للتداول</a:t>
            </a:r>
            <a:endParaRPr lang="fr-FR" sz="2200" dirty="0">
              <a:latin typeface="Sakkal Majalla" pitchFamily="2" charset="-78"/>
              <a:cs typeface="Sakkal Majalla" pitchFamily="2" charset="-78"/>
            </a:endParaRPr>
          </a:p>
        </p:txBody>
      </p:sp>
      <p:sp>
        <p:nvSpPr>
          <p:cNvPr id="4" name="Rectangle 3"/>
          <p:cNvSpPr/>
          <p:nvPr/>
        </p:nvSpPr>
        <p:spPr>
          <a:xfrm>
            <a:off x="1801298" y="2818205"/>
            <a:ext cx="6212008" cy="430887"/>
          </a:xfrm>
          <a:prstGeom prst="rect">
            <a:avLst/>
          </a:prstGeom>
        </p:spPr>
        <p:txBody>
          <a:bodyPr wrap="square">
            <a:spAutoFit/>
          </a:bodyPr>
          <a:lstStyle/>
          <a:p>
            <a:pPr algn="r" rtl="1"/>
            <a:r>
              <a:rPr lang="ar-DZ" sz="2200" dirty="0">
                <a:latin typeface="Sakkal Majalla" pitchFamily="2" charset="-78"/>
                <a:cs typeface="Sakkal Majalla" pitchFamily="2" charset="-78"/>
              </a:rPr>
              <a:t>الكمبيالات قصيرة الأجل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سوق اليورو دولار</a:t>
            </a:r>
            <a:endParaRPr lang="fr-FR" sz="2200" dirty="0">
              <a:latin typeface="Sakkal Majalla" pitchFamily="2" charset="-78"/>
              <a:cs typeface="Sakkal Majalla" pitchFamily="2" charset="-78"/>
            </a:endParaRPr>
          </a:p>
        </p:txBody>
      </p:sp>
      <p:grpSp>
        <p:nvGrpSpPr>
          <p:cNvPr id="5" name="Group 373"/>
          <p:cNvGrpSpPr>
            <a:grpSpLocks/>
          </p:cNvGrpSpPr>
          <p:nvPr/>
        </p:nvGrpSpPr>
        <p:grpSpPr bwMode="auto">
          <a:xfrm>
            <a:off x="1247806" y="2060848"/>
            <a:ext cx="6780577" cy="756285"/>
            <a:chOff x="934" y="2149"/>
            <a:chExt cx="8940" cy="1191"/>
          </a:xfrm>
        </p:grpSpPr>
        <p:cxnSp>
          <p:nvCxnSpPr>
            <p:cNvPr id="6" name="Connecteur droit 5"/>
            <p:cNvCxnSpPr/>
            <p:nvPr/>
          </p:nvCxnSpPr>
          <p:spPr bwMode="auto">
            <a:xfrm flipH="1">
              <a:off x="934" y="2149"/>
              <a:ext cx="8940" cy="12"/>
            </a:xfrm>
            <a:prstGeom prst="line">
              <a:avLst/>
            </a:prstGeom>
            <a:noFill/>
            <a:ln w="9525">
              <a:solidFill>
                <a:schemeClr val="tx1">
                  <a:lumMod val="100000"/>
                  <a:lumOff val="0"/>
                </a:schemeClr>
              </a:solidFill>
              <a:round/>
              <a:headEnd/>
              <a:tailEnd/>
            </a:ln>
            <a:extLst>
              <a:ext uri="{909E8E84-426E-40DD-AFC4-6F175D3DCCD1}">
                <a14:hiddenFill xmlns:a14="http://schemas.microsoft.com/office/drawing/2010/main">
                  <a:noFill/>
                </a14:hiddenFill>
              </a:ext>
            </a:extLst>
          </p:spPr>
        </p:cxnSp>
        <p:cxnSp>
          <p:nvCxnSpPr>
            <p:cNvPr id="7" name="Connecteur droit avec flèche 6"/>
            <p:cNvCxnSpPr>
              <a:cxnSpLocks noChangeShapeType="1"/>
            </p:cNvCxnSpPr>
            <p:nvPr/>
          </p:nvCxnSpPr>
          <p:spPr bwMode="auto">
            <a:xfrm>
              <a:off x="9874"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8" name="Connecteur droit avec flèche 7"/>
            <p:cNvCxnSpPr>
              <a:cxnSpLocks noChangeShapeType="1"/>
            </p:cNvCxnSpPr>
            <p:nvPr/>
          </p:nvCxnSpPr>
          <p:spPr bwMode="auto">
            <a:xfrm>
              <a:off x="8271" y="2166"/>
              <a:ext cx="0" cy="1164"/>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p:cNvCxnSpPr>
            <p:nvPr/>
          </p:nvCxnSpPr>
          <p:spPr bwMode="auto">
            <a:xfrm>
              <a:off x="7260"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0" name="Connecteur droit avec flèche 9"/>
            <p:cNvCxnSpPr>
              <a:cxnSpLocks noChangeShapeType="1"/>
            </p:cNvCxnSpPr>
            <p:nvPr/>
          </p:nvCxnSpPr>
          <p:spPr bwMode="auto">
            <a:xfrm>
              <a:off x="5226"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1" name="Connecteur droit avec flèche 10"/>
            <p:cNvCxnSpPr>
              <a:cxnSpLocks noChangeShapeType="1"/>
            </p:cNvCxnSpPr>
            <p:nvPr/>
          </p:nvCxnSpPr>
          <p:spPr bwMode="auto">
            <a:xfrm>
              <a:off x="3992" y="2176"/>
              <a:ext cx="0" cy="1164"/>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2" name="Connecteur droit avec flèche 11"/>
            <p:cNvCxnSpPr>
              <a:cxnSpLocks noChangeShapeType="1"/>
            </p:cNvCxnSpPr>
            <p:nvPr/>
          </p:nvCxnSpPr>
          <p:spPr bwMode="auto">
            <a:xfrm>
              <a:off x="934"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13" name="Rectangle 12"/>
          <p:cNvSpPr/>
          <p:nvPr/>
        </p:nvSpPr>
        <p:spPr>
          <a:xfrm>
            <a:off x="1787981" y="3266289"/>
            <a:ext cx="5387789" cy="430887"/>
          </a:xfrm>
          <a:prstGeom prst="rect">
            <a:avLst/>
          </a:prstGeom>
        </p:spPr>
        <p:txBody>
          <a:bodyPr wrap="square">
            <a:spAutoFit/>
          </a:bodyPr>
          <a:lstStyle/>
          <a:p>
            <a:pPr algn="ctr" rtl="1"/>
            <a:r>
              <a:rPr lang="ar-DZ" sz="2200" dirty="0">
                <a:latin typeface="Sakkal Majalla" pitchFamily="2" charset="-78"/>
                <a:cs typeface="Sakkal Majalla" pitchFamily="2" charset="-78"/>
              </a:rPr>
              <a:t>المصدر: صلاح الدين شريط، مرجع سابق، ص54.</a:t>
            </a:r>
            <a:endParaRPr lang="fr-FR" sz="2200" dirty="0">
              <a:latin typeface="Sakkal Majalla" pitchFamily="2" charset="-78"/>
              <a:cs typeface="Sakkal Majalla" pitchFamily="2" charset="-78"/>
            </a:endParaRPr>
          </a:p>
        </p:txBody>
      </p:sp>
      <p:sp>
        <p:nvSpPr>
          <p:cNvPr id="14" name="Rectangle 13"/>
          <p:cNvSpPr/>
          <p:nvPr/>
        </p:nvSpPr>
        <p:spPr>
          <a:xfrm>
            <a:off x="1132515" y="4293096"/>
            <a:ext cx="7691055" cy="1785104"/>
          </a:xfrm>
          <a:prstGeom prst="rect">
            <a:avLst/>
          </a:prstGeom>
        </p:spPr>
        <p:txBody>
          <a:bodyPr wrap="square">
            <a:spAutoFit/>
          </a:bodyPr>
          <a:lstStyle/>
          <a:p>
            <a:pPr algn="just" rtl="1"/>
            <a:r>
              <a:rPr lang="ar-DZ" sz="2200" b="1" dirty="0">
                <a:latin typeface="Sakkal Majalla" pitchFamily="2" charset="-78"/>
                <a:cs typeface="Sakkal Majalla" pitchFamily="2" charset="-78"/>
              </a:rPr>
              <a:t>1.2.3.  شهادات الإيداع القابلة للتداول: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تعتبر هذه الشهادات من أهم أدوات </a:t>
            </a:r>
            <a:r>
              <a:rPr lang="ar-DZ" sz="2200" dirty="0" smtClean="0">
                <a:latin typeface="Sakkal Majalla" pitchFamily="2" charset="-78"/>
                <a:cs typeface="Sakkal Majalla" pitchFamily="2" charset="-78"/>
              </a:rPr>
              <a:t>الاستثمار </a:t>
            </a:r>
            <a:r>
              <a:rPr lang="ar-DZ" sz="2200" dirty="0">
                <a:latin typeface="Sakkal Majalla" pitchFamily="2" charset="-78"/>
                <a:cs typeface="Sakkal Majalla" pitchFamily="2" charset="-78"/>
              </a:rPr>
              <a:t>في سوق النقد، يصدرها البنك التجاري ولا يعطي لحاملها الحق في إسترداد قيمتها من البنك المصدر إلا في تاريخ الإستحقاق، أما قبل ذلك التاريخ فإنه لا سبيل لحاملها سوى عرضها للبيع في السوق الثانوي الذي يتضمن البنوك التجارية والمستثمرين والوسطاء الذين يتمثل تلك الشهادات.</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76672"/>
            <a:ext cx="7776864" cy="5509200"/>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2.2.3</a:t>
            </a:r>
            <a:r>
              <a:rPr lang="ar-DZ" sz="2200" b="1" dirty="0">
                <a:latin typeface="Sakkal Majalla" pitchFamily="2" charset="-78"/>
                <a:cs typeface="Sakkal Majalla" pitchFamily="2" charset="-78"/>
              </a:rPr>
              <a:t>. الأوراق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تشمل فقط مفهوم السند الأدنى أو سند لأمر قصير الأجل، وهي عادة تصدر في السوق المفتوحة من قبل الشركات العالية السمعة والمكانة الراسخة دون ضمانات معينة </a:t>
            </a:r>
            <a:r>
              <a:rPr lang="ar-DZ" sz="2200" dirty="0" smtClean="0">
                <a:latin typeface="Sakkal Majalla" pitchFamily="2" charset="-78"/>
                <a:cs typeface="Sakkal Majalla" pitchFamily="2" charset="-78"/>
              </a:rPr>
              <a:t>كاللالتزام</a:t>
            </a:r>
            <a:r>
              <a:rPr lang="ar-DZ" sz="2200" dirty="0">
                <a:latin typeface="Sakkal Majalla" pitchFamily="2" charset="-78"/>
                <a:cs typeface="Sakkal Majalla" pitchFamily="2" charset="-78"/>
              </a:rPr>
              <a:t>، على الجهة المصدرة نفسها.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وبهذا المعنى نجد أن الأوراق التجارية من أدوات </a:t>
            </a:r>
            <a:r>
              <a:rPr lang="ar-DZ" sz="2200" dirty="0" smtClean="0">
                <a:latin typeface="Sakkal Majalla" pitchFamily="2" charset="-78"/>
                <a:cs typeface="Sakkal Majalla" pitchFamily="2" charset="-78"/>
              </a:rPr>
              <a:t>الاستثمار </a:t>
            </a:r>
            <a:r>
              <a:rPr lang="ar-DZ" sz="2200" dirty="0">
                <a:latin typeface="Sakkal Majalla" pitchFamily="2" charset="-78"/>
                <a:cs typeface="Sakkal Majalla" pitchFamily="2" charset="-78"/>
              </a:rPr>
              <a:t>ذات الدخل الثابت وتصدر لحامله وعلى أساس الخصم مثل أذونات الخزينة، وعادة ما تحصل الشركات المقترضة على </a:t>
            </a:r>
            <a:r>
              <a:rPr lang="ar-DZ" sz="2200" dirty="0" smtClean="0">
                <a:latin typeface="Sakkal Majalla" pitchFamily="2" charset="-78"/>
                <a:cs typeface="Sakkal Majalla" pitchFamily="2" charset="-78"/>
              </a:rPr>
              <a:t>ائتمان </a:t>
            </a:r>
            <a:r>
              <a:rPr lang="ar-DZ" sz="2200" dirty="0">
                <a:latin typeface="Sakkal Majalla" pitchFamily="2" charset="-78"/>
                <a:cs typeface="Sakkal Majalla" pitchFamily="2" charset="-78"/>
              </a:rPr>
              <a:t>مفتوح لدى بعض البنوك التجارية، حيث تقوم البنوك بالإلتزام بدفع قيمة تلك الأوراق لحاملها في تاريخ الإستحقاق، وهذا ما يوقي المركز المالي لتلك الأوراق.</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3.2.3. أذونات الخزينة: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تعرف أذونات الخزينة على انها  أداة دين حكومية وتصدر بصيغة ولآجال تتراوح بين 3شهور إلى 12 شهرا.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ويمكن بيع الإذن بخصم أي سعر أقل من قيمته الإسمية، وفي تاريخ </a:t>
            </a:r>
            <a:r>
              <a:rPr lang="ar-DZ" sz="2200" dirty="0" smtClean="0">
                <a:latin typeface="Sakkal Majalla" pitchFamily="2" charset="-78"/>
                <a:cs typeface="Sakkal Majalla" pitchFamily="2" charset="-78"/>
              </a:rPr>
              <a:t>االاستحقاق </a:t>
            </a:r>
            <a:r>
              <a:rPr lang="ar-DZ" sz="2200" dirty="0">
                <a:latin typeface="Sakkal Majalla" pitchFamily="2" charset="-78"/>
                <a:cs typeface="Sakkal Majalla" pitchFamily="2" charset="-78"/>
              </a:rPr>
              <a:t>تلتزم الحكومة بدفع قيمته الإسمية المدونة على الإذن.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وعادة ما يكون المستثمرين في أذونات الخزينة مؤسسات </a:t>
            </a:r>
            <a:r>
              <a:rPr lang="ar-DZ" sz="2200" dirty="0" smtClean="0">
                <a:latin typeface="Sakkal Majalla" pitchFamily="2" charset="-78"/>
                <a:cs typeface="Sakkal Majalla" pitchFamily="2" charset="-78"/>
              </a:rPr>
              <a:t>استثمارية </a:t>
            </a:r>
            <a:r>
              <a:rPr lang="ar-DZ" sz="2200" dirty="0">
                <a:latin typeface="Sakkal Majalla" pitchFamily="2" charset="-78"/>
                <a:cs typeface="Sakkal Majalla" pitchFamily="2" charset="-78"/>
              </a:rPr>
              <a:t>(</a:t>
            </a:r>
            <a:r>
              <a:rPr lang="ar-DZ" sz="2200" dirty="0" smtClean="0">
                <a:latin typeface="Sakkal Majalla" pitchFamily="2" charset="-78"/>
                <a:cs typeface="Sakkal Majalla" pitchFamily="2" charset="-78"/>
              </a:rPr>
              <a:t>وليسوا </a:t>
            </a:r>
            <a:r>
              <a:rPr lang="ar-DZ" sz="2200" dirty="0">
                <a:latin typeface="Sakkal Majalla" pitchFamily="2" charset="-78"/>
                <a:cs typeface="Sakkal Majalla" pitchFamily="2" charset="-78"/>
              </a:rPr>
              <a:t>أفرادا)، مثل البنوك وشركات التأمين وشركات </a:t>
            </a:r>
            <a:r>
              <a:rPr lang="ar-DZ" sz="2200" dirty="0" smtClean="0">
                <a:latin typeface="Sakkal Majalla" pitchFamily="2" charset="-78"/>
                <a:cs typeface="Sakkal Majalla" pitchFamily="2" charset="-78"/>
              </a:rPr>
              <a:t>الاستثمار</a:t>
            </a:r>
            <a:r>
              <a:rPr lang="ar-DZ" sz="2200" dirty="0">
                <a:latin typeface="Sakkal Majalla" pitchFamily="2" charset="-78"/>
                <a:cs typeface="Sakkal Majalla" pitchFamily="2" charset="-78"/>
              </a:rPr>
              <a:t>، والبنك المركزي لأي دولة هو الذي يطرح الأذونات للبيع في السوق، ويعتبر عائدها خاليا من المخاطر.</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308" y="417797"/>
            <a:ext cx="7812360"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4.2.3. السحوبات (</a:t>
            </a:r>
            <a:r>
              <a:rPr lang="ar-DZ" sz="2200" b="1" dirty="0" err="1">
                <a:latin typeface="Sakkal Majalla" pitchFamily="2" charset="-78"/>
                <a:cs typeface="Sakkal Majalla" pitchFamily="2" charset="-78"/>
              </a:rPr>
              <a:t>القبولات</a:t>
            </a:r>
            <a:r>
              <a:rPr lang="ar-DZ" sz="2200" b="1" dirty="0">
                <a:latin typeface="Sakkal Majalla" pitchFamily="2" charset="-78"/>
                <a:cs typeface="Sakkal Majalla" pitchFamily="2" charset="-78"/>
              </a:rPr>
              <a:t> المصرفية):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تعتبر القبولات المصرفية أداة دين صادرة عن أحد البنوك التجارية وهي عبارة عن سحوبات بنكية يستخدمها المستوردون المحليون في </a:t>
            </a:r>
            <a:r>
              <a:rPr lang="ar-DZ" sz="2200" dirty="0" smtClean="0">
                <a:latin typeface="Sakkal Majalla" pitchFamily="2" charset="-78"/>
                <a:cs typeface="Sakkal Majalla" pitchFamily="2" charset="-78"/>
              </a:rPr>
              <a:t>استراد </a:t>
            </a:r>
            <a:r>
              <a:rPr lang="ar-DZ" sz="2200" dirty="0">
                <a:latin typeface="Sakkal Majalla" pitchFamily="2" charset="-78"/>
                <a:cs typeface="Sakkal Majalla" pitchFamily="2" charset="-78"/>
              </a:rPr>
              <a:t>بضاعة أجنبية على الحساب</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5.2.3. الكمبيالات القصيرة الأجل: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تمثل الكمبيالات شكلا آخر من شهادات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قصيرة الأجل، وهي تعهد كتابي بإعادة مبلغ إقترضه شخص ما من أحد البنوك التجارية، ويمكن للبنك الإحتفاظ بالتعهد والذي يمثل (عقد إقتراض يتولد عنه فوائد)، حتى تاريخ الإستحقاق، كما يمكنه بيعه لطرف آخر، وكذلك الطرف الثاني يبيعه بدوره لطرف ثالث إذا رغب بذلك وهكذا على حسب حاجة كل طرف للسيولة.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6.2.3. سوق الإقراض المصرفي بالعملات الأجنبية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لقد عرفت بتلك القروض بانها "القروض الممنوحة من طرف البنوك </a:t>
            </a:r>
            <a:r>
              <a:rPr lang="ar-DZ" sz="2200" dirty="0" smtClean="0">
                <a:latin typeface="Sakkal Majalla" pitchFamily="2" charset="-78"/>
                <a:cs typeface="Sakkal Majalla" pitchFamily="2" charset="-78"/>
              </a:rPr>
              <a:t>باستعمال </a:t>
            </a:r>
            <a:r>
              <a:rPr lang="ar-DZ" sz="2200" dirty="0">
                <a:latin typeface="Sakkal Majalla" pitchFamily="2" charset="-78"/>
                <a:cs typeface="Sakkal Majalla" pitchFamily="2" charset="-78"/>
              </a:rPr>
              <a:t>عملة أجنبية أي خارج الدولة التي أصدرتها".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وبذلك فإن سوق الإقراض المصرفي بالعملات الأجنبية هي سوق منح القروض متوسطة وطويلة الأجل على المستوى العالمي، والتي عادة </a:t>
            </a:r>
            <a:r>
              <a:rPr lang="ar-DZ" sz="2200" dirty="0" smtClean="0">
                <a:latin typeface="Sakkal Majalla" pitchFamily="2" charset="-78"/>
                <a:cs typeface="Sakkal Majalla" pitchFamily="2" charset="-78"/>
              </a:rPr>
              <a:t>ما تكون </a:t>
            </a:r>
            <a:r>
              <a:rPr lang="ar-DZ" sz="2200" dirty="0">
                <a:latin typeface="Sakkal Majalla" pitchFamily="2" charset="-78"/>
                <a:cs typeface="Sakkal Majalla" pitchFamily="2" charset="-78"/>
              </a:rPr>
              <a:t>بمبالغ كبيرة، بالإضافة إلى ذلك فإن البنوك العالمية المتخصصة في منح مثل هذه القروض </a:t>
            </a:r>
            <a:r>
              <a:rPr lang="ar-DZ" sz="2200" dirty="0" smtClean="0">
                <a:latin typeface="Sakkal Majalla" pitchFamily="2" charset="-78"/>
                <a:cs typeface="Sakkal Majalla" pitchFamily="2" charset="-78"/>
              </a:rPr>
              <a:t>لا تخضع </a:t>
            </a:r>
            <a:r>
              <a:rPr lang="ar-DZ" sz="2200" dirty="0">
                <a:latin typeface="Sakkal Majalla" pitchFamily="2" charset="-78"/>
                <a:cs typeface="Sakkal Majalla" pitchFamily="2" charset="-78"/>
              </a:rPr>
              <a:t>في معظم الأحيان لتشريعات وحماية دولة معينة وأن الخطر الذي يميز تلك القروض عادة </a:t>
            </a:r>
            <a:r>
              <a:rPr lang="ar-DZ" sz="2200" dirty="0" smtClean="0">
                <a:latin typeface="Sakkal Majalla" pitchFamily="2" charset="-78"/>
                <a:cs typeface="Sakkal Majalla" pitchFamily="2" charset="-78"/>
              </a:rPr>
              <a:t>ما يكون </a:t>
            </a:r>
            <a:r>
              <a:rPr lang="ar-DZ" sz="2200" dirty="0">
                <a:latin typeface="Sakkal Majalla" pitchFamily="2" charset="-78"/>
                <a:cs typeface="Sakkal Majalla" pitchFamily="2" charset="-78"/>
              </a:rPr>
              <a:t>عاليا نسبيا.</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763688" y="2276872"/>
            <a:ext cx="6268853" cy="3139321"/>
          </a:xfrm>
          <a:prstGeom prst="rect">
            <a:avLst/>
          </a:prstGeom>
        </p:spPr>
        <p:txBody>
          <a:bodyPr wrap="square">
            <a:spAutoFit/>
          </a:bodyPr>
          <a:lstStyle/>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ماذا يقصد بالسوق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 الفرق بين السوق النقدية وسوق رؤوس الأموال.</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أهم الأدوات المتداولة في السوق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ماذا يقصد بالسوق ما بين البنوك.</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 علاقة السوق النقدية بالخزينة العمومية؟.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ماذا يقصد بسوق الأورو دولار؟.</a:t>
            </a:r>
            <a:endParaRPr lang="fr-FR" sz="2200" dirty="0">
              <a:latin typeface="Sakkal Majalla" pitchFamily="2" charset="-78"/>
              <a:cs typeface="Sakkal Majalla" pitchFamily="2" charset="-78"/>
            </a:endParaRPr>
          </a:p>
        </p:txBody>
      </p:sp>
      <p:sp>
        <p:nvSpPr>
          <p:cNvPr id="4" name="Rectangle 3"/>
          <p:cNvSpPr/>
          <p:nvPr/>
        </p:nvSpPr>
        <p:spPr>
          <a:xfrm>
            <a:off x="5736787" y="1484783"/>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32656"/>
            <a:ext cx="8028384" cy="6524863"/>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a:t>
            </a:r>
            <a:r>
              <a:rPr lang="ar-DZ" sz="2200" dirty="0">
                <a:latin typeface="Sakkal Majalla" pitchFamily="2" charset="-78"/>
                <a:cs typeface="Sakkal Majalla" pitchFamily="2" charset="-78"/>
              </a:rPr>
              <a:t>. تعريف المشتقات المالية وأنواعها.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 العقود الآجلة.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 العقود المستقبلية</a:t>
            </a:r>
            <a:r>
              <a:rPr lang="ar-DZ"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4. المبادلات.</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 تعريف المشتقات المالية وأنواعها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  تعريف </a:t>
            </a:r>
            <a:r>
              <a:rPr lang="ar-DZ" sz="2200" b="1" dirty="0" smtClean="0">
                <a:latin typeface="Sakkal Majalla" pitchFamily="2" charset="-78"/>
                <a:cs typeface="Sakkal Majalla" pitchFamily="2" charset="-78"/>
              </a:rPr>
              <a:t>المشتقات:</a:t>
            </a:r>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يقصد </a:t>
            </a:r>
            <a:r>
              <a:rPr lang="ar-DZ" sz="2200" dirty="0">
                <a:latin typeface="Sakkal Majalla" pitchFamily="2" charset="-78"/>
                <a:cs typeface="Sakkal Majalla" pitchFamily="2" charset="-78"/>
              </a:rPr>
              <a:t>بالمشتقات المالية العقود التي تشتق قيمتها من قيمة الأصول المعنية </a:t>
            </a:r>
            <a:r>
              <a:rPr lang="ar-DZ" sz="2200" dirty="0" smtClean="0">
                <a:latin typeface="Sakkal Majalla" pitchFamily="2" charset="-78"/>
                <a:cs typeface="Sakkal Majalla" pitchFamily="2" charset="-78"/>
              </a:rPr>
              <a:t>(أي </a:t>
            </a:r>
            <a:r>
              <a:rPr lang="ar-DZ" sz="2200" dirty="0">
                <a:latin typeface="Sakkal Majalla" pitchFamily="2" charset="-78"/>
                <a:cs typeface="Sakkal Majalla" pitchFamily="2" charset="-78"/>
              </a:rPr>
              <a:t>الأسهم التي تمثل موضوع </a:t>
            </a:r>
            <a:r>
              <a:rPr lang="ar-DZ" sz="2200" dirty="0" smtClean="0">
                <a:latin typeface="Sakkal Majalla" pitchFamily="2" charset="-78"/>
                <a:cs typeface="Sakkal Majalla" pitchFamily="2" charset="-78"/>
              </a:rPr>
              <a:t>العقد) والأصول </a:t>
            </a:r>
            <a:r>
              <a:rPr lang="ar-DZ" sz="2200" dirty="0">
                <a:latin typeface="Sakkal Majalla" pitchFamily="2" charset="-78"/>
                <a:cs typeface="Sakkal Majalla" pitchFamily="2" charset="-78"/>
              </a:rPr>
              <a:t>التي تكون موضوع العقد تتنوع ما بين الأسهم </a:t>
            </a:r>
            <a:r>
              <a:rPr lang="ar-DZ" sz="2200" dirty="0" smtClean="0">
                <a:latin typeface="Sakkal Majalla" pitchFamily="2" charset="-78"/>
                <a:cs typeface="Sakkal Majalla" pitchFamily="2" charset="-78"/>
              </a:rPr>
              <a:t>والسندات </a:t>
            </a:r>
            <a:r>
              <a:rPr lang="ar-DZ" sz="2200" dirty="0">
                <a:latin typeface="Sakkal Majalla" pitchFamily="2" charset="-78"/>
                <a:cs typeface="Sakkal Majalla" pitchFamily="2" charset="-78"/>
              </a:rPr>
              <a:t>و السلع </a:t>
            </a:r>
            <a:r>
              <a:rPr lang="ar-DZ" sz="2200" dirty="0" smtClean="0">
                <a:latin typeface="Sakkal Majalla" pitchFamily="2" charset="-78"/>
                <a:cs typeface="Sakkal Majalla" pitchFamily="2" charset="-78"/>
              </a:rPr>
              <a:t>والعملات </a:t>
            </a:r>
            <a:r>
              <a:rPr lang="ar-DZ" sz="2200" dirty="0">
                <a:latin typeface="Sakkal Majalla" pitchFamily="2" charset="-78"/>
                <a:cs typeface="Sakkal Majalla" pitchFamily="2" charset="-78"/>
              </a:rPr>
              <a:t>الأجنبية ... وتسمح المشتقات للمستثمر بتحقيق مكاسب أو خسائر </a:t>
            </a:r>
            <a:r>
              <a:rPr lang="ar-DZ" sz="2200" dirty="0" smtClean="0">
                <a:latin typeface="Sakkal Majalla" pitchFamily="2" charset="-78"/>
                <a:cs typeface="Sakkal Majalla" pitchFamily="2" charset="-78"/>
              </a:rPr>
              <a:t>اعتماداً </a:t>
            </a:r>
            <a:r>
              <a:rPr lang="ar-DZ" sz="2200" dirty="0">
                <a:latin typeface="Sakkal Majalla" pitchFamily="2" charset="-78"/>
                <a:cs typeface="Sakkal Majalla" pitchFamily="2" charset="-78"/>
              </a:rPr>
              <a:t>على أداء الأصل موضوع العقد ، ومن أهم المشتقات : عقود </a:t>
            </a:r>
            <a:r>
              <a:rPr lang="ar-DZ" sz="2200" dirty="0" smtClean="0">
                <a:latin typeface="Sakkal Majalla" pitchFamily="2" charset="-78"/>
                <a:cs typeface="Sakkal Majalla" pitchFamily="2" charset="-78"/>
              </a:rPr>
              <a:t>الاختبار </a:t>
            </a:r>
            <a:r>
              <a:rPr lang="ar-DZ" sz="2200" dirty="0">
                <a:latin typeface="Sakkal Majalla" pitchFamily="2" charset="-78"/>
                <a:cs typeface="Sakkal Majalla" pitchFamily="2" charset="-78"/>
              </a:rPr>
              <a:t>، العقود </a:t>
            </a:r>
            <a:r>
              <a:rPr lang="ar-DZ" sz="2200" dirty="0" smtClean="0">
                <a:latin typeface="Sakkal Majalla" pitchFamily="2" charset="-78"/>
                <a:cs typeface="Sakkal Majalla" pitchFamily="2" charset="-78"/>
              </a:rPr>
              <a:t>المستقبلية، </a:t>
            </a:r>
            <a:r>
              <a:rPr lang="ar-DZ" sz="2200" dirty="0">
                <a:latin typeface="Sakkal Majalla" pitchFamily="2" charset="-78"/>
                <a:cs typeface="Sakkal Majalla" pitchFamily="2" charset="-78"/>
              </a:rPr>
              <a:t>عقود </a:t>
            </a:r>
            <a:r>
              <a:rPr lang="ar-DZ" sz="2200" dirty="0" smtClean="0">
                <a:latin typeface="Sakkal Majalla" pitchFamily="2" charset="-78"/>
                <a:cs typeface="Sakkal Majalla" pitchFamily="2" charset="-78"/>
              </a:rPr>
              <a:t>المبادرات</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من التعريفات التي تناولتها المؤسسات الدولية فيما يتعلق بالمشتقات المالية : المشتقات المالية عبارة عن عقود مالية تتعلق ببنود خارج الميزانية وتحدد قيمتها بقيمة واحدة أو أكثر من الموجودات أو المؤشرات الأساسية المرتبطة بها.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2.1.أنواع المشتقات: </a:t>
            </a:r>
            <a:r>
              <a:rPr lang="ar-DZ" sz="2200" dirty="0">
                <a:latin typeface="Sakkal Majalla" pitchFamily="2" charset="-78"/>
                <a:cs typeface="Sakkal Majalla" pitchFamily="2" charset="-78"/>
              </a:rPr>
              <a:t>يمكن التمييز بين الأنواع الآتية من المشتقات:</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1.2.1. عقود الخيار </a:t>
            </a:r>
            <a:r>
              <a:rPr lang="ar-DZ" sz="2200" dirty="0">
                <a:latin typeface="Sakkal Majalla" pitchFamily="2" charset="-78"/>
                <a:cs typeface="Sakkal Majalla" pitchFamily="2" charset="-78"/>
              </a:rPr>
              <a:t>(</a:t>
            </a:r>
            <a:r>
              <a:rPr lang="en-US" sz="2200" dirty="0">
                <a:latin typeface="Sakkal Majalla" pitchFamily="2" charset="-78"/>
                <a:cs typeface="Sakkal Majalla" pitchFamily="2" charset="-78"/>
              </a:rPr>
              <a:t>Options </a:t>
            </a:r>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مفهوم عقود الخيارات: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عقد الخيار أو </a:t>
            </a:r>
            <a:r>
              <a:rPr lang="ar-DZ" sz="2200" dirty="0" smtClean="0">
                <a:latin typeface="Sakkal Majalla" pitchFamily="2" charset="-78"/>
                <a:cs typeface="Sakkal Majalla" pitchFamily="2" charset="-78"/>
              </a:rPr>
              <a:t>الاختيار </a:t>
            </a:r>
            <a:r>
              <a:rPr lang="ar-DZ" sz="2200" dirty="0">
                <a:latin typeface="Sakkal Majalla" pitchFamily="2" charset="-78"/>
                <a:cs typeface="Sakkal Majalla" pitchFamily="2" charset="-78"/>
              </a:rPr>
              <a:t>: عقد بعوض على حق مجرد ، يخول صاحبه بيع شىء محدد، أو شراءه بسعر معين طيلة (طوال) مدة معينة (معلومة ) أو في تاريخ محدد ، إما مباشرة أو من خلال هيئة ضامنة الحقوق الطرفين. </a:t>
            </a:r>
            <a:endParaRPr lang="fr-FR" sz="2200" dirty="0">
              <a:latin typeface="Sakkal Majalla" pitchFamily="2" charset="-78"/>
              <a:cs typeface="Sakkal Majalla" pitchFamily="2" charset="-78"/>
            </a:endParaRPr>
          </a:p>
        </p:txBody>
      </p:sp>
      <p:sp>
        <p:nvSpPr>
          <p:cNvPr id="3" name="Rectangle 2"/>
          <p:cNvSpPr/>
          <p:nvPr/>
        </p:nvSpPr>
        <p:spPr>
          <a:xfrm>
            <a:off x="2339752" y="44624"/>
            <a:ext cx="5221833"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المحاضرة الحادية عشر : المشتقات المالية</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7848872" cy="5509200"/>
          </a:xfrm>
          <a:prstGeom prst="rect">
            <a:avLst/>
          </a:prstGeom>
        </p:spPr>
        <p:txBody>
          <a:bodyPr wrap="square">
            <a:spAutoFit/>
          </a:bodyPr>
          <a:lstStyle/>
          <a:p>
            <a:pPr algn="just" rtl="1"/>
            <a:r>
              <a:rPr lang="ar-DZ" sz="2200" dirty="0">
                <a:latin typeface="Sakkal Majalla" pitchFamily="2" charset="-78"/>
                <a:cs typeface="Sakkal Majalla" pitchFamily="2" charset="-78"/>
              </a:rPr>
              <a:t>أو هو: عقد يمثل حقاً للمشتري (وليس </a:t>
            </a:r>
            <a:r>
              <a:rPr lang="ar-DZ" sz="2200" dirty="0" smtClean="0">
                <a:latin typeface="Sakkal Majalla" pitchFamily="2" charset="-78"/>
                <a:cs typeface="Sakkal Majalla" pitchFamily="2" charset="-78"/>
              </a:rPr>
              <a:t>التزاماً</a:t>
            </a:r>
            <a:r>
              <a:rPr lang="ar-DZ" sz="2200" dirty="0">
                <a:latin typeface="Sakkal Majalla" pitchFamily="2" charset="-78"/>
                <a:cs typeface="Sakkal Majalla" pitchFamily="2" charset="-78"/>
              </a:rPr>
              <a:t>) في بيع أو شراء </a:t>
            </a:r>
            <a:r>
              <a:rPr lang="ar-DZ" sz="2200" dirty="0" smtClean="0">
                <a:latin typeface="Sakkal Majalla" pitchFamily="2" charset="-78"/>
                <a:cs typeface="Sakkal Majalla" pitchFamily="2" charset="-78"/>
              </a:rPr>
              <a:t>شيء </a:t>
            </a:r>
            <a:r>
              <a:rPr lang="ar-DZ" sz="2200" dirty="0">
                <a:latin typeface="Sakkal Majalla" pitchFamily="2" charset="-78"/>
                <a:cs typeface="Sakkal Majalla" pitchFamily="2" charset="-78"/>
              </a:rPr>
              <a:t>معين ، بسعر معين ( سعر التعاقد أو الممارسة) خلال فترة معينة زمنية ويلزم بائعه ببيع أو شراء ذلك الشىء  بالسعر المتفق عليه خلال تلك الفترة الزمنية ، مقابل مبلغ محدد يدفعه مشتري العقد، يسمى بعلاوة الصفقة الشرطية وتعرف علاوة الصفقة الشرطية (أو ثمن عقد الخيار ) على أنه تعويض متفق عليه يدفع للبائع (بائع عقد الخيار) في البورصة من قبل المشتري (دافع ثمن الخيار ) مقابل تمتعه حق شراء (إن كان خيار شراء) أو حق بيع (إن كان خيار بيع) أوراق مالية خلال فترة زمنية محددة وهذا المبلغ غير مرجع سواء نفذ المشتري حقه أو لم ينفذ الخيار هو الحق بشراء أو بيع أدوات أو سلعة بكمية معينة وسعر محدد- سعر التنفيذ- وخلال مدة زمنية معينة ولكن لايلتزم المستثمر لعمل ذلك ومن الخيارات خيار أوربي وآخر أمريكي وأن الفرق بينهما هو أن الأول لاينفذ إلا في تاريخ محدد أما الخيار الأمريكي فيمكن أن ينفذ في أي لحظة منذ شرائه حتى تاريخ التنفيذ المحدد. </a:t>
            </a:r>
          </a:p>
          <a:p>
            <a:pPr algn="just" rtl="1"/>
            <a:r>
              <a:rPr lang="ar-DZ" sz="2200" dirty="0">
                <a:latin typeface="Sakkal Majalla" pitchFamily="2" charset="-78"/>
                <a:cs typeface="Sakkal Majalla" pitchFamily="2" charset="-78"/>
              </a:rPr>
              <a:t>أ- خيار النداء (خيار الشراء):يعطي لصاحبه الحق في الشراء، وليس </a:t>
            </a:r>
            <a:r>
              <a:rPr lang="ar-DZ" sz="2200" dirty="0" smtClean="0">
                <a:latin typeface="Sakkal Majalla" pitchFamily="2" charset="-78"/>
                <a:cs typeface="Sakkal Majalla" pitchFamily="2" charset="-78"/>
              </a:rPr>
              <a:t>الالتزام </a:t>
            </a:r>
            <a:r>
              <a:rPr lang="ar-DZ" sz="2200" dirty="0">
                <a:latin typeface="Sakkal Majalla" pitchFamily="2" charset="-78"/>
                <a:cs typeface="Sakkal Majalla" pitchFamily="2" charset="-78"/>
              </a:rPr>
              <a:t>بالشراء، إذ يكون لصاحب الخيار الحق في شراء الأصل بسعر محدد متفق عليه، وبالتالي إذا انخفض سعر الأصل عن السعر المحدد، فإن صاحب الخيار غير ملزم بالشراء وفقا للسعر المحدد السابق الإتفاق عليه، إذ يمكنه الشراء من السوق بالسعر المنخفض في هذه الحالة، وعلى العكس إذا إرتفع سعر الأصل فإنه يكون لصاحب الخيار الحق أن يشتري الأصل بالسعر المنخفض الذي سبق الإتفاق عليه.</a:t>
            </a:r>
            <a:endParaRPr lang="fr-FR" sz="2200" dirty="0">
              <a:latin typeface="Sakkal Majalla" pitchFamily="2" charset="-78"/>
              <a:cs typeface="Sakkal Majalla" pitchFamily="2" charset="-78"/>
            </a:endParaRP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48341"/>
            <a:ext cx="7920880"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 أغراض المضاربة (</a:t>
            </a:r>
            <a:r>
              <a:rPr lang="en-US" sz="2200" dirty="0">
                <a:latin typeface="Sakkal Majalla" pitchFamily="2" charset="-78"/>
                <a:cs typeface="Sakkal Majalla" pitchFamily="2" charset="-78"/>
              </a:rPr>
              <a:t>SPECULATION</a:t>
            </a:r>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حيث يحقق المضارب ربحا نتيجة شراء حق الشراء إذا ما تحققت توقعاته متمثلة في </a:t>
            </a:r>
            <a:r>
              <a:rPr lang="ar-DZ" sz="2200" dirty="0" err="1">
                <a:latin typeface="Sakkal Majalla" pitchFamily="2" charset="-78"/>
                <a:cs typeface="Sakkal Majalla" pitchFamily="2" charset="-78"/>
              </a:rPr>
              <a:t>إرتفاع</a:t>
            </a:r>
            <a:r>
              <a:rPr lang="ar-DZ" sz="2200" dirty="0">
                <a:latin typeface="Sakkal Majalla" pitchFamily="2" charset="-78"/>
                <a:cs typeface="Sakkal Majalla" pitchFamily="2" charset="-78"/>
              </a:rPr>
              <a:t> سعر الأصل في السوق بأكثر من سعر التنفيذ، ومن ثم فهو يستفيد من تحركات الأسعار في السوق وتقلباتها بالزيادة نتيجة خبرته وتوقعاته ومن ناحية أخرى فإن شراء حق الشراء يعتبر أداة مضاربة إذا كان الهدف من شراء الحق هو بيعه بسعر أعلى مستقبلا.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 أغراض التحوط (</a:t>
            </a:r>
            <a:r>
              <a:rPr lang="en-US" sz="2200" dirty="0">
                <a:latin typeface="Sakkal Majalla" pitchFamily="2" charset="-78"/>
                <a:cs typeface="Sakkal Majalla" pitchFamily="2" charset="-78"/>
              </a:rPr>
              <a:t>HEDING</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في هذه الحالة، إما أن مركزه مكشوفا من العملة مثلا المنوي شراءها أو( </a:t>
            </a:r>
            <a:r>
              <a:rPr lang="en-US" sz="2200" dirty="0">
                <a:latin typeface="Sakkal Majalla" pitchFamily="2" charset="-78"/>
                <a:cs typeface="Sakkal Majalla" pitchFamily="2" charset="-78"/>
              </a:rPr>
              <a:t>DEALER</a:t>
            </a:r>
            <a:r>
              <a:rPr lang="ar-DZ" sz="2200" dirty="0">
                <a:latin typeface="Sakkal Majalla" pitchFamily="2" charset="-78"/>
                <a:cs typeface="Sakkal Majalla" pitchFamily="2" charset="-78"/>
              </a:rPr>
              <a:t>) حيث يكون المتعامل ملتزم بدفعات مستقبلية من هذه العملات وهو متخوف من </a:t>
            </a:r>
            <a:r>
              <a:rPr lang="ar-DZ" sz="2200" dirty="0" smtClean="0">
                <a:latin typeface="Sakkal Majalla" pitchFamily="2" charset="-78"/>
                <a:cs typeface="Sakkal Majalla" pitchFamily="2" charset="-78"/>
              </a:rPr>
              <a:t>ارتفاع </a:t>
            </a:r>
            <a:r>
              <a:rPr lang="ar-DZ" sz="2200" dirty="0">
                <a:latin typeface="Sakkal Majalla" pitchFamily="2" charset="-78"/>
                <a:cs typeface="Sakkal Majalla" pitchFamily="2" charset="-78"/>
              </a:rPr>
              <a:t>الأسعار، وشراء حق الشراء هو وسيلة تحوط تحمي المتعامل من مخاطر </a:t>
            </a:r>
            <a:r>
              <a:rPr lang="ar-DZ" sz="2200" dirty="0" smtClean="0">
                <a:latin typeface="Sakkal Majalla" pitchFamily="2" charset="-78"/>
                <a:cs typeface="Sakkal Majalla" pitchFamily="2" charset="-78"/>
              </a:rPr>
              <a:t>ارتفاع </a:t>
            </a:r>
            <a:r>
              <a:rPr lang="ar-DZ" sz="2200" dirty="0">
                <a:latin typeface="Sakkal Majalla" pitchFamily="2" charset="-78"/>
                <a:cs typeface="Sakkal Majalla" pitchFamily="2" charset="-78"/>
              </a:rPr>
              <a:t>الأسعار ومن ثمة ضمان الشراء بسعر معين أي سعر التنفيذ لتجنب مخاطر الشراء بأسعار السوق والتي ربما ترتفع كثيرا.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 أغراض </a:t>
            </a:r>
            <a:r>
              <a:rPr lang="ar-DZ" sz="2200" b="1" dirty="0" smtClean="0">
                <a:latin typeface="Sakkal Majalla" pitchFamily="2" charset="-78"/>
                <a:cs typeface="Sakkal Majalla" pitchFamily="2" charset="-78"/>
              </a:rPr>
              <a:t>استثمارية</a:t>
            </a:r>
            <a:r>
              <a:rPr lang="ar-DZ"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يعتبر شراء حق </a:t>
            </a:r>
            <a:r>
              <a:rPr lang="ar-DZ" sz="2200" dirty="0" smtClean="0">
                <a:latin typeface="Sakkal Majalla" pitchFamily="2" charset="-78"/>
                <a:cs typeface="Sakkal Majalla" pitchFamily="2" charset="-78"/>
              </a:rPr>
              <a:t>الاختيار </a:t>
            </a:r>
            <a:r>
              <a:rPr lang="ar-DZ" sz="2200" dirty="0">
                <a:latin typeface="Sakkal Majalla" pitchFamily="2" charset="-78"/>
                <a:cs typeface="Sakkal Majalla" pitchFamily="2" charset="-78"/>
              </a:rPr>
              <a:t>شراء أداة </a:t>
            </a:r>
            <a:r>
              <a:rPr lang="ar-DZ" sz="2200" dirty="0" smtClean="0">
                <a:latin typeface="Sakkal Majalla" pitchFamily="2" charset="-78"/>
                <a:cs typeface="Sakkal Majalla" pitchFamily="2" charset="-78"/>
              </a:rPr>
              <a:t>استثمارية </a:t>
            </a:r>
            <a:r>
              <a:rPr lang="ar-DZ" sz="2200" dirty="0">
                <a:latin typeface="Sakkal Majalla" pitchFamily="2" charset="-78"/>
                <a:cs typeface="Sakkal Majalla" pitchFamily="2" charset="-78"/>
              </a:rPr>
              <a:t>بديلة عن حيازة الأصل لحين إنتظار توقع إرتفاع في وقت إستحقاق عقد الخيار، إمكانية الشراء بالسعر الأقل وهو سعر التنفيذ المتفق عليه مقدما في عقد الخيار.</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ب- خيار الطرح (خيار البيع):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ويعطي هذا الخيار الحق في بيع الأصل بسعر معين دون </a:t>
            </a:r>
            <a:r>
              <a:rPr lang="ar-DZ" sz="2200" dirty="0" smtClean="0">
                <a:latin typeface="Sakkal Majalla" pitchFamily="2" charset="-78"/>
                <a:cs typeface="Sakkal Majalla" pitchFamily="2" charset="-78"/>
              </a:rPr>
              <a:t>الالتزام </a:t>
            </a:r>
            <a:r>
              <a:rPr lang="ar-DZ" sz="2200" dirty="0">
                <a:latin typeface="Sakkal Majalla" pitchFamily="2" charset="-78"/>
                <a:cs typeface="Sakkal Majalla" pitchFamily="2" charset="-78"/>
              </a:rPr>
              <a:t>بذلك، فإذا </a:t>
            </a:r>
            <a:r>
              <a:rPr lang="ar-DZ" sz="2200" dirty="0" smtClean="0">
                <a:latin typeface="Sakkal Majalla" pitchFamily="2" charset="-78"/>
                <a:cs typeface="Sakkal Majalla" pitchFamily="2" charset="-78"/>
              </a:rPr>
              <a:t>ارتفع </a:t>
            </a:r>
            <a:r>
              <a:rPr lang="ar-DZ" sz="2200" dirty="0">
                <a:latin typeface="Sakkal Majalla" pitchFamily="2" charset="-78"/>
                <a:cs typeface="Sakkal Majalla" pitchFamily="2" charset="-78"/>
              </a:rPr>
              <a:t>سعر الأصل عن السعر المتفق عليه يكون من صاحب الخيار عدم </a:t>
            </a:r>
            <a:r>
              <a:rPr lang="ar-DZ" sz="2200" dirty="0" smtClean="0">
                <a:latin typeface="Sakkal Majalla" pitchFamily="2" charset="-78"/>
                <a:cs typeface="Sakkal Majalla" pitchFamily="2" charset="-78"/>
              </a:rPr>
              <a:t>الالتزام </a:t>
            </a:r>
            <a:r>
              <a:rPr lang="ar-DZ" sz="2200" dirty="0">
                <a:latin typeface="Sakkal Majalla" pitchFamily="2" charset="-78"/>
                <a:cs typeface="Sakkal Majalla" pitchFamily="2" charset="-78"/>
              </a:rPr>
              <a:t>بالبيع وفقا لهذا السعر المتفق عليه، واللجوء إلى السوق للبيع بالسعر الأغلى.</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97346"/>
            <a:ext cx="7632848" cy="5201424"/>
          </a:xfrm>
          <a:prstGeom prst="rect">
            <a:avLst/>
          </a:prstGeom>
        </p:spPr>
        <p:txBody>
          <a:bodyPr wrap="square">
            <a:spAutoFit/>
          </a:bodyPr>
          <a:lstStyle/>
          <a:p>
            <a:pPr algn="just" rtl="1"/>
            <a:r>
              <a:rPr lang="ar-DZ" sz="2400" b="1" dirty="0">
                <a:latin typeface="Sakkal Majalla" pitchFamily="2" charset="-78"/>
                <a:cs typeface="Sakkal Majalla" pitchFamily="2" charset="-78"/>
              </a:rPr>
              <a:t>2. العقود الآجلة </a:t>
            </a:r>
            <a:r>
              <a:rPr lang="en-US" sz="2400" dirty="0">
                <a:latin typeface="Sakkal Majalla" pitchFamily="2" charset="-78"/>
                <a:cs typeface="Sakkal Majalla" pitchFamily="2" charset="-78"/>
              </a:rPr>
              <a:t>Forward contracts</a:t>
            </a:r>
            <a:r>
              <a:rPr lang="ar-DZ"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 تعريف العقود الآجلة: </a:t>
            </a:r>
            <a:r>
              <a:rPr lang="ar-DZ" sz="2200" dirty="0">
                <a:latin typeface="Sakkal Majalla" pitchFamily="2" charset="-78"/>
                <a:cs typeface="Sakkal Majalla" pitchFamily="2" charset="-78"/>
              </a:rPr>
              <a:t>يعرفها </a:t>
            </a:r>
            <a:r>
              <a:rPr lang="en-US" sz="2200" dirty="0" err="1">
                <a:latin typeface="Sakkal Majalla" pitchFamily="2" charset="-78"/>
                <a:cs typeface="Sakkal Majalla" pitchFamily="2" charset="-78"/>
              </a:rPr>
              <a:t>kolb</a:t>
            </a:r>
            <a:r>
              <a:rPr lang="ar-DZ" sz="2200" dirty="0">
                <a:latin typeface="Sakkal Majalla" pitchFamily="2" charset="-78"/>
                <a:cs typeface="Sakkal Majalla" pitchFamily="2" charset="-78"/>
              </a:rPr>
              <a:t> بأنها عقد ينظم في وقت معين ويتم تنفيذه في وقت لاحق وحسب شروط متفق عليها في العقد ويكون على شكل موجود معين بموجود آخر وبسعر محدد عند التعاقد وبوقت تسليم متفق عليه في المستقبل.</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3.المميزات الرئيسية لعقود الآجل: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تتميز العقود الآجلة بالخصائص التالية: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-المرونة حيث لا تكون العقود الآجلة بصفة عامة معيارية وهذا يعني أن كلا من البائع والمشتري يتفاوضان على شروط العقد لذلك فهما يمتلكان حرية التصرف</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-لا تتمتع بالسيولة مقارنة بالمشتقات الأخرى ،فإذا رغب البائع أو المشتري الخروج من </a:t>
            </a:r>
            <a:r>
              <a:rPr lang="ar-DZ" sz="2200" dirty="0" smtClean="0">
                <a:latin typeface="Sakkal Majalla" pitchFamily="2" charset="-78"/>
                <a:cs typeface="Sakkal Majalla" pitchFamily="2" charset="-78"/>
              </a:rPr>
              <a:t>الاتفاق </a:t>
            </a:r>
            <a:r>
              <a:rPr lang="ar-DZ" sz="2200" dirty="0">
                <a:latin typeface="Sakkal Majalla" pitchFamily="2" charset="-78"/>
                <a:cs typeface="Sakkal Majalla" pitchFamily="2" charset="-78"/>
              </a:rPr>
              <a:t>الآجل فإنه يحتاج إلى أن يجد شخصاً آخر يحل محله ويقبل أن يتم بيع العقد له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-تتضمن مشكلة محتملة وهي المتعلقة بمخاطر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أو مخاطر العجز عن السداد وهي مخاطر الناشئة عن عدم قدرة أحد أطرف العقد الآجل على الوفاء بإلتزاماته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-يتحدد الربح و الخسارة من العقد الآجل مباشرة من خلال العلاقة بين سعر السوق الفعلي للأصل محل التعاقد ، وسعر التنفيذ الذي تم تصميمه في العقد من خلال </a:t>
            </a:r>
            <a:r>
              <a:rPr lang="ar-DZ" sz="2200" dirty="0" smtClean="0">
                <a:latin typeface="Sakkal Majalla" pitchFamily="2" charset="-78"/>
                <a:cs typeface="Sakkal Majalla" pitchFamily="2" charset="-78"/>
              </a:rPr>
              <a:t>الاتفاق </a:t>
            </a:r>
            <a:r>
              <a:rPr lang="ar-DZ" sz="2200" dirty="0">
                <a:latin typeface="Sakkal Majalla" pitchFamily="2" charset="-78"/>
                <a:cs typeface="Sakkal Majalla" pitchFamily="2" charset="-78"/>
              </a:rPr>
              <a:t>بين الطرفين.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-تتحقق قيمة العقد </a:t>
            </a:r>
            <a:r>
              <a:rPr lang="ar-DZ" sz="2200" dirty="0" smtClean="0">
                <a:latin typeface="Sakkal Majalla" pitchFamily="2" charset="-78"/>
                <a:cs typeface="Sakkal Majalla" pitchFamily="2" charset="-78"/>
              </a:rPr>
              <a:t>في </a:t>
            </a:r>
            <a:r>
              <a:rPr lang="ar-DZ" sz="2200" dirty="0">
                <a:latin typeface="Sakkal Majalla" pitchFamily="2" charset="-78"/>
                <a:cs typeface="Sakkal Majalla" pitchFamily="2" charset="-78"/>
              </a:rPr>
              <a:t>تاريخ إنهاء صلاحية العقد و لا توجد مدفوعات عن بداية العقد.</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60648"/>
            <a:ext cx="7651301"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3. العقود المستقبلية (</a:t>
            </a:r>
            <a:r>
              <a:rPr lang="en-US" sz="2200" dirty="0">
                <a:latin typeface="Sakkal Majalla" pitchFamily="2" charset="-78"/>
                <a:cs typeface="Sakkal Majalla" pitchFamily="2" charset="-78"/>
              </a:rPr>
              <a:t>Future contracts</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العقود التي تلزم صاحبها بشراء أصل من البائع بسعر متفق عليه في تاريخ لاحق محدد في المستقبل وعادة ما يلتزم كل من الطرفين بإيداع نسبة معينة من قيمة العقد لدى السمسار الذي يتم التعامل من خلاله وذلك إما بشكل نقدي أو على شكل أوراق مالية تجنباً للمشاكل التي قد تحدث نتيجة لعدم قدرة أي طرف منها على الوفاء </a:t>
            </a:r>
            <a:r>
              <a:rPr lang="ar-DZ" sz="2200" dirty="0" smtClean="0">
                <a:latin typeface="Sakkal Majalla" pitchFamily="2" charset="-78"/>
                <a:cs typeface="Sakkal Majalla" pitchFamily="2" charset="-78"/>
              </a:rPr>
              <a:t>بالتزامه </a:t>
            </a:r>
            <a:r>
              <a:rPr lang="ar-DZ" sz="2200" dirty="0">
                <a:latin typeface="Sakkal Majalla" pitchFamily="2" charset="-78"/>
                <a:cs typeface="Sakkal Majalla" pitchFamily="2" charset="-78"/>
              </a:rPr>
              <a:t>ويتم التداول بهذه الأدوات المشتقة أما في البورصات المنظمة (</a:t>
            </a:r>
            <a:r>
              <a:rPr lang="en-US" sz="2200" dirty="0">
                <a:latin typeface="Sakkal Majalla" pitchFamily="2" charset="-78"/>
                <a:cs typeface="Sakkal Majalla" pitchFamily="2" charset="-78"/>
              </a:rPr>
              <a:t>Organized Exchanges</a:t>
            </a:r>
            <a:r>
              <a:rPr lang="ar-DZ" sz="2200" dirty="0">
                <a:latin typeface="Sakkal Majalla" pitchFamily="2" charset="-78"/>
                <a:cs typeface="Sakkal Majalla" pitchFamily="2" charset="-78"/>
              </a:rPr>
              <a:t>) أو في الأسواق الموازية المتعامل بها على الطاولة (</a:t>
            </a:r>
            <a:r>
              <a:rPr lang="en-US" sz="2200" dirty="0">
                <a:latin typeface="Sakkal Majalla" pitchFamily="2" charset="-78"/>
                <a:cs typeface="Sakkal Majalla" pitchFamily="2" charset="-78"/>
              </a:rPr>
              <a:t>Over the counter</a:t>
            </a:r>
            <a:r>
              <a:rPr lang="ar-DZ" sz="2200" dirty="0">
                <a:latin typeface="Sakkal Majalla" pitchFamily="2" charset="-78"/>
                <a:cs typeface="Sakkal Majalla" pitchFamily="2" charset="-78"/>
              </a:rPr>
              <a:t>) فبالنسبة للعقود المالية التي يتم التداول بها في البورصات المنظمة فإن شروطها تكون منظمة (</a:t>
            </a:r>
            <a:r>
              <a:rPr lang="en-US" sz="2200" dirty="0" err="1">
                <a:latin typeface="Sakkal Majalla" pitchFamily="2" charset="-78"/>
                <a:cs typeface="Sakkal Majalla" pitchFamily="2" charset="-78"/>
              </a:rPr>
              <a:t>Standerized</a:t>
            </a:r>
            <a:r>
              <a:rPr lang="ar-DZ" sz="2200" dirty="0">
                <a:latin typeface="Sakkal Majalla" pitchFamily="2" charset="-78"/>
                <a:cs typeface="Sakkal Majalla" pitchFamily="2" charset="-78"/>
              </a:rPr>
              <a:t>) بالنسبة لآجالها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2.3.أنواع العقود المستقبلية: </a:t>
            </a:r>
            <a:r>
              <a:rPr lang="ar-DZ" sz="2200" dirty="0">
                <a:latin typeface="Sakkal Majalla" pitchFamily="2" charset="-78"/>
                <a:cs typeface="Sakkal Majalla" pitchFamily="2" charset="-78"/>
              </a:rPr>
              <a:t>من بين العقود المستقبلية نذكر ما يلي: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1.2.3. </a:t>
            </a:r>
            <a:r>
              <a:rPr lang="ar-DZ" sz="2200" b="1" dirty="0">
                <a:latin typeface="Sakkal Majalla" pitchFamily="2" charset="-78"/>
                <a:cs typeface="Sakkal Majalla" pitchFamily="2" charset="-78"/>
              </a:rPr>
              <a:t>عقود مستقبلية على أسعار الفائدة: </a:t>
            </a:r>
            <a:r>
              <a:rPr lang="ar-DZ" sz="2200" dirty="0">
                <a:latin typeface="Sakkal Majalla" pitchFamily="2" charset="-78"/>
                <a:cs typeface="Sakkal Majalla" pitchFamily="2" charset="-78"/>
              </a:rPr>
              <a:t>وهي العقود التي تتم بين مشتري العقد وبائع العقد، أغلب هذه العقود يتم إحلالها قبل تاريخ </a:t>
            </a:r>
            <a:r>
              <a:rPr lang="ar-DZ" sz="2200" dirty="0" smtClean="0">
                <a:latin typeface="Sakkal Majalla" pitchFamily="2" charset="-78"/>
                <a:cs typeface="Sakkal Majalla" pitchFamily="2" charset="-78"/>
              </a:rPr>
              <a:t>الاستحقاق </a:t>
            </a:r>
            <a:r>
              <a:rPr lang="ar-DZ" sz="2200" dirty="0">
                <a:latin typeface="Sakkal Majalla" pitchFamily="2" charset="-78"/>
                <a:cs typeface="Sakkal Majalla" pitchFamily="2" charset="-78"/>
              </a:rPr>
              <a:t>بصفة عكسية عن التي تم عنها </a:t>
            </a:r>
            <a:r>
              <a:rPr lang="ar-DZ" sz="2200" dirty="0" smtClean="0">
                <a:latin typeface="Sakkal Majalla" pitchFamily="2" charset="-78"/>
                <a:cs typeface="Sakkal Majalla" pitchFamily="2" charset="-78"/>
              </a:rPr>
              <a:t>الاتفاق </a:t>
            </a:r>
            <a:r>
              <a:rPr lang="ar-DZ" sz="2200" dirty="0">
                <a:latin typeface="Sakkal Majalla" pitchFamily="2" charset="-78"/>
                <a:cs typeface="Sakkal Majalla" pitchFamily="2" charset="-78"/>
              </a:rPr>
              <a:t>في البداية، ولا يتم التسليم الفعلي للأصول المفترضة.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2.2.3. العقود المستقبلية التي تنصب على مؤشرات السوق: </a:t>
            </a:r>
            <a:r>
              <a:rPr lang="ar-DZ" sz="2200" dirty="0">
                <a:latin typeface="Sakkal Majalla" pitchFamily="2" charset="-78"/>
                <a:cs typeface="Sakkal Majalla" pitchFamily="2" charset="-78"/>
              </a:rPr>
              <a:t>هذه العقود عبارة عن تسليم المؤشر المفترض في تاريخ وسعر محددين مسبقا، وتكون قيمة النقود الملزم دفعها من طرف المشتري تساوي قيمة ثانية تحددها البورصة مضروبة في الفرق بين قيمة المؤشر على أساس سعر إقفال آخر يوم يتعامل في العقد وسعر شراء العقد.</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3.2.3. عقود مستقبلية على سلع: </a:t>
            </a:r>
            <a:r>
              <a:rPr lang="ar-DZ" sz="2200" dirty="0">
                <a:latin typeface="Sakkal Majalla" pitchFamily="2" charset="-78"/>
                <a:cs typeface="Sakkal Majalla" pitchFamily="2" charset="-78"/>
              </a:rPr>
              <a:t>هو بمثابة عقد بين الطرفين يلتزم بمقتضاه أحدهما على تسليم الطرف الثاني مقدارا محددا من سلعة معينة بسعر محدد في تاريخ محدد.</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332656"/>
            <a:ext cx="7524328" cy="5128327"/>
          </a:xfrm>
          <a:prstGeom prst="rect">
            <a:avLst/>
          </a:prstGeom>
        </p:spPr>
        <p:txBody>
          <a:bodyPr wrap="square">
            <a:spAutoFit/>
          </a:bodyPr>
          <a:lstStyle/>
          <a:p>
            <a:pPr algn="just" rtl="1">
              <a:lnSpc>
                <a:spcPct val="150000"/>
              </a:lnSpc>
            </a:pPr>
            <a:r>
              <a:rPr lang="ar-DZ" sz="2200" b="1" u="sng" dirty="0">
                <a:latin typeface="Sakkal Majalla" pitchFamily="2" charset="-78"/>
                <a:cs typeface="Sakkal Majalla" pitchFamily="2" charset="-78"/>
              </a:rPr>
              <a:t>2.3. خصائص </a:t>
            </a:r>
            <a:r>
              <a:rPr lang="ar-DZ" sz="2200" b="1" u="sng" dirty="0" smtClean="0">
                <a:latin typeface="Sakkal Majalla" pitchFamily="2" charset="-78"/>
                <a:cs typeface="Sakkal Majalla" pitchFamily="2" charset="-78"/>
              </a:rPr>
              <a:t>النقود:</a:t>
            </a:r>
            <a:endParaRPr lang="fr-FR" sz="2200" b="1"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ومن أهم خصائص النقود </a:t>
            </a:r>
            <a:r>
              <a:rPr lang="ar-DZ" sz="2200" dirty="0" smtClean="0">
                <a:latin typeface="Sakkal Majalla" pitchFamily="2" charset="-78"/>
                <a:cs typeface="Sakkal Majalla" pitchFamily="2" charset="-78"/>
              </a:rPr>
              <a:t>نذكر ما يلي:</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1.2.3. القبول العام</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2.2.3. المتانة المادية والقيمية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3.2.3. أن تكون نافعة لجميع أفراد المجتمع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4.2.3. الندرة النسبية للنقود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5.2.3. </a:t>
            </a:r>
            <a:r>
              <a:rPr lang="ar-DZ" sz="2200" dirty="0" smtClean="0">
                <a:latin typeface="Sakkal Majalla" pitchFamily="2" charset="-78"/>
                <a:cs typeface="Sakkal Majalla" pitchFamily="2" charset="-78"/>
              </a:rPr>
              <a:t>قابلية الانقسام </a:t>
            </a:r>
            <a:r>
              <a:rPr lang="ar-DZ" sz="2200" dirty="0">
                <a:latin typeface="Sakkal Majalla" pitchFamily="2" charset="-78"/>
                <a:cs typeface="Sakkal Majalla" pitchFamily="2" charset="-78"/>
              </a:rPr>
              <a:t>والتجزئة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6.2.3. سهولة الحمل والتداول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7.2.3</a:t>
            </a:r>
            <a:r>
              <a:rPr lang="ar-DZ" sz="2200" dirty="0" smtClean="0">
                <a:latin typeface="Sakkal Majalla" pitchFamily="2" charset="-78"/>
                <a:cs typeface="Sakkal Majalla" pitchFamily="2" charset="-78"/>
              </a:rPr>
              <a:t>. سهولة </a:t>
            </a:r>
            <a:r>
              <a:rPr lang="ar-DZ" sz="2200" dirty="0">
                <a:latin typeface="Sakkal Majalla" pitchFamily="2" charset="-78"/>
                <a:cs typeface="Sakkal Majalla" pitchFamily="2" charset="-78"/>
              </a:rPr>
              <a:t>التمييز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8.2.3. التجانس </a:t>
            </a:r>
            <a:r>
              <a:rPr lang="ar-DZ" sz="2200" dirty="0" smtClean="0">
                <a:latin typeface="Sakkal Majalla" pitchFamily="2" charset="-78"/>
                <a:cs typeface="Sakkal Majalla" pitchFamily="2" charset="-78"/>
              </a:rPr>
              <a:t>,,,,الخ</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120704492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515" y="332656"/>
            <a:ext cx="7740352" cy="4154984"/>
          </a:xfrm>
          <a:prstGeom prst="rect">
            <a:avLst/>
          </a:prstGeom>
        </p:spPr>
        <p:txBody>
          <a:bodyPr wrap="square">
            <a:spAutoFit/>
          </a:bodyPr>
          <a:lstStyle/>
          <a:p>
            <a:pPr algn="just" rtl="1"/>
            <a:r>
              <a:rPr lang="ar-DZ" sz="2200" b="1" dirty="0">
                <a:latin typeface="Sakkal Majalla" pitchFamily="2" charset="-78"/>
                <a:cs typeface="Sakkal Majalla" pitchFamily="2" charset="-78"/>
              </a:rPr>
              <a:t>3.3. </a:t>
            </a:r>
            <a:r>
              <a:rPr lang="ar-DZ" sz="2200" b="1" dirty="0" smtClean="0">
                <a:latin typeface="Sakkal Majalla" pitchFamily="2" charset="-78"/>
                <a:cs typeface="Sakkal Majalla" pitchFamily="2" charset="-78"/>
              </a:rPr>
              <a:t>الاستراتيجيات </a:t>
            </a:r>
            <a:r>
              <a:rPr lang="ar-DZ" sz="2200" b="1" dirty="0">
                <a:latin typeface="Sakkal Majalla" pitchFamily="2" charset="-78"/>
                <a:cs typeface="Sakkal Majalla" pitchFamily="2" charset="-78"/>
              </a:rPr>
              <a:t>التي تستخدمها العقود المستقبلية: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هناك </a:t>
            </a:r>
            <a:r>
              <a:rPr lang="ar-DZ" sz="2200" dirty="0" smtClean="0">
                <a:latin typeface="Sakkal Majalla" pitchFamily="2" charset="-78"/>
                <a:cs typeface="Sakkal Majalla" pitchFamily="2" charset="-78"/>
              </a:rPr>
              <a:t>استراتيجيتان </a:t>
            </a:r>
            <a:r>
              <a:rPr lang="ar-DZ" sz="2200" dirty="0">
                <a:latin typeface="Sakkal Majalla" pitchFamily="2" charset="-78"/>
                <a:cs typeface="Sakkal Majalla" pitchFamily="2" charset="-78"/>
              </a:rPr>
              <a:t>تستخدمان بصفة رئيسية في سوق العقود المستقبلية هما إستراتيجية التغطية وإستراتيجية المضاربة.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1.3.3. </a:t>
            </a:r>
            <a:r>
              <a:rPr lang="ar-DZ" sz="2200" b="1" dirty="0" smtClean="0">
                <a:latin typeface="Sakkal Majalla" pitchFamily="2" charset="-78"/>
                <a:cs typeface="Sakkal Majalla" pitchFamily="2" charset="-78"/>
              </a:rPr>
              <a:t>استراتيجية </a:t>
            </a:r>
            <a:r>
              <a:rPr lang="ar-DZ" sz="2200" b="1" dirty="0">
                <a:latin typeface="Sakkal Majalla" pitchFamily="2" charset="-78"/>
                <a:cs typeface="Sakkal Majalla" pitchFamily="2" charset="-78"/>
              </a:rPr>
              <a:t>التغطية: </a:t>
            </a:r>
            <a:r>
              <a:rPr lang="ar-DZ" sz="2200" dirty="0">
                <a:latin typeface="Sakkal Majalla" pitchFamily="2" charset="-78"/>
                <a:cs typeface="Sakkal Majalla" pitchFamily="2" charset="-78"/>
              </a:rPr>
              <a:t>يقصد بالتغطية – في سوق العقود المستقبلية- الصفقات التي يعقدها المستثمر بتواريخ تنفيذ مستقبلية بهدف التقليل من حجم الخسائر التي يمكن أن يتعرض لها بسبب تغيرات معاكسة قد تطرأ على ثمن الأصل محل التعاقد.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2.3.3. </a:t>
            </a:r>
            <a:r>
              <a:rPr lang="ar-DZ" sz="2200" b="1" dirty="0" smtClean="0">
                <a:latin typeface="Sakkal Majalla" pitchFamily="2" charset="-78"/>
                <a:cs typeface="Sakkal Majalla" pitchFamily="2" charset="-78"/>
              </a:rPr>
              <a:t>الاستراتيجية </a:t>
            </a:r>
            <a:r>
              <a:rPr lang="ar-DZ" sz="2200" b="1" dirty="0">
                <a:latin typeface="Sakkal Majalla" pitchFamily="2" charset="-78"/>
                <a:cs typeface="Sakkal Majalla" pitchFamily="2" charset="-78"/>
              </a:rPr>
              <a:t>الثانية (المضاربة):</a:t>
            </a:r>
            <a:r>
              <a:rPr lang="ar-DZ" sz="2200" dirty="0">
                <a:latin typeface="Sakkal Majalla" pitchFamily="2" charset="-78"/>
                <a:cs typeface="Sakkal Majalla" pitchFamily="2" charset="-78"/>
              </a:rPr>
              <a:t>تستخدم في سوق العقود طريقتين للمضاربة: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أولهما المضاربة على شراء عقد مستقبلي لأصل ما تشير التوقعات إلى تصاعد في أسعار عقوده، ثم يقوم المضارب بإصدار أمر إيقاف الخسائر للسمسار في حالة </a:t>
            </a:r>
            <a:r>
              <a:rPr lang="ar-DZ" sz="2200" dirty="0" smtClean="0">
                <a:latin typeface="Sakkal Majalla" pitchFamily="2" charset="-78"/>
                <a:cs typeface="Sakkal Majalla" pitchFamily="2" charset="-78"/>
              </a:rPr>
              <a:t>انخفاض </a:t>
            </a:r>
            <a:r>
              <a:rPr lang="ar-DZ" sz="2200" dirty="0">
                <a:latin typeface="Sakkal Majalla" pitchFamily="2" charset="-78"/>
                <a:cs typeface="Sakkal Majalla" pitchFamily="2" charset="-78"/>
              </a:rPr>
              <a:t>السعر إلى مستوى معين، مما يعني أن السمسار يقوم بإقفال مركز المضارب وذلك ببيع عقد مماثل إذا ما انخفض الثمن إلى ذلك المستوى.</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ثانيها المضاربة على بيع عقد مستقبلي لأصل يتوقع اتجاه تنازلي في أسعاره.</a:t>
            </a:r>
            <a:r>
              <a:rPr lang="ar-DZ"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44624"/>
            <a:ext cx="7848872" cy="6863417"/>
          </a:xfrm>
          <a:prstGeom prst="rect">
            <a:avLst/>
          </a:prstGeom>
        </p:spPr>
        <p:txBody>
          <a:bodyPr wrap="square">
            <a:spAutoFit/>
          </a:bodyPr>
          <a:lstStyle/>
          <a:p>
            <a:pPr algn="r" rtl="1"/>
            <a:r>
              <a:rPr lang="ar-DZ" sz="2200" b="1" dirty="0">
                <a:latin typeface="Sakkal Majalla" pitchFamily="2" charset="-78"/>
                <a:cs typeface="Sakkal Majalla" pitchFamily="2" charset="-78"/>
              </a:rPr>
              <a:t>4. المبادلات (</a:t>
            </a:r>
            <a:r>
              <a:rPr lang="en-US" sz="2200" dirty="0">
                <a:latin typeface="Sakkal Majalla" pitchFamily="2" charset="-78"/>
                <a:cs typeface="Sakkal Majalla" pitchFamily="2" charset="-78"/>
              </a:rPr>
              <a:t>Swaps</a:t>
            </a:r>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 : </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1.4. مفهوم المبادلات</a:t>
            </a:r>
            <a:r>
              <a:rPr lang="ar-DZ" sz="2200" dirty="0">
                <a:latin typeface="Sakkal Majalla" pitchFamily="2" charset="-78"/>
                <a:cs typeface="Sakkal Majalla" pitchFamily="2" charset="-78"/>
              </a:rPr>
              <a:t>: هو </a:t>
            </a:r>
            <a:r>
              <a:rPr lang="ar-DZ" sz="2200" dirty="0" smtClean="0">
                <a:latin typeface="Sakkal Majalla" pitchFamily="2" charset="-78"/>
                <a:cs typeface="Sakkal Majalla" pitchFamily="2" charset="-78"/>
              </a:rPr>
              <a:t>اتفاق </a:t>
            </a:r>
            <a:r>
              <a:rPr lang="ar-DZ" sz="2200" dirty="0">
                <a:latin typeface="Sakkal Majalla" pitchFamily="2" charset="-78"/>
                <a:cs typeface="Sakkal Majalla" pitchFamily="2" charset="-78"/>
              </a:rPr>
              <a:t>بين طرفين لمبادلة موجودات أو سلسلة من التدفقات النقدية خلال مدة محددة من الوقت سبق تحديدها فالتبادل بالأساس هو </a:t>
            </a:r>
            <a:r>
              <a:rPr lang="ar-DZ" sz="2200" dirty="0" smtClean="0">
                <a:latin typeface="Sakkal Majalla" pitchFamily="2" charset="-78"/>
                <a:cs typeface="Sakkal Majalla" pitchFamily="2" charset="-78"/>
              </a:rPr>
              <a:t>استبدال </a:t>
            </a:r>
            <a:r>
              <a:rPr lang="ar-DZ" sz="2200" dirty="0">
                <a:latin typeface="Sakkal Majalla" pitchFamily="2" charset="-78"/>
                <a:cs typeface="Sakkal Majalla" pitchFamily="2" charset="-78"/>
              </a:rPr>
              <a:t>سلعة بسلعة أخرى في ظل وجود طرفين لكل منهما الرغبة في التنازل عن سلعته مقابل حصوله على سلعة الطرف الآخر.</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كما يعرف ايضا على أنه </a:t>
            </a:r>
            <a:r>
              <a:rPr lang="ar-DZ" sz="2200" dirty="0" smtClean="0">
                <a:latin typeface="Sakkal Majalla" pitchFamily="2" charset="-78"/>
                <a:cs typeface="Sakkal Majalla" pitchFamily="2" charset="-78"/>
              </a:rPr>
              <a:t>اتفاق </a:t>
            </a:r>
            <a:r>
              <a:rPr lang="ar-DZ" sz="2200" dirty="0">
                <a:latin typeface="Sakkal Majalla" pitchFamily="2" charset="-78"/>
                <a:cs typeface="Sakkal Majalla" pitchFamily="2" charset="-78"/>
              </a:rPr>
              <a:t>بين طرفين أو أكثر لتبادل سلسلة من التدفقات النقدية خلال فترة مستقبلية، فمثلا الطرف (أ) يوافق على دفع معدل فائدة ثابت على مبلغ معين (فرضا مليون دولار) كل سنة ولمدة خمس سنوات وذلك لطرف آخر وليكن (ب) ، والطرف (ب) سوف يدفع معدل فائدة عائم ( أي سوقي ويعتمد على تفاعل قوى العرض والطلب) على نفس المبلغ المحدد وهو مليون دولار وذلك كل سنة لمدة خمس سنوات، وترتبط التدفقات النقدية التي يدخل فيها اطراف العقد عادة بأداة دين أو بقيمة عملات أجنبية.</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2.4. أنواع المبادلات</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1.2.4. مبادلات الفائدة: </a:t>
            </a:r>
            <a:r>
              <a:rPr lang="ar-DZ" sz="2200" dirty="0">
                <a:latin typeface="Sakkal Majalla" pitchFamily="2" charset="-78"/>
                <a:cs typeface="Sakkal Majalla" pitchFamily="2" charset="-78"/>
              </a:rPr>
              <a:t>عبارة عن </a:t>
            </a:r>
            <a:r>
              <a:rPr lang="ar-DZ" sz="2200" dirty="0" smtClean="0">
                <a:latin typeface="Sakkal Majalla" pitchFamily="2" charset="-78"/>
                <a:cs typeface="Sakkal Majalla" pitchFamily="2" charset="-78"/>
              </a:rPr>
              <a:t>اتفاق </a:t>
            </a:r>
            <a:r>
              <a:rPr lang="ar-DZ" sz="2200" dirty="0">
                <a:latin typeface="Sakkal Majalla" pitchFamily="2" charset="-78"/>
                <a:cs typeface="Sakkal Majalla" pitchFamily="2" charset="-78"/>
              </a:rPr>
              <a:t>بين طرفين على تبادل معدلات فائدة متغيرة بمعدلات فائدة ثابتة، على مبلغ محدد، بعملة معينة، دون أن يقترن ذك بالضرورة بتبادل هذا المبلغ.</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2.2.4. مبادلة العملات: </a:t>
            </a:r>
            <a:r>
              <a:rPr lang="ar-DZ" sz="2200" dirty="0">
                <a:latin typeface="Sakkal Majalla" pitchFamily="2" charset="-78"/>
                <a:cs typeface="Sakkal Majalla" pitchFamily="2" charset="-78"/>
              </a:rPr>
              <a:t>عبارة عن بيع (أو شراء) عملة معينة في </a:t>
            </a:r>
            <a:r>
              <a:rPr lang="ar-DZ" sz="2200" dirty="0" smtClean="0">
                <a:latin typeface="Sakkal Majalla" pitchFamily="2" charset="-78"/>
                <a:cs typeface="Sakkal Majalla" pitchFamily="2" charset="-78"/>
              </a:rPr>
              <a:t>استحقاق </a:t>
            </a:r>
            <a:r>
              <a:rPr lang="ar-DZ" sz="2200" dirty="0">
                <a:latin typeface="Sakkal Majalla" pitchFamily="2" charset="-78"/>
                <a:cs typeface="Sakkal Majalla" pitchFamily="2" charset="-78"/>
              </a:rPr>
              <a:t>معين ثم شراء أو بيع نفس العملة أو عملة مقاربة لها، في </a:t>
            </a:r>
            <a:r>
              <a:rPr lang="ar-DZ" sz="2200" dirty="0" smtClean="0">
                <a:latin typeface="Sakkal Majalla" pitchFamily="2" charset="-78"/>
                <a:cs typeface="Sakkal Majalla" pitchFamily="2" charset="-78"/>
              </a:rPr>
              <a:t>استحقاق </a:t>
            </a:r>
            <a:r>
              <a:rPr lang="ar-DZ" sz="2200" dirty="0">
                <a:latin typeface="Sakkal Majalla" pitchFamily="2" charset="-78"/>
                <a:cs typeface="Sakkal Majalla" pitchFamily="2" charset="-78"/>
              </a:rPr>
              <a:t>آخر حيث تقوم بعقد إتفاق بينهما يتضمن عمليتين:</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الأولى:</a:t>
            </a:r>
            <a:r>
              <a:rPr lang="ar-DZ" sz="2200" dirty="0">
                <a:latin typeface="Sakkal Majalla" pitchFamily="2" charset="-78"/>
                <a:cs typeface="Sakkal Majalla" pitchFamily="2" charset="-78"/>
              </a:rPr>
              <a:t> عملية شراء أو بيع عملة معينة مقابل عملة أخرى على أساس التسليم الآني أو الفوري بسعر الصرف الفوري بين العمليتين.</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الثانية:</a:t>
            </a:r>
            <a:r>
              <a:rPr lang="ar-DZ" sz="2200" dirty="0">
                <a:latin typeface="Sakkal Majalla" pitchFamily="2" charset="-78"/>
                <a:cs typeface="Sakkal Majalla" pitchFamily="2" charset="-78"/>
              </a:rPr>
              <a:t> عملية بيع أو شراء في تاريخ لاحق على أساس سعر الصرف محدد مسبقا بين العمليتين، وتعتمد عمليات مبادلة العملات على التوقعات المستقبلية للفروق في معدلات فائدة وأسعار الصرف بين العمليتين محل التعاقد.</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99" y="188640"/>
            <a:ext cx="8031099" cy="3477875"/>
          </a:xfrm>
          <a:prstGeom prst="rect">
            <a:avLst/>
          </a:prstGeom>
        </p:spPr>
        <p:txBody>
          <a:bodyPr wrap="square">
            <a:spAutoFit/>
          </a:bodyPr>
          <a:lstStyle/>
          <a:p>
            <a:pPr algn="just" rtl="1"/>
            <a:r>
              <a:rPr lang="ar-DZ" sz="2200" b="1" dirty="0">
                <a:latin typeface="Sakkal Majalla" pitchFamily="2" charset="-78"/>
                <a:cs typeface="Sakkal Majalla" pitchFamily="2" charset="-78"/>
              </a:rPr>
              <a:t>3.2.4. المبادلة الخيارية: </a:t>
            </a:r>
            <a:r>
              <a:rPr lang="ar-DZ" sz="2200" dirty="0">
                <a:latin typeface="Sakkal Majalla" pitchFamily="2" charset="-78"/>
                <a:cs typeface="Sakkal Majalla" pitchFamily="2" charset="-78"/>
              </a:rPr>
              <a:t>عبارة عن خيار للدخول في مبادلة معينة بتاريخ محدد في المستقبل مثال ذلك المبادلة الخيارية للفائدة البسيطة هي أساسا خيار لمبادلة سند ذي فائدة ثابتة بسند ذي فائدة متغيرة في وقت معين.</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4.2.4. مبادلة الأسهم:</a:t>
            </a:r>
            <a:r>
              <a:rPr lang="ar-DZ" sz="2200" dirty="0">
                <a:latin typeface="Sakkal Majalla" pitchFamily="2" charset="-78"/>
                <a:cs typeface="Sakkal Majalla" pitchFamily="2" charset="-78"/>
              </a:rPr>
              <a:t> عبارة عن </a:t>
            </a:r>
            <a:r>
              <a:rPr lang="ar-DZ" sz="2200" dirty="0" smtClean="0">
                <a:latin typeface="Sakkal Majalla" pitchFamily="2" charset="-78"/>
                <a:cs typeface="Sakkal Majalla" pitchFamily="2" charset="-78"/>
              </a:rPr>
              <a:t>اتفاق </a:t>
            </a:r>
            <a:r>
              <a:rPr lang="ar-DZ" sz="2200" dirty="0">
                <a:latin typeface="Sakkal Majalla" pitchFamily="2" charset="-78"/>
                <a:cs typeface="Sakkal Majalla" pitchFamily="2" charset="-78"/>
              </a:rPr>
              <a:t>على مبادلة لمعدل العائد على سهم معين أو مجموعة من الأسهم بمعدل العائد على سهم أو أصل مالي آخر في تاريخ لاحق.</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5.2.4. مبادلة السلع: </a:t>
            </a:r>
            <a:r>
              <a:rPr lang="ar-DZ" sz="2200" dirty="0">
                <a:latin typeface="Sakkal Majalla" pitchFamily="2" charset="-78"/>
                <a:cs typeface="Sakkal Majalla" pitchFamily="2" charset="-78"/>
              </a:rPr>
              <a:t>عبارة عن مبادلة يقوم بموجبها أحد الطرفين بالشراء الآني من الطرف الآخر لكمية معينة من السلع محل التعاقد بالسعر السائد  ويتم سداد الثمن فورا وبيعها في نفس الوقت بيعا آجلا بسعر متفق عليه مسبقا، بحيث يتم السداد على فترات متفق عليها أيضا.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وفيما يلي ملخص لأهم أنواع عقود المبادلات</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الشكل رقم (18): أشهر أنواع عقود المبادلات</a:t>
            </a:r>
            <a:endParaRPr lang="fr-FR" sz="2200" b="1" dirty="0">
              <a:latin typeface="Sakkal Majalla" pitchFamily="2" charset="-78"/>
              <a:cs typeface="Sakkal Majalla" pitchFamily="2" charset="-78"/>
            </a:endParaRPr>
          </a:p>
        </p:txBody>
      </p:sp>
      <p:pic>
        <p:nvPicPr>
          <p:cNvPr id="3" name="Image 2"/>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71600" y="3666515"/>
            <a:ext cx="8031099" cy="2664296"/>
          </a:xfrm>
          <a:prstGeom prst="rect">
            <a:avLst/>
          </a:prstGeom>
        </p:spPr>
      </p:pic>
      <p:sp>
        <p:nvSpPr>
          <p:cNvPr id="4" name="Rectangle 3"/>
          <p:cNvSpPr/>
          <p:nvPr/>
        </p:nvSpPr>
        <p:spPr>
          <a:xfrm>
            <a:off x="3203848" y="6364493"/>
            <a:ext cx="5364088" cy="430887"/>
          </a:xfrm>
          <a:prstGeom prst="rect">
            <a:avLst/>
          </a:prstGeom>
        </p:spPr>
        <p:txBody>
          <a:bodyPr wrap="square">
            <a:spAutoFit/>
          </a:bodyPr>
          <a:lstStyle/>
          <a:p>
            <a:pPr algn="ctr" rtl="1"/>
            <a:r>
              <a:rPr lang="ar-DZ" sz="2200" dirty="0">
                <a:latin typeface="Sakkal Majalla" pitchFamily="2" charset="-78"/>
                <a:cs typeface="Sakkal Majalla" pitchFamily="2" charset="-78"/>
              </a:rPr>
              <a:t>المصدر: بن علي بن عزوز وآخرون، مرجع سابق،ص149.</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3744167" y="2780928"/>
            <a:ext cx="4572000" cy="2589170"/>
          </a:xfrm>
          <a:prstGeom prst="rect">
            <a:avLst/>
          </a:prstGeom>
        </p:spPr>
        <p:txBody>
          <a:bodyPr>
            <a:spAutoFit/>
          </a:bodyPr>
          <a:lstStyle/>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بدقّة مفهوم المشتقات المالية.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 الفرق بين عقود الخيارات وعقود المبادلات.</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أنواع عقود الخيارات؟.</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مفهوم المخاطرة والتحوط.</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عدد مع الشرح الدقيق أنواع عقود المبادلات.</a:t>
            </a:r>
            <a:endParaRPr lang="fr-FR" sz="2200" dirty="0">
              <a:latin typeface="Sakkal Majalla" pitchFamily="2" charset="-78"/>
              <a:cs typeface="Sakkal Majalla" pitchFamily="2" charset="-78"/>
            </a:endParaRPr>
          </a:p>
        </p:txBody>
      </p:sp>
      <p:sp>
        <p:nvSpPr>
          <p:cNvPr id="4" name="Rectangle 3"/>
          <p:cNvSpPr/>
          <p:nvPr/>
        </p:nvSpPr>
        <p:spPr>
          <a:xfrm>
            <a:off x="5436096" y="1763706"/>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46548"/>
            <a:ext cx="1566454" cy="523220"/>
          </a:xfrm>
          <a:prstGeom prst="rect">
            <a:avLst/>
          </a:prstGeom>
        </p:spPr>
        <p:txBody>
          <a:bodyPr wrap="none">
            <a:spAutoFit/>
          </a:bodyPr>
          <a:lstStyle/>
          <a:p>
            <a:pPr lvl="0" algn="just" rtl="1"/>
            <a:r>
              <a:rPr lang="ar-DZ" sz="2800" b="1" u="sng" dirty="0" smtClean="0">
                <a:solidFill>
                  <a:prstClr val="black"/>
                </a:solidFill>
                <a:latin typeface="Sakkal Majalla" pitchFamily="2" charset="-78"/>
                <a:cs typeface="Sakkal Majalla" pitchFamily="2" charset="-78"/>
              </a:rPr>
              <a:t>قائمة المراجع</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83494" y="276192"/>
            <a:ext cx="8784976" cy="6494085"/>
          </a:xfrm>
          <a:prstGeom prst="rect">
            <a:avLst/>
          </a:prstGeom>
        </p:spPr>
        <p:txBody>
          <a:bodyPr wrap="square">
            <a:spAutoFit/>
          </a:bodyPr>
          <a:lstStyle/>
          <a:p>
            <a:pPr algn="just" rtl="1"/>
            <a:r>
              <a:rPr lang="ar-DZ" sz="2000" b="1" dirty="0">
                <a:latin typeface="Sakkal Majalla" pitchFamily="2" charset="-78"/>
                <a:cs typeface="Sakkal Majalla" pitchFamily="2" charset="-78"/>
              </a:rPr>
              <a:t>1/ الكتب:</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أحمد بوراس، الأسواق المالية، دروس جامعة التكوين المتواصل،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أحمد فريد مصطفى، النقود والتوازن </a:t>
            </a:r>
            <a:r>
              <a:rPr lang="ar-DZ" sz="2000" dirty="0" err="1">
                <a:latin typeface="Sakkal Majalla" pitchFamily="2" charset="-78"/>
                <a:cs typeface="Sakkal Majalla" pitchFamily="2" charset="-78"/>
              </a:rPr>
              <a:t>الإقتصادي</a:t>
            </a:r>
            <a:r>
              <a:rPr lang="ar-DZ" sz="2000" dirty="0">
                <a:latin typeface="Sakkal Majalla" pitchFamily="2" charset="-78"/>
                <a:cs typeface="Sakkal Majalla" pitchFamily="2" charset="-78"/>
              </a:rPr>
              <a:t>، مؤسسة شباب الجامعة، الإسكندرية، مصر،2000.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أحمد هني، العملة والنقود، ديوان المطبوعات الجامعية، 1999.</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إسماعيل هاشم ، مذكرات في النقود والبنوك، دار النهضة العربية للطباعة والنشر، بيروت ، 1976.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err="1">
                <a:latin typeface="Sakkal Majalla" pitchFamily="2" charset="-78"/>
                <a:cs typeface="Sakkal Majalla" pitchFamily="2" charset="-78"/>
              </a:rPr>
              <a:t>بلعزوز</a:t>
            </a:r>
            <a:r>
              <a:rPr lang="ar-DZ" sz="2000" dirty="0">
                <a:latin typeface="Sakkal Majalla" pitchFamily="2" charset="-78"/>
                <a:cs typeface="Sakkal Majalla" pitchFamily="2" charset="-78"/>
              </a:rPr>
              <a:t> بن علي ،محاضرات في النظريات والسياسات النقدية، ديوان المطبوعات الجامعية،2006.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بن حمود سكينة، دروس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السياسي، دار الملكية للطباعة والإعلام، الجزائر،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بن علي </a:t>
            </a:r>
            <a:r>
              <a:rPr lang="ar-DZ" sz="2000" dirty="0" err="1">
                <a:latin typeface="Sakkal Majalla" pitchFamily="2" charset="-78"/>
                <a:cs typeface="Sakkal Majalla" pitchFamily="2" charset="-78"/>
              </a:rPr>
              <a:t>بلعزوز</a:t>
            </a:r>
            <a:r>
              <a:rPr lang="ar-DZ" sz="2000" dirty="0">
                <a:latin typeface="Sakkal Majalla" pitchFamily="2" charset="-78"/>
                <a:cs typeface="Sakkal Majalla" pitchFamily="2" charset="-78"/>
              </a:rPr>
              <a:t>، عبدالكريم </a:t>
            </a:r>
            <a:r>
              <a:rPr lang="ar-DZ" sz="2000" dirty="0" err="1">
                <a:latin typeface="Sakkal Majalla" pitchFamily="2" charset="-78"/>
                <a:cs typeface="Sakkal Majalla" pitchFamily="2" charset="-78"/>
              </a:rPr>
              <a:t>قندوز</a:t>
            </a:r>
            <a:r>
              <a:rPr lang="ar-DZ" sz="2000" dirty="0">
                <a:latin typeface="Sakkal Majalla" pitchFamily="2" charset="-78"/>
                <a:cs typeface="Sakkal Majalla" pitchFamily="2" charset="-78"/>
              </a:rPr>
              <a:t>، عبدالرزاق حبار، إدارة المخاطر ( إدارة المخاطر، المشتقات المالية، الهندسة المالية)، الوراق للنشر والتوزيع، الأردن، 2013.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بوعبدالله علي، الأسواق والأدوات المالية، مطبوعة، جامعة بسكرة، السنة الجامعية 2015/2016.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بول سام ويلسون، نورد هاوس، علم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مكتبة لبنان ناشرون، بيروت،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حاكم الربيعي وآخرون، المشتقات المالية، دار اليازوري العلمية للنشر والتوزيع، الأردن، 2011.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زيدان رمضان، الاستثمار المالي والحقيقي، دار وائل للنشر، عمان، 1998.</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زينب حسنين عوض الله، </a:t>
            </a:r>
            <a:r>
              <a:rPr lang="ar-DZ" sz="2000" dirty="0" err="1">
                <a:latin typeface="Sakkal Majalla" pitchFamily="2" charset="-78"/>
                <a:cs typeface="Sakkal Majalla" pitchFamily="2" charset="-78"/>
              </a:rPr>
              <a:t>إقتصاديات</a:t>
            </a:r>
            <a:r>
              <a:rPr lang="ar-DZ" sz="2000" dirty="0">
                <a:latin typeface="Sakkal Majalla" pitchFamily="2" charset="-78"/>
                <a:cs typeface="Sakkal Majalla" pitchFamily="2" charset="-78"/>
              </a:rPr>
              <a:t> النقد والبنوك، الدار الجامعية بيروت، 1993.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سعيد </a:t>
            </a:r>
            <a:r>
              <a:rPr lang="ar-DZ" sz="2000" dirty="0" err="1">
                <a:latin typeface="Sakkal Majalla" pitchFamily="2" charset="-78"/>
                <a:cs typeface="Sakkal Majalla" pitchFamily="2" charset="-78"/>
              </a:rPr>
              <a:t>الخفري</a:t>
            </a:r>
            <a:r>
              <a:rPr lang="ar-DZ" sz="2000" dirty="0">
                <a:latin typeface="Sakkal Majalla" pitchFamily="2" charset="-78"/>
                <a:cs typeface="Sakkal Majalla" pitchFamily="2" charset="-78"/>
              </a:rPr>
              <a:t>،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a:t>
            </a:r>
            <a:r>
              <a:rPr lang="ar-DZ" sz="2000" dirty="0" err="1">
                <a:latin typeface="Sakkal Majalla" pitchFamily="2" charset="-78"/>
                <a:cs typeface="Sakkal Majalla" pitchFamily="2" charset="-78"/>
              </a:rPr>
              <a:t>والمصرفي،مؤسسة</a:t>
            </a:r>
            <a:r>
              <a:rPr lang="ar-DZ" sz="2000" dirty="0">
                <a:latin typeface="Sakkal Majalla" pitchFamily="2" charset="-78"/>
                <a:cs typeface="Sakkal Majalla" pitchFamily="2" charset="-78"/>
              </a:rPr>
              <a:t> عزالدين للطباعة والنشر،1990.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سعيد سامي الحلاق، النقود والبنوك المركزية، دار اليازوري العلمية للنشر،ط1، عمان الاأردن،2010.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سليمان </a:t>
            </a:r>
            <a:r>
              <a:rPr lang="ar-DZ" sz="2000" dirty="0" err="1">
                <a:latin typeface="Sakkal Majalla" pitchFamily="2" charset="-78"/>
                <a:cs typeface="Sakkal Majalla" pitchFamily="2" charset="-78"/>
              </a:rPr>
              <a:t>بوفاسة</a:t>
            </a:r>
            <a:r>
              <a:rPr lang="ar-DZ" sz="2000" dirty="0">
                <a:latin typeface="Sakkal Majalla" pitchFamily="2" charset="-78"/>
                <a:cs typeface="Sakkal Majalla" pitchFamily="2" charset="-78"/>
              </a:rPr>
              <a:t>، أساسيات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ديوان المطبوعات الجامعية، الجزائر،2018.</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سمير عبد الحميد رضوان ، المشتقات المالية ودورها في إدارة المخاطر ،دار النشر للجامعات، مصر ، 2005.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سوزي عادلي ناشد، مقدمة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منشورات الحلبي الحقوقية،لبنان،2007.</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السيد متولي عبد </a:t>
            </a:r>
            <a:r>
              <a:rPr lang="ar-DZ" sz="2000" dirty="0" err="1">
                <a:latin typeface="Sakkal Majalla" pitchFamily="2" charset="-78"/>
                <a:cs typeface="Sakkal Majalla" pitchFamily="2" charset="-78"/>
              </a:rPr>
              <a:t>القاد</a:t>
            </a:r>
            <a:r>
              <a:rPr lang="ar-DZ" sz="2000" dirty="0">
                <a:latin typeface="Sakkal Majalla" pitchFamily="2" charset="-78"/>
                <a:cs typeface="Sakkal Majalla" pitchFamily="2" charset="-78"/>
              </a:rPr>
              <a:t>، الأسواق المالية والنقدية في عالم متغير، ط1، دار الفكر للنشر والتوزيع، الأردن، 2010.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السيد متولي عبدالقادر، </a:t>
            </a:r>
            <a:r>
              <a:rPr lang="ar-DZ" sz="2000" dirty="0" err="1">
                <a:latin typeface="Sakkal Majalla" pitchFamily="2" charset="-78"/>
                <a:cs typeface="Sakkal Majalla" pitchFamily="2" charset="-78"/>
              </a:rPr>
              <a:t>إقتصاديات</a:t>
            </a:r>
            <a:r>
              <a:rPr lang="ar-DZ" sz="2000" dirty="0">
                <a:latin typeface="Sakkal Majalla" pitchFamily="2" charset="-78"/>
                <a:cs typeface="Sakkal Majalla" pitchFamily="2" charset="-78"/>
              </a:rPr>
              <a:t> النقود والبنوك، دار الفكر ، الاردن،2010</a:t>
            </a:r>
            <a:r>
              <a:rPr lang="ar-DZ" sz="2000" dirty="0" smtClean="0">
                <a:latin typeface="Sakkal Majalla" pitchFamily="2" charset="-78"/>
                <a:cs typeface="Sakkal Majalla" pitchFamily="2" charset="-78"/>
              </a:rPr>
              <a:t>.</a:t>
            </a: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820472" cy="6863417"/>
          </a:xfrm>
          <a:prstGeom prst="rect">
            <a:avLst/>
          </a:prstGeom>
        </p:spPr>
        <p:txBody>
          <a:bodyPr wrap="square">
            <a:spAutoFit/>
          </a:bodyPr>
          <a:lstStyle/>
          <a:p>
            <a:pPr marL="342900" lvl="0" indent="-342900" algn="just" rtl="1">
              <a:buFont typeface="Arial" pitchFamily="34" charset="0"/>
              <a:buChar char="•"/>
            </a:pPr>
            <a:r>
              <a:rPr lang="ar-DZ" sz="2000" dirty="0">
                <a:latin typeface="Sakkal Majalla" pitchFamily="2" charset="-78"/>
                <a:cs typeface="Sakkal Majalla" pitchFamily="2" charset="-78"/>
              </a:rPr>
              <a:t>شاكر القزويني، محاضرات في اقتصاد البنوك، ديوان المطبوعات الجامعية، 2008.</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صلاح الدين شريط، مبادئ الأسواق المالية ،دار الشروق للنشر والتوزيع، عمان، الأردن،2014.</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الحميد الغزالي ومحمد خليل مرعي، مقدمة في الاقتصاديات الكلية، (النقود والبنوك)، مكتبة القاهرة الحديثة، دار وهدان للطباعة والنشر بالقاهرة، الطبعة </a:t>
            </a:r>
            <a:r>
              <a:rPr lang="ar-DZ" sz="2000" dirty="0" err="1">
                <a:latin typeface="Sakkal Majalla" pitchFamily="2" charset="-78"/>
                <a:cs typeface="Sakkal Majalla" pitchFamily="2" charset="-78"/>
              </a:rPr>
              <a:t>الأولى،بدون</a:t>
            </a:r>
            <a:r>
              <a:rPr lang="ar-DZ" sz="2000" dirty="0">
                <a:latin typeface="Sakkal Majalla" pitchFamily="2" charset="-78"/>
                <a:cs typeface="Sakkal Majalla" pitchFamily="2" charset="-78"/>
              </a:rPr>
              <a:t> سنة نشر.</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محمود </a:t>
            </a:r>
            <a:r>
              <a:rPr lang="ar-DZ" sz="2000" dirty="0" err="1">
                <a:latin typeface="Sakkal Majalla" pitchFamily="2" charset="-78"/>
                <a:cs typeface="Sakkal Majalla" pitchFamily="2" charset="-78"/>
              </a:rPr>
              <a:t>حميدات،مدخل</a:t>
            </a:r>
            <a:r>
              <a:rPr lang="ar-DZ" sz="2000" dirty="0">
                <a:latin typeface="Sakkal Majalla" pitchFamily="2" charset="-78"/>
                <a:cs typeface="Sakkal Majalla" pitchFamily="2" charset="-78"/>
              </a:rPr>
              <a:t> للتحليل </a:t>
            </a:r>
            <a:r>
              <a:rPr lang="ar-DZ" sz="2000" dirty="0" err="1">
                <a:latin typeface="Sakkal Majalla" pitchFamily="2" charset="-78"/>
                <a:cs typeface="Sakkal Majalla" pitchFamily="2" charset="-78"/>
              </a:rPr>
              <a:t>النقدي،ديوان</a:t>
            </a:r>
            <a:r>
              <a:rPr lang="ar-DZ" sz="2000" dirty="0">
                <a:latin typeface="Sakkal Majalla" pitchFamily="2" charset="-78"/>
                <a:cs typeface="Sakkal Majalla" pitchFamily="2" charset="-78"/>
              </a:rPr>
              <a:t> المطبوعات الجامعية، الجزائر، طبعة 2014.</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عبد العال حماد ، المشتقات المالية : المفاهيم – إدارة المخاطر – </a:t>
            </a:r>
            <a:r>
              <a:rPr lang="ar-SA" sz="2000" dirty="0" smtClean="0">
                <a:latin typeface="Sakkal Majalla" pitchFamily="2" charset="-78"/>
                <a:cs typeface="Sakkal Majalla" pitchFamily="2" charset="-78"/>
              </a:rPr>
              <a:t>المحاسبة، </a:t>
            </a:r>
            <a:r>
              <a:rPr lang="ar-SA" sz="2000" dirty="0">
                <a:latin typeface="Sakkal Majalla" pitchFamily="2" charset="-78"/>
                <a:cs typeface="Sakkal Majalla" pitchFamily="2" charset="-78"/>
              </a:rPr>
              <a:t>الدار الجامعية </a:t>
            </a:r>
            <a:r>
              <a:rPr lang="ar-DZ" sz="2000" dirty="0" smtClean="0">
                <a:latin typeface="Sakkal Majalla" pitchFamily="2" charset="-78"/>
                <a:cs typeface="Sakkal Majalla" pitchFamily="2" charset="-78"/>
              </a:rPr>
              <a:t>،</a:t>
            </a:r>
            <a:r>
              <a:rPr lang="ar-SA" sz="2000" dirty="0" smtClean="0">
                <a:latin typeface="Sakkal Majalla" pitchFamily="2" charset="-78"/>
                <a:cs typeface="Sakkal Majalla" pitchFamily="2" charset="-78"/>
              </a:rPr>
              <a:t> </a:t>
            </a:r>
            <a:r>
              <a:rPr lang="ar-SA" sz="2000" dirty="0">
                <a:latin typeface="Sakkal Majalla" pitchFamily="2" charset="-78"/>
                <a:cs typeface="Sakkal Majalla" pitchFamily="2" charset="-78"/>
              </a:rPr>
              <a:t>الإسكندرية ، </a:t>
            </a:r>
            <a:r>
              <a:rPr lang="ar-SA" sz="2000" dirty="0" smtClean="0">
                <a:latin typeface="Sakkal Majalla" pitchFamily="2" charset="-78"/>
                <a:cs typeface="Sakkal Majalla" pitchFamily="2" charset="-78"/>
              </a:rPr>
              <a:t>مصر،2001</a:t>
            </a:r>
            <a:r>
              <a:rPr lang="ar-SA" sz="2000"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العزيز عجمية ، مصطفى رشدي شيخة ، النقود و البنوك و العلاقات </a:t>
            </a:r>
            <a:r>
              <a:rPr lang="ar-DZ" sz="2000" dirty="0" err="1">
                <a:latin typeface="Sakkal Majalla" pitchFamily="2" charset="-78"/>
                <a:cs typeface="Sakkal Majalla" pitchFamily="2" charset="-78"/>
              </a:rPr>
              <a:t>الإقتصادية</a:t>
            </a:r>
            <a:r>
              <a:rPr lang="ar-DZ" sz="2000" dirty="0">
                <a:latin typeface="Sakkal Majalla" pitchFamily="2" charset="-78"/>
                <a:cs typeface="Sakkal Majalla" pitchFamily="2" charset="-78"/>
              </a:rPr>
              <a:t> الدولية ، الدار الجامعية،لبنان،1999.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عبد العزيز هيكل فهمي، موسوعة المصطلحات </a:t>
            </a:r>
            <a:r>
              <a:rPr lang="ar-SA" sz="2000" dirty="0" err="1">
                <a:latin typeface="Sakkal Majalla" pitchFamily="2" charset="-78"/>
                <a:cs typeface="Sakkal Majalla" pitchFamily="2" charset="-78"/>
              </a:rPr>
              <a:t>الإقتصادية</a:t>
            </a:r>
            <a:r>
              <a:rPr lang="ar-SA" sz="2000" dirty="0">
                <a:latin typeface="Sakkal Majalla" pitchFamily="2" charset="-78"/>
                <a:cs typeface="Sakkal Majalla" pitchFamily="2" charset="-78"/>
              </a:rPr>
              <a:t> والإحصائية، دار النهضة العربية، بيروت، لبنان، الطبعة الثانية،1981.</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عبد القادر بحيح، الشامل لتقنيات أعمال البنوك، دار </a:t>
            </a:r>
            <a:r>
              <a:rPr lang="ar-SA" sz="2000" dirty="0" err="1">
                <a:latin typeface="Sakkal Majalla" pitchFamily="2" charset="-78"/>
                <a:cs typeface="Sakkal Majalla" pitchFamily="2" charset="-78"/>
              </a:rPr>
              <a:t>الخلدونية</a:t>
            </a:r>
            <a:r>
              <a:rPr lang="ar-SA" sz="2000" dirty="0">
                <a:latin typeface="Sakkal Majalla" pitchFamily="2" charset="-78"/>
                <a:cs typeface="Sakkal Majalla" pitchFamily="2" charset="-78"/>
              </a:rPr>
              <a:t> للنشر والتوزيع، الجزائر، 2013.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القادر خليل، مبادئ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،جزء1، ديوان المطبوعات الجامعية، الجزائر، 2012.</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المنعم عفر، مشكلة التخلف وإطار التكامل والتنمية بين الفكر </a:t>
            </a:r>
            <a:r>
              <a:rPr lang="ar-DZ" sz="2000" dirty="0" err="1">
                <a:latin typeface="Sakkal Majalla" pitchFamily="2" charset="-78"/>
                <a:cs typeface="Sakkal Majalla" pitchFamily="2" charset="-78"/>
              </a:rPr>
              <a:t>الإقتصادي</a:t>
            </a:r>
            <a:r>
              <a:rPr lang="ar-DZ" sz="2000" dirty="0">
                <a:latin typeface="Sakkal Majalla" pitchFamily="2" charset="-78"/>
                <a:cs typeface="Sakkal Majalla" pitchFamily="2" charset="-78"/>
              </a:rPr>
              <a:t> والإسلام، دار </a:t>
            </a:r>
            <a:r>
              <a:rPr lang="ar-DZ" sz="2000" dirty="0" err="1">
                <a:latin typeface="Sakkal Majalla" pitchFamily="2" charset="-78"/>
                <a:cs typeface="Sakkal Majalla" pitchFamily="2" charset="-78"/>
              </a:rPr>
              <a:t>الفدا</a:t>
            </a:r>
            <a:r>
              <a:rPr lang="ar-DZ" sz="2000" dirty="0">
                <a:latin typeface="Sakkal Majalla" pitchFamily="2" charset="-78"/>
                <a:cs typeface="Sakkal Majalla" pitchFamily="2" charset="-78"/>
              </a:rPr>
              <a:t> العربي،1981.</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عبدالقادر بحيح، الشامل لتقنيات البنوك، دار </a:t>
            </a:r>
            <a:r>
              <a:rPr lang="ar-DZ" sz="2000" dirty="0" err="1">
                <a:latin typeface="Sakkal Majalla" pitchFamily="2" charset="-78"/>
                <a:cs typeface="Sakkal Majalla" pitchFamily="2" charset="-78"/>
              </a:rPr>
              <a:t>الخلدونية</a:t>
            </a:r>
            <a:r>
              <a:rPr lang="ar-DZ" sz="2000" dirty="0">
                <a:latin typeface="Sakkal Majalla" pitchFamily="2" charset="-78"/>
                <a:cs typeface="Sakkal Majalla" pitchFamily="2" charset="-78"/>
              </a:rPr>
              <a:t>، 2013.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عدنان </a:t>
            </a:r>
            <a:r>
              <a:rPr lang="ar-DZ" sz="2000" dirty="0" err="1">
                <a:latin typeface="Sakkal Majalla" pitchFamily="2" charset="-78"/>
                <a:cs typeface="Sakkal Majalla" pitchFamily="2" charset="-78"/>
              </a:rPr>
              <a:t>تايه</a:t>
            </a:r>
            <a:r>
              <a:rPr lang="ar-DZ" sz="2000" dirty="0">
                <a:latin typeface="Sakkal Majalla" pitchFamily="2" charset="-78"/>
                <a:cs typeface="Sakkal Majalla" pitchFamily="2" charset="-78"/>
              </a:rPr>
              <a:t> النعيمي، إدارة العملات الأجنبية، دار المسيرة للنشر والتوزيع والطباعة، عمان، الاردن، 2012.</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err="1">
                <a:latin typeface="Sakkal Majalla" pitchFamily="2" charset="-78"/>
                <a:cs typeface="Sakkal Majalla" pitchFamily="2" charset="-78"/>
              </a:rPr>
              <a:t>العلواني</a:t>
            </a:r>
            <a:r>
              <a:rPr lang="ar-DZ" sz="2000" dirty="0">
                <a:latin typeface="Sakkal Majalla" pitchFamily="2" charset="-78"/>
                <a:cs typeface="Sakkal Majalla" pitchFamily="2" charset="-78"/>
              </a:rPr>
              <a:t> عديلة، الميسر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دار </a:t>
            </a:r>
            <a:r>
              <a:rPr lang="ar-DZ" sz="2000" dirty="0" err="1">
                <a:latin typeface="Sakkal Majalla" pitchFamily="2" charset="-78"/>
                <a:cs typeface="Sakkal Majalla" pitchFamily="2" charset="-78"/>
              </a:rPr>
              <a:t>الخلدونية</a:t>
            </a:r>
            <a:r>
              <a:rPr lang="ar-DZ" sz="2000" dirty="0">
                <a:latin typeface="Sakkal Majalla" pitchFamily="2" charset="-78"/>
                <a:cs typeface="Sakkal Majalla" pitchFamily="2" charset="-78"/>
              </a:rPr>
              <a:t> للنشر والتوزيع، القبة (الجزائر)،2014.</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عوض فاضل، النقود وأعمال البنوك والأسواق المالية، الدار الجامعية، الإسكندرية، 2003.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فتح الله ولعلو،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السياسي (توزيع المداخيل ، النقود </a:t>
            </a:r>
            <a:r>
              <a:rPr lang="ar-DZ" sz="2000" dirty="0" err="1">
                <a:latin typeface="Sakkal Majalla" pitchFamily="2" charset="-78"/>
                <a:cs typeface="Sakkal Majalla" pitchFamily="2" charset="-78"/>
              </a:rPr>
              <a:t>والإئتمان</a:t>
            </a:r>
            <a:r>
              <a:rPr lang="ar-DZ" sz="2000" dirty="0">
                <a:latin typeface="Sakkal Majalla" pitchFamily="2" charset="-78"/>
                <a:cs typeface="Sakkal Majalla" pitchFamily="2" charset="-78"/>
              </a:rPr>
              <a:t>)، دار الحداثة للطباعة والنشر والتوزيع، بيروت لبنان،1981.</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فليح حسن خلف، الأسواق المالية النقدية، عالم الكتب الحديث للنشر ، الأردن،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فليح حسن خلف، النقود والبنوك، دار عالم الكتب الحديث، أريد،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لحلو موسى بوخاري، سياسة الصرف </a:t>
            </a:r>
            <a:r>
              <a:rPr lang="ar-DZ" dirty="0">
                <a:latin typeface="Sakkal Majalla" pitchFamily="2" charset="-78"/>
                <a:cs typeface="Sakkal Majalla" pitchFamily="2" charset="-78"/>
              </a:rPr>
              <a:t>الأجنبي وعلاقتها بالسياسة النقدية، مكتبة حسين العصرية، لبنان، 2010.</a:t>
            </a:r>
            <a:endParaRPr lang="fr-FR" dirty="0">
              <a:latin typeface="Sakkal Majalla" pitchFamily="2" charset="-78"/>
              <a:cs typeface="Sakkal Majalla" pitchFamily="2" charset="-78"/>
            </a:endParaRPr>
          </a:p>
        </p:txBody>
      </p:sp>
    </p:spTree>
    <p:extLst>
      <p:ext uri="{BB962C8B-B14F-4D97-AF65-F5344CB8AC3E}">
        <p14:creationId xmlns:p14="http://schemas.microsoft.com/office/powerpoint/2010/main" val="94995257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38172" cy="5940088"/>
          </a:xfrm>
          <a:prstGeom prst="rect">
            <a:avLst/>
          </a:prstGeom>
        </p:spPr>
        <p:txBody>
          <a:bodyPr wrap="square">
            <a:spAutoFit/>
          </a:bodyPr>
          <a:lstStyle/>
          <a:p>
            <a:pPr marL="342900" indent="-342900" algn="just" rtl="1">
              <a:buFont typeface="Arial" pitchFamily="34" charset="0"/>
              <a:buChar char="•"/>
            </a:pPr>
            <a:r>
              <a:rPr lang="ar-DZ" sz="2000" dirty="0">
                <a:latin typeface="Sakkal Majalla" pitchFamily="2" charset="-78"/>
                <a:cs typeface="Sakkal Majalla" pitchFamily="2" charset="-78"/>
              </a:rPr>
              <a:t>محمد زكي الشافعي، مقدمة في النقود والبنوك، دار النهضة العربية للنشر، بيروت(لبنان)،2002.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زكي شافعي، مقدمة في النقود والبنوك، دار النهضة العربية ،للطباعة </a:t>
            </a:r>
            <a:r>
              <a:rPr lang="ar-DZ" sz="2000" dirty="0" err="1">
                <a:latin typeface="Sakkal Majalla" pitchFamily="2" charset="-78"/>
                <a:cs typeface="Sakkal Majalla" pitchFamily="2" charset="-78"/>
              </a:rPr>
              <a:t>والنشر،لبنان</a:t>
            </a:r>
            <a:r>
              <a:rPr lang="ar-DZ" sz="2000" dirty="0">
                <a:latin typeface="Sakkal Majalla" pitchFamily="2" charset="-78"/>
                <a:cs typeface="Sakkal Majalla" pitchFamily="2" charset="-78"/>
              </a:rPr>
              <a:t>، 1996.</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سلطان أبو علي : محاضرات في اقتصاديات النقود والبنوك، دار الجامعة المصرفية، مطبعة م ك، الاسكندرية، 1972.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عزت غزلان ،</a:t>
            </a:r>
            <a:r>
              <a:rPr lang="ar-DZ" sz="2000" dirty="0" err="1">
                <a:latin typeface="Sakkal Majalla" pitchFamily="2" charset="-78"/>
                <a:cs typeface="Sakkal Majalla" pitchFamily="2" charset="-78"/>
              </a:rPr>
              <a:t>إقتصاديات</a:t>
            </a:r>
            <a:r>
              <a:rPr lang="ar-DZ" sz="2000" dirty="0">
                <a:latin typeface="Sakkal Majalla" pitchFamily="2" charset="-78"/>
                <a:cs typeface="Sakkal Majalla" pitchFamily="2" charset="-78"/>
              </a:rPr>
              <a:t> النقود والمصارف، دار النهضة العربية،بيروت،2002.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يوسف ياسين ، البورصة ، منشورات الحلبي الحقوقيةالحقوقية،لبنان،2004. .</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يوسف ياسين، البورصة، منشورات الحلبي الحقوقية، لبنان، 2004.</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يونس، الاقتصاديات النفوذ والبنوك والأسواق المالية، دار التعليم الجامعي للطباعة والنشر والتوزيع، 2013.</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محمود سحنون،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بهاء الدين للنشر والتوزيع، قسنطينة، 2003.</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مدحت صادق، أدوات وتقنيات مصرفية، دار غريب للطباعة والنشر والتوزيع، القاهرة، 2001.</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مروان </a:t>
            </a:r>
            <a:r>
              <a:rPr lang="ar-DZ" sz="2000" dirty="0" err="1">
                <a:latin typeface="Sakkal Majalla" pitchFamily="2" charset="-78"/>
                <a:cs typeface="Sakkal Majalla" pitchFamily="2" charset="-78"/>
              </a:rPr>
              <a:t>عطون</a:t>
            </a:r>
            <a:r>
              <a:rPr lang="ar-DZ" sz="2000" dirty="0">
                <a:latin typeface="Sakkal Majalla" pitchFamily="2" charset="-78"/>
                <a:cs typeface="Sakkal Majalla" pitchFamily="2" charset="-78"/>
              </a:rPr>
              <a:t>، أزمات الذهب في العلاقات النقدية الدولية، دار الهدى، عين مليلة،الجزائر،1992.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مروان </a:t>
            </a:r>
            <a:r>
              <a:rPr lang="ar-DZ" sz="2000" dirty="0" err="1">
                <a:latin typeface="Sakkal Majalla" pitchFamily="2" charset="-78"/>
                <a:cs typeface="Sakkal Majalla" pitchFamily="2" charset="-78"/>
              </a:rPr>
              <a:t>عطون</a:t>
            </a:r>
            <a:r>
              <a:rPr lang="ar-DZ" sz="2000" dirty="0">
                <a:latin typeface="Sakkal Majalla" pitchFamily="2" charset="-78"/>
                <a:cs typeface="Sakkal Majalla" pitchFamily="2" charset="-78"/>
              </a:rPr>
              <a:t>، أزمات النهب في العلاقات النقدية الدولية، دار الهدى، عين مليلة، الجزائر، 1992.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مصطفى رشيد شيحة ،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المكتبة </a:t>
            </a:r>
            <a:r>
              <a:rPr lang="ar-DZ" sz="2000" dirty="0" err="1">
                <a:latin typeface="Sakkal Majalla" pitchFamily="2" charset="-78"/>
                <a:cs typeface="Sakkal Majalla" pitchFamily="2" charset="-78"/>
              </a:rPr>
              <a:t>الإقتصادية</a:t>
            </a:r>
            <a:r>
              <a:rPr lang="ar-DZ" sz="2000" dirty="0">
                <a:latin typeface="Sakkal Majalla" pitchFamily="2" charset="-78"/>
                <a:cs typeface="Sakkal Majalla" pitchFamily="2" charset="-78"/>
              </a:rPr>
              <a:t>، الدار الجامعية، مصر ، 1985.</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مفيد عبد اللاوي ،محاضرات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والسيات النقدية، مطبعة مزوار ،2007.</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ناظم محمد فوزي الشمري وآخرون، أساسيات الاستثمار العيني والمالي، دار وائل للنشر، ط1، عمان، 1999.</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هيل عجمي جميل الجنابي، النقود والمصارف والنظرية النقدية، دار وائل للنشر،الأردن،2014.</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SA" sz="2000" dirty="0">
                <a:latin typeface="Sakkal Majalla" pitchFamily="2" charset="-78"/>
                <a:cs typeface="Sakkal Majalla" pitchFamily="2" charset="-78"/>
              </a:rPr>
              <a:t>وهبة </a:t>
            </a:r>
            <a:r>
              <a:rPr lang="ar-SA" sz="2000" dirty="0" err="1">
                <a:latin typeface="Sakkal Majalla" pitchFamily="2" charset="-78"/>
                <a:cs typeface="Sakkal Majalla" pitchFamily="2" charset="-78"/>
              </a:rPr>
              <a:t>الزحيلي</a:t>
            </a:r>
            <a:r>
              <a:rPr lang="ar-SA" sz="2000" dirty="0">
                <a:latin typeface="Sakkal Majalla" pitchFamily="2" charset="-78"/>
                <a:cs typeface="Sakkal Majalla" pitchFamily="2" charset="-78"/>
              </a:rPr>
              <a:t> ، المعاملات المالية المعاصرة ، دار الفكر ،دمشق ،سوريا،2002.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صبحي تادرس </a:t>
            </a:r>
            <a:r>
              <a:rPr lang="ar-SA" sz="2000" dirty="0">
                <a:latin typeface="Sakkal Majalla" pitchFamily="2" charset="-78"/>
                <a:cs typeface="Sakkal Majalla" pitchFamily="2" charset="-78"/>
              </a:rPr>
              <a:t>قريصة ،النقود </a:t>
            </a:r>
            <a:r>
              <a:rPr lang="ar-SA" sz="2000" dirty="0" err="1">
                <a:latin typeface="Sakkal Majalla" pitchFamily="2" charset="-78"/>
                <a:cs typeface="Sakkal Majalla" pitchFamily="2" charset="-78"/>
              </a:rPr>
              <a:t>والبنوك،دار</a:t>
            </a:r>
            <a:r>
              <a:rPr lang="ar-SA" sz="2000" dirty="0">
                <a:latin typeface="Sakkal Majalla" pitchFamily="2" charset="-78"/>
                <a:cs typeface="Sakkal Majalla" pitchFamily="2" charset="-78"/>
              </a:rPr>
              <a:t> النهضة العربية للطباعةوالنشر،لبنان،1984.</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SA" sz="2000" dirty="0">
                <a:latin typeface="Sakkal Majalla" pitchFamily="2" charset="-78"/>
                <a:cs typeface="Sakkal Majalla" pitchFamily="2" charset="-78"/>
              </a:rPr>
              <a:t> ضياء الدين محمد موساوي</a:t>
            </a:r>
            <a:r>
              <a:rPr lang="ar-DZ" sz="2000" dirty="0">
                <a:latin typeface="Sakkal Majalla" pitchFamily="2" charset="-78"/>
                <a:cs typeface="Sakkal Majalla" pitchFamily="2" charset="-78"/>
              </a:rPr>
              <a:t>، البورصات: أسواق رأس المال وأدواتها (الأسهم والسندات)، منشورات </a:t>
            </a:r>
            <a:r>
              <a:rPr lang="fr-FR" sz="2000" dirty="0" err="1">
                <a:latin typeface="Sakkal Majalla" pitchFamily="2" charset="-78"/>
                <a:cs typeface="Sakkal Majalla" pitchFamily="2" charset="-78"/>
              </a:rPr>
              <a:t>magr</a:t>
            </a:r>
            <a:r>
              <a:rPr lang="ar-DZ" sz="2000" dirty="0">
                <a:latin typeface="Sakkal Majalla" pitchFamily="2" charset="-78"/>
                <a:cs typeface="Sakkal Majalla" pitchFamily="2" charset="-78"/>
              </a:rPr>
              <a:t>.2005.</a:t>
            </a: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26694464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125" y="260648"/>
            <a:ext cx="8814363" cy="6155531"/>
          </a:xfrm>
          <a:prstGeom prst="rect">
            <a:avLst/>
          </a:prstGeom>
        </p:spPr>
        <p:txBody>
          <a:bodyPr wrap="square">
            <a:spAutoFit/>
          </a:bodyPr>
          <a:lstStyle/>
          <a:p>
            <a:pPr algn="just" rtl="1"/>
            <a:r>
              <a:rPr lang="ar-DZ" b="1" dirty="0">
                <a:latin typeface="Sakkal Majalla" pitchFamily="2" charset="-78"/>
                <a:cs typeface="Sakkal Majalla" pitchFamily="2" charset="-78"/>
              </a:rPr>
              <a:t>2/ الرسائل والأطروحات:</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SA" dirty="0">
                <a:latin typeface="Sakkal Majalla" pitchFamily="2" charset="-78"/>
                <a:cs typeface="Sakkal Majalla" pitchFamily="2" charset="-78"/>
              </a:rPr>
              <a:t>مسعود درواسي، السياسة المالية ودورها في تحقيق التوازن </a:t>
            </a:r>
            <a:r>
              <a:rPr lang="ar-SA" dirty="0" err="1">
                <a:latin typeface="Sakkal Majalla" pitchFamily="2" charset="-78"/>
                <a:cs typeface="Sakkal Majalla" pitchFamily="2" charset="-78"/>
              </a:rPr>
              <a:t>الإقتصادي</a:t>
            </a:r>
            <a:r>
              <a:rPr lang="ar-SA" dirty="0">
                <a:latin typeface="Sakkal Majalla" pitchFamily="2" charset="-78"/>
                <a:cs typeface="Sakkal Majalla" pitchFamily="2" charset="-78"/>
              </a:rPr>
              <a:t>، حالة الجزائر 1990-2004، أطروحة دكتوراه، كلية العلوم </a:t>
            </a:r>
            <a:r>
              <a:rPr lang="ar-SA" dirty="0" err="1">
                <a:latin typeface="Sakkal Majalla" pitchFamily="2" charset="-78"/>
                <a:cs typeface="Sakkal Majalla" pitchFamily="2" charset="-78"/>
              </a:rPr>
              <a:t>الإقتصادية</a:t>
            </a:r>
            <a:r>
              <a:rPr lang="ar-SA" dirty="0">
                <a:latin typeface="Sakkal Majalla" pitchFamily="2" charset="-78"/>
                <a:cs typeface="Sakkal Majalla" pitchFamily="2" charset="-78"/>
              </a:rPr>
              <a:t> وعلوم التسيير، جامعة الجزائر،2005/2006.</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err="1">
                <a:latin typeface="Sakkal Majalla" pitchFamily="2" charset="-78"/>
                <a:cs typeface="Sakkal Majalla" pitchFamily="2" charset="-78"/>
              </a:rPr>
              <a:t>بوزعرور</a:t>
            </a:r>
            <a:r>
              <a:rPr lang="ar-DZ" dirty="0">
                <a:latin typeface="Sakkal Majalla" pitchFamily="2" charset="-78"/>
                <a:cs typeface="Sakkal Majalla" pitchFamily="2" charset="-78"/>
              </a:rPr>
              <a:t> عمار، السياسة النقدية وأثرها على المتغيرات </a:t>
            </a:r>
            <a:r>
              <a:rPr lang="ar-DZ" dirty="0" err="1">
                <a:latin typeface="Sakkal Majalla" pitchFamily="2" charset="-78"/>
                <a:cs typeface="Sakkal Majalla" pitchFamily="2" charset="-78"/>
              </a:rPr>
              <a:t>الإقتصادية</a:t>
            </a:r>
            <a:r>
              <a:rPr lang="ar-DZ" dirty="0">
                <a:latin typeface="Sakkal Majalla" pitchFamily="2" charset="-78"/>
                <a:cs typeface="Sakkal Majalla" pitchFamily="2" charset="-78"/>
              </a:rPr>
              <a:t> الكلية، حالة الجزائر(1990-2005)، أطروحة دكتوراه دولة، فرع التخطيط، جامعة الجزائر، 2007-2008.</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صالح مفتاح، النقود والسياسة النقدية مع الإشارة إلى حالة الجزائر خلال الفترة 1990-2000، أطروحة دكتوراه دولة، فرع النقود والمالية، جامعة الجزائر، 2002-2003.</a:t>
            </a:r>
            <a:endParaRPr lang="fr-FR" dirty="0">
              <a:latin typeface="Sakkal Majalla" pitchFamily="2" charset="-78"/>
              <a:cs typeface="Sakkal Majalla" pitchFamily="2" charset="-78"/>
            </a:endParaRPr>
          </a:p>
          <a:p>
            <a:pPr algn="just" rtl="1"/>
            <a:r>
              <a:rPr lang="ar-DZ" b="1" dirty="0">
                <a:latin typeface="Sakkal Majalla" pitchFamily="2" charset="-78"/>
                <a:cs typeface="Sakkal Majalla" pitchFamily="2" charset="-78"/>
              </a:rPr>
              <a:t>3/ المقالات العلمية:</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err="1">
                <a:latin typeface="Sakkal Majalla" pitchFamily="2" charset="-78"/>
                <a:cs typeface="Sakkal Majalla" pitchFamily="2" charset="-78"/>
              </a:rPr>
              <a:t>تشوار</a:t>
            </a:r>
            <a:r>
              <a:rPr lang="ar-DZ" dirty="0">
                <a:latin typeface="Sakkal Majalla" pitchFamily="2" charset="-78"/>
                <a:cs typeface="Sakkal Majalla" pitchFamily="2" charset="-78"/>
              </a:rPr>
              <a:t> خير الدين ، الوساطة المالية ودورها في تمويل التنمية </a:t>
            </a:r>
            <a:r>
              <a:rPr lang="ar-DZ" dirty="0" err="1">
                <a:latin typeface="Sakkal Majalla" pitchFamily="2" charset="-78"/>
                <a:cs typeface="Sakkal Majalla" pitchFamily="2" charset="-78"/>
              </a:rPr>
              <a:t>الإقتصادية</a:t>
            </a:r>
            <a:r>
              <a:rPr lang="ar-DZ" dirty="0">
                <a:latin typeface="Sakkal Majalla" pitchFamily="2" charset="-78"/>
                <a:cs typeface="Sakkal Majalla" pitchFamily="2" charset="-78"/>
              </a:rPr>
              <a:t> ، المجلة الجزائرية للعلوم القانوينة،عدد3، 2010 .</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شيخي بلاب ، السوق المالية ودورها في تمويل التنمية في المغرب العربي – دراسات </a:t>
            </a:r>
            <a:r>
              <a:rPr lang="ar-DZ" dirty="0" err="1">
                <a:latin typeface="Sakkal Majalla" pitchFamily="2" charset="-78"/>
                <a:cs typeface="Sakkal Majalla" pitchFamily="2" charset="-78"/>
              </a:rPr>
              <a:t>إقتصادية</a:t>
            </a:r>
            <a:r>
              <a:rPr lang="ar-DZ" dirty="0">
                <a:latin typeface="Sakkal Majalla" pitchFamily="2" charset="-78"/>
                <a:cs typeface="Sakkal Majalla" pitchFamily="2" charset="-78"/>
              </a:rPr>
              <a:t> عدد12/2009 .</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صندوق النقد الدولي، مجلة التمويل والتنمية، عدد مارس 2001.</a:t>
            </a:r>
            <a:endParaRPr lang="fr-FR" dirty="0">
              <a:latin typeface="Sakkal Majalla" pitchFamily="2" charset="-78"/>
              <a:cs typeface="Sakkal Majalla" pitchFamily="2" charset="-78"/>
            </a:endParaRPr>
          </a:p>
          <a:p>
            <a:pPr algn="just" rtl="1"/>
            <a:r>
              <a:rPr lang="ar-DZ" b="1" dirty="0">
                <a:latin typeface="Sakkal Majalla" pitchFamily="2" charset="-78"/>
                <a:cs typeface="Sakkal Majalla" pitchFamily="2" charset="-78"/>
              </a:rPr>
              <a:t>4/ النصوص القانونية:</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الأمر01/01 المؤرخ في 27/02/2001، المتعلق بالنقد والقرض المعدل والمتمم.</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الأمر11/03 المؤرخ في 20/08/2003، المتعلق بالنقد والقرض المعدل والمتمم.</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الأمر10/04 المؤرخ في 26/08/2010، المتعلق بالنقد والقرض المعدل والمتمم. </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القانون 90/10 المؤرخ في 14/04/ 1990 المتعلق بالنقد والقرض.</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SA" dirty="0">
                <a:latin typeface="Sakkal Majalla" pitchFamily="2" charset="-78"/>
                <a:cs typeface="Sakkal Majalla" pitchFamily="2" charset="-78"/>
              </a:rPr>
              <a:t>القانون17/10 المؤرخ في 11/10/2017 المعدل 03/11/2017 المتعلق بالنقد والقرض الصادر في الجريدة الرسمية رقم  لسنة 2017.</a:t>
            </a:r>
            <a:endParaRPr lang="fr-FR" dirty="0">
              <a:latin typeface="Sakkal Majalla" pitchFamily="2" charset="-78"/>
              <a:cs typeface="Sakkal Majalla" pitchFamily="2" charset="-78"/>
            </a:endParaRPr>
          </a:p>
          <a:p>
            <a:pPr algn="just" rtl="1"/>
            <a:r>
              <a:rPr lang="ar-DZ" b="1" dirty="0">
                <a:latin typeface="Sakkal Majalla" pitchFamily="2" charset="-78"/>
                <a:cs typeface="Sakkal Majalla" pitchFamily="2" charset="-78"/>
              </a:rPr>
              <a:t>5/ المراجع باللغة الأجنبية:</a:t>
            </a:r>
            <a:endParaRPr lang="fr-FR" dirty="0">
              <a:latin typeface="Sakkal Majalla" pitchFamily="2" charset="-78"/>
              <a:cs typeface="Sakkal Majalla" pitchFamily="2" charset="-78"/>
            </a:endParaRPr>
          </a:p>
          <a:p>
            <a:pPr marL="285750" lvl="0" indent="-285750" algn="just">
              <a:buFont typeface="Arial" pitchFamily="34" charset="0"/>
              <a:buChar char="•"/>
            </a:pPr>
            <a:r>
              <a:rPr lang="fr-FR" sz="1400" dirty="0" err="1">
                <a:latin typeface="Times New Roman" pitchFamily="18" charset="0"/>
                <a:cs typeface="Times New Roman" pitchFamily="18" charset="0"/>
              </a:rPr>
              <a:t>Ammour</a:t>
            </a:r>
            <a:r>
              <a:rPr lang="fr-FR" sz="1400" dirty="0">
                <a:latin typeface="Times New Roman" pitchFamily="18" charset="0"/>
                <a:cs typeface="Times New Roman" pitchFamily="18" charset="0"/>
              </a:rPr>
              <a:t> Ben </a:t>
            </a:r>
            <a:r>
              <a:rPr lang="fr-FR" sz="1400" dirty="0" err="1">
                <a:latin typeface="Times New Roman" pitchFamily="18" charset="0"/>
                <a:cs typeface="Times New Roman" pitchFamily="18" charset="0"/>
              </a:rPr>
              <a:t>halima</a:t>
            </a:r>
            <a:r>
              <a:rPr lang="fr-FR" sz="1400" dirty="0">
                <a:latin typeface="Times New Roman" pitchFamily="18" charset="0"/>
                <a:cs typeface="Times New Roman" pitchFamily="18" charset="0"/>
              </a:rPr>
              <a:t>, le système Bancaire Algérien, textes et réalité, édition </a:t>
            </a:r>
            <a:r>
              <a:rPr lang="fr-FR" sz="1400" dirty="0" err="1">
                <a:latin typeface="Times New Roman" pitchFamily="18" charset="0"/>
                <a:cs typeface="Times New Roman" pitchFamily="18" charset="0"/>
              </a:rPr>
              <a:t>dahleb</a:t>
            </a:r>
            <a:r>
              <a:rPr lang="fr-FR" sz="1400" dirty="0">
                <a:latin typeface="Times New Roman" pitchFamily="18" charset="0"/>
                <a:cs typeface="Times New Roman" pitchFamily="18" charset="0"/>
              </a:rPr>
              <a:t>, 2eme ED, </a:t>
            </a:r>
            <a:r>
              <a:rPr lang="fr-FR" sz="1400" dirty="0" err="1">
                <a:latin typeface="Times New Roman" pitchFamily="18" charset="0"/>
                <a:cs typeface="Times New Roman" pitchFamily="18" charset="0"/>
              </a:rPr>
              <a:t>algerie</a:t>
            </a:r>
            <a:r>
              <a:rPr lang="fr-FR" sz="1400" dirty="0">
                <a:latin typeface="Times New Roman" pitchFamily="18" charset="0"/>
                <a:cs typeface="Times New Roman" pitchFamily="18" charset="0"/>
              </a:rPr>
              <a:t>, 2001.</a:t>
            </a:r>
          </a:p>
          <a:p>
            <a:pPr marL="285750" lvl="0" indent="-285750" algn="just">
              <a:buFont typeface="Arial" pitchFamily="34" charset="0"/>
              <a:buChar char="•"/>
            </a:pPr>
            <a:r>
              <a:rPr lang="fr-FR" sz="1400" dirty="0">
                <a:latin typeface="Times New Roman" pitchFamily="18" charset="0"/>
                <a:cs typeface="Times New Roman" pitchFamily="18" charset="0"/>
              </a:rPr>
              <a:t>Jézabel </a:t>
            </a:r>
            <a:r>
              <a:rPr lang="fr-FR" sz="1400" dirty="0" err="1">
                <a:latin typeface="Times New Roman" pitchFamily="18" charset="0"/>
                <a:cs typeface="Times New Roman" pitchFamily="18" charset="0"/>
              </a:rPr>
              <a:t>Couppey-Soubeyran</a:t>
            </a:r>
            <a:r>
              <a:rPr lang="fr-FR" sz="1400" dirty="0">
                <a:latin typeface="Times New Roman" pitchFamily="18" charset="0"/>
                <a:cs typeface="Times New Roman" pitchFamily="18" charset="0"/>
              </a:rPr>
              <a:t>, Monnaie, Banque, Finance, presse universitaires de France,2010.</a:t>
            </a:r>
          </a:p>
          <a:p>
            <a:pPr marL="285750" lvl="0" indent="-285750" algn="just">
              <a:buFont typeface="Arial" pitchFamily="34" charset="0"/>
              <a:buChar char="•"/>
            </a:pPr>
            <a:r>
              <a:rPr lang="fr-FR" sz="1400" dirty="0">
                <a:latin typeface="Times New Roman" pitchFamily="18" charset="0"/>
                <a:cs typeface="Times New Roman" pitchFamily="18" charset="0"/>
              </a:rPr>
              <a:t>Marie </a:t>
            </a:r>
            <a:r>
              <a:rPr lang="fr-FR" sz="1400" dirty="0" err="1">
                <a:latin typeface="Times New Roman" pitchFamily="18" charset="0"/>
                <a:cs typeface="Times New Roman" pitchFamily="18" charset="0"/>
              </a:rPr>
              <a:t>Delaplace</a:t>
            </a:r>
            <a:r>
              <a:rPr lang="fr-FR" sz="1400" dirty="0">
                <a:latin typeface="Times New Roman" pitchFamily="18" charset="0"/>
                <a:cs typeface="Times New Roman" pitchFamily="18" charset="0"/>
              </a:rPr>
              <a:t> ;Monnaie et financement de l’économie ;édition </a:t>
            </a:r>
            <a:r>
              <a:rPr lang="fr-FR" sz="1400" dirty="0" err="1">
                <a:latin typeface="Times New Roman" pitchFamily="18" charset="0"/>
                <a:cs typeface="Times New Roman" pitchFamily="18" charset="0"/>
              </a:rPr>
              <a:t>Dunod</a:t>
            </a:r>
            <a:r>
              <a:rPr lang="fr-FR" sz="1400" dirty="0">
                <a:latin typeface="Times New Roman" pitchFamily="18" charset="0"/>
                <a:cs typeface="Times New Roman" pitchFamily="18" charset="0"/>
              </a:rPr>
              <a:t> ; Paris ;2009 .</a:t>
            </a:r>
          </a:p>
          <a:p>
            <a:pPr marL="285750" lvl="0" indent="-285750" algn="just">
              <a:buFont typeface="Arial" pitchFamily="34" charset="0"/>
              <a:buChar char="•"/>
            </a:pPr>
            <a:r>
              <a:rPr lang="fr-FR" sz="1400" dirty="0">
                <a:latin typeface="Times New Roman" pitchFamily="18" charset="0"/>
                <a:cs typeface="Times New Roman" pitchFamily="18" charset="0"/>
              </a:rPr>
              <a:t>Marc </a:t>
            </a:r>
            <a:r>
              <a:rPr lang="fr-FR" sz="1400" dirty="0" err="1">
                <a:latin typeface="Times New Roman" pitchFamily="18" charset="0"/>
                <a:cs typeface="Times New Roman" pitchFamily="18" charset="0"/>
              </a:rPr>
              <a:t>Montoussé</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Henrie</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Bourachot</a:t>
            </a:r>
            <a:r>
              <a:rPr lang="fr-FR" sz="1400" dirty="0">
                <a:latin typeface="Times New Roman" pitchFamily="18" charset="0"/>
                <a:cs typeface="Times New Roman" pitchFamily="18" charset="0"/>
              </a:rPr>
              <a:t>, gilles </a:t>
            </a:r>
            <a:r>
              <a:rPr lang="fr-FR" sz="1400" dirty="0" err="1">
                <a:latin typeface="Times New Roman" pitchFamily="18" charset="0"/>
                <a:cs typeface="Times New Roman" pitchFamily="18" charset="0"/>
              </a:rPr>
              <a:t>Renouard</a:t>
            </a:r>
            <a:r>
              <a:rPr lang="fr-FR" sz="1400" dirty="0">
                <a:latin typeface="Times New Roman" pitchFamily="18" charset="0"/>
                <a:cs typeface="Times New Roman" pitchFamily="18" charset="0"/>
              </a:rPr>
              <a:t>, 100 Fiches pour comprendre la Bourse et les marchés financiers, Edition Bréal, France,2010.</a:t>
            </a:r>
          </a:p>
        </p:txBody>
      </p:sp>
    </p:spTree>
    <p:extLst>
      <p:ext uri="{BB962C8B-B14F-4D97-AF65-F5344CB8AC3E}">
        <p14:creationId xmlns:p14="http://schemas.microsoft.com/office/powerpoint/2010/main" val="1269250708"/>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1085</TotalTime>
  <Words>15523</Words>
  <Application>Microsoft Office PowerPoint</Application>
  <PresentationFormat>Affichage à l'écran (4:3)</PresentationFormat>
  <Paragraphs>802</Paragraphs>
  <Slides>97</Slides>
  <Notes>0</Notes>
  <HiddenSlides>0</HiddenSlides>
  <MMClips>0</MMClips>
  <ScaleCrop>false</ScaleCrop>
  <HeadingPairs>
    <vt:vector size="4" baseType="variant">
      <vt:variant>
        <vt:lpstr>Thème</vt:lpstr>
      </vt:variant>
      <vt:variant>
        <vt:i4>1</vt:i4>
      </vt:variant>
      <vt:variant>
        <vt:lpstr>Titres des diapositives</vt:lpstr>
      </vt:variant>
      <vt:variant>
        <vt:i4>97</vt:i4>
      </vt:variant>
    </vt:vector>
  </HeadingPairs>
  <TitlesOfParts>
    <vt:vector size="98" baseType="lpstr">
      <vt:lpstr>Solstice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dc:creator>
  <cp:lastModifiedBy>ROUCHOU</cp:lastModifiedBy>
  <cp:revision>172</cp:revision>
  <dcterms:created xsi:type="dcterms:W3CDTF">2023-02-09T08:26:21Z</dcterms:created>
  <dcterms:modified xsi:type="dcterms:W3CDTF">2023-02-11T19:45:48Z</dcterms:modified>
</cp:coreProperties>
</file>