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Times New Roman Bold" panose="020B0604020202020204" charset="0"/>
      <p:regular r:id="rId18"/>
    </p:embeddedFont>
    <p:embeddedFont>
      <p:font typeface="Nunito Bold" panose="020B0604020202020204" charset="0"/>
      <p:regular r:id="rId19"/>
    </p:embeddedFont>
    <p:embeddedFont>
      <p:font typeface="Open Sans Bold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12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810623" flipV="1">
            <a:off x="14376795" y="-306911"/>
            <a:ext cx="4774409" cy="2989974"/>
          </a:xfrm>
          <a:custGeom>
            <a:avLst/>
            <a:gdLst/>
            <a:ahLst/>
            <a:cxnLst/>
            <a:rect l="l" t="t" r="r" b="b"/>
            <a:pathLst>
              <a:path w="4774409" h="2989974">
                <a:moveTo>
                  <a:pt x="0" y="2989973"/>
                </a:moveTo>
                <a:lnTo>
                  <a:pt x="4774410" y="2989973"/>
                </a:lnTo>
                <a:lnTo>
                  <a:pt x="4774410" y="0"/>
                </a:lnTo>
                <a:lnTo>
                  <a:pt x="0" y="0"/>
                </a:lnTo>
                <a:lnTo>
                  <a:pt x="0" y="29899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5930570" y="9330872"/>
            <a:ext cx="662409" cy="66240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 rot="-147627">
            <a:off x="14002410" y="9279012"/>
            <a:ext cx="5181138" cy="998860"/>
          </a:xfrm>
          <a:custGeom>
            <a:avLst/>
            <a:gdLst/>
            <a:ahLst/>
            <a:cxnLst/>
            <a:rect l="l" t="t" r="r" b="b"/>
            <a:pathLst>
              <a:path w="5181138" h="998860">
                <a:moveTo>
                  <a:pt x="0" y="0"/>
                </a:moveTo>
                <a:lnTo>
                  <a:pt x="5181138" y="0"/>
                </a:lnTo>
                <a:lnTo>
                  <a:pt x="5181138" y="998860"/>
                </a:lnTo>
                <a:lnTo>
                  <a:pt x="0" y="9988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3529515">
            <a:off x="17021003" y="2149763"/>
            <a:ext cx="2758878" cy="2389878"/>
          </a:xfrm>
          <a:custGeom>
            <a:avLst/>
            <a:gdLst/>
            <a:ahLst/>
            <a:cxnLst/>
            <a:rect l="l" t="t" r="r" b="b"/>
            <a:pathLst>
              <a:path w="2758878" h="2389878">
                <a:moveTo>
                  <a:pt x="0" y="0"/>
                </a:moveTo>
                <a:lnTo>
                  <a:pt x="2758878" y="0"/>
                </a:lnTo>
                <a:lnTo>
                  <a:pt x="2758878" y="2389878"/>
                </a:lnTo>
                <a:lnTo>
                  <a:pt x="0" y="2389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7335165" y="6672286"/>
            <a:ext cx="9240434" cy="3386917"/>
            <a:chOff x="0" y="0"/>
            <a:chExt cx="12060662" cy="4420621"/>
          </a:xfrm>
        </p:grpSpPr>
        <p:sp>
          <p:nvSpPr>
            <p:cNvPr id="8" name="Freeform 8"/>
            <p:cNvSpPr/>
            <p:nvPr/>
          </p:nvSpPr>
          <p:spPr>
            <a:xfrm>
              <a:off x="-3302" y="-6096"/>
              <a:ext cx="12063837" cy="4432813"/>
            </a:xfrm>
            <a:custGeom>
              <a:avLst/>
              <a:gdLst/>
              <a:ahLst/>
              <a:cxnLst/>
              <a:rect l="l" t="t" r="r" b="b"/>
              <a:pathLst>
                <a:path w="12063837" h="4432813">
                  <a:moveTo>
                    <a:pt x="12035135" y="453009"/>
                  </a:moveTo>
                  <a:cubicBezTo>
                    <a:pt x="12031198" y="418465"/>
                    <a:pt x="12016847" y="385953"/>
                    <a:pt x="11993733" y="360045"/>
                  </a:cubicBezTo>
                  <a:cubicBezTo>
                    <a:pt x="11927566" y="285877"/>
                    <a:pt x="11784691" y="134493"/>
                    <a:pt x="11698204" y="101092"/>
                  </a:cubicBezTo>
                  <a:cubicBezTo>
                    <a:pt x="11540978" y="40513"/>
                    <a:pt x="11444585" y="18796"/>
                    <a:pt x="11407882" y="11938"/>
                  </a:cubicBezTo>
                  <a:cubicBezTo>
                    <a:pt x="11397722" y="10033"/>
                    <a:pt x="11387562" y="9144"/>
                    <a:pt x="11377148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3718185"/>
                    <a:pt x="5461" y="3888999"/>
                  </a:cubicBezTo>
                  <a:cubicBezTo>
                    <a:pt x="8001" y="3968882"/>
                    <a:pt x="43053" y="4045082"/>
                    <a:pt x="81153" y="4111757"/>
                  </a:cubicBezTo>
                  <a:cubicBezTo>
                    <a:pt x="133858" y="4204087"/>
                    <a:pt x="216916" y="4278255"/>
                    <a:pt x="319786" y="4319149"/>
                  </a:cubicBezTo>
                  <a:cubicBezTo>
                    <a:pt x="330581" y="4323467"/>
                    <a:pt x="341249" y="4327530"/>
                    <a:pt x="351790" y="4331594"/>
                  </a:cubicBezTo>
                  <a:cubicBezTo>
                    <a:pt x="403733" y="4351661"/>
                    <a:pt x="449072" y="4367408"/>
                    <a:pt x="487807" y="4379855"/>
                  </a:cubicBezTo>
                  <a:cubicBezTo>
                    <a:pt x="579374" y="4409192"/>
                    <a:pt x="675132" y="4423669"/>
                    <a:pt x="1018489" y="4423669"/>
                  </a:cubicBezTo>
                  <a:lnTo>
                    <a:pt x="2313557" y="4423669"/>
                  </a:lnTo>
                  <a:cubicBezTo>
                    <a:pt x="2313557" y="4423669"/>
                    <a:pt x="9729455" y="4423669"/>
                    <a:pt x="9729455" y="4423669"/>
                  </a:cubicBezTo>
                  <a:lnTo>
                    <a:pt x="11319617" y="4423669"/>
                  </a:lnTo>
                  <a:cubicBezTo>
                    <a:pt x="11324316" y="4423669"/>
                    <a:pt x="11329015" y="4423924"/>
                    <a:pt x="11333714" y="4424305"/>
                  </a:cubicBezTo>
                  <a:cubicBezTo>
                    <a:pt x="11360384" y="4426463"/>
                    <a:pt x="11468207" y="4432813"/>
                    <a:pt x="11634196" y="4410462"/>
                  </a:cubicBezTo>
                  <a:cubicBezTo>
                    <a:pt x="11809583" y="4386839"/>
                    <a:pt x="11886926" y="4318260"/>
                    <a:pt x="11974937" y="4207769"/>
                  </a:cubicBezTo>
                  <a:cubicBezTo>
                    <a:pt x="11974937" y="4207769"/>
                    <a:pt x="11974937" y="4207769"/>
                    <a:pt x="11975191" y="4207388"/>
                  </a:cubicBezTo>
                  <a:cubicBezTo>
                    <a:pt x="12009989" y="4160780"/>
                    <a:pt x="12030563" y="4105154"/>
                    <a:pt x="12034881" y="4047242"/>
                  </a:cubicBezTo>
                  <a:cubicBezTo>
                    <a:pt x="12044279" y="3920623"/>
                    <a:pt x="12062059" y="3080952"/>
                    <a:pt x="12063710" y="719201"/>
                  </a:cubicBezTo>
                  <a:cubicBezTo>
                    <a:pt x="12063837" y="711962"/>
                    <a:pt x="12063456" y="704723"/>
                    <a:pt x="12062694" y="697484"/>
                  </a:cubicBezTo>
                  <a:lnTo>
                    <a:pt x="12035008" y="4531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 rot="-412048">
            <a:off x="-957362" y="7713474"/>
            <a:ext cx="2062517" cy="2459036"/>
          </a:xfrm>
          <a:custGeom>
            <a:avLst/>
            <a:gdLst/>
            <a:ahLst/>
            <a:cxnLst/>
            <a:rect l="l" t="t" r="r" b="b"/>
            <a:pathLst>
              <a:path w="2062517" h="2459036">
                <a:moveTo>
                  <a:pt x="0" y="0"/>
                </a:moveTo>
                <a:lnTo>
                  <a:pt x="2062517" y="0"/>
                </a:lnTo>
                <a:lnTo>
                  <a:pt x="2062517" y="2459036"/>
                </a:lnTo>
                <a:lnTo>
                  <a:pt x="0" y="24590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895356" y="9778442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3" y="0"/>
                </a:lnTo>
                <a:lnTo>
                  <a:pt x="1836223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>
            <a:off x="529345" y="6494203"/>
            <a:ext cx="6099034" cy="1114992"/>
            <a:chOff x="0" y="0"/>
            <a:chExt cx="7960491" cy="1455293"/>
          </a:xfrm>
        </p:grpSpPr>
        <p:sp>
          <p:nvSpPr>
            <p:cNvPr id="12" name="Freeform 12"/>
            <p:cNvSpPr/>
            <p:nvPr/>
          </p:nvSpPr>
          <p:spPr>
            <a:xfrm>
              <a:off x="-3302" y="-6096"/>
              <a:ext cx="7963666" cy="1467485"/>
            </a:xfrm>
            <a:custGeom>
              <a:avLst/>
              <a:gdLst/>
              <a:ahLst/>
              <a:cxnLst/>
              <a:rect l="l" t="t" r="r" b="b"/>
              <a:pathLst>
                <a:path w="7963666" h="1467485">
                  <a:moveTo>
                    <a:pt x="7934964" y="453009"/>
                  </a:moveTo>
                  <a:cubicBezTo>
                    <a:pt x="7931027" y="418465"/>
                    <a:pt x="7916676" y="385953"/>
                    <a:pt x="7893561" y="360045"/>
                  </a:cubicBezTo>
                  <a:cubicBezTo>
                    <a:pt x="7827395" y="285877"/>
                    <a:pt x="7684520" y="134493"/>
                    <a:pt x="7598033" y="101092"/>
                  </a:cubicBezTo>
                  <a:cubicBezTo>
                    <a:pt x="7440807" y="40513"/>
                    <a:pt x="7344414" y="18796"/>
                    <a:pt x="7307710" y="11938"/>
                  </a:cubicBezTo>
                  <a:cubicBezTo>
                    <a:pt x="7297551" y="10033"/>
                    <a:pt x="7287391" y="9144"/>
                    <a:pt x="7276977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752856"/>
                    <a:pt x="5461" y="923671"/>
                  </a:cubicBezTo>
                  <a:cubicBezTo>
                    <a:pt x="8001" y="1003554"/>
                    <a:pt x="43053" y="1079754"/>
                    <a:pt x="81153" y="1146429"/>
                  </a:cubicBezTo>
                  <a:cubicBezTo>
                    <a:pt x="133858" y="1238758"/>
                    <a:pt x="216916" y="1312926"/>
                    <a:pt x="319786" y="1353820"/>
                  </a:cubicBezTo>
                  <a:cubicBezTo>
                    <a:pt x="330581" y="1358138"/>
                    <a:pt x="341249" y="1362202"/>
                    <a:pt x="351790" y="1366266"/>
                  </a:cubicBezTo>
                  <a:cubicBezTo>
                    <a:pt x="403733" y="1386332"/>
                    <a:pt x="449072" y="1402080"/>
                    <a:pt x="487807" y="1414526"/>
                  </a:cubicBezTo>
                  <a:cubicBezTo>
                    <a:pt x="579374" y="1443863"/>
                    <a:pt x="675132" y="1458341"/>
                    <a:pt x="915106" y="1458341"/>
                  </a:cubicBezTo>
                  <a:lnTo>
                    <a:pt x="1706620" y="1458341"/>
                  </a:lnTo>
                  <a:cubicBezTo>
                    <a:pt x="1706620" y="1458341"/>
                    <a:pt x="6239035" y="1458341"/>
                    <a:pt x="6239035" y="1458341"/>
                  </a:cubicBezTo>
                  <a:lnTo>
                    <a:pt x="7219446" y="1458341"/>
                  </a:lnTo>
                  <a:cubicBezTo>
                    <a:pt x="7224145" y="1458341"/>
                    <a:pt x="7228844" y="1458595"/>
                    <a:pt x="7233543" y="1458976"/>
                  </a:cubicBezTo>
                  <a:cubicBezTo>
                    <a:pt x="7260213" y="1461135"/>
                    <a:pt x="7368035" y="1467485"/>
                    <a:pt x="7534025" y="1445133"/>
                  </a:cubicBezTo>
                  <a:cubicBezTo>
                    <a:pt x="7709411" y="1421511"/>
                    <a:pt x="7786755" y="1352931"/>
                    <a:pt x="7874766" y="1242441"/>
                  </a:cubicBezTo>
                  <a:cubicBezTo>
                    <a:pt x="7874766" y="1242441"/>
                    <a:pt x="7874766" y="1242441"/>
                    <a:pt x="7875020" y="1242060"/>
                  </a:cubicBezTo>
                  <a:cubicBezTo>
                    <a:pt x="7909818" y="1195451"/>
                    <a:pt x="7930392" y="1139825"/>
                    <a:pt x="7934710" y="1081913"/>
                  </a:cubicBezTo>
                  <a:cubicBezTo>
                    <a:pt x="7944108" y="955294"/>
                    <a:pt x="7961888" y="727456"/>
                    <a:pt x="7963539" y="719201"/>
                  </a:cubicBezTo>
                  <a:cubicBezTo>
                    <a:pt x="7963666" y="711962"/>
                    <a:pt x="7963285" y="704723"/>
                    <a:pt x="7962522" y="697484"/>
                  </a:cubicBezTo>
                  <a:lnTo>
                    <a:pt x="7934836" y="453136"/>
                  </a:lnTo>
                  <a:close/>
                </a:path>
              </a:pathLst>
            </a:custGeom>
            <a:solidFill>
              <a:srgbClr val="F37B98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4952949" y="4294930"/>
            <a:ext cx="2286348" cy="2938064"/>
          </a:xfrm>
          <a:custGeom>
            <a:avLst/>
            <a:gdLst/>
            <a:ahLst/>
            <a:cxnLst/>
            <a:rect l="l" t="t" r="r" b="b"/>
            <a:pathLst>
              <a:path w="2286348" h="2938064">
                <a:moveTo>
                  <a:pt x="0" y="0"/>
                </a:moveTo>
                <a:lnTo>
                  <a:pt x="2286347" y="0"/>
                </a:lnTo>
                <a:lnTo>
                  <a:pt x="2286347" y="2938064"/>
                </a:lnTo>
                <a:lnTo>
                  <a:pt x="0" y="29380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2717" y="279030"/>
            <a:ext cx="3446145" cy="3470586"/>
          </a:xfrm>
          <a:custGeom>
            <a:avLst/>
            <a:gdLst/>
            <a:ahLst/>
            <a:cxnLst/>
            <a:rect l="l" t="t" r="r" b="b"/>
            <a:pathLst>
              <a:path w="3446145" h="3470586">
                <a:moveTo>
                  <a:pt x="0" y="0"/>
                </a:moveTo>
                <a:lnTo>
                  <a:pt x="3446145" y="0"/>
                </a:lnTo>
                <a:lnTo>
                  <a:pt x="3446145" y="3470586"/>
                </a:lnTo>
                <a:lnTo>
                  <a:pt x="0" y="347058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57430" y="854628"/>
            <a:ext cx="13573140" cy="311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3199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Ministère de l’enseignement supérieur et la recherche scientifique</a:t>
            </a:r>
          </a:p>
          <a:p>
            <a:pPr algn="ctr">
              <a:lnSpc>
                <a:spcPts val="3679"/>
              </a:lnSpc>
            </a:pPr>
            <a:r>
              <a:rPr lang="en-US" sz="3199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Université de Tissemsilt</a:t>
            </a:r>
          </a:p>
          <a:p>
            <a:pPr algn="ctr">
              <a:lnSpc>
                <a:spcPts val="3679"/>
              </a:lnSpc>
            </a:pPr>
            <a:r>
              <a:rPr lang="en-US" sz="3199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Faculté des Sciences et de la technologie</a:t>
            </a:r>
          </a:p>
          <a:p>
            <a:pPr algn="ctr">
              <a:lnSpc>
                <a:spcPts val="3679"/>
              </a:lnSpc>
            </a:pPr>
            <a:r>
              <a:rPr lang="en-US" sz="3199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Département de biologie</a:t>
            </a:r>
          </a:p>
          <a:p>
            <a:pPr marL="0" lvl="0" indent="0" algn="ctr">
              <a:lnSpc>
                <a:spcPts val="9200"/>
              </a:lnSpc>
            </a:pPr>
            <a:endParaRPr lang="en-US" sz="3199">
              <a:solidFill>
                <a:srgbClr val="000001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335165" y="6853842"/>
            <a:ext cx="9904131" cy="313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3600" spc="-3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Maitre assistante B</a:t>
            </a:r>
          </a:p>
          <a:p>
            <a:pPr algn="ctr">
              <a:lnSpc>
                <a:spcPts val="6300"/>
              </a:lnSpc>
            </a:pPr>
            <a:r>
              <a:rPr lang="en-US" sz="3600" spc="-3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Université de Tissemsilt </a:t>
            </a:r>
          </a:p>
          <a:p>
            <a:pPr algn="ctr">
              <a:lnSpc>
                <a:spcPts val="6300"/>
              </a:lnSpc>
            </a:pPr>
            <a:r>
              <a:rPr lang="en-US" sz="3600" spc="-3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Faculté des Sciences et la technologie</a:t>
            </a:r>
          </a:p>
          <a:p>
            <a:pPr marL="0" lvl="0" indent="0" algn="ctr">
              <a:lnSpc>
                <a:spcPts val="6300"/>
              </a:lnSpc>
            </a:pPr>
            <a:r>
              <a:rPr lang="en-US" sz="3600" spc="-3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Département de Biologie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912399" y="6643711"/>
            <a:ext cx="8982522" cy="78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49"/>
              </a:lnSpc>
            </a:pPr>
            <a:r>
              <a:rPr lang="en-US" sz="4999" u="sng" spc="-49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Dr.ZAKMOUT Badra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5550558" y="3625721"/>
            <a:ext cx="7653228" cy="1930587"/>
            <a:chOff x="0" y="0"/>
            <a:chExt cx="9989032" cy="2519812"/>
          </a:xfrm>
        </p:grpSpPr>
        <p:sp>
          <p:nvSpPr>
            <p:cNvPr id="19" name="Freeform 19"/>
            <p:cNvSpPr/>
            <p:nvPr/>
          </p:nvSpPr>
          <p:spPr>
            <a:xfrm>
              <a:off x="-3302" y="-6096"/>
              <a:ext cx="9992207" cy="2532004"/>
            </a:xfrm>
            <a:custGeom>
              <a:avLst/>
              <a:gdLst/>
              <a:ahLst/>
              <a:cxnLst/>
              <a:rect l="l" t="t" r="r" b="b"/>
              <a:pathLst>
                <a:path w="9992207" h="2532004">
                  <a:moveTo>
                    <a:pt x="9963505" y="453009"/>
                  </a:moveTo>
                  <a:cubicBezTo>
                    <a:pt x="9959568" y="418465"/>
                    <a:pt x="9945217" y="385953"/>
                    <a:pt x="9922103" y="360045"/>
                  </a:cubicBezTo>
                  <a:cubicBezTo>
                    <a:pt x="9855936" y="285877"/>
                    <a:pt x="9713061" y="134493"/>
                    <a:pt x="9626574" y="101092"/>
                  </a:cubicBezTo>
                  <a:cubicBezTo>
                    <a:pt x="9469348" y="40513"/>
                    <a:pt x="9372955" y="18796"/>
                    <a:pt x="9336252" y="11938"/>
                  </a:cubicBezTo>
                  <a:cubicBezTo>
                    <a:pt x="9326092" y="10033"/>
                    <a:pt x="9315932" y="9144"/>
                    <a:pt x="9305518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1817375"/>
                    <a:pt x="5461" y="1988190"/>
                  </a:cubicBezTo>
                  <a:cubicBezTo>
                    <a:pt x="8001" y="2068073"/>
                    <a:pt x="43053" y="2144273"/>
                    <a:pt x="81153" y="2210948"/>
                  </a:cubicBezTo>
                  <a:cubicBezTo>
                    <a:pt x="133858" y="2303277"/>
                    <a:pt x="216916" y="2377445"/>
                    <a:pt x="319786" y="2418339"/>
                  </a:cubicBezTo>
                  <a:cubicBezTo>
                    <a:pt x="330581" y="2422657"/>
                    <a:pt x="341249" y="2426721"/>
                    <a:pt x="351790" y="2430785"/>
                  </a:cubicBezTo>
                  <a:cubicBezTo>
                    <a:pt x="403733" y="2450851"/>
                    <a:pt x="449072" y="2466599"/>
                    <a:pt x="487807" y="2479045"/>
                  </a:cubicBezTo>
                  <a:cubicBezTo>
                    <a:pt x="579374" y="2508382"/>
                    <a:pt x="675132" y="2522860"/>
                    <a:pt x="966254" y="2522860"/>
                  </a:cubicBezTo>
                  <a:lnTo>
                    <a:pt x="2006899" y="2522860"/>
                  </a:lnTo>
                  <a:cubicBezTo>
                    <a:pt x="2006899" y="2522860"/>
                    <a:pt x="7965904" y="2522860"/>
                    <a:pt x="7965904" y="2522860"/>
                  </a:cubicBezTo>
                  <a:lnTo>
                    <a:pt x="9247987" y="2522860"/>
                  </a:lnTo>
                  <a:cubicBezTo>
                    <a:pt x="9252686" y="2522860"/>
                    <a:pt x="9257385" y="2523114"/>
                    <a:pt x="9262084" y="2523495"/>
                  </a:cubicBezTo>
                  <a:cubicBezTo>
                    <a:pt x="9288754" y="2525654"/>
                    <a:pt x="9396577" y="2532004"/>
                    <a:pt x="9562566" y="2509652"/>
                  </a:cubicBezTo>
                  <a:cubicBezTo>
                    <a:pt x="9737953" y="2486030"/>
                    <a:pt x="9815296" y="2417450"/>
                    <a:pt x="9903307" y="2306960"/>
                  </a:cubicBezTo>
                  <a:cubicBezTo>
                    <a:pt x="9903307" y="2306960"/>
                    <a:pt x="9903307" y="2306960"/>
                    <a:pt x="9903561" y="2306579"/>
                  </a:cubicBezTo>
                  <a:cubicBezTo>
                    <a:pt x="9938359" y="2259970"/>
                    <a:pt x="9958933" y="2204344"/>
                    <a:pt x="9963251" y="2146432"/>
                  </a:cubicBezTo>
                  <a:cubicBezTo>
                    <a:pt x="9972649" y="2019813"/>
                    <a:pt x="9990429" y="1572334"/>
                    <a:pt x="9992080" y="719201"/>
                  </a:cubicBezTo>
                  <a:cubicBezTo>
                    <a:pt x="9992207" y="711962"/>
                    <a:pt x="9991826" y="704723"/>
                    <a:pt x="9991064" y="697484"/>
                  </a:cubicBezTo>
                  <a:lnTo>
                    <a:pt x="9963378" y="453136"/>
                  </a:lnTo>
                  <a:close/>
                </a:path>
              </a:pathLst>
            </a:custGeom>
            <a:solidFill>
              <a:srgbClr val="F37B98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859204" y="3730566"/>
            <a:ext cx="7035936" cy="2033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9"/>
              </a:lnSpc>
            </a:pPr>
            <a:r>
              <a:rPr lang="en-US" sz="3799" u="sng" spc="-37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Cours</a:t>
            </a:r>
          </a:p>
          <a:p>
            <a:pPr algn="ctr">
              <a:lnSpc>
                <a:spcPts val="6749"/>
              </a:lnSpc>
            </a:pPr>
            <a:r>
              <a:rPr lang="en-US" sz="5399" spc="-53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Immunohématologie </a:t>
            </a:r>
          </a:p>
          <a:p>
            <a:pPr marL="0" lvl="0" indent="0" algn="ctr">
              <a:lnSpc>
                <a:spcPts val="4700"/>
              </a:lnSpc>
            </a:pPr>
            <a:endParaRPr lang="en-US" sz="5399" spc="-53">
              <a:solidFill>
                <a:srgbClr val="000001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28700" y="8461662"/>
            <a:ext cx="5327452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b.zakmout@univ-tissemsilt.dz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7058" y="433705"/>
            <a:ext cx="10959852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II/ Syndrome de l'immunodéficience acquise: SIDA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019246" y="3470101"/>
            <a:ext cx="657903" cy="65790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18476" y="1275817"/>
            <a:ext cx="17300835" cy="822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</a:pPr>
            <a:endParaRPr/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VIH,</a:t>
            </a:r>
            <a:r>
              <a:rPr lang="en-US" sz="2577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virus de l'immunodéficience acquise (après l'infection) responsable du sida et qui détruit les éléments de réponses immunitaires spécifiques cellulaires et humorales. 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56509" lvl="1" indent="-278254" algn="l">
              <a:lnSpc>
                <a:spcPts val="3222"/>
              </a:lnSpc>
              <a:spcBef>
                <a:spcPct val="0"/>
              </a:spcBef>
              <a:buFont typeface="Arial"/>
              <a:buChar char="•"/>
            </a:pPr>
            <a:r>
              <a:rPr lang="en-US" sz="2577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Affaiblissement de  SI et des maladies opportunistes qui peuvent causer la mort.</a:t>
            </a:r>
          </a:p>
          <a:p>
            <a:pPr algn="l">
              <a:lnSpc>
                <a:spcPts val="3469"/>
              </a:lnSpc>
              <a:spcBef>
                <a:spcPct val="0"/>
              </a:spcBef>
            </a:pPr>
            <a:endParaRPr lang="en-US" sz="2577" spc="-25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717"/>
              </a:lnSpc>
              <a:spcBef>
                <a:spcPct val="0"/>
              </a:spcBef>
            </a:pPr>
            <a:r>
              <a:rPr lang="en-US" sz="2974" spc="-29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Les causes de SIDA:</a:t>
            </a:r>
          </a:p>
          <a:p>
            <a:pPr algn="l">
              <a:lnSpc>
                <a:spcPts val="3469"/>
              </a:lnSpc>
              <a:spcBef>
                <a:spcPct val="0"/>
              </a:spcBef>
            </a:pPr>
            <a:endParaRPr lang="en-US" sz="2974" spc="-29">
              <a:solidFill>
                <a:srgbClr val="5E17EB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 VIH attaque plus particulièrement lesLT4.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56509" lvl="1" indent="-278254" algn="l">
              <a:lnSpc>
                <a:spcPts val="3222"/>
              </a:lnSpc>
              <a:spcBef>
                <a:spcPct val="0"/>
              </a:spcBef>
              <a:buFont typeface="Arial"/>
              <a:buChar char="•"/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Sécrètion des substances pour activer les RI spécifiques humorales et cellulaires. 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 VIH se multiplie à l’intérieur des LT4 et ils deviennent des cellules cibles et seront par la suite détruites par les LT8. 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-Les VIH libérés par une cellule infectée envahissent d'autres cellules ; et le cycle continue.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 La destruction massive des lymphocytes T4 : un effondrement du SI  (immunodéficience).</a:t>
            </a:r>
          </a:p>
          <a:p>
            <a:pPr algn="l">
              <a:lnSpc>
                <a:spcPts val="3222"/>
              </a:lnSpc>
              <a:spcBef>
                <a:spcPct val="0"/>
              </a:spcBef>
            </a:pPr>
            <a:endParaRPr lang="en-US" sz="2577" spc="-25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577" spc="-25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Plus le nombre de VIH augmente, plus le nombre de LT4 diminue. Parce que le VIH pénètre dans LT4 s’y multiplie et le détruit.</a:t>
            </a:r>
          </a:p>
        </p:txBody>
      </p:sp>
      <p:sp>
        <p:nvSpPr>
          <p:cNvPr id="6" name="Freeform 6"/>
          <p:cNvSpPr/>
          <p:nvPr/>
        </p:nvSpPr>
        <p:spPr>
          <a:xfrm>
            <a:off x="13801822" y="2563860"/>
            <a:ext cx="3128289" cy="3128289"/>
          </a:xfrm>
          <a:custGeom>
            <a:avLst/>
            <a:gdLst/>
            <a:ahLst/>
            <a:cxnLst/>
            <a:rect l="l" t="t" r="r" b="b"/>
            <a:pathLst>
              <a:path w="3128289" h="3128289">
                <a:moveTo>
                  <a:pt x="0" y="0"/>
                </a:moveTo>
                <a:lnTo>
                  <a:pt x="3128289" y="0"/>
                </a:lnTo>
                <a:lnTo>
                  <a:pt x="3128289" y="3128289"/>
                </a:lnTo>
                <a:lnTo>
                  <a:pt x="0" y="31282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37265" y="1739180"/>
            <a:ext cx="6190331" cy="1049208"/>
            <a:chOff x="0" y="0"/>
            <a:chExt cx="959044" cy="162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9044" cy="162550"/>
            </a:xfrm>
            <a:custGeom>
              <a:avLst/>
              <a:gdLst/>
              <a:ahLst/>
              <a:cxnLst/>
              <a:rect l="l" t="t" r="r" b="b"/>
              <a:pathLst>
                <a:path w="959044" h="162550">
                  <a:moveTo>
                    <a:pt x="28765" y="0"/>
                  </a:moveTo>
                  <a:lnTo>
                    <a:pt x="930279" y="0"/>
                  </a:lnTo>
                  <a:cubicBezTo>
                    <a:pt x="937908" y="0"/>
                    <a:pt x="945225" y="3031"/>
                    <a:pt x="950619" y="8425"/>
                  </a:cubicBezTo>
                  <a:cubicBezTo>
                    <a:pt x="956014" y="13820"/>
                    <a:pt x="959044" y="21136"/>
                    <a:pt x="959044" y="28765"/>
                  </a:cubicBezTo>
                  <a:lnTo>
                    <a:pt x="959044" y="133785"/>
                  </a:lnTo>
                  <a:cubicBezTo>
                    <a:pt x="959044" y="149671"/>
                    <a:pt x="946166" y="162550"/>
                    <a:pt x="930279" y="162550"/>
                  </a:cubicBezTo>
                  <a:lnTo>
                    <a:pt x="28765" y="162550"/>
                  </a:lnTo>
                  <a:cubicBezTo>
                    <a:pt x="12878" y="162550"/>
                    <a:pt x="0" y="149671"/>
                    <a:pt x="0" y="133785"/>
                  </a:cubicBezTo>
                  <a:lnTo>
                    <a:pt x="0" y="28765"/>
                  </a:lnTo>
                  <a:cubicBezTo>
                    <a:pt x="0" y="12878"/>
                    <a:pt x="12878" y="0"/>
                    <a:pt x="28765" y="0"/>
                  </a:cubicBezTo>
                  <a:close/>
                </a:path>
              </a:pathLst>
            </a:custGeom>
            <a:solidFill>
              <a:srgbClr val="E574A7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0690544" y="1739180"/>
            <a:ext cx="6892316" cy="1049208"/>
            <a:chOff x="0" y="0"/>
            <a:chExt cx="1067800" cy="1625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7800" cy="162550"/>
            </a:xfrm>
            <a:custGeom>
              <a:avLst/>
              <a:gdLst/>
              <a:ahLst/>
              <a:cxnLst/>
              <a:rect l="l" t="t" r="r" b="b"/>
              <a:pathLst>
                <a:path w="1067800" h="162550">
                  <a:moveTo>
                    <a:pt x="25835" y="0"/>
                  </a:moveTo>
                  <a:lnTo>
                    <a:pt x="1041965" y="0"/>
                  </a:lnTo>
                  <a:cubicBezTo>
                    <a:pt x="1056233" y="0"/>
                    <a:pt x="1067800" y="11567"/>
                    <a:pt x="1067800" y="25835"/>
                  </a:cubicBezTo>
                  <a:lnTo>
                    <a:pt x="1067800" y="136715"/>
                  </a:lnTo>
                  <a:cubicBezTo>
                    <a:pt x="1067800" y="143567"/>
                    <a:pt x="1065078" y="150138"/>
                    <a:pt x="1060233" y="154983"/>
                  </a:cubicBezTo>
                  <a:cubicBezTo>
                    <a:pt x="1055388" y="159828"/>
                    <a:pt x="1048817" y="162550"/>
                    <a:pt x="1041965" y="162550"/>
                  </a:cubicBezTo>
                  <a:lnTo>
                    <a:pt x="25835" y="162550"/>
                  </a:lnTo>
                  <a:cubicBezTo>
                    <a:pt x="11567" y="162550"/>
                    <a:pt x="0" y="150983"/>
                    <a:pt x="0" y="136715"/>
                  </a:cubicBezTo>
                  <a:lnTo>
                    <a:pt x="0" y="25835"/>
                  </a:lnTo>
                  <a:cubicBezTo>
                    <a:pt x="0" y="11567"/>
                    <a:pt x="11567" y="0"/>
                    <a:pt x="25835" y="0"/>
                  </a:cubicBezTo>
                  <a:close/>
                </a:path>
              </a:pathLst>
            </a:custGeom>
            <a:solidFill>
              <a:srgbClr val="E574A7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6795139" y="6234037"/>
            <a:ext cx="5246370" cy="1021776"/>
            <a:chOff x="0" y="0"/>
            <a:chExt cx="812800" cy="1583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58300"/>
            </a:xfrm>
            <a:custGeom>
              <a:avLst/>
              <a:gdLst/>
              <a:ahLst/>
              <a:cxnLst/>
              <a:rect l="l" t="t" r="r" b="b"/>
              <a:pathLst>
                <a:path w="812800" h="1583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24359"/>
                  </a:lnTo>
                  <a:cubicBezTo>
                    <a:pt x="812800" y="143104"/>
                    <a:pt x="797604" y="158300"/>
                    <a:pt x="778860" y="158300"/>
                  </a:cubicBezTo>
                  <a:lnTo>
                    <a:pt x="33940" y="158300"/>
                  </a:lnTo>
                  <a:cubicBezTo>
                    <a:pt x="15196" y="158300"/>
                    <a:pt x="0" y="143104"/>
                    <a:pt x="0" y="124359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E574A7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468009" y="525145"/>
            <a:ext cx="6327130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3200" spc="-32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Les étapes de l’évolution de SIDA: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6567" y="2025660"/>
            <a:ext cx="4771727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1) La phase primo-infection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28948" y="2025660"/>
            <a:ext cx="501550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2) La phase asymptomatique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95139" y="6506800"/>
            <a:ext cx="524637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3) La phase du sida déclaré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7265" y="3140814"/>
            <a:ext cx="6190331" cy="326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-Après contamination, le SI développe une RI presque normale contre VIH.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-s'achève par l'augmentation du nombre de LT tueurs et la quantité des Acs; Diminution de la quantité du virus.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-La personne porteuse du virus est dite séropositive (Présence des Acs antisida dans le plasma).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852324" y="3154551"/>
            <a:ext cx="6568756" cy="245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-Diminution importante du nombre des LT4.-Absence des symptômes cliniques. -À la fin de cette phase, les lymphocytes T4 infectés s’éclatent et libèrent des VIH qui attaquent d’autres cellules et par conséquence l’apparition d’un présida.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63099" y="7612636"/>
            <a:ext cx="10341396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Un effondrement du SI: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-Diminution du nombre de lymphocytes et de la quantité des Acs ;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-Augmentation de la quantité du VIH dans le corps ;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-Apparition des maladies opportuniste .....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Ces troubles entraînent le décès après un temps variables.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582860" y="9423289"/>
            <a:ext cx="613475" cy="61347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 flipH="1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3243" y="1815841"/>
            <a:ext cx="16861514" cy="691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•1) Les voies de transmission: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FF3131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les rapports sexuels non protégés (sans utilisation de préservatif) ;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De la mère au fœtus et le lait maternel ;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L’emploi de seringues contaminées par le VIH;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Les objets tranchants contaminés ;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Les transfusions avec du sang contaminé.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•2) Méthodes de prévention: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FF3131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-Les mesures de prévention, la conscience et la vigilance des citoyens. 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-La compréhension des voies de transmission permet d'adopter les mesures préventives convenables : 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Utilisation de préservative au cours des rapports sexuels ; - Utilisation des seringues à usage unique ; </a:t>
            </a: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Stérilisation du matériel tranchant …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2788" y="525145"/>
            <a:ext cx="9463236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3200" spc="-32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Les voies de transmission et la prévention de SIDA: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685670" y="9583838"/>
            <a:ext cx="369119" cy="540693"/>
            <a:chOff x="0" y="0"/>
            <a:chExt cx="6350000" cy="93016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9301628"/>
            </a:xfrm>
            <a:custGeom>
              <a:avLst/>
              <a:gdLst/>
              <a:ahLst/>
              <a:cxnLst/>
              <a:rect l="l" t="t" r="r" b="b"/>
              <a:pathLst>
                <a:path w="6350000" h="9301628">
                  <a:moveTo>
                    <a:pt x="3175000" y="0"/>
                  </a:moveTo>
                  <a:cubicBezTo>
                    <a:pt x="1421496" y="0"/>
                    <a:pt x="0" y="2082240"/>
                    <a:pt x="0" y="4650814"/>
                  </a:cubicBezTo>
                  <a:cubicBezTo>
                    <a:pt x="0" y="7219387"/>
                    <a:pt x="1421496" y="9301628"/>
                    <a:pt x="3175000" y="9301628"/>
                  </a:cubicBezTo>
                  <a:cubicBezTo>
                    <a:pt x="4928504" y="9301628"/>
                    <a:pt x="6350000" y="7219387"/>
                    <a:pt x="6350000" y="4650814"/>
                  </a:cubicBezTo>
                  <a:cubicBezTo>
                    <a:pt x="6350000" y="2082240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 l="-23241" r="-23241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8761" y="721678"/>
            <a:ext cx="9446370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III/ Maladies auto-immunes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6943" y="1789432"/>
            <a:ext cx="16834113" cy="650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Les maladies auto-immunes résultent d'un dysfonctionnement du système immunitaire qui s’attaque aux constituants normaux de l’organisme, ou 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"autoantigènes".</a:t>
            </a:r>
          </a:p>
          <a:p>
            <a:pPr algn="just">
              <a:lnSpc>
                <a:spcPts val="5200"/>
              </a:lnSpc>
            </a:pPr>
            <a:endParaRPr lang="en-US" sz="2600" spc="-26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561347" lvl="1" indent="-280674" algn="just">
              <a:lnSpc>
                <a:spcPts val="5200"/>
              </a:lnSpc>
              <a:buFont typeface="Arial"/>
              <a:buChar char="•"/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Surviennent quand la tolérance aux propres constituants de notre organisme se rompt. Le SI  devient alors pathogène et induit des lésions tissulaires ou cellulaires.</a:t>
            </a:r>
          </a:p>
          <a:p>
            <a:pPr algn="just">
              <a:lnSpc>
                <a:spcPts val="52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61347" lvl="1" indent="-280674" algn="just">
              <a:lnSpc>
                <a:spcPts val="5200"/>
              </a:lnSpc>
              <a:buFont typeface="Arial"/>
              <a:buChar char="•"/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L’origine de cette rupture reste le plus souvent énigmatique. Il s’agit probablement de l’association de plusieurs facteurs génétiques, endogènes et environnementaux. On parle de maladie multifactorielle. </a:t>
            </a:r>
          </a:p>
          <a:p>
            <a:pPr algn="just">
              <a:lnSpc>
                <a:spcPts val="52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61347" lvl="1" indent="-280674" algn="just">
              <a:lnSpc>
                <a:spcPts val="5200"/>
              </a:lnSpc>
              <a:buFont typeface="Arial"/>
              <a:buChar char="•"/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Ces maladies évoluent de façon chronique tout au long de la vie, avec des phases de poussées et de rémissions.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7093504" y="8574880"/>
            <a:ext cx="946367" cy="94636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5145"/>
            <a:ext cx="7854553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3200" spc="-32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Le diagnostic des maladies auto-immunes.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11486" y="2057401"/>
            <a:ext cx="17876514" cy="720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Repose sur plusieurs éléments cliniques, immunologiques et parfois génétiques : le plus souvent, le diagnostic repose sur un faisceau d’argument. « la clinique d’abord… »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1/</a:t>
            </a: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Les symptômes cliniques permettent d’évoquer une maladie auto-immune. L’imagerie médicale complète l’examen clinique et caractérise les lésions des organes cibles: par exemple, la survenue répétée de déficits neurologiques accompagnée de lésions démyélinisantes du cerveau à l'IRM permet d’évoquer une sclérose en plaques.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2/ </a:t>
            </a: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Le diagnostic génétique permet d’identifier des gènes de susceptibilité.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3/</a:t>
            </a: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Le diagnostic met aussi à contribution l’imagerie médicale et l’histologie.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4/</a:t>
            </a: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Le diagnostic immunologique au laboratoire consiste à chercher des auto-Ac spécifiques. </a:t>
            </a:r>
          </a:p>
          <a:p>
            <a:pPr algn="l">
              <a:lnSpc>
                <a:spcPts val="51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51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7441074" y="9258300"/>
            <a:ext cx="846926" cy="84692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4269" y="1820244"/>
            <a:ext cx="5439639" cy="2537724"/>
            <a:chOff x="0" y="0"/>
            <a:chExt cx="5701680" cy="26599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01679" cy="2659972"/>
            </a:xfrm>
            <a:custGeom>
              <a:avLst/>
              <a:gdLst/>
              <a:ahLst/>
              <a:cxnLst/>
              <a:rect l="l" t="t" r="r" b="b"/>
              <a:pathLst>
                <a:path w="5701679" h="2659972">
                  <a:moveTo>
                    <a:pt x="2850840" y="0"/>
                  </a:moveTo>
                  <a:lnTo>
                    <a:pt x="0" y="0"/>
                  </a:lnTo>
                  <a:lnTo>
                    <a:pt x="1425420" y="1329986"/>
                  </a:lnTo>
                  <a:lnTo>
                    <a:pt x="2850840" y="2659972"/>
                  </a:lnTo>
                  <a:lnTo>
                    <a:pt x="4276260" y="1329986"/>
                  </a:lnTo>
                  <a:lnTo>
                    <a:pt x="5701679" y="0"/>
                  </a:lnTo>
                  <a:close/>
                </a:path>
              </a:pathLst>
            </a:custGeom>
            <a:solidFill>
              <a:srgbClr val="ADCCC5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4042906" y="3089106"/>
            <a:ext cx="485495" cy="48549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804649" y="1596592"/>
            <a:ext cx="4823705" cy="2537724"/>
            <a:chOff x="0" y="0"/>
            <a:chExt cx="5056074" cy="26599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56074" cy="2659972"/>
            </a:xfrm>
            <a:custGeom>
              <a:avLst/>
              <a:gdLst/>
              <a:ahLst/>
              <a:cxnLst/>
              <a:rect l="l" t="t" r="r" b="b"/>
              <a:pathLst>
                <a:path w="5056074" h="2659972">
                  <a:moveTo>
                    <a:pt x="2528037" y="0"/>
                  </a:moveTo>
                  <a:lnTo>
                    <a:pt x="0" y="0"/>
                  </a:lnTo>
                  <a:lnTo>
                    <a:pt x="1264018" y="1329986"/>
                  </a:lnTo>
                  <a:lnTo>
                    <a:pt x="2528037" y="2659972"/>
                  </a:lnTo>
                  <a:lnTo>
                    <a:pt x="3792055" y="1329986"/>
                  </a:lnTo>
                  <a:lnTo>
                    <a:pt x="5056074" y="0"/>
                  </a:lnTo>
                  <a:close/>
                </a:path>
              </a:pathLst>
            </a:custGeom>
            <a:solidFill>
              <a:srgbClr val="ADCCC5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30579" y="271223"/>
            <a:ext cx="7512248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Types de maladies auto-immunes.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50068" y="2034371"/>
            <a:ext cx="2668042" cy="1054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  <a:spcBef>
                <a:spcPct val="0"/>
              </a:spcBef>
            </a:pPr>
            <a:r>
              <a:rPr lang="en-US" sz="3400" spc="-34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Les maladies </a:t>
            </a:r>
          </a:p>
          <a:p>
            <a:pPr algn="ctr">
              <a:lnSpc>
                <a:spcPts val="4250"/>
              </a:lnSpc>
              <a:spcBef>
                <a:spcPct val="0"/>
              </a:spcBef>
            </a:pPr>
            <a:r>
              <a:rPr lang="en-US" sz="3400" spc="-34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spécifiques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82481" y="1801194"/>
            <a:ext cx="2668042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9"/>
              </a:lnSpc>
              <a:spcBef>
                <a:spcPct val="0"/>
              </a:spcBef>
            </a:pPr>
            <a:r>
              <a:rPr lang="en-US" sz="3399" spc="-33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Les maladies </a:t>
            </a:r>
          </a:p>
          <a:p>
            <a:pPr algn="ctr">
              <a:lnSpc>
                <a:spcPts val="4249"/>
              </a:lnSpc>
              <a:spcBef>
                <a:spcPct val="0"/>
              </a:spcBef>
            </a:pPr>
            <a:r>
              <a:rPr lang="en-US" sz="3399" spc="-33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systémiques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9388" y="5076825"/>
            <a:ext cx="8520553" cy="482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899"/>
              </a:lnSpc>
              <a:buFont typeface="Arial"/>
              <a:buChar char="•"/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Le SI attaque les auto-Ag spécifiques d’un organe donné.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les Glandes endocrines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Thyroïdites, Addison..,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Tractus gastro-intestinal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Maladie de biermer, maladie cœliaque.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Rein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Syndrome de Goodpasture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Muscle et nerf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Myasthénie, polyneuropathies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Œil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Rétinochoroïdopathie de Birdshot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Peau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Pemphigoïde, vitiligo 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Foie : </a:t>
            </a: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Hépatites auto-immunes.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97812" y="4787362"/>
            <a:ext cx="8490188" cy="449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</a:pPr>
            <a:endParaRPr/>
          </a:p>
          <a:p>
            <a:pPr marL="561347" lvl="1" indent="-280674" algn="l">
              <a:lnSpc>
                <a:spcPts val="325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2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Des auto-Ag attaqués sont partagés par toutes les cellules de l’organisme.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600" spc="-26">
              <a:solidFill>
                <a:srgbClr val="000001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marL="561347" lvl="1" indent="-280674" algn="l">
              <a:lnSpc>
                <a:spcPts val="3250"/>
              </a:lnSpc>
              <a:spcBef>
                <a:spcPct val="0"/>
              </a:spcBef>
              <a:buFont typeface="Arial"/>
              <a:buChar char="•"/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 Les pathologies les plus courantes :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 Lupus érythémateux disséminé - Sclérodermie - Dermatomyosite - Polymyosite - Polyarthrite rhumatoïde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 Syndrome des anti-phospholipides - Connectivite mixte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 Vascularites primitives.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52160" y="4786845"/>
            <a:ext cx="589746" cy="58974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5650995" y="2811741"/>
            <a:ext cx="7315200" cy="3950208"/>
          </a:xfrm>
          <a:custGeom>
            <a:avLst/>
            <a:gdLst/>
            <a:ahLst/>
            <a:cxnLst/>
            <a:rect l="l" t="t" r="r" b="b"/>
            <a:pathLst>
              <a:path w="7315200" h="3950208">
                <a:moveTo>
                  <a:pt x="0" y="0"/>
                </a:moveTo>
                <a:lnTo>
                  <a:pt x="7315200" y="0"/>
                </a:lnTo>
                <a:lnTo>
                  <a:pt x="7315200" y="3950208"/>
                </a:lnTo>
                <a:lnTo>
                  <a:pt x="0" y="3950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810623" flipV="1">
            <a:off x="14376795" y="-306911"/>
            <a:ext cx="4774409" cy="2989974"/>
          </a:xfrm>
          <a:custGeom>
            <a:avLst/>
            <a:gdLst/>
            <a:ahLst/>
            <a:cxnLst/>
            <a:rect l="l" t="t" r="r" b="b"/>
            <a:pathLst>
              <a:path w="4774409" h="2989974">
                <a:moveTo>
                  <a:pt x="0" y="2989973"/>
                </a:moveTo>
                <a:lnTo>
                  <a:pt x="4774410" y="2989973"/>
                </a:lnTo>
                <a:lnTo>
                  <a:pt x="4774410" y="0"/>
                </a:lnTo>
                <a:lnTo>
                  <a:pt x="0" y="0"/>
                </a:lnTo>
                <a:lnTo>
                  <a:pt x="0" y="298997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47627">
            <a:off x="14002410" y="9279012"/>
            <a:ext cx="5181138" cy="998860"/>
          </a:xfrm>
          <a:custGeom>
            <a:avLst/>
            <a:gdLst/>
            <a:ahLst/>
            <a:cxnLst/>
            <a:rect l="l" t="t" r="r" b="b"/>
            <a:pathLst>
              <a:path w="5181138" h="998860">
                <a:moveTo>
                  <a:pt x="0" y="0"/>
                </a:moveTo>
                <a:lnTo>
                  <a:pt x="5181138" y="0"/>
                </a:lnTo>
                <a:lnTo>
                  <a:pt x="5181138" y="998860"/>
                </a:lnTo>
                <a:lnTo>
                  <a:pt x="0" y="998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529515">
            <a:off x="17021003" y="2149763"/>
            <a:ext cx="2758878" cy="2389878"/>
          </a:xfrm>
          <a:custGeom>
            <a:avLst/>
            <a:gdLst/>
            <a:ahLst/>
            <a:cxnLst/>
            <a:rect l="l" t="t" r="r" b="b"/>
            <a:pathLst>
              <a:path w="2758878" h="2389878">
                <a:moveTo>
                  <a:pt x="0" y="0"/>
                </a:moveTo>
                <a:lnTo>
                  <a:pt x="2758878" y="0"/>
                </a:lnTo>
                <a:lnTo>
                  <a:pt x="2758878" y="2389878"/>
                </a:lnTo>
                <a:lnTo>
                  <a:pt x="0" y="238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705023" y="1188075"/>
            <a:ext cx="6469564" cy="3850099"/>
            <a:chOff x="0" y="0"/>
            <a:chExt cx="8444107" cy="5025169"/>
          </a:xfrm>
        </p:grpSpPr>
        <p:sp>
          <p:nvSpPr>
            <p:cNvPr id="6" name="Freeform 6"/>
            <p:cNvSpPr/>
            <p:nvPr/>
          </p:nvSpPr>
          <p:spPr>
            <a:xfrm>
              <a:off x="-3302" y="-6096"/>
              <a:ext cx="8447282" cy="5037361"/>
            </a:xfrm>
            <a:custGeom>
              <a:avLst/>
              <a:gdLst/>
              <a:ahLst/>
              <a:cxnLst/>
              <a:rect l="l" t="t" r="r" b="b"/>
              <a:pathLst>
                <a:path w="8447282" h="5037361">
                  <a:moveTo>
                    <a:pt x="8418580" y="453009"/>
                  </a:moveTo>
                  <a:cubicBezTo>
                    <a:pt x="8414643" y="418465"/>
                    <a:pt x="8400292" y="385953"/>
                    <a:pt x="8377178" y="360045"/>
                  </a:cubicBezTo>
                  <a:cubicBezTo>
                    <a:pt x="8311011" y="285877"/>
                    <a:pt x="8168136" y="134493"/>
                    <a:pt x="8081649" y="101092"/>
                  </a:cubicBezTo>
                  <a:cubicBezTo>
                    <a:pt x="7924423" y="40513"/>
                    <a:pt x="7828030" y="18796"/>
                    <a:pt x="7791327" y="11938"/>
                  </a:cubicBezTo>
                  <a:cubicBezTo>
                    <a:pt x="7781167" y="10033"/>
                    <a:pt x="7771007" y="9144"/>
                    <a:pt x="7760593" y="9144"/>
                  </a:cubicBezTo>
                  <a:lnTo>
                    <a:pt x="730250" y="9144"/>
                  </a:lnTo>
                  <a:cubicBezTo>
                    <a:pt x="725551" y="9144"/>
                    <a:pt x="720852" y="8890"/>
                    <a:pt x="716153" y="8509"/>
                  </a:cubicBezTo>
                  <a:cubicBezTo>
                    <a:pt x="689483" y="6350"/>
                    <a:pt x="581660" y="0"/>
                    <a:pt x="415671" y="22352"/>
                  </a:cubicBezTo>
                  <a:cubicBezTo>
                    <a:pt x="240411" y="45974"/>
                    <a:pt x="160147" y="144399"/>
                    <a:pt x="72009" y="254889"/>
                  </a:cubicBezTo>
                  <a:cubicBezTo>
                    <a:pt x="72009" y="254889"/>
                    <a:pt x="20193" y="322199"/>
                    <a:pt x="11430" y="479171"/>
                  </a:cubicBezTo>
                  <a:cubicBezTo>
                    <a:pt x="5588" y="583057"/>
                    <a:pt x="0" y="4322732"/>
                    <a:pt x="5461" y="4493547"/>
                  </a:cubicBezTo>
                  <a:cubicBezTo>
                    <a:pt x="8001" y="4573430"/>
                    <a:pt x="43053" y="4649630"/>
                    <a:pt x="81153" y="4716305"/>
                  </a:cubicBezTo>
                  <a:cubicBezTo>
                    <a:pt x="133858" y="4808634"/>
                    <a:pt x="216916" y="4882802"/>
                    <a:pt x="319786" y="4923696"/>
                  </a:cubicBezTo>
                  <a:cubicBezTo>
                    <a:pt x="330581" y="4928014"/>
                    <a:pt x="341249" y="4932078"/>
                    <a:pt x="351790" y="4936142"/>
                  </a:cubicBezTo>
                  <a:cubicBezTo>
                    <a:pt x="403733" y="4956208"/>
                    <a:pt x="449072" y="4971956"/>
                    <a:pt x="487807" y="4984402"/>
                  </a:cubicBezTo>
                  <a:cubicBezTo>
                    <a:pt x="579374" y="5013739"/>
                    <a:pt x="675132" y="5028217"/>
                    <a:pt x="927300" y="5028217"/>
                  </a:cubicBezTo>
                  <a:lnTo>
                    <a:pt x="1778208" y="5028217"/>
                  </a:lnTo>
                  <a:cubicBezTo>
                    <a:pt x="1778208" y="5028217"/>
                    <a:pt x="6650730" y="5028217"/>
                    <a:pt x="6650730" y="5028217"/>
                  </a:cubicBezTo>
                  <a:lnTo>
                    <a:pt x="7703062" y="5028217"/>
                  </a:lnTo>
                  <a:cubicBezTo>
                    <a:pt x="7707761" y="5028217"/>
                    <a:pt x="7712460" y="5028471"/>
                    <a:pt x="7717159" y="5028852"/>
                  </a:cubicBezTo>
                  <a:cubicBezTo>
                    <a:pt x="7743830" y="5031011"/>
                    <a:pt x="7851652" y="5037361"/>
                    <a:pt x="8017641" y="5015009"/>
                  </a:cubicBezTo>
                  <a:cubicBezTo>
                    <a:pt x="8193028" y="4991387"/>
                    <a:pt x="8270371" y="4922807"/>
                    <a:pt x="8358382" y="4812317"/>
                  </a:cubicBezTo>
                  <a:cubicBezTo>
                    <a:pt x="8358382" y="4812317"/>
                    <a:pt x="8358382" y="4812317"/>
                    <a:pt x="8358636" y="4811936"/>
                  </a:cubicBezTo>
                  <a:cubicBezTo>
                    <a:pt x="8393434" y="4765327"/>
                    <a:pt x="8414008" y="4709701"/>
                    <a:pt x="8418326" y="4651789"/>
                  </a:cubicBezTo>
                  <a:cubicBezTo>
                    <a:pt x="8427724" y="4525170"/>
                    <a:pt x="8445505" y="3560764"/>
                    <a:pt x="8447155" y="719201"/>
                  </a:cubicBezTo>
                  <a:cubicBezTo>
                    <a:pt x="8447282" y="711962"/>
                    <a:pt x="8446901" y="704723"/>
                    <a:pt x="8446139" y="697484"/>
                  </a:cubicBezTo>
                  <a:lnTo>
                    <a:pt x="8418453" y="4531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 rot="-412048">
            <a:off x="-957362" y="7713474"/>
            <a:ext cx="2062517" cy="2459036"/>
          </a:xfrm>
          <a:custGeom>
            <a:avLst/>
            <a:gdLst/>
            <a:ahLst/>
            <a:cxnLst/>
            <a:rect l="l" t="t" r="r" b="b"/>
            <a:pathLst>
              <a:path w="2062517" h="2459036">
                <a:moveTo>
                  <a:pt x="0" y="0"/>
                </a:moveTo>
                <a:lnTo>
                  <a:pt x="2062517" y="0"/>
                </a:lnTo>
                <a:lnTo>
                  <a:pt x="2062517" y="2459036"/>
                </a:lnTo>
                <a:lnTo>
                  <a:pt x="0" y="2459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895356" y="9778442"/>
            <a:ext cx="1836222" cy="911225"/>
          </a:xfrm>
          <a:custGeom>
            <a:avLst/>
            <a:gdLst/>
            <a:ahLst/>
            <a:cxnLst/>
            <a:rect l="l" t="t" r="r" b="b"/>
            <a:pathLst>
              <a:path w="1836222" h="911225">
                <a:moveTo>
                  <a:pt x="0" y="0"/>
                </a:moveTo>
                <a:lnTo>
                  <a:pt x="1836223" y="0"/>
                </a:lnTo>
                <a:lnTo>
                  <a:pt x="1836223" y="911225"/>
                </a:lnTo>
                <a:lnTo>
                  <a:pt x="0" y="9112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16263295" y="7777000"/>
            <a:ext cx="996005" cy="996005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9661525" y="4149092"/>
            <a:ext cx="7789802" cy="4793900"/>
            <a:chOff x="0" y="0"/>
            <a:chExt cx="1206844" cy="7427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06844" cy="742701"/>
            </a:xfrm>
            <a:custGeom>
              <a:avLst/>
              <a:gdLst/>
              <a:ahLst/>
              <a:cxnLst/>
              <a:rect l="l" t="t" r="r" b="b"/>
              <a:pathLst>
                <a:path w="1206844" h="742701">
                  <a:moveTo>
                    <a:pt x="22859" y="0"/>
                  </a:moveTo>
                  <a:lnTo>
                    <a:pt x="1183986" y="0"/>
                  </a:lnTo>
                  <a:cubicBezTo>
                    <a:pt x="1190048" y="0"/>
                    <a:pt x="1195862" y="2408"/>
                    <a:pt x="1200149" y="6695"/>
                  </a:cubicBezTo>
                  <a:cubicBezTo>
                    <a:pt x="1204436" y="10982"/>
                    <a:pt x="1206844" y="16796"/>
                    <a:pt x="1206844" y="22859"/>
                  </a:cubicBezTo>
                  <a:lnTo>
                    <a:pt x="1206844" y="719842"/>
                  </a:lnTo>
                  <a:cubicBezTo>
                    <a:pt x="1206844" y="732466"/>
                    <a:pt x="1196610" y="742701"/>
                    <a:pt x="1183986" y="742701"/>
                  </a:cubicBezTo>
                  <a:lnTo>
                    <a:pt x="22859" y="742701"/>
                  </a:lnTo>
                  <a:cubicBezTo>
                    <a:pt x="16796" y="742701"/>
                    <a:pt x="10982" y="740292"/>
                    <a:pt x="6695" y="736005"/>
                  </a:cubicBezTo>
                  <a:cubicBezTo>
                    <a:pt x="2408" y="731719"/>
                    <a:pt x="0" y="725904"/>
                    <a:pt x="0" y="719842"/>
                  </a:cubicBezTo>
                  <a:lnTo>
                    <a:pt x="0" y="22859"/>
                  </a:lnTo>
                  <a:cubicBezTo>
                    <a:pt x="0" y="10234"/>
                    <a:pt x="10234" y="0"/>
                    <a:pt x="22859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3" name="TextBox 13"/>
          <p:cNvSpPr txBox="1"/>
          <p:nvPr/>
        </p:nvSpPr>
        <p:spPr>
          <a:xfrm>
            <a:off x="705023" y="1638909"/>
            <a:ext cx="6088896" cy="292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600" u="sng" spc="-3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Chapitre I </a:t>
            </a:r>
          </a:p>
          <a:p>
            <a:pPr algn="ctr">
              <a:lnSpc>
                <a:spcPts val="4500"/>
              </a:lnSpc>
            </a:pPr>
            <a:endParaRPr lang="en-US" sz="3600" u="sng" spc="-36">
              <a:solidFill>
                <a:srgbClr val="000001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ctr">
              <a:lnSpc>
                <a:spcPts val="4749"/>
              </a:lnSpc>
            </a:pPr>
            <a:r>
              <a:rPr lang="en-US" sz="3799" spc="-37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Dysfonctionnement du </a:t>
            </a:r>
          </a:p>
          <a:p>
            <a:pPr algn="ctr">
              <a:lnSpc>
                <a:spcPts val="4749"/>
              </a:lnSpc>
            </a:pPr>
            <a:r>
              <a:rPr lang="en-US" sz="3799" spc="-37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système immunitaire </a:t>
            </a:r>
          </a:p>
          <a:p>
            <a:pPr marL="0" lvl="0" indent="0" algn="ctr">
              <a:lnSpc>
                <a:spcPts val="4700"/>
              </a:lnSpc>
            </a:pPr>
            <a:endParaRPr lang="en-US" sz="3799" spc="-37">
              <a:solidFill>
                <a:srgbClr val="000001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02909" y="4560711"/>
            <a:ext cx="9499691" cy="3880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Public cible: </a:t>
            </a: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ème année Master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Biochimie appliquée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Unité d’enseignement fondamentale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Coefficient: </a:t>
            </a: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Crédit: </a:t>
            </a: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1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Durée: </a:t>
            </a:r>
            <a:r>
              <a:rPr lang="en-US" sz="3600">
                <a:solidFill>
                  <a:srgbClr val="00000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 heures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476" y="2268855"/>
            <a:ext cx="17867048" cy="670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L’ensemble des mécanismes cellulaires et moléculaires contribuant à la protection de l’organisme et à sa survie dans l’environnement auquel il est exposé.</a:t>
            </a:r>
          </a:p>
          <a:p>
            <a:pPr algn="just">
              <a:lnSpc>
                <a:spcPts val="56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5600"/>
              </a:lnSpc>
            </a:pPr>
            <a:r>
              <a:rPr lang="en-US" sz="2800" spc="-28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Rôle du système immunitaire:</a:t>
            </a: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Protéger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l’organisme des différentes sources d’agression.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Ne pas agresser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cet organisme, ou rejeter ce qui lui est nécessaire/bénéfique</a:t>
            </a: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(flore bactérienne intestinale par exemple) : notion de 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« tolérance immunitaire ».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-Contribuer à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la réparation 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tissulaire après une agression (cicatrisation, restauration fonctionnelle).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-Prémunir l’organisme d’une nouvelle agression (par un même pathogène) : la </a:t>
            </a: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« mémoire immunitaire ».</a:t>
            </a:r>
          </a:p>
        </p:txBody>
      </p:sp>
      <p:sp>
        <p:nvSpPr>
          <p:cNvPr id="3" name="Freeform 3"/>
          <p:cNvSpPr/>
          <p:nvPr/>
        </p:nvSpPr>
        <p:spPr>
          <a:xfrm>
            <a:off x="13850966" y="3376990"/>
            <a:ext cx="2854937" cy="2699213"/>
          </a:xfrm>
          <a:custGeom>
            <a:avLst/>
            <a:gdLst/>
            <a:ahLst/>
            <a:cxnLst/>
            <a:rect l="l" t="t" r="r" b="b"/>
            <a:pathLst>
              <a:path w="2854937" h="2699213">
                <a:moveTo>
                  <a:pt x="0" y="0"/>
                </a:moveTo>
                <a:lnTo>
                  <a:pt x="2854936" y="0"/>
                </a:lnTo>
                <a:lnTo>
                  <a:pt x="2854936" y="2699213"/>
                </a:lnTo>
                <a:lnTo>
                  <a:pt x="0" y="2699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43778" y="721678"/>
            <a:ext cx="522163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004AAD"/>
                </a:solidFill>
                <a:latin typeface="Nunito Bold"/>
                <a:ea typeface="Nunito Bold"/>
                <a:cs typeface="Nunito Bold"/>
                <a:sym typeface="Nunito Bold"/>
              </a:rPr>
              <a:t>Le système immunitaire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7583784" y="9532668"/>
            <a:ext cx="493740" cy="49374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4262" y="2329455"/>
            <a:ext cx="17794694" cy="579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 barrières naturelles, renforcées par un système de défense organisé :</a:t>
            </a:r>
          </a:p>
          <a:p>
            <a:pPr algn="l">
              <a:lnSpc>
                <a:spcPts val="3899"/>
              </a:lnSpc>
            </a:pPr>
            <a:endParaRPr lang="en-US" sz="2599" spc="-25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899"/>
              </a:lnSpc>
            </a:pPr>
            <a:r>
              <a:rPr lang="en-US" sz="2599" u="sng" spc="-25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Les barrières naturelles :</a:t>
            </a:r>
          </a:p>
          <a:p>
            <a:pPr algn="l">
              <a:lnSpc>
                <a:spcPts val="3899"/>
              </a:lnSpc>
            </a:pPr>
            <a:endParaRPr lang="en-US" sz="2599" u="sng" spc="-25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Entrée des microbes: la peau, le tractus gastro-intestinal et le tractus respiratoire ==» protégées par des épithéliums.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 Les cellules épithéliales ==» antibiotiques peptidiques qui tuent les bactéries.</a:t>
            </a:r>
          </a:p>
          <a:p>
            <a:pPr algn="l">
              <a:lnSpc>
                <a:spcPts val="3899"/>
              </a:lnSpc>
            </a:pPr>
            <a:endParaRPr lang="en-US" sz="2599" spc="-25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•Les épithéliums internes (épithéliums muqueux ou muqueuses).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•Les surfaces épithéliales: substances microbicides.</a:t>
            </a:r>
          </a:p>
          <a:p>
            <a:pPr algn="l">
              <a:lnSpc>
                <a:spcPts val="3899"/>
              </a:lnSpc>
            </a:pPr>
            <a:endParaRPr lang="en-US" sz="2599" spc="-25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•Le pH acide de l’estomac et les enzymes digestives du tractus gastro-intestinal.</a:t>
            </a:r>
          </a:p>
          <a:p>
            <a:pPr algn="l">
              <a:lnSpc>
                <a:spcPts val="3899"/>
              </a:lnSpc>
            </a:pPr>
            <a:r>
              <a:rPr lang="en-US" sz="2599" spc="-25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•Dans l’intestin, des peptides antibactériens et antifongiques.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596323" y="1531071"/>
            <a:ext cx="644611" cy="64461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4369111" y="267285"/>
            <a:ext cx="3099033" cy="3227048"/>
          </a:xfrm>
          <a:custGeom>
            <a:avLst/>
            <a:gdLst/>
            <a:ahLst/>
            <a:cxnLst/>
            <a:rect l="l" t="t" r="r" b="b"/>
            <a:pathLst>
              <a:path w="3099033" h="3227048">
                <a:moveTo>
                  <a:pt x="0" y="0"/>
                </a:moveTo>
                <a:lnTo>
                  <a:pt x="3099033" y="0"/>
                </a:lnTo>
                <a:lnTo>
                  <a:pt x="3099033" y="3227048"/>
                </a:lnTo>
                <a:lnTo>
                  <a:pt x="0" y="3227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759" r="-42759" b="-21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63545" y="433705"/>
            <a:ext cx="8939957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Fonctionnement du système immunitaire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4736" y="1258382"/>
            <a:ext cx="4649242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FF5757"/>
                </a:solidFill>
                <a:latin typeface="Nunito Bold"/>
                <a:ea typeface="Nunito Bold"/>
                <a:cs typeface="Nunito Bold"/>
                <a:sym typeface="Nunito Bold"/>
              </a:rPr>
              <a:t>Systèmes de défense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4991" y="7269493"/>
            <a:ext cx="795489" cy="79548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2791765" y="1943371"/>
            <a:ext cx="12283517" cy="6400259"/>
          </a:xfrm>
          <a:custGeom>
            <a:avLst/>
            <a:gdLst/>
            <a:ahLst/>
            <a:cxnLst/>
            <a:rect l="l" t="t" r="r" b="b"/>
            <a:pathLst>
              <a:path w="12283517" h="6400259">
                <a:moveTo>
                  <a:pt x="0" y="0"/>
                </a:moveTo>
                <a:lnTo>
                  <a:pt x="12283517" y="0"/>
                </a:lnTo>
                <a:lnTo>
                  <a:pt x="12283517" y="6400258"/>
                </a:lnTo>
                <a:lnTo>
                  <a:pt x="0" y="64002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43" b="-2384"/>
            </a:stretch>
          </a:blipFill>
          <a:ln w="38100" cap="sq">
            <a:solidFill>
              <a:srgbClr val="3E436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4268878" y="8739410"/>
            <a:ext cx="932929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Figure 01. Différents types de la réponse immunitaire.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63545" y="433705"/>
            <a:ext cx="8939957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Fonctionnement du système immunitaire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4736" y="1258382"/>
            <a:ext cx="4649242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FF5757"/>
                </a:solidFill>
                <a:latin typeface="Nunito Bold"/>
                <a:ea typeface="Nunito Bold"/>
                <a:cs typeface="Nunito Bold"/>
                <a:sym typeface="Nunito Bold"/>
              </a:rPr>
              <a:t>Systèmes de défense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140" y="4016016"/>
            <a:ext cx="4810479" cy="3290796"/>
            <a:chOff x="0" y="0"/>
            <a:chExt cx="850863" cy="5820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50863" cy="582066"/>
            </a:xfrm>
            <a:custGeom>
              <a:avLst/>
              <a:gdLst/>
              <a:ahLst/>
              <a:cxnLst/>
              <a:rect l="l" t="t" r="r" b="b"/>
              <a:pathLst>
                <a:path w="850863" h="582066">
                  <a:moveTo>
                    <a:pt x="850863" y="291033"/>
                  </a:moveTo>
                  <a:lnTo>
                    <a:pt x="444463" y="0"/>
                  </a:lnTo>
                  <a:lnTo>
                    <a:pt x="444463" y="203200"/>
                  </a:lnTo>
                  <a:lnTo>
                    <a:pt x="0" y="203200"/>
                  </a:lnTo>
                  <a:lnTo>
                    <a:pt x="0" y="378866"/>
                  </a:lnTo>
                  <a:lnTo>
                    <a:pt x="444463" y="378866"/>
                  </a:lnTo>
                  <a:lnTo>
                    <a:pt x="444463" y="582066"/>
                  </a:lnTo>
                  <a:lnTo>
                    <a:pt x="850863" y="291033"/>
                  </a:lnTo>
                  <a:close/>
                </a:path>
              </a:pathLst>
            </a:custGeom>
            <a:solidFill>
              <a:srgbClr val="F37B98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5790568" y="4852487"/>
            <a:ext cx="5345586" cy="3043920"/>
            <a:chOff x="0" y="0"/>
            <a:chExt cx="1002689" cy="5709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02689" cy="570958"/>
            </a:xfrm>
            <a:custGeom>
              <a:avLst/>
              <a:gdLst/>
              <a:ahLst/>
              <a:cxnLst/>
              <a:rect l="l" t="t" r="r" b="b"/>
              <a:pathLst>
                <a:path w="1002689" h="570958">
                  <a:moveTo>
                    <a:pt x="1002689" y="285479"/>
                  </a:moveTo>
                  <a:lnTo>
                    <a:pt x="596289" y="0"/>
                  </a:lnTo>
                  <a:lnTo>
                    <a:pt x="596289" y="203200"/>
                  </a:lnTo>
                  <a:lnTo>
                    <a:pt x="0" y="203200"/>
                  </a:lnTo>
                  <a:lnTo>
                    <a:pt x="0" y="367758"/>
                  </a:lnTo>
                  <a:lnTo>
                    <a:pt x="596289" y="367758"/>
                  </a:lnTo>
                  <a:lnTo>
                    <a:pt x="596289" y="570958"/>
                  </a:lnTo>
                  <a:lnTo>
                    <a:pt x="1002689" y="285479"/>
                  </a:lnTo>
                  <a:close/>
                </a:path>
              </a:pathLst>
            </a:custGeom>
            <a:solidFill>
              <a:srgbClr val="FF3131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5696501" y="7896408"/>
            <a:ext cx="648917" cy="64891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879105" y="5661414"/>
            <a:ext cx="6189436" cy="3583438"/>
            <a:chOff x="0" y="0"/>
            <a:chExt cx="958906" cy="5551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8906" cy="555168"/>
            </a:xfrm>
            <a:custGeom>
              <a:avLst/>
              <a:gdLst/>
              <a:ahLst/>
              <a:cxnLst/>
              <a:rect l="l" t="t" r="r" b="b"/>
              <a:pathLst>
                <a:path w="958906" h="555168">
                  <a:moveTo>
                    <a:pt x="958906" y="277584"/>
                  </a:moveTo>
                  <a:lnTo>
                    <a:pt x="552506" y="0"/>
                  </a:lnTo>
                  <a:lnTo>
                    <a:pt x="552506" y="203200"/>
                  </a:lnTo>
                  <a:lnTo>
                    <a:pt x="0" y="203200"/>
                  </a:lnTo>
                  <a:lnTo>
                    <a:pt x="0" y="351968"/>
                  </a:lnTo>
                  <a:lnTo>
                    <a:pt x="552506" y="351968"/>
                  </a:lnTo>
                  <a:lnTo>
                    <a:pt x="552506" y="555168"/>
                  </a:lnTo>
                  <a:lnTo>
                    <a:pt x="958906" y="277584"/>
                  </a:lnTo>
                  <a:close/>
                </a:path>
              </a:pathLst>
            </a:custGeom>
            <a:solidFill>
              <a:srgbClr val="8C52FF"/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465032" y="1650006"/>
            <a:ext cx="17301008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3399" spc="-33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Quand le système immunitaire (SI) fonctionne dans un sens différent de ce qui lui habituel ; </a:t>
            </a:r>
          </a:p>
          <a:p>
            <a:pPr algn="l">
              <a:lnSpc>
                <a:spcPts val="5099"/>
              </a:lnSpc>
            </a:pPr>
            <a:endParaRPr lang="en-US" sz="3399" spc="-33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5099"/>
              </a:lnSpc>
            </a:pPr>
            <a:r>
              <a:rPr lang="en-US" sz="3399" spc="-33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3 cas peuvent se présenter 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2680" y="433705"/>
            <a:ext cx="968692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004AAD"/>
                </a:solidFill>
                <a:latin typeface="Nunito Bold"/>
                <a:ea typeface="Nunito Bold"/>
                <a:cs typeface="Nunito Bold"/>
                <a:sym typeface="Nunito Bold"/>
              </a:rPr>
              <a:t>Dysfonctionnement du système immunitaire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5032" y="5350264"/>
            <a:ext cx="3884563" cy="6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Hypersensibilité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030045" y="6063298"/>
            <a:ext cx="4533156" cy="6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Déficit immunitaire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79105" y="7155431"/>
            <a:ext cx="5694908" cy="61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-39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Maladies auto-immunes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220850" y="2996967"/>
            <a:ext cx="649550" cy="6495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4953470" y="956680"/>
            <a:ext cx="2534761" cy="3257652"/>
          </a:xfrm>
          <a:custGeom>
            <a:avLst/>
            <a:gdLst/>
            <a:ahLst/>
            <a:cxnLst/>
            <a:rect l="l" t="t" r="r" b="b"/>
            <a:pathLst>
              <a:path w="2534761" h="3257652">
                <a:moveTo>
                  <a:pt x="0" y="0"/>
                </a:moveTo>
                <a:lnTo>
                  <a:pt x="2534760" y="0"/>
                </a:lnTo>
                <a:lnTo>
                  <a:pt x="2534760" y="3257653"/>
                </a:lnTo>
                <a:lnTo>
                  <a:pt x="0" y="32576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88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04390" y="361685"/>
            <a:ext cx="3288506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  <a:spcBef>
                <a:spcPct val="0"/>
              </a:spcBef>
            </a:pPr>
            <a:r>
              <a:rPr lang="en-US" sz="3800" spc="-38">
                <a:solidFill>
                  <a:srgbClr val="FF3131"/>
                </a:solidFill>
                <a:latin typeface="Nunito Bold"/>
                <a:ea typeface="Nunito Bold"/>
                <a:cs typeface="Nunito Bold"/>
                <a:sym typeface="Nunito Bold"/>
              </a:rPr>
              <a:t>I/ Les allergies: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3670" y="1147180"/>
            <a:ext cx="17481933" cy="3939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00"/>
              </a:lnSpc>
            </a:pPr>
            <a:endParaRPr/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Allergie : 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Réaction immunitaire exagérée vis-à-vis d'éléments non pathogènes.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Allergène :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Élément étranger à l'organisme et qui déclenche une réaction allergique.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Mastocytes : 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une catégorie de leucocytes (globules blancs).</a:t>
            </a:r>
          </a:p>
          <a:p>
            <a:pPr algn="just">
              <a:lnSpc>
                <a:spcPts val="3900"/>
              </a:lnSpc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3900"/>
              </a:lnSpc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Histamines :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Substances sécrétées par les mastocytes leucocytes et qui sont responsables de l'allergie.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899" y="5822501"/>
            <a:ext cx="690041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-30">
                <a:solidFill>
                  <a:srgbClr val="8C52FF"/>
                </a:solidFill>
                <a:latin typeface="Nunito Bold"/>
                <a:ea typeface="Nunito Bold"/>
                <a:cs typeface="Nunito Bold"/>
                <a:sym typeface="Nunito Bold"/>
              </a:rPr>
              <a:t>Les allergènes : Les causes de l’allergie: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6169" y="7022651"/>
            <a:ext cx="18071831" cy="204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Parmi les allergies les plus fréquentes: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- Les allergies respiratoires: 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 inflammations des voies respiratoires, perte d'odorat ...  </a:t>
            </a:r>
          </a:p>
          <a:p>
            <a:pPr algn="l">
              <a:lnSpc>
                <a:spcPts val="3250"/>
              </a:lnSpc>
              <a:spcBef>
                <a:spcPct val="0"/>
              </a:spcBef>
            </a:pPr>
            <a:endParaRPr lang="en-US" sz="2600" spc="-26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250"/>
              </a:lnSpc>
              <a:spcBef>
                <a:spcPct val="0"/>
              </a:spcBef>
            </a:pPr>
            <a:r>
              <a:rPr lang="en-US" sz="2600" spc="-26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L’asthme: </a:t>
            </a:r>
            <a:r>
              <a:rPr lang="en-US" sz="2600" spc="-26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 crises d'étouffement et des sifflements                les pollens, les acariens domestiques, les moisissures...</a:t>
            </a:r>
          </a:p>
        </p:txBody>
      </p:sp>
      <p:sp>
        <p:nvSpPr>
          <p:cNvPr id="9" name="AutoShape 9"/>
          <p:cNvSpPr/>
          <p:nvPr/>
        </p:nvSpPr>
        <p:spPr>
          <a:xfrm>
            <a:off x="8193265" y="9025441"/>
            <a:ext cx="950735" cy="0"/>
          </a:xfrm>
          <a:prstGeom prst="line">
            <a:avLst/>
          </a:prstGeom>
          <a:ln w="762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92577" y="5572165"/>
            <a:ext cx="866177" cy="86617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678828" y="1397787"/>
            <a:ext cx="15580472" cy="5268293"/>
          </a:xfrm>
          <a:custGeom>
            <a:avLst/>
            <a:gdLst/>
            <a:ahLst/>
            <a:cxnLst/>
            <a:rect l="l" t="t" r="r" b="b"/>
            <a:pathLst>
              <a:path w="15580472" h="5268293">
                <a:moveTo>
                  <a:pt x="0" y="0"/>
                </a:moveTo>
                <a:lnTo>
                  <a:pt x="15580472" y="0"/>
                </a:lnTo>
                <a:lnTo>
                  <a:pt x="15580472" y="5268293"/>
                </a:lnTo>
                <a:lnTo>
                  <a:pt x="0" y="5268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43" b="-273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5227918" y="7901200"/>
            <a:ext cx="766167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Figure 02 : Allergènes, symptômes et effets.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9949" y="790575"/>
            <a:ext cx="6343352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  <a:spcBef>
                <a:spcPct val="0"/>
              </a:spcBef>
            </a:pPr>
            <a:r>
              <a:rPr lang="en-US" sz="3000" spc="-30">
                <a:solidFill>
                  <a:srgbClr val="5E17EB"/>
                </a:solidFill>
                <a:latin typeface="Nunito Bold"/>
                <a:ea typeface="Nunito Bold"/>
                <a:cs typeface="Nunito Bold"/>
                <a:sym typeface="Nunito Bold"/>
              </a:rPr>
              <a:t>Les étapes de la réaction allergique 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9554" y="1888244"/>
            <a:ext cx="17648892" cy="691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5757"/>
                </a:solidFill>
                <a:latin typeface="Nunito Bold"/>
                <a:ea typeface="Nunito Bold"/>
                <a:cs typeface="Nunito Bold"/>
                <a:sym typeface="Nunito Bold"/>
              </a:rPr>
              <a:t>1) Phase de sensibilisation:</a:t>
            </a:r>
            <a:r>
              <a:rPr lang="en-US" sz="2600" spc="-26">
                <a:solidFill>
                  <a:srgbClr val="000001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 premier contact avec l'allergène. -L’absence des symptômes. 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-Activation des lLB après pénétration de l’allergène. 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-LB ==» Plasmocytes ==» Acs (IgE). 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-Les IgE se fixent sur des mastocytes qui renferment des vésicules riches en histamine et autres substances.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FF5757"/>
                </a:solidFill>
                <a:latin typeface="Nunito Bold"/>
                <a:ea typeface="Nunito Bold"/>
                <a:cs typeface="Nunito Bold"/>
                <a:sym typeface="Nunito Bold"/>
              </a:rPr>
              <a:t>2) Phase de la réponse allergique (réaction exagérée et exceptionnelle):</a:t>
            </a: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 deuxième contact avec l'allergène ==» se fixe sur les anticorps lgE déjà fixés sur les mastocytes. </a:t>
            </a:r>
          </a:p>
          <a:p>
            <a:pPr algn="l">
              <a:lnSpc>
                <a:spcPts val="3900"/>
              </a:lnSpc>
            </a:pPr>
            <a:endParaRPr lang="en-US" sz="2600" spc="-26">
              <a:solidFill>
                <a:srgbClr val="00000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l">
              <a:lnSpc>
                <a:spcPts val="3900"/>
              </a:lnSpc>
            </a:pPr>
            <a:r>
              <a:rPr lang="en-US" sz="2600" spc="-26">
                <a:solidFill>
                  <a:srgbClr val="000001"/>
                </a:solidFill>
                <a:latin typeface="Nunito"/>
                <a:ea typeface="Nunito"/>
                <a:cs typeface="Nunito"/>
                <a:sym typeface="Nunito"/>
              </a:rPr>
              <a:t>-Les mastocytes sécrètent les histamines et les autres substances responsables de l'apparition des symptômes de l'allergie (rhinite, urticaire, œdème, diarrhée, choc anaphylactique . . .).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845516" y="1388375"/>
            <a:ext cx="576068" cy="57606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 flipH="1"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504" y="0"/>
                    <a:pt x="6350000" y="1421496"/>
                    <a:pt x="6350000" y="3175000"/>
                  </a:cubicBezTo>
                  <a:cubicBezTo>
                    <a:pt x="6350000" y="4928504"/>
                    <a:pt x="4928504" y="6350000"/>
                    <a:pt x="3175000" y="6350000"/>
                  </a:cubicBezTo>
                  <a:cubicBezTo>
                    <a:pt x="1421496" y="6350000"/>
                    <a:pt x="0" y="4928504"/>
                    <a:pt x="0" y="3175000"/>
                  </a:cubicBezTo>
                  <a:cubicBezTo>
                    <a:pt x="0" y="1421496"/>
                    <a:pt x="1421496" y="0"/>
                    <a:pt x="3175000" y="0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775664" y="800100"/>
            <a:ext cx="6863593" cy="4281301"/>
          </a:xfrm>
          <a:custGeom>
            <a:avLst/>
            <a:gdLst/>
            <a:ahLst/>
            <a:cxnLst/>
            <a:rect l="l" t="t" r="r" b="b"/>
            <a:pathLst>
              <a:path w="6863593" h="4281301">
                <a:moveTo>
                  <a:pt x="0" y="0"/>
                </a:moveTo>
                <a:lnTo>
                  <a:pt x="6863593" y="0"/>
                </a:lnTo>
                <a:lnTo>
                  <a:pt x="6863593" y="4281301"/>
                </a:lnTo>
                <a:lnTo>
                  <a:pt x="0" y="4281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83" b="-77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</Words>
  <Application>Microsoft Office PowerPoint</Application>
  <PresentationFormat>Personnalisé</PresentationFormat>
  <Paragraphs>173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Times New Roman Bold</vt:lpstr>
      <vt:lpstr>Nunito Bold</vt:lpstr>
      <vt:lpstr>Open Sans Bold</vt:lpstr>
      <vt:lpstr>Times New Roman</vt:lpstr>
      <vt:lpstr>Calibri</vt:lpstr>
      <vt:lpstr>Nunito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pédagogique-Immunohématologie</dc:title>
  <dc:creator>ZAKMOUT B</dc:creator>
  <cp:lastModifiedBy>Utilisateur Windows</cp:lastModifiedBy>
  <cp:revision>1</cp:revision>
  <dcterms:created xsi:type="dcterms:W3CDTF">2006-08-16T00:00:00Z</dcterms:created>
  <dcterms:modified xsi:type="dcterms:W3CDTF">2024-08-19T01:27:55Z</dcterms:modified>
  <dc:identifier>DAGNqNx0vHI</dc:identifier>
</cp:coreProperties>
</file>