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1"/>
  </p:notesMasterIdLst>
  <p:sldIdLst>
    <p:sldId id="256" r:id="rId2"/>
    <p:sldId id="257" r:id="rId3"/>
    <p:sldId id="264" r:id="rId4"/>
    <p:sldId id="258" r:id="rId5"/>
    <p:sldId id="265" r:id="rId6"/>
    <p:sldId id="266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DC7E0A96-A1EA-4F2C-B85F-258E98B476F4}">
          <p14:sldIdLst>
            <p14:sldId id="256"/>
            <p14:sldId id="257"/>
            <p14:sldId id="264"/>
            <p14:sldId id="258"/>
            <p14:sldId id="265"/>
            <p14:sldId id="266"/>
            <p14:sldId id="259"/>
            <p14:sldId id="260"/>
            <p14:sldId id="2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4648" autoAdjust="0"/>
  </p:normalViewPr>
  <p:slideViewPr>
    <p:cSldViewPr>
      <p:cViewPr varScale="1">
        <p:scale>
          <a:sx n="64" d="100"/>
          <a:sy n="64" d="100"/>
        </p:scale>
        <p:origin x="-1336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BB80E-23F2-40A0-A812-D8D5A28CE30C}" type="datetimeFigureOut">
              <a:rPr lang="fr-FR" smtClean="0"/>
              <a:t>30/08/2024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A0612-7AEF-4FB0-8890-F0863BE555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7623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A0612-7AEF-4FB0-8890-F0863BE5556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4874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E102E5F-5881-4B43-9D6B-E98ED7B2400F}" type="datetimeFigureOut">
              <a:rPr lang="fr-FR" smtClean="0"/>
              <a:t>30/08/2024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E852FC2-6C8F-470D-BD83-427F8435959A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2E5F-5881-4B43-9D6B-E98ED7B2400F}" type="datetimeFigureOut">
              <a:rPr lang="fr-FR" smtClean="0"/>
              <a:t>30/08/2024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2FC2-6C8F-470D-BD83-427F8435959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2E5F-5881-4B43-9D6B-E98ED7B2400F}" type="datetimeFigureOut">
              <a:rPr lang="fr-FR" smtClean="0"/>
              <a:t>30/08/2024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2FC2-6C8F-470D-BD83-427F8435959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E102E5F-5881-4B43-9D6B-E98ED7B2400F}" type="datetimeFigureOut">
              <a:rPr lang="fr-FR" smtClean="0"/>
              <a:t>30/08/2024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E852FC2-6C8F-470D-BD83-427F8435959A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E102E5F-5881-4B43-9D6B-E98ED7B2400F}" type="datetimeFigureOut">
              <a:rPr lang="fr-FR" smtClean="0"/>
              <a:t>30/08/2024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E852FC2-6C8F-470D-BD83-427F8435959A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2E5F-5881-4B43-9D6B-E98ED7B2400F}" type="datetimeFigureOut">
              <a:rPr lang="fr-FR" smtClean="0"/>
              <a:t>30/08/2024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2FC2-6C8F-470D-BD83-427F8435959A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2E5F-5881-4B43-9D6B-E98ED7B2400F}" type="datetimeFigureOut">
              <a:rPr lang="fr-FR" smtClean="0"/>
              <a:t>30/08/2024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2FC2-6C8F-470D-BD83-427F8435959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E102E5F-5881-4B43-9D6B-E98ED7B2400F}" type="datetimeFigureOut">
              <a:rPr lang="fr-FR" smtClean="0"/>
              <a:t>30/08/2024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E852FC2-6C8F-470D-BD83-427F8435959A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2E5F-5881-4B43-9D6B-E98ED7B2400F}" type="datetimeFigureOut">
              <a:rPr lang="fr-FR" smtClean="0"/>
              <a:t>30/08/2024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2FC2-6C8F-470D-BD83-427F8435959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E102E5F-5881-4B43-9D6B-E98ED7B2400F}" type="datetimeFigureOut">
              <a:rPr lang="fr-FR" smtClean="0"/>
              <a:t>30/08/2024</a:t>
            </a:fld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E852FC2-6C8F-470D-BD83-427F8435959A}" type="slidenum">
              <a:rPr lang="fr-FR" smtClean="0"/>
              <a:t>‹N°›</a:t>
            </a:fld>
            <a:endParaRPr lang="fr-FR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E102E5F-5881-4B43-9D6B-E98ED7B2400F}" type="datetimeFigureOut">
              <a:rPr lang="fr-FR" smtClean="0"/>
              <a:t>30/08/2024</a:t>
            </a:fld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E852FC2-6C8F-470D-BD83-427F8435959A}" type="slidenum">
              <a:rPr lang="fr-FR" smtClean="0"/>
              <a:t>‹N°›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E102E5F-5881-4B43-9D6B-E98ED7B2400F}" type="datetimeFigureOut">
              <a:rPr lang="fr-FR" smtClean="0"/>
              <a:t>30/08/2024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E852FC2-6C8F-470D-BD83-427F8435959A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40544" y="476672"/>
            <a:ext cx="8062912" cy="1769641"/>
          </a:xfr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DZ" sz="3200" cap="none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جامعة تيسمسيلت </a:t>
            </a:r>
            <a:br>
              <a:rPr lang="ar-DZ" sz="3200" cap="none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ar-DZ" sz="3200" cap="none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 كلية الحقوق </a:t>
            </a:r>
            <a:br>
              <a:rPr lang="ar-DZ" sz="3200" cap="none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ar-DZ" sz="3200" cap="none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د. </a:t>
            </a:r>
            <a:r>
              <a:rPr lang="ar-DZ" sz="3200" cap="none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شرماط</a:t>
            </a:r>
            <a:r>
              <a:rPr lang="ar-DZ" sz="3200" cap="none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3200" cap="none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سيدعل</a:t>
            </a:r>
            <a:r>
              <a:rPr lang="ar-DZ" sz="3200" cap="none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ي</a:t>
            </a:r>
            <a:r>
              <a:rPr lang="ar-DZ" sz="3200" cap="none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</a:t>
            </a:r>
            <a:endParaRPr lang="fr-FR" sz="3200" cap="none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ar-DZ" dirty="0" smtClean="0">
              <a:solidFill>
                <a:schemeClr val="accent3">
                  <a:lumMod val="7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ctr" rtl="1"/>
            <a:r>
              <a:rPr lang="ar-DZ" sz="48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مقياس </a:t>
            </a:r>
            <a:r>
              <a:rPr lang="ar-DZ" sz="480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قانون الوظيفة </a:t>
            </a:r>
            <a:r>
              <a:rPr lang="ar-DZ" sz="48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العامة</a:t>
            </a:r>
          </a:p>
        </p:txBody>
      </p:sp>
      <p:sp>
        <p:nvSpPr>
          <p:cNvPr id="4" name="Rectangle 3"/>
          <p:cNvSpPr/>
          <p:nvPr/>
        </p:nvSpPr>
        <p:spPr>
          <a:xfrm>
            <a:off x="2838192" y="2967335"/>
            <a:ext cx="34676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DZ" sz="5400" b="1" cap="none" spc="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السنة الثالثة قانون عام</a:t>
            </a:r>
            <a:endParaRPr lang="fr-FR" sz="54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2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27"/>
    </mc:Choice>
    <mc:Fallback xmlns="">
      <p:transition spd="slow" advTm="228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DZ" sz="3200" b="1" i="1" dirty="0" smtClean="0">
                <a:latin typeface="Arabic Typesetting" pitchFamily="66" charset="-78"/>
                <a:cs typeface="Arabic Typesetting" pitchFamily="66" charset="-78"/>
              </a:rPr>
              <a:t>محاضرات في مقياس قانون الوظيفة العامة </a:t>
            </a:r>
            <a:endParaRPr lang="fr-FR" sz="3200" b="1" i="1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4" name="Picture 1"/>
          <p:cNvPicPr>
            <a:picLocks noGrp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27488"/>
            <a:ext cx="7416823" cy="4019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6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322"/>
    </mc:Choice>
    <mc:Fallback xmlns="">
      <p:transition spd="slow" advTm="423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DZ" dirty="0" smtClean="0">
                <a:latin typeface="Arabic Typesetting" pitchFamily="66" charset="-78"/>
                <a:cs typeface="Arabic Typesetting" pitchFamily="66" charset="-78"/>
              </a:rPr>
              <a:t>ديباجة</a:t>
            </a:r>
            <a:endParaRPr lang="fr-FR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ar-SA" dirty="0">
                <a:latin typeface="Arabic Typesetting" pitchFamily="66" charset="-78"/>
                <a:cs typeface="Arabic Typesetting" pitchFamily="66" charset="-78"/>
              </a:rPr>
              <a:t>يعد مصطلح الوظيفة العامة من المصطلحات الحديثة، وقسم مهم في مجال القانون الاداري، في شقه المبين للإدارة العمومية وآليات نشاطها المتمثل في </a:t>
            </a:r>
            <a:r>
              <a:rPr lang="ar-DZ" dirty="0" smtClean="0">
                <a:latin typeface="Arabic Typesetting" pitchFamily="66" charset="-78"/>
                <a:cs typeface="Arabic Typesetting" pitchFamily="66" charset="-78"/>
              </a:rPr>
              <a:t>الضبط الاداري و المرفق العام</a:t>
            </a:r>
            <a:r>
              <a:rPr lang="ar-SA" dirty="0" smtClean="0">
                <a:latin typeface="Arabic Typesetting" pitchFamily="66" charset="-78"/>
                <a:cs typeface="Arabic Typesetting" pitchFamily="66" charset="-78"/>
              </a:rPr>
              <a:t>، </a:t>
            </a:r>
            <a:r>
              <a:rPr lang="ar-SA" dirty="0">
                <a:latin typeface="Arabic Typesetting" pitchFamily="66" charset="-78"/>
                <a:cs typeface="Arabic Typesetting" pitchFamily="66" charset="-78"/>
              </a:rPr>
              <a:t>و يقصد بها من الناحية العضوية مجموعة من الموظفين </a:t>
            </a:r>
            <a:r>
              <a:rPr lang="ar-SA" dirty="0" smtClean="0">
                <a:latin typeface="Arabic Typesetting" pitchFamily="66" charset="-78"/>
                <a:cs typeface="Arabic Typesetting" pitchFamily="66" charset="-78"/>
              </a:rPr>
              <a:t>يشغلون </a:t>
            </a:r>
            <a:r>
              <a:rPr lang="ar-SA" dirty="0">
                <a:latin typeface="Arabic Typesetting" pitchFamily="66" charset="-78"/>
                <a:cs typeface="Arabic Typesetting" pitchFamily="66" charset="-78"/>
              </a:rPr>
              <a:t>مهاما داخل الادارة العمومية، و تتميز الوظيفة العامة عن باقي النشاطات </a:t>
            </a:r>
            <a:r>
              <a:rPr lang="ar-DZ" dirty="0" smtClean="0">
                <a:latin typeface="Arabic Typesetting" pitchFamily="66" charset="-78"/>
                <a:cs typeface="Arabic Typesetting" pitchFamily="66" charset="-78"/>
              </a:rPr>
              <a:t>كونها يتم</a:t>
            </a:r>
            <a:r>
              <a:rPr lang="ar-SA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dirty="0">
                <a:latin typeface="Arabic Typesetting" pitchFamily="66" charset="-78"/>
                <a:cs typeface="Arabic Typesetting" pitchFamily="66" charset="-78"/>
              </a:rPr>
              <a:t>ت</a:t>
            </a:r>
            <a:r>
              <a:rPr lang="ar-SA" dirty="0" smtClean="0">
                <a:latin typeface="Arabic Typesetting" pitchFamily="66" charset="-78"/>
                <a:cs typeface="Arabic Typesetting" pitchFamily="66" charset="-78"/>
              </a:rPr>
              <a:t>نظمها </a:t>
            </a:r>
            <a:r>
              <a:rPr lang="ar-DZ" dirty="0" smtClean="0">
                <a:latin typeface="Arabic Typesetting" pitchFamily="66" charset="-78"/>
                <a:cs typeface="Arabic Typesetting" pitchFamily="66" charset="-78"/>
              </a:rPr>
              <a:t>ب</a:t>
            </a:r>
            <a:r>
              <a:rPr lang="ar-SA" dirty="0" smtClean="0">
                <a:latin typeface="Arabic Typesetting" pitchFamily="66" charset="-78"/>
                <a:cs typeface="Arabic Typesetting" pitchFamily="66" charset="-78"/>
              </a:rPr>
              <a:t>قانون </a:t>
            </a:r>
            <a:r>
              <a:rPr lang="ar-SA" dirty="0">
                <a:latin typeface="Arabic Typesetting" pitchFamily="66" charset="-78"/>
                <a:cs typeface="Arabic Typesetting" pitchFamily="66" charset="-78"/>
              </a:rPr>
              <a:t>خاص </a:t>
            </a:r>
            <a:r>
              <a:rPr lang="ar-SA" dirty="0" smtClean="0">
                <a:latin typeface="Arabic Typesetting" pitchFamily="66" charset="-78"/>
                <a:cs typeface="Arabic Typesetting" pitchFamily="66" charset="-78"/>
              </a:rPr>
              <a:t>أطلق </a:t>
            </a:r>
            <a:r>
              <a:rPr lang="ar-SA" dirty="0">
                <a:latin typeface="Arabic Typesetting" pitchFamily="66" charset="-78"/>
                <a:cs typeface="Arabic Typesetting" pitchFamily="66" charset="-78"/>
              </a:rPr>
              <a:t>عليه في الجزائر القانون الأساسي العام للوظيفة العامة</a:t>
            </a:r>
            <a:endParaRPr lang="fr-FR" dirty="0">
              <a:latin typeface="Arabic Typesetting" pitchFamily="66" charset="-78"/>
              <a:cs typeface="Arabic Typesetting" pitchFamily="66" charset="-78"/>
            </a:endParaRPr>
          </a:p>
          <a:p>
            <a:pPr marL="0" indent="0" algn="just" rtl="1">
              <a:buNone/>
            </a:pPr>
            <a:r>
              <a:rPr lang="ar-SA" dirty="0">
                <a:latin typeface="Arabic Typesetting" pitchFamily="66" charset="-78"/>
                <a:cs typeface="Arabic Typesetting" pitchFamily="66" charset="-78"/>
              </a:rPr>
              <a:t>ستناول هذا المقياس من خلال مجموعة من المحاور تتضمن </a:t>
            </a:r>
            <a:r>
              <a:rPr lang="ar-DZ" dirty="0" smtClean="0">
                <a:latin typeface="Arabic Typesetting" pitchFamily="66" charset="-78"/>
                <a:cs typeface="Arabic Typesetting" pitchFamily="66" charset="-78"/>
              </a:rPr>
              <a:t>أولا </a:t>
            </a:r>
            <a:r>
              <a:rPr lang="ar-SA" dirty="0" smtClean="0">
                <a:latin typeface="Arabic Typesetting" pitchFamily="66" charset="-78"/>
                <a:cs typeface="Arabic Typesetting" pitchFamily="66" charset="-78"/>
              </a:rPr>
              <a:t>تحديد </a:t>
            </a:r>
            <a:r>
              <a:rPr lang="ar-SA" dirty="0">
                <a:latin typeface="Arabic Typesetting" pitchFamily="66" charset="-78"/>
                <a:cs typeface="Arabic Typesetting" pitchFamily="66" charset="-78"/>
              </a:rPr>
              <a:t>مفهوم الوظيفة العمومية  والموظف العام ، </a:t>
            </a:r>
            <a:r>
              <a:rPr lang="ar-DZ" dirty="0" err="1" smtClean="0">
                <a:latin typeface="Arabic Typesetting" pitchFamily="66" charset="-78"/>
                <a:cs typeface="Arabic Typesetting" pitchFamily="66" charset="-78"/>
              </a:rPr>
              <a:t>بإعتباره</a:t>
            </a:r>
            <a:r>
              <a:rPr lang="ar-DZ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SA" dirty="0" smtClean="0">
                <a:latin typeface="Arabic Typesetting" pitchFamily="66" charset="-78"/>
                <a:cs typeface="Arabic Typesetting" pitchFamily="66" charset="-78"/>
              </a:rPr>
              <a:t>أداة </a:t>
            </a:r>
            <a:r>
              <a:rPr lang="ar-SA" dirty="0">
                <a:latin typeface="Arabic Typesetting" pitchFamily="66" charset="-78"/>
                <a:cs typeface="Arabic Typesetting" pitchFamily="66" charset="-78"/>
              </a:rPr>
              <a:t>الدولة للقيام بكل نشاطاتها و تحقيق أهدافها التي وجدت من أجلها ، ومنه تحقيق غايات المرافق العامة المكونة الدولة.</a:t>
            </a:r>
            <a:endParaRPr lang="fr-FR" dirty="0">
              <a:latin typeface="Arabic Typesetting" pitchFamily="66" charset="-78"/>
              <a:cs typeface="Arabic Typesetting" pitchFamily="66" charset="-78"/>
            </a:endParaRPr>
          </a:p>
          <a:p>
            <a:pPr marL="0" indent="0" algn="just" rtl="1">
              <a:buNone/>
            </a:pPr>
            <a:r>
              <a:rPr lang="ar-DZ" dirty="0" smtClean="0">
                <a:latin typeface="Arabic Typesetting" pitchFamily="66" charset="-78"/>
                <a:cs typeface="Arabic Typesetting" pitchFamily="66" charset="-78"/>
              </a:rPr>
              <a:t>و</a:t>
            </a:r>
            <a:r>
              <a:rPr lang="ar-SA" dirty="0" smtClean="0">
                <a:latin typeface="Arabic Typesetting" pitchFamily="66" charset="-78"/>
                <a:cs typeface="Arabic Typesetting" pitchFamily="66" charset="-78"/>
              </a:rPr>
              <a:t>تحديد </a:t>
            </a:r>
            <a:r>
              <a:rPr lang="ar-SA" dirty="0">
                <a:latin typeface="Arabic Typesetting" pitchFamily="66" charset="-78"/>
                <a:cs typeface="Arabic Typesetting" pitchFamily="66" charset="-78"/>
              </a:rPr>
              <a:t>طبيعة العلاقة بين الإدارة و الموظف العام ، إضافة إلى ضرورة تحديد شروط وطرق </a:t>
            </a:r>
            <a:r>
              <a:rPr lang="ar-SA" dirty="0" smtClean="0">
                <a:latin typeface="Arabic Typesetting" pitchFamily="66" charset="-78"/>
                <a:cs typeface="Arabic Typesetting" pitchFamily="66" charset="-78"/>
              </a:rPr>
              <a:t>توظيف </a:t>
            </a:r>
            <a:r>
              <a:rPr lang="ar-SA" dirty="0">
                <a:latin typeface="Arabic Typesetting" pitchFamily="66" charset="-78"/>
                <a:cs typeface="Arabic Typesetting" pitchFamily="66" charset="-78"/>
              </a:rPr>
              <a:t>ليتم بعدها التطرق للمسار المهني للموظف العام ثم الحقوق والواجبات و </a:t>
            </a:r>
            <a:r>
              <a:rPr lang="ar-SA" dirty="0" smtClean="0">
                <a:latin typeface="Arabic Typesetting" pitchFamily="66" charset="-78"/>
                <a:cs typeface="Arabic Typesetting" pitchFamily="66" charset="-78"/>
              </a:rPr>
              <a:t>في </a:t>
            </a:r>
            <a:r>
              <a:rPr lang="ar-SA" dirty="0">
                <a:latin typeface="Arabic Typesetting" pitchFamily="66" charset="-78"/>
                <a:cs typeface="Arabic Typesetting" pitchFamily="66" charset="-78"/>
              </a:rPr>
              <a:t>الأخير النظام </a:t>
            </a:r>
            <a:r>
              <a:rPr lang="ar-SA" dirty="0" smtClean="0">
                <a:latin typeface="Arabic Typesetting" pitchFamily="66" charset="-78"/>
                <a:cs typeface="Arabic Typesetting" pitchFamily="66" charset="-78"/>
              </a:rPr>
              <a:t>التأديبي </a:t>
            </a:r>
            <a:r>
              <a:rPr lang="ar-SA" dirty="0">
                <a:latin typeface="Arabic Typesetting" pitchFamily="66" charset="-78"/>
                <a:cs typeface="Arabic Typesetting" pitchFamily="66" charset="-78"/>
              </a:rPr>
              <a:t>في </a:t>
            </a:r>
            <a:r>
              <a:rPr lang="ar-SA" dirty="0" smtClean="0">
                <a:latin typeface="Arabic Typesetting" pitchFamily="66" charset="-78"/>
                <a:cs typeface="Arabic Typesetting" pitchFamily="66" charset="-78"/>
              </a:rPr>
              <a:t>حال </a:t>
            </a:r>
            <a:r>
              <a:rPr lang="ar-SA" dirty="0">
                <a:latin typeface="Arabic Typesetting" pitchFamily="66" charset="-78"/>
                <a:cs typeface="Arabic Typesetting" pitchFamily="66" charset="-78"/>
              </a:rPr>
              <a:t>الإخلال أو التقصير في واجباته الوظيفية في خدمته </a:t>
            </a:r>
            <a:r>
              <a:rPr lang="ar-SA" dirty="0" smtClean="0">
                <a:latin typeface="Arabic Typesetting" pitchFamily="66" charset="-78"/>
                <a:cs typeface="Arabic Typesetting" pitchFamily="66" charset="-78"/>
              </a:rPr>
              <a:t>للدولة</a:t>
            </a:r>
            <a:r>
              <a:rPr lang="ar-DZ" dirty="0" smtClean="0">
                <a:latin typeface="Arabic Typesetting" pitchFamily="66" charset="-78"/>
                <a:cs typeface="Arabic Typesetting" pitchFamily="66" charset="-78"/>
              </a:rPr>
              <a:t> وضمانات التأديبية للموظف العام</a:t>
            </a:r>
            <a:r>
              <a:rPr lang="ar-SA" dirty="0" smtClean="0">
                <a:latin typeface="Arabic Typesetting" pitchFamily="66" charset="-78"/>
                <a:cs typeface="Arabic Typesetting" pitchFamily="66" charset="-78"/>
              </a:rPr>
              <a:t>.</a:t>
            </a:r>
            <a:endParaRPr lang="fr-FR" dirty="0">
              <a:latin typeface="Arabic Typesetting" pitchFamily="66" charset="-78"/>
              <a:cs typeface="Arabic Typesetting" pitchFamily="66" charset="-78"/>
            </a:endParaRPr>
          </a:p>
          <a:p>
            <a:pPr marL="0" indent="0" algn="just" rtl="1">
              <a:buNone/>
            </a:pPr>
            <a:endParaRPr lang="fr-FR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5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191"/>
    </mc:Choice>
    <mc:Fallback xmlns="">
      <p:transition spd="slow" advTm="781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ar-DZ" b="1" dirty="0" smtClean="0">
                <a:latin typeface="Arabic Typesetting" pitchFamily="66" charset="-78"/>
                <a:cs typeface="Arabic Typesetting" pitchFamily="66" charset="-78"/>
              </a:rPr>
              <a:t>خريطة ذهنية للمقياس </a:t>
            </a:r>
            <a:endParaRPr lang="fr-FR" b="1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24744"/>
            <a:ext cx="7643192" cy="5298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41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5"/>
    </mc:Choice>
    <mc:Fallback xmlns="">
      <p:transition spd="slow" advTm="5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DZ" b="1" dirty="0" smtClean="0">
                <a:latin typeface="Arabic Typesetting" pitchFamily="66" charset="-78"/>
                <a:cs typeface="Arabic Typesetting" pitchFamily="66" charset="-78"/>
              </a:rPr>
              <a:t>محاور المقياس </a:t>
            </a:r>
            <a:endParaRPr lang="fr-FR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r" rtl="1"/>
            <a:r>
              <a:rPr lang="ar-DZ" sz="3200" b="1" dirty="0" smtClean="0">
                <a:latin typeface="Arabic Typesetting" pitchFamily="66" charset="-78"/>
                <a:cs typeface="Arabic Typesetting" pitchFamily="66" charset="-78"/>
              </a:rPr>
              <a:t>مفاهيم أساسية حول الموظف العام و الوظيفة العامة</a:t>
            </a:r>
          </a:p>
          <a:p>
            <a:pPr algn="ctr" rtl="1">
              <a:buFont typeface="Wingdings" pitchFamily="2" charset="2"/>
              <a:buChar char="ü"/>
            </a:pPr>
            <a:r>
              <a:rPr lang="ar-DZ" sz="3200" b="1" dirty="0" smtClean="0">
                <a:latin typeface="Arabic Typesetting" pitchFamily="66" charset="-78"/>
                <a:cs typeface="Arabic Typesetting" pitchFamily="66" charset="-78"/>
              </a:rPr>
              <a:t> مفهوم الوظيف العامة      </a:t>
            </a:r>
          </a:p>
          <a:p>
            <a:pPr algn="ctr" rtl="1">
              <a:buFont typeface="Wingdings" pitchFamily="2" charset="2"/>
              <a:buChar char="ü"/>
            </a:pPr>
            <a:r>
              <a:rPr lang="ar-DZ" sz="3200" b="1" dirty="0" smtClean="0">
                <a:latin typeface="Arabic Typesetting" pitchFamily="66" charset="-78"/>
                <a:cs typeface="Arabic Typesetting" pitchFamily="66" charset="-78"/>
              </a:rPr>
              <a:t>نشأة و تطور الوظيفة العامة في الجزائر  </a:t>
            </a:r>
          </a:p>
          <a:p>
            <a:pPr algn="ctr" rtl="1">
              <a:buFont typeface="Wingdings" pitchFamily="2" charset="2"/>
              <a:buChar char="ü"/>
            </a:pPr>
            <a:r>
              <a:rPr lang="ar-DZ" sz="3200" b="1" dirty="0" smtClean="0">
                <a:latin typeface="Arabic Typesetting" pitchFamily="66" charset="-78"/>
                <a:cs typeface="Arabic Typesetting" pitchFamily="66" charset="-78"/>
              </a:rPr>
              <a:t>أنظمة الوظيفة العامة و مصادرها.</a:t>
            </a:r>
          </a:p>
          <a:p>
            <a:pPr algn="r" rtl="1">
              <a:buSzPct val="92000"/>
              <a:buFont typeface="Courier New" pitchFamily="49" charset="0"/>
              <a:buChar char="o"/>
            </a:pPr>
            <a:r>
              <a:rPr lang="ar-DZ" sz="3200" b="1" dirty="0" smtClean="0">
                <a:latin typeface="Arabic Typesetting" pitchFamily="66" charset="-78"/>
                <a:cs typeface="Arabic Typesetting" pitchFamily="66" charset="-78"/>
              </a:rPr>
              <a:t>علاقة الموظف بالإدارة </a:t>
            </a:r>
          </a:p>
          <a:p>
            <a:pPr algn="ctr" rtl="1">
              <a:buSzPct val="92000"/>
              <a:buFont typeface="Wingdings" pitchFamily="2" charset="2"/>
              <a:buChar char="ü"/>
            </a:pPr>
            <a:r>
              <a:rPr lang="ar-DZ" sz="3200" b="1" dirty="0" smtClean="0">
                <a:latin typeface="Arabic Typesetting" pitchFamily="66" charset="-78"/>
                <a:cs typeface="Arabic Typesetting" pitchFamily="66" charset="-78"/>
              </a:rPr>
              <a:t>العلاقة التنظيمية اللائحة  </a:t>
            </a:r>
          </a:p>
          <a:p>
            <a:pPr algn="ctr" rtl="1">
              <a:buSzPct val="92000"/>
              <a:buFont typeface="Wingdings" pitchFamily="2" charset="2"/>
              <a:buChar char="ü"/>
            </a:pPr>
            <a:r>
              <a:rPr lang="ar-DZ" sz="3200" b="1" dirty="0" smtClean="0">
                <a:latin typeface="Arabic Typesetting" pitchFamily="66" charset="-78"/>
                <a:cs typeface="Arabic Typesetting" pitchFamily="66" charset="-78"/>
              </a:rPr>
              <a:t>العلاقة التعاقدية </a:t>
            </a:r>
          </a:p>
          <a:p>
            <a:pPr algn="r" rtl="1">
              <a:buSzPct val="92000"/>
              <a:buFont typeface="Courier New" pitchFamily="49" charset="0"/>
              <a:buChar char="o"/>
            </a:pPr>
            <a:r>
              <a:rPr lang="ar-DZ" sz="3200" b="1" dirty="0" smtClean="0">
                <a:latin typeface="Arabic Typesetting" pitchFamily="66" charset="-78"/>
                <a:cs typeface="Arabic Typesetting" pitchFamily="66" charset="-78"/>
              </a:rPr>
              <a:t>المبادئ التي تقوم عليها شؤون التوظيف </a:t>
            </a:r>
          </a:p>
          <a:p>
            <a:pPr algn="ctr" rtl="1">
              <a:buSzPct val="92000"/>
              <a:buFont typeface="Wingdings" pitchFamily="2" charset="2"/>
              <a:buChar char="ü"/>
            </a:pPr>
            <a:r>
              <a:rPr lang="ar-DZ" sz="3200" b="1" dirty="0" smtClean="0">
                <a:latin typeface="Arabic Typesetting" pitchFamily="66" charset="-78"/>
                <a:cs typeface="Arabic Typesetting" pitchFamily="66" charset="-78"/>
              </a:rPr>
              <a:t>مبدأ المساواة</a:t>
            </a:r>
          </a:p>
          <a:p>
            <a:pPr algn="ctr" rtl="1">
              <a:buSzPct val="92000"/>
              <a:buFont typeface="Wingdings" pitchFamily="2" charset="2"/>
              <a:buChar char="ü"/>
            </a:pPr>
            <a:r>
              <a:rPr lang="ar-DZ" sz="3200" b="1" dirty="0" smtClean="0">
                <a:latin typeface="Arabic Typesetting" pitchFamily="66" charset="-78"/>
                <a:cs typeface="Arabic Typesetting" pitchFamily="66" charset="-78"/>
              </a:rPr>
              <a:t>مبدأ الجدارة و الاستحقاق مبدأ تكافؤ الفرص</a:t>
            </a:r>
          </a:p>
          <a:p>
            <a:pPr algn="ctr" rtl="1">
              <a:buSzPct val="85000"/>
              <a:buFont typeface="Courier New" pitchFamily="49" charset="0"/>
              <a:buChar char="o"/>
            </a:pPr>
            <a:endParaRPr lang="ar-DZ" sz="3200" b="1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ctr" rtl="1">
              <a:buFont typeface="Wingdings" pitchFamily="2" charset="2"/>
              <a:buChar char="ü"/>
            </a:pPr>
            <a:endParaRPr lang="ar-DZ" sz="3200" b="1" dirty="0" smtClean="0">
              <a:latin typeface="Arabic Typesetting" pitchFamily="66" charset="-78"/>
              <a:cs typeface="Arabic Typesetting" pitchFamily="66" charset="-78"/>
            </a:endParaRPr>
          </a:p>
          <a:p>
            <a:pPr marL="0" indent="0" algn="ctr" rtl="1">
              <a:buNone/>
            </a:pPr>
            <a:endParaRPr lang="ar-DZ" sz="3200" b="1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r" rtl="1">
              <a:buFont typeface="Courier New" pitchFamily="49" charset="0"/>
              <a:buChar char="o"/>
            </a:pPr>
            <a:endParaRPr lang="fr-FR" sz="3200" b="1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6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8"/>
    </mc:Choice>
    <mc:Fallback xmlns="">
      <p:transition spd="slow" advTm="5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DZ" sz="3200" b="1" dirty="0" smtClean="0">
                <a:latin typeface="Arabic Typesetting" pitchFamily="66" charset="-78"/>
                <a:cs typeface="Arabic Typesetting" pitchFamily="66" charset="-78"/>
              </a:rPr>
              <a:t>محور المقياس </a:t>
            </a:r>
            <a:endParaRPr lang="fr-FR" sz="3200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algn="r" rtl="1"/>
            <a:r>
              <a:rPr lang="ar-DZ" sz="3600" b="1" dirty="0" smtClean="0">
                <a:latin typeface="Arabic Typesetting" pitchFamily="66" charset="-78"/>
                <a:cs typeface="Arabic Typesetting" pitchFamily="66" charset="-78"/>
              </a:rPr>
              <a:t>الحياة المهنية للموظف العام </a:t>
            </a:r>
          </a:p>
          <a:p>
            <a:pPr algn="ctr" rtl="1">
              <a:buFont typeface="Wingdings" pitchFamily="2" charset="2"/>
              <a:buChar char="ü"/>
            </a:pP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طرق الدخول للوظيفة العامة</a:t>
            </a:r>
          </a:p>
          <a:p>
            <a:pPr algn="ctr" rtl="1">
              <a:buFont typeface="Wingdings" pitchFamily="2" charset="2"/>
              <a:buChar char="ü"/>
            </a:pP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شروط التوظيف</a:t>
            </a:r>
          </a:p>
          <a:p>
            <a:pPr algn="ctr" rtl="1">
              <a:buFont typeface="Wingdings" pitchFamily="2" charset="2"/>
              <a:buChar char="ü"/>
            </a:pP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تعين الموظف العام </a:t>
            </a:r>
          </a:p>
          <a:p>
            <a:pPr algn="r" rtl="1"/>
            <a:r>
              <a:rPr lang="ar-DZ" sz="3600" b="1" dirty="0" smtClean="0">
                <a:latin typeface="Arabic Typesetting" pitchFamily="66" charset="-78"/>
                <a:cs typeface="Arabic Typesetting" pitchFamily="66" charset="-78"/>
              </a:rPr>
              <a:t> الأثار القانونية للموظف العام</a:t>
            </a:r>
          </a:p>
          <a:p>
            <a:pPr algn="ctr" rtl="1">
              <a:buFont typeface="Wingdings" pitchFamily="2" charset="2"/>
              <a:buChar char="ü"/>
            </a:pP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الوجبات المهنية للموظف العام </a:t>
            </a:r>
          </a:p>
          <a:p>
            <a:pPr algn="ctr" rtl="1">
              <a:buFont typeface="Wingdings" pitchFamily="2" charset="2"/>
              <a:buChar char="ü"/>
            </a:pP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حقوق الموظف العام </a:t>
            </a:r>
          </a:p>
          <a:p>
            <a:pPr algn="ctr" rtl="1">
              <a:buFont typeface="Wingdings" pitchFamily="2" charset="2"/>
              <a:buChar char="ü"/>
            </a:pP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الوضعيات الأساسية للموظف العام </a:t>
            </a:r>
          </a:p>
          <a:p>
            <a:pPr algn="r" rtl="1"/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المسؤولية التأديبية للموظف العام </a:t>
            </a:r>
          </a:p>
          <a:p>
            <a:pPr algn="ctr" rtl="1">
              <a:buFont typeface="Wingdings" pitchFamily="2" charset="2"/>
              <a:buChar char="ü"/>
            </a:pP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مفهوم الخطأ التأديبي</a:t>
            </a:r>
          </a:p>
          <a:p>
            <a:pPr algn="ctr" rtl="1">
              <a:buFont typeface="Wingdings" pitchFamily="2" charset="2"/>
              <a:buChar char="ü"/>
            </a:pP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الإجراءات التأديبية</a:t>
            </a:r>
          </a:p>
          <a:p>
            <a:pPr algn="ctr" rtl="1">
              <a:buFont typeface="Wingdings" pitchFamily="2" charset="2"/>
              <a:buChar char="ü"/>
            </a:pPr>
            <a:r>
              <a:rPr lang="ar-DZ" sz="3600" dirty="0" smtClean="0">
                <a:latin typeface="Arabic Typesetting" pitchFamily="66" charset="-78"/>
                <a:cs typeface="Arabic Typesetting" pitchFamily="66" charset="-78"/>
              </a:rPr>
              <a:t>العقوبات التأديبية</a:t>
            </a:r>
          </a:p>
          <a:p>
            <a:pPr algn="r" rtl="1">
              <a:buFont typeface="Courier New" pitchFamily="49" charset="0"/>
              <a:buChar char="o"/>
            </a:pPr>
            <a:r>
              <a:rPr lang="ar-DZ" sz="3600" b="1" dirty="0" smtClean="0">
                <a:latin typeface="Arabic Typesetting" pitchFamily="66" charset="-78"/>
                <a:cs typeface="Arabic Typesetting" pitchFamily="66" charset="-78"/>
              </a:rPr>
              <a:t>انتهاء </a:t>
            </a:r>
            <a:r>
              <a:rPr lang="ar-DZ" sz="5100" b="1" dirty="0" smtClean="0">
                <a:latin typeface="Arabic Typesetting" pitchFamily="66" charset="-78"/>
                <a:cs typeface="Arabic Typesetting" pitchFamily="66" charset="-78"/>
              </a:rPr>
              <a:t>العلاقة</a:t>
            </a:r>
            <a:r>
              <a:rPr lang="ar-DZ" sz="3600" b="1" dirty="0" smtClean="0">
                <a:latin typeface="Arabic Typesetting" pitchFamily="66" charset="-78"/>
                <a:cs typeface="Arabic Typesetting" pitchFamily="66" charset="-78"/>
              </a:rPr>
              <a:t> الوظيفية  </a:t>
            </a:r>
          </a:p>
          <a:p>
            <a:pPr algn="r" rtl="1"/>
            <a:endParaRPr lang="ar-DZ" sz="3600" dirty="0">
              <a:latin typeface="Arabic Typesetting" pitchFamily="66" charset="-78"/>
              <a:cs typeface="Arabic Typesetting" pitchFamily="66" charset="-78"/>
            </a:endParaRPr>
          </a:p>
          <a:p>
            <a:pPr marL="0" indent="0" algn="r" rtl="1">
              <a:buNone/>
            </a:pPr>
            <a:endParaRPr lang="fr-FR" sz="3600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51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609"/>
    </mc:Choice>
    <mc:Fallback xmlns="">
      <p:transition spd="slow" advTm="986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/>
              <a:t>   </a:t>
            </a:r>
            <a:r>
              <a:rPr lang="fr-FR" dirty="0"/>
              <a:t/>
            </a:r>
            <a:br>
              <a:rPr lang="fr-FR" dirty="0"/>
            </a:br>
            <a:r>
              <a:rPr lang="ar-DZ" dirty="0" smtClean="0"/>
              <a:t>الأهداف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3200" b="1" u="sng" dirty="0">
                <a:latin typeface="Arabic Typesetting" pitchFamily="66" charset="-78"/>
                <a:cs typeface="Arabic Typesetting" pitchFamily="66" charset="-78"/>
              </a:rPr>
              <a:t>مستوى المعرفة والتذكر </a:t>
            </a:r>
            <a:r>
              <a:rPr lang="fr-FR" sz="3200" b="1" u="sng" dirty="0" err="1">
                <a:latin typeface="Arabic Typesetting" pitchFamily="66" charset="-78"/>
                <a:cs typeface="Arabic Typesetting" pitchFamily="66" charset="-78"/>
              </a:rPr>
              <a:t>knowledge</a:t>
            </a:r>
            <a:r>
              <a:rPr lang="ar-SA" sz="3200" b="1" dirty="0"/>
              <a:t>:</a:t>
            </a:r>
            <a:endParaRPr lang="fr-FR" sz="3200" dirty="0"/>
          </a:p>
          <a:p>
            <a:pPr marL="0" indent="0" algn="just" rtl="1">
              <a:buNone/>
            </a:pPr>
            <a:r>
              <a:rPr lang="ar-SA" dirty="0" smtClean="0"/>
              <a:t>  </a:t>
            </a:r>
            <a:r>
              <a:rPr lang="ar-SA" sz="2800" dirty="0">
                <a:latin typeface="Arabic Typesetting" pitchFamily="66" charset="-78"/>
                <a:cs typeface="Arabic Typesetting" pitchFamily="66" charset="-78"/>
              </a:rPr>
              <a:t>يستعيد الطالب المعلومات من الذاكرة (المكتسبات القبلية)،حيث يتذكر أهم المصطلحات الخاصة بالقانون الاداري و النشاط الاداري المرفق العام و الضبط الاداري، ويتم إعطاء الطالب سؤال بإجابة قصيرة ، و</a:t>
            </a:r>
            <a:r>
              <a:rPr lang="ar-DZ" sz="2800" dirty="0">
                <a:latin typeface="Arabic Typesetting" pitchFamily="66" charset="-78"/>
                <a:cs typeface="Arabic Typesetting" pitchFamily="66" charset="-78"/>
              </a:rPr>
              <a:t> سؤال متعدد الاختيارات  </a:t>
            </a:r>
            <a:r>
              <a:rPr lang="ar-SA" sz="2800" dirty="0">
                <a:latin typeface="Arabic Typesetting" pitchFamily="66" charset="-78"/>
                <a:cs typeface="Arabic Typesetting" pitchFamily="66" charset="-78"/>
              </a:rPr>
              <a:t>يطلب منه الإجابة عليهما لتذكر المكتسبات القبلية لهذا المحور</a:t>
            </a:r>
            <a:r>
              <a:rPr lang="ar-SA" sz="2800" dirty="0" smtClean="0">
                <a:latin typeface="Arabic Typesetting" pitchFamily="66" charset="-78"/>
                <a:cs typeface="Arabic Typesetting" pitchFamily="66" charset="-78"/>
              </a:rPr>
              <a:t>.</a:t>
            </a:r>
            <a:r>
              <a:rPr lang="ar-SA" sz="2800" b="1" u="sng" dirty="0"/>
              <a:t> </a:t>
            </a:r>
            <a:endParaRPr lang="ar-DZ" sz="2800" b="1" u="sng" dirty="0" smtClean="0"/>
          </a:p>
          <a:p>
            <a:pPr marL="0" indent="0" algn="just" rtl="1">
              <a:buNone/>
            </a:pPr>
            <a:endParaRPr lang="ar-DZ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pPr marL="0" indent="0" algn="just" rtl="1">
              <a:buNone/>
            </a:pPr>
            <a:endParaRPr lang="ar-DZ" sz="2800" dirty="0">
              <a:latin typeface="Arabic Typesetting" pitchFamily="66" charset="-78"/>
              <a:cs typeface="Arabic Typesetting" pitchFamily="66" charset="-78"/>
            </a:endParaRPr>
          </a:p>
          <a:p>
            <a:pPr marL="0" indent="0" algn="just" rtl="1">
              <a:buNone/>
            </a:pPr>
            <a:endParaRPr lang="ar-DZ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pPr marL="0" indent="0" algn="just" rtl="1">
              <a:buNone/>
            </a:pPr>
            <a:endParaRPr lang="ar-DZ" sz="2800" dirty="0">
              <a:latin typeface="Arabic Typesetting" pitchFamily="66" charset="-78"/>
              <a:cs typeface="Arabic Typesetting" pitchFamily="66" charset="-78"/>
            </a:endParaRPr>
          </a:p>
          <a:p>
            <a:pPr marL="0" indent="0" algn="just" rtl="1">
              <a:buNone/>
            </a:pPr>
            <a:endParaRPr lang="ar-DZ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pPr marL="0" indent="0" algn="just" rtl="1">
              <a:buNone/>
            </a:pPr>
            <a:endParaRPr lang="fr-FR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"/>
    </mc:Choice>
    <mc:Fallback xmlns="">
      <p:transition spd="slow" advTm="3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DZ" dirty="0" smtClean="0"/>
              <a:t>الأهداف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59216" cy="4873752"/>
          </a:xfrm>
        </p:spPr>
        <p:txBody>
          <a:bodyPr/>
          <a:lstStyle/>
          <a:p>
            <a:pPr algn="r" rtl="1"/>
            <a:r>
              <a:rPr lang="ar-SA" b="1" dirty="0"/>
              <a:t>-</a:t>
            </a:r>
            <a:r>
              <a:rPr lang="ar-SA" sz="3200" b="1" u="sng" dirty="0">
                <a:latin typeface="Arabic Typesetting" pitchFamily="66" charset="-78"/>
                <a:cs typeface="Arabic Typesetting" pitchFamily="66" charset="-78"/>
              </a:rPr>
              <a:t>مستوى التقويم </a:t>
            </a:r>
            <a:r>
              <a:rPr lang="fr-FR" sz="3200" b="1" u="sng" dirty="0" err="1">
                <a:latin typeface="Arabic Typesetting" pitchFamily="66" charset="-78"/>
                <a:cs typeface="Arabic Typesetting" pitchFamily="66" charset="-78"/>
              </a:rPr>
              <a:t>evaluation</a:t>
            </a:r>
            <a:r>
              <a:rPr lang="ar-SA" sz="3200" b="1" dirty="0" smtClean="0">
                <a:latin typeface="Arabic Typesetting" pitchFamily="66" charset="-78"/>
                <a:cs typeface="Arabic Typesetting" pitchFamily="66" charset="-78"/>
              </a:rPr>
              <a:t>:</a:t>
            </a:r>
            <a:endParaRPr lang="ar-DZ" sz="3200" b="1" dirty="0">
              <a:latin typeface="Arabic Typesetting" pitchFamily="66" charset="-78"/>
              <a:cs typeface="Arabic Typesetting" pitchFamily="66" charset="-78"/>
            </a:endParaRPr>
          </a:p>
          <a:p>
            <a:pPr marL="0" indent="0" algn="just" rtl="1">
              <a:buNone/>
            </a:pPr>
            <a:r>
              <a:rPr lang="ar-SA" sz="2800" dirty="0" smtClean="0">
                <a:latin typeface="Arabic Typesetting" pitchFamily="66" charset="-78"/>
                <a:cs typeface="Arabic Typesetting" pitchFamily="66" charset="-78"/>
              </a:rPr>
              <a:t>   </a:t>
            </a:r>
            <a:r>
              <a:rPr lang="ar-SA" sz="2800" dirty="0">
                <a:latin typeface="Arabic Typesetting" pitchFamily="66" charset="-78"/>
                <a:cs typeface="Arabic Typesetting" pitchFamily="66" charset="-78"/>
              </a:rPr>
              <a:t>بعد الإلمام بكل ما يخص الموظف العام و الوظيفة العامة وفقا ما تم </a:t>
            </a:r>
            <a:r>
              <a:rPr lang="ar-SA" sz="2800" dirty="0" smtClean="0">
                <a:latin typeface="Arabic Typesetting" pitchFamily="66" charset="-78"/>
                <a:cs typeface="Arabic Typesetting" pitchFamily="66" charset="-78"/>
              </a:rPr>
              <a:t>عرضه</a:t>
            </a:r>
            <a:r>
              <a:rPr lang="ar-DZ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SA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SA" sz="2800" dirty="0">
                <a:latin typeface="Arabic Typesetting" pitchFamily="66" charset="-78"/>
                <a:cs typeface="Arabic Typesetting" pitchFamily="66" charset="-78"/>
              </a:rPr>
              <a:t>يصل الطالب إلى </a:t>
            </a:r>
            <a:r>
              <a:rPr lang="ar-DZ" sz="2800" dirty="0" smtClean="0">
                <a:latin typeface="Arabic Typesetting" pitchFamily="66" charset="-78"/>
                <a:cs typeface="Arabic Typesetting" pitchFamily="66" charset="-78"/>
              </a:rPr>
              <a:t>ال</a:t>
            </a:r>
            <a:r>
              <a:rPr lang="ar-SA" sz="2800" dirty="0" smtClean="0">
                <a:latin typeface="Arabic Typesetting" pitchFamily="66" charset="-78"/>
                <a:cs typeface="Arabic Typesetting" pitchFamily="66" charset="-78"/>
              </a:rPr>
              <a:t>قدر</a:t>
            </a:r>
            <a:r>
              <a:rPr lang="ar-DZ" sz="2800" dirty="0" smtClean="0">
                <a:latin typeface="Arabic Typesetting" pitchFamily="66" charset="-78"/>
                <a:cs typeface="Arabic Typesetting" pitchFamily="66" charset="-78"/>
              </a:rPr>
              <a:t>ة على أن يفرق</a:t>
            </a:r>
            <a:r>
              <a:rPr lang="ar-SA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SA" sz="2800" dirty="0">
                <a:latin typeface="Arabic Typesetting" pitchFamily="66" charset="-78"/>
                <a:cs typeface="Arabic Typesetting" pitchFamily="66" charset="-78"/>
              </a:rPr>
              <a:t>بين  الموظف العام  </a:t>
            </a:r>
            <a:r>
              <a:rPr lang="ar-SA" sz="2800" dirty="0" smtClean="0">
                <a:latin typeface="Arabic Typesetting" pitchFamily="66" charset="-78"/>
                <a:cs typeface="Arabic Typesetting" pitchFamily="66" charset="-78"/>
              </a:rPr>
              <a:t>والعامل </a:t>
            </a:r>
            <a:r>
              <a:rPr lang="ar-SA" sz="2800" dirty="0">
                <a:latin typeface="Arabic Typesetting" pitchFamily="66" charset="-78"/>
                <a:cs typeface="Arabic Typesetting" pitchFamily="66" charset="-78"/>
              </a:rPr>
              <a:t>و تحديد العلاقة بين الموظف و الإدارة </a:t>
            </a:r>
            <a:r>
              <a:rPr lang="ar-DZ" sz="2800" dirty="0" smtClean="0">
                <a:latin typeface="Arabic Typesetting" pitchFamily="66" charset="-78"/>
                <a:cs typeface="Arabic Typesetting" pitchFamily="66" charset="-78"/>
              </a:rPr>
              <a:t>و</a:t>
            </a:r>
            <a:r>
              <a:rPr lang="ar-SA" sz="2800" dirty="0" smtClean="0">
                <a:latin typeface="Arabic Typesetting" pitchFamily="66" charset="-78"/>
                <a:cs typeface="Arabic Typesetting" pitchFamily="66" charset="-78"/>
              </a:rPr>
              <a:t>مختلف </a:t>
            </a:r>
            <a:r>
              <a:rPr lang="ar-SA" sz="2800" dirty="0">
                <a:latin typeface="Arabic Typesetting" pitchFamily="66" charset="-78"/>
                <a:cs typeface="Arabic Typesetting" pitchFamily="66" charset="-78"/>
              </a:rPr>
              <a:t>أنظمة الوظيفة العامة و بالتالي تمكنه هذه المكتسبات من تحضير المحور القادم المتعلق </a:t>
            </a:r>
            <a:r>
              <a:rPr lang="ar-SA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SA" sz="2800" dirty="0">
                <a:latin typeface="Arabic Typesetting" pitchFamily="66" charset="-78"/>
                <a:cs typeface="Arabic Typesetting" pitchFamily="66" charset="-78"/>
              </a:rPr>
              <a:t>بحقوق واجبات الموظف العام</a:t>
            </a:r>
            <a:r>
              <a:rPr lang="ar-SA" dirty="0" smtClean="0"/>
              <a:t>.</a:t>
            </a:r>
            <a:endParaRPr lang="ar-DZ" dirty="0" smtClean="0"/>
          </a:p>
          <a:p>
            <a:pPr algn="just" rtl="1"/>
            <a:r>
              <a:rPr lang="ar-SA" sz="2800" b="1" u="sng" dirty="0">
                <a:latin typeface="Arabic Typesetting" pitchFamily="66" charset="-78"/>
                <a:cs typeface="Arabic Typesetting" pitchFamily="66" charset="-78"/>
              </a:rPr>
              <a:t>مستوى الفهم والاستيعاب </a:t>
            </a:r>
            <a:r>
              <a:rPr lang="fr-FR" sz="2800" b="1" u="sng" dirty="0" err="1">
                <a:latin typeface="Arabic Typesetting" pitchFamily="66" charset="-78"/>
                <a:cs typeface="Arabic Typesetting" pitchFamily="66" charset="-78"/>
              </a:rPr>
              <a:t>comprehension</a:t>
            </a:r>
            <a:r>
              <a:rPr lang="ar-SA" sz="2800" b="1" dirty="0">
                <a:latin typeface="Arabic Typesetting" pitchFamily="66" charset="-78"/>
                <a:cs typeface="Arabic Typesetting" pitchFamily="66" charset="-78"/>
              </a:rPr>
              <a:t>:</a:t>
            </a:r>
            <a:endParaRPr lang="fr-FR" sz="2800" dirty="0">
              <a:latin typeface="Arabic Typesetting" pitchFamily="66" charset="-78"/>
              <a:cs typeface="Arabic Typesetting" pitchFamily="66" charset="-78"/>
            </a:endParaRPr>
          </a:p>
          <a:p>
            <a:pPr marL="0" indent="0" algn="just" rtl="1">
              <a:buNone/>
            </a:pPr>
            <a:r>
              <a:rPr lang="ar-SA" sz="2800" dirty="0">
                <a:latin typeface="Arabic Typesetting" pitchFamily="66" charset="-78"/>
                <a:cs typeface="Arabic Typesetting" pitchFamily="66" charset="-78"/>
              </a:rPr>
              <a:t>     يعمل الطالب على التمييز بين بعض المفاهيم والمصطلحات المهمة في هذا </a:t>
            </a:r>
            <a:r>
              <a:rPr lang="ar-SA" sz="2800" dirty="0" smtClean="0">
                <a:latin typeface="Arabic Typesetting" pitchFamily="66" charset="-78"/>
                <a:cs typeface="Arabic Typesetting" pitchFamily="66" charset="-78"/>
              </a:rPr>
              <a:t>ا</a:t>
            </a:r>
            <a:r>
              <a:rPr lang="ar-DZ" sz="2800" dirty="0" smtClean="0">
                <a:latin typeface="Arabic Typesetting" pitchFamily="66" charset="-78"/>
                <a:cs typeface="Arabic Typesetting" pitchFamily="66" charset="-78"/>
              </a:rPr>
              <a:t>لمقياس</a:t>
            </a:r>
            <a:r>
              <a:rPr lang="ar-SA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SA" sz="2800" dirty="0">
                <a:latin typeface="Arabic Typesetting" pitchFamily="66" charset="-78"/>
                <a:cs typeface="Arabic Typesetting" pitchFamily="66" charset="-78"/>
              </a:rPr>
              <a:t>بحيث يجب أن يميز الطالب بين أهم </a:t>
            </a:r>
            <a:r>
              <a:rPr lang="ar-SA" sz="2800" dirty="0" smtClean="0">
                <a:latin typeface="Arabic Typesetting" pitchFamily="66" charset="-78"/>
                <a:cs typeface="Arabic Typesetting" pitchFamily="66" charset="-78"/>
              </a:rPr>
              <a:t>مصطلح</a:t>
            </a:r>
            <a:r>
              <a:rPr lang="ar-DZ" sz="2800" dirty="0" smtClean="0">
                <a:latin typeface="Arabic Typesetting" pitchFamily="66" charset="-78"/>
                <a:cs typeface="Arabic Typesetting" pitchFamily="66" charset="-78"/>
              </a:rPr>
              <a:t>ات</a:t>
            </a:r>
            <a:r>
              <a:rPr lang="ar-SA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2800" dirty="0" smtClean="0">
                <a:latin typeface="Arabic Typesetting" pitchFamily="66" charset="-78"/>
                <a:cs typeface="Arabic Typesetting" pitchFamily="66" charset="-78"/>
              </a:rPr>
              <a:t>:</a:t>
            </a:r>
            <a:r>
              <a:rPr lang="ar-SA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SA" sz="2800" dirty="0">
                <a:latin typeface="Arabic Typesetting" pitchFamily="66" charset="-78"/>
                <a:cs typeface="Arabic Typesetting" pitchFamily="66" charset="-78"/>
              </a:rPr>
              <a:t>النظام المغلق و النظام المفتوح و وتعريف الموظف العام حتى يسهل عليه تحديد طبيعة العلاقة بين الموظف و </a:t>
            </a:r>
            <a:r>
              <a:rPr lang="ar-SA" sz="2800" dirty="0" smtClean="0">
                <a:latin typeface="Arabic Typesetting" pitchFamily="66" charset="-78"/>
                <a:cs typeface="Arabic Typesetting" pitchFamily="66" charset="-78"/>
              </a:rPr>
              <a:t>الادارة</a:t>
            </a:r>
            <a:r>
              <a:rPr lang="ar-DZ" sz="2800" dirty="0" smtClean="0">
                <a:latin typeface="Arabic Typesetting" pitchFamily="66" charset="-78"/>
                <a:cs typeface="Arabic Typesetting" pitchFamily="66" charset="-78"/>
              </a:rPr>
              <a:t>، حقوق الموظف العام و وجباته ثم التطرق إلا إخلال بهذه الوجبات و ما يترتب عليها من عقوبات.</a:t>
            </a:r>
            <a:endParaRPr lang="fr-FR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pPr marL="0" indent="0" algn="just" rtl="1">
              <a:buNone/>
            </a:pPr>
            <a:endParaRPr lang="fr-FR" sz="2800" dirty="0">
              <a:latin typeface="Arabic Typesetting" pitchFamily="66" charset="-78"/>
              <a:cs typeface="Arabic Typesetting" pitchFamily="66" charset="-78"/>
            </a:endParaRPr>
          </a:p>
          <a:p>
            <a:pPr marL="0" indent="0" algn="just" rtl="1">
              <a:buNone/>
            </a:pPr>
            <a:endParaRPr lang="fr-FR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pPr marL="0" indent="0" algn="just" rtl="1">
              <a:buNone/>
            </a:pPr>
            <a:endParaRPr lang="fr-FR" sz="2800" dirty="0">
              <a:latin typeface="Arabic Typesetting" pitchFamily="66" charset="-78"/>
              <a:cs typeface="Arabic Typesetting" pitchFamily="66" charset="-78"/>
            </a:endParaRPr>
          </a:p>
          <a:p>
            <a:pPr marL="0" indent="0" algn="just" rtl="1">
              <a:buNone/>
            </a:pPr>
            <a:endParaRPr lang="fr-FR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pPr marL="0" indent="0" algn="just" rtl="1">
              <a:buNone/>
            </a:pPr>
            <a:endParaRPr lang="ar-DZ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pPr marL="0" indent="0" algn="just" rtl="1">
              <a:buNone/>
            </a:pPr>
            <a:endParaRPr lang="fr-FR" sz="2800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2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9"/>
    </mc:Choice>
    <mc:Fallback xmlns="">
      <p:transition spd="slow" advTm="3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dirty="0" smtClean="0"/>
              <a:t>الاهداف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ar-SA" b="1" u="sng" dirty="0">
                <a:latin typeface="Arabic Typesetting" pitchFamily="66" charset="-78"/>
                <a:cs typeface="Arabic Typesetting" pitchFamily="66" charset="-78"/>
              </a:rPr>
              <a:t>مستوى التطبيق  </a:t>
            </a:r>
            <a:r>
              <a:rPr lang="fr-FR" b="1" u="sng" dirty="0" err="1">
                <a:latin typeface="Arabic Typesetting" pitchFamily="66" charset="-78"/>
                <a:cs typeface="Arabic Typesetting" pitchFamily="66" charset="-78"/>
              </a:rPr>
              <a:t>Apply</a:t>
            </a:r>
            <a:r>
              <a:rPr lang="ar-SA" b="1" dirty="0">
                <a:latin typeface="Arabic Typesetting" pitchFamily="66" charset="-78"/>
                <a:cs typeface="Arabic Typesetting" pitchFamily="66" charset="-78"/>
              </a:rPr>
              <a:t>: </a:t>
            </a:r>
            <a:endParaRPr lang="fr-FR" dirty="0">
              <a:latin typeface="Arabic Typesetting" pitchFamily="66" charset="-78"/>
              <a:cs typeface="Arabic Typesetting" pitchFamily="66" charset="-78"/>
            </a:endParaRPr>
          </a:p>
          <a:p>
            <a:pPr marL="0" indent="0" algn="just" rtl="1">
              <a:buNone/>
            </a:pPr>
            <a:r>
              <a:rPr lang="ar-DZ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SA" sz="2800" dirty="0">
                <a:latin typeface="Arabic Typesetting" pitchFamily="66" charset="-78"/>
                <a:cs typeface="Arabic Typesetting" pitchFamily="66" charset="-78"/>
              </a:rPr>
              <a:t>يتعرف الطالب </a:t>
            </a:r>
            <a:r>
              <a:rPr lang="ar-SA" sz="2800" dirty="0" smtClean="0">
                <a:latin typeface="Arabic Typesetting" pitchFamily="66" charset="-78"/>
                <a:cs typeface="Arabic Typesetting" pitchFamily="66" charset="-78"/>
              </a:rPr>
              <a:t>على</a:t>
            </a:r>
            <a:r>
              <a:rPr lang="ar-DZ" sz="2800" dirty="0" smtClean="0">
                <a:latin typeface="Arabic Typesetting" pitchFamily="66" charset="-78"/>
                <a:cs typeface="Arabic Typesetting" pitchFamily="66" charset="-78"/>
              </a:rPr>
              <a:t> مختلف الانظمة الوظيفية</a:t>
            </a:r>
            <a:r>
              <a:rPr lang="ar-SA" sz="2800" dirty="0" smtClean="0">
                <a:latin typeface="Arabic Typesetting" pitchFamily="66" charset="-78"/>
                <a:cs typeface="Arabic Typesetting" pitchFamily="66" charset="-78"/>
              </a:rPr>
              <a:t>  </a:t>
            </a:r>
            <a:r>
              <a:rPr lang="ar-SA" sz="2800" dirty="0">
                <a:latin typeface="Arabic Typesetting" pitchFamily="66" charset="-78"/>
                <a:cs typeface="Arabic Typesetting" pitchFamily="66" charset="-78"/>
              </a:rPr>
              <a:t>النظام المفتوح و النظام المغلق و موقف المشرع الجزائري منه حيث يحل سؤال متعدد الاختيار ثم يجري إجابة لأسئلة بأجوبة </a:t>
            </a:r>
            <a:r>
              <a:rPr lang="ar-SA" sz="2800" dirty="0" smtClean="0">
                <a:latin typeface="Arabic Typesetting" pitchFamily="66" charset="-78"/>
                <a:cs typeface="Arabic Typesetting" pitchFamily="66" charset="-78"/>
              </a:rPr>
              <a:t>قصي</a:t>
            </a:r>
            <a:r>
              <a:rPr lang="ar-DZ" sz="2800" dirty="0" err="1" smtClean="0">
                <a:latin typeface="Arabic Typesetting" pitchFamily="66" charset="-78"/>
                <a:cs typeface="Arabic Typesetting" pitchFamily="66" charset="-78"/>
              </a:rPr>
              <a:t>رة</a:t>
            </a:r>
            <a:r>
              <a:rPr lang="ar-DZ" sz="2800" dirty="0" smtClean="0">
                <a:latin typeface="Arabic Typesetting" pitchFamily="66" charset="-78"/>
                <a:cs typeface="Arabic Typesetting" pitchFamily="66" charset="-78"/>
              </a:rPr>
              <a:t>، و بعد ذلك يتم تطبيق حول حقوق و وجبات الموظف العام و أخطاء المهنية المترتبة على إخلال بالوجبات الوظيفة   و بالتالي نظام التأديبي للموظف العام </a:t>
            </a:r>
            <a:r>
              <a:rPr lang="ar-SA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endParaRPr lang="fr-FR" sz="2800" dirty="0">
              <a:latin typeface="Arabic Typesetting" pitchFamily="66" charset="-78"/>
              <a:cs typeface="Arabic Typesetting" pitchFamily="66" charset="-78"/>
            </a:endParaRPr>
          </a:p>
          <a:p>
            <a:pPr algn="r" rtl="1"/>
            <a:r>
              <a:rPr lang="ar-SA" sz="3600" b="1" dirty="0">
                <a:latin typeface="Arabic Typesetting" pitchFamily="66" charset="-78"/>
                <a:cs typeface="Arabic Typesetting" pitchFamily="66" charset="-78"/>
              </a:rPr>
              <a:t>مستوى التقويم </a:t>
            </a:r>
            <a:r>
              <a:rPr lang="fr-FR" sz="3600" b="1" dirty="0" err="1">
                <a:latin typeface="Arabic Typesetting" pitchFamily="66" charset="-78"/>
                <a:cs typeface="Arabic Typesetting" pitchFamily="66" charset="-78"/>
              </a:rPr>
              <a:t>evaluation</a:t>
            </a:r>
            <a:r>
              <a:rPr lang="ar-SA" sz="3600" b="1" dirty="0" smtClean="0">
                <a:latin typeface="Arabic Typesetting" pitchFamily="66" charset="-78"/>
                <a:cs typeface="Arabic Typesetting" pitchFamily="66" charset="-78"/>
              </a:rPr>
              <a:t>:</a:t>
            </a:r>
            <a:endParaRPr lang="ar-DZ" sz="3600" dirty="0">
              <a:latin typeface="Arabic Typesetting" pitchFamily="66" charset="-78"/>
              <a:cs typeface="Arabic Typesetting" pitchFamily="66" charset="-78"/>
            </a:endParaRPr>
          </a:p>
          <a:p>
            <a:pPr marL="0" indent="0" algn="r" rtl="1">
              <a:buNone/>
            </a:pPr>
            <a:r>
              <a:rPr lang="ar-SA" sz="2800" dirty="0" smtClean="0">
                <a:latin typeface="Arabic Typesetting" pitchFamily="66" charset="-78"/>
                <a:cs typeface="Arabic Typesetting" pitchFamily="66" charset="-78"/>
              </a:rPr>
              <a:t>بعد </a:t>
            </a:r>
            <a:r>
              <a:rPr lang="ar-SA" sz="2800" dirty="0">
                <a:latin typeface="Arabic Typesetting" pitchFamily="66" charset="-78"/>
                <a:cs typeface="Arabic Typesetting" pitchFamily="66" charset="-78"/>
              </a:rPr>
              <a:t>الإلمام  بتعريف الموظف العام و الوظيفة العامة  </a:t>
            </a:r>
            <a:r>
              <a:rPr lang="ar-DZ" sz="2800" dirty="0" smtClean="0">
                <a:latin typeface="Arabic Typesetting" pitchFamily="66" charset="-78"/>
                <a:cs typeface="Arabic Typesetting" pitchFamily="66" charset="-78"/>
              </a:rPr>
              <a:t>التي</a:t>
            </a:r>
            <a:r>
              <a:rPr lang="ar-SA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SA" sz="2800" dirty="0">
                <a:latin typeface="Arabic Typesetting" pitchFamily="66" charset="-78"/>
                <a:cs typeface="Arabic Typesetting" pitchFamily="66" charset="-78"/>
              </a:rPr>
              <a:t>تعد من أهم العناصر التي تساهم في </a:t>
            </a:r>
            <a:r>
              <a:rPr lang="ar-SA" sz="2800" dirty="0" err="1">
                <a:latin typeface="Arabic Typesetting" pitchFamily="66" charset="-78"/>
                <a:cs typeface="Arabic Typesetting" pitchFamily="66" charset="-78"/>
              </a:rPr>
              <a:t>إكتساب</a:t>
            </a:r>
            <a:r>
              <a:rPr lang="ar-SA" sz="2800" dirty="0">
                <a:latin typeface="Arabic Typesetting" pitchFamily="66" charset="-78"/>
                <a:cs typeface="Arabic Typesetting" pitchFamily="66" charset="-78"/>
              </a:rPr>
              <a:t> المقياس ككل </a:t>
            </a:r>
            <a:r>
              <a:rPr lang="ar-SA" sz="2800" dirty="0" smtClean="0">
                <a:latin typeface="Arabic Typesetting" pitchFamily="66" charset="-78"/>
                <a:cs typeface="Arabic Typesetting" pitchFamily="66" charset="-78"/>
              </a:rPr>
              <a:t>و </a:t>
            </a:r>
            <a:r>
              <a:rPr lang="ar-SA" sz="2800" dirty="0">
                <a:latin typeface="Arabic Typesetting" pitchFamily="66" charset="-78"/>
                <a:cs typeface="Arabic Typesetting" pitchFamily="66" charset="-78"/>
              </a:rPr>
              <a:t>تمهيد </a:t>
            </a:r>
            <a:r>
              <a:rPr lang="ar-SA" sz="2800" dirty="0" err="1" smtClean="0">
                <a:latin typeface="Arabic Typesetting" pitchFamily="66" charset="-78"/>
                <a:cs typeface="Arabic Typesetting" pitchFamily="66" charset="-78"/>
              </a:rPr>
              <a:t>لل</a:t>
            </a:r>
            <a:r>
              <a:rPr lang="ar-DZ" sz="2800" dirty="0" smtClean="0">
                <a:latin typeface="Arabic Typesetting" pitchFamily="66" charset="-78"/>
                <a:cs typeface="Arabic Typesetting" pitchFamily="66" charset="-78"/>
              </a:rPr>
              <a:t>م</a:t>
            </a:r>
            <a:r>
              <a:rPr lang="ar-SA" sz="2800" dirty="0" smtClean="0">
                <a:latin typeface="Arabic Typesetting" pitchFamily="66" charset="-78"/>
                <a:cs typeface="Arabic Typesetting" pitchFamily="66" charset="-78"/>
              </a:rPr>
              <a:t>حور </a:t>
            </a:r>
            <a:r>
              <a:rPr lang="ar-SA" sz="2800" dirty="0">
                <a:latin typeface="Arabic Typesetting" pitchFamily="66" charset="-78"/>
                <a:cs typeface="Arabic Typesetting" pitchFamily="66" charset="-78"/>
              </a:rPr>
              <a:t>المتعلق بحقوق و وجبات الموظف العام و النظام التأديبي  كذا نهاية العلاقة الوظيفية  .</a:t>
            </a:r>
            <a:endParaRPr lang="fr-FR" sz="2800" dirty="0">
              <a:latin typeface="Arabic Typesetting" pitchFamily="66" charset="-78"/>
              <a:cs typeface="Arabic Typesetting" pitchFamily="66" charset="-78"/>
            </a:endParaRPr>
          </a:p>
          <a:p>
            <a:pPr marL="0" indent="0" rtl="1">
              <a:buNone/>
            </a:pPr>
            <a:r>
              <a:rPr lang="fr-FR" dirty="0"/>
              <a:t> </a:t>
            </a:r>
          </a:p>
          <a:p>
            <a:pPr algn="r" rtl="1"/>
            <a:endParaRPr lang="fr-FR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9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0"/>
    </mc:Choice>
    <mc:Fallback xmlns="">
      <p:transition spd="slow" advTm="1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Mé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</TotalTime>
  <Words>448</Words>
  <Application>Microsoft Office PowerPoint</Application>
  <PresentationFormat>Affichage à l'écran (4:3)</PresentationFormat>
  <Paragraphs>60</Paragraphs>
  <Slides>9</Slides>
  <Notes>1</Notes>
  <HiddenSlides>0</HiddenSlides>
  <MMClips>9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Oriel</vt:lpstr>
      <vt:lpstr>جامعة تيسمسيلت   كلية الحقوق  د. شرماط سيدعلي </vt:lpstr>
      <vt:lpstr>محاضرات في مقياس قانون الوظيفة العامة </vt:lpstr>
      <vt:lpstr>ديباجة</vt:lpstr>
      <vt:lpstr>خريطة ذهنية للمقياس </vt:lpstr>
      <vt:lpstr>محاور المقياس </vt:lpstr>
      <vt:lpstr>محور المقياس </vt:lpstr>
      <vt:lpstr>    الأهداف </vt:lpstr>
      <vt:lpstr>الأهداف </vt:lpstr>
      <vt:lpstr>الاهداف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جامعة تيسمسيلت   كلية الحقوق  د. شرماط سيدعلي</dc:title>
  <dc:creator>DELL</dc:creator>
  <cp:lastModifiedBy>DELL</cp:lastModifiedBy>
  <cp:revision>15</cp:revision>
  <dcterms:created xsi:type="dcterms:W3CDTF">2024-08-20T21:32:53Z</dcterms:created>
  <dcterms:modified xsi:type="dcterms:W3CDTF">2024-08-30T16:09:05Z</dcterms:modified>
</cp:coreProperties>
</file>