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6" r:id="rId20"/>
    <p:sldId id="275" r:id="rId21"/>
    <p:sldId id="277" r:id="rId22"/>
    <p:sldId id="278" r:id="rId23"/>
    <p:sldId id="279" r:id="rId24"/>
    <p:sldId id="280" r:id="rId25"/>
    <p:sldId id="281" r:id="rId26"/>
    <p:sldId id="284" r:id="rId27"/>
    <p:sldId id="285" r:id="rId28"/>
    <p:sldId id="286" r:id="rId29"/>
    <p:sldId id="287" r:id="rId30"/>
    <p:sldId id="288" r:id="rId31"/>
    <p:sldId id="282" r:id="rId32"/>
    <p:sldId id="283" r:id="rId33"/>
    <p:sldId id="274"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1038" y="2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BC1399CF-3538-4FE9-AD78-37B77C6AF34C}" type="datetimeFigureOut">
              <a:rPr lang="fr-FR" smtClean="0"/>
              <a:t>02/06/2024</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28C488DC-3DCF-4EED-8523-36397AD7D297}"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C1399CF-3538-4FE9-AD78-37B77C6AF34C}" type="datetimeFigureOut">
              <a:rPr lang="fr-FR" smtClean="0"/>
              <a:t>02/06/2024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8C488DC-3DCF-4EED-8523-36397AD7D297}"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C1399CF-3538-4FE9-AD78-37B77C6AF34C}" type="datetimeFigureOut">
              <a:rPr lang="fr-FR" smtClean="0"/>
              <a:t>02/06/2024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8C488DC-3DCF-4EED-8523-36397AD7D297}"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C1399CF-3538-4FE9-AD78-37B77C6AF34C}" type="datetimeFigureOut">
              <a:rPr lang="fr-FR" smtClean="0"/>
              <a:t>02/06/2024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8C488DC-3DCF-4EED-8523-36397AD7D297}"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BC1399CF-3538-4FE9-AD78-37B77C6AF34C}" type="datetimeFigureOut">
              <a:rPr lang="fr-FR" smtClean="0"/>
              <a:t>02/06/2024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8C488DC-3DCF-4EED-8523-36397AD7D297}"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BC1399CF-3538-4FE9-AD78-37B77C6AF34C}" type="datetimeFigureOut">
              <a:rPr lang="fr-FR" smtClean="0"/>
              <a:t>02/06/2024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8C488DC-3DCF-4EED-8523-36397AD7D297}"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BC1399CF-3538-4FE9-AD78-37B77C6AF34C}" type="datetimeFigureOut">
              <a:rPr lang="fr-FR" smtClean="0"/>
              <a:t>02/06/2024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28C488DC-3DCF-4EED-8523-36397AD7D29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BC1399CF-3538-4FE9-AD78-37B77C6AF34C}" type="datetimeFigureOut">
              <a:rPr lang="fr-FR" smtClean="0"/>
              <a:t>02/06/2024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28C488DC-3DCF-4EED-8523-36397AD7D297}"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BC1399CF-3538-4FE9-AD78-37B77C6AF34C}" type="datetimeFigureOut">
              <a:rPr lang="fr-FR" smtClean="0"/>
              <a:t>02/06/2024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28C488DC-3DCF-4EED-8523-36397AD7D297}"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BC1399CF-3538-4FE9-AD78-37B77C6AF34C}" type="datetimeFigureOut">
              <a:rPr lang="fr-FR" smtClean="0"/>
              <a:t>02/06/2024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8C488DC-3DCF-4EED-8523-36397AD7D29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BC1399CF-3538-4FE9-AD78-37B77C6AF34C}" type="datetimeFigureOut">
              <a:rPr lang="fr-FR" smtClean="0"/>
              <a:t>02/06/2024</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28C488DC-3DCF-4EED-8523-36397AD7D297}"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C1399CF-3538-4FE9-AD78-37B77C6AF34C}" type="datetimeFigureOut">
              <a:rPr lang="fr-FR" smtClean="0"/>
              <a:t>02/06/2024</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8C488DC-3DCF-4EED-8523-36397AD7D29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92696"/>
            <a:ext cx="7772400" cy="1470025"/>
          </a:xfrm>
        </p:spPr>
        <p:txBody>
          <a:bodyPr>
            <a:noAutofit/>
          </a:bodyPr>
          <a:lstStyle/>
          <a:p>
            <a:pPr algn="ctr" rtl="1"/>
            <a:r>
              <a:rPr lang="ar-DZ" sz="3200" b="1" dirty="0">
                <a:solidFill>
                  <a:schemeClr val="tx1"/>
                </a:solidFill>
                <a:latin typeface="Sakkal Majalla" pitchFamily="2" charset="-78"/>
                <a:cs typeface="Sakkal Majalla" pitchFamily="2" charset="-78"/>
              </a:rPr>
              <a:t>الجمهورية الجزائرية الديمقراطية الشعبية</a:t>
            </a:r>
            <a:r>
              <a:rPr lang="fr-FR" sz="3200" dirty="0">
                <a:solidFill>
                  <a:schemeClr val="tx1"/>
                </a:solidFill>
                <a:latin typeface="Sakkal Majalla" pitchFamily="2" charset="-78"/>
                <a:cs typeface="Sakkal Majalla" pitchFamily="2" charset="-78"/>
              </a:rPr>
              <a:t/>
            </a:r>
            <a:br>
              <a:rPr lang="fr-FR" sz="3200" dirty="0">
                <a:solidFill>
                  <a:schemeClr val="tx1"/>
                </a:solidFill>
                <a:latin typeface="Sakkal Majalla" pitchFamily="2" charset="-78"/>
                <a:cs typeface="Sakkal Majalla" pitchFamily="2" charset="-78"/>
              </a:rPr>
            </a:br>
            <a:r>
              <a:rPr lang="ar-DZ" sz="3200" b="1" dirty="0">
                <a:solidFill>
                  <a:schemeClr val="tx1"/>
                </a:solidFill>
                <a:latin typeface="Sakkal Majalla" pitchFamily="2" charset="-78"/>
                <a:cs typeface="Sakkal Majalla" pitchFamily="2" charset="-78"/>
              </a:rPr>
              <a:t>وزارة التعلم العالي والبحث العلمي</a:t>
            </a:r>
            <a:r>
              <a:rPr lang="fr-FR" sz="3200" dirty="0">
                <a:solidFill>
                  <a:schemeClr val="tx1"/>
                </a:solidFill>
                <a:latin typeface="Sakkal Majalla" pitchFamily="2" charset="-78"/>
                <a:cs typeface="Sakkal Majalla" pitchFamily="2" charset="-78"/>
              </a:rPr>
              <a:t/>
            </a:r>
            <a:br>
              <a:rPr lang="fr-FR" sz="3200" dirty="0">
                <a:solidFill>
                  <a:schemeClr val="tx1"/>
                </a:solidFill>
                <a:latin typeface="Sakkal Majalla" pitchFamily="2" charset="-78"/>
                <a:cs typeface="Sakkal Majalla" pitchFamily="2" charset="-78"/>
              </a:rPr>
            </a:br>
            <a:r>
              <a:rPr lang="ar-DZ" sz="3200" b="1" dirty="0">
                <a:solidFill>
                  <a:schemeClr val="tx1"/>
                </a:solidFill>
                <a:latin typeface="Sakkal Majalla" pitchFamily="2" charset="-78"/>
                <a:cs typeface="Sakkal Majalla" pitchFamily="2" charset="-78"/>
              </a:rPr>
              <a:t>جامعة تيسمسيلت</a:t>
            </a:r>
            <a:r>
              <a:rPr lang="fr-FR" sz="3200" dirty="0">
                <a:solidFill>
                  <a:schemeClr val="tx1"/>
                </a:solidFill>
                <a:latin typeface="Sakkal Majalla" pitchFamily="2" charset="-78"/>
                <a:cs typeface="Sakkal Majalla" pitchFamily="2" charset="-78"/>
              </a:rPr>
              <a:t/>
            </a:r>
            <a:br>
              <a:rPr lang="fr-FR" sz="3200" dirty="0">
                <a:solidFill>
                  <a:schemeClr val="tx1"/>
                </a:solidFill>
                <a:latin typeface="Sakkal Majalla" pitchFamily="2" charset="-78"/>
                <a:cs typeface="Sakkal Majalla" pitchFamily="2" charset="-78"/>
              </a:rPr>
            </a:br>
            <a:r>
              <a:rPr lang="ar-DZ" sz="3200" b="1" dirty="0">
                <a:solidFill>
                  <a:schemeClr val="tx1"/>
                </a:solidFill>
                <a:latin typeface="Sakkal Majalla" pitchFamily="2" charset="-78"/>
                <a:cs typeface="Sakkal Majalla" pitchFamily="2" charset="-78"/>
              </a:rPr>
              <a:t>كلية العلوم الاقتصادية والتجارية وعلوم التسيير</a:t>
            </a:r>
            <a:endParaRPr lang="fr-FR" sz="3200" dirty="0">
              <a:solidFill>
                <a:schemeClr val="tx1"/>
              </a:solidFill>
              <a:latin typeface="Sakkal Majalla" pitchFamily="2" charset="-78"/>
              <a:cs typeface="Sakkal Majalla" pitchFamily="2" charset="-78"/>
            </a:endParaRPr>
          </a:p>
        </p:txBody>
      </p:sp>
      <p:sp>
        <p:nvSpPr>
          <p:cNvPr id="4" name="Rectangle à coins arrondis 3"/>
          <p:cNvSpPr/>
          <p:nvPr/>
        </p:nvSpPr>
        <p:spPr>
          <a:xfrm>
            <a:off x="1115616" y="2924944"/>
            <a:ext cx="7026905" cy="2145268"/>
          </a:xfrm>
          <a:prstGeom prst="round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rtl="1"/>
            <a:r>
              <a:rPr lang="ar-DZ" sz="4000" b="1" dirty="0" smtClean="0">
                <a:solidFill>
                  <a:srgbClr val="FF0000"/>
                </a:solidFill>
                <a:latin typeface="Sakkal Majalla" pitchFamily="2" charset="-78"/>
                <a:cs typeface="Sakkal Majalla" pitchFamily="2" charset="-78"/>
              </a:rPr>
              <a:t>دروس </a:t>
            </a:r>
            <a:r>
              <a:rPr lang="ar-DZ" sz="4000" b="1" dirty="0">
                <a:solidFill>
                  <a:srgbClr val="FF0000"/>
                </a:solidFill>
                <a:latin typeface="Sakkal Majalla" pitchFamily="2" charset="-78"/>
                <a:cs typeface="Sakkal Majalla" pitchFamily="2" charset="-78"/>
              </a:rPr>
              <a:t>عبر الخط</a:t>
            </a:r>
            <a:endParaRPr lang="fr-FR" sz="4000" b="1" dirty="0">
              <a:solidFill>
                <a:srgbClr val="FF0000"/>
              </a:solidFill>
              <a:latin typeface="Sakkal Majalla" pitchFamily="2" charset="-78"/>
              <a:cs typeface="Sakkal Majalla" pitchFamily="2" charset="-78"/>
            </a:endParaRPr>
          </a:p>
          <a:p>
            <a:pPr algn="ctr" rtl="1"/>
            <a:r>
              <a:rPr lang="ar-DZ" sz="4000" b="1" dirty="0">
                <a:solidFill>
                  <a:srgbClr val="FF0000"/>
                </a:solidFill>
                <a:latin typeface="Sakkal Majalla" pitchFamily="2" charset="-78"/>
                <a:cs typeface="Sakkal Majalla" pitchFamily="2" charset="-78"/>
              </a:rPr>
              <a:t>موجهة لطلبة السنة الأولى ماستر ادارة أعمال</a:t>
            </a:r>
            <a:endParaRPr lang="fr-FR" sz="4000" b="1" dirty="0">
              <a:solidFill>
                <a:srgbClr val="FF0000"/>
              </a:solidFill>
              <a:latin typeface="Sakkal Majalla" pitchFamily="2" charset="-78"/>
              <a:cs typeface="Sakkal Majalla" pitchFamily="2" charset="-78"/>
            </a:endParaRPr>
          </a:p>
          <a:p>
            <a:pPr algn="ctr" rtl="1"/>
            <a:r>
              <a:rPr lang="ar-DZ" sz="4000" b="1" dirty="0">
                <a:solidFill>
                  <a:srgbClr val="FF0000"/>
                </a:solidFill>
                <a:latin typeface="Sakkal Majalla" pitchFamily="2" charset="-78"/>
                <a:cs typeface="Sakkal Majalla" pitchFamily="2" charset="-78"/>
              </a:rPr>
              <a:t> </a:t>
            </a:r>
            <a:endParaRPr lang="fr-FR" sz="4000" b="1" dirty="0">
              <a:solidFill>
                <a:srgbClr val="FF0000"/>
              </a:solidFill>
              <a:latin typeface="Sakkal Majalla" pitchFamily="2" charset="-78"/>
              <a:cs typeface="Sakkal Majalla" pitchFamily="2" charset="-78"/>
            </a:endParaRPr>
          </a:p>
        </p:txBody>
      </p:sp>
      <p:sp>
        <p:nvSpPr>
          <p:cNvPr id="5" name="Rectangle 4"/>
          <p:cNvSpPr/>
          <p:nvPr/>
        </p:nvSpPr>
        <p:spPr>
          <a:xfrm>
            <a:off x="395536" y="6165304"/>
            <a:ext cx="3456384" cy="461665"/>
          </a:xfrm>
          <a:prstGeom prst="rect">
            <a:avLst/>
          </a:prstGeom>
        </p:spPr>
        <p:txBody>
          <a:bodyPr wrap="square">
            <a:spAutoFit/>
          </a:bodyPr>
          <a:lstStyle/>
          <a:p>
            <a:pPr lvl="0" algn="ctr" rtl="1"/>
            <a:r>
              <a:rPr lang="ar-DZ" sz="2400" b="1" dirty="0" smtClean="0">
                <a:solidFill>
                  <a:prstClr val="black"/>
                </a:solidFill>
              </a:rPr>
              <a:t>الموسم </a:t>
            </a:r>
            <a:r>
              <a:rPr lang="ar-DZ" sz="2400" b="1" dirty="0" smtClean="0">
                <a:solidFill>
                  <a:prstClr val="black"/>
                </a:solidFill>
              </a:rPr>
              <a:t>ا</a:t>
            </a:r>
            <a:r>
              <a:rPr lang="ar-DZ" sz="2400" b="1" dirty="0" smtClean="0">
                <a:solidFill>
                  <a:prstClr val="black"/>
                </a:solidFill>
              </a:rPr>
              <a:t>لجامع</a:t>
            </a:r>
            <a:r>
              <a:rPr lang="ar-DZ" sz="2400" b="1" dirty="0" smtClean="0">
                <a:solidFill>
                  <a:prstClr val="black"/>
                </a:solidFill>
              </a:rPr>
              <a:t>ي </a:t>
            </a:r>
            <a:r>
              <a:rPr lang="ar-DZ" sz="2400" b="1" dirty="0" smtClean="0">
                <a:solidFill>
                  <a:prstClr val="black"/>
                </a:solidFill>
              </a:rPr>
              <a:t>2024/2023  </a:t>
            </a:r>
            <a:endParaRPr lang="fr-FR" sz="2400" dirty="0">
              <a:solidFill>
                <a:prstClr val="black"/>
              </a:solidFill>
            </a:endParaRPr>
          </a:p>
        </p:txBody>
      </p:sp>
      <p:sp>
        <p:nvSpPr>
          <p:cNvPr id="6" name="Rectangle 5"/>
          <p:cNvSpPr/>
          <p:nvPr/>
        </p:nvSpPr>
        <p:spPr>
          <a:xfrm>
            <a:off x="6639481" y="5805264"/>
            <a:ext cx="2286000" cy="954107"/>
          </a:xfrm>
          <a:prstGeom prst="rect">
            <a:avLst/>
          </a:prstGeom>
        </p:spPr>
        <p:txBody>
          <a:bodyPr>
            <a:spAutoFit/>
          </a:bodyPr>
          <a:lstStyle/>
          <a:p>
            <a:pPr lvl="0" algn="ctr" rtl="1"/>
            <a:r>
              <a:rPr lang="ar-DZ" sz="2800" b="1" dirty="0">
                <a:solidFill>
                  <a:prstClr val="black"/>
                </a:solidFill>
              </a:rPr>
              <a:t>اعداد الأستاذة : </a:t>
            </a:r>
            <a:endParaRPr lang="fr-FR" sz="2800" b="1" dirty="0" smtClean="0">
              <a:solidFill>
                <a:prstClr val="black"/>
              </a:solidFill>
            </a:endParaRPr>
          </a:p>
          <a:p>
            <a:pPr lvl="0" algn="ctr" rtl="1"/>
            <a:r>
              <a:rPr lang="ar-DZ" sz="2800" b="1" dirty="0" smtClean="0">
                <a:solidFill>
                  <a:prstClr val="black"/>
                </a:solidFill>
              </a:rPr>
              <a:t>عائشة </a:t>
            </a:r>
            <a:r>
              <a:rPr lang="ar-DZ" sz="2800" b="1" dirty="0">
                <a:solidFill>
                  <a:prstClr val="black"/>
                </a:solidFill>
              </a:rPr>
              <a:t>سعدي</a:t>
            </a:r>
            <a:endParaRPr lang="fr-FR" sz="2800" dirty="0">
              <a:solidFill>
                <a:prstClr val="black"/>
              </a:solidFill>
            </a:endParaRPr>
          </a:p>
        </p:txBody>
      </p:sp>
      <p:sp>
        <p:nvSpPr>
          <p:cNvPr id="7" name="Rectangle 6"/>
          <p:cNvSpPr/>
          <p:nvPr/>
        </p:nvSpPr>
        <p:spPr>
          <a:xfrm>
            <a:off x="3723939" y="2470806"/>
            <a:ext cx="1654619" cy="523220"/>
          </a:xfrm>
          <a:prstGeom prst="rect">
            <a:avLst/>
          </a:prstGeom>
        </p:spPr>
        <p:txBody>
          <a:bodyPr wrap="none">
            <a:spAutoFit/>
          </a:bodyPr>
          <a:lstStyle/>
          <a:p>
            <a:pPr lvl="0" algn="ctr" rtl="1"/>
            <a:r>
              <a:rPr lang="ar-DZ" sz="2800" b="1" dirty="0">
                <a:solidFill>
                  <a:prstClr val="black"/>
                </a:solidFill>
                <a:latin typeface="Sakkal Majalla" pitchFamily="2" charset="-78"/>
                <a:cs typeface="Sakkal Majalla" pitchFamily="2" charset="-78"/>
              </a:rPr>
              <a:t>نظرية المنظمة</a:t>
            </a:r>
            <a:endParaRPr lang="fr-FR" sz="2800" dirty="0">
              <a:solidFill>
                <a:prstClr val="black"/>
              </a:solidFill>
              <a:latin typeface="Sakkal Majalla" pitchFamily="2" charset="-78"/>
              <a:cs typeface="Sakkal Majalla" pitchFamily="2" charset="-78"/>
            </a:endParaRPr>
          </a:p>
        </p:txBody>
      </p:sp>
      <p:pic>
        <p:nvPicPr>
          <p:cNvPr id="8" name="Image 7"/>
          <p:cNvPicPr/>
          <p:nvPr/>
        </p:nvPicPr>
        <p:blipFill>
          <a:blip r:embed="rId2">
            <a:extLst>
              <a:ext uri="{28A0092B-C50C-407E-A947-70E740481C1C}">
                <a14:useLocalDpi xmlns:a14="http://schemas.microsoft.com/office/drawing/2010/main" val="0"/>
              </a:ext>
            </a:extLst>
          </a:blip>
          <a:stretch>
            <a:fillRect/>
          </a:stretch>
        </p:blipFill>
        <p:spPr>
          <a:xfrm>
            <a:off x="7782481" y="404664"/>
            <a:ext cx="1028700" cy="952500"/>
          </a:xfrm>
          <a:prstGeom prst="rect">
            <a:avLst/>
          </a:prstGeom>
        </p:spPr>
      </p:pic>
      <p:pic>
        <p:nvPicPr>
          <p:cNvPr id="9" name="Image 8"/>
          <p:cNvPicPr/>
          <p:nvPr/>
        </p:nvPicPr>
        <p:blipFill>
          <a:blip r:embed="rId2">
            <a:extLst>
              <a:ext uri="{28A0092B-C50C-407E-A947-70E740481C1C}">
                <a14:useLocalDpi xmlns:a14="http://schemas.microsoft.com/office/drawing/2010/main" val="0"/>
              </a:ext>
            </a:extLst>
          </a:blip>
          <a:stretch>
            <a:fillRect/>
          </a:stretch>
        </p:blipFill>
        <p:spPr>
          <a:xfrm>
            <a:off x="485620" y="404664"/>
            <a:ext cx="1028700" cy="952500"/>
          </a:xfrm>
          <a:prstGeom prst="rect">
            <a:avLst/>
          </a:prstGeom>
        </p:spPr>
      </p:pic>
    </p:spTree>
    <p:extLst>
      <p:ext uri="{BB962C8B-B14F-4D97-AF65-F5344CB8AC3E}">
        <p14:creationId xmlns:p14="http://schemas.microsoft.com/office/powerpoint/2010/main" val="182093999"/>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412776"/>
            <a:ext cx="8748464" cy="4154984"/>
          </a:xfrm>
          <a:prstGeom prst="rect">
            <a:avLst/>
          </a:prstGeom>
        </p:spPr>
        <p:txBody>
          <a:bodyPr wrap="square">
            <a:spAutoFit/>
          </a:bodyPr>
          <a:lstStyle/>
          <a:p>
            <a:pPr algn="just" rtl="1"/>
            <a:r>
              <a:rPr lang="ar-DZ" sz="2400" b="1" dirty="0" smtClean="0">
                <a:latin typeface="Sakkal Majalla" pitchFamily="2" charset="-78"/>
                <a:cs typeface="Sakkal Majalla" pitchFamily="2" charset="-78"/>
              </a:rPr>
              <a:t>تمهيد</a:t>
            </a:r>
            <a:r>
              <a:rPr lang="ar-DZ" sz="2400" b="1" dirty="0">
                <a:latin typeface="Sakkal Majalla" pitchFamily="2" charset="-78"/>
                <a:cs typeface="Sakkal Majalla" pitchFamily="2" charset="-78"/>
              </a:rPr>
              <a:t>:</a:t>
            </a:r>
            <a:r>
              <a:rPr lang="ar-DZ" sz="2400" dirty="0">
                <a:latin typeface="Sakkal Majalla" pitchFamily="2" charset="-78"/>
                <a:cs typeface="Sakkal Majalla" pitchFamily="2" charset="-78"/>
              </a:rPr>
              <a:t> تعتبر النظرية </a:t>
            </a:r>
            <a:r>
              <a:rPr lang="ar-DZ" sz="2400" dirty="0" err="1">
                <a:latin typeface="Sakkal Majalla" pitchFamily="2" charset="-78"/>
                <a:cs typeface="Sakkal Majalla" pitchFamily="2" charset="-78"/>
              </a:rPr>
              <a:t>الموقفية</a:t>
            </a:r>
            <a:r>
              <a:rPr lang="ar-DZ" sz="2400" dirty="0">
                <a:latin typeface="Sakkal Majalla" pitchFamily="2" charset="-78"/>
                <a:cs typeface="Sakkal Majalla" pitchFamily="2" charset="-78"/>
              </a:rPr>
              <a:t> واحدة من اهم نظريات القيادة، وتعتمد بشكل اساسي على مبدأ التكيف و التأقلم في المواقف المختلفة، وتشير النظرية </a:t>
            </a:r>
            <a:r>
              <a:rPr lang="ar-DZ" sz="2400" dirty="0" err="1">
                <a:latin typeface="Sakkal Majalla" pitchFamily="2" charset="-78"/>
                <a:cs typeface="Sakkal Majalla" pitchFamily="2" charset="-78"/>
              </a:rPr>
              <a:t>الموقفية</a:t>
            </a:r>
            <a:r>
              <a:rPr lang="ar-DZ" sz="2400" dirty="0">
                <a:latin typeface="Sakkal Majalla" pitchFamily="2" charset="-78"/>
                <a:cs typeface="Sakkal Majalla" pitchFamily="2" charset="-78"/>
              </a:rPr>
              <a:t> الى ان القادة الاكثر نجاحاتهم اولئك الذين يكيفون اسلوب قيادتهم مع جاهزية الاداء.</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اولا: نشأة النظرية </a:t>
            </a:r>
            <a:r>
              <a:rPr lang="ar-DZ" sz="2400" b="1" dirty="0" err="1">
                <a:latin typeface="Sakkal Majalla" pitchFamily="2" charset="-78"/>
                <a:cs typeface="Sakkal Majalla" pitchFamily="2" charset="-78"/>
              </a:rPr>
              <a:t>الموقفية</a:t>
            </a:r>
            <a:r>
              <a:rPr lang="ar-DZ" sz="2400" b="1" dirty="0">
                <a:latin typeface="Sakkal Majalla" pitchFamily="2" charset="-78"/>
                <a:cs typeface="Sakkal Majalla" pitchFamily="2" charset="-78"/>
              </a:rPr>
              <a:t> ومفهومها</a:t>
            </a:r>
            <a:r>
              <a:rPr lang="ar-DZ" sz="2400" dirty="0">
                <a:latin typeface="Sakkal Majalla" pitchFamily="2" charset="-78"/>
                <a:cs typeface="Sakkal Majalla" pitchFamily="2" charset="-78"/>
              </a:rPr>
              <a:t>:</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احدى النظريات القيادية البارزة، والتي تشير الى ان سمات القادة تتشكل بعدد المواقف التي يتعرضون لها. </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وقد نشأت هذه النظرية على يد "فريد ادوارد </a:t>
            </a:r>
            <a:r>
              <a:rPr lang="ar-DZ" sz="2400" dirty="0" err="1">
                <a:latin typeface="Sakkal Majalla" pitchFamily="2" charset="-78"/>
                <a:cs typeface="Sakkal Majalla" pitchFamily="2" charset="-78"/>
              </a:rPr>
              <a:t>فيدلر</a:t>
            </a:r>
            <a:r>
              <a:rPr lang="ar-DZ" sz="2400" dirty="0">
                <a:latin typeface="Sakkal Majalla" pitchFamily="2" charset="-78"/>
                <a:cs typeface="Sakkal Majalla" pitchFamily="2" charset="-78"/>
              </a:rPr>
              <a:t>" التي امتدت اعماله من عام 1951 الى غاية 1967، وقد كان احد الباحثين في مجال علم النفس الصناعي والتنظيمي.</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وقد سميت بهذا الاسم، لأنها تعتمد بشكل اساسي على الموقف وتعتمد كذلك على الظرف، وتمكن النظرية الاشخاص من فهم الاسلوب المناسب لحل اي مشكلة من مشاكل العمل وذلك بالاستناد على اي ظرف من ظروف الموقف الذي </a:t>
            </a:r>
            <a:r>
              <a:rPr lang="ar-DZ" sz="2400" dirty="0" err="1">
                <a:latin typeface="Sakkal Majalla" pitchFamily="2" charset="-78"/>
                <a:cs typeface="Sakkal Majalla" pitchFamily="2" charset="-78"/>
              </a:rPr>
              <a:t>يواجهه</a:t>
            </a:r>
            <a:r>
              <a:rPr lang="ar-DZ" sz="2400" dirty="0">
                <a:latin typeface="Sakkal Majalla" pitchFamily="2" charset="-78"/>
                <a:cs typeface="Sakkal Majalla" pitchFamily="2" charset="-78"/>
              </a:rPr>
              <a:t> القائد.</a:t>
            </a:r>
            <a:endParaRPr lang="fr-FR" sz="2400" dirty="0">
              <a:latin typeface="Sakkal Majalla" pitchFamily="2" charset="-78"/>
              <a:cs typeface="Sakkal Majalla" pitchFamily="2" charset="-78"/>
            </a:endParaRPr>
          </a:p>
        </p:txBody>
      </p:sp>
      <p:sp>
        <p:nvSpPr>
          <p:cNvPr id="3" name="Rectangle 2"/>
          <p:cNvSpPr/>
          <p:nvPr/>
        </p:nvSpPr>
        <p:spPr>
          <a:xfrm>
            <a:off x="1403648" y="249664"/>
            <a:ext cx="6048672" cy="64633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ctr" rtl="1"/>
            <a:r>
              <a:rPr lang="ar-DZ" sz="3600" b="1" dirty="0">
                <a:solidFill>
                  <a:prstClr val="black"/>
                </a:solidFill>
                <a:latin typeface="Sakkal Majalla" pitchFamily="2" charset="-78"/>
                <a:cs typeface="Sakkal Majalla" pitchFamily="2" charset="-78"/>
              </a:rPr>
              <a:t>المحاضرة الرابعة حول: النظرية </a:t>
            </a:r>
            <a:r>
              <a:rPr lang="ar-DZ" sz="3600" b="1" dirty="0" err="1">
                <a:solidFill>
                  <a:prstClr val="black"/>
                </a:solidFill>
                <a:latin typeface="Sakkal Majalla" pitchFamily="2" charset="-78"/>
                <a:cs typeface="Sakkal Majalla" pitchFamily="2" charset="-78"/>
              </a:rPr>
              <a:t>الموقفية</a:t>
            </a:r>
            <a:r>
              <a:rPr lang="ar-DZ" sz="3600" b="1" dirty="0">
                <a:solidFill>
                  <a:prstClr val="black"/>
                </a:solidFill>
                <a:latin typeface="Sakkal Majalla" pitchFamily="2" charset="-78"/>
                <a:cs typeface="Sakkal Majalla" pitchFamily="2" charset="-78"/>
              </a:rPr>
              <a:t>:</a:t>
            </a:r>
            <a:endParaRPr lang="fr-FR" sz="3600"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04664"/>
            <a:ext cx="8208912" cy="3847207"/>
          </a:xfrm>
          <a:prstGeom prst="rect">
            <a:avLst/>
          </a:prstGeom>
        </p:spPr>
        <p:txBody>
          <a:bodyPr wrap="square">
            <a:spAutoFit/>
          </a:bodyPr>
          <a:lstStyle/>
          <a:p>
            <a:pPr algn="just" rtl="1"/>
            <a:r>
              <a:rPr lang="ar-DZ" sz="2800" b="1" dirty="0" smtClean="0">
                <a:latin typeface="Sakkal Majalla" pitchFamily="2" charset="-78"/>
                <a:cs typeface="Sakkal Majalla" pitchFamily="2" charset="-78"/>
              </a:rPr>
              <a:t>ثانيا: تطبيقات </a:t>
            </a:r>
            <a:r>
              <a:rPr lang="ar-DZ" sz="2800" b="1" dirty="0">
                <a:latin typeface="Sakkal Majalla" pitchFamily="2" charset="-78"/>
                <a:cs typeface="Sakkal Majalla" pitchFamily="2" charset="-78"/>
              </a:rPr>
              <a:t>النظرية </a:t>
            </a:r>
            <a:r>
              <a:rPr lang="ar-DZ" sz="2800" b="1" dirty="0" err="1">
                <a:latin typeface="Sakkal Majalla" pitchFamily="2" charset="-78"/>
                <a:cs typeface="Sakkal Majalla" pitchFamily="2" charset="-78"/>
              </a:rPr>
              <a:t>الموقفية</a:t>
            </a:r>
            <a:r>
              <a:rPr lang="ar-DZ" sz="2800" b="1" dirty="0">
                <a:latin typeface="Sakkal Majalla" pitchFamily="2" charset="-78"/>
                <a:cs typeface="Sakkal Majalla" pitchFamily="2" charset="-78"/>
              </a:rPr>
              <a:t>:</a:t>
            </a:r>
            <a:endParaRPr lang="fr-FR" sz="28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تعتمد النظرية </a:t>
            </a:r>
            <a:r>
              <a:rPr lang="ar-DZ" sz="2400" dirty="0" err="1">
                <a:latin typeface="Sakkal Majalla" pitchFamily="2" charset="-78"/>
                <a:cs typeface="Sakkal Majalla" pitchFamily="2" charset="-78"/>
              </a:rPr>
              <a:t>الموقفية</a:t>
            </a:r>
            <a:r>
              <a:rPr lang="ar-DZ" sz="2400" dirty="0">
                <a:latin typeface="Sakkal Majalla" pitchFamily="2" charset="-78"/>
                <a:cs typeface="Sakkal Majalla" pitchFamily="2" charset="-78"/>
              </a:rPr>
              <a:t> على تحديد الموقف المطروحة والتي تحتاج لتوعية معينة من القادة، وبالتالي القادة وفقا لتلك المواقف.</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وبالتالي يمكن الاستفادة من النظرية </a:t>
            </a:r>
            <a:r>
              <a:rPr lang="ar-DZ" sz="2400" dirty="0" err="1">
                <a:latin typeface="Sakkal Majalla" pitchFamily="2" charset="-78"/>
                <a:cs typeface="Sakkal Majalla" pitchFamily="2" charset="-78"/>
              </a:rPr>
              <a:t>الموقفية</a:t>
            </a:r>
            <a:r>
              <a:rPr lang="ar-DZ" sz="2400" dirty="0">
                <a:latin typeface="Sakkal Majalla" pitchFamily="2" charset="-78"/>
                <a:cs typeface="Sakkal Majalla" pitchFamily="2" charset="-78"/>
              </a:rPr>
              <a:t> في قرارات الترقية والتعديل الاداري المناسب، كما تشير النظرية الى ان القادة الاكثر نجاحاتهم اولئك الذين يكيفون اسلوب قيادتهم مع جاهزية الاداء(القدرة والرغبة) للفرد او المجموعة التي يحاولون قيادتها او التأثير فيها.</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ثالثا: الانتقادات الموجهة لهذه النظرية: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عدم وجود خط قيادي معياري يمكن استخدامه بشكل موحد في جميع المواقف.</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تقيد القادة بالمواقف التي تواجههم ويتصرفون على اساسها.</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اعتماد نجاح القادة او فشلهم على طبيعة المواقف.</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124743"/>
            <a:ext cx="8352928" cy="5262979"/>
          </a:xfrm>
          <a:prstGeom prst="rect">
            <a:avLst/>
          </a:prstGeom>
        </p:spPr>
        <p:txBody>
          <a:bodyPr wrap="square">
            <a:spAutoFit/>
          </a:bodyPr>
          <a:lstStyle/>
          <a:p>
            <a:pPr lvl="0" algn="just" rtl="1"/>
            <a:r>
              <a:rPr lang="ar-DZ" sz="2400" b="1" dirty="0" smtClean="0">
                <a:latin typeface="Sakkal Majalla" pitchFamily="2" charset="-78"/>
                <a:cs typeface="Sakkal Majalla" pitchFamily="2" charset="-78"/>
              </a:rPr>
              <a:t>نظرية </a:t>
            </a:r>
            <a:r>
              <a:rPr lang="ar-DZ" sz="2400" b="1" dirty="0">
                <a:latin typeface="Sakkal Majalla" pitchFamily="2" charset="-78"/>
                <a:cs typeface="Sakkal Majalla" pitchFamily="2" charset="-78"/>
              </a:rPr>
              <a:t>حقوق الملكية:</a:t>
            </a:r>
            <a:endParaRPr lang="fr-FR" sz="2400" b="1"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شكلت هذه النظرية احد النظريات الاقتصادية للمؤسسة، جوهر هذه النظرية هو ان وجود المؤسسة وحدودها ونطاقها ينبع من الحقوق التي تترتب على ملكية الاصول سواء الملموسة او غير الملموسة في ظل العقود غير التامة ووجود تكاليف المعاملات، وقد ركزت على الاصول المادية وغير البشرية سوآءا كانت ملموسة مثل: </a:t>
            </a:r>
            <a:r>
              <a:rPr lang="ar-DZ" sz="2400" dirty="0" err="1">
                <a:latin typeface="Sakkal Majalla" pitchFamily="2" charset="-78"/>
                <a:cs typeface="Sakkal Majalla" pitchFamily="2" charset="-78"/>
              </a:rPr>
              <a:t>الالات</a:t>
            </a:r>
            <a:r>
              <a:rPr lang="ar-DZ" sz="2400" dirty="0">
                <a:latin typeface="Sakkal Majalla" pitchFamily="2" charset="-78"/>
                <a:cs typeface="Sakkal Majalla" pitchFamily="2" charset="-78"/>
              </a:rPr>
              <a:t> والمعدات والمباني او غير الملموسة مثل: براءات الاختراع حقوق الملكية الفكرية كونها اصول هي الاخرى تباع وتشترى.</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فرضيات هذه النظرية: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-يعظم الاعوان الاقتصاديون مهامهم في المنفعة، ويندفعون للبحث عن المصلحة الشخصية، مهما كان النظام الاقتصادي الذي يتعاملون فيه ومهما كانت حقوق الملكية التي يملكونها.</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 يتبع اي شخص اهدافه الخاصة، لكن يخضع الى القيود المفروضة عن طريق هيكل النظام الذي يعمل فيه، تعظيم الارباح او الثروة لا يعد الحجة الوحيدة لمهمة المنفعة للعون الاقتصادي الى جانب الوسائل المالية التي تحتوي على وسائل غير نقدية مثل: الترقية، شروط العمل.</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-رغبات الشخص مبنية من خلال سلوكه في السوق.</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 ليست المعلومة كاملة وليس تكاليف المعاملات معدومة.</a:t>
            </a:r>
            <a:endParaRPr lang="fr-FR" sz="2400" dirty="0">
              <a:latin typeface="Sakkal Majalla" pitchFamily="2" charset="-78"/>
              <a:cs typeface="Sakkal Majalla" pitchFamily="2" charset="-78"/>
            </a:endParaRPr>
          </a:p>
        </p:txBody>
      </p:sp>
      <p:sp>
        <p:nvSpPr>
          <p:cNvPr id="3" name="Rectangle 2"/>
          <p:cNvSpPr/>
          <p:nvPr/>
        </p:nvSpPr>
        <p:spPr>
          <a:xfrm>
            <a:off x="1765889" y="344685"/>
            <a:ext cx="5976664" cy="58477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ctr" rtl="1"/>
            <a:r>
              <a:rPr lang="ar-DZ" sz="3200" b="1" dirty="0">
                <a:solidFill>
                  <a:prstClr val="black"/>
                </a:solidFill>
                <a:latin typeface="Sakkal Majalla" pitchFamily="2" charset="-78"/>
                <a:cs typeface="Sakkal Majalla" pitchFamily="2" charset="-78"/>
              </a:rPr>
              <a:t>المحاضرة الخامسة حول: النظريات التعاقدية:</a:t>
            </a:r>
            <a:endParaRPr lang="fr-FR" sz="3200"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889957201"/>
              </p:ext>
            </p:extLst>
          </p:nvPr>
        </p:nvGraphicFramePr>
        <p:xfrm>
          <a:off x="467542" y="3284984"/>
          <a:ext cx="7989542" cy="2804160"/>
        </p:xfrm>
        <a:graphic>
          <a:graphicData uri="http://schemas.openxmlformats.org/drawingml/2006/table">
            <a:tbl>
              <a:tblPr rtl="1" firstRow="1" firstCol="1" bandRow="1">
                <a:tableStyleId>{5C22544A-7EE6-4342-B048-85BDC9FD1C3A}</a:tableStyleId>
              </a:tblPr>
              <a:tblGrid>
                <a:gridCol w="1607482"/>
                <a:gridCol w="1607482"/>
                <a:gridCol w="1607482"/>
                <a:gridCol w="1607482"/>
                <a:gridCol w="1559614"/>
              </a:tblGrid>
              <a:tr h="267970">
                <a:tc>
                  <a:txBody>
                    <a:bodyPr/>
                    <a:lstStyle/>
                    <a:p>
                      <a:pPr algn="just" rtl="1">
                        <a:lnSpc>
                          <a:spcPct val="115000"/>
                        </a:lnSpc>
                        <a:spcAft>
                          <a:spcPts val="0"/>
                        </a:spcAft>
                      </a:pPr>
                      <a:r>
                        <a:rPr lang="ar-DZ" sz="2000" dirty="0">
                          <a:solidFill>
                            <a:schemeClr val="tx1"/>
                          </a:solidFill>
                          <a:effectLst/>
                          <a:latin typeface="Sakkal Majalla" pitchFamily="2" charset="-78"/>
                          <a:cs typeface="Sakkal Majalla" pitchFamily="2" charset="-78"/>
                        </a:rPr>
                        <a:t>خصائص وممارسات الحقوق </a:t>
                      </a:r>
                      <a:endParaRPr lang="fr-FR" sz="1400" dirty="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ملكية فردية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ملكية خاصة ناقصة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ملكية جماعية اشخاص</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ملكية جماعية دولية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r>
              <a:tr h="267970">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استعمال</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نعم</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للعامل</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نعم</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نعم</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r>
              <a:tr h="267970">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استثمار </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نعم</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المالك</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للعامل</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للمجتمع</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r>
              <a:tr h="267970">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قابلية التنازل </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dirty="0">
                          <a:solidFill>
                            <a:schemeClr val="tx1"/>
                          </a:solidFill>
                          <a:effectLst/>
                          <a:latin typeface="Sakkal Majalla" pitchFamily="2" charset="-78"/>
                          <a:cs typeface="Sakkal Majalla" pitchFamily="2" charset="-78"/>
                        </a:rPr>
                        <a:t>نعم</a:t>
                      </a:r>
                      <a:endParaRPr lang="fr-FR" sz="1400" dirty="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في حالات مقيدة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لا</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dirty="0">
                          <a:solidFill>
                            <a:schemeClr val="tx1"/>
                          </a:solidFill>
                          <a:effectLst/>
                          <a:latin typeface="Sakkal Majalla" pitchFamily="2" charset="-78"/>
                          <a:cs typeface="Sakkal Majalla" pitchFamily="2" charset="-78"/>
                        </a:rPr>
                        <a:t>لا</a:t>
                      </a:r>
                      <a:endParaRPr lang="fr-FR" sz="1400" dirty="0">
                        <a:solidFill>
                          <a:schemeClr val="tx1"/>
                        </a:solidFill>
                        <a:effectLst/>
                        <a:latin typeface="Sakkal Majalla" pitchFamily="2" charset="-78"/>
                        <a:ea typeface="Times New Roman"/>
                        <a:cs typeface="Sakkal Majalla" pitchFamily="2" charset="-78"/>
                      </a:endParaRPr>
                    </a:p>
                  </a:txBody>
                  <a:tcPr marL="68580" marR="68580" marT="0" marB="0"/>
                </a:tc>
              </a:tr>
              <a:tr h="278765">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تصرف </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نعم</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مشترك</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للعامل</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لا</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r>
              <a:tr h="267970">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نوع الحقوق</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ملكية خاصة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ملكية خاصة ناقصة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ملكية جماعية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ملكية عامة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r>
              <a:tr h="278765">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نوع المؤسسة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مؤسسة رأسمالية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مؤسسة ادارية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a:solidFill>
                            <a:schemeClr val="tx1"/>
                          </a:solidFill>
                          <a:effectLst/>
                          <a:latin typeface="Sakkal Majalla" pitchFamily="2" charset="-78"/>
                          <a:cs typeface="Sakkal Majalla" pitchFamily="2" charset="-78"/>
                        </a:rPr>
                        <a:t>مؤسسة تعاونية</a:t>
                      </a:r>
                      <a:endParaRPr lang="fr-FR" sz="140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just" rtl="1">
                        <a:lnSpc>
                          <a:spcPct val="115000"/>
                        </a:lnSpc>
                        <a:spcAft>
                          <a:spcPts val="0"/>
                        </a:spcAft>
                      </a:pPr>
                      <a:r>
                        <a:rPr lang="ar-DZ" sz="2000" dirty="0">
                          <a:solidFill>
                            <a:schemeClr val="tx1"/>
                          </a:solidFill>
                          <a:effectLst/>
                          <a:latin typeface="Sakkal Majalla" pitchFamily="2" charset="-78"/>
                          <a:cs typeface="Sakkal Majalla" pitchFamily="2" charset="-78"/>
                        </a:rPr>
                        <a:t>مؤسسة حكومية</a:t>
                      </a:r>
                      <a:endParaRPr lang="fr-FR" sz="1400" dirty="0">
                        <a:solidFill>
                          <a:schemeClr val="tx1"/>
                        </a:solidFill>
                        <a:effectLst/>
                        <a:latin typeface="Sakkal Majalla" pitchFamily="2" charset="-78"/>
                        <a:ea typeface="Times New Roman"/>
                        <a:cs typeface="Sakkal Majalla" pitchFamily="2" charset="-78"/>
                      </a:endParaRPr>
                    </a:p>
                  </a:txBody>
                  <a:tcPr marL="68580" marR="68580" marT="0" marB="0"/>
                </a:tc>
              </a:tr>
            </a:tbl>
          </a:graphicData>
        </a:graphic>
      </p:graphicFrame>
      <p:sp>
        <p:nvSpPr>
          <p:cNvPr id="3" name="Rectangle 1"/>
          <p:cNvSpPr>
            <a:spLocks noChangeArrowheads="1"/>
          </p:cNvSpPr>
          <p:nvPr/>
        </p:nvSpPr>
        <p:spPr bwMode="auto">
          <a:xfrm>
            <a:off x="1043608" y="195374"/>
            <a:ext cx="7831008"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أسس نظرية حقوق الملكية:</a:t>
            </a:r>
            <a:endParaRPr kumimoji="0" lang="fr-FR" sz="1050" b="0" i="0" u="none" strike="noStrike" cap="none" normalizeH="0" baseline="0" dirty="0" smtClean="0">
              <a:ln>
                <a:noFill/>
              </a:ln>
              <a:solidFill>
                <a:schemeClr val="tx1"/>
              </a:solidFill>
              <a:effectLst/>
              <a:latin typeface="Sakkal Majalla" pitchFamily="2" charset="-78"/>
              <a:cs typeface="Sakkal Majalla" pitchFamily="2"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الحصرية:</a:t>
            </a:r>
            <a:r>
              <a:rPr kumimoji="0" lang="ar-DZ" sz="2400" b="0"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 يقصد بها الحرية التامة في استعمال الاصول الممتلكة وكذلك التحكم فيها بصفة شاملة.</a:t>
            </a:r>
            <a:endParaRPr kumimoji="0" lang="fr-FR" sz="1050" b="0" i="0" u="none" strike="noStrike" cap="none" normalizeH="0" baseline="0" dirty="0" smtClean="0">
              <a:ln>
                <a:noFill/>
              </a:ln>
              <a:solidFill>
                <a:schemeClr val="tx1"/>
              </a:solidFill>
              <a:effectLst/>
              <a:latin typeface="Sakkal Majalla" pitchFamily="2" charset="-78"/>
              <a:cs typeface="Sakkal Majalla" pitchFamily="2"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القابلية للانتقال:</a:t>
            </a:r>
            <a:r>
              <a:rPr kumimoji="0" lang="ar-DZ" sz="2400" b="0"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 يعني ان حق الملكية لا يرتبط بشخص بعينه لذلك يمكن تبادلها، وحقوق الملكية تمكن من 3 ممارسات: </a:t>
            </a:r>
            <a:endParaRPr kumimoji="0" lang="fr-FR" sz="1050" b="0" i="0" u="none" strike="noStrike" cap="none" normalizeH="0" baseline="0" dirty="0" smtClean="0">
              <a:ln>
                <a:noFill/>
              </a:ln>
              <a:solidFill>
                <a:schemeClr val="tx1"/>
              </a:solidFill>
              <a:effectLst/>
              <a:latin typeface="Sakkal Majalla" pitchFamily="2" charset="-78"/>
              <a:cs typeface="Sakkal Majalla" pitchFamily="2"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الاستعمال:</a:t>
            </a:r>
            <a:r>
              <a:rPr kumimoji="0" lang="ar-DZ" sz="2400" b="0"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 يستعمل صاحب الحق حقه بنفسه.</a:t>
            </a:r>
            <a:endParaRPr kumimoji="0" lang="fr-FR" sz="1050" b="0" i="0" u="none" strike="noStrike" cap="none" normalizeH="0" baseline="0" dirty="0" smtClean="0">
              <a:ln>
                <a:noFill/>
              </a:ln>
              <a:solidFill>
                <a:schemeClr val="tx1"/>
              </a:solidFill>
              <a:effectLst/>
              <a:latin typeface="Sakkal Majalla" pitchFamily="2" charset="-78"/>
              <a:cs typeface="Sakkal Majalla" pitchFamily="2"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الاستثمار:</a:t>
            </a:r>
            <a:r>
              <a:rPr kumimoji="0" lang="ar-DZ" sz="2400" b="0"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 يستفيد صاحب الحق من نتائج استعمال حقه. </a:t>
            </a:r>
            <a:endParaRPr kumimoji="0" lang="fr-FR" sz="1050" b="0" i="0" u="none" strike="noStrike" cap="none" normalizeH="0" baseline="0" dirty="0" smtClean="0">
              <a:ln>
                <a:noFill/>
              </a:ln>
              <a:solidFill>
                <a:schemeClr val="tx1"/>
              </a:solidFill>
              <a:effectLst/>
              <a:latin typeface="Sakkal Majalla" pitchFamily="2" charset="-78"/>
              <a:cs typeface="Sakkal Majalla" pitchFamily="2"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التصرف:</a:t>
            </a:r>
            <a:r>
              <a:rPr kumimoji="0" lang="ar-DZ" sz="2400" b="0"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 يتصرف صاحب الحق في حقه( التخلي، البيع، يورثه)</a:t>
            </a:r>
            <a:endParaRPr kumimoji="0" lang="fr-FR" sz="1050" b="0" i="0" u="none" strike="noStrike" cap="none" normalizeH="0" baseline="0" dirty="0" smtClean="0">
              <a:ln>
                <a:noFill/>
              </a:ln>
              <a:solidFill>
                <a:schemeClr val="tx1"/>
              </a:solidFill>
              <a:effectLst/>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8568952" cy="6463308"/>
          </a:xfrm>
          <a:prstGeom prst="rect">
            <a:avLst/>
          </a:prstGeom>
        </p:spPr>
        <p:txBody>
          <a:bodyPr wrap="square">
            <a:spAutoFit/>
          </a:bodyPr>
          <a:lstStyle/>
          <a:p>
            <a:pPr algn="just" rtl="1"/>
            <a:r>
              <a:rPr lang="ar-DZ" b="1" dirty="0">
                <a:latin typeface="Sakkal Majalla" pitchFamily="2" charset="-78"/>
                <a:cs typeface="Sakkal Majalla" pitchFamily="2" charset="-78"/>
              </a:rPr>
              <a:t>حقوق الملكية وأنواع المؤسسات</a:t>
            </a:r>
            <a:endParaRPr lang="fr-FR" dirty="0">
              <a:latin typeface="Sakkal Majalla" pitchFamily="2" charset="-78"/>
              <a:cs typeface="Sakkal Majalla" pitchFamily="2" charset="-78"/>
            </a:endParaRPr>
          </a:p>
          <a:p>
            <a:pPr algn="just" rtl="1"/>
            <a:r>
              <a:rPr lang="ar-DZ" b="1" dirty="0">
                <a:latin typeface="Sakkal Majalla" pitchFamily="2" charset="-78"/>
                <a:cs typeface="Sakkal Majalla" pitchFamily="2" charset="-78"/>
              </a:rPr>
              <a:t>2-نظرية الوكالة:</a:t>
            </a:r>
            <a:r>
              <a:rPr lang="ar-DZ" dirty="0">
                <a:latin typeface="Sakkal Majalla" pitchFamily="2" charset="-78"/>
                <a:cs typeface="Sakkal Majalla" pitchFamily="2" charset="-78"/>
              </a:rPr>
              <a:t> شكل من اشكال التعاقد بين مالكي المؤسسة ومديريها، حيث يعين الملاك "بصفتهم الموكل" وكيل المدير او الوكيل" لإدارة المؤسسة نيابة عنهم، ويترتب عن ذلك تعويض الملاك لسلطة اتخاذ القرار للإدارة. </a:t>
            </a:r>
            <a:endParaRPr lang="fr-FR" dirty="0">
              <a:latin typeface="Sakkal Majalla" pitchFamily="2" charset="-78"/>
              <a:cs typeface="Sakkal Majalla" pitchFamily="2" charset="-78"/>
            </a:endParaRPr>
          </a:p>
          <a:p>
            <a:pPr algn="just" rtl="1"/>
            <a:r>
              <a:rPr lang="ar-DZ" dirty="0">
                <a:latin typeface="Sakkal Majalla" pitchFamily="2" charset="-78"/>
                <a:cs typeface="Sakkal Majalla" pitchFamily="2" charset="-78"/>
              </a:rPr>
              <a:t>يتوقع الملاك ان يتصرف الوكلاء بما يخدم مصالحهم، اذ يجب ان يضمن  "العقد" بين الملاك والمدراء تصرفهم لمصلحة المالكين ومع ذلك يكون من المستحيل ترتيب " عقد مثالي" لان قرارات المدراء </a:t>
            </a:r>
            <a:r>
              <a:rPr lang="ar-DZ" dirty="0" err="1">
                <a:latin typeface="Sakkal Majalla" pitchFamily="2" charset="-78"/>
                <a:cs typeface="Sakkal Majalla" pitchFamily="2" charset="-78"/>
              </a:rPr>
              <a:t>لاتخدم</a:t>
            </a:r>
            <a:r>
              <a:rPr lang="ar-DZ" dirty="0">
                <a:latin typeface="Sakkal Majalla" pitchFamily="2" charset="-78"/>
                <a:cs typeface="Sakkal Majalla" pitchFamily="2" charset="-78"/>
              </a:rPr>
              <a:t> جميعها مصالح الملاك، وهذا </a:t>
            </a:r>
            <a:r>
              <a:rPr lang="ar-DZ" dirty="0" err="1">
                <a:latin typeface="Sakkal Majalla" pitchFamily="2" charset="-78"/>
                <a:cs typeface="Sakkal Majalla" pitchFamily="2" charset="-78"/>
              </a:rPr>
              <a:t>مايعرف</a:t>
            </a:r>
            <a:r>
              <a:rPr lang="ar-DZ" dirty="0">
                <a:latin typeface="Sakkal Majalla" pitchFamily="2" charset="-78"/>
                <a:cs typeface="Sakkal Majalla" pitchFamily="2" charset="-78"/>
              </a:rPr>
              <a:t> بتعارض الوكالة او تضارب المصالح بين الاصيل والوكيل، والتي قد نشا لعدة اسباب ( الممارسات الأخلاقية مجهودات المدير، الاحتفاظ بالأرباح، العزوف عن المخاطرة)، تحصل هذه المشكلة في ظل ظروف عدم تناظر المعلومات وعدم تكاملها بين الوكيل والأصيل.</a:t>
            </a:r>
            <a:endParaRPr lang="fr-FR" dirty="0">
              <a:latin typeface="Sakkal Majalla" pitchFamily="2" charset="-78"/>
              <a:cs typeface="Sakkal Majalla" pitchFamily="2" charset="-78"/>
            </a:endParaRPr>
          </a:p>
          <a:p>
            <a:pPr algn="just" rtl="1"/>
            <a:r>
              <a:rPr lang="ar-DZ" b="1" dirty="0">
                <a:latin typeface="Sakkal Majalla" pitchFamily="2" charset="-78"/>
                <a:cs typeface="Sakkal Majalla" pitchFamily="2" charset="-78"/>
              </a:rPr>
              <a:t>مشاكل نظرية الوكالة:</a:t>
            </a:r>
            <a:r>
              <a:rPr lang="ar-DZ" dirty="0">
                <a:latin typeface="Sakkal Majalla" pitchFamily="2" charset="-78"/>
                <a:cs typeface="Sakkal Majalla" pitchFamily="2" charset="-78"/>
              </a:rPr>
              <a:t> تكاليف الوكالة" خسارة للقيمة" لأصحاب رؤوس الاموال تنشا من خلال تفويضهم لمدير او مدراء ينوبون عنهم في تسيير المؤسسة، وتعارض مصالحهم واختلافها ينجر عنه زيادة في هذه التكاليف والتي تأخذ الاشكال التالية:</a:t>
            </a:r>
            <a:endParaRPr lang="fr-FR" dirty="0">
              <a:latin typeface="Sakkal Majalla" pitchFamily="2" charset="-78"/>
              <a:cs typeface="Sakkal Majalla" pitchFamily="2" charset="-78"/>
            </a:endParaRPr>
          </a:p>
          <a:p>
            <a:pPr algn="just" rtl="1"/>
            <a:r>
              <a:rPr lang="ar-DZ" b="1" dirty="0">
                <a:latin typeface="Sakkal Majalla" pitchFamily="2" charset="-78"/>
                <a:cs typeface="Sakkal Majalla" pitchFamily="2" charset="-78"/>
              </a:rPr>
              <a:t>- تكلفة البحث عن الذات:</a:t>
            </a:r>
            <a:r>
              <a:rPr lang="ar-DZ" dirty="0">
                <a:latin typeface="Sakkal Majalla" pitchFamily="2" charset="-78"/>
                <a:cs typeface="Sakkal Majalla" pitchFamily="2" charset="-78"/>
              </a:rPr>
              <a:t> هي التكلفة التي يتحملها الاصيل عن الانحراف بين اهداف الملاك وافعال المدير الناجم عن سعيه لتحقيق ذاته ومصالحه.</a:t>
            </a:r>
            <a:endParaRPr lang="fr-FR" dirty="0">
              <a:latin typeface="Sakkal Majalla" pitchFamily="2" charset="-78"/>
              <a:cs typeface="Sakkal Majalla" pitchFamily="2" charset="-78"/>
            </a:endParaRPr>
          </a:p>
          <a:p>
            <a:pPr algn="just" rtl="1"/>
            <a:r>
              <a:rPr lang="ar-DZ" b="1" dirty="0">
                <a:latin typeface="Sakkal Majalla" pitchFamily="2" charset="-78"/>
                <a:cs typeface="Sakkal Majalla" pitchFamily="2" charset="-78"/>
              </a:rPr>
              <a:t>- تكلفة المراقبة:</a:t>
            </a:r>
            <a:r>
              <a:rPr lang="ar-DZ" dirty="0">
                <a:latin typeface="Sakkal Majalla" pitchFamily="2" charset="-78"/>
                <a:cs typeface="Sakkal Majalla" pitchFamily="2" charset="-78"/>
              </a:rPr>
              <a:t> التكلفة التي يتحملها الاصيل او المالك للحصول على معلومات عن سلوك الوكيل او المدير وقدراته، يتضمن ذلك تكاليف اي معلومات يقدمها الوكيل او المدير طواعية لزيادة شهرته، وهو ما اصطلح عليه بتكاليف السندات. </a:t>
            </a:r>
            <a:endParaRPr lang="fr-FR" dirty="0">
              <a:latin typeface="Sakkal Majalla" pitchFamily="2" charset="-78"/>
              <a:cs typeface="Sakkal Majalla" pitchFamily="2" charset="-78"/>
            </a:endParaRPr>
          </a:p>
          <a:p>
            <a:pPr algn="just" rtl="1"/>
            <a:r>
              <a:rPr lang="ar-DZ" dirty="0">
                <a:latin typeface="Sakkal Majalla" pitchFamily="2" charset="-78"/>
                <a:cs typeface="Sakkal Majalla" pitchFamily="2" charset="-78"/>
              </a:rPr>
              <a:t>- </a:t>
            </a:r>
            <a:r>
              <a:rPr lang="ar-DZ" b="1" dirty="0">
                <a:latin typeface="Sakkal Majalla" pitchFamily="2" charset="-78"/>
                <a:cs typeface="Sakkal Majalla" pitchFamily="2" charset="-78"/>
              </a:rPr>
              <a:t>تكلفة تحويل المخاطر:</a:t>
            </a:r>
            <a:r>
              <a:rPr lang="ar-DZ" dirty="0">
                <a:latin typeface="Sakkal Majalla" pitchFamily="2" charset="-78"/>
                <a:cs typeface="Sakkal Majalla" pitchFamily="2" charset="-78"/>
              </a:rPr>
              <a:t> التكلفة التي يتحملها الاصيل الى المدير لنقل المخاطر من خلال ادراج المكافآت القائمة على النتائج في العقد.</a:t>
            </a:r>
            <a:endParaRPr lang="fr-FR" dirty="0">
              <a:latin typeface="Sakkal Majalla" pitchFamily="2" charset="-78"/>
              <a:cs typeface="Sakkal Majalla" pitchFamily="2" charset="-78"/>
            </a:endParaRPr>
          </a:p>
          <a:p>
            <a:pPr algn="just" rtl="1"/>
            <a:r>
              <a:rPr lang="ar-DZ" dirty="0">
                <a:latin typeface="Sakkal Majalla" pitchFamily="2" charset="-78"/>
                <a:cs typeface="Sakkal Majalla" pitchFamily="2" charset="-78"/>
              </a:rPr>
              <a:t>-</a:t>
            </a:r>
            <a:r>
              <a:rPr lang="ar-DZ" b="1" dirty="0">
                <a:latin typeface="Sakkal Majalla" pitchFamily="2" charset="-78"/>
                <a:cs typeface="Sakkal Majalla" pitchFamily="2" charset="-78"/>
              </a:rPr>
              <a:t> نظرية العقود غير التامة: </a:t>
            </a:r>
            <a:r>
              <a:rPr lang="ar-DZ" dirty="0">
                <a:latin typeface="Sakkal Majalla" pitchFamily="2" charset="-78"/>
                <a:cs typeface="Sakkal Majalla" pitchFamily="2" charset="-78"/>
              </a:rPr>
              <a:t>اعتبرت هذه النظرية المؤسسة كمجموعة من الاصول غير البشرية، وهي ترتبط بافتراض العقود غير التامة والتي قد تنتج عن ظروف  غير متوقعة، ولا يمكن التنبؤ بها تدفع اطراف العقد لإعادة التفاوض في شروط العقد، وهذا ما أشار اليه   </a:t>
            </a:r>
            <a:r>
              <a:rPr lang="fr-FR" dirty="0">
                <a:latin typeface="Sakkal Majalla" pitchFamily="2" charset="-78"/>
                <a:cs typeface="Sakkal Majalla" pitchFamily="2" charset="-78"/>
              </a:rPr>
              <a:t>Williamson </a:t>
            </a:r>
            <a:r>
              <a:rPr lang="ar-DZ" dirty="0">
                <a:latin typeface="Sakkal Majalla" pitchFamily="2" charset="-78"/>
                <a:cs typeface="Sakkal Majalla" pitchFamily="2" charset="-78"/>
              </a:rPr>
              <a:t>في نظريته عندما تكلم عن الرشد المقيد للوكلاء والانتهازية.</a:t>
            </a:r>
            <a:endParaRPr lang="fr-FR" dirty="0">
              <a:latin typeface="Sakkal Majalla" pitchFamily="2" charset="-78"/>
              <a:cs typeface="Sakkal Majalla" pitchFamily="2" charset="-78"/>
            </a:endParaRPr>
          </a:p>
          <a:p>
            <a:pPr algn="just" rtl="1"/>
            <a:r>
              <a:rPr lang="ar-DZ" dirty="0">
                <a:latin typeface="Sakkal Majalla" pitchFamily="2" charset="-78"/>
                <a:cs typeface="Sakkal Majalla" pitchFamily="2" charset="-78"/>
              </a:rPr>
              <a:t>نشأت نظرية العقود غير التامة انطلاقا من اعمال </a:t>
            </a:r>
            <a:r>
              <a:rPr lang="fr-FR" dirty="0" err="1">
                <a:latin typeface="Sakkal Majalla" pitchFamily="2" charset="-78"/>
                <a:cs typeface="Sakkal Majalla" pitchFamily="2" charset="-78"/>
              </a:rPr>
              <a:t>willi</a:t>
            </a:r>
            <a:r>
              <a:rPr lang="fr-FR" dirty="0">
                <a:latin typeface="Sakkal Majalla" pitchFamily="2" charset="-78"/>
                <a:cs typeface="Sakkal Majalla" pitchFamily="2" charset="-78"/>
              </a:rPr>
              <a:t> </a:t>
            </a:r>
            <a:r>
              <a:rPr lang="ar-DZ" dirty="0">
                <a:latin typeface="Sakkal Majalla" pitchFamily="2" charset="-78"/>
                <a:cs typeface="Sakkal Majalla" pitchFamily="2" charset="-78"/>
              </a:rPr>
              <a:t> بشان تكاليف المعاملات، كمحاولة لإضفاء الطابع الرسمي على تحليل التكامل العمودي لنظرية تكاليف المعاملات، حيث يشير هؤلاء ان العقود تكون غير تامة، لان مدتها يمكن ان تكون غير محدودة، وقد يكون مكلفا للغاية او مستحيل معرفيا تحديد جميع الاحتمالات المستقبلية للعقد 'هل سينجح او سيولد تكاليف اخرى لإعادة شروطه'.</a:t>
            </a:r>
            <a:endParaRPr lang="fr-FR" dirty="0">
              <a:latin typeface="Sakkal Majalla" pitchFamily="2" charset="-78"/>
              <a:cs typeface="Sakkal Majalla" pitchFamily="2" charset="-78"/>
            </a:endParaRPr>
          </a:p>
          <a:p>
            <a:pPr algn="just" rtl="1"/>
            <a:r>
              <a:rPr lang="ar-DZ" dirty="0">
                <a:latin typeface="Sakkal Majalla" pitchFamily="2" charset="-78"/>
                <a:cs typeface="Sakkal Majalla" pitchFamily="2" charset="-78"/>
              </a:rPr>
              <a:t>وفقا لنظرية العقود غير التامة، لا يستطيع الوكلاء او المدراء توقيع عقود كاملة بسبب نقص المعلومات، فلا احد يستطيع التحقق قبليا من الحالة الحقيقية لبعض المتغيرات المميزة للعلاقات بين الاطراف المتعاقدة والتي قد ينتج عنها تغيرات غير متوقعة للعقد.</a:t>
            </a:r>
            <a:endParaRPr lang="fr-FR" dirty="0">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3526" y="1124744"/>
            <a:ext cx="8496944" cy="5632311"/>
          </a:xfrm>
          <a:prstGeom prst="rect">
            <a:avLst/>
          </a:prstGeom>
        </p:spPr>
        <p:txBody>
          <a:bodyPr wrap="square">
            <a:spAutoFit/>
          </a:bodyPr>
          <a:lstStyle/>
          <a:p>
            <a:pPr lvl="0" algn="just" rtl="1"/>
            <a:r>
              <a:rPr lang="ar-DZ" sz="2400" b="1" dirty="0" smtClean="0">
                <a:latin typeface="Sakkal Majalla" pitchFamily="2" charset="-78"/>
                <a:cs typeface="Sakkal Majalla" pitchFamily="2" charset="-78"/>
              </a:rPr>
              <a:t>النظرية </a:t>
            </a:r>
            <a:r>
              <a:rPr lang="ar-DZ" sz="2400" b="1" dirty="0">
                <a:latin typeface="Sakkal Majalla" pitchFamily="2" charset="-78"/>
                <a:cs typeface="Sakkal Majalla" pitchFamily="2" charset="-78"/>
              </a:rPr>
              <a:t>السلوكية: </a:t>
            </a:r>
            <a:r>
              <a:rPr lang="ar-DZ" sz="2400" dirty="0">
                <a:latin typeface="Sakkal Majalla" pitchFamily="2" charset="-78"/>
                <a:cs typeface="Sakkal Majalla" pitchFamily="2" charset="-78"/>
              </a:rPr>
              <a:t>تنظر هذه النظرية الى المؤسسة انها مركز لاتخاذ القرارات المرضية، وهي نظام مفتوح تتأقلم بالاستناد الى تعلمها السابق وتتطور من خلال تجاربها وخبراتها(التعلم التنظيمي)</a:t>
            </a:r>
            <a:endParaRPr lang="fr-FR" sz="2400" dirty="0">
              <a:latin typeface="Sakkal Majalla" pitchFamily="2" charset="-78"/>
              <a:cs typeface="Sakkal Majalla" pitchFamily="2" charset="-78"/>
            </a:endParaRPr>
          </a:p>
          <a:p>
            <a:pPr lvl="0" algn="just" rtl="1"/>
            <a:r>
              <a:rPr lang="ar-DZ" sz="2400" b="1" dirty="0">
                <a:latin typeface="Sakkal Majalla" pitchFamily="2" charset="-78"/>
                <a:cs typeface="Sakkal Majalla" pitchFamily="2" charset="-78"/>
              </a:rPr>
              <a:t>أهداف النظرية: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التخلي عن مبدأ التعظيم وتفضيل مبدأ الرضا</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اعتبار المؤسسة موضوع للدراسة في حد ذاتها</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فهم السلوك المستقبلي للمؤسسة وفقا لمجموعة من الاهداف</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تفضيل تحليل عملية اتخاذ القرار داخل المؤسسة</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    الحل المرضي ل: </a:t>
            </a:r>
            <a:r>
              <a:rPr lang="ar-DZ" sz="2400" b="1" dirty="0" err="1">
                <a:latin typeface="Sakkal Majalla" pitchFamily="2" charset="-78"/>
                <a:cs typeface="Sakkal Majalla" pitchFamily="2" charset="-78"/>
              </a:rPr>
              <a:t>هربرت</a:t>
            </a:r>
            <a:r>
              <a:rPr lang="ar-DZ" sz="2400" b="1" dirty="0">
                <a:latin typeface="Sakkal Majalla" pitchFamily="2" charset="-78"/>
                <a:cs typeface="Sakkal Majalla" pitchFamily="2" charset="-78"/>
              </a:rPr>
              <a:t> سيمون </a:t>
            </a:r>
            <a:r>
              <a:rPr lang="fr-FR" sz="2400" b="1" dirty="0">
                <a:latin typeface="Sakkal Majalla" pitchFamily="2" charset="-78"/>
                <a:cs typeface="Sakkal Majalla" pitchFamily="2" charset="-78"/>
              </a:rPr>
              <a:t>Herbert Simon </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    ترى هذه النظرية ان الفرد يتصرف برشادة اقتصادية مطلقة ويتخذ قرارات عقلانية،   حيث وضعت تسلسلا لعملية اتخاذ القرار مكون من المراحل التالية: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تحديد المشكلة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حصر الحلول الممكنة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تقييم الحلول الممكنة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اختيار الحل مع تنفيذه </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رقابة الحل</a:t>
            </a:r>
            <a:endParaRPr lang="fr-FR" sz="2400" dirty="0">
              <a:latin typeface="Sakkal Majalla" pitchFamily="2" charset="-78"/>
              <a:cs typeface="Sakkal Majalla" pitchFamily="2" charset="-78"/>
            </a:endParaRPr>
          </a:p>
        </p:txBody>
      </p:sp>
      <p:sp>
        <p:nvSpPr>
          <p:cNvPr id="3" name="Rectangle 2"/>
          <p:cNvSpPr/>
          <p:nvPr/>
        </p:nvSpPr>
        <p:spPr>
          <a:xfrm>
            <a:off x="899592" y="321390"/>
            <a:ext cx="7128792" cy="64633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ctr" rtl="1"/>
            <a:r>
              <a:rPr lang="ar-DZ" sz="3600" b="1" dirty="0">
                <a:solidFill>
                  <a:prstClr val="black"/>
                </a:solidFill>
                <a:latin typeface="Sakkal Majalla" pitchFamily="2" charset="-78"/>
                <a:cs typeface="Sakkal Majalla" pitchFamily="2" charset="-78"/>
              </a:rPr>
              <a:t>المحاضرة الخامسة حول: النظرية التطورية:</a:t>
            </a:r>
            <a:endParaRPr lang="fr-FR" sz="3600"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712968" cy="6555641"/>
          </a:xfrm>
          <a:prstGeom prst="rect">
            <a:avLst/>
          </a:prstGeom>
        </p:spPr>
        <p:txBody>
          <a:bodyPr wrap="square">
            <a:spAutoFit/>
          </a:bodyPr>
          <a:lstStyle/>
          <a:p>
            <a:pPr algn="just" rtl="1"/>
            <a:r>
              <a:rPr lang="ar-DZ" sz="2000" dirty="0">
                <a:latin typeface="Sakkal Majalla" pitchFamily="2" charset="-78"/>
                <a:cs typeface="Sakkal Majalla" pitchFamily="2" charset="-78"/>
              </a:rPr>
              <a:t>هذا النموذج لاتخاذ القرار يقوم على مجموعة من الفرضيات.</a:t>
            </a:r>
            <a:endParaRPr lang="fr-FR" sz="2000" dirty="0">
              <a:latin typeface="Sakkal Majalla" pitchFamily="2" charset="-78"/>
              <a:cs typeface="Sakkal Majalla" pitchFamily="2" charset="-78"/>
            </a:endParaRPr>
          </a:p>
          <a:p>
            <a:pPr lvl="0" algn="just" rtl="1"/>
            <a:r>
              <a:rPr lang="ar-DZ" sz="2000" dirty="0" err="1">
                <a:latin typeface="Sakkal Majalla" pitchFamily="2" charset="-78"/>
                <a:cs typeface="Sakkal Majalla" pitchFamily="2" charset="-78"/>
              </a:rPr>
              <a:t>للانسان</a:t>
            </a:r>
            <a:r>
              <a:rPr lang="ar-DZ" sz="2000" dirty="0">
                <a:latin typeface="Sakkal Majalla" pitchFamily="2" charset="-78"/>
                <a:cs typeface="Sakkal Majalla" pitchFamily="2" charset="-78"/>
              </a:rPr>
              <a:t> كل المعلومات الممكنة حول المشكلة</a:t>
            </a:r>
            <a:endParaRPr lang="fr-FR" sz="2000" dirty="0">
              <a:latin typeface="Sakkal Majalla" pitchFamily="2" charset="-78"/>
              <a:cs typeface="Sakkal Majalla" pitchFamily="2" charset="-78"/>
            </a:endParaRPr>
          </a:p>
          <a:p>
            <a:pPr lvl="0" algn="just" rtl="1"/>
            <a:r>
              <a:rPr lang="ar-DZ" sz="2000" dirty="0" err="1">
                <a:latin typeface="Sakkal Majalla" pitchFamily="2" charset="-78"/>
                <a:cs typeface="Sakkal Majalla" pitchFamily="2" charset="-78"/>
              </a:rPr>
              <a:t>للانسان</a:t>
            </a:r>
            <a:r>
              <a:rPr lang="ar-DZ" sz="2000" dirty="0">
                <a:latin typeface="Sakkal Majalla" pitchFamily="2" charset="-78"/>
                <a:cs typeface="Sakkal Majalla" pitchFamily="2" charset="-78"/>
              </a:rPr>
              <a:t> كل المعلومات الممكنة حول الحلول المتوفرة للمشكلة</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للإنسان كل المعلومات الممكنة حول نتائج الحلول المتوفرة </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للإنسان القدرة على التعامل مع كل المتغيرات الخاصة بالمشكلة</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وفي الواقع لا تتوفر كل هذه المعلومات، وان توفرت لدى الفرد لا يستطيع معالجتها كلها، فالقرار لا </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يكون رشيدا رشدا مطلقا بل مقيد، ولا يكون الحل امثلا بل مرضيا.</a:t>
            </a:r>
            <a:endParaRPr lang="fr-FR" sz="2000" dirty="0">
              <a:latin typeface="Sakkal Majalla" pitchFamily="2" charset="-78"/>
              <a:cs typeface="Sakkal Majalla" pitchFamily="2" charset="-78"/>
            </a:endParaRPr>
          </a:p>
          <a:p>
            <a:pPr algn="just" rtl="1"/>
            <a:r>
              <a:rPr lang="ar-DZ" sz="2000" dirty="0" err="1">
                <a:latin typeface="Sakkal Majalla" pitchFamily="2" charset="-78"/>
                <a:cs typeface="Sakkal Majalla" pitchFamily="2" charset="-78"/>
              </a:rPr>
              <a:t>قدم"سايرت</a:t>
            </a:r>
            <a:r>
              <a:rPr lang="ar-DZ" sz="2000" dirty="0">
                <a:latin typeface="Sakkal Majalla" pitchFamily="2" charset="-78"/>
                <a:cs typeface="Sakkal Majalla" pitchFamily="2" charset="-78"/>
              </a:rPr>
              <a:t> ريتشارد مايكل وجيمس </a:t>
            </a:r>
            <a:r>
              <a:rPr lang="ar-DZ" sz="2000" dirty="0" err="1">
                <a:latin typeface="Sakkal Majalla" pitchFamily="2" charset="-78"/>
                <a:cs typeface="Sakkal Majalla" pitchFamily="2" charset="-78"/>
              </a:rPr>
              <a:t>غاردنر</a:t>
            </a:r>
            <a:r>
              <a:rPr lang="ar-DZ" sz="2000" dirty="0">
                <a:latin typeface="Sakkal Majalla" pitchFamily="2" charset="-78"/>
                <a:cs typeface="Sakkal Majalla" pitchFamily="2" charset="-78"/>
              </a:rPr>
              <a:t> مارش"، نظريتهما السلوكية في التنظيم للمرة الاولى عام 1963، بعنوان النظرية السلوكية للمؤسسة ، ثم اعيد صياغة هذه النظرية بنفس الاسلوب عام 1992، كامتداد </a:t>
            </a:r>
            <a:r>
              <a:rPr lang="ar-DZ" sz="2000" dirty="0" err="1">
                <a:latin typeface="Sakkal Majalla" pitchFamily="2" charset="-78"/>
                <a:cs typeface="Sakkal Majalla" pitchFamily="2" charset="-78"/>
              </a:rPr>
              <a:t>لافكار</a:t>
            </a:r>
            <a:r>
              <a:rPr lang="ar-DZ" sz="2000" dirty="0">
                <a:latin typeface="Sakkal Majalla" pitchFamily="2" charset="-78"/>
                <a:cs typeface="Sakkal Majalla" pitchFamily="2" charset="-78"/>
              </a:rPr>
              <a:t> " سيمون"، حيث شكك الباحثان في افتراضات النظرية الاقتصادية </a:t>
            </a:r>
            <a:r>
              <a:rPr lang="ar-DZ" sz="2000" dirty="0" err="1">
                <a:latin typeface="Sakkal Majalla" pitchFamily="2" charset="-78"/>
                <a:cs typeface="Sakkal Majalla" pitchFamily="2" charset="-78"/>
              </a:rPr>
              <a:t>النيوكلاسيكية</a:t>
            </a:r>
            <a:r>
              <a:rPr lang="ar-DZ" sz="2000" dirty="0">
                <a:latin typeface="Sakkal Majalla" pitchFamily="2" charset="-78"/>
                <a:cs typeface="Sakkal Majalla" pitchFamily="2" charset="-78"/>
              </a:rPr>
              <a:t> والتي تقوم على افتراض " تعظيم الربح والمعرفة الكاملة".</a:t>
            </a:r>
            <a:endParaRPr lang="fr-FR" sz="2000" dirty="0">
              <a:latin typeface="Sakkal Majalla" pitchFamily="2" charset="-78"/>
              <a:cs typeface="Sakkal Majalla" pitchFamily="2" charset="-78"/>
            </a:endParaRPr>
          </a:p>
          <a:p>
            <a:pPr algn="just" rtl="1"/>
            <a:r>
              <a:rPr lang="ar-DZ" sz="2000" b="1" dirty="0">
                <a:latin typeface="Sakkal Majalla" pitchFamily="2" charset="-78"/>
                <a:cs typeface="Sakkal Majalla" pitchFamily="2" charset="-78"/>
              </a:rPr>
              <a:t>    أسس المدرسة السلوكية</a:t>
            </a:r>
            <a:r>
              <a:rPr lang="ar-DZ" sz="2000" dirty="0">
                <a:latin typeface="Sakkal Majalla" pitchFamily="2" charset="-78"/>
                <a:cs typeface="Sakkal Majalla" pitchFamily="2" charset="-78"/>
              </a:rPr>
              <a:t>:</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المؤسسة كمجموعات متنازعة: يرون ان المؤسسة ليست هدف، بل الافراد هم من لديهم اهداف فالمؤسسة هي مجموعة من الجماعات المتنازعة ( خاصة المؤسسات الكبيرة التي تشمل المديرين وحاملي الاسهم والعاملين والموردين)، لكنها ايضا جماعات تتحالف ولهذه التحالفات اهداف مختلفة وسلطات متغيرة حسب الظروف.</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السلوك المرضي: اقترحا الباحثان ان المؤسسات تهدف الى ارضاء نتائجها بدلا من تعظيمها.</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عملية اتخاذ القرار: هي عملية توافقية تسعى </a:t>
            </a:r>
            <a:r>
              <a:rPr lang="ar-DZ" sz="2000" dirty="0" err="1">
                <a:latin typeface="Sakkal Majalla" pitchFamily="2" charset="-78"/>
                <a:cs typeface="Sakkal Majalla" pitchFamily="2" charset="-78"/>
              </a:rPr>
              <a:t>لارضاء</a:t>
            </a:r>
            <a:r>
              <a:rPr lang="ar-DZ" sz="2000" dirty="0">
                <a:latin typeface="Sakkal Majalla" pitchFamily="2" charset="-78"/>
                <a:cs typeface="Sakkal Majalla" pitchFamily="2" charset="-78"/>
              </a:rPr>
              <a:t> هذه الاطراف المختلفة لا للتعظيم(الرشادة المقيدة)</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المؤسسة المتعلمة: (الذاكرة التنظيمية):</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المؤسسة عبارة عن نظام:1-مفتوح على بيئته</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2-عقلاني</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يتأقلم بالاستناد الى تعمله السابق وتتطور من خلال تجاربها وخبراتها </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فالمؤسسة لها ذاكرة تنظيمية، وتتعلم من خلال ظروف البيئة.</a:t>
            </a:r>
            <a:endParaRPr lang="fr-FR" sz="2000" dirty="0">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196752"/>
            <a:ext cx="8424936" cy="4893647"/>
          </a:xfrm>
          <a:prstGeom prst="rect">
            <a:avLst/>
          </a:prstGeom>
        </p:spPr>
        <p:txBody>
          <a:bodyPr wrap="square">
            <a:spAutoFit/>
          </a:bodyPr>
          <a:lstStyle/>
          <a:p>
            <a:pPr algn="just" rtl="1"/>
            <a:r>
              <a:rPr lang="ar-DZ" sz="2400" b="1" dirty="0" smtClean="0">
                <a:latin typeface="Sakkal Majalla" pitchFamily="2" charset="-78"/>
                <a:cs typeface="Sakkal Majalla" pitchFamily="2" charset="-78"/>
              </a:rPr>
              <a:t>تمهيد:</a:t>
            </a:r>
          </a:p>
          <a:p>
            <a:pPr algn="just" rtl="1"/>
            <a:r>
              <a:rPr lang="ar-DZ" sz="2400" dirty="0" smtClean="0">
                <a:latin typeface="Sakkal Majalla" pitchFamily="2" charset="-78"/>
                <a:cs typeface="Sakkal Majalla" pitchFamily="2" charset="-78"/>
              </a:rPr>
              <a:t>ظهرت </a:t>
            </a:r>
            <a:r>
              <a:rPr lang="ar-DZ" sz="2400" dirty="0">
                <a:latin typeface="Sakkal Majalla" pitchFamily="2" charset="-78"/>
                <a:cs typeface="Sakkal Majalla" pitchFamily="2" charset="-78"/>
              </a:rPr>
              <a:t>نظرية التسوية في منتصف 70 لتحليل عملية الانتقال من النمو الى الازمنة في الولايات المتحدة وأوروبا،  وهذا راجع الى فترة النمو المرتفع التي شهدتها اغلب الدول المتقدمة اعضاء منظمة التعاون الاقتصادي والتنمية، او ما يعرف بالثلاثين المجيدة 1945- 1975.</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اسس </a:t>
            </a:r>
            <a:r>
              <a:rPr lang="ar-DZ" sz="2400" dirty="0" err="1">
                <a:latin typeface="Sakkal Majalla" pitchFamily="2" charset="-78"/>
                <a:cs typeface="Sakkal Majalla" pitchFamily="2" charset="-78"/>
              </a:rPr>
              <a:t>النظرية:تناقش</a:t>
            </a:r>
            <a:r>
              <a:rPr lang="ar-DZ" sz="2400" dirty="0">
                <a:latin typeface="Sakkal Majalla" pitchFamily="2" charset="-78"/>
                <a:cs typeface="Sakkal Majalla" pitchFamily="2" charset="-78"/>
              </a:rPr>
              <a:t> نظرية التسوية التغير التاريخي للاقتصاد السياسي من خلال مفهومين اساسيين:</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نظام التراكم</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نمط التسوية</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اولا:</a:t>
            </a:r>
            <a:r>
              <a:rPr lang="ar-DZ" sz="2400" dirty="0">
                <a:latin typeface="Sakkal Majalla" pitchFamily="2" charset="-78"/>
                <a:cs typeface="Sakkal Majalla" pitchFamily="2" charset="-78"/>
              </a:rPr>
              <a:t> </a:t>
            </a:r>
            <a:r>
              <a:rPr lang="ar-DZ" sz="2400" b="1" dirty="0">
                <a:latin typeface="Sakkal Majalla" pitchFamily="2" charset="-78"/>
                <a:cs typeface="Sakkal Majalla" pitchFamily="2" charset="-78"/>
              </a:rPr>
              <a:t>نظام التراكم: </a:t>
            </a:r>
            <a:r>
              <a:rPr lang="ar-DZ" sz="2400" dirty="0">
                <a:latin typeface="Sakkal Majalla" pitchFamily="2" charset="-78"/>
                <a:cs typeface="Sakkal Majalla" pitchFamily="2" charset="-78"/>
              </a:rPr>
              <a:t>نظام تراكم الفورية هو نظام للإنتاج الضخم مع حصة متناسبة من القيمة المضافة، مما يؤدي الى استقرار ربحية المؤسسة، وذلك باستخدام كامل الطاقة الانتاجية و العمالية.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ثانيا: نمط التسوية: عبارة عن مجموعة من القوانين المؤسسية و المعايير واشكال الدولة ونماذج السياسة والممارسات الاخرى التي توفر سياق عملية التراكم.</a:t>
            </a:r>
            <a:endParaRPr lang="fr-FR" sz="2400" dirty="0">
              <a:latin typeface="Sakkal Majalla" pitchFamily="2" charset="-78"/>
              <a:cs typeface="Sakkal Majalla" pitchFamily="2" charset="-78"/>
            </a:endParaRPr>
          </a:p>
        </p:txBody>
      </p:sp>
      <p:sp>
        <p:nvSpPr>
          <p:cNvPr id="3" name="Rectangle 2"/>
          <p:cNvSpPr/>
          <p:nvPr/>
        </p:nvSpPr>
        <p:spPr>
          <a:xfrm>
            <a:off x="596458" y="188640"/>
            <a:ext cx="8280920" cy="58477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ctr" rtl="1"/>
            <a:r>
              <a:rPr lang="ar-DZ" sz="3200" b="1" dirty="0">
                <a:solidFill>
                  <a:prstClr val="black"/>
                </a:solidFill>
                <a:latin typeface="Sakkal Majalla" pitchFamily="2" charset="-78"/>
                <a:cs typeface="Sakkal Majalla" pitchFamily="2" charset="-78"/>
              </a:rPr>
              <a:t>المحاضرة السادسة حول: نظرية التسوية واقتصاد الاتفاقيات:</a:t>
            </a:r>
            <a:endParaRPr lang="fr-FR" sz="3200"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16632"/>
            <a:ext cx="8568952" cy="7007046"/>
          </a:xfrm>
          <a:prstGeom prst="rect">
            <a:avLst/>
          </a:prstGeom>
        </p:spPr>
        <p:txBody>
          <a:bodyPr wrap="square">
            <a:spAutoFit/>
          </a:bodyPr>
          <a:lstStyle/>
          <a:p>
            <a:pPr algn="just" rtl="1">
              <a:lnSpc>
                <a:spcPct val="115000"/>
              </a:lnSpc>
              <a:spcAft>
                <a:spcPts val="1000"/>
              </a:spcAft>
            </a:pPr>
            <a:r>
              <a:rPr lang="ar-DZ" sz="2400" b="1" dirty="0">
                <a:latin typeface="Sakkal Majalla" pitchFamily="2" charset="-78"/>
                <a:ea typeface="Times New Roman"/>
                <a:cs typeface="Sakkal Majalla" pitchFamily="2" charset="-78"/>
              </a:rPr>
              <a:t>ثالثا:</a:t>
            </a:r>
            <a:r>
              <a:rPr lang="ar-DZ" sz="2000" dirty="0" smtClean="0">
                <a:effectLst/>
                <a:latin typeface="Sakkal Majalla" pitchFamily="2" charset="-78"/>
                <a:ea typeface="Times New Roman"/>
                <a:cs typeface="Sakkal Majalla" pitchFamily="2" charset="-78"/>
              </a:rPr>
              <a:t> </a:t>
            </a:r>
            <a:r>
              <a:rPr lang="ar-DZ" sz="2000" b="1" dirty="0" smtClean="0">
                <a:effectLst/>
                <a:latin typeface="Sakkal Majalla" pitchFamily="2" charset="-78"/>
                <a:ea typeface="Times New Roman"/>
                <a:cs typeface="Sakkal Majalla" pitchFamily="2" charset="-78"/>
              </a:rPr>
              <a:t>أشكال التسوية:</a:t>
            </a:r>
            <a:r>
              <a:rPr lang="ar-DZ" sz="2000" dirty="0" smtClean="0">
                <a:effectLst/>
                <a:latin typeface="Sakkal Majalla" pitchFamily="2" charset="-78"/>
                <a:ea typeface="Times New Roman"/>
                <a:cs typeface="Sakkal Majalla" pitchFamily="2" charset="-78"/>
              </a:rPr>
              <a:t> هناك نمطين رئيسيين هما: </a:t>
            </a:r>
            <a:endParaRPr lang="fr-FR" sz="1400" dirty="0" smtClean="0">
              <a:effectLst/>
              <a:latin typeface="Sakkal Majalla" pitchFamily="2" charset="-78"/>
              <a:ea typeface="Times New Roman"/>
              <a:cs typeface="Sakkal Majalla" pitchFamily="2" charset="-78"/>
            </a:endParaRPr>
          </a:p>
          <a:p>
            <a:pPr marL="342900" lvl="0" indent="-342900" algn="just" rtl="1">
              <a:lnSpc>
                <a:spcPct val="115000"/>
              </a:lnSpc>
              <a:spcAft>
                <a:spcPts val="1000"/>
              </a:spcAft>
              <a:buFont typeface="+mj-lt"/>
              <a:buAutoNum type="arabicPeriod"/>
            </a:pPr>
            <a:r>
              <a:rPr lang="ar-DZ" sz="2000" dirty="0" smtClean="0">
                <a:effectLst/>
                <a:latin typeface="Sakkal Majalla" pitchFamily="2" charset="-78"/>
                <a:ea typeface="Times New Roman"/>
                <a:cs typeface="Sakkal Majalla" pitchFamily="2" charset="-78"/>
              </a:rPr>
              <a:t>طريقة تسوية المنافسة: تتضمن نمطين: النمط الاول للتسوية 1850 الى بدية القرن 20 م، ويسمى النمط الشامل مهم من الانتاج مخصص للمعدات، منافسة عالية، اما النمط الثاني فيسمى النمط المكثف للتسوية دون استهلاك كبير، لأنها تتكون من مكاسب انتاجية عالية، بفضل اساليب تايلور وانتاج السلع الاستهلاكية.</a:t>
            </a:r>
            <a:endParaRPr lang="fr-FR" sz="1400" dirty="0" smtClean="0">
              <a:effectLst/>
              <a:latin typeface="Sakkal Majalla" pitchFamily="2" charset="-78"/>
              <a:ea typeface="Times New Roman"/>
              <a:cs typeface="Sakkal Majalla" pitchFamily="2" charset="-78"/>
            </a:endParaRPr>
          </a:p>
          <a:p>
            <a:pPr marL="342900" lvl="0" indent="-342900" algn="just" rtl="1">
              <a:lnSpc>
                <a:spcPct val="115000"/>
              </a:lnSpc>
              <a:spcAft>
                <a:spcPts val="1000"/>
              </a:spcAft>
              <a:buFont typeface="+mj-lt"/>
              <a:buAutoNum type="arabicPeriod"/>
            </a:pPr>
            <a:r>
              <a:rPr lang="ar-DZ" sz="2000" dirty="0" smtClean="0">
                <a:effectLst/>
                <a:latin typeface="Sakkal Majalla" pitchFamily="2" charset="-78"/>
                <a:ea typeface="Times New Roman"/>
                <a:cs typeface="Sakkal Majalla" pitchFamily="2" charset="-78"/>
              </a:rPr>
              <a:t>النمط الاحتكاري للتسوية: بعد عام 1930، يتميز بإنتاجية عالية واستهلاك بالحجم الكبير، حيث ساعد نظام فورد على النمو المنتظم للناتج الاقتصادي وزيادة الدخل في نفس الوقت.</a:t>
            </a:r>
            <a:endParaRPr lang="fr-FR" sz="1400" dirty="0" smtClean="0">
              <a:effectLst/>
              <a:latin typeface="Sakkal Majalla" pitchFamily="2" charset="-78"/>
              <a:ea typeface="Times New Roman"/>
              <a:cs typeface="Sakkal Majalla" pitchFamily="2" charset="-78"/>
            </a:endParaRPr>
          </a:p>
          <a:p>
            <a:pPr algn="just" rtl="1">
              <a:lnSpc>
                <a:spcPct val="115000"/>
              </a:lnSpc>
              <a:spcAft>
                <a:spcPts val="1000"/>
              </a:spcAft>
            </a:pPr>
            <a:r>
              <a:rPr lang="ar-DZ" sz="2400" b="1" dirty="0">
                <a:latin typeface="Sakkal Majalla" pitchFamily="2" charset="-78"/>
                <a:ea typeface="Times New Roman"/>
                <a:cs typeface="Sakkal Majalla" pitchFamily="2" charset="-78"/>
              </a:rPr>
              <a:t>رابعا:</a:t>
            </a:r>
            <a:r>
              <a:rPr lang="ar-DZ" sz="2000" dirty="0" smtClean="0">
                <a:effectLst/>
                <a:latin typeface="Sakkal Majalla" pitchFamily="2" charset="-78"/>
                <a:ea typeface="Times New Roman"/>
                <a:cs typeface="Sakkal Majalla" pitchFamily="2" charset="-78"/>
              </a:rPr>
              <a:t> </a:t>
            </a:r>
            <a:r>
              <a:rPr lang="ar-DZ" sz="2000" b="1" dirty="0" smtClean="0">
                <a:effectLst/>
                <a:latin typeface="Sakkal Majalla" pitchFamily="2" charset="-78"/>
                <a:ea typeface="Times New Roman"/>
                <a:cs typeface="Sakkal Majalla" pitchFamily="2" charset="-78"/>
              </a:rPr>
              <a:t>أشكال الازمات:</a:t>
            </a:r>
            <a:endParaRPr lang="fr-FR" sz="1400" dirty="0" smtClean="0">
              <a:effectLst/>
              <a:latin typeface="Sakkal Majalla" pitchFamily="2" charset="-78"/>
              <a:ea typeface="Times New Roman"/>
              <a:cs typeface="Sakkal Majalla" pitchFamily="2" charset="-78"/>
            </a:endParaRPr>
          </a:p>
          <a:p>
            <a:pPr marL="342900" lvl="0" indent="-342900" algn="just" rtl="1">
              <a:lnSpc>
                <a:spcPct val="115000"/>
              </a:lnSpc>
              <a:spcAft>
                <a:spcPts val="1000"/>
              </a:spcAft>
              <a:buFont typeface="+mj-lt"/>
              <a:buAutoNum type="arabicPeriod"/>
            </a:pPr>
            <a:r>
              <a:rPr lang="ar-DZ" sz="2000" b="1" dirty="0" smtClean="0">
                <a:effectLst/>
                <a:latin typeface="Sakkal Majalla" pitchFamily="2" charset="-78"/>
                <a:ea typeface="Times New Roman"/>
                <a:cs typeface="Sakkal Majalla" pitchFamily="2" charset="-78"/>
              </a:rPr>
              <a:t>الازمات الخارجية: </a:t>
            </a:r>
            <a:r>
              <a:rPr lang="ar-DZ" sz="2000" dirty="0" smtClean="0">
                <a:effectLst/>
                <a:latin typeface="Sakkal Majalla" pitchFamily="2" charset="-78"/>
                <a:ea typeface="Times New Roman"/>
                <a:cs typeface="Sakkal Majalla" pitchFamily="2" charset="-78"/>
              </a:rPr>
              <a:t>ناتجة عن حدث خارجي، يمكن ان تكون مزعجة للغاية ولكنها لا يمكن ان تعرض نمط التسوية للخطر وحتى نمط التراكم، حسب وجهة نظر المدرسة </a:t>
            </a:r>
            <a:r>
              <a:rPr lang="ar-DZ" sz="2000" dirty="0" err="1" smtClean="0">
                <a:effectLst/>
                <a:latin typeface="Sakkal Majalla" pitchFamily="2" charset="-78"/>
                <a:ea typeface="Times New Roman"/>
                <a:cs typeface="Sakkal Majalla" pitchFamily="2" charset="-78"/>
              </a:rPr>
              <a:t>النيوكلاسيكية</a:t>
            </a:r>
            <a:r>
              <a:rPr lang="ar-DZ" sz="2000" dirty="0" smtClean="0">
                <a:effectLst/>
                <a:latin typeface="Sakkal Majalla" pitchFamily="2" charset="-78"/>
                <a:ea typeface="Times New Roman"/>
                <a:cs typeface="Sakkal Majalla" pitchFamily="2" charset="-78"/>
              </a:rPr>
              <a:t>.</a:t>
            </a:r>
            <a:endParaRPr lang="fr-FR" sz="1400" dirty="0" smtClean="0">
              <a:effectLst/>
              <a:latin typeface="Sakkal Majalla" pitchFamily="2" charset="-78"/>
              <a:ea typeface="Times New Roman"/>
              <a:cs typeface="Sakkal Majalla" pitchFamily="2" charset="-78"/>
            </a:endParaRPr>
          </a:p>
          <a:p>
            <a:pPr marL="342900" lvl="0" indent="-342900" algn="just" rtl="1">
              <a:lnSpc>
                <a:spcPct val="115000"/>
              </a:lnSpc>
              <a:spcAft>
                <a:spcPts val="1000"/>
              </a:spcAft>
              <a:buFont typeface="+mj-lt"/>
              <a:buAutoNum type="arabicPeriod"/>
            </a:pPr>
            <a:r>
              <a:rPr lang="ar-DZ" sz="2000" b="1" dirty="0" smtClean="0">
                <a:effectLst/>
                <a:latin typeface="Sakkal Majalla" pitchFamily="2" charset="-78"/>
                <a:ea typeface="Times New Roman"/>
                <a:cs typeface="Sakkal Majalla" pitchFamily="2" charset="-78"/>
              </a:rPr>
              <a:t>الازمات الداخلية:</a:t>
            </a:r>
            <a:r>
              <a:rPr lang="ar-DZ" sz="2000" dirty="0" smtClean="0">
                <a:effectLst/>
                <a:latin typeface="Sakkal Majalla" pitchFamily="2" charset="-78"/>
                <a:ea typeface="Times New Roman"/>
                <a:cs typeface="Sakkal Majalla" pitchFamily="2" charset="-78"/>
              </a:rPr>
              <a:t> هي ازمات دورية وضرورية وحتمية، لأنها تجعل من الممكن الغاء الاختلالات المتراكمة خلال مرحلة التوسع دون تدهور كبير في الاشكال المؤسسية.</a:t>
            </a:r>
            <a:endParaRPr lang="fr-FR" sz="1400" dirty="0" smtClean="0">
              <a:effectLst/>
              <a:latin typeface="Sakkal Majalla" pitchFamily="2" charset="-78"/>
              <a:ea typeface="Times New Roman"/>
              <a:cs typeface="Sakkal Majalla" pitchFamily="2" charset="-78"/>
            </a:endParaRPr>
          </a:p>
          <a:p>
            <a:pPr marL="342900" lvl="0" indent="-342900" algn="just" rtl="1">
              <a:lnSpc>
                <a:spcPct val="115000"/>
              </a:lnSpc>
              <a:spcAft>
                <a:spcPts val="1000"/>
              </a:spcAft>
              <a:buFont typeface="+mj-lt"/>
              <a:buAutoNum type="arabicPeriod"/>
            </a:pPr>
            <a:r>
              <a:rPr lang="ar-DZ" sz="2000" b="1" dirty="0" smtClean="0">
                <a:effectLst/>
                <a:latin typeface="Sakkal Majalla" pitchFamily="2" charset="-78"/>
                <a:ea typeface="Times New Roman"/>
                <a:cs typeface="Sakkal Majalla" pitchFamily="2" charset="-78"/>
              </a:rPr>
              <a:t>أزمة نمط التسوية:</a:t>
            </a:r>
            <a:r>
              <a:rPr lang="ar-DZ" sz="2000" dirty="0" smtClean="0">
                <a:effectLst/>
                <a:latin typeface="Sakkal Majalla" pitchFamily="2" charset="-78"/>
                <a:ea typeface="Times New Roman"/>
                <a:cs typeface="Sakkal Majalla" pitchFamily="2" charset="-78"/>
              </a:rPr>
              <a:t> حيث لا يمكن تجنب دوامة الانحدار يجب تعديل الاشكال المؤسسية، وطرق تدخل الدولة في الاقتصاد ومثال ازمة 1929.</a:t>
            </a:r>
            <a:endParaRPr lang="fr-FR" sz="1400" dirty="0" smtClean="0">
              <a:effectLst/>
              <a:latin typeface="Sakkal Majalla" pitchFamily="2" charset="-78"/>
              <a:ea typeface="Times New Roman"/>
              <a:cs typeface="Sakkal Majalla" pitchFamily="2" charset="-78"/>
            </a:endParaRPr>
          </a:p>
          <a:p>
            <a:pPr marL="342900" lvl="0" indent="-342900" algn="just" rtl="1">
              <a:lnSpc>
                <a:spcPct val="115000"/>
              </a:lnSpc>
              <a:spcAft>
                <a:spcPts val="1000"/>
              </a:spcAft>
              <a:buFont typeface="+mj-lt"/>
              <a:buAutoNum type="arabicPeriod"/>
            </a:pPr>
            <a:r>
              <a:rPr lang="ar-DZ" sz="2000" b="1" dirty="0" smtClean="0">
                <a:effectLst/>
                <a:latin typeface="Sakkal Majalla" pitchFamily="2" charset="-78"/>
                <a:ea typeface="Times New Roman"/>
                <a:cs typeface="Sakkal Majalla" pitchFamily="2" charset="-78"/>
              </a:rPr>
              <a:t>أزمة نظام التراكم:</a:t>
            </a:r>
            <a:r>
              <a:rPr lang="ar-DZ" sz="2000" dirty="0" smtClean="0">
                <a:effectLst/>
                <a:latin typeface="Sakkal Majalla" pitchFamily="2" charset="-78"/>
                <a:ea typeface="Times New Roman"/>
                <a:cs typeface="Sakkal Majalla" pitchFamily="2" charset="-78"/>
              </a:rPr>
              <a:t> من المستحيل الاستمرار في النمو لفترة طويلة الاجل دون حدوث اضطراب في الاشكال المؤسسية حيث تميزت الفترة </a:t>
            </a:r>
            <a:r>
              <a:rPr lang="ar-DZ" sz="2000" dirty="0" err="1" smtClean="0">
                <a:effectLst/>
                <a:latin typeface="Sakkal Majalla" pitchFamily="2" charset="-78"/>
                <a:ea typeface="Times New Roman"/>
                <a:cs typeface="Sakkal Majalla" pitchFamily="2" charset="-78"/>
              </a:rPr>
              <a:t>مابين</a:t>
            </a:r>
            <a:r>
              <a:rPr lang="ar-DZ" sz="2000" dirty="0" smtClean="0">
                <a:effectLst/>
                <a:latin typeface="Sakkal Majalla" pitchFamily="2" charset="-78"/>
                <a:ea typeface="Times New Roman"/>
                <a:cs typeface="Sakkal Majalla" pitchFamily="2" charset="-78"/>
              </a:rPr>
              <a:t> الحربين العالميتين بالانتقال من نمط التراكم الذي يتميز بالإنتاج الضخم دون الاستهلاك بالحجم الكبير.</a:t>
            </a:r>
            <a:endParaRPr lang="fr-FR" sz="1400" dirty="0">
              <a:effectLst/>
              <a:latin typeface="Sakkal Majalla" pitchFamily="2" charset="-78"/>
              <a:ea typeface="Times New Roman"/>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340768"/>
            <a:ext cx="8136904" cy="4154984"/>
          </a:xfrm>
          <a:prstGeom prst="rect">
            <a:avLst/>
          </a:prstGeom>
        </p:spPr>
        <p:txBody>
          <a:bodyPr wrap="square">
            <a:spAutoFit/>
          </a:bodyPr>
          <a:lstStyle/>
          <a:p>
            <a:pPr algn="just" rtl="1"/>
            <a:r>
              <a:rPr lang="ar-DZ" sz="2400" b="1" dirty="0" smtClean="0">
                <a:latin typeface="Sakkal Majalla" pitchFamily="2" charset="-78"/>
                <a:cs typeface="Sakkal Majalla" pitchFamily="2" charset="-78"/>
              </a:rPr>
              <a:t>مقدمة</a:t>
            </a:r>
            <a:r>
              <a:rPr lang="ar-DZ" sz="2400" b="1" dirty="0">
                <a:latin typeface="Sakkal Majalla" pitchFamily="2" charset="-78"/>
                <a:cs typeface="Sakkal Majalla" pitchFamily="2" charset="-78"/>
              </a:rPr>
              <a:t>:</a:t>
            </a:r>
            <a:r>
              <a:rPr lang="ar-DZ" sz="2400" dirty="0">
                <a:latin typeface="Sakkal Majalla" pitchFamily="2" charset="-78"/>
                <a:cs typeface="Sakkal Majalla" pitchFamily="2" charset="-78"/>
              </a:rPr>
              <a:t> </a:t>
            </a:r>
            <a:endParaRPr lang="ar-DZ" sz="2400" dirty="0" smtClean="0">
              <a:latin typeface="Sakkal Majalla" pitchFamily="2" charset="-78"/>
              <a:cs typeface="Sakkal Majalla" pitchFamily="2" charset="-78"/>
            </a:endParaRPr>
          </a:p>
          <a:p>
            <a:pPr algn="just" rtl="1"/>
            <a:r>
              <a:rPr lang="ar-DZ" sz="2400" dirty="0" smtClean="0">
                <a:latin typeface="Sakkal Majalla" pitchFamily="2" charset="-78"/>
                <a:cs typeface="Sakkal Majalla" pitchFamily="2" charset="-78"/>
              </a:rPr>
              <a:t>يعتبر </a:t>
            </a:r>
            <a:r>
              <a:rPr lang="ar-DZ" sz="2400" dirty="0">
                <a:latin typeface="Sakkal Majalla" pitchFamily="2" charset="-78"/>
                <a:cs typeface="Sakkal Majalla" pitchFamily="2" charset="-78"/>
              </a:rPr>
              <a:t>الاقتصاد الصناعي من بين العلوم الحديثة التي ظهرت مع ظهور الصناعة وكبر حجم السوق، حيث يركز هذا العلم حول حركية الصناعة وطريقة عملها، بحيث يعتمد في تحليل الصناعة على النموذج المعروف في الاقتصاد الصناعي بالهيكل </a:t>
            </a:r>
            <a:r>
              <a:rPr lang="ar-DZ" sz="2400" dirty="0" err="1">
                <a:latin typeface="Sakkal Majalla" pitchFamily="2" charset="-78"/>
                <a:cs typeface="Sakkal Majalla" pitchFamily="2" charset="-78"/>
              </a:rPr>
              <a:t>السلوك-الأداء،بمعنى</a:t>
            </a:r>
            <a:r>
              <a:rPr lang="ar-DZ" sz="2400" dirty="0">
                <a:latin typeface="Sakkal Majalla" pitchFamily="2" charset="-78"/>
                <a:cs typeface="Sakkal Majalla" pitchFamily="2" charset="-78"/>
              </a:rPr>
              <a:t> ان الاقتصاد الصناعي يركز في التحليل على محورين اساسيين هما: المؤسسة والسوق، ويأخذ المؤسسة من خلال السلوكيات المختلفة لها في السوق وفق الانواع المختلفة لهيكل الصناعة من جهة، وانعكاس كل ذلك على اداء المؤسسة وتطورها في الصناعة التي تنشط فيها من جهة اخرى.</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بينما يأخذ المحور الاخر والمتمثل في السوق من خلال انواعه المختلفة، التي يتطلب كل نوع منها سلوكيات معينة من قبل المؤسسة من جهة ومن جهة اخرى السياسات التي تتبعها الدولة في سبيل التأثير على هيكل السوق، وذلك كله من اجل توجيه سلوك المؤسسات العاملة فيه.</a:t>
            </a:r>
            <a:endParaRPr lang="fr-FR" sz="2400" dirty="0">
              <a:latin typeface="Sakkal Majalla" pitchFamily="2" charset="-78"/>
              <a:cs typeface="Sakkal Majalla" pitchFamily="2" charset="-78"/>
            </a:endParaRPr>
          </a:p>
        </p:txBody>
      </p:sp>
      <p:sp>
        <p:nvSpPr>
          <p:cNvPr id="3" name="Rectangle 2"/>
          <p:cNvSpPr/>
          <p:nvPr/>
        </p:nvSpPr>
        <p:spPr>
          <a:xfrm>
            <a:off x="1700659" y="332988"/>
            <a:ext cx="6246737" cy="58477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just" rtl="1"/>
            <a:r>
              <a:rPr lang="ar-DZ" sz="3200" b="1" dirty="0">
                <a:solidFill>
                  <a:prstClr val="black"/>
                </a:solidFill>
                <a:latin typeface="Sakkal Majalla" pitchFamily="2" charset="-78"/>
                <a:cs typeface="Sakkal Majalla" pitchFamily="2" charset="-78"/>
              </a:rPr>
              <a:t>المحاضرة السابعة حول: الاقتصاد الصناعي:</a:t>
            </a:r>
            <a:endParaRPr lang="fr-FR" sz="3200"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27123613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387862288"/>
              </p:ext>
            </p:extLst>
          </p:nvPr>
        </p:nvGraphicFramePr>
        <p:xfrm>
          <a:off x="1043608" y="1052735"/>
          <a:ext cx="7344816" cy="4248472"/>
        </p:xfrm>
        <a:graphic>
          <a:graphicData uri="http://schemas.openxmlformats.org/drawingml/2006/table">
            <a:tbl>
              <a:tblPr firstRow="1" firstCol="1" bandRow="1">
                <a:tableStyleId>{5C22544A-7EE6-4342-B048-85BDC9FD1C3A}</a:tableStyleId>
              </a:tblPr>
              <a:tblGrid>
                <a:gridCol w="3672408"/>
                <a:gridCol w="3672408"/>
              </a:tblGrid>
              <a:tr h="531059">
                <a:tc>
                  <a:txBody>
                    <a:bodyPr/>
                    <a:lstStyle/>
                    <a:p>
                      <a:pPr algn="r" rtl="1">
                        <a:lnSpc>
                          <a:spcPct val="115000"/>
                        </a:lnSpc>
                        <a:spcAft>
                          <a:spcPts val="0"/>
                        </a:spcAft>
                      </a:pPr>
                      <a:r>
                        <a:rPr lang="ar-DZ" sz="2800" b="1" dirty="0">
                          <a:solidFill>
                            <a:schemeClr val="tx1"/>
                          </a:solidFill>
                          <a:effectLst/>
                          <a:latin typeface="Sakkal Majalla" pitchFamily="2" charset="-78"/>
                          <a:cs typeface="Sakkal Majalla" pitchFamily="2" charset="-78"/>
                        </a:rPr>
                        <a:t>عائشة سعدي</a:t>
                      </a:r>
                      <a:endParaRPr lang="fr-FR" sz="2000" b="1" dirty="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r" rtl="1">
                        <a:lnSpc>
                          <a:spcPct val="115000"/>
                        </a:lnSpc>
                        <a:spcAft>
                          <a:spcPts val="0"/>
                        </a:spcAft>
                      </a:pPr>
                      <a:r>
                        <a:rPr lang="ar-DZ" sz="2800" b="1" dirty="0">
                          <a:solidFill>
                            <a:schemeClr val="tx1"/>
                          </a:solidFill>
                          <a:effectLst/>
                          <a:latin typeface="Sakkal Majalla" pitchFamily="2" charset="-78"/>
                          <a:cs typeface="Sakkal Majalla" pitchFamily="2" charset="-78"/>
                        </a:rPr>
                        <a:t>الاسم واللقب</a:t>
                      </a:r>
                      <a:endParaRPr lang="fr-FR" sz="2000" b="1" dirty="0">
                        <a:solidFill>
                          <a:schemeClr val="tx1"/>
                        </a:solidFill>
                        <a:effectLst/>
                        <a:latin typeface="Sakkal Majalla" pitchFamily="2" charset="-78"/>
                        <a:ea typeface="Times New Roman"/>
                        <a:cs typeface="Sakkal Majalla" pitchFamily="2" charset="-78"/>
                      </a:endParaRPr>
                    </a:p>
                  </a:txBody>
                  <a:tcPr marL="68580" marR="68580" marT="0" marB="0"/>
                </a:tc>
              </a:tr>
              <a:tr h="531059">
                <a:tc>
                  <a:txBody>
                    <a:bodyPr/>
                    <a:lstStyle/>
                    <a:p>
                      <a:pPr algn="r" rtl="1">
                        <a:lnSpc>
                          <a:spcPct val="115000"/>
                        </a:lnSpc>
                        <a:spcAft>
                          <a:spcPts val="0"/>
                        </a:spcAft>
                      </a:pPr>
                      <a:r>
                        <a:rPr lang="ar-DZ" sz="2800" b="1" dirty="0">
                          <a:solidFill>
                            <a:schemeClr val="tx1"/>
                          </a:solidFill>
                          <a:effectLst/>
                          <a:latin typeface="Sakkal Majalla" pitchFamily="2" charset="-78"/>
                          <a:cs typeface="Sakkal Majalla" pitchFamily="2" charset="-78"/>
                        </a:rPr>
                        <a:t>محاضر أ</a:t>
                      </a:r>
                      <a:endParaRPr lang="fr-FR" sz="2000" b="1" dirty="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r" rtl="1">
                        <a:lnSpc>
                          <a:spcPct val="115000"/>
                        </a:lnSpc>
                        <a:spcAft>
                          <a:spcPts val="0"/>
                        </a:spcAft>
                      </a:pPr>
                      <a:r>
                        <a:rPr lang="ar-DZ" sz="2800" b="1">
                          <a:effectLst/>
                          <a:latin typeface="Sakkal Majalla" pitchFamily="2" charset="-78"/>
                          <a:cs typeface="Sakkal Majalla" pitchFamily="2" charset="-78"/>
                        </a:rPr>
                        <a:t>الرتبة العلمية</a:t>
                      </a:r>
                      <a:endParaRPr lang="fr-FR" sz="2000" b="1">
                        <a:effectLst/>
                        <a:latin typeface="Sakkal Majalla" pitchFamily="2" charset="-78"/>
                        <a:ea typeface="Times New Roman"/>
                        <a:cs typeface="Sakkal Majalla" pitchFamily="2" charset="-78"/>
                      </a:endParaRPr>
                    </a:p>
                  </a:txBody>
                  <a:tcPr marL="68580" marR="68580" marT="0" marB="0"/>
                </a:tc>
              </a:tr>
              <a:tr h="531059">
                <a:tc>
                  <a:txBody>
                    <a:bodyPr/>
                    <a:lstStyle/>
                    <a:p>
                      <a:pPr algn="r" rtl="1">
                        <a:lnSpc>
                          <a:spcPct val="115000"/>
                        </a:lnSpc>
                        <a:spcAft>
                          <a:spcPts val="0"/>
                        </a:spcAft>
                      </a:pPr>
                      <a:r>
                        <a:rPr lang="ar-DZ" sz="2800" b="1" dirty="0">
                          <a:solidFill>
                            <a:schemeClr val="tx1"/>
                          </a:solidFill>
                          <a:effectLst/>
                          <a:latin typeface="Sakkal Majalla" pitchFamily="2" charset="-78"/>
                          <a:cs typeface="Sakkal Majalla" pitchFamily="2" charset="-78"/>
                        </a:rPr>
                        <a:t>علوم التسيير</a:t>
                      </a:r>
                      <a:endParaRPr lang="fr-FR" sz="2000" b="1" dirty="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r" rtl="1">
                        <a:lnSpc>
                          <a:spcPct val="115000"/>
                        </a:lnSpc>
                        <a:spcAft>
                          <a:spcPts val="0"/>
                        </a:spcAft>
                      </a:pPr>
                      <a:r>
                        <a:rPr lang="ar-DZ" sz="2800" b="1" dirty="0">
                          <a:effectLst/>
                          <a:latin typeface="Sakkal Majalla" pitchFamily="2" charset="-78"/>
                          <a:cs typeface="Sakkal Majalla" pitchFamily="2" charset="-78"/>
                        </a:rPr>
                        <a:t>القسم </a:t>
                      </a:r>
                      <a:endParaRPr lang="fr-FR" sz="2000" b="1" dirty="0">
                        <a:effectLst/>
                        <a:latin typeface="Sakkal Majalla" pitchFamily="2" charset="-78"/>
                        <a:ea typeface="Times New Roman"/>
                        <a:cs typeface="Sakkal Majalla" pitchFamily="2" charset="-78"/>
                      </a:endParaRPr>
                    </a:p>
                  </a:txBody>
                  <a:tcPr marL="68580" marR="68580" marT="0" marB="0"/>
                </a:tc>
              </a:tr>
              <a:tr h="531059">
                <a:tc>
                  <a:txBody>
                    <a:bodyPr/>
                    <a:lstStyle/>
                    <a:p>
                      <a:pPr algn="r" rtl="1">
                        <a:lnSpc>
                          <a:spcPct val="115000"/>
                        </a:lnSpc>
                        <a:spcAft>
                          <a:spcPts val="0"/>
                        </a:spcAft>
                      </a:pPr>
                      <a:r>
                        <a:rPr lang="ar-DZ" sz="2800" b="1" dirty="0">
                          <a:solidFill>
                            <a:schemeClr val="tx1"/>
                          </a:solidFill>
                          <a:effectLst/>
                          <a:latin typeface="Sakkal Majalla" pitchFamily="2" charset="-78"/>
                          <a:cs typeface="Sakkal Majalla" pitchFamily="2" charset="-78"/>
                        </a:rPr>
                        <a:t>السنة الأولى  ماستر ادارة أعمال</a:t>
                      </a:r>
                      <a:endParaRPr lang="fr-FR" sz="2000" b="1" dirty="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r" rtl="1">
                        <a:lnSpc>
                          <a:spcPct val="115000"/>
                        </a:lnSpc>
                        <a:spcAft>
                          <a:spcPts val="0"/>
                        </a:spcAft>
                      </a:pPr>
                      <a:r>
                        <a:rPr lang="ar-DZ" sz="2800" b="1">
                          <a:effectLst/>
                          <a:latin typeface="Sakkal Majalla" pitchFamily="2" charset="-78"/>
                          <a:cs typeface="Sakkal Majalla" pitchFamily="2" charset="-78"/>
                        </a:rPr>
                        <a:t>الفئة المستهدفة</a:t>
                      </a:r>
                      <a:endParaRPr lang="fr-FR" sz="2000" b="1">
                        <a:effectLst/>
                        <a:latin typeface="Sakkal Majalla" pitchFamily="2" charset="-78"/>
                        <a:ea typeface="Times New Roman"/>
                        <a:cs typeface="Sakkal Majalla" pitchFamily="2" charset="-78"/>
                      </a:endParaRPr>
                    </a:p>
                  </a:txBody>
                  <a:tcPr marL="68580" marR="68580" marT="0" marB="0"/>
                </a:tc>
              </a:tr>
              <a:tr h="531059">
                <a:tc>
                  <a:txBody>
                    <a:bodyPr/>
                    <a:lstStyle/>
                    <a:p>
                      <a:pPr algn="r" rtl="1">
                        <a:lnSpc>
                          <a:spcPct val="115000"/>
                        </a:lnSpc>
                        <a:spcAft>
                          <a:spcPts val="0"/>
                        </a:spcAft>
                      </a:pPr>
                      <a:r>
                        <a:rPr lang="ar-DZ" sz="2800" b="1" dirty="0">
                          <a:solidFill>
                            <a:schemeClr val="tx1"/>
                          </a:solidFill>
                          <a:effectLst/>
                          <a:latin typeface="Sakkal Majalla" pitchFamily="2" charset="-78"/>
                          <a:cs typeface="Sakkal Majalla" pitchFamily="2" charset="-78"/>
                        </a:rPr>
                        <a:t>نظرية المنظمة</a:t>
                      </a:r>
                      <a:endParaRPr lang="fr-FR" sz="2000" b="1" dirty="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r" rtl="1">
                        <a:lnSpc>
                          <a:spcPct val="115000"/>
                        </a:lnSpc>
                        <a:spcAft>
                          <a:spcPts val="0"/>
                        </a:spcAft>
                      </a:pPr>
                      <a:r>
                        <a:rPr lang="ar-DZ" sz="2800" b="1" dirty="0">
                          <a:effectLst/>
                          <a:latin typeface="Sakkal Majalla" pitchFamily="2" charset="-78"/>
                          <a:cs typeface="Sakkal Majalla" pitchFamily="2" charset="-78"/>
                        </a:rPr>
                        <a:t>المقياس</a:t>
                      </a:r>
                      <a:endParaRPr lang="fr-FR" sz="2000" b="1" dirty="0">
                        <a:effectLst/>
                        <a:latin typeface="Sakkal Majalla" pitchFamily="2" charset="-78"/>
                        <a:ea typeface="Times New Roman"/>
                        <a:cs typeface="Sakkal Majalla" pitchFamily="2" charset="-78"/>
                      </a:endParaRPr>
                    </a:p>
                  </a:txBody>
                  <a:tcPr marL="68580" marR="68580" marT="0" marB="0"/>
                </a:tc>
              </a:tr>
              <a:tr h="531059">
                <a:tc>
                  <a:txBody>
                    <a:bodyPr/>
                    <a:lstStyle/>
                    <a:p>
                      <a:pPr algn="r" rtl="1">
                        <a:lnSpc>
                          <a:spcPct val="115000"/>
                        </a:lnSpc>
                        <a:spcAft>
                          <a:spcPts val="0"/>
                        </a:spcAft>
                      </a:pPr>
                      <a:r>
                        <a:rPr lang="ar-DZ" sz="2800" b="1" dirty="0">
                          <a:solidFill>
                            <a:schemeClr val="tx1"/>
                          </a:solidFill>
                          <a:effectLst/>
                          <a:latin typeface="Sakkal Majalla" pitchFamily="2" charset="-78"/>
                          <a:cs typeface="Sakkal Majalla" pitchFamily="2" charset="-78"/>
                        </a:rPr>
                        <a:t>أساسية</a:t>
                      </a:r>
                      <a:endParaRPr lang="fr-FR" sz="2000" b="1" dirty="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r" rtl="1">
                        <a:lnSpc>
                          <a:spcPct val="115000"/>
                        </a:lnSpc>
                        <a:spcAft>
                          <a:spcPts val="0"/>
                        </a:spcAft>
                      </a:pPr>
                      <a:r>
                        <a:rPr lang="ar-DZ" sz="2800" b="1" dirty="0">
                          <a:effectLst/>
                          <a:latin typeface="Sakkal Majalla" pitchFamily="2" charset="-78"/>
                          <a:cs typeface="Sakkal Majalla" pitchFamily="2" charset="-78"/>
                        </a:rPr>
                        <a:t>الوحدة</a:t>
                      </a:r>
                      <a:endParaRPr lang="fr-FR" sz="2000" b="1" dirty="0">
                        <a:effectLst/>
                        <a:latin typeface="Sakkal Majalla" pitchFamily="2" charset="-78"/>
                        <a:ea typeface="Times New Roman"/>
                        <a:cs typeface="Sakkal Majalla" pitchFamily="2" charset="-78"/>
                      </a:endParaRPr>
                    </a:p>
                  </a:txBody>
                  <a:tcPr marL="68580" marR="68580" marT="0" marB="0"/>
                </a:tc>
              </a:tr>
              <a:tr h="531059">
                <a:tc>
                  <a:txBody>
                    <a:bodyPr/>
                    <a:lstStyle/>
                    <a:p>
                      <a:pPr algn="r" rtl="1">
                        <a:lnSpc>
                          <a:spcPct val="115000"/>
                        </a:lnSpc>
                        <a:spcAft>
                          <a:spcPts val="0"/>
                        </a:spcAft>
                      </a:pPr>
                      <a:r>
                        <a:rPr lang="ar-DZ" sz="2800" b="1" dirty="0">
                          <a:solidFill>
                            <a:schemeClr val="tx1"/>
                          </a:solidFill>
                          <a:effectLst/>
                          <a:latin typeface="Sakkal Majalla" pitchFamily="2" charset="-78"/>
                          <a:cs typeface="Sakkal Majalla" pitchFamily="2" charset="-78"/>
                        </a:rPr>
                        <a:t>5</a:t>
                      </a:r>
                      <a:endParaRPr lang="fr-FR" sz="2000" b="1" dirty="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r" rtl="1">
                        <a:lnSpc>
                          <a:spcPct val="115000"/>
                        </a:lnSpc>
                        <a:spcAft>
                          <a:spcPts val="0"/>
                        </a:spcAft>
                      </a:pPr>
                      <a:r>
                        <a:rPr lang="ar-DZ" sz="2800" b="1" dirty="0">
                          <a:effectLst/>
                          <a:latin typeface="Sakkal Majalla" pitchFamily="2" charset="-78"/>
                          <a:cs typeface="Sakkal Majalla" pitchFamily="2" charset="-78"/>
                        </a:rPr>
                        <a:t>الرصيد</a:t>
                      </a:r>
                      <a:endParaRPr lang="fr-FR" sz="2000" b="1" dirty="0">
                        <a:effectLst/>
                        <a:latin typeface="Sakkal Majalla" pitchFamily="2" charset="-78"/>
                        <a:ea typeface="Times New Roman"/>
                        <a:cs typeface="Sakkal Majalla" pitchFamily="2" charset="-78"/>
                      </a:endParaRPr>
                    </a:p>
                  </a:txBody>
                  <a:tcPr marL="68580" marR="68580" marT="0" marB="0"/>
                </a:tc>
              </a:tr>
              <a:tr h="531059">
                <a:tc>
                  <a:txBody>
                    <a:bodyPr/>
                    <a:lstStyle/>
                    <a:p>
                      <a:pPr algn="r" rtl="1">
                        <a:lnSpc>
                          <a:spcPct val="115000"/>
                        </a:lnSpc>
                        <a:spcAft>
                          <a:spcPts val="0"/>
                        </a:spcAft>
                      </a:pPr>
                      <a:r>
                        <a:rPr lang="ar-DZ" sz="2800" b="1" dirty="0">
                          <a:solidFill>
                            <a:schemeClr val="tx1"/>
                          </a:solidFill>
                          <a:effectLst/>
                          <a:latin typeface="Sakkal Majalla" pitchFamily="2" charset="-78"/>
                          <a:cs typeface="Sakkal Majalla" pitchFamily="2" charset="-78"/>
                        </a:rPr>
                        <a:t>2</a:t>
                      </a:r>
                      <a:endParaRPr lang="fr-FR" sz="2000" b="1" dirty="0">
                        <a:solidFill>
                          <a:schemeClr val="tx1"/>
                        </a:solidFill>
                        <a:effectLst/>
                        <a:latin typeface="Sakkal Majalla" pitchFamily="2" charset="-78"/>
                        <a:ea typeface="Times New Roman"/>
                        <a:cs typeface="Sakkal Majalla" pitchFamily="2" charset="-78"/>
                      </a:endParaRPr>
                    </a:p>
                  </a:txBody>
                  <a:tcPr marL="68580" marR="68580" marT="0" marB="0"/>
                </a:tc>
                <a:tc>
                  <a:txBody>
                    <a:bodyPr/>
                    <a:lstStyle/>
                    <a:p>
                      <a:pPr algn="r" rtl="1">
                        <a:lnSpc>
                          <a:spcPct val="115000"/>
                        </a:lnSpc>
                        <a:spcAft>
                          <a:spcPts val="0"/>
                        </a:spcAft>
                      </a:pPr>
                      <a:r>
                        <a:rPr lang="ar-DZ" sz="2800" b="1" dirty="0">
                          <a:effectLst/>
                          <a:latin typeface="Sakkal Majalla" pitchFamily="2" charset="-78"/>
                          <a:cs typeface="Sakkal Majalla" pitchFamily="2" charset="-78"/>
                        </a:rPr>
                        <a:t>المعامل</a:t>
                      </a:r>
                      <a:endParaRPr lang="fr-FR" sz="2000" b="1" dirty="0">
                        <a:effectLst/>
                        <a:latin typeface="Sakkal Majalla" pitchFamily="2" charset="-78"/>
                        <a:ea typeface="Times New Roman"/>
                        <a:cs typeface="Sakkal Majalla" pitchFamily="2" charset="-78"/>
                      </a:endParaRPr>
                    </a:p>
                  </a:txBody>
                  <a:tcPr marL="68580" marR="68580" marT="0" marB="0"/>
                </a:tc>
              </a:tr>
            </a:tbl>
          </a:graphicData>
        </a:graphic>
      </p:graphicFrame>
    </p:spTree>
    <p:extLst>
      <p:ext uri="{BB962C8B-B14F-4D97-AF65-F5344CB8AC3E}">
        <p14:creationId xmlns:p14="http://schemas.microsoft.com/office/powerpoint/2010/main" val="410834953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856984" cy="6568978"/>
          </a:xfrm>
          <a:prstGeom prst="rect">
            <a:avLst/>
          </a:prstGeom>
        </p:spPr>
        <p:txBody>
          <a:bodyPr wrap="square">
            <a:spAutoFit/>
          </a:bodyPr>
          <a:lstStyle/>
          <a:p>
            <a:pPr algn="just" rtl="1">
              <a:lnSpc>
                <a:spcPct val="115000"/>
              </a:lnSpc>
              <a:spcAft>
                <a:spcPts val="1000"/>
              </a:spcAft>
            </a:pPr>
            <a:r>
              <a:rPr lang="ar-DZ" sz="2000" b="1" dirty="0">
                <a:latin typeface="Sakkal Majalla" pitchFamily="2" charset="-78"/>
                <a:ea typeface="Times New Roman"/>
                <a:cs typeface="Sakkal Majalla" pitchFamily="2" charset="-78"/>
              </a:rPr>
              <a:t>أولا:</a:t>
            </a:r>
            <a:r>
              <a:rPr lang="ar-DZ" b="1" dirty="0" smtClean="0">
                <a:effectLst/>
                <a:latin typeface="Sakkal Majalla" pitchFamily="2" charset="-78"/>
                <a:ea typeface="Times New Roman"/>
                <a:cs typeface="Sakkal Majalla" pitchFamily="2" charset="-78"/>
              </a:rPr>
              <a:t> مفهوم الاقتصاد الصناعي: </a:t>
            </a:r>
            <a:endParaRPr lang="fr-FR" sz="1200" dirty="0" smtClean="0">
              <a:effectLst/>
              <a:latin typeface="Sakkal Majalla" pitchFamily="2" charset="-78"/>
              <a:ea typeface="Times New Roman"/>
              <a:cs typeface="Sakkal Majalla" pitchFamily="2" charset="-78"/>
            </a:endParaRPr>
          </a:p>
          <a:p>
            <a:pPr algn="just" rtl="1">
              <a:lnSpc>
                <a:spcPct val="115000"/>
              </a:lnSpc>
              <a:spcAft>
                <a:spcPts val="1000"/>
              </a:spcAft>
            </a:pPr>
            <a:r>
              <a:rPr lang="ar-DZ" dirty="0" smtClean="0">
                <a:effectLst/>
                <a:latin typeface="Sakkal Majalla" pitchFamily="2" charset="-78"/>
                <a:ea typeface="Times New Roman"/>
                <a:cs typeface="Sakkal Majalla" pitchFamily="2" charset="-78"/>
              </a:rPr>
              <a:t>يهتم الاقتصاد الصناعي بدراسة سلوك المؤسسات، فيما يخص الانتاج والبيع وتحليل مركزها التنافسي، والواقع ان فهم اليات المنافسة تعتبر ذات اهمية كبيرة في مجال الاقتصاد الصناعي.</a:t>
            </a:r>
            <a:endParaRPr lang="fr-FR" sz="1200" dirty="0" smtClean="0">
              <a:effectLst/>
              <a:latin typeface="Sakkal Majalla" pitchFamily="2" charset="-78"/>
              <a:ea typeface="Times New Roman"/>
              <a:cs typeface="Sakkal Majalla" pitchFamily="2" charset="-78"/>
            </a:endParaRPr>
          </a:p>
          <a:p>
            <a:pPr algn="just" rtl="1">
              <a:lnSpc>
                <a:spcPct val="115000"/>
              </a:lnSpc>
              <a:spcAft>
                <a:spcPts val="1000"/>
              </a:spcAft>
            </a:pPr>
            <a:r>
              <a:rPr lang="ar-DZ" dirty="0" smtClean="0">
                <a:effectLst/>
                <a:latin typeface="Sakkal Majalla" pitchFamily="2" charset="-78"/>
                <a:ea typeface="Times New Roman"/>
                <a:cs typeface="Sakkal Majalla" pitchFamily="2" charset="-78"/>
              </a:rPr>
              <a:t>ويمكن تعريف الاقتصاد الصناعي على انه "العلم الذي يهتم بتحليل الصناعات والأسواق، وبسلوك </a:t>
            </a:r>
            <a:r>
              <a:rPr lang="ar-DZ" dirty="0" err="1" smtClean="0">
                <a:effectLst/>
                <a:latin typeface="Sakkal Majalla" pitchFamily="2" charset="-78"/>
                <a:ea typeface="Times New Roman"/>
                <a:cs typeface="Sakkal Majalla" pitchFamily="2" charset="-78"/>
              </a:rPr>
              <a:t>المنشات</a:t>
            </a:r>
            <a:r>
              <a:rPr lang="ar-DZ" dirty="0" smtClean="0">
                <a:effectLst/>
                <a:latin typeface="Sakkal Majalla" pitchFamily="2" charset="-78"/>
                <a:ea typeface="Times New Roman"/>
                <a:cs typeface="Sakkal Majalla" pitchFamily="2" charset="-78"/>
              </a:rPr>
              <a:t> في هذه الاسواق والعلاقات الموجودة بين ظروف السوق، وسلوك المنشاة والأداء الاقتصادي.</a:t>
            </a:r>
            <a:endParaRPr lang="fr-FR" sz="1200" dirty="0" smtClean="0">
              <a:effectLst/>
              <a:latin typeface="Sakkal Majalla" pitchFamily="2" charset="-78"/>
              <a:ea typeface="Times New Roman"/>
              <a:cs typeface="Sakkal Majalla" pitchFamily="2" charset="-78"/>
            </a:endParaRPr>
          </a:p>
          <a:p>
            <a:pPr algn="just" rtl="1">
              <a:lnSpc>
                <a:spcPct val="115000"/>
              </a:lnSpc>
              <a:spcAft>
                <a:spcPts val="1000"/>
              </a:spcAft>
            </a:pPr>
            <a:r>
              <a:rPr lang="ar-DZ" dirty="0" smtClean="0">
                <a:effectLst/>
                <a:latin typeface="Sakkal Majalla" pitchFamily="2" charset="-78"/>
                <a:ea typeface="Times New Roman"/>
                <a:cs typeface="Sakkal Majalla" pitchFamily="2" charset="-78"/>
              </a:rPr>
              <a:t>ويعرف علم الاقتصاد الصناعي على أنه مجال التحليل الاقتصادي"  الذي يهدف الى:</a:t>
            </a:r>
            <a:endParaRPr lang="fr-FR" sz="1200" dirty="0" smtClean="0">
              <a:effectLst/>
              <a:latin typeface="Sakkal Majalla" pitchFamily="2" charset="-78"/>
              <a:ea typeface="Times New Roman"/>
              <a:cs typeface="Sakkal Majalla" pitchFamily="2" charset="-78"/>
            </a:endParaRPr>
          </a:p>
          <a:p>
            <a:pPr marL="342900" lvl="0" indent="-342900" algn="just" rtl="1">
              <a:lnSpc>
                <a:spcPct val="115000"/>
              </a:lnSpc>
              <a:spcAft>
                <a:spcPts val="1000"/>
              </a:spcAft>
              <a:buFont typeface="Times New Roman"/>
              <a:buChar char="-"/>
            </a:pPr>
            <a:r>
              <a:rPr lang="ar-DZ" dirty="0" smtClean="0">
                <a:effectLst/>
                <a:latin typeface="Sakkal Majalla" pitchFamily="2" charset="-78"/>
                <a:ea typeface="Calibri"/>
                <a:cs typeface="Sakkal Majalla" pitchFamily="2" charset="-78"/>
              </a:rPr>
              <a:t>شرح عملية تبادل العلاقات بين الشركات العاملة في نفس السوق </a:t>
            </a:r>
            <a:endParaRPr lang="fr-FR" sz="1200" dirty="0" smtClean="0">
              <a:effectLst/>
              <a:latin typeface="Sakkal Majalla" pitchFamily="2" charset="-78"/>
              <a:ea typeface="Calibri"/>
              <a:cs typeface="Sakkal Majalla" pitchFamily="2" charset="-78"/>
            </a:endParaRPr>
          </a:p>
          <a:p>
            <a:pPr marL="342900" lvl="0" indent="-342900" algn="just" rtl="1">
              <a:lnSpc>
                <a:spcPct val="115000"/>
              </a:lnSpc>
              <a:spcAft>
                <a:spcPts val="1000"/>
              </a:spcAft>
              <a:buFont typeface="Times New Roman"/>
              <a:buChar char="-"/>
            </a:pPr>
            <a:r>
              <a:rPr lang="ar-DZ" dirty="0" smtClean="0">
                <a:effectLst/>
                <a:latin typeface="Sakkal Majalla" pitchFamily="2" charset="-78"/>
                <a:ea typeface="Calibri"/>
                <a:cs typeface="Sakkal Majalla" pitchFamily="2" charset="-78"/>
              </a:rPr>
              <a:t>تحليل تأثير هذه العلاقات على تنظيم وتشغيل هذه الصناعة او السوق</a:t>
            </a:r>
            <a:endParaRPr lang="fr-FR" sz="1200" dirty="0" smtClean="0">
              <a:effectLst/>
              <a:latin typeface="Sakkal Majalla" pitchFamily="2" charset="-78"/>
              <a:ea typeface="Calibri"/>
              <a:cs typeface="Sakkal Majalla" pitchFamily="2" charset="-78"/>
            </a:endParaRPr>
          </a:p>
          <a:p>
            <a:pPr marL="342900" lvl="0" indent="-342900" algn="just" rtl="1">
              <a:lnSpc>
                <a:spcPct val="115000"/>
              </a:lnSpc>
              <a:spcAft>
                <a:spcPts val="1000"/>
              </a:spcAft>
              <a:buFont typeface="Times New Roman"/>
              <a:buChar char="-"/>
            </a:pPr>
            <a:r>
              <a:rPr lang="ar-DZ" dirty="0" smtClean="0">
                <a:effectLst/>
                <a:latin typeface="Sakkal Majalla" pitchFamily="2" charset="-78"/>
                <a:ea typeface="Calibri"/>
                <a:cs typeface="Sakkal Majalla" pitchFamily="2" charset="-78"/>
              </a:rPr>
              <a:t>توفير ادوات للسياسة الصناعية وتنمية التكنولوجيا لصالح الحكومة او السلطات التنظيمية</a:t>
            </a:r>
            <a:endParaRPr lang="fr-FR" sz="1200" dirty="0" smtClean="0">
              <a:effectLst/>
              <a:latin typeface="Sakkal Majalla" pitchFamily="2" charset="-78"/>
              <a:ea typeface="Calibri"/>
              <a:cs typeface="Sakkal Majalla" pitchFamily="2" charset="-78"/>
            </a:endParaRPr>
          </a:p>
          <a:p>
            <a:pPr marL="342900" lvl="0" indent="-342900" algn="just" rtl="1">
              <a:lnSpc>
                <a:spcPct val="115000"/>
              </a:lnSpc>
              <a:spcAft>
                <a:spcPts val="1000"/>
              </a:spcAft>
              <a:buFont typeface="Times New Roman"/>
              <a:buChar char="-"/>
            </a:pPr>
            <a:r>
              <a:rPr lang="ar-DZ" dirty="0" smtClean="0">
                <a:effectLst/>
                <a:latin typeface="Sakkal Majalla" pitchFamily="2" charset="-78"/>
                <a:ea typeface="Calibri"/>
                <a:cs typeface="Sakkal Majalla" pitchFamily="2" charset="-78"/>
              </a:rPr>
              <a:t>فهم التغيرات الكبرى داخل القطاع الصناعي وبشكل اكثر تحديد، فان الاقتصاد الصناعي يسعى الى تحديد السبب الذي يجعل الشركات تدخل وتخرج من السوق وكذا كيف تستطيع بعض الشركات البقاء والاستمرار في السوق وكذلك لماذا تقرر الشركات الابتكار ام لا، وماهي النتائج المترتبة على هذه القرارات بخصوص تطور الصناعة التي تنتمي اليها.</a:t>
            </a:r>
            <a:endParaRPr lang="fr-FR" sz="1200" dirty="0" smtClean="0">
              <a:effectLst/>
              <a:latin typeface="Sakkal Majalla" pitchFamily="2" charset="-78"/>
              <a:ea typeface="Calibri"/>
              <a:cs typeface="Sakkal Majalla" pitchFamily="2" charset="-78"/>
            </a:endParaRPr>
          </a:p>
          <a:p>
            <a:pPr marL="342900" lvl="0" indent="-342900" algn="just" rtl="1">
              <a:lnSpc>
                <a:spcPct val="115000"/>
              </a:lnSpc>
              <a:spcAft>
                <a:spcPts val="1000"/>
              </a:spcAft>
              <a:buFont typeface="Times New Roman"/>
              <a:buChar char="-"/>
            </a:pPr>
            <a:r>
              <a:rPr lang="ar-DZ" b="1" dirty="0" smtClean="0">
                <a:effectLst/>
                <a:latin typeface="Sakkal Majalla" pitchFamily="2" charset="-78"/>
                <a:ea typeface="Calibri"/>
                <a:cs typeface="Sakkal Majalla" pitchFamily="2" charset="-78"/>
              </a:rPr>
              <a:t>الاقتصاد الصناعي اليوم:</a:t>
            </a:r>
            <a:r>
              <a:rPr lang="ar-DZ" dirty="0" smtClean="0">
                <a:effectLst/>
                <a:latin typeface="Sakkal Majalla" pitchFamily="2" charset="-78"/>
                <a:ea typeface="Calibri"/>
                <a:cs typeface="Sakkal Majalla" pitchFamily="2" charset="-78"/>
              </a:rPr>
              <a:t> الاقتصاد الصناعي اليوم يبحث عادة في اثبات التعارض بين الاقتصاد الصناعي الحديث والقديم، لكن الحقيقة ان المدخل العام لم يتغير، فالاقتصاد الصناعي دائما يهدف الى رفض نموذج المنافسة التامة، </a:t>
            </a:r>
            <a:r>
              <a:rPr lang="ar-DZ" dirty="0" err="1" smtClean="0">
                <a:effectLst/>
                <a:latin typeface="Sakkal Majalla" pitchFamily="2" charset="-78"/>
                <a:ea typeface="Calibri"/>
                <a:cs typeface="Sakkal Majalla" pitchFamily="2" charset="-78"/>
              </a:rPr>
              <a:t>وتاكيد</a:t>
            </a:r>
            <a:r>
              <a:rPr lang="ar-DZ" dirty="0" smtClean="0">
                <a:effectLst/>
                <a:latin typeface="Sakkal Majalla" pitchFamily="2" charset="-78"/>
                <a:ea typeface="Calibri"/>
                <a:cs typeface="Sakkal Majalla" pitchFamily="2" charset="-78"/>
              </a:rPr>
              <a:t> فعالية الاسواق والمنظمات مقارنة بالمنافسين، وعليه يمكن القول ان الاقتصاد الصناعي هو تشخيص لكيف يمكن للمؤسسة ان تحتل مكانة بالنسبة لجمل الاسواق في نفس الدولة او خارجها، ويتم تشخيص المسار الوظيفي الديناميكي لهذه الاسواق (المنافسة، الاتفاق، التواطؤ، استراتيجية الانتاج)، فالاقتصاد الصناعي يهدف الى تحديد نوع التدخل الذي يجب وضعه لحماية مصالح الافراد.</a:t>
            </a:r>
            <a:endParaRPr lang="fr-FR" sz="1200" dirty="0">
              <a:effectLst/>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271236136"/>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366" y="908720"/>
            <a:ext cx="8611113" cy="5324535"/>
          </a:xfrm>
          <a:prstGeom prst="rect">
            <a:avLst/>
          </a:prstGeom>
        </p:spPr>
        <p:txBody>
          <a:bodyPr wrap="square">
            <a:spAutoFit/>
          </a:bodyPr>
          <a:lstStyle/>
          <a:p>
            <a:pPr algn="just" rtl="1"/>
            <a:r>
              <a:rPr lang="ar-DZ" sz="2000" b="1" dirty="0" err="1" smtClean="0">
                <a:latin typeface="Sakkal Majalla" pitchFamily="2" charset="-78"/>
                <a:cs typeface="Sakkal Majalla" pitchFamily="2" charset="-78"/>
              </a:rPr>
              <a:t>اولا</a:t>
            </a:r>
            <a:r>
              <a:rPr lang="ar-DZ" sz="2000" dirty="0" err="1" smtClean="0">
                <a:latin typeface="Sakkal Majalla" pitchFamily="2" charset="-78"/>
                <a:cs typeface="Sakkal Majalla" pitchFamily="2" charset="-78"/>
              </a:rPr>
              <a:t>:</a:t>
            </a:r>
            <a:r>
              <a:rPr lang="ar-DZ" sz="2000" b="1" dirty="0" err="1" smtClean="0">
                <a:latin typeface="Sakkal Majalla" pitchFamily="2" charset="-78"/>
                <a:cs typeface="Sakkal Majalla" pitchFamily="2" charset="-78"/>
              </a:rPr>
              <a:t>ماهية</a:t>
            </a:r>
            <a:r>
              <a:rPr lang="ar-DZ" sz="2000" b="1" dirty="0" smtClean="0">
                <a:latin typeface="Sakkal Majalla" pitchFamily="2" charset="-78"/>
                <a:cs typeface="Sakkal Majalla" pitchFamily="2" charset="-78"/>
              </a:rPr>
              <a:t> </a:t>
            </a:r>
            <a:r>
              <a:rPr lang="ar-DZ" sz="2000" b="1" dirty="0">
                <a:latin typeface="Sakkal Majalla" pitchFamily="2" charset="-78"/>
                <a:cs typeface="Sakkal Majalla" pitchFamily="2" charset="-78"/>
              </a:rPr>
              <a:t>التحليل الاستراتيجي:</a:t>
            </a:r>
            <a:r>
              <a:rPr lang="ar-DZ" sz="2000" dirty="0">
                <a:latin typeface="Sakkal Majalla" pitchFamily="2" charset="-78"/>
                <a:cs typeface="Sakkal Majalla" pitchFamily="2" charset="-78"/>
              </a:rPr>
              <a:t> </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يسعى التحليل الاستراتيجي الى اكتشاف لأي حد يتم تكييف الوسائل والمؤهلات التي تتوفر للمؤسسات والتنظيمات قصد تحقيق الاهداف والغايات المرجوة والمرغوب فيها، فالتحليل الاستراتيجي غايته لا تكمن في دراسة التنظيمات وحسب على اساس انها تنظيم مغلق بل اكثر من ذلك وهو دراسة المحيط الذي تتواجد فيه، مما يجعل هدف التحليل الاستراتيجي معرفة نقاط القوة والضعف في قلب التنظيم او المؤسسة موضوع الدراسة، ثم دراسة الفرص والتهديدات القادمة من المحيط فهذه النظرية تقوم انطلاقا من السلوك الفردي على فهم الفعل الجماعي.</a:t>
            </a:r>
            <a:endParaRPr lang="fr-FR" sz="2000" dirty="0">
              <a:latin typeface="Sakkal Majalla" pitchFamily="2" charset="-78"/>
              <a:cs typeface="Sakkal Majalla" pitchFamily="2" charset="-78"/>
            </a:endParaRPr>
          </a:p>
          <a:p>
            <a:pPr algn="just" rtl="1"/>
            <a:r>
              <a:rPr lang="ar-DZ" sz="2000" b="1" dirty="0">
                <a:latin typeface="Sakkal Majalla" pitchFamily="2" charset="-78"/>
                <a:cs typeface="Sakkal Majalla" pitchFamily="2" charset="-78"/>
              </a:rPr>
              <a:t>ثانيا:</a:t>
            </a:r>
            <a:r>
              <a:rPr lang="ar-DZ" sz="2000" dirty="0">
                <a:latin typeface="Sakkal Majalla" pitchFamily="2" charset="-78"/>
                <a:cs typeface="Sakkal Majalla" pitchFamily="2" charset="-78"/>
              </a:rPr>
              <a:t> </a:t>
            </a:r>
            <a:r>
              <a:rPr lang="ar-DZ" sz="2000" b="1" dirty="0">
                <a:latin typeface="Sakkal Majalla" pitchFamily="2" charset="-78"/>
                <a:cs typeface="Sakkal Majalla" pitchFamily="2" charset="-78"/>
              </a:rPr>
              <a:t>مفاهيم التحليل الاستراتيجي:</a:t>
            </a:r>
            <a:r>
              <a:rPr lang="ar-DZ" sz="2000" dirty="0">
                <a:latin typeface="Sakkal Majalla" pitchFamily="2" charset="-78"/>
                <a:cs typeface="Sakkal Majalla" pitchFamily="2" charset="-78"/>
              </a:rPr>
              <a:t> من بين مفاهيمه نجد:</a:t>
            </a:r>
            <a:endParaRPr lang="fr-FR" sz="2000" dirty="0">
              <a:latin typeface="Sakkal Majalla" pitchFamily="2" charset="-78"/>
              <a:cs typeface="Sakkal Majalla" pitchFamily="2" charset="-78"/>
            </a:endParaRPr>
          </a:p>
          <a:p>
            <a:pPr lvl="0" algn="just" rtl="1"/>
            <a:r>
              <a:rPr lang="ar-DZ" sz="2000" b="1" dirty="0">
                <a:latin typeface="Sakkal Majalla" pitchFamily="2" charset="-78"/>
                <a:cs typeface="Sakkal Majalla" pitchFamily="2" charset="-78"/>
              </a:rPr>
              <a:t>الفاعل:</a:t>
            </a:r>
            <a:r>
              <a:rPr lang="ar-DZ" sz="2000" dirty="0">
                <a:latin typeface="Sakkal Majalla" pitchFamily="2" charset="-78"/>
                <a:cs typeface="Sakkal Majalla" pitchFamily="2" charset="-78"/>
              </a:rPr>
              <a:t> يقوم </a:t>
            </a:r>
            <a:r>
              <a:rPr lang="ar-DZ" sz="2000" dirty="0" err="1">
                <a:latin typeface="Sakkal Majalla" pitchFamily="2" charset="-78"/>
                <a:cs typeface="Sakkal Majalla" pitchFamily="2" charset="-78"/>
              </a:rPr>
              <a:t>كروزيه</a:t>
            </a:r>
            <a:r>
              <a:rPr lang="ar-DZ" sz="2000" dirty="0">
                <a:latin typeface="Sakkal Majalla" pitchFamily="2" charset="-78"/>
                <a:cs typeface="Sakkal Majalla" pitchFamily="2" charset="-78"/>
              </a:rPr>
              <a:t> في تناوله للفاعل بالاسترشاد بنقد النظرية </a:t>
            </a:r>
            <a:r>
              <a:rPr lang="ar-DZ" sz="2000" dirty="0" err="1">
                <a:latin typeface="Sakkal Majalla" pitchFamily="2" charset="-78"/>
                <a:cs typeface="Sakkal Majalla" pitchFamily="2" charset="-78"/>
              </a:rPr>
              <a:t>التايلورية</a:t>
            </a:r>
            <a:r>
              <a:rPr lang="ar-DZ" sz="2000" dirty="0">
                <a:latin typeface="Sakkal Majalla" pitchFamily="2" charset="-78"/>
                <a:cs typeface="Sakkal Majalla" pitchFamily="2" charset="-78"/>
              </a:rPr>
              <a:t> ومدرسة العلاقات الانسانية، مؤكدا بانه لا يمكن النظر للفاعل على انه "يد" و "قلب" كما يفترض ذلك دعاة المخطط </a:t>
            </a:r>
            <a:r>
              <a:rPr lang="ar-DZ" sz="2000" dirty="0" err="1">
                <a:latin typeface="Sakkal Majalla" pitchFamily="2" charset="-78"/>
                <a:cs typeface="Sakkal Majalla" pitchFamily="2" charset="-78"/>
              </a:rPr>
              <a:t>التايلوري</a:t>
            </a:r>
            <a:r>
              <a:rPr lang="ar-DZ" sz="2000" dirty="0">
                <a:latin typeface="Sakkal Majalla" pitchFamily="2" charset="-78"/>
                <a:cs typeface="Sakkal Majalla" pitchFamily="2" charset="-78"/>
              </a:rPr>
              <a:t> للتنظيم، ومحامو حركة العلاقات الان لانهم تناسوا انه قبل كل هذا يعني " عقل" له حرية بمعنى دقيق، الفاعل فرد مستقل قادر على الحساب والاختراع وفقا لظروف وتحركات شركائه، فالفاعل فرد له القدرة على التحرك وفق هامش الحرية لديه مهما كان حجم هذا الهامش لأجل تحقيق اهدافه مهما كانت فردية او جماعية.</a:t>
            </a:r>
            <a:endParaRPr lang="fr-FR" sz="2000" dirty="0">
              <a:latin typeface="Sakkal Majalla" pitchFamily="2" charset="-78"/>
              <a:cs typeface="Sakkal Majalla" pitchFamily="2" charset="-78"/>
            </a:endParaRPr>
          </a:p>
          <a:p>
            <a:pPr lvl="0" algn="just" rtl="1"/>
            <a:r>
              <a:rPr lang="ar-DZ" sz="2000" b="1" dirty="0">
                <a:latin typeface="Sakkal Majalla" pitchFamily="2" charset="-78"/>
                <a:cs typeface="Sakkal Majalla" pitchFamily="2" charset="-78"/>
              </a:rPr>
              <a:t>السلطة:</a:t>
            </a:r>
            <a:r>
              <a:rPr lang="ar-DZ" sz="2000" dirty="0">
                <a:latin typeface="Sakkal Majalla" pitchFamily="2" charset="-78"/>
                <a:cs typeface="Sakkal Majalla" pitchFamily="2" charset="-78"/>
              </a:rPr>
              <a:t> يمكن تعريف السلطة بالحق في التصرف او توجيه تصرف الغير لتحقيق اهداف تنظيمية، </a:t>
            </a:r>
            <a:r>
              <a:rPr lang="ar-DZ" sz="2000" dirty="0" err="1">
                <a:latin typeface="Sakkal Majalla" pitchFamily="2" charset="-78"/>
                <a:cs typeface="Sakkal Majalla" pitchFamily="2" charset="-78"/>
              </a:rPr>
              <a:t>فكروزيه</a:t>
            </a:r>
            <a:r>
              <a:rPr lang="ar-DZ" sz="2000" dirty="0">
                <a:latin typeface="Sakkal Majalla" pitchFamily="2" charset="-78"/>
                <a:cs typeface="Sakkal Majalla" pitchFamily="2" charset="-78"/>
              </a:rPr>
              <a:t> يعتبر ان السلطة مبنية على قدرة الفاعل على التحكم في منطقة الشك غير المحددة داخل النسق، وهنا يشير الى سلطة اخرى موجودة في قلب التنظيم، وهي السلطة الفردية المملوكة من قبل الفاعل داخل التنظيم، وهذه السلطة تختلف عن السلطة الرسمية وامتلاكها يعود لما يمتلكه الفاعل من منطقة شك تمكنه من بلوغ رهاناته وأهدافه، فالعلاقات القائمة بين الفاعلين تقوم كلها عن السلطة، فهي حاضرة في كل الافعال.</a:t>
            </a:r>
            <a:endParaRPr lang="fr-FR" sz="2000" dirty="0">
              <a:latin typeface="Sakkal Majalla" pitchFamily="2" charset="-78"/>
              <a:cs typeface="Sakkal Majalla" pitchFamily="2" charset="-78"/>
            </a:endParaRPr>
          </a:p>
        </p:txBody>
      </p:sp>
      <p:sp>
        <p:nvSpPr>
          <p:cNvPr id="3" name="Rectangle 2"/>
          <p:cNvSpPr/>
          <p:nvPr/>
        </p:nvSpPr>
        <p:spPr>
          <a:xfrm>
            <a:off x="979094" y="232689"/>
            <a:ext cx="7225655"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ctr" rtl="1"/>
            <a:r>
              <a:rPr lang="ar-DZ" sz="2800" b="1" dirty="0">
                <a:solidFill>
                  <a:prstClr val="black"/>
                </a:solidFill>
                <a:latin typeface="Sakkal Majalla" pitchFamily="2" charset="-78"/>
                <a:cs typeface="Sakkal Majalla" pitchFamily="2" charset="-78"/>
              </a:rPr>
              <a:t>المحاضرة الثامنة حول: التحليل الاستراتيجي (ميشيل </a:t>
            </a:r>
            <a:r>
              <a:rPr lang="ar-DZ" sz="2800" b="1" dirty="0" err="1">
                <a:solidFill>
                  <a:prstClr val="black"/>
                </a:solidFill>
                <a:latin typeface="Sakkal Majalla" pitchFamily="2" charset="-78"/>
                <a:cs typeface="Sakkal Majalla" pitchFamily="2" charset="-78"/>
              </a:rPr>
              <a:t>كروزيه</a:t>
            </a:r>
            <a:r>
              <a:rPr lang="ar-DZ" sz="2800" b="1" dirty="0">
                <a:solidFill>
                  <a:prstClr val="black"/>
                </a:solidFill>
                <a:latin typeface="Sakkal Majalla" pitchFamily="2" charset="-78"/>
                <a:cs typeface="Sakkal Majalla" pitchFamily="2" charset="-78"/>
              </a:rPr>
              <a:t>):</a:t>
            </a:r>
            <a:endParaRPr lang="fr-FR" sz="2800"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27123613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8158" y="72480"/>
            <a:ext cx="8611291" cy="6863417"/>
          </a:xfrm>
          <a:prstGeom prst="rect">
            <a:avLst/>
          </a:prstGeom>
        </p:spPr>
        <p:txBody>
          <a:bodyPr wrap="square">
            <a:spAutoFit/>
          </a:bodyPr>
          <a:lstStyle/>
          <a:p>
            <a:pPr algn="just" rtl="1"/>
            <a:r>
              <a:rPr lang="ar-DZ" sz="2200" dirty="0">
                <a:latin typeface="Sakkal Majalla" pitchFamily="2" charset="-78"/>
                <a:cs typeface="Sakkal Majalla" pitchFamily="2" charset="-78"/>
              </a:rPr>
              <a:t>وبهذا يمكننا القول ان السلطة غير منحصرة في التنظيمات ولا يمكن ارجاعها لقوانين، كونها توجد في كل علاقتنا الاجتماعية.</a:t>
            </a:r>
            <a:endParaRPr lang="fr-FR" sz="2200" dirty="0">
              <a:latin typeface="Sakkal Majalla" pitchFamily="2" charset="-78"/>
              <a:cs typeface="Sakkal Majalla" pitchFamily="2" charset="-78"/>
            </a:endParaRPr>
          </a:p>
          <a:p>
            <a:pPr lvl="0" algn="just" rtl="1"/>
            <a:r>
              <a:rPr lang="ar-DZ" sz="2200" b="1" dirty="0">
                <a:latin typeface="Sakkal Majalla" pitchFamily="2" charset="-78"/>
                <a:cs typeface="Sakkal Majalla" pitchFamily="2" charset="-78"/>
              </a:rPr>
              <a:t>منطقة اللايقين:</a:t>
            </a:r>
            <a:r>
              <a:rPr lang="ar-DZ" sz="2200" dirty="0">
                <a:latin typeface="Sakkal Majalla" pitchFamily="2" charset="-78"/>
                <a:cs typeface="Sakkal Majalla" pitchFamily="2" charset="-78"/>
              </a:rPr>
              <a:t> يمكن ان نطلق عن منطقة اللايقين منطقة الشك او منطقة الظل </a:t>
            </a:r>
            <a:r>
              <a:rPr lang="ar-DZ" sz="2200" dirty="0" err="1">
                <a:latin typeface="Sakkal Majalla" pitchFamily="2" charset="-78"/>
                <a:cs typeface="Sakkal Majalla" pitchFamily="2" charset="-78"/>
              </a:rPr>
              <a:t>فكروزيه</a:t>
            </a:r>
            <a:r>
              <a:rPr lang="ar-DZ" sz="2200" dirty="0">
                <a:latin typeface="Sakkal Majalla" pitchFamily="2" charset="-78"/>
                <a:cs typeface="Sakkal Majalla" pitchFamily="2" charset="-78"/>
              </a:rPr>
              <a:t> يعتبر ان كل تنظيم يشوبه الشك او اللايقين ميادينه الادارية والتكنولوجية، والذي يسيطر على هذه المناطق انطلاقا من قدراته ومعارفه يحصل على اكبر قدر من السلطة. </a:t>
            </a:r>
            <a:endParaRPr lang="fr-FR" sz="2200" dirty="0">
              <a:latin typeface="Sakkal Majalla" pitchFamily="2" charset="-78"/>
              <a:cs typeface="Sakkal Majalla" pitchFamily="2" charset="-78"/>
            </a:endParaRPr>
          </a:p>
          <a:p>
            <a:pPr algn="just" rtl="1"/>
            <a:r>
              <a:rPr lang="ar-DZ" sz="2200" dirty="0" err="1">
                <a:latin typeface="Sakkal Majalla" pitchFamily="2" charset="-78"/>
                <a:cs typeface="Sakkal Majalla" pitchFamily="2" charset="-78"/>
              </a:rPr>
              <a:t>فإستراتيجية</a:t>
            </a:r>
            <a:r>
              <a:rPr lang="ar-DZ" sz="2200" dirty="0">
                <a:latin typeface="Sakkal Majalla" pitchFamily="2" charset="-78"/>
                <a:cs typeface="Sakkal Majalla" pitchFamily="2" charset="-78"/>
              </a:rPr>
              <a:t> الرئيس ليست هي استراتيجية المرؤوس، فمناطق الشك التي يتحكم فيها كل واحد منهم حسب موقعه، ليست هي نفس المنطقة، فكل واحد يعامل و يتعامل حسب امتيازاته التي يوفرها له موقعه.</a:t>
            </a:r>
            <a:endParaRPr lang="fr-FR" sz="2200" dirty="0">
              <a:latin typeface="Sakkal Majalla" pitchFamily="2" charset="-78"/>
              <a:cs typeface="Sakkal Majalla" pitchFamily="2" charset="-78"/>
            </a:endParaRPr>
          </a:p>
          <a:p>
            <a:pPr algn="just" rtl="1"/>
            <a:r>
              <a:rPr lang="ar-DZ" sz="2200" dirty="0">
                <a:latin typeface="Sakkal Majalla" pitchFamily="2" charset="-78"/>
                <a:cs typeface="Sakkal Majalla" pitchFamily="2" charset="-78"/>
              </a:rPr>
              <a:t>فالفاعل كعون مستقل تكون في ملكيته مصادر للقدرات الخاصة التي يبدعها ويبتكرها ويشيدها لحل مشكلته التي تطرح عليه من طرف الفعل الجماعي، والاهم تعاونه مع باقي الفاعلين لأجل تحقيق الاهداف المشتركة رغم اختلاف التوجهات.</a:t>
            </a:r>
            <a:endParaRPr lang="fr-FR" sz="2200" dirty="0">
              <a:latin typeface="Sakkal Majalla" pitchFamily="2" charset="-78"/>
              <a:cs typeface="Sakkal Majalla" pitchFamily="2" charset="-78"/>
            </a:endParaRPr>
          </a:p>
          <a:p>
            <a:pPr lvl="0" algn="just" rtl="1"/>
            <a:r>
              <a:rPr lang="ar-DZ" sz="2200" b="1" dirty="0">
                <a:latin typeface="Sakkal Majalla" pitchFamily="2" charset="-78"/>
                <a:cs typeface="Sakkal Majalla" pitchFamily="2" charset="-78"/>
              </a:rPr>
              <a:t>الرهان:</a:t>
            </a:r>
            <a:r>
              <a:rPr lang="ar-DZ" sz="2200" dirty="0">
                <a:latin typeface="Sakkal Majalla" pitchFamily="2" charset="-78"/>
                <a:cs typeface="Sakkal Majalla" pitchFamily="2" charset="-78"/>
              </a:rPr>
              <a:t> الرهان هو الهدف المرسوم من  طرف الفاعل ويكون غايته تحقيقه وفقا </a:t>
            </a:r>
            <a:r>
              <a:rPr lang="ar-DZ" sz="2200" dirty="0" err="1">
                <a:latin typeface="Sakkal Majalla" pitchFamily="2" charset="-78"/>
                <a:cs typeface="Sakkal Majalla" pitchFamily="2" charset="-78"/>
              </a:rPr>
              <a:t>لإستراتيجية</a:t>
            </a:r>
            <a:r>
              <a:rPr lang="ar-DZ" sz="2200" dirty="0">
                <a:latin typeface="Sakkal Majalla" pitchFamily="2" charset="-78"/>
                <a:cs typeface="Sakkal Majalla" pitchFamily="2" charset="-78"/>
              </a:rPr>
              <a:t> مرسومة من طرفه، كما تتغير هذه الرهانات بتغيير وضعية الفاعل، ليكون بذلك الرهان مرتبط </a:t>
            </a:r>
            <a:r>
              <a:rPr lang="ar-DZ" sz="2200" dirty="0" err="1">
                <a:latin typeface="Sakkal Majalla" pitchFamily="2" charset="-78"/>
                <a:cs typeface="Sakkal Majalla" pitchFamily="2" charset="-78"/>
              </a:rPr>
              <a:t>بإستراتيجية</a:t>
            </a:r>
            <a:r>
              <a:rPr lang="ar-DZ" sz="2200" dirty="0">
                <a:latin typeface="Sakkal Majalla" pitchFamily="2" charset="-78"/>
                <a:cs typeface="Sakkal Majalla" pitchFamily="2" charset="-78"/>
              </a:rPr>
              <a:t> معينة مبنية حسب طبيعة الهدف، فالرهانات متغيرة حسب المواقف والظروف انطلاقا من تفكير الفاعلين، فالفاعل يصنعه </a:t>
            </a:r>
            <a:r>
              <a:rPr lang="ar-DZ" sz="2200" dirty="0" err="1">
                <a:latin typeface="Sakkal Majalla" pitchFamily="2" charset="-78"/>
                <a:cs typeface="Sakkal Majalla" pitchFamily="2" charset="-78"/>
              </a:rPr>
              <a:t>الرهان،رهان</a:t>
            </a:r>
            <a:r>
              <a:rPr lang="ar-DZ" sz="2200" dirty="0">
                <a:latin typeface="Sakkal Majalla" pitchFamily="2" charset="-78"/>
                <a:cs typeface="Sakkal Majalla" pitchFamily="2" charset="-78"/>
              </a:rPr>
              <a:t> ضعيف: فاعل اقل حركة وتحفيز رهان مشترك: فاعل يكون جماعة: عدة افراد تتقاسم هذا الرهان. </a:t>
            </a:r>
            <a:endParaRPr lang="fr-FR" sz="2200" dirty="0">
              <a:latin typeface="Sakkal Majalla" pitchFamily="2" charset="-78"/>
              <a:cs typeface="Sakkal Majalla" pitchFamily="2" charset="-78"/>
            </a:endParaRPr>
          </a:p>
          <a:p>
            <a:pPr lvl="0" algn="just" rtl="1"/>
            <a:r>
              <a:rPr lang="ar-DZ" sz="2200" b="1" dirty="0">
                <a:latin typeface="Sakkal Majalla" pitchFamily="2" charset="-78"/>
                <a:cs typeface="Sakkal Majalla" pitchFamily="2" charset="-78"/>
              </a:rPr>
              <a:t>نسق الفعل الملموس</a:t>
            </a:r>
            <a:r>
              <a:rPr lang="ar-DZ" sz="2200" dirty="0">
                <a:latin typeface="Sakkal Majalla" pitchFamily="2" charset="-78"/>
                <a:cs typeface="Sakkal Majalla" pitchFamily="2" charset="-78"/>
              </a:rPr>
              <a:t>: عدة عناصر تترابط فيما بينها، وانه بتغير علاقة من العلاقات المكونة لمجموعة من العلاقات.</a:t>
            </a:r>
            <a:endParaRPr lang="fr-FR" sz="2200" dirty="0">
              <a:latin typeface="Sakkal Majalla" pitchFamily="2" charset="-78"/>
              <a:cs typeface="Sakkal Majalla" pitchFamily="2" charset="-78"/>
            </a:endParaRPr>
          </a:p>
          <a:p>
            <a:pPr algn="just" rtl="1"/>
            <a:r>
              <a:rPr lang="ar-DZ" sz="2200" dirty="0">
                <a:latin typeface="Sakkal Majalla" pitchFamily="2" charset="-78"/>
                <a:cs typeface="Sakkal Majalla" pitchFamily="2" charset="-78"/>
              </a:rPr>
              <a:t>هو مجموعة انسانية تحدد وفق بناء معين، يقوم بتنسيق افعال المشاركين انطلاقا من </a:t>
            </a:r>
            <a:r>
              <a:rPr lang="ar-DZ" sz="2200" dirty="0" err="1">
                <a:latin typeface="Sakkal Majalla" pitchFamily="2" charset="-78"/>
                <a:cs typeface="Sakkal Majalla" pitchFamily="2" charset="-78"/>
              </a:rPr>
              <a:t>ميكانيزميات</a:t>
            </a:r>
            <a:r>
              <a:rPr lang="ar-DZ" sz="2200" dirty="0">
                <a:latin typeface="Sakkal Majalla" pitchFamily="2" charset="-78"/>
                <a:cs typeface="Sakkal Majalla" pitchFamily="2" charset="-78"/>
              </a:rPr>
              <a:t> لعب مستقرة نسبيا، كما تقوم بإثبات وإرساء هذا البناء، بمعنى استقرار الالعاب والعلاقات فيا بينها انطلاقا من </a:t>
            </a:r>
            <a:r>
              <a:rPr lang="ar-DZ" sz="2200" dirty="0" err="1">
                <a:latin typeface="Sakkal Majalla" pitchFamily="2" charset="-78"/>
                <a:cs typeface="Sakkal Majalla" pitchFamily="2" charset="-78"/>
              </a:rPr>
              <a:t>ميكانيزمات</a:t>
            </a:r>
            <a:r>
              <a:rPr lang="ar-DZ" sz="2200" dirty="0">
                <a:latin typeface="Sakkal Majalla" pitchFamily="2" charset="-78"/>
                <a:cs typeface="Sakkal Majalla" pitchFamily="2" charset="-78"/>
              </a:rPr>
              <a:t> تنظيم، المكونة لألعاب اخرى.</a:t>
            </a:r>
            <a:endParaRPr lang="fr-FR" sz="2200" dirty="0">
              <a:latin typeface="Sakkal Majalla" pitchFamily="2" charset="-78"/>
              <a:cs typeface="Sakkal Majalla" pitchFamily="2" charset="-78"/>
            </a:endParaRPr>
          </a:p>
        </p:txBody>
      </p:sp>
    </p:spTree>
    <p:extLst>
      <p:ext uri="{BB962C8B-B14F-4D97-AF65-F5344CB8AC3E}">
        <p14:creationId xmlns:p14="http://schemas.microsoft.com/office/powerpoint/2010/main" val="271236136"/>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3645"/>
            <a:ext cx="8832188" cy="6863417"/>
          </a:xfrm>
          <a:prstGeom prst="rect">
            <a:avLst/>
          </a:prstGeom>
        </p:spPr>
        <p:txBody>
          <a:bodyPr wrap="square">
            <a:spAutoFit/>
          </a:bodyPr>
          <a:lstStyle/>
          <a:p>
            <a:pPr lvl="0" algn="just" rtl="1"/>
            <a:r>
              <a:rPr lang="ar-DZ" sz="2200" b="1" dirty="0">
                <a:latin typeface="Sakkal Majalla" pitchFamily="2" charset="-78"/>
                <a:cs typeface="Sakkal Majalla" pitchFamily="2" charset="-78"/>
              </a:rPr>
              <a:t>مسلمات التحليل الاستراتيجي:</a:t>
            </a:r>
            <a:endParaRPr lang="fr-FR" sz="2200" dirty="0">
              <a:latin typeface="Sakkal Majalla" pitchFamily="2" charset="-78"/>
              <a:cs typeface="Sakkal Majalla" pitchFamily="2" charset="-78"/>
            </a:endParaRPr>
          </a:p>
          <a:p>
            <a:pPr lvl="0" algn="just" rtl="1"/>
            <a:r>
              <a:rPr lang="ar-DZ" sz="2200" b="1" dirty="0">
                <a:latin typeface="Sakkal Majalla" pitchFamily="2" charset="-78"/>
                <a:cs typeface="Sakkal Majalla" pitchFamily="2" charset="-78"/>
              </a:rPr>
              <a:t>اختيار الاهداف</a:t>
            </a:r>
            <a:r>
              <a:rPr lang="ar-DZ" sz="2200" b="1" dirty="0" smtClean="0">
                <a:latin typeface="Sakkal Majalla" pitchFamily="2" charset="-78"/>
                <a:cs typeface="Sakkal Majalla" pitchFamily="2" charset="-78"/>
              </a:rPr>
              <a:t>: </a:t>
            </a:r>
            <a:r>
              <a:rPr lang="ar-DZ" sz="2200" dirty="0" smtClean="0">
                <a:latin typeface="Sakkal Majalla" pitchFamily="2" charset="-78"/>
                <a:cs typeface="Sakkal Majalla" pitchFamily="2" charset="-78"/>
              </a:rPr>
              <a:t>الفاعلون </a:t>
            </a:r>
            <a:r>
              <a:rPr lang="ar-DZ" sz="2200" dirty="0">
                <a:latin typeface="Sakkal Majalla" pitchFamily="2" charset="-78"/>
                <a:cs typeface="Sakkal Majalla" pitchFamily="2" charset="-78"/>
              </a:rPr>
              <a:t>داخل التنظيم ليسوا دوما يشتغلون لأجل تحقيق اهداف التنظيم، ولكن لكل فاعل رهاناته الخاصة تتعارض او تتوافق مع التنظيم وأهدافه العامة التي يسعى لتحقيقها فالفاعل داخل التنظيم هو فاعل له نظرته الخاصة للتنظيم، وله استراتيجيته الفردية الخاصة تعطي اتجاها لسلوكه الفردي داخل الادارة في علاقته بسلوك هذه الاخيرة كتنظيم.</a:t>
            </a:r>
            <a:endParaRPr lang="fr-FR" sz="2200" dirty="0">
              <a:latin typeface="Sakkal Majalla" pitchFamily="2" charset="-78"/>
              <a:cs typeface="Sakkal Majalla" pitchFamily="2" charset="-78"/>
            </a:endParaRPr>
          </a:p>
          <a:p>
            <a:pPr lvl="0" algn="just" rtl="1"/>
            <a:r>
              <a:rPr lang="ar-DZ" sz="2200" b="1" dirty="0">
                <a:latin typeface="Sakkal Majalla" pitchFamily="2" charset="-78"/>
                <a:cs typeface="Sakkal Majalla" pitchFamily="2" charset="-78"/>
              </a:rPr>
              <a:t>حرية الفاعلين النسبية: </a:t>
            </a:r>
            <a:r>
              <a:rPr lang="ar-DZ" sz="2200" dirty="0">
                <a:latin typeface="Sakkal Majalla" pitchFamily="2" charset="-78"/>
                <a:cs typeface="Sakkal Majalla" pitchFamily="2" charset="-78"/>
              </a:rPr>
              <a:t>يرى </a:t>
            </a:r>
            <a:r>
              <a:rPr lang="ar-DZ" sz="2200" dirty="0" err="1">
                <a:latin typeface="Sakkal Majalla" pitchFamily="2" charset="-78"/>
                <a:cs typeface="Sakkal Majalla" pitchFamily="2" charset="-78"/>
              </a:rPr>
              <a:t>كروزيه</a:t>
            </a:r>
            <a:r>
              <a:rPr lang="ar-DZ" sz="2200" dirty="0">
                <a:latin typeface="Sakkal Majalla" pitchFamily="2" charset="-78"/>
                <a:cs typeface="Sakkal Majalla" pitchFamily="2" charset="-78"/>
              </a:rPr>
              <a:t> بان الفاعل حتى ولو كان في الوضعيات الاكثر تطرفا، فهو دائما </a:t>
            </a:r>
            <a:r>
              <a:rPr lang="ar-DZ" sz="2200" dirty="0" err="1">
                <a:latin typeface="Sakkal Majalla" pitchFamily="2" charset="-78"/>
                <a:cs typeface="Sakkal Majalla" pitchFamily="2" charset="-78"/>
              </a:rPr>
              <a:t>مايكون</a:t>
            </a:r>
            <a:r>
              <a:rPr lang="ar-DZ" sz="2200" dirty="0">
                <a:latin typeface="Sakkal Majalla" pitchFamily="2" charset="-78"/>
                <a:cs typeface="Sakkal Majalla" pitchFamily="2" charset="-78"/>
              </a:rPr>
              <a:t> على حد من الحرية ولا يمنعه ذلك من محاربة النسق، بمعنى انه كل فاعل داخل تنظيم معين له هامش من الحرية.</a:t>
            </a:r>
            <a:endParaRPr lang="fr-FR" sz="2200" dirty="0">
              <a:latin typeface="Sakkal Majalla" pitchFamily="2" charset="-78"/>
              <a:cs typeface="Sakkal Majalla" pitchFamily="2" charset="-78"/>
            </a:endParaRPr>
          </a:p>
          <a:p>
            <a:pPr lvl="0" algn="just" rtl="1"/>
            <a:r>
              <a:rPr lang="ar-DZ" sz="2200" b="1" dirty="0">
                <a:latin typeface="Sakkal Majalla" pitchFamily="2" charset="-78"/>
                <a:cs typeface="Sakkal Majalla" pitchFamily="2" charset="-78"/>
              </a:rPr>
              <a:t>العقلانية المحدودة: </a:t>
            </a:r>
            <a:r>
              <a:rPr lang="ar-DZ" sz="2200" dirty="0">
                <a:latin typeface="Sakkal Majalla" pitchFamily="2" charset="-78"/>
                <a:cs typeface="Sakkal Majalla" pitchFamily="2" charset="-78"/>
              </a:rPr>
              <a:t>فالعقلانية هي فعل يقوم باستعمال وسائل تتكيف مع غايات يسعى إليها واستخدام هذه العقلانية يكون محدودا وفقا لأهداف وقدرات ومؤهلات الفاعل، تستخدم معطيات تكون في ملكيته ويتحرك وفقا </a:t>
            </a:r>
            <a:r>
              <a:rPr lang="ar-DZ" sz="2200" dirty="0" err="1">
                <a:latin typeface="Sakkal Majalla" pitchFamily="2" charset="-78"/>
                <a:cs typeface="Sakkal Majalla" pitchFamily="2" charset="-78"/>
              </a:rPr>
              <a:t>لإستراتيجية</a:t>
            </a:r>
            <a:r>
              <a:rPr lang="ar-DZ" sz="2200" dirty="0">
                <a:latin typeface="Sakkal Majalla" pitchFamily="2" charset="-78"/>
                <a:cs typeface="Sakkal Majalla" pitchFamily="2" charset="-78"/>
              </a:rPr>
              <a:t> عقلانية.</a:t>
            </a:r>
            <a:endParaRPr lang="fr-FR" sz="2200" dirty="0">
              <a:latin typeface="Sakkal Majalla" pitchFamily="2" charset="-78"/>
              <a:cs typeface="Sakkal Majalla" pitchFamily="2" charset="-78"/>
            </a:endParaRPr>
          </a:p>
          <a:p>
            <a:pPr lvl="0" algn="just" rtl="1"/>
            <a:r>
              <a:rPr lang="ar-DZ" sz="2200" b="1" dirty="0">
                <a:latin typeface="Sakkal Majalla" pitchFamily="2" charset="-78"/>
                <a:cs typeface="Sakkal Majalla" pitchFamily="2" charset="-78"/>
              </a:rPr>
              <a:t>البناء:</a:t>
            </a:r>
            <a:r>
              <a:rPr lang="ar-DZ" sz="2200" dirty="0">
                <a:latin typeface="Sakkal Majalla" pitchFamily="2" charset="-78"/>
                <a:cs typeface="Sakkal Majalla" pitchFamily="2" charset="-78"/>
              </a:rPr>
              <a:t> التنظيم نسق يحتوي على مجموعة من المتغيرات اذا </a:t>
            </a:r>
            <a:r>
              <a:rPr lang="ar-DZ" sz="2200" dirty="0" err="1">
                <a:latin typeface="Sakkal Majalla" pitchFamily="2" charset="-78"/>
                <a:cs typeface="Sakkal Majalla" pitchFamily="2" charset="-78"/>
              </a:rPr>
              <a:t>ماحدث</a:t>
            </a:r>
            <a:r>
              <a:rPr lang="ar-DZ" sz="2200" dirty="0">
                <a:latin typeface="Sakkal Majalla" pitchFamily="2" charset="-78"/>
                <a:cs typeface="Sakkal Majalla" pitchFamily="2" charset="-78"/>
              </a:rPr>
              <a:t> تغير على واحد منها تؤثر الآخرين اذا فالقرار المتخذ من طرق الرئيس انطلاقا من عامل داخلي، وأيضا انطلاقا من البيئة المحيطة به، مما يؤدي للتأثير في البناء ككل والذي يضم اليه تفاعلات واستراتيجيات يتبعها الفاعلين مما يؤثر في البناء عموما.</a:t>
            </a:r>
            <a:endParaRPr lang="fr-FR" sz="2200" dirty="0">
              <a:latin typeface="Sakkal Majalla" pitchFamily="2" charset="-78"/>
              <a:cs typeface="Sakkal Majalla" pitchFamily="2" charset="-78"/>
            </a:endParaRPr>
          </a:p>
          <a:p>
            <a:pPr lvl="0" algn="just" rtl="1"/>
            <a:r>
              <a:rPr lang="ar-DZ" sz="2200" b="1" dirty="0">
                <a:latin typeface="Sakkal Majalla" pitchFamily="2" charset="-78"/>
                <a:cs typeface="Sakkal Majalla" pitchFamily="2" charset="-78"/>
              </a:rPr>
              <a:t>التغيير:</a:t>
            </a:r>
            <a:r>
              <a:rPr lang="ar-DZ" sz="2200" dirty="0">
                <a:latin typeface="Sakkal Majalla" pitchFamily="2" charset="-78"/>
                <a:cs typeface="Sakkal Majalla" pitchFamily="2" charset="-78"/>
              </a:rPr>
              <a:t> حدوث التغيير داخل النسق يحدث عدة مشاكل، لذا نحتاج لتحليل عميق لفهم هذه المشاكل.</a:t>
            </a:r>
            <a:endParaRPr lang="fr-FR" sz="2200" dirty="0">
              <a:latin typeface="Sakkal Majalla" pitchFamily="2" charset="-78"/>
              <a:cs typeface="Sakkal Majalla" pitchFamily="2" charset="-78"/>
            </a:endParaRPr>
          </a:p>
          <a:p>
            <a:pPr algn="just" rtl="1"/>
            <a:r>
              <a:rPr lang="ar-DZ" sz="2200" dirty="0">
                <a:latin typeface="Sakkal Majalla" pitchFamily="2" charset="-78"/>
                <a:cs typeface="Sakkal Majalla" pitchFamily="2" charset="-78"/>
              </a:rPr>
              <a:t>من الضروري وجود تحليل قائم على تفكير ديناميكي لفهم مشاكل التغيير في التنظيم البيروقراطي من خلال وجود استراتيجية للفاعل و للنظام البيروقراطي كذلك.</a:t>
            </a:r>
            <a:endParaRPr lang="fr-FR" sz="2200" dirty="0">
              <a:latin typeface="Sakkal Majalla" pitchFamily="2" charset="-78"/>
              <a:cs typeface="Sakkal Majalla" pitchFamily="2" charset="-78"/>
            </a:endParaRPr>
          </a:p>
          <a:p>
            <a:pPr algn="just" rtl="1"/>
            <a:r>
              <a:rPr lang="ar-DZ" sz="2200" dirty="0">
                <a:latin typeface="Sakkal Majalla" pitchFamily="2" charset="-78"/>
                <a:cs typeface="Sakkal Majalla" pitchFamily="2" charset="-78"/>
              </a:rPr>
              <a:t>من خلال ما سبق يمكن القول ان التحليل الاستراتيجي اطار نظري وعملي لفهم التنظيمات، فهو مقاربة </a:t>
            </a:r>
            <a:r>
              <a:rPr lang="ar-DZ" sz="2200" dirty="0" err="1">
                <a:latin typeface="Sakkal Majalla" pitchFamily="2" charset="-78"/>
                <a:cs typeface="Sakkal Majalla" pitchFamily="2" charset="-78"/>
              </a:rPr>
              <a:t>ميكروسوسيولوجية</a:t>
            </a:r>
            <a:r>
              <a:rPr lang="ar-DZ" sz="2200" dirty="0">
                <a:latin typeface="Sakkal Majalla" pitchFamily="2" charset="-78"/>
                <a:cs typeface="Sakkal Majalla" pitchFamily="2" charset="-78"/>
              </a:rPr>
              <a:t> تنطلق من الفاعل باعتباره محركا لمختلف العمليات التنظيمية وفقا لعقلانية محدودة، كما يركز على فكرة اساسية مفادها ان التنظيم لا يمكن اعتباره نسقا مغلقا، لكونه متواجد في بيئة تضم عدة فاعلين لهم ايضا تأثير على هذا التنظيم فالفاعل لا يمكن اعتباره فردا وحسب، قد يكون جماعة ايضا</a:t>
            </a:r>
            <a:endParaRPr lang="fr-FR" sz="2200" dirty="0">
              <a:latin typeface="Sakkal Majalla" pitchFamily="2" charset="-78"/>
              <a:cs typeface="Sakkal Majalla" pitchFamily="2" charset="-78"/>
            </a:endParaRPr>
          </a:p>
        </p:txBody>
      </p:sp>
    </p:spTree>
    <p:extLst>
      <p:ext uri="{BB962C8B-B14F-4D97-AF65-F5344CB8AC3E}">
        <p14:creationId xmlns:p14="http://schemas.microsoft.com/office/powerpoint/2010/main" val="27123613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496944" cy="5262979"/>
          </a:xfrm>
          <a:prstGeom prst="rect">
            <a:avLst/>
          </a:prstGeom>
        </p:spPr>
        <p:txBody>
          <a:bodyPr wrap="square">
            <a:spAutoFit/>
          </a:bodyPr>
          <a:lstStyle/>
          <a:p>
            <a:pPr algn="just" rtl="1"/>
            <a:r>
              <a:rPr lang="ar-DZ" sz="2400" dirty="0" smtClean="0">
                <a:latin typeface="Sakkal Majalla" pitchFamily="2" charset="-78"/>
                <a:cs typeface="Sakkal Majalla" pitchFamily="2" charset="-78"/>
              </a:rPr>
              <a:t>تمهيد</a:t>
            </a:r>
            <a:r>
              <a:rPr lang="ar-DZ" sz="2400" dirty="0">
                <a:latin typeface="Sakkal Majalla" pitchFamily="2" charset="-78"/>
                <a:cs typeface="Sakkal Majalla" pitchFamily="2" charset="-78"/>
              </a:rPr>
              <a:t>: ظهرت نظرية الموارد في الثمانينيات من القرن 20م، نتيجة التطورات الاقتصادية ،التكنولوجية وغيرها، وتتسم نظرية الموارد بتركيزها على موارد المؤسسة بكل أنواعها الملموسة وغير الملموسة .</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أولا: تعريف موارد المؤسسة:</a:t>
            </a:r>
            <a:endParaRPr lang="fr-FR" sz="2400" b="1"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حسب </a:t>
            </a:r>
            <a:r>
              <a:rPr lang="ar-DZ" sz="2400" dirty="0" err="1">
                <a:latin typeface="Sakkal Majalla" pitchFamily="2" charset="-78"/>
                <a:cs typeface="Sakkal Majalla" pitchFamily="2" charset="-78"/>
              </a:rPr>
              <a:t>ويرنر</a:t>
            </a:r>
            <a:r>
              <a:rPr lang="ar-DZ" sz="2400" dirty="0">
                <a:latin typeface="Sakkal Majalla" pitchFamily="2" charset="-78"/>
                <a:cs typeface="Sakkal Majalla" pitchFamily="2" charset="-78"/>
              </a:rPr>
              <a:t> فيلت </a:t>
            </a:r>
            <a:r>
              <a:rPr lang="fr-FR" sz="2400" dirty="0" err="1">
                <a:latin typeface="Sakkal Majalla" pitchFamily="2" charset="-78"/>
                <a:cs typeface="Sakkal Majalla" pitchFamily="2" charset="-78"/>
              </a:rPr>
              <a:t>wernerfelt</a:t>
            </a:r>
            <a:r>
              <a:rPr lang="fr-FR" sz="2400" dirty="0">
                <a:latin typeface="Sakkal Majalla" pitchFamily="2" charset="-78"/>
                <a:cs typeface="Sakkal Majalla" pitchFamily="2" charset="-78"/>
              </a:rPr>
              <a:t>  </a:t>
            </a:r>
            <a:r>
              <a:rPr lang="ar-DZ" sz="2400" dirty="0">
                <a:latin typeface="Sakkal Majalla" pitchFamily="2" charset="-78"/>
                <a:cs typeface="Sakkal Majalla" pitchFamily="2" charset="-78"/>
              </a:rPr>
              <a:t>مؤسس نظرية المقاربة المبنية على الموارد ،فإن موارد المؤسسة تتمثل في مجموع الأصول المنظورة وغير المنظورة (أي الملموسة وغير الملموسة)المرتبطة بأنشطة المؤسسة خلال فترة زمنية معينة ،فبالإضافة الى الأصول المنظورة التي تؤخذ عادة بعين الاعتبار عند الاقتصاديين كالموارد المالية، المادية ،البشرية ...الخ، نجد أيضا الأصول غير المنظورة كسمعة المؤسسة ،العلامة التجارية ،الشبكات التنظيمية ،الميزات، المعلومات، المعرفة، ...الخ.</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والتي تراقبها المؤسسة وتسمح لها بتصميم وتنفيذ الاستراتيجيات التي تمكنها من تعزيز كفاءتها وفعاليتها، يرى "جاي بارني"</a:t>
            </a:r>
            <a:r>
              <a:rPr lang="fr-FR" sz="2400" dirty="0">
                <a:latin typeface="Sakkal Majalla" pitchFamily="2" charset="-78"/>
                <a:cs typeface="Sakkal Majalla" pitchFamily="2" charset="-78"/>
              </a:rPr>
              <a:t>Jay Barney</a:t>
            </a:r>
            <a:r>
              <a:rPr lang="ar-DZ" sz="2400" dirty="0">
                <a:latin typeface="Sakkal Majalla" pitchFamily="2" charset="-78"/>
                <a:cs typeface="Sakkal Majalla" pitchFamily="2" charset="-78"/>
              </a:rPr>
              <a:t> بأن موارد المؤسسة تشتمل على كل الأصول، القدرات، العمليات التنظيمية ،الخصائص المتعلقة بالمؤسسة ،المعلومات والمعرفة، وتتصف الموارد بإمكانية التحكم فيها والسيطرة عليها من جانب المؤسسة، وأيضا  تمكنها من وضع وتنفيذ الاستراتيجيات التي تسمح لها بتحسين وتطوير نشاطها وأدائها.</a:t>
            </a:r>
            <a:endParaRPr lang="fr-FR" sz="2400" dirty="0">
              <a:latin typeface="Sakkal Majalla" pitchFamily="2" charset="-78"/>
              <a:cs typeface="Sakkal Majalla" pitchFamily="2" charset="-78"/>
            </a:endParaRPr>
          </a:p>
        </p:txBody>
      </p:sp>
      <p:sp>
        <p:nvSpPr>
          <p:cNvPr id="3" name="Rectangle 2"/>
          <p:cNvSpPr/>
          <p:nvPr/>
        </p:nvSpPr>
        <p:spPr>
          <a:xfrm>
            <a:off x="1475656" y="89455"/>
            <a:ext cx="6264696" cy="58477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ctr" rtl="1"/>
            <a:r>
              <a:rPr lang="ar-DZ" sz="3200" b="1" dirty="0">
                <a:solidFill>
                  <a:prstClr val="black"/>
                </a:solidFill>
                <a:latin typeface="Sakkal Majalla" pitchFamily="2" charset="-78"/>
                <a:cs typeface="Sakkal Majalla" pitchFamily="2" charset="-78"/>
              </a:rPr>
              <a:t>المحاضرة التاسعة حول: مقاربة الموارد والكفاءات</a:t>
            </a:r>
            <a:endParaRPr lang="fr-FR" sz="3200"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271236136"/>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496944" cy="5262979"/>
          </a:xfrm>
          <a:prstGeom prst="rect">
            <a:avLst/>
          </a:prstGeom>
        </p:spPr>
        <p:txBody>
          <a:bodyPr wrap="square">
            <a:spAutoFit/>
          </a:bodyPr>
          <a:lstStyle/>
          <a:p>
            <a:pPr algn="just" rtl="1"/>
            <a:r>
              <a:rPr lang="ar-DZ" sz="2400" dirty="0">
                <a:latin typeface="Sakkal Majalla" pitchFamily="2" charset="-78"/>
                <a:cs typeface="Sakkal Majalla" pitchFamily="2" charset="-78"/>
              </a:rPr>
              <a:t>يميز "بارني"  بين ثلاث فئات لموارد المؤسسة </a:t>
            </a:r>
            <a:r>
              <a:rPr lang="ar-DZ" sz="2400" dirty="0" err="1">
                <a:latin typeface="Sakkal Majalla" pitchFamily="2" charset="-78"/>
                <a:cs typeface="Sakkal Majalla" pitchFamily="2" charset="-78"/>
              </a:rPr>
              <a:t>كمايلي</a:t>
            </a:r>
            <a:r>
              <a:rPr lang="ar-DZ" sz="2400" dirty="0">
                <a:latin typeface="Sakkal Majalla" pitchFamily="2" charset="-78"/>
                <a:cs typeface="Sakkal Majalla" pitchFamily="2" charset="-78"/>
              </a:rPr>
              <a:t>:</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1-رأس المال المادي: ويحتوي على الانشاءات (المباني) ،التجهيزات، الموقع الجغرافي للمؤسسة.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2-رأس المال البشري: يتضمن التكوين، الخبرة، الذكاء وعلاقات المسيرين وخبرتهم...</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3-رأس المال التنظيمي: يشمل الهيكل التنظيمي للمؤسسة، العلاقات التنظيمية بينها وبين المؤسسات في بيئتها.</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-ان هذه النظرية تركز على الربط بين الاستراتيجية والموارد الداخلية للمؤسسة من أجل تحقيق الميزة التنافسية بدلا من التركيز على خصائص البيئة الصناعية لنموذج التحليل الاستراتيجي التقليدي.</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*لقد هدفت هذه النظرية لفهم سبب وجود اختلاف في الأداء بين المؤسسات العاملة في نفس البيئة ومعرفة العوامل التي تحافظ على هذه الاختلافات، ويتجسد ذلك من خلال التساؤل الرئيسي الذي طرحه </a:t>
            </a:r>
            <a:r>
              <a:rPr lang="fr-FR" sz="2400" dirty="0">
                <a:latin typeface="Sakkal Majalla" pitchFamily="2" charset="-78"/>
                <a:cs typeface="Sakkal Majalla" pitchFamily="2" charset="-78"/>
              </a:rPr>
              <a:t>Werner flet</a:t>
            </a:r>
            <a:r>
              <a:rPr lang="ar-DZ" sz="2400" dirty="0">
                <a:latin typeface="Sakkal Majalla" pitchFamily="2" charset="-78"/>
                <a:cs typeface="Sakkal Majalla" pitchFamily="2" charset="-78"/>
              </a:rPr>
              <a:t>والمتمثل في "ما الذي يجعل أداء المؤسسة أفضل من غيرها على مدى فترة زمنية طويلة؟ والاجابة لا يقصد بها ،لا موقع المؤسسة في السوق ولا المنتجات المتطورة التي تنتجها المؤسسة وهو "المورد" ،فاذا سعت المؤسسة الى الاستغلال الجيد للموارد الموجودة بحوزتها والعمل على تطوير الموارد الجديدة، فإنها بذلك سوف تكتسب ميزة تنافسية.</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271236136"/>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97346"/>
            <a:ext cx="8208912" cy="6001643"/>
          </a:xfrm>
          <a:prstGeom prst="rect">
            <a:avLst/>
          </a:prstGeom>
        </p:spPr>
        <p:txBody>
          <a:bodyPr wrap="square">
            <a:spAutoFit/>
          </a:bodyPr>
          <a:lstStyle/>
          <a:p>
            <a:pPr algn="just" rtl="1"/>
            <a:r>
              <a:rPr lang="ar-DZ" sz="2400" b="1" dirty="0">
                <a:latin typeface="Sakkal Majalla" pitchFamily="2" charset="-78"/>
                <a:cs typeface="Sakkal Majalla" pitchFamily="2" charset="-78"/>
              </a:rPr>
              <a:t>ثانيا: مبادئ نظرية مقاربة الموارد : تتمثل في:</a:t>
            </a:r>
            <a:endParaRPr lang="fr-FR" sz="2400" b="1"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-المؤسسة لا ينظر اليها من خلال مجموعة من الأنشطة "المنتجات والأسواق" ،بل يتم اعتبارها مجموعة واحدة من الموارد المادية، التقنية، البشرية والموارد غير المادية كالكفاءات التنظيمية.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-ضعف موارد المؤسسة لا يمنعها من تحقيق التفوق في السوق العالمية، كما لا تضمن لها وفرة الموارد تحقيق النجاح الأكيد.</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-الاختلاف من مؤسسة الى أخرى يكمن في طريقة مزج مواردها، الشيء الذي ينتج عنه فروقات محسوسة بينها في كيفية اقتحامها للأسواق و </a:t>
            </a:r>
            <a:r>
              <a:rPr lang="ar-DZ" sz="2400" dirty="0" err="1">
                <a:latin typeface="Sakkal Majalla" pitchFamily="2" charset="-78"/>
                <a:cs typeface="Sakkal Majalla" pitchFamily="2" charset="-78"/>
              </a:rPr>
              <a:t>تموقعها</a:t>
            </a:r>
            <a:r>
              <a:rPr lang="ar-DZ" sz="2400" dirty="0">
                <a:latin typeface="Sakkal Majalla" pitchFamily="2" charset="-78"/>
                <a:cs typeface="Sakkal Majalla" pitchFamily="2" charset="-78"/>
              </a:rPr>
              <a:t> ، وفي النواتج التي تستخلصها من نفس الكميات المتاحة من الموارد.</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-تحسين الانتاجية، كنسبة بين المخرجات والمدخلات ،يكون من المخرجات أفضل من تحسينها، انطلاقا من الاقتصاد في الموارد ،على اعتبا أن هذه الأخيرة وفرت أصلا لتحقيق أقصى ناتج ممكن، ولم توفر للاقتصاد في استعمالها ،اي أنه يجب العمل على تفعيل موارد المؤسسة واستغلالها استغلالا أمثل بدل السعي لتحقيق نفس النتيجة بالإنفاق الأقل، في حين كان يجب البحث على نتيجة أعلى بنفس التكلفة.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-الاستعمال الذكي للموارد بتجميعها واشراكها المتكامل وتوظيفها مركزة على هدف استراتيجي أساسي والاقتصاد فيها، حيث ما يكون ممكنا وتسريع استرجاعها بتقليص الآجال بين التوظيف وتحقيق العوائد.</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222008010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5565"/>
            <a:ext cx="8933687" cy="6740307"/>
          </a:xfrm>
          <a:prstGeom prst="rect">
            <a:avLst/>
          </a:prstGeom>
        </p:spPr>
        <p:txBody>
          <a:bodyPr wrap="square">
            <a:spAutoFit/>
          </a:bodyPr>
          <a:lstStyle/>
          <a:p>
            <a:pPr algn="just" rtl="1"/>
            <a:r>
              <a:rPr lang="ar-DZ" sz="2400" b="1" dirty="0">
                <a:latin typeface="Sakkal Majalla" pitchFamily="2" charset="-78"/>
                <a:cs typeface="Sakkal Majalla" pitchFamily="2" charset="-78"/>
              </a:rPr>
              <a:t>ثالثا: خصائص الموارد التي تحقق الميزة التنافسية: تتمثل في ستة شروط هي:</a:t>
            </a:r>
            <a:endParaRPr lang="fr-FR" sz="2400" b="1"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1-الندرة: </a:t>
            </a:r>
            <a:r>
              <a:rPr lang="ar-DZ" sz="2400" dirty="0">
                <a:latin typeface="Sakkal Majalla" pitchFamily="2" charset="-78"/>
                <a:cs typeface="Sakkal Majalla" pitchFamily="2" charset="-78"/>
              </a:rPr>
              <a:t>يجب أن يتميز المورد بالندرة ،بمعنى يمكن لعدد محدود جدا من المؤسسات فقط الحصول على ذلك المورد حتى لا تتمكن المؤسسات المنافسة من نقلها.</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2-القيمية</a:t>
            </a:r>
            <a:r>
              <a:rPr lang="ar-DZ" sz="2400" dirty="0">
                <a:latin typeface="Sakkal Majalla" pitchFamily="2" charset="-78"/>
                <a:cs typeface="Sakkal Majalla" pitchFamily="2" charset="-78"/>
              </a:rPr>
              <a:t>: يجب أن يكون للمورد قيمة وذلك حتى يسمح بانتهاز الفرص وتجنب التهديدات في بيئة المؤسسة، كما أنه يسهل على المؤسسة الدخول الى أسواق مختلفة، ويسهم بطريقة معتبرة في تعظيم قيمة المنتج النهائي في نظر الزبون.</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3-التقليد</a:t>
            </a:r>
            <a:r>
              <a:rPr lang="ar-DZ" sz="2400" dirty="0">
                <a:latin typeface="Sakkal Majalla" pitchFamily="2" charset="-78"/>
                <a:cs typeface="Sakkal Majalla" pitchFamily="2" charset="-78"/>
              </a:rPr>
              <a:t>: يجب أن يكون المورد صعب التقليد، وهذا لمنع المنافسين من اكتسابه، ان اجراءات الانتاج في مؤسسة ما، لا يمكن تقليدها بدقة، عندما لا تكون العوامل التي تحقق الأداء المرتفع واضحة ،نتيجة احتوائها لمعارف ضمنية.</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4-البدائل</a:t>
            </a:r>
            <a:r>
              <a:rPr lang="ar-DZ" sz="2400" dirty="0">
                <a:latin typeface="Sakkal Majalla" pitchFamily="2" charset="-78"/>
                <a:cs typeface="Sakkal Majalla" pitchFamily="2" charset="-78"/>
              </a:rPr>
              <a:t>: حتى يحافظ المورد على قيمته، لا يجب أن يكون له بديل ،حتى لا يتسنى للمنافس نقله.</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5-مدى الحياة</a:t>
            </a:r>
            <a:r>
              <a:rPr lang="ar-DZ" sz="2400" dirty="0">
                <a:latin typeface="Sakkal Majalla" pitchFamily="2" charset="-78"/>
                <a:cs typeface="Sakkal Majalla" pitchFamily="2" charset="-78"/>
              </a:rPr>
              <a:t>: في حالة اهتلاك مورد ما، يمكن أن يستبدل بمورد جديد، الشيء الذي يسمح بتمديد حياة الكفاءة التي يسهم فيها ،فمدة حياة الموارد تتوقف على عدة عوامل (دورة حياة الابداع التكنولوجي ،درجة تردد مدخلات جديدة في النشاط ) لكن تظل بعض الموارد والكفاءات ذات مدة الحياة غير المحدودة موجودة ،وتزداد قيمتها كلما ازداد استعمالها.</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6-الحيازة</a:t>
            </a:r>
            <a:r>
              <a:rPr lang="ar-DZ" sz="2400" dirty="0" smtClean="0">
                <a:latin typeface="Sakkal Majalla" pitchFamily="2" charset="-78"/>
                <a:cs typeface="Sakkal Majalla" pitchFamily="2" charset="-78"/>
              </a:rPr>
              <a:t>: حسب </a:t>
            </a:r>
            <a:r>
              <a:rPr lang="ar-DZ" sz="2400" dirty="0">
                <a:latin typeface="Sakkal Majalla" pitchFamily="2" charset="-78"/>
                <a:cs typeface="Sakkal Majalla" pitchFamily="2" charset="-78"/>
              </a:rPr>
              <a:t>"بارني" على المؤسسة تنظيم اجراءاتها وهيكلتها للحصول على القيمة الكامنة لمواردها عند تحقيق الميزة التنافسية .</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*اذن غياب أحد هذه الشروط من المورد يلغي صفة التميز فيه، ويدفع بالمؤسسة الى البحث عن غيره داخلها، لكن تظل الميزة التنافسية ظاهرة معقدة وقليل من المؤسسات من تستطيع تحقيقها.</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2220080104"/>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6"/>
            <a:ext cx="8658504" cy="5632311"/>
          </a:xfrm>
          <a:prstGeom prst="rect">
            <a:avLst/>
          </a:prstGeom>
        </p:spPr>
        <p:txBody>
          <a:bodyPr wrap="square">
            <a:spAutoFit/>
          </a:bodyPr>
          <a:lstStyle/>
          <a:p>
            <a:pPr algn="just" rtl="1"/>
            <a:r>
              <a:rPr lang="ar-DZ" sz="2400" dirty="0" smtClean="0">
                <a:latin typeface="Sakkal Majalla" pitchFamily="2" charset="-78"/>
                <a:cs typeface="Sakkal Majalla" pitchFamily="2" charset="-78"/>
              </a:rPr>
              <a:t>هناك </a:t>
            </a:r>
            <a:r>
              <a:rPr lang="ar-DZ" sz="2400" dirty="0">
                <a:latin typeface="Sakkal Majalla" pitchFamily="2" charset="-78"/>
                <a:cs typeface="Sakkal Majalla" pitchFamily="2" charset="-78"/>
              </a:rPr>
              <a:t>العديد من التعاريف المختلفة لأصحاب المصالح ، ورغم هذا الاختلاف الا أن المفكرين وأصحاب الاختصاص يقدمون تعاريف متشابهة بقليل من الاختلاف .</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1-عرفهم معهد "</a:t>
            </a:r>
            <a:r>
              <a:rPr lang="ar-DZ" sz="2400" dirty="0" err="1">
                <a:latin typeface="Sakkal Majalla" pitchFamily="2" charset="-78"/>
                <a:cs typeface="Sakkal Majalla" pitchFamily="2" charset="-78"/>
              </a:rPr>
              <a:t>ستارفورد</a:t>
            </a:r>
            <a:r>
              <a:rPr lang="ar-DZ" sz="2400" dirty="0">
                <a:latin typeface="Sakkal Majalla" pitchFamily="2" charset="-78"/>
                <a:cs typeface="Sakkal Majalla" pitchFamily="2" charset="-78"/>
              </a:rPr>
              <a:t>" للأبحاث في </a:t>
            </a:r>
            <a:r>
              <a:rPr lang="ar-DZ" sz="2400" dirty="0" err="1">
                <a:latin typeface="Sakkal Majalla" pitchFamily="2" charset="-78"/>
                <a:cs typeface="Sakkal Majalla" pitchFamily="2" charset="-78"/>
              </a:rPr>
              <a:t>الو.م.أ</a:t>
            </a:r>
            <a:r>
              <a:rPr lang="ar-DZ" sz="2400" dirty="0">
                <a:latin typeface="Sakkal Majalla" pitchFamily="2" charset="-78"/>
                <a:cs typeface="Sakkal Majalla" pitchFamily="2" charset="-78"/>
              </a:rPr>
              <a:t> في أول ظهور لهم عام 1963،بأنهم "الجماعات التي بدونها تتوفق المؤسسة عن العمل".</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2-عرفهم "فرمان" في تعريفين منفصلين</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-الأول عام 1984"الأفراد الذين تؤثر وتتأثر بإنجاز أهداف المنظمة"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-الثاني عام2004" تلك الجماعات التي بدونها تزول المنظمة من الوجود ويعتبرون حيويين لبقائها ونجاحها".</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3-هم أفراد أو مجموعات لهم مصالح أو نصيب لدى الشركة يعطيهم الحق في السؤال عن طبيعة  وكيفية أدائها.</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*هذه التعاريف أخذت على عاتقها تفسير المعنيين القديم والحديث لمصطلح أصحاب المصالح ،فنجدها أضفت طابع تأثيرهم على المؤسسة والتأثر بها حيننا ، ونجدها توضح لنا أن معظم حقوق هؤلاء الأطراف ،أصبحت تتجسد في صورة المطالب والمتطلبات في أحيان كثيرة ، ولأن الأصل في أي مؤسسة أنها تعمل جاهدة ضمن أطر معينة بيئية كانت أو قانونية أو غيرهما من الأطر بهدف تلبية كل الاحتياجات والطموحات المختلفة لهذه الأطراف.</a:t>
            </a:r>
            <a:endParaRPr lang="fr-FR" sz="2400" dirty="0">
              <a:latin typeface="Sakkal Majalla" pitchFamily="2" charset="-78"/>
              <a:cs typeface="Sakkal Majalla" pitchFamily="2" charset="-78"/>
            </a:endParaRPr>
          </a:p>
        </p:txBody>
      </p:sp>
      <p:sp>
        <p:nvSpPr>
          <p:cNvPr id="3" name="Rectangle 2"/>
          <p:cNvSpPr/>
          <p:nvPr/>
        </p:nvSpPr>
        <p:spPr>
          <a:xfrm>
            <a:off x="1403648" y="56763"/>
            <a:ext cx="6192688" cy="58477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ctr" rtl="1"/>
            <a:r>
              <a:rPr lang="ar-DZ" sz="3200" b="1" dirty="0">
                <a:solidFill>
                  <a:prstClr val="black"/>
                </a:solidFill>
                <a:latin typeface="Sakkal Majalla" pitchFamily="2" charset="-78"/>
                <a:cs typeface="Sakkal Majalla" pitchFamily="2" charset="-78"/>
              </a:rPr>
              <a:t>المحاضرة العاشرة حول : نظرية أصحاب المصالح</a:t>
            </a:r>
            <a:endParaRPr lang="fr-FR" sz="3200"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222008010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2915816" y="184284"/>
            <a:ext cx="3975768" cy="584775"/>
          </a:xfrm>
          <a:prstGeom prst="rect">
            <a:avLst/>
          </a:prstGeom>
        </p:spPr>
        <p:txBody>
          <a:bodyPr wrap="none">
            <a:spAutoFit/>
          </a:bodyPr>
          <a:lstStyle/>
          <a:p>
            <a:pPr rtl="1"/>
            <a:r>
              <a:rPr lang="ar-DZ" sz="3200" b="1" dirty="0">
                <a:latin typeface="Sakkal Majalla" pitchFamily="2" charset="-78"/>
                <a:cs typeface="Sakkal Majalla" pitchFamily="2" charset="-78"/>
              </a:rPr>
              <a:t>مخطط يوضح أصحاب المصالح</a:t>
            </a:r>
            <a:endParaRPr lang="fr-FR" sz="3200" b="1" dirty="0">
              <a:latin typeface="Sakkal Majalla" pitchFamily="2" charset="-78"/>
              <a:cs typeface="Sakkal Majalla" pitchFamily="2" charset="-78"/>
            </a:endParaRPr>
          </a:p>
        </p:txBody>
      </p:sp>
      <p:pic>
        <p:nvPicPr>
          <p:cNvPr id="3143" name="Picture 7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96752"/>
            <a:ext cx="8474701"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008010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9712" y="332656"/>
            <a:ext cx="6264696" cy="5262979"/>
          </a:xfrm>
          <a:prstGeom prst="rect">
            <a:avLst/>
          </a:prstGeom>
        </p:spPr>
        <p:txBody>
          <a:bodyPr wrap="square">
            <a:spAutoFit/>
          </a:bodyPr>
          <a:lstStyle/>
          <a:p>
            <a:pPr algn="ctr" rtl="1"/>
            <a:r>
              <a:rPr lang="ar-DZ" sz="2800" b="1" dirty="0">
                <a:latin typeface="Sakkal Majalla" pitchFamily="2" charset="-78"/>
                <a:cs typeface="Sakkal Majalla" pitchFamily="2" charset="-78"/>
              </a:rPr>
              <a:t>محتوى المقياس</a:t>
            </a:r>
            <a:r>
              <a:rPr lang="ar-DZ" sz="2800" b="1" dirty="0" smtClean="0">
                <a:latin typeface="Sakkal Majalla" pitchFamily="2" charset="-78"/>
                <a:cs typeface="Sakkal Majalla" pitchFamily="2" charset="-78"/>
              </a:rPr>
              <a:t>:</a:t>
            </a:r>
          </a:p>
          <a:p>
            <a:pPr algn="ctr" rtl="1"/>
            <a:endParaRPr lang="fr-FR" sz="2800" dirty="0">
              <a:latin typeface="Sakkal Majalla" pitchFamily="2" charset="-78"/>
              <a:cs typeface="Sakkal Majalla" pitchFamily="2" charset="-78"/>
            </a:endParaRPr>
          </a:p>
          <a:p>
            <a:pPr algn="r" rtl="1"/>
            <a:r>
              <a:rPr lang="ar-DZ" sz="2800" b="1" dirty="0">
                <a:latin typeface="Sakkal Majalla" pitchFamily="2" charset="-78"/>
                <a:cs typeface="Sakkal Majalla" pitchFamily="2" charset="-78"/>
              </a:rPr>
              <a:t>المحاضرة الأولى: نظرية الادارة العلمية</a:t>
            </a:r>
            <a:endParaRPr lang="fr-FR" sz="2800" dirty="0">
              <a:latin typeface="Sakkal Majalla" pitchFamily="2" charset="-78"/>
              <a:cs typeface="Sakkal Majalla" pitchFamily="2" charset="-78"/>
            </a:endParaRPr>
          </a:p>
          <a:p>
            <a:pPr algn="r" rtl="1"/>
            <a:r>
              <a:rPr lang="ar-DZ" sz="2800" b="1" dirty="0">
                <a:latin typeface="Sakkal Majalla" pitchFamily="2" charset="-78"/>
                <a:cs typeface="Sakkal Majalla" pitchFamily="2" charset="-78"/>
              </a:rPr>
              <a:t>المحاضرة الثانية : نظرية التقسيمات الادارية</a:t>
            </a:r>
            <a:endParaRPr lang="fr-FR" sz="2800" dirty="0">
              <a:latin typeface="Sakkal Majalla" pitchFamily="2" charset="-78"/>
              <a:cs typeface="Sakkal Majalla" pitchFamily="2" charset="-78"/>
            </a:endParaRPr>
          </a:p>
          <a:p>
            <a:pPr algn="r" rtl="1"/>
            <a:r>
              <a:rPr lang="ar-DZ" sz="2800" b="1" dirty="0">
                <a:latin typeface="Sakkal Majalla" pitchFamily="2" charset="-78"/>
                <a:cs typeface="Sakkal Majalla" pitchFamily="2" charset="-78"/>
              </a:rPr>
              <a:t>المحاضر الثالثة: مدرسة العلاقات الانسانية</a:t>
            </a:r>
            <a:endParaRPr lang="fr-FR" sz="2800" dirty="0">
              <a:latin typeface="Sakkal Majalla" pitchFamily="2" charset="-78"/>
              <a:cs typeface="Sakkal Majalla" pitchFamily="2" charset="-78"/>
            </a:endParaRPr>
          </a:p>
          <a:p>
            <a:pPr algn="r" rtl="1"/>
            <a:r>
              <a:rPr lang="ar-DZ" sz="2800" b="1" dirty="0">
                <a:latin typeface="Sakkal Majalla" pitchFamily="2" charset="-78"/>
                <a:cs typeface="Sakkal Majalla" pitchFamily="2" charset="-78"/>
              </a:rPr>
              <a:t>المحاضرة الرابعة: النظرية </a:t>
            </a:r>
            <a:r>
              <a:rPr lang="ar-DZ" sz="2800" b="1" dirty="0" err="1">
                <a:latin typeface="Sakkal Majalla" pitchFamily="2" charset="-78"/>
                <a:cs typeface="Sakkal Majalla" pitchFamily="2" charset="-78"/>
              </a:rPr>
              <a:t>الموقفية</a:t>
            </a:r>
            <a:endParaRPr lang="fr-FR" sz="2800" dirty="0">
              <a:latin typeface="Sakkal Majalla" pitchFamily="2" charset="-78"/>
              <a:cs typeface="Sakkal Majalla" pitchFamily="2" charset="-78"/>
            </a:endParaRPr>
          </a:p>
          <a:p>
            <a:pPr algn="r" rtl="1"/>
            <a:r>
              <a:rPr lang="ar-DZ" sz="2800" b="1" dirty="0">
                <a:latin typeface="Sakkal Majalla" pitchFamily="2" charset="-78"/>
                <a:cs typeface="Sakkal Majalla" pitchFamily="2" charset="-78"/>
              </a:rPr>
              <a:t>المحاضرة الخامسة: النظريات التعاقدية</a:t>
            </a:r>
            <a:endParaRPr lang="fr-FR" sz="2800" dirty="0">
              <a:latin typeface="Sakkal Majalla" pitchFamily="2" charset="-78"/>
              <a:cs typeface="Sakkal Majalla" pitchFamily="2" charset="-78"/>
            </a:endParaRPr>
          </a:p>
          <a:p>
            <a:pPr algn="r" rtl="1"/>
            <a:r>
              <a:rPr lang="ar-DZ" sz="2800" b="1" dirty="0">
                <a:latin typeface="Sakkal Majalla" pitchFamily="2" charset="-78"/>
                <a:cs typeface="Sakkal Majalla" pitchFamily="2" charset="-78"/>
              </a:rPr>
              <a:t>المحاضرة السادسة: نظرية التسوية واقتصاد الاتفاقيات</a:t>
            </a:r>
            <a:endParaRPr lang="fr-FR" sz="2800" dirty="0">
              <a:latin typeface="Sakkal Majalla" pitchFamily="2" charset="-78"/>
              <a:cs typeface="Sakkal Majalla" pitchFamily="2" charset="-78"/>
            </a:endParaRPr>
          </a:p>
          <a:p>
            <a:pPr algn="r" rtl="1"/>
            <a:r>
              <a:rPr lang="ar-DZ" sz="2800" b="1" dirty="0">
                <a:latin typeface="Sakkal Majalla" pitchFamily="2" charset="-78"/>
                <a:cs typeface="Sakkal Majalla" pitchFamily="2" charset="-78"/>
              </a:rPr>
              <a:t>المحاضرة السابعة : الاقتصاد الصناعي</a:t>
            </a:r>
            <a:endParaRPr lang="fr-FR" sz="2800" dirty="0">
              <a:latin typeface="Sakkal Majalla" pitchFamily="2" charset="-78"/>
              <a:cs typeface="Sakkal Majalla" pitchFamily="2" charset="-78"/>
            </a:endParaRPr>
          </a:p>
          <a:p>
            <a:pPr algn="r" rtl="1"/>
            <a:r>
              <a:rPr lang="ar-DZ" sz="2800" b="1" dirty="0">
                <a:latin typeface="Sakkal Majalla" pitchFamily="2" charset="-78"/>
                <a:cs typeface="Sakkal Majalla" pitchFamily="2" charset="-78"/>
              </a:rPr>
              <a:t>المحاضرة الثامنة :نظرية التحليل الاستراتيجي</a:t>
            </a:r>
            <a:endParaRPr lang="fr-FR" sz="2800" dirty="0">
              <a:latin typeface="Sakkal Majalla" pitchFamily="2" charset="-78"/>
              <a:cs typeface="Sakkal Majalla" pitchFamily="2" charset="-78"/>
            </a:endParaRPr>
          </a:p>
          <a:p>
            <a:pPr algn="r" rtl="1"/>
            <a:r>
              <a:rPr lang="ar-DZ" sz="2800" b="1" dirty="0">
                <a:latin typeface="Sakkal Majalla" pitchFamily="2" charset="-78"/>
                <a:cs typeface="Sakkal Majalla" pitchFamily="2" charset="-78"/>
              </a:rPr>
              <a:t>المحاضرة التاسعة: نظرية مقاربة الموارد والكفاءات</a:t>
            </a:r>
            <a:endParaRPr lang="fr-FR" sz="2800" dirty="0">
              <a:latin typeface="Sakkal Majalla" pitchFamily="2" charset="-78"/>
              <a:cs typeface="Sakkal Majalla" pitchFamily="2" charset="-78"/>
            </a:endParaRPr>
          </a:p>
          <a:p>
            <a:pPr algn="r" rtl="1"/>
            <a:r>
              <a:rPr lang="ar-DZ" sz="2800" b="1" dirty="0">
                <a:latin typeface="Sakkal Majalla" pitchFamily="2" charset="-78"/>
                <a:cs typeface="Sakkal Majalla" pitchFamily="2" charset="-78"/>
              </a:rPr>
              <a:t>المحاضرة العاشرة: نظرية أصحاب المصالح</a:t>
            </a:r>
            <a:endParaRPr lang="fr-FR" sz="2800" dirty="0">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5846"/>
            <a:ext cx="8568952" cy="4893647"/>
          </a:xfrm>
          <a:prstGeom prst="rect">
            <a:avLst/>
          </a:prstGeom>
        </p:spPr>
        <p:txBody>
          <a:bodyPr wrap="square">
            <a:spAutoFit/>
          </a:bodyPr>
          <a:lstStyle/>
          <a:p>
            <a:pPr algn="just" rtl="1"/>
            <a:r>
              <a:rPr lang="ar-DZ" sz="2400" b="1" dirty="0">
                <a:latin typeface="Sakkal Majalla" pitchFamily="2" charset="-78"/>
                <a:cs typeface="Sakkal Majalla" pitchFamily="2" charset="-78"/>
              </a:rPr>
              <a:t>الأطراف الفاعلة والمكونة لأصحاب المصالح:</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أولا :شخصيات رئيسية في نشاط الشركة</a:t>
            </a:r>
            <a:endParaRPr lang="fr-FR" sz="2400" b="1"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-العمال: وتحتوي هذه الفئة كل العاملين في الشركة ،حيث أنهم يلعبون دورا هاما في خلق قيم جديدة للشركة من خلال ما يقدمونه من جهد وخبرات وابتكارات تحقق للشركة ميزة تنافسية. </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-الزبائن: تمثل هذه الفئة أهم حلقة في نشاط الشركة، فلا يمكن تصور شركة ما بدون زبائن يستهلكون منتجاتها ويعطون انطباعاتهم عنها، وبذلك تشبع الشركة رغباتهم وتحقق أرباح مالية.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-المساهمون: وهم الأشخاص الذين يمتلكون نصيب من أصول الشركة، ما يخولهم للحصول على نسب من أرباح الشركة ،حسب الاتفاقات المبرمة في الشركة ،حيث تؤثر مواقفهم وقراراتهم في قرارات الشركة واستراتيجياتها المستقبلية.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-الوسطاء: وهم الأفراد الذين تعتمد عليهم الشركة في التسويق لمنتجاتها عبر مختلف الأسواق، ويحصلون على مقابل لأتعابهم اضافة الى اكتسابهم لثقة المنظمة والتعامل معهم لمدة طويلة .</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-الموردون والموزعون: يجب على الشركة الحفاظ على علاقتها الجيدة معهم من ناحية المدخلات بالنسبة للموردين والمخرجات بالنسبة للموزعين.</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2220080104"/>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12845"/>
            <a:ext cx="8496944" cy="5262979"/>
          </a:xfrm>
          <a:prstGeom prst="rect">
            <a:avLst/>
          </a:prstGeom>
        </p:spPr>
        <p:txBody>
          <a:bodyPr wrap="square">
            <a:spAutoFit/>
          </a:bodyPr>
          <a:lstStyle/>
          <a:p>
            <a:pPr algn="just" rtl="1"/>
            <a:r>
              <a:rPr lang="ar-DZ" sz="2400" b="1" dirty="0">
                <a:latin typeface="Sakkal Majalla" pitchFamily="2" charset="-78"/>
                <a:cs typeface="Sakkal Majalla" pitchFamily="2" charset="-78"/>
              </a:rPr>
              <a:t>ثانيا: شخصيات غير حاسمة في الشركة :</a:t>
            </a:r>
            <a:r>
              <a:rPr lang="ar-DZ" sz="2400" dirty="0">
                <a:latin typeface="Sakkal Majalla" pitchFamily="2" charset="-78"/>
                <a:cs typeface="Sakkal Majalla" pitchFamily="2" charset="-78"/>
              </a:rPr>
              <a:t>تشمل </a:t>
            </a:r>
            <a:r>
              <a:rPr lang="ar-DZ" sz="2400" dirty="0" err="1">
                <a:latin typeface="Sakkal Majalla" pitchFamily="2" charset="-78"/>
                <a:cs typeface="Sakkal Majalla" pitchFamily="2" charset="-78"/>
              </a:rPr>
              <a:t>مايلي</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-الحكومات: وذلك بالنظر الى القوانين والتشريعات التنظيمية التي تؤثر على الشركة مثل: قوانين الاستثمار والضرائب وغيرها.</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-المنافسون: تحوي هذه الفئة كل المؤسسات التي لها اما نفس النشاط الذي تمارسه الشركة أو أي نشاط يؤثر على الشركة.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-الدائنون: وهم المالكون لسندات الشركة ،اما اكتتاب مباشر أو غير مباشر في البورصة ،وهم في الحقيقة محل شبه كبير مع المساهمين الا أنهم يختلفون في بعض النقاط .</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-الجمهور ووسائل الاعلام: وهي بمثابة أداة ضغط على الشركة لإجبارها على تقديم تفسيرات عن القضايا الشائكة حول وضعها المالي أو تقديم معلومات من أجل شفافية الشركة.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-المنظمات الحكومية وغير الحكومية: تعمل مثل هذه الهيئات على ترشيد الأفراد وتوعيتهم تجاه ما يريدون اقتناؤه أو الحصول عليه من السوق في شكل حملات توعية أو ارشادات وغيرها ،فهذه النوعية  من النشاطات تؤثر على الشركة.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-البيئة: وهنا يجدر الاشارة الى أن ما تحدثه  المنظمات من تلوث وانبعاثات للسموم، ويجب على الشركة محاولة التقليل قدر الامكان منها.</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271236136"/>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70874330"/>
              </p:ext>
            </p:extLst>
          </p:nvPr>
        </p:nvGraphicFramePr>
        <p:xfrm>
          <a:off x="107504" y="1124744"/>
          <a:ext cx="8882768" cy="5420795"/>
        </p:xfrm>
        <a:graphic>
          <a:graphicData uri="http://schemas.openxmlformats.org/drawingml/2006/table">
            <a:tbl>
              <a:tblPr rtl="1" firstRow="1" firstCol="1" bandRow="1">
                <a:tableStyleId>{5C22544A-7EE6-4342-B048-85BDC9FD1C3A}</a:tableStyleId>
              </a:tblPr>
              <a:tblGrid>
                <a:gridCol w="2220692"/>
                <a:gridCol w="2220692"/>
                <a:gridCol w="2220692"/>
                <a:gridCol w="2220692"/>
              </a:tblGrid>
              <a:tr h="373307">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احتياجات أصحاب المصالح</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الميدان البيئي</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الميدان الاجتماعي</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الميدان الاقتصادي</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r>
              <a:tr h="559960">
                <a:tc>
                  <a:txBody>
                    <a:bodyPr/>
                    <a:lstStyle/>
                    <a:p>
                      <a:pPr algn="just" rtl="1">
                        <a:lnSpc>
                          <a:spcPct val="115000"/>
                        </a:lnSpc>
                        <a:spcAft>
                          <a:spcPts val="0"/>
                        </a:spcAft>
                        <a:tabLst>
                          <a:tab pos="1026795" algn="l"/>
                        </a:tabLst>
                      </a:pPr>
                      <a:r>
                        <a:rPr lang="ar-DZ" sz="1800" b="1" dirty="0">
                          <a:solidFill>
                            <a:schemeClr val="tx1"/>
                          </a:solidFill>
                          <a:effectLst/>
                          <a:latin typeface="Sakkal Majalla" pitchFamily="2" charset="-78"/>
                          <a:cs typeface="Sakkal Majalla" pitchFamily="2" charset="-78"/>
                        </a:rPr>
                        <a:t>العمال، النقابات العمالية</a:t>
                      </a:r>
                      <a:endParaRPr lang="fr-FR" sz="12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احترام البيئة المحيطة</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-تنمية المهارات</a:t>
                      </a:r>
                      <a:endParaRPr lang="fr-FR" sz="1100" b="1">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-الاستشارة الداخلية</a:t>
                      </a:r>
                      <a:endParaRPr lang="fr-FR" sz="1100" b="1">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-التكوين والتدريب</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-المكافأة </a:t>
                      </a:r>
                      <a:endParaRPr lang="fr-FR" sz="1100" b="1">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-العدالة الاجتماعية</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r>
              <a:tr h="559960">
                <a:tc>
                  <a:txBody>
                    <a:bodyPr/>
                    <a:lstStyle/>
                    <a:p>
                      <a:pPr algn="just" rtl="1">
                        <a:lnSpc>
                          <a:spcPct val="115000"/>
                        </a:lnSpc>
                        <a:spcAft>
                          <a:spcPts val="0"/>
                        </a:spcAft>
                        <a:tabLst>
                          <a:tab pos="1026795" algn="l"/>
                        </a:tabLst>
                      </a:pPr>
                      <a:r>
                        <a:rPr lang="ar-DZ" sz="1800" b="1" dirty="0">
                          <a:solidFill>
                            <a:schemeClr val="tx1"/>
                          </a:solidFill>
                          <a:effectLst/>
                          <a:latin typeface="Sakkal Majalla" pitchFamily="2" charset="-78"/>
                          <a:cs typeface="Sakkal Majalla" pitchFamily="2" charset="-78"/>
                        </a:rPr>
                        <a:t>الموردين </a:t>
                      </a:r>
                      <a:endParaRPr lang="fr-FR" sz="12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تحديد المواصفات التقنية</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-التحديد الرسمي للممارسات الأخلاقية</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-ضمان وجود علاقة ذات مدى طويل مع الشركة</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r>
              <a:tr h="746613">
                <a:tc>
                  <a:txBody>
                    <a:bodyPr/>
                    <a:lstStyle/>
                    <a:p>
                      <a:pPr algn="just" rtl="1">
                        <a:lnSpc>
                          <a:spcPct val="115000"/>
                        </a:lnSpc>
                        <a:spcAft>
                          <a:spcPts val="0"/>
                        </a:spcAft>
                        <a:tabLst>
                          <a:tab pos="1026795" algn="l"/>
                        </a:tabLst>
                      </a:pPr>
                      <a:r>
                        <a:rPr lang="ar-DZ" sz="1800" b="1" dirty="0">
                          <a:solidFill>
                            <a:schemeClr val="tx1"/>
                          </a:solidFill>
                          <a:effectLst/>
                          <a:latin typeface="Sakkal Majalla" pitchFamily="2" charset="-78"/>
                          <a:cs typeface="Sakkal Majalla" pitchFamily="2" charset="-78"/>
                        </a:rPr>
                        <a:t>المساهمين</a:t>
                      </a:r>
                      <a:endParaRPr lang="fr-FR" sz="12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-المشاركة</a:t>
                      </a:r>
                      <a:endParaRPr lang="fr-FR" sz="1100" b="1">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-الشفافية</a:t>
                      </a:r>
                      <a:endParaRPr lang="fr-FR" sz="1100" b="1">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-الأخلاق</a:t>
                      </a:r>
                      <a:endParaRPr lang="fr-FR" sz="1100" b="1">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 </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-محاولة السيطرة على المخاطر التي من شأنها أن تؤثر على المنظمة</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-النتائج المالية</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r>
              <a:tr h="559960">
                <a:tc>
                  <a:txBody>
                    <a:bodyPr/>
                    <a:lstStyle/>
                    <a:p>
                      <a:pPr algn="just" rtl="1">
                        <a:lnSpc>
                          <a:spcPct val="115000"/>
                        </a:lnSpc>
                        <a:spcAft>
                          <a:spcPts val="0"/>
                        </a:spcAft>
                        <a:tabLst>
                          <a:tab pos="1026795" algn="l"/>
                        </a:tabLst>
                      </a:pPr>
                      <a:r>
                        <a:rPr lang="ar-DZ" sz="1800" b="1" dirty="0">
                          <a:solidFill>
                            <a:schemeClr val="tx1"/>
                          </a:solidFill>
                          <a:effectLst/>
                          <a:latin typeface="Sakkal Majalla" pitchFamily="2" charset="-78"/>
                          <a:cs typeface="Sakkal Majalla" pitchFamily="2" charset="-78"/>
                        </a:rPr>
                        <a:t>الموزعين</a:t>
                      </a:r>
                      <a:endParaRPr lang="fr-FR" sz="12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-التقليل من المخلفات الصناعية </a:t>
                      </a:r>
                      <a:endParaRPr lang="fr-FR" sz="1100" b="1">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-احترام البيئة</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-تطوير المنتجات الأخلاقية</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-المنافسة</a:t>
                      </a:r>
                      <a:endParaRPr lang="fr-FR" sz="1100" b="1" dirty="0">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-مراعاة الهوامش</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r>
              <a:tr h="746613">
                <a:tc>
                  <a:txBody>
                    <a:bodyPr/>
                    <a:lstStyle/>
                    <a:p>
                      <a:pPr algn="just" rtl="1">
                        <a:lnSpc>
                          <a:spcPct val="115000"/>
                        </a:lnSpc>
                        <a:spcAft>
                          <a:spcPts val="0"/>
                        </a:spcAft>
                        <a:tabLst>
                          <a:tab pos="1026795" algn="l"/>
                        </a:tabLst>
                      </a:pPr>
                      <a:r>
                        <a:rPr lang="ar-DZ" sz="1800" b="1" dirty="0">
                          <a:solidFill>
                            <a:schemeClr val="tx1"/>
                          </a:solidFill>
                          <a:effectLst/>
                          <a:latin typeface="Sakkal Majalla" pitchFamily="2" charset="-78"/>
                          <a:cs typeface="Sakkal Majalla" pitchFamily="2" charset="-78"/>
                        </a:rPr>
                        <a:t>العملاء</a:t>
                      </a:r>
                      <a:endParaRPr lang="fr-FR" sz="12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-الاستهلاك الأمثل للموارد</a:t>
                      </a:r>
                      <a:endParaRPr lang="fr-FR" sz="1100" b="1">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-نشر المعلومات </a:t>
                      </a:r>
                      <a:endParaRPr lang="fr-FR" sz="1100" b="1">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-احترام البيئة</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-حقوق الانسان</a:t>
                      </a:r>
                      <a:endParaRPr lang="fr-FR" sz="1100" b="1">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-الامتثال بالأخلاق</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-الضمان</a:t>
                      </a:r>
                      <a:endParaRPr lang="fr-FR" sz="1100" b="1" dirty="0">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-الجودة</a:t>
                      </a:r>
                      <a:endParaRPr lang="fr-FR" sz="1100" b="1" dirty="0">
                        <a:solidFill>
                          <a:schemeClr val="tx1"/>
                        </a:solidFill>
                        <a:effectLst/>
                        <a:latin typeface="Sakkal Majalla" pitchFamily="2" charset="-78"/>
                        <a:cs typeface="Sakkal Majalla" pitchFamily="2" charset="-78"/>
                      </a:endParaRPr>
                    </a:p>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-السعر</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r>
              <a:tr h="559960">
                <a:tc>
                  <a:txBody>
                    <a:bodyPr/>
                    <a:lstStyle/>
                    <a:p>
                      <a:pPr algn="just" rtl="1">
                        <a:lnSpc>
                          <a:spcPct val="115000"/>
                        </a:lnSpc>
                        <a:spcAft>
                          <a:spcPts val="0"/>
                        </a:spcAft>
                        <a:tabLst>
                          <a:tab pos="1026795" algn="l"/>
                        </a:tabLst>
                      </a:pPr>
                      <a:r>
                        <a:rPr lang="ar-DZ" sz="1800" b="1" dirty="0">
                          <a:solidFill>
                            <a:schemeClr val="tx1"/>
                          </a:solidFill>
                          <a:effectLst/>
                          <a:latin typeface="Sakkal Majalla" pitchFamily="2" charset="-78"/>
                          <a:cs typeface="Sakkal Majalla" pitchFamily="2" charset="-78"/>
                        </a:rPr>
                        <a:t>المنافسين</a:t>
                      </a:r>
                      <a:endParaRPr lang="fr-FR" sz="12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-احترام البيئة</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-احترام حق المنافسة وتجنب الأساليب غير الشرعية</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-معايير قياسية</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r>
              <a:tr h="559960">
                <a:tc>
                  <a:txBody>
                    <a:bodyPr/>
                    <a:lstStyle/>
                    <a:p>
                      <a:pPr algn="just" rtl="1">
                        <a:lnSpc>
                          <a:spcPct val="115000"/>
                        </a:lnSpc>
                        <a:spcAft>
                          <a:spcPts val="0"/>
                        </a:spcAft>
                        <a:tabLst>
                          <a:tab pos="1026795" algn="l"/>
                        </a:tabLst>
                      </a:pPr>
                      <a:r>
                        <a:rPr lang="ar-DZ" sz="1800" b="1" dirty="0">
                          <a:solidFill>
                            <a:schemeClr val="tx1"/>
                          </a:solidFill>
                          <a:effectLst/>
                          <a:latin typeface="Sakkal Majalla" pitchFamily="2" charset="-78"/>
                          <a:cs typeface="Sakkal Majalla" pitchFamily="2" charset="-78"/>
                        </a:rPr>
                        <a:t>السلطات العمومية</a:t>
                      </a:r>
                      <a:endParaRPr lang="fr-FR" sz="1200" b="1" dirty="0">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-احترام التشريعات البيئية</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a:solidFill>
                            <a:schemeClr val="tx1"/>
                          </a:solidFill>
                          <a:effectLst/>
                          <a:latin typeface="Sakkal Majalla" pitchFamily="2" charset="-78"/>
                          <a:cs typeface="Sakkal Majalla" pitchFamily="2" charset="-78"/>
                        </a:rPr>
                        <a:t>احترام حقوق العمل وتشريعاته</a:t>
                      </a:r>
                      <a:endParaRPr lang="fr-FR" sz="1100" b="1">
                        <a:solidFill>
                          <a:schemeClr val="tx1"/>
                        </a:solidFill>
                        <a:effectLst/>
                        <a:latin typeface="Sakkal Majalla" pitchFamily="2" charset="-78"/>
                        <a:ea typeface="Times New Roman"/>
                        <a:cs typeface="Sakkal Majalla" pitchFamily="2" charset="-78"/>
                      </a:endParaRPr>
                    </a:p>
                  </a:txBody>
                  <a:tcPr marL="44276" marR="44276" marT="0" marB="0"/>
                </a:tc>
                <a:tc>
                  <a:txBody>
                    <a:bodyPr/>
                    <a:lstStyle/>
                    <a:p>
                      <a:pPr algn="just" rtl="1">
                        <a:lnSpc>
                          <a:spcPct val="115000"/>
                        </a:lnSpc>
                        <a:spcAft>
                          <a:spcPts val="0"/>
                        </a:spcAft>
                        <a:tabLst>
                          <a:tab pos="1026795" algn="l"/>
                        </a:tabLst>
                      </a:pPr>
                      <a:r>
                        <a:rPr lang="ar-DZ" sz="1600" b="1" dirty="0">
                          <a:solidFill>
                            <a:schemeClr val="tx1"/>
                          </a:solidFill>
                          <a:effectLst/>
                          <a:latin typeface="Sakkal Majalla" pitchFamily="2" charset="-78"/>
                          <a:cs typeface="Sakkal Majalla" pitchFamily="2" charset="-78"/>
                        </a:rPr>
                        <a:t>-المساهمة في التنمية على الصعيدين المحلي والوطني.</a:t>
                      </a:r>
                      <a:endParaRPr lang="fr-FR" sz="1100" b="1" dirty="0">
                        <a:solidFill>
                          <a:schemeClr val="tx1"/>
                        </a:solidFill>
                        <a:effectLst/>
                        <a:latin typeface="Sakkal Majalla" pitchFamily="2" charset="-78"/>
                        <a:ea typeface="Times New Roman"/>
                        <a:cs typeface="Sakkal Majalla" pitchFamily="2" charset="-78"/>
                      </a:endParaRPr>
                    </a:p>
                  </a:txBody>
                  <a:tcPr marL="44276" marR="44276" marT="0" marB="0"/>
                </a:tc>
              </a:tr>
            </a:tbl>
          </a:graphicData>
        </a:graphic>
      </p:graphicFrame>
      <p:sp>
        <p:nvSpPr>
          <p:cNvPr id="3" name="Rectangle 1"/>
          <p:cNvSpPr>
            <a:spLocks noChangeArrowheads="1"/>
          </p:cNvSpPr>
          <p:nvPr/>
        </p:nvSpPr>
        <p:spPr bwMode="auto">
          <a:xfrm>
            <a:off x="611560" y="50142"/>
            <a:ext cx="824440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027113" algn="l"/>
              </a:tabLst>
            </a:pPr>
            <a:r>
              <a:rPr kumimoji="0" lang="ar-DZ" sz="2000" b="1"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احتياجات أصحاب المصالح:</a:t>
            </a:r>
            <a:endParaRPr kumimoji="0" lang="fr-FR" sz="1000" b="0" i="0" u="none" strike="noStrike" cap="none" normalizeH="0" baseline="0" dirty="0" smtClean="0">
              <a:ln>
                <a:noFill/>
              </a:ln>
              <a:solidFill>
                <a:schemeClr val="tx1"/>
              </a:solidFill>
              <a:effectLst/>
              <a:latin typeface="Sakkal Majalla" pitchFamily="2" charset="-78"/>
              <a:cs typeface="Sakkal Majalla" pitchFamily="2" charset="-78"/>
            </a:endParaRPr>
          </a:p>
          <a:p>
            <a:pPr marL="0" marR="0" lvl="0" indent="0" algn="just" defTabSz="914400" rtl="1" eaLnBrk="0" fontAlgn="base" latinLnBrk="0" hangingPunct="0">
              <a:lnSpc>
                <a:spcPct val="100000"/>
              </a:lnSpc>
              <a:spcBef>
                <a:spcPct val="0"/>
              </a:spcBef>
              <a:spcAft>
                <a:spcPct val="0"/>
              </a:spcAft>
              <a:buClrTx/>
              <a:buSzTx/>
              <a:buFontTx/>
              <a:buNone/>
              <a:tabLst>
                <a:tab pos="1027113" algn="l"/>
              </a:tabLst>
            </a:pPr>
            <a:r>
              <a:rPr kumimoji="0" lang="ar-DZ" sz="2000" b="0"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يمكن لأي شركة ما تصنف أصحاب المصالح المحيطة بها على أسس عدة، ويتعين عليها أن تحاول قدر الامكان تلبية احتياجات هؤلاء ومطالبهم المختلفة والجدول التالي يوضح ذلك.</a:t>
            </a:r>
            <a:endParaRPr kumimoji="0" lang="fr-FR" sz="1000" b="0" i="0" u="none" strike="noStrike" cap="none" normalizeH="0" baseline="0" dirty="0" smtClean="0">
              <a:ln>
                <a:noFill/>
              </a:ln>
              <a:solidFill>
                <a:schemeClr val="tx1"/>
              </a:solidFill>
              <a:effectLst/>
              <a:latin typeface="Sakkal Majalla" pitchFamily="2" charset="-78"/>
              <a:cs typeface="Sakkal Majalla" pitchFamily="2" charset="-78"/>
            </a:endParaRPr>
          </a:p>
          <a:p>
            <a:pPr marL="0" marR="0" lvl="0" indent="0" algn="just" defTabSz="914400" rtl="0" eaLnBrk="0" fontAlgn="base" latinLnBrk="0" hangingPunct="0">
              <a:lnSpc>
                <a:spcPct val="100000"/>
              </a:lnSpc>
              <a:spcBef>
                <a:spcPct val="0"/>
              </a:spcBef>
              <a:spcAft>
                <a:spcPct val="0"/>
              </a:spcAft>
              <a:buClrTx/>
              <a:buSzTx/>
              <a:buFontTx/>
              <a:buNone/>
              <a:tabLst>
                <a:tab pos="1027113" algn="l"/>
              </a:tabLst>
            </a:pPr>
            <a:endParaRPr kumimoji="0" lang="fr-FR" sz="2400" b="0" i="0" u="none" strike="noStrike" cap="none" normalizeH="0" baseline="0" dirty="0" smtClean="0">
              <a:ln>
                <a:noFill/>
              </a:ln>
              <a:solidFill>
                <a:schemeClr val="tx1"/>
              </a:solidFill>
              <a:effectLst/>
              <a:latin typeface="Sakkal Majalla" pitchFamily="2" charset="-78"/>
              <a:cs typeface="Sakkal Majalla" pitchFamily="2" charset="-78"/>
            </a:endParaRPr>
          </a:p>
        </p:txBody>
      </p:sp>
    </p:spTree>
    <p:extLst>
      <p:ext uri="{BB962C8B-B14F-4D97-AF65-F5344CB8AC3E}">
        <p14:creationId xmlns:p14="http://schemas.microsoft.com/office/powerpoint/2010/main" val="271236136"/>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424936" cy="5816977"/>
          </a:xfrm>
          <a:prstGeom prst="rect">
            <a:avLst/>
          </a:prstGeom>
        </p:spPr>
        <p:txBody>
          <a:bodyPr wrap="square">
            <a:spAutoFit/>
          </a:bodyPr>
          <a:lstStyle/>
          <a:p>
            <a:pPr algn="just" rtl="1"/>
            <a:r>
              <a:rPr lang="ar-DZ" sz="2400" b="1" dirty="0">
                <a:latin typeface="Sakkal Majalla" pitchFamily="2" charset="-78"/>
                <a:cs typeface="Sakkal Majalla" pitchFamily="2" charset="-78"/>
              </a:rPr>
              <a:t>قائمة المراجع المعتمدة:</a:t>
            </a:r>
            <a:endParaRPr lang="fr-FR" sz="2400" b="1" dirty="0">
              <a:latin typeface="Sakkal Majalla" pitchFamily="2" charset="-78"/>
              <a:cs typeface="Sakkal Majalla" pitchFamily="2" charset="-78"/>
            </a:endParaRPr>
          </a:p>
          <a:p>
            <a:pPr algn="just" rtl="1"/>
            <a:r>
              <a:rPr lang="ar-DZ" sz="2400" dirty="0" smtClean="0">
                <a:latin typeface="Sakkal Majalla" pitchFamily="2" charset="-78"/>
                <a:cs typeface="Sakkal Majalla" pitchFamily="2" charset="-78"/>
              </a:rPr>
              <a:t>1-حريم</a:t>
            </a:r>
            <a:r>
              <a:rPr lang="ar-DZ" sz="2400" dirty="0">
                <a:latin typeface="Sakkal Majalla" pitchFamily="2" charset="-78"/>
                <a:cs typeface="Sakkal Majalla" pitchFamily="2" charset="-78"/>
              </a:rPr>
              <a:t>، ح. (2010). إدارة المنظمات (منظور كلي). دار الحامد للنشر والتوزيع: الأردن</a:t>
            </a:r>
            <a:r>
              <a:rPr lang="fr-FR" sz="2400" b="1" dirty="0">
                <a:latin typeface="Sakkal Majalla" pitchFamily="2" charset="-78"/>
                <a:cs typeface="Sakkal Majalla" pitchFamily="2" charset="-78"/>
              </a:rPr>
              <a:t>.</a:t>
            </a:r>
            <a:endParaRPr lang="fr-FR" sz="2400" dirty="0" smtClean="0">
              <a:effectLst/>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2-حيرش، ع. (2015). نظرية المنظمات. جامعة الملك فيصل</a:t>
            </a:r>
            <a:r>
              <a:rPr lang="fr-FR" sz="2400" dirty="0">
                <a:latin typeface="Sakkal Majalla" pitchFamily="2" charset="-78"/>
                <a:cs typeface="Sakkal Majalla" pitchFamily="2" charset="-78"/>
              </a:rPr>
              <a:t>. </a:t>
            </a:r>
            <a:endParaRPr lang="fr-FR" sz="2400" dirty="0" smtClean="0">
              <a:effectLst/>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3-سويسي، ع. (2009). المنظمة المتغيرات – الأبعاد - التصميم. دار النجاح للكتاب: الجزائر</a:t>
            </a:r>
            <a:r>
              <a:rPr lang="fr-FR" sz="2400" dirty="0">
                <a:latin typeface="Sakkal Majalla" pitchFamily="2" charset="-78"/>
                <a:cs typeface="Sakkal Majalla" pitchFamily="2" charset="-78"/>
              </a:rPr>
              <a:t>.  </a:t>
            </a:r>
            <a:endParaRPr lang="fr-FR" sz="2400" dirty="0" smtClean="0">
              <a:effectLst/>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4-الشماغ، خ. م. ح. وحمود، خ. ك. (2009). نظرية المنظمة. دار المسيرة للنشر والتوزيع: الأردن.</a:t>
            </a:r>
            <a:endParaRPr lang="fr-FR" sz="2400" dirty="0" smtClean="0">
              <a:effectLst/>
              <a:latin typeface="Sakkal Majalla" pitchFamily="2" charset="-78"/>
              <a:cs typeface="Sakkal Majalla" pitchFamily="2" charset="-78"/>
            </a:endParaRPr>
          </a:p>
          <a:p>
            <a:pPr lvl="0" algn="just"/>
            <a:r>
              <a:rPr lang="fr-FR" dirty="0">
                <a:latin typeface="Times New Roman" pitchFamily="18" charset="0"/>
                <a:cs typeface="Times New Roman" pitchFamily="18" charset="0"/>
              </a:rPr>
              <a:t>Baudry, B. (2003). Economie de la firme. </a:t>
            </a:r>
            <a:r>
              <a:rPr lang="en-US" dirty="0">
                <a:latin typeface="Times New Roman" pitchFamily="18" charset="0"/>
                <a:cs typeface="Times New Roman" pitchFamily="18" charset="0"/>
              </a:rPr>
              <a:t>Paris: La </a:t>
            </a:r>
            <a:r>
              <a:rPr lang="en-US" dirty="0" err="1">
                <a:latin typeface="Times New Roman" pitchFamily="18" charset="0"/>
                <a:cs typeface="Times New Roman" pitchFamily="18" charset="0"/>
              </a:rPr>
              <a:t>découverte</a:t>
            </a:r>
            <a:r>
              <a:rPr lang="en-US" dirty="0">
                <a:latin typeface="Times New Roman" pitchFamily="18" charset="0"/>
                <a:cs typeface="Times New Roman" pitchFamily="18" charset="0"/>
              </a:rPr>
              <a:t>.</a:t>
            </a:r>
            <a:endParaRPr lang="fr-FR"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Daft, R. L., Murphy, J., &amp; Wilmot, H. (2010). Organization theory and design (Vol. 10). Mason, OH: South-Western Cen gage Learning.</a:t>
            </a:r>
            <a:endParaRPr lang="fr-FR"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Hatch, M. J. (2018). Organization theory: Modern, symbolic, and postmodern perspectives. Oxford university press.</a:t>
            </a:r>
            <a:endParaRPr lang="fr-FR" dirty="0">
              <a:latin typeface="Times New Roman" pitchFamily="18" charset="0"/>
              <a:cs typeface="Times New Roman" pitchFamily="18" charset="0"/>
            </a:endParaRPr>
          </a:p>
          <a:p>
            <a:pPr lvl="0" algn="just"/>
            <a:r>
              <a:rPr lang="fr-FR" dirty="0">
                <a:latin typeface="Times New Roman" pitchFamily="18" charset="0"/>
                <a:cs typeface="Times New Roman" pitchFamily="18" charset="0"/>
              </a:rPr>
              <a:t>KENEDY Carol. (2003). « Toutes les théories du management », Edition Maxima</a:t>
            </a:r>
          </a:p>
          <a:p>
            <a:pPr lvl="0" algn="just"/>
            <a:r>
              <a:rPr lang="en-US" dirty="0" err="1">
                <a:latin typeface="Times New Roman" pitchFamily="18" charset="0"/>
                <a:cs typeface="Times New Roman" pitchFamily="18" charset="0"/>
              </a:rPr>
              <a:t>Lægaard</a:t>
            </a:r>
            <a:r>
              <a:rPr lang="en-US" dirty="0">
                <a:latin typeface="Times New Roman" pitchFamily="18" charset="0"/>
                <a:cs typeface="Times New Roman" pitchFamily="18" charset="0"/>
              </a:rPr>
              <a:t>, J. &amp; </a:t>
            </a:r>
            <a:r>
              <a:rPr lang="en-US" dirty="0" err="1">
                <a:latin typeface="Times New Roman" pitchFamily="18" charset="0"/>
                <a:cs typeface="Times New Roman" pitchFamily="18" charset="0"/>
              </a:rPr>
              <a:t>Bindslev</a:t>
            </a:r>
            <a:r>
              <a:rPr lang="en-US" dirty="0">
                <a:latin typeface="Times New Roman" pitchFamily="18" charset="0"/>
                <a:cs typeface="Times New Roman" pitchFamily="18" charset="0"/>
              </a:rPr>
              <a:t>, M. (2006). Organizational-theory. </a:t>
            </a:r>
            <a:r>
              <a:rPr lang="en-US" dirty="0" err="1">
                <a:latin typeface="Times New Roman" pitchFamily="18" charset="0"/>
                <a:cs typeface="Times New Roman" pitchFamily="18" charset="0"/>
              </a:rPr>
              <a:t>Ventus</a:t>
            </a:r>
            <a:r>
              <a:rPr lang="en-US" dirty="0">
                <a:latin typeface="Times New Roman" pitchFamily="18" charset="0"/>
                <a:cs typeface="Times New Roman" pitchFamily="18" charset="0"/>
              </a:rPr>
              <a:t> Publishing </a:t>
            </a:r>
            <a:r>
              <a:rPr lang="en-US" dirty="0" err="1">
                <a:latin typeface="Times New Roman" pitchFamily="18" charset="0"/>
                <a:cs typeface="Times New Roman" pitchFamily="18" charset="0"/>
              </a:rPr>
              <a:t>ApS</a:t>
            </a:r>
            <a:r>
              <a:rPr lang="en-US" dirty="0">
                <a:latin typeface="Times New Roman" pitchFamily="18" charset="0"/>
                <a:cs typeface="Times New Roman" pitchFamily="18" charset="0"/>
              </a:rPr>
              <a:t>.</a:t>
            </a:r>
            <a:endParaRPr lang="fr-FR" dirty="0">
              <a:latin typeface="Times New Roman" pitchFamily="18" charset="0"/>
              <a:cs typeface="Times New Roman" pitchFamily="18" charset="0"/>
            </a:endParaRPr>
          </a:p>
          <a:p>
            <a:pPr lvl="0" algn="just"/>
            <a:r>
              <a:rPr lang="en-US" dirty="0" err="1">
                <a:latin typeface="Times New Roman" pitchFamily="18" charset="0"/>
                <a:cs typeface="Times New Roman" pitchFamily="18" charset="0"/>
              </a:rPr>
              <a:t>McAuley</a:t>
            </a:r>
            <a:r>
              <a:rPr lang="en-US" dirty="0">
                <a:latin typeface="Times New Roman" pitchFamily="18" charset="0"/>
                <a:cs typeface="Times New Roman" pitchFamily="18" charset="0"/>
              </a:rPr>
              <a:t>, J., </a:t>
            </a:r>
            <a:r>
              <a:rPr lang="en-US" dirty="0" err="1">
                <a:latin typeface="Times New Roman" pitchFamily="18" charset="0"/>
                <a:cs typeface="Times New Roman" pitchFamily="18" charset="0"/>
              </a:rPr>
              <a:t>Duberley</a:t>
            </a:r>
            <a:r>
              <a:rPr lang="en-US" dirty="0">
                <a:latin typeface="Times New Roman" pitchFamily="18" charset="0"/>
                <a:cs typeface="Times New Roman" pitchFamily="18" charset="0"/>
              </a:rPr>
              <a:t>, J., &amp; Johnson, P. (2007). Organization theory: Challenges and perspectives. Pearson Education.</a:t>
            </a:r>
            <a:endParaRPr lang="fr-FR"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Miles, J. A. (2012). Management and organization theory: A </a:t>
            </a:r>
            <a:r>
              <a:rPr lang="en-US" dirty="0" err="1">
                <a:latin typeface="Times New Roman" pitchFamily="18" charset="0"/>
                <a:cs typeface="Times New Roman" pitchFamily="18" charset="0"/>
              </a:rPr>
              <a:t>Jossey</a:t>
            </a:r>
            <a:r>
              <a:rPr lang="en-US" dirty="0">
                <a:latin typeface="Times New Roman" pitchFamily="18" charset="0"/>
                <a:cs typeface="Times New Roman" pitchFamily="18" charset="0"/>
              </a:rPr>
              <a:t>-Bass reader (Vol. 9). John Wiley &amp; Sons.</a:t>
            </a:r>
            <a:endParaRPr lang="fr-FR" dirty="0">
              <a:latin typeface="Times New Roman" pitchFamily="18" charset="0"/>
              <a:cs typeface="Times New Roman" pitchFamily="18" charset="0"/>
            </a:endParaRPr>
          </a:p>
          <a:p>
            <a:pPr lvl="0" algn="just"/>
            <a:r>
              <a:rPr lang="fr-FR" dirty="0" err="1">
                <a:latin typeface="Times New Roman" pitchFamily="18" charset="0"/>
                <a:cs typeface="Times New Roman" pitchFamily="18" charset="0"/>
              </a:rPr>
              <a:t>Rostan</a:t>
            </a:r>
            <a:r>
              <a:rPr lang="fr-FR" dirty="0">
                <a:latin typeface="Times New Roman" pitchFamily="18" charset="0"/>
                <a:cs typeface="Times New Roman" pitchFamily="18" charset="0"/>
              </a:rPr>
              <a:t> G., (2005-2006). Histoire du management - Théorie des organisations. </a:t>
            </a:r>
            <a:r>
              <a:rPr lang="en-US" dirty="0">
                <a:latin typeface="Times New Roman" pitchFamily="18" charset="0"/>
                <a:cs typeface="Times New Roman" pitchFamily="18" charset="0"/>
              </a:rPr>
              <a:t>Conservatoire national des arts et métiers de </a:t>
            </a:r>
            <a:r>
              <a:rPr lang="en-US" dirty="0" err="1">
                <a:latin typeface="Times New Roman" pitchFamily="18" charset="0"/>
                <a:cs typeface="Times New Roman" pitchFamily="18" charset="0"/>
              </a:rPr>
              <a:t>lyon</a:t>
            </a:r>
            <a:r>
              <a:rPr lang="en-US" dirty="0">
                <a:latin typeface="Times New Roman" pitchFamily="18" charset="0"/>
                <a:cs typeface="Times New Roman" pitchFamily="18" charset="0"/>
              </a:rPr>
              <a:t>. </a:t>
            </a:r>
            <a:endParaRPr lang="fr-FR"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Williamson, O. (2000). The Economic </a:t>
            </a:r>
            <a:r>
              <a:rPr lang="en-US" dirty="0" err="1">
                <a:latin typeface="Times New Roman" pitchFamily="18" charset="0"/>
                <a:cs typeface="Times New Roman" pitchFamily="18" charset="0"/>
              </a:rPr>
              <a:t>Intstitutions</a:t>
            </a:r>
            <a:r>
              <a:rPr lang="en-US" dirty="0">
                <a:latin typeface="Times New Roman" pitchFamily="18" charset="0"/>
                <a:cs typeface="Times New Roman" pitchFamily="18" charset="0"/>
              </a:rPr>
              <a:t> of Capitalism. Collier</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6"/>
            <a:ext cx="8424936" cy="5632311"/>
          </a:xfrm>
          <a:prstGeom prst="rect">
            <a:avLst/>
          </a:prstGeom>
        </p:spPr>
        <p:txBody>
          <a:bodyPr wrap="square">
            <a:spAutoFit/>
          </a:bodyPr>
          <a:lstStyle/>
          <a:p>
            <a:pPr algn="just" rtl="1"/>
            <a:r>
              <a:rPr lang="ar-DZ" sz="2000" b="1" dirty="0" smtClean="0">
                <a:latin typeface="Sakkal Majalla" pitchFamily="2" charset="-78"/>
                <a:cs typeface="Sakkal Majalla" pitchFamily="2" charset="-78"/>
              </a:rPr>
              <a:t>أولا</a:t>
            </a:r>
            <a:r>
              <a:rPr lang="ar-DZ" sz="2000" b="1" dirty="0">
                <a:latin typeface="Sakkal Majalla" pitchFamily="2" charset="-78"/>
                <a:cs typeface="Sakkal Majalla" pitchFamily="2" charset="-78"/>
              </a:rPr>
              <a:t>: نشأة وتطور المدرسة الكلاسيكية:</a:t>
            </a:r>
            <a:endParaRPr lang="fr-FR" sz="2000" b="1"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ظهرت في مطلع القرن 20م، وسميت بالكلاسيكية ليس لقدمها، وانما لنمط التفكير الذي قامت على اساسه النظرية، حيث ركزت في مجملها على العمل معتبرة ان الفرد الة وليس من المتغيرات التي لها اثر ثقافي على السلوك التنظيمي، ومع تزايد الحركة الصناعية في نهاية القرن 19م، وبداية القرن 20م فان التحدي الرئيسي الذي واجهته يتمثل في محورين:</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كيفية زيادة الانتاجية وجعل العمل اكثر سهولة في الاداء.</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كيفية تحفيز العمال للاستفادة القصوى لمجهوداتهم في تشغيل الآلات.</a:t>
            </a:r>
            <a:endParaRPr lang="fr-FR" sz="2000" dirty="0">
              <a:latin typeface="Sakkal Majalla" pitchFamily="2" charset="-78"/>
              <a:cs typeface="Sakkal Majalla" pitchFamily="2" charset="-78"/>
            </a:endParaRPr>
          </a:p>
          <a:p>
            <a:pPr algn="just" rtl="1"/>
            <a:r>
              <a:rPr lang="ar-DZ" sz="2000" b="1" dirty="0">
                <a:latin typeface="Sakkal Majalla" pitchFamily="2" charset="-78"/>
                <a:cs typeface="Sakkal Majalla" pitchFamily="2" charset="-78"/>
              </a:rPr>
              <a:t>ثانيا</a:t>
            </a:r>
            <a:r>
              <a:rPr lang="ar-DZ" sz="2000" dirty="0">
                <a:latin typeface="Sakkal Majalla" pitchFamily="2" charset="-78"/>
                <a:cs typeface="Sakkal Majalla" pitchFamily="2" charset="-78"/>
              </a:rPr>
              <a:t>: </a:t>
            </a:r>
            <a:r>
              <a:rPr lang="ar-DZ" sz="2000" b="1" dirty="0">
                <a:latin typeface="Sakkal Majalla" pitchFamily="2" charset="-78"/>
                <a:cs typeface="Sakkal Majalla" pitchFamily="2" charset="-78"/>
              </a:rPr>
              <a:t>فريديريك تايلور</a:t>
            </a:r>
            <a:r>
              <a:rPr lang="ar-DZ" sz="2000" dirty="0">
                <a:latin typeface="Sakkal Majalla" pitchFamily="2" charset="-78"/>
                <a:cs typeface="Sakkal Majalla" pitchFamily="2" charset="-78"/>
              </a:rPr>
              <a:t>: ذو جنسية امريكية، من اهم مؤلفاته كتاب بعنوان الادارة العلمية 1911م.</a:t>
            </a:r>
            <a:endParaRPr lang="fr-FR" sz="2000" dirty="0">
              <a:latin typeface="Sakkal Majalla" pitchFamily="2" charset="-78"/>
              <a:cs typeface="Sakkal Majalla" pitchFamily="2" charset="-78"/>
            </a:endParaRPr>
          </a:p>
          <a:p>
            <a:pPr algn="just" rtl="1"/>
            <a:r>
              <a:rPr lang="ar-DZ" sz="2000" b="1" dirty="0">
                <a:latin typeface="Sakkal Majalla" pitchFamily="2" charset="-78"/>
                <a:cs typeface="Sakkal Majalla" pitchFamily="2" charset="-78"/>
              </a:rPr>
              <a:t>فكرة الادارة العلمية</a:t>
            </a:r>
            <a:r>
              <a:rPr lang="ar-DZ" sz="2000" dirty="0">
                <a:latin typeface="Sakkal Majalla" pitchFamily="2" charset="-78"/>
                <a:cs typeface="Sakkal Majalla" pitchFamily="2" charset="-78"/>
              </a:rPr>
              <a:t>: ان فكرة الادارة العلمية والتي اخذت ضجة كبيرة في اذهان مسيري اعمال المصانع، حيث يقول تايلور في جوهر الادارة العلمية للعمل، يعني ثورة كاملة في اذهان العمال، بمعنى كيفية تصورهم لواجباتهم اتجاه مستخدميهم والنظام يعد كذلك بمثابة ثورة كاملة لدى الاداريين في المصانع، حيث يقول انه عوض ان يتصارع هؤلاء العمال على كيفية تقسيم القيمة المضافة، يقول بالاتحاد فيما بينهم من اجل رفع هذه القيمة وتحسين مصيرهم.</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لذا يمكن ان نقول ان الادارة العلمية تتمثل في: </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احداث ثورة عقلية لدى الادارة العلمية والعمال، وإحلال الاساليب العلمية بدل المفاهيم القديمة.</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استخدام الطرق العلمية لاختيار وتدريب العمال.</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العمل على توفير جو من التعاون بين الادارة والعمال.</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التركيز على وظيفة التخطيط وفصلها عن وظيفة التنفيذ.</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تطبيق مبدأ التخطيط في وظائف الاشراف.</a:t>
            </a:r>
            <a:endParaRPr lang="fr-FR" sz="2000" dirty="0">
              <a:latin typeface="Sakkal Majalla" pitchFamily="2" charset="-78"/>
              <a:cs typeface="Sakkal Majalla" pitchFamily="2" charset="-78"/>
            </a:endParaRPr>
          </a:p>
        </p:txBody>
      </p:sp>
      <p:sp>
        <p:nvSpPr>
          <p:cNvPr id="3" name="Rectangle 2"/>
          <p:cNvSpPr/>
          <p:nvPr/>
        </p:nvSpPr>
        <p:spPr>
          <a:xfrm>
            <a:off x="1727684" y="169476"/>
            <a:ext cx="5616624"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ctr" rtl="1"/>
            <a:r>
              <a:rPr lang="ar-DZ" sz="2800" b="1" dirty="0">
                <a:solidFill>
                  <a:prstClr val="black"/>
                </a:solidFill>
                <a:latin typeface="Sakkal Majalla" pitchFamily="2" charset="-78"/>
                <a:cs typeface="Sakkal Majalla" pitchFamily="2" charset="-78"/>
              </a:rPr>
              <a:t>المحاضرة الأولى حول: نظرية الادارة العلمية:</a:t>
            </a:r>
            <a:endParaRPr lang="fr-FR" sz="2800" b="1"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6309420"/>
          </a:xfrm>
          <a:prstGeom prst="rect">
            <a:avLst/>
          </a:prstGeom>
        </p:spPr>
        <p:txBody>
          <a:bodyPr wrap="square">
            <a:spAutoFit/>
          </a:bodyPr>
          <a:lstStyle/>
          <a:p>
            <a:pPr algn="just" rtl="1"/>
            <a:r>
              <a:rPr lang="ar-DZ" sz="2000" b="1" dirty="0">
                <a:latin typeface="Sakkal Majalla" pitchFamily="2" charset="-78"/>
                <a:cs typeface="Sakkal Majalla" pitchFamily="2" charset="-78"/>
              </a:rPr>
              <a:t>المبادئ التي جاء بها تايلور:</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التقسيم الافقي للعمل: يقوم هذا المبدأ على تقسيم العمل الى وحدات اختصاص في المهام، وفي دراسة الوقت اللازم لإنجاز المهام، وهذا من اجل التوصل الى احسن الطرق في العمل .</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2</a:t>
            </a:r>
            <a:r>
              <a:rPr lang="ar-DZ" sz="2000" b="1" dirty="0">
                <a:latin typeface="Sakkal Majalla" pitchFamily="2" charset="-78"/>
                <a:cs typeface="Sakkal Majalla" pitchFamily="2" charset="-78"/>
              </a:rPr>
              <a:t>- التقسيم العلمي للعمل:</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يقصد به الاختيار العلمي للعمال عن طريق دراسة خبرتهم، وكذا يتم اختيار العمال المنضبطين وفي العمل وهو المبدأ الذي اعتمده تايلور من اجل وضع الرجل المناسب في المكان المناسب</a:t>
            </a:r>
            <a:r>
              <a:rPr lang="ar-DZ" sz="2000" b="1" dirty="0">
                <a:latin typeface="Sakkal Majalla" pitchFamily="2" charset="-78"/>
                <a:cs typeface="Sakkal Majalla" pitchFamily="2" charset="-78"/>
              </a:rPr>
              <a:t>. </a:t>
            </a:r>
            <a:endParaRPr lang="fr-FR" sz="2000" dirty="0">
              <a:latin typeface="Sakkal Majalla" pitchFamily="2" charset="-78"/>
              <a:cs typeface="Sakkal Majalla" pitchFamily="2" charset="-78"/>
            </a:endParaRPr>
          </a:p>
          <a:p>
            <a:pPr algn="just" rtl="1"/>
            <a:r>
              <a:rPr lang="ar-DZ" sz="2000" b="1" dirty="0">
                <a:latin typeface="Sakkal Majalla" pitchFamily="2" charset="-78"/>
                <a:cs typeface="Sakkal Majalla" pitchFamily="2" charset="-78"/>
              </a:rPr>
              <a:t>3- نظام الاجرة والمردودية: </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تتمثل في اعطاء مكافآت في العمل، وهذا بغرض رفع الانتاجية عن طريق تحفيز العامل حيث يسعى الى فرض نظام الاجرة بالقطعة، لان هذه الطريقة ترفع بصورة معتبرة درجة تحفيز العمال ومضاعفة مجهوداتهم. </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4- </a:t>
            </a:r>
            <a:r>
              <a:rPr lang="ar-DZ" sz="2000" b="1" dirty="0">
                <a:latin typeface="Sakkal Majalla" pitchFamily="2" charset="-78"/>
                <a:cs typeface="Sakkal Majalla" pitchFamily="2" charset="-78"/>
              </a:rPr>
              <a:t>الرقابة في العمل:</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انطلاقا من هذه المبادئ السابقة، كل تصرف وكل حركة يقوم بها العامل في اطار العمل، نجدها مراقبة، وهذا ما ادى الى وضع ما يسمى بالمراقب داخل المصانع. </a:t>
            </a:r>
          </a:p>
          <a:p>
            <a:pPr algn="just" rtl="1"/>
            <a:r>
              <a:rPr lang="ar-DZ" sz="2000" b="1" dirty="0">
                <a:latin typeface="Sakkal Majalla" pitchFamily="2" charset="-78"/>
                <a:cs typeface="Sakkal Majalla" pitchFamily="2" charset="-78"/>
              </a:rPr>
              <a:t>أهم الانتقادات:	</a:t>
            </a:r>
            <a:endParaRPr lang="fr-FR" sz="2000" b="1"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من بين الاشياء الايجابية التي جاء بها تايلور فكرة التقليل من التبذير في المؤسسة(تبذير الوقت والجهد)، وكذا محاولته لرفع الانتاجية للعمال عن طريق محاولته تحسين التسيير الا ان هناك مجموعة من الانتقادات منها: </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استغلال العامل واعتباره الة.</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عدم مراعاة الجانب النفسي للإنسان.</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انعدام المبادرة الشخصية للعمال. </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اهمال الجودة في الانتاج.</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اهمال العمل الجماعي الذي يعتبر عامل هام في المنظمة الحديثة</a:t>
            </a:r>
            <a:r>
              <a:rPr lang="ar-DZ" sz="2400" dirty="0"/>
              <a:t>.</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64704"/>
            <a:ext cx="8478688" cy="5909310"/>
          </a:xfrm>
          <a:prstGeom prst="rect">
            <a:avLst/>
          </a:prstGeom>
        </p:spPr>
        <p:txBody>
          <a:bodyPr wrap="square">
            <a:spAutoFit/>
          </a:bodyPr>
          <a:lstStyle/>
          <a:p>
            <a:pPr algn="just" rtl="1"/>
            <a:r>
              <a:rPr lang="ar-DZ" sz="2000" dirty="0" smtClean="0">
                <a:latin typeface="Sakkal Majalla" pitchFamily="2" charset="-78"/>
                <a:cs typeface="Sakkal Majalla" pitchFamily="2" charset="-78"/>
              </a:rPr>
              <a:t>1-</a:t>
            </a:r>
            <a:r>
              <a:rPr lang="ar-DZ" sz="2000" b="1" dirty="0" smtClean="0">
                <a:latin typeface="Sakkal Majalla" pitchFamily="2" charset="-78"/>
                <a:cs typeface="Sakkal Majalla" pitchFamily="2" charset="-78"/>
              </a:rPr>
              <a:t>هنري </a:t>
            </a:r>
            <a:r>
              <a:rPr lang="ar-DZ" sz="2000" b="1" dirty="0" err="1">
                <a:latin typeface="Sakkal Majalla" pitchFamily="2" charset="-78"/>
                <a:cs typeface="Sakkal Majalla" pitchFamily="2" charset="-78"/>
              </a:rPr>
              <a:t>فايول</a:t>
            </a:r>
            <a:r>
              <a:rPr lang="ar-DZ" sz="2000" b="1" dirty="0">
                <a:latin typeface="Sakkal Majalla" pitchFamily="2" charset="-78"/>
                <a:cs typeface="Sakkal Majalla" pitchFamily="2" charset="-78"/>
              </a:rPr>
              <a:t>:</a:t>
            </a:r>
            <a:r>
              <a:rPr lang="ar-DZ" sz="2000" dirty="0">
                <a:latin typeface="Sakkal Majalla" pitchFamily="2" charset="-78"/>
                <a:cs typeface="Sakkal Majalla" pitchFamily="2" charset="-78"/>
              </a:rPr>
              <a:t> 1841-1925: احد علماء الادارة الكلاسيكية فرنسي الأصل قام بنشر مؤلفه 1916، بعنوان الادارة الصناعية و العمومية. </a:t>
            </a:r>
            <a:endParaRPr lang="fr-FR" sz="2000" dirty="0">
              <a:latin typeface="Sakkal Majalla" pitchFamily="2" charset="-78"/>
              <a:cs typeface="Sakkal Majalla" pitchFamily="2" charset="-78"/>
            </a:endParaRPr>
          </a:p>
          <a:p>
            <a:pPr algn="just" rtl="1"/>
            <a:r>
              <a:rPr lang="ar-DZ" sz="2000" dirty="0">
                <a:latin typeface="Sakkal Majalla" pitchFamily="2" charset="-78"/>
                <a:cs typeface="Sakkal Majalla" pitchFamily="2" charset="-78"/>
              </a:rPr>
              <a:t>2- </a:t>
            </a:r>
            <a:r>
              <a:rPr lang="ar-DZ" sz="2000" b="1" dirty="0">
                <a:latin typeface="Sakkal Majalla" pitchFamily="2" charset="-78"/>
                <a:cs typeface="Sakkal Majalla" pitchFamily="2" charset="-78"/>
              </a:rPr>
              <a:t>مبادئ الادارة 14:</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تقسيم العمل: وهو نفس مبدا التخصص الذي يهدف الحصول على اكبر قدر من الانتاج بنفس الجهد الذي يبذله العامل. </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السلطة والمسؤولية: السلطة والمسؤولية مرتبطتان، فالمسؤولية تتبع السلطة وتنبثق منها.</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النظام والتأديب: يعني ضرورة احترام النظم و اللوائح وعدم الاخلال بالأداء. </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وحدة الأمر: يعني ان الموظف يجب ان يتلقى تعليماته من رئيس واحد فقط.</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وحدة التوجيه: يعني ان كل مجموعة من النشاط تعمل لتحقيق هدف واحد ويجب ان يكون لها رئيس واحد وخطة عمل واحدة.</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تفضيل الصالح العام على الصالح الشخصي الفردي. </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مكافاة الافراد على عملهم بصورة عادلة.</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المركزية.</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التدرج السلطوي: يعني تسلسل الرؤساء من الاعلى الى الاسفل وتوضيح هذا التدرج لجميع مستويات الادارة.</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المساواة: يعني تحقيق العدالة بين الموظفين لكسب ثقتهم وزيادة اخلاصهم للعمل. </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الترتيب: اي وضع الشخص المناسب في المكان المناسب، وكذلك الترتيب المادي للأشياء.</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ثبات الموظفين في العمل: لان التغيير المستمر للموظفين يعد من عوارض الادارة السيئة.</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المبادرة: اعطاء الموظف الفرصة لممارسة قدرته على التصرف وتنمية روح الابداع والابتكار.</a:t>
            </a:r>
            <a:endParaRPr lang="fr-FR" sz="2000" dirty="0">
              <a:latin typeface="Sakkal Majalla" pitchFamily="2" charset="-78"/>
              <a:cs typeface="Sakkal Majalla" pitchFamily="2" charset="-78"/>
            </a:endParaRPr>
          </a:p>
          <a:p>
            <a:pPr lvl="0" algn="just" rtl="1"/>
            <a:r>
              <a:rPr lang="ar-DZ" sz="2000" dirty="0">
                <a:latin typeface="Sakkal Majalla" pitchFamily="2" charset="-78"/>
                <a:cs typeface="Sakkal Majalla" pitchFamily="2" charset="-78"/>
              </a:rPr>
              <a:t>روح الجماعة: تنمية روح التعاون بين الافراد وتشجيعهم على العمل الجماعي.</a:t>
            </a:r>
            <a:endParaRPr lang="fr-FR" sz="2000" dirty="0">
              <a:latin typeface="Sakkal Majalla" pitchFamily="2" charset="-78"/>
              <a:cs typeface="Sakkal Majalla" pitchFamily="2" charset="-78"/>
            </a:endParaRPr>
          </a:p>
        </p:txBody>
      </p:sp>
      <p:sp>
        <p:nvSpPr>
          <p:cNvPr id="3" name="Rectangle 2"/>
          <p:cNvSpPr/>
          <p:nvPr/>
        </p:nvSpPr>
        <p:spPr>
          <a:xfrm>
            <a:off x="1907705" y="92760"/>
            <a:ext cx="525042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ctr" rtl="1"/>
            <a:r>
              <a:rPr lang="ar-DZ" sz="2800" b="1" dirty="0">
                <a:solidFill>
                  <a:prstClr val="black"/>
                </a:solidFill>
                <a:latin typeface="Sakkal Majalla" pitchFamily="2" charset="-78"/>
                <a:cs typeface="Sakkal Majalla" pitchFamily="2" charset="-78"/>
              </a:rPr>
              <a:t>المحاضرة الثانية حول: نظرية التقسيمات الادارية</a:t>
            </a:r>
            <a:endParaRPr lang="fr-FR" sz="2800"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527" y="117693"/>
            <a:ext cx="8640960" cy="6740307"/>
          </a:xfrm>
          <a:prstGeom prst="rect">
            <a:avLst/>
          </a:prstGeom>
        </p:spPr>
        <p:txBody>
          <a:bodyPr wrap="square">
            <a:spAutoFit/>
          </a:bodyPr>
          <a:lstStyle/>
          <a:p>
            <a:pPr algn="just" rtl="1"/>
            <a:r>
              <a:rPr lang="ar-DZ" sz="2400" b="1" dirty="0">
                <a:latin typeface="Sakkal Majalla" pitchFamily="2" charset="-78"/>
                <a:cs typeface="Sakkal Majalla" pitchFamily="2" charset="-78"/>
              </a:rPr>
              <a:t>ثانيا:</a:t>
            </a:r>
            <a:r>
              <a:rPr lang="ar-DZ" sz="2400" dirty="0">
                <a:latin typeface="Sakkal Majalla" pitchFamily="2" charset="-78"/>
                <a:cs typeface="Sakkal Majalla" pitchFamily="2" charset="-78"/>
              </a:rPr>
              <a:t> </a:t>
            </a:r>
            <a:r>
              <a:rPr lang="ar-DZ" sz="2400" b="1" dirty="0">
                <a:latin typeface="Sakkal Majalla" pitchFamily="2" charset="-78"/>
                <a:cs typeface="Sakkal Majalla" pitchFamily="2" charset="-78"/>
              </a:rPr>
              <a:t>الانشطة الرئيسية حسب </a:t>
            </a:r>
            <a:r>
              <a:rPr lang="ar-DZ" sz="2400" b="1" dirty="0" err="1">
                <a:latin typeface="Sakkal Majalla" pitchFamily="2" charset="-78"/>
                <a:cs typeface="Sakkal Majalla" pitchFamily="2" charset="-78"/>
              </a:rPr>
              <a:t>فايول</a:t>
            </a:r>
            <a:r>
              <a:rPr lang="ar-DZ" sz="2400" b="1" dirty="0">
                <a:latin typeface="Sakkal Majalla" pitchFamily="2" charset="-78"/>
                <a:cs typeface="Sakkal Majalla" pitchFamily="2" charset="-78"/>
              </a:rPr>
              <a:t>:</a:t>
            </a:r>
            <a:r>
              <a:rPr lang="ar-DZ" sz="2400" dirty="0">
                <a:latin typeface="Sakkal Majalla" pitchFamily="2" charset="-78"/>
                <a:cs typeface="Sakkal Majalla" pitchFamily="2" charset="-78"/>
              </a:rPr>
              <a:t> تتمثل في 6 انشطة هي:</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الانشطة الادارية: تتمثل في التخطيط، التنظيم، التوجيه، الرقابة، الاشراف والتوظيف.</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الانشطة الفنية: تتمثل في الانتاج، التصنيف، التعديل...</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الانشطة المالية: تتمثل في راس المال...</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الانشطة المحاسبية: تتمثل في الجرد، التكاليف، الربح و الخسارة.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الانشطة الامنية: حماية الافراد و الممتلكات.</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الانشطة التجارية: الشراء، البيع، المقايضة...</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الصفات الادارية: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الذهنية والعقلية: القدرة على الفهم، الدراسة و التعمق. </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الصفات الجسمانية: الصحة و القوة.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الصفات التجريبية: (الخبرة): تعني صفات مكتسبة من واقع الخبرة والتجربة. </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الصفات الخلقية: تتمثل في الحزم والحيوية، الولاء، وحب العمل.</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الصفات الثقافية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الصفات الفنية</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وظائف الادارة</a:t>
            </a:r>
            <a:r>
              <a:rPr lang="ar-DZ" sz="2400" dirty="0">
                <a:latin typeface="Sakkal Majalla" pitchFamily="2" charset="-78"/>
                <a:cs typeface="Sakkal Majalla" pitchFamily="2" charset="-78"/>
              </a:rPr>
              <a:t>: التنبؤ والتخطيط، التنظيم، القيادة، التنسيق، الرقابة.</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الانتقادات الموجهة: </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النظر الى التنظيم على انه نظام مغلق، لا يتأثر بالبيئة الخارجية ويؤثر فيها.</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اغفلت هذه النظرية الجوانب النفسية والانسانية.</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8208912" cy="6001643"/>
          </a:xfrm>
          <a:prstGeom prst="rect">
            <a:avLst/>
          </a:prstGeom>
        </p:spPr>
        <p:txBody>
          <a:bodyPr wrap="square">
            <a:spAutoFit/>
          </a:bodyPr>
          <a:lstStyle/>
          <a:p>
            <a:pPr algn="just" rtl="1"/>
            <a:r>
              <a:rPr lang="ar-DZ" sz="2400" b="1" dirty="0" smtClean="0">
                <a:latin typeface="Sakkal Majalla" pitchFamily="2" charset="-78"/>
                <a:cs typeface="Sakkal Majalla" pitchFamily="2" charset="-78"/>
              </a:rPr>
              <a:t>اولا</a:t>
            </a:r>
            <a:r>
              <a:rPr lang="ar-DZ" sz="2400" b="1" dirty="0">
                <a:latin typeface="Sakkal Majalla" pitchFamily="2" charset="-78"/>
                <a:cs typeface="Sakkal Majalla" pitchFamily="2" charset="-78"/>
              </a:rPr>
              <a:t>: مفهوم العلاقات الانسانية</a:t>
            </a:r>
            <a:r>
              <a:rPr lang="ar-DZ" sz="2400" dirty="0">
                <a:latin typeface="Sakkal Majalla" pitchFamily="2" charset="-78"/>
                <a:cs typeface="Sakkal Majalla" pitchFamily="2" charset="-78"/>
              </a:rPr>
              <a:t>:  يقصد بها كيفية التنسيق بين جهود الافراد من خلال ايجاد جو عمل يحفز على الاداء الجيد والتعاون بين الافراد بهدف الوصول الى نتائج افضل بما يضمن اشباع رغبات الافراد الاقتصادية والنفسية والاجتماعية. </a:t>
            </a:r>
            <a:endParaRPr lang="fr-FR" sz="2400" dirty="0">
              <a:latin typeface="Sakkal Majalla" pitchFamily="2" charset="-78"/>
              <a:cs typeface="Sakkal Majalla" pitchFamily="2" charset="-78"/>
            </a:endParaRPr>
          </a:p>
          <a:p>
            <a:pPr algn="just" rtl="1"/>
            <a:r>
              <a:rPr lang="ar-DZ" sz="2400" b="1" dirty="0" err="1">
                <a:latin typeface="Sakkal Majalla" pitchFamily="2" charset="-78"/>
                <a:cs typeface="Sakkal Majalla" pitchFamily="2" charset="-78"/>
              </a:rPr>
              <a:t>ثانيا:ظروف</a:t>
            </a:r>
            <a:r>
              <a:rPr lang="ar-DZ" sz="2400" b="1" dirty="0">
                <a:latin typeface="Sakkal Majalla" pitchFamily="2" charset="-78"/>
                <a:cs typeface="Sakkal Majalla" pitchFamily="2" charset="-78"/>
              </a:rPr>
              <a:t> بروز حركة العلاقات الانسانية: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تركز اهتمام المدراء منذ بداية حركة الادارة العلمية على النواحي الفنية للعمل، مما اغفل الكثير من النواحي المواقف الانسانية التي تؤثر على إنتاجه وبعد الحرب العالمية الثانية 1945م، بدا الكثير من المدراء يكتشفون بان العامل هو انسان له شخصية المستقلة وليس اداة من ادوات العمل، وان كثيرا من اشكاليات العمل تستلزم حلولا انسانية قد لا تفيد معها الحلول الفنية.</a:t>
            </a:r>
            <a:endParaRPr lang="fr-FR" sz="2400" dirty="0">
              <a:latin typeface="Sakkal Majalla" pitchFamily="2" charset="-78"/>
              <a:cs typeface="Sakkal Majalla" pitchFamily="2" charset="-78"/>
            </a:endParaRPr>
          </a:p>
          <a:p>
            <a:pPr algn="just" rtl="1"/>
            <a:r>
              <a:rPr lang="ar-DZ" sz="2400" b="1" dirty="0" err="1">
                <a:latin typeface="Sakkal Majalla" pitchFamily="2" charset="-78"/>
                <a:cs typeface="Sakkal Majalla" pitchFamily="2" charset="-78"/>
              </a:rPr>
              <a:t>ثالثا:ظروف</a:t>
            </a:r>
            <a:r>
              <a:rPr lang="ar-DZ" sz="2400" b="1" dirty="0">
                <a:latin typeface="Sakkal Majalla" pitchFamily="2" charset="-78"/>
                <a:cs typeface="Sakkal Majalla" pitchFamily="2" charset="-78"/>
              </a:rPr>
              <a:t> بروز العلاقات الانسانية: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ظهور الحركات النقابية.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زيادة ثقافة العامل.</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تقدم البحوث الانسانية وتطبيقاتها.</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كبر حجم المنظمات.</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التخصص وتقييم العمل.</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ارتفاع المستوى المعيشي.</a:t>
            </a:r>
            <a:endParaRPr lang="fr-FR" sz="2400" dirty="0">
              <a:latin typeface="Sakkal Majalla" pitchFamily="2" charset="-78"/>
              <a:cs typeface="Sakkal Majalla" pitchFamily="2" charset="-78"/>
            </a:endParaRPr>
          </a:p>
        </p:txBody>
      </p:sp>
      <p:sp>
        <p:nvSpPr>
          <p:cNvPr id="3" name="Rectangle 2"/>
          <p:cNvSpPr/>
          <p:nvPr/>
        </p:nvSpPr>
        <p:spPr>
          <a:xfrm>
            <a:off x="2123728" y="91319"/>
            <a:ext cx="5688632" cy="52322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just" rtl="1"/>
            <a:r>
              <a:rPr lang="ar-DZ" sz="2800" b="1" dirty="0">
                <a:solidFill>
                  <a:prstClr val="black"/>
                </a:solidFill>
                <a:latin typeface="Sakkal Majalla" pitchFamily="2" charset="-78"/>
                <a:cs typeface="Sakkal Majalla" pitchFamily="2" charset="-78"/>
              </a:rPr>
              <a:t>المحاضرة الثالثة  حول: مدرسة العلاقات الانسانية:</a:t>
            </a:r>
            <a:endParaRPr lang="fr-FR" sz="2800" dirty="0">
              <a:solidFill>
                <a:prstClr val="black"/>
              </a:solidFill>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2750">
        <p14:shred/>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424936" cy="5262979"/>
          </a:xfrm>
          <a:prstGeom prst="rect">
            <a:avLst/>
          </a:prstGeom>
        </p:spPr>
        <p:txBody>
          <a:bodyPr wrap="square">
            <a:spAutoFit/>
          </a:bodyPr>
          <a:lstStyle/>
          <a:p>
            <a:pPr algn="just" rtl="1"/>
            <a:r>
              <a:rPr lang="ar-DZ" sz="2400" b="1" dirty="0">
                <a:latin typeface="Sakkal Majalla" pitchFamily="2" charset="-78"/>
                <a:cs typeface="Sakkal Majalla" pitchFamily="2" charset="-78"/>
              </a:rPr>
              <a:t>رابعا: تجارب ها وثورن-التون مايو-1880-1949:</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احد علماء الادارة المشهورين بتجاربه على العمال في مصانع هاو ثورن بشيكاغو(مستحقات الهواتف)</a:t>
            </a:r>
            <a:endParaRPr lang="fr-FR" sz="2400" dirty="0">
              <a:latin typeface="Sakkal Majalla" pitchFamily="2" charset="-78"/>
              <a:cs typeface="Sakkal Majalla" pitchFamily="2" charset="-78"/>
            </a:endParaRPr>
          </a:p>
          <a:p>
            <a:pPr algn="just" rtl="1"/>
            <a:r>
              <a:rPr lang="ar-DZ" sz="2400" b="1" dirty="0" err="1">
                <a:latin typeface="Sakkal Majalla" pitchFamily="2" charset="-78"/>
                <a:cs typeface="Sakkal Majalla" pitchFamily="2" charset="-78"/>
              </a:rPr>
              <a:t>خامسا:مجموع</a:t>
            </a:r>
            <a:r>
              <a:rPr lang="ar-DZ" sz="2400" b="1" dirty="0">
                <a:latin typeface="Sakkal Majalla" pitchFamily="2" charset="-78"/>
                <a:cs typeface="Sakkal Majalla" pitchFamily="2" charset="-78"/>
              </a:rPr>
              <a:t> التجارب التي قام بها التون مايو:</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معرفة العلاقة بين ظروف العمل المادية وإنتاجية العمال </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الاضاءة وتأثيرها على انتاجية العمل</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ساعات العمل وطول فترات الراحة وإنتاجية العمل </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الصداقة داخل محيط العمل وتأثيرها على الانتاجية</a:t>
            </a:r>
            <a:endParaRPr lang="fr-FR" sz="2400" dirty="0">
              <a:latin typeface="Sakkal Majalla" pitchFamily="2" charset="-78"/>
              <a:cs typeface="Sakkal Majalla" pitchFamily="2" charset="-78"/>
            </a:endParaRPr>
          </a:p>
          <a:p>
            <a:pPr lvl="0" algn="just" rtl="1"/>
            <a:r>
              <a:rPr lang="ar-DZ" sz="2400" dirty="0">
                <a:latin typeface="Sakkal Majalla" pitchFamily="2" charset="-78"/>
                <a:cs typeface="Sakkal Majalla" pitchFamily="2" charset="-78"/>
              </a:rPr>
              <a:t>الحواجز وتأثيرها على الانتاجية </a:t>
            </a:r>
            <a:endParaRPr lang="fr-FR" sz="2400" dirty="0">
              <a:latin typeface="Sakkal Majalla" pitchFamily="2" charset="-78"/>
              <a:cs typeface="Sakkal Majalla" pitchFamily="2" charset="-78"/>
            </a:endParaRPr>
          </a:p>
          <a:p>
            <a:pPr algn="just" rtl="1"/>
            <a:r>
              <a:rPr lang="ar-DZ" sz="2400" b="1" dirty="0">
                <a:latin typeface="Sakkal Majalla" pitchFamily="2" charset="-78"/>
                <a:cs typeface="Sakkal Majalla" pitchFamily="2" charset="-78"/>
              </a:rPr>
              <a:t>سادسا</a:t>
            </a:r>
            <a:r>
              <a:rPr lang="ar-DZ" sz="2400" dirty="0">
                <a:latin typeface="Sakkal Majalla" pitchFamily="2" charset="-78"/>
                <a:cs typeface="Sakkal Majalla" pitchFamily="2" charset="-78"/>
              </a:rPr>
              <a:t>: </a:t>
            </a:r>
            <a:r>
              <a:rPr lang="ar-DZ" sz="2400" b="1" dirty="0">
                <a:latin typeface="Sakkal Majalla" pitchFamily="2" charset="-78"/>
                <a:cs typeface="Sakkal Majalla" pitchFamily="2" charset="-78"/>
              </a:rPr>
              <a:t>نتائج التجارب:</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-العامل ليس اداة بيد الادارة تحركه كيفما شاءت.</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 تؤثر الجماعة التي ينتمي اليها العامل على جوانب عديدة من سلوكه.</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-علاقة العامل بالمنظمة ليست اقتصادية فقط، ومعنوياته مهمة للغاية.</a:t>
            </a:r>
            <a:endParaRPr lang="fr-FR" sz="2400" dirty="0">
              <a:latin typeface="Sakkal Majalla" pitchFamily="2" charset="-78"/>
              <a:cs typeface="Sakkal Majalla" pitchFamily="2" charset="-78"/>
            </a:endParaRPr>
          </a:p>
          <a:p>
            <a:pPr algn="just" rtl="1"/>
            <a:r>
              <a:rPr lang="ar-DZ" sz="2400" dirty="0">
                <a:latin typeface="Sakkal Majalla" pitchFamily="2" charset="-78"/>
                <a:cs typeface="Sakkal Majalla" pitchFamily="2" charset="-78"/>
              </a:rPr>
              <a:t>- ضرورة اشراك العاملين في عملية صناعة القرار.</a:t>
            </a:r>
            <a:endParaRPr lang="fr-FR" sz="2400" dirty="0">
              <a:latin typeface="Sakkal Majalla" pitchFamily="2" charset="-78"/>
              <a:cs typeface="Sakkal Majalla" pitchFamily="2" charset="-78"/>
            </a:endParaRPr>
          </a:p>
        </p:txBody>
      </p:sp>
    </p:spTree>
    <p:extLst>
      <p:ext uri="{BB962C8B-B14F-4D97-AF65-F5344CB8AC3E}">
        <p14:creationId xmlns:p14="http://schemas.microsoft.com/office/powerpoint/2010/main" val="92662568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TotalTime>
  <Words>5944</Words>
  <Application>Microsoft Office PowerPoint</Application>
  <PresentationFormat>Affichage à l'écran (4:3)</PresentationFormat>
  <Paragraphs>385</Paragraphs>
  <Slides>33</Slides>
  <Notes>0</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Rotonde</vt:lpstr>
      <vt:lpstr>الجمهورية الجزائرية الديمقراطية الشعبية وزارة التعلم العالي والبحث العلمي جامعة تيسمسيلت كلية العلوم الاقتصادية والتجارية وعلوم التسيير</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التعلم العالي والبحث العلمي جامعة تيسمسيلت كلية العلوم الاقتصادية والتجارية وعلوم التسيير</dc:title>
  <dc:creator>adm</dc:creator>
  <cp:lastModifiedBy>pc</cp:lastModifiedBy>
  <cp:revision>32</cp:revision>
  <dcterms:created xsi:type="dcterms:W3CDTF">2024-05-31T19:00:27Z</dcterms:created>
  <dcterms:modified xsi:type="dcterms:W3CDTF">2024-06-02T16:45:18Z</dcterms:modified>
</cp:coreProperties>
</file>