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8" r:id="rId1"/>
  </p:sldMasterIdLst>
  <p:notesMasterIdLst>
    <p:notesMasterId r:id="rId79"/>
  </p:notesMasterIdLst>
  <p:sldIdLst>
    <p:sldId id="408" r:id="rId2"/>
    <p:sldId id="410" r:id="rId3"/>
    <p:sldId id="411" r:id="rId4"/>
    <p:sldId id="412" r:id="rId5"/>
    <p:sldId id="413" r:id="rId6"/>
    <p:sldId id="414" r:id="rId7"/>
    <p:sldId id="415" r:id="rId8"/>
    <p:sldId id="416" r:id="rId9"/>
    <p:sldId id="417" r:id="rId10"/>
    <p:sldId id="418" r:id="rId11"/>
    <p:sldId id="419" r:id="rId12"/>
    <p:sldId id="420" r:id="rId13"/>
    <p:sldId id="421" r:id="rId14"/>
    <p:sldId id="424" r:id="rId15"/>
    <p:sldId id="423" r:id="rId16"/>
    <p:sldId id="422" r:id="rId17"/>
    <p:sldId id="426" r:id="rId18"/>
    <p:sldId id="428" r:id="rId19"/>
    <p:sldId id="429" r:id="rId20"/>
    <p:sldId id="430" r:id="rId21"/>
    <p:sldId id="431" r:id="rId22"/>
    <p:sldId id="427" r:id="rId23"/>
    <p:sldId id="438" r:id="rId24"/>
    <p:sldId id="448" r:id="rId25"/>
    <p:sldId id="449" r:id="rId26"/>
    <p:sldId id="437" r:id="rId27"/>
    <p:sldId id="436" r:id="rId28"/>
    <p:sldId id="435" r:id="rId29"/>
    <p:sldId id="434" r:id="rId30"/>
    <p:sldId id="442" r:id="rId31"/>
    <p:sldId id="441" r:id="rId32"/>
    <p:sldId id="440" r:id="rId33"/>
    <p:sldId id="439" r:id="rId34"/>
    <p:sldId id="443" r:id="rId35"/>
    <p:sldId id="433" r:id="rId36"/>
    <p:sldId id="447" r:id="rId37"/>
    <p:sldId id="446" r:id="rId38"/>
    <p:sldId id="445" r:id="rId39"/>
    <p:sldId id="444" r:id="rId40"/>
    <p:sldId id="450" r:id="rId41"/>
    <p:sldId id="452" r:id="rId42"/>
    <p:sldId id="453" r:id="rId43"/>
    <p:sldId id="451" r:id="rId44"/>
    <p:sldId id="454" r:id="rId45"/>
    <p:sldId id="456" r:id="rId46"/>
    <p:sldId id="457" r:id="rId47"/>
    <p:sldId id="458" r:id="rId48"/>
    <p:sldId id="464" r:id="rId49"/>
    <p:sldId id="459" r:id="rId50"/>
    <p:sldId id="465" r:id="rId51"/>
    <p:sldId id="463" r:id="rId52"/>
    <p:sldId id="489" r:id="rId53"/>
    <p:sldId id="491" r:id="rId54"/>
    <p:sldId id="490" r:id="rId55"/>
    <p:sldId id="492" r:id="rId56"/>
    <p:sldId id="493" r:id="rId57"/>
    <p:sldId id="466" r:id="rId58"/>
    <p:sldId id="468" r:id="rId59"/>
    <p:sldId id="469" r:id="rId60"/>
    <p:sldId id="470" r:id="rId61"/>
    <p:sldId id="471" r:id="rId62"/>
    <p:sldId id="473" r:id="rId63"/>
    <p:sldId id="472" r:id="rId64"/>
    <p:sldId id="475" r:id="rId65"/>
    <p:sldId id="478" r:id="rId66"/>
    <p:sldId id="479" r:id="rId67"/>
    <p:sldId id="474" r:id="rId68"/>
    <p:sldId id="425" r:id="rId69"/>
    <p:sldId id="486" r:id="rId70"/>
    <p:sldId id="480" r:id="rId71"/>
    <p:sldId id="481" r:id="rId72"/>
    <p:sldId id="483" r:id="rId73"/>
    <p:sldId id="482" r:id="rId74"/>
    <p:sldId id="484" r:id="rId75"/>
    <p:sldId id="488" r:id="rId76"/>
    <p:sldId id="485" r:id="rId77"/>
    <p:sldId id="409" r:id="rId78"/>
  </p:sldIdLst>
  <p:sldSz cx="9144000" cy="6858000" type="screen4x3"/>
  <p:notesSz cx="7099300" cy="10234613"/>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91" autoAdjust="0"/>
    <p:restoredTop sz="94624" autoAdjust="0"/>
  </p:normalViewPr>
  <p:slideViewPr>
    <p:cSldViewPr>
      <p:cViewPr>
        <p:scale>
          <a:sx n="100" d="100"/>
          <a:sy n="100" d="100"/>
        </p:scale>
        <p:origin x="-504" y="1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890" y="-9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rtl="1">
              <a:defRPr sz="1300" b="0">
                <a:latin typeface="Arial" pitchFamily="34" charset="0"/>
                <a:cs typeface="Arial" pitchFamily="34" charset="0"/>
              </a:defRPr>
            </a:lvl1pPr>
          </a:lstStyle>
          <a:p>
            <a:pPr>
              <a:defRPr/>
            </a:pPr>
            <a:endParaRPr lang="en-US"/>
          </a:p>
        </p:txBody>
      </p:sp>
      <p:sp>
        <p:nvSpPr>
          <p:cNvPr id="44035" name="Rectangle 3"/>
          <p:cNvSpPr>
            <a:spLocks noGrp="1" noChangeArrowheads="1"/>
          </p:cNvSpPr>
          <p:nvPr>
            <p:ph type="dt" idx="1"/>
          </p:nvPr>
        </p:nvSpPr>
        <p:spPr bwMode="auto">
          <a:xfrm>
            <a:off x="164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rtl="1">
              <a:defRPr sz="1300" b="0">
                <a:latin typeface="Arial" pitchFamily="34" charset="0"/>
                <a:cs typeface="Arial" pitchFamily="34"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44038" name="Rectangle 6"/>
          <p:cNvSpPr>
            <a:spLocks noGrp="1" noChangeArrowheads="1"/>
          </p:cNvSpPr>
          <p:nvPr>
            <p:ph type="ftr" sz="quarter" idx="4"/>
          </p:nvPr>
        </p:nvSpPr>
        <p:spPr bwMode="auto">
          <a:xfrm>
            <a:off x="4022937"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rtl="1">
              <a:defRPr sz="1300" b="0">
                <a:latin typeface="Arial" pitchFamily="34" charset="0"/>
                <a:cs typeface="Arial" pitchFamily="34" charset="0"/>
              </a:defRPr>
            </a:lvl1pPr>
          </a:lstStyle>
          <a:p>
            <a:pPr>
              <a:defRPr/>
            </a:pPr>
            <a:endParaRPr lang="en-US"/>
          </a:p>
        </p:txBody>
      </p:sp>
      <p:sp>
        <p:nvSpPr>
          <p:cNvPr id="44039" name="Rectangle 7"/>
          <p:cNvSpPr>
            <a:spLocks noGrp="1" noChangeArrowheads="1"/>
          </p:cNvSpPr>
          <p:nvPr>
            <p:ph type="sldNum" sz="quarter" idx="5"/>
          </p:nvPr>
        </p:nvSpPr>
        <p:spPr bwMode="auto">
          <a:xfrm>
            <a:off x="164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rtl="1">
              <a:defRPr sz="1300" b="0">
                <a:latin typeface="Arial" pitchFamily="34" charset="0"/>
                <a:cs typeface="Arial" pitchFamily="34" charset="0"/>
              </a:defRPr>
            </a:lvl1pPr>
          </a:lstStyle>
          <a:p>
            <a:pPr>
              <a:defRPr/>
            </a:pPr>
            <a:fld id="{35EAF42A-E42A-47E7-9595-83F9DE0CC1F5}" type="slidenum">
              <a:rPr lang="ar-SA"/>
              <a:pPr>
                <a:defRPr/>
              </a:pPr>
              <a:t>‹N°›</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fr-FR">
              <a:latin typeface="Arial" pitchFamily="34" charset="0"/>
              <a:cs typeface="Arial" pitchFamily="34" charset="0"/>
            </a:endParaRPr>
          </a:p>
        </p:txBody>
      </p:sp>
      <p:sp>
        <p:nvSpPr>
          <p:cNvPr id="5" name="Text Box 7"/>
          <p:cNvSpPr txBox="1">
            <a:spLocks noChangeArrowheads="1"/>
          </p:cNvSpPr>
          <p:nvPr/>
        </p:nvSpPr>
        <p:spPr bwMode="auto">
          <a:xfrm>
            <a:off x="3871913" y="5514975"/>
            <a:ext cx="1157287" cy="733425"/>
          </a:xfrm>
          <a:prstGeom prst="rect">
            <a:avLst/>
          </a:prstGeom>
          <a:noFill/>
          <a:ln w="9525">
            <a:noFill/>
            <a:miter lim="800000"/>
            <a:headEnd/>
            <a:tailEnd/>
          </a:ln>
          <a:effectLst/>
        </p:spPr>
        <p:txBody>
          <a:bodyPr wrap="none">
            <a:spAutoFit/>
          </a:bodyPr>
          <a:lstStyle/>
          <a:p>
            <a:pPr>
              <a:defRPr/>
            </a:pPr>
            <a:r>
              <a:rPr lang="en-US" sz="1600" b="1">
                <a:latin typeface="Arial" pitchFamily="34" charset="0"/>
                <a:cs typeface="Arial" pitchFamily="34" charset="0"/>
              </a:rPr>
              <a:t>Company</a:t>
            </a:r>
          </a:p>
          <a:p>
            <a:pPr>
              <a:defRPr/>
            </a:pPr>
            <a:r>
              <a:rPr lang="en-US" sz="2600" b="1">
                <a:latin typeface="Arial" pitchFamily="34" charset="0"/>
                <a:cs typeface="Arial" pitchFamily="34" charset="0"/>
              </a:rPr>
              <a:t>LOGO</a:t>
            </a:r>
          </a:p>
        </p:txBody>
      </p:sp>
      <p:sp>
        <p:nvSpPr>
          <p:cNvPr id="6" name="Rectangle 8"/>
          <p:cNvSpPr>
            <a:spLocks noChangeArrowheads="1"/>
          </p:cNvSpPr>
          <p:nvPr/>
        </p:nvSpPr>
        <p:spPr bwMode="ltGray">
          <a:xfrm>
            <a:off x="5895975" y="0"/>
            <a:ext cx="3248025" cy="2781300"/>
          </a:xfrm>
          <a:prstGeom prst="rect">
            <a:avLst/>
          </a:prstGeom>
          <a:solidFill>
            <a:schemeClr val="accent1"/>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grpSp>
        <p:nvGrpSpPr>
          <p:cNvPr id="7" name="Group 9"/>
          <p:cNvGrpSpPr>
            <a:grpSpLocks/>
          </p:cNvGrpSpPr>
          <p:nvPr/>
        </p:nvGrpSpPr>
        <p:grpSpPr bwMode="auto">
          <a:xfrm>
            <a:off x="19050" y="2330450"/>
            <a:ext cx="9115425" cy="358775"/>
            <a:chOff x="3827" y="1468"/>
            <a:chExt cx="1927" cy="226"/>
          </a:xfrm>
        </p:grpSpPr>
        <p:sp>
          <p:nvSpPr>
            <p:cNvPr id="8" name="Line 10"/>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p:spPr>
          <p:txBody>
            <a:bodyPr/>
            <a:lstStyle/>
            <a:p>
              <a:pPr>
                <a:defRPr/>
              </a:pPr>
              <a:endParaRPr lang="fr-FR">
                <a:latin typeface="Arial" pitchFamily="34" charset="0"/>
                <a:cs typeface="Arial" pitchFamily="34" charset="0"/>
              </a:endParaRPr>
            </a:p>
          </p:txBody>
        </p:sp>
        <p:sp>
          <p:nvSpPr>
            <p:cNvPr id="9" name="Line 11"/>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p:spPr>
          <p:txBody>
            <a:bodyPr/>
            <a:lstStyle/>
            <a:p>
              <a:pPr>
                <a:defRPr/>
              </a:pPr>
              <a:endParaRPr lang="fr-FR">
                <a:latin typeface="Arial" pitchFamily="34" charset="0"/>
                <a:cs typeface="Arial" pitchFamily="34" charset="0"/>
              </a:endParaRPr>
            </a:p>
          </p:txBody>
        </p:sp>
        <p:sp>
          <p:nvSpPr>
            <p:cNvPr id="10" name="Line 12"/>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p:spPr>
          <p:txBody>
            <a:bodyPr/>
            <a:lstStyle/>
            <a:p>
              <a:pPr>
                <a:defRPr/>
              </a:pPr>
              <a:endParaRPr lang="fr-FR">
                <a:latin typeface="Arial" pitchFamily="34" charset="0"/>
                <a:cs typeface="Arial" pitchFamily="34" charset="0"/>
              </a:endParaRPr>
            </a:p>
          </p:txBody>
        </p:sp>
        <p:sp>
          <p:nvSpPr>
            <p:cNvPr id="11" name="Line 13"/>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p:spPr>
          <p:txBody>
            <a:bodyPr/>
            <a:lstStyle/>
            <a:p>
              <a:pPr>
                <a:defRPr/>
              </a:pPr>
              <a:endParaRPr lang="fr-FR">
                <a:latin typeface="Arial" pitchFamily="34" charset="0"/>
                <a:cs typeface="Arial" pitchFamily="34" charset="0"/>
              </a:endParaRPr>
            </a:p>
          </p:txBody>
        </p:sp>
      </p:grpSp>
      <p:pic>
        <p:nvPicPr>
          <p:cNvPr id="12" name="Picture 14"/>
          <p:cNvPicPr>
            <a:picLocks noChangeAspect="1" noChangeArrowheads="1"/>
          </p:cNvPicPr>
          <p:nvPr/>
        </p:nvPicPr>
        <p:blipFill>
          <a:blip r:embed="rId2" cstate="print"/>
          <a:srcRect/>
          <a:stretch>
            <a:fillRect/>
          </a:stretch>
        </p:blipFill>
        <p:spPr bwMode="auto">
          <a:xfrm>
            <a:off x="0" y="0"/>
            <a:ext cx="2887663" cy="2790825"/>
          </a:xfrm>
          <a:prstGeom prst="rect">
            <a:avLst/>
          </a:prstGeom>
          <a:noFill/>
          <a:ln w="9525">
            <a:noFill/>
            <a:miter lim="800000"/>
            <a:headEnd/>
            <a:tailEnd/>
          </a:ln>
        </p:spPr>
      </p:pic>
      <p:sp>
        <p:nvSpPr>
          <p:cNvPr id="13" name="Rectangle 15"/>
          <p:cNvSpPr>
            <a:spLocks noChangeArrowheads="1"/>
          </p:cNvSpPr>
          <p:nvPr/>
        </p:nvSpPr>
        <p:spPr bwMode="black">
          <a:xfrm>
            <a:off x="0" y="2787650"/>
            <a:ext cx="9144000" cy="71438"/>
          </a:xfrm>
          <a:prstGeom prst="rect">
            <a:avLst/>
          </a:prstGeom>
          <a:solidFill>
            <a:schemeClr val="tx2"/>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sp>
        <p:nvSpPr>
          <p:cNvPr id="14" name="Rectangle 16"/>
          <p:cNvSpPr>
            <a:spLocks noChangeArrowheads="1"/>
          </p:cNvSpPr>
          <p:nvPr/>
        </p:nvSpPr>
        <p:spPr bwMode="gray">
          <a:xfrm>
            <a:off x="2895600" y="2819400"/>
            <a:ext cx="6248400" cy="685800"/>
          </a:xfrm>
          <a:prstGeom prst="rect">
            <a:avLst/>
          </a:prstGeom>
          <a:solidFill>
            <a:schemeClr val="tx2"/>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pic>
        <p:nvPicPr>
          <p:cNvPr id="15" name="Picture 18"/>
          <p:cNvPicPr>
            <a:picLocks noChangeAspect="1" noChangeArrowheads="1"/>
          </p:cNvPicPr>
          <p:nvPr/>
        </p:nvPicPr>
        <p:blipFill>
          <a:blip r:embed="rId3" cstate="print"/>
          <a:srcRect/>
          <a:stretch>
            <a:fillRect/>
          </a:stretch>
        </p:blipFill>
        <p:spPr bwMode="auto">
          <a:xfrm>
            <a:off x="2884488" y="0"/>
            <a:ext cx="3011487" cy="2781300"/>
          </a:xfrm>
          <a:prstGeom prst="rect">
            <a:avLst/>
          </a:prstGeom>
          <a:noFill/>
          <a:ln w="9525">
            <a:noFill/>
            <a:miter lim="800000"/>
            <a:headEnd/>
            <a:tailEnd/>
          </a:ln>
        </p:spPr>
      </p:pic>
      <p:sp>
        <p:nvSpPr>
          <p:cNvPr id="94211"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itchFamily="2" charset="2"/>
              <a:buNone/>
              <a:defRPr sz="2800">
                <a:solidFill>
                  <a:schemeClr val="accent1"/>
                </a:solidFill>
              </a:defRPr>
            </a:lvl1pPr>
          </a:lstStyle>
          <a:p>
            <a:r>
              <a:rPr lang="en-US"/>
              <a:t>Click to edit Master subtitle style</a:t>
            </a:r>
          </a:p>
        </p:txBody>
      </p:sp>
      <p:sp>
        <p:nvSpPr>
          <p:cNvPr id="94225" name="Rectangle 17"/>
          <p:cNvSpPr>
            <a:spLocks noGrp="1" noChangeArrowheads="1"/>
          </p:cNvSpPr>
          <p:nvPr>
            <p:ph type="ctrTitle"/>
          </p:nvPr>
        </p:nvSpPr>
        <p:spPr bwMode="ltGray">
          <a:xfrm>
            <a:off x="3124200" y="2819400"/>
            <a:ext cx="5791200" cy="685800"/>
          </a:xfrm>
        </p:spPr>
        <p:txBody>
          <a:bodyPr/>
          <a:lstStyle>
            <a:lvl1pPr algn="l">
              <a:defRPr/>
            </a:lvl1pPr>
          </a:lstStyle>
          <a:p>
            <a:r>
              <a:rPr lang="en-US"/>
              <a:t>Click to edit Master title style</a:t>
            </a:r>
          </a:p>
        </p:txBody>
      </p:sp>
      <p:sp>
        <p:nvSpPr>
          <p:cNvPr id="16" name="Rectangle 4"/>
          <p:cNvSpPr>
            <a:spLocks noGrp="1" noChangeArrowheads="1"/>
          </p:cNvSpPr>
          <p:nvPr>
            <p:ph type="dt" sz="half" idx="10"/>
          </p:nvPr>
        </p:nvSpPr>
        <p:spPr>
          <a:xfrm>
            <a:off x="457200" y="6400800"/>
            <a:ext cx="2133600" cy="320675"/>
          </a:xfrm>
        </p:spPr>
        <p:txBody>
          <a:bodyPr/>
          <a:lstStyle>
            <a:lvl1pPr>
              <a:defRPr smtClean="0">
                <a:solidFill>
                  <a:schemeClr val="tx2"/>
                </a:solidFill>
              </a:defRPr>
            </a:lvl1pPr>
          </a:lstStyle>
          <a:p>
            <a:pPr>
              <a:defRPr/>
            </a:pPr>
            <a:fld id="{51893D24-82A3-4F29-BF75-477D351E1194}" type="datetime1">
              <a:rPr lang="ar-SA" smtClean="0"/>
              <a:pPr>
                <a:defRPr/>
              </a:pPr>
              <a:t>29/11/1445</a:t>
            </a:fld>
            <a:endParaRPr lang="en-US"/>
          </a:p>
        </p:txBody>
      </p:sp>
      <p:sp>
        <p:nvSpPr>
          <p:cNvPr id="17" name="Rectangle 5"/>
          <p:cNvSpPr>
            <a:spLocks noGrp="1" noChangeArrowheads="1"/>
          </p:cNvSpPr>
          <p:nvPr>
            <p:ph type="ftr" sz="quarter" idx="11"/>
          </p:nvPr>
        </p:nvSpPr>
        <p:spPr>
          <a:xfrm>
            <a:off x="3124200" y="6400800"/>
            <a:ext cx="2895600" cy="320675"/>
          </a:xfrm>
        </p:spPr>
        <p:txBody>
          <a:bodyPr/>
          <a:lstStyle>
            <a:lvl1pPr>
              <a:defRPr smtClean="0">
                <a:solidFill>
                  <a:schemeClr val="tx2"/>
                </a:solidFill>
              </a:defRPr>
            </a:lvl1pPr>
          </a:lstStyle>
          <a:p>
            <a:pPr>
              <a:defRPr/>
            </a:pPr>
            <a:endParaRPr lang="en-US"/>
          </a:p>
        </p:txBody>
      </p:sp>
      <p:sp>
        <p:nvSpPr>
          <p:cNvPr id="18" name="Rectangle 6"/>
          <p:cNvSpPr>
            <a:spLocks noGrp="1" noChangeArrowheads="1"/>
          </p:cNvSpPr>
          <p:nvPr>
            <p:ph type="sldNum" sz="quarter" idx="12"/>
          </p:nvPr>
        </p:nvSpPr>
        <p:spPr>
          <a:xfrm>
            <a:off x="6553200" y="6400800"/>
            <a:ext cx="2133600" cy="320675"/>
          </a:xfrm>
        </p:spPr>
        <p:txBody>
          <a:bodyPr/>
          <a:lstStyle>
            <a:lvl1pPr>
              <a:defRPr smtClean="0">
                <a:solidFill>
                  <a:schemeClr val="tx2"/>
                </a:solidFill>
              </a:defRPr>
            </a:lvl1pPr>
          </a:lstStyle>
          <a:p>
            <a:pPr>
              <a:defRPr/>
            </a:pPr>
            <a:fld id="{B84DAEBB-CE2A-4DE8-B56A-DA721DCE7C27}" type="slidenum">
              <a:rPr lang="ar-SA"/>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00B8D751-212F-42F6-A90D-799C7E6987DF}" type="datetime1">
              <a:rPr lang="ar-SA" smtClean="0"/>
              <a:pPr>
                <a:defRPr/>
              </a:pPr>
              <a:t>29/11/1445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9951278E-C753-4C82-9DA3-2FFC8650B496}" type="slidenum">
              <a:rPr lang="ar-SA"/>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228600"/>
            <a:ext cx="2095500" cy="60928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28600"/>
            <a:ext cx="6134100" cy="60928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344B176C-30B0-4B9B-B769-F4E61361DB48}" type="datetime1">
              <a:rPr lang="ar-SA" smtClean="0"/>
              <a:pPr>
                <a:defRPr/>
              </a:pPr>
              <a:t>29/11/1445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733EEE3-B386-4F45-B7D8-E20CB23BFFE5}" type="slidenum">
              <a:rPr lang="ar-SA"/>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4600" y="228600"/>
            <a:ext cx="6324600" cy="533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295400"/>
            <a:ext cx="4038600" cy="50260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95400"/>
            <a:ext cx="4038600" cy="50260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fld id="{AF942BB5-3C88-4C5A-A392-EF2FFBDBB871}" type="datetime1">
              <a:rPr lang="ar-SA" smtClean="0"/>
              <a:pPr>
                <a:defRPr/>
              </a:pPr>
              <a:t>29/11/1445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5B3CF9B-7B89-4D03-8E27-854C21014AB3}" type="slidenum">
              <a:rPr lang="ar-SA"/>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A93486BA-EF00-46ED-B869-AF7C7A016E0E}" type="datetime1">
              <a:rPr lang="ar-SA" smtClean="0"/>
              <a:pPr>
                <a:defRPr/>
              </a:pPr>
              <a:t>29/11/1445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A0EA860-6736-4E1D-9F67-02BC2128F23B}" type="slidenum">
              <a:rPr lang="ar-SA"/>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2"/>
          <p:cNvSpPr>
            <a:spLocks noGrp="1" noChangeArrowheads="1"/>
          </p:cNvSpPr>
          <p:nvPr>
            <p:ph type="dt" sz="half" idx="10"/>
          </p:nvPr>
        </p:nvSpPr>
        <p:spPr>
          <a:ln/>
        </p:spPr>
        <p:txBody>
          <a:bodyPr/>
          <a:lstStyle>
            <a:lvl1pPr>
              <a:defRPr/>
            </a:lvl1pPr>
          </a:lstStyle>
          <a:p>
            <a:pPr>
              <a:defRPr/>
            </a:pPr>
            <a:fld id="{85112A88-266D-4226-B509-C2D792BE67B6}" type="datetime1">
              <a:rPr lang="ar-SA" smtClean="0"/>
              <a:pPr>
                <a:defRPr/>
              </a:pPr>
              <a:t>29/11/1445</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495605D-7635-49F8-ADEA-D0188954E6AE}" type="slidenum">
              <a:rPr lang="ar-SA"/>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fld id="{78206854-C0DA-40B3-84D7-999BAA562B01}" type="datetime1">
              <a:rPr lang="ar-SA" smtClean="0"/>
              <a:pPr>
                <a:defRPr/>
              </a:pPr>
              <a:t>29/11/1445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42E901B-0A9E-4020-B57E-6A5494FD249D}" type="slidenum">
              <a:rPr lang="ar-SA"/>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2"/>
          <p:cNvSpPr>
            <a:spLocks noGrp="1" noChangeArrowheads="1"/>
          </p:cNvSpPr>
          <p:nvPr>
            <p:ph type="dt" sz="half" idx="10"/>
          </p:nvPr>
        </p:nvSpPr>
        <p:spPr>
          <a:ln/>
        </p:spPr>
        <p:txBody>
          <a:bodyPr/>
          <a:lstStyle>
            <a:lvl1pPr>
              <a:defRPr/>
            </a:lvl1pPr>
          </a:lstStyle>
          <a:p>
            <a:pPr>
              <a:defRPr/>
            </a:pPr>
            <a:fld id="{12E11588-4EEF-48BE-BDA1-89A6A7ABE725}" type="datetime1">
              <a:rPr lang="ar-SA" smtClean="0"/>
              <a:pPr>
                <a:defRPr/>
              </a:pPr>
              <a:t>29/11/1445</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A06C123-A242-499A-9205-C92C91804DA6}" type="slidenum">
              <a:rPr lang="ar-SA"/>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2"/>
          <p:cNvSpPr>
            <a:spLocks noGrp="1" noChangeArrowheads="1"/>
          </p:cNvSpPr>
          <p:nvPr>
            <p:ph type="dt" sz="half" idx="10"/>
          </p:nvPr>
        </p:nvSpPr>
        <p:spPr>
          <a:ln/>
        </p:spPr>
        <p:txBody>
          <a:bodyPr/>
          <a:lstStyle>
            <a:lvl1pPr>
              <a:defRPr/>
            </a:lvl1pPr>
          </a:lstStyle>
          <a:p>
            <a:pPr>
              <a:defRPr/>
            </a:pPr>
            <a:fld id="{B96CD02E-C91E-4B9D-BB57-CD94FB99A682}" type="datetime1">
              <a:rPr lang="ar-SA" smtClean="0"/>
              <a:pPr>
                <a:defRPr/>
              </a:pPr>
              <a:t>29/11/1445</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60C18473-A032-436D-A044-AEAD06F75DB4}" type="slidenum">
              <a:rPr lang="ar-SA"/>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BF6B6877-754D-45FE-94FF-41C8C01EB986}" type="datetime1">
              <a:rPr lang="ar-SA" smtClean="0"/>
              <a:pPr>
                <a:defRPr/>
              </a:pPr>
              <a:t>29/11/1445</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E43031C9-8377-470B-B9DD-C5657229BB91}" type="slidenum">
              <a:rPr lang="ar-SA"/>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fld id="{3BA4C06A-8103-4498-8E8B-6652077FE44D}" type="datetime1">
              <a:rPr lang="ar-SA" smtClean="0"/>
              <a:pPr>
                <a:defRPr/>
              </a:pPr>
              <a:t>29/11/1445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18654A2-889D-4374-83CC-F19996ABD344}" type="slidenum">
              <a:rPr lang="ar-SA"/>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dt" sz="half" idx="10"/>
          </p:nvPr>
        </p:nvSpPr>
        <p:spPr>
          <a:ln/>
        </p:spPr>
        <p:txBody>
          <a:bodyPr/>
          <a:lstStyle>
            <a:lvl1pPr>
              <a:defRPr/>
            </a:lvl1pPr>
          </a:lstStyle>
          <a:p>
            <a:pPr>
              <a:defRPr/>
            </a:pPr>
            <a:fld id="{C1565A59-EB98-4B34-B433-957AD7591EFC}" type="datetime1">
              <a:rPr lang="ar-SA" smtClean="0"/>
              <a:pPr>
                <a:defRPr/>
              </a:pPr>
              <a:t>29/11/1445</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1F3C672-5882-4697-8DBA-CCDC10CDAFB6}" type="slidenum">
              <a:rPr lang="ar-SA"/>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ltGray">
          <a:xfrm>
            <a:off x="11113" y="0"/>
            <a:ext cx="9132887" cy="1125538"/>
          </a:xfrm>
          <a:prstGeom prst="rect">
            <a:avLst/>
          </a:prstGeom>
          <a:solidFill>
            <a:schemeClr val="accent1"/>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grpSp>
        <p:nvGrpSpPr>
          <p:cNvPr id="1030" name="Group 3"/>
          <p:cNvGrpSpPr>
            <a:grpSpLocks/>
          </p:cNvGrpSpPr>
          <p:nvPr/>
        </p:nvGrpSpPr>
        <p:grpSpPr bwMode="auto">
          <a:xfrm>
            <a:off x="0" y="879475"/>
            <a:ext cx="9144000" cy="144463"/>
            <a:chOff x="1519" y="554"/>
            <a:chExt cx="4241" cy="91"/>
          </a:xfrm>
        </p:grpSpPr>
        <p:sp>
          <p:nvSpPr>
            <p:cNvPr id="93188"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p:spPr>
          <p:txBody>
            <a:bodyPr/>
            <a:lstStyle/>
            <a:p>
              <a:pPr>
                <a:defRPr/>
              </a:pPr>
              <a:endParaRPr lang="fr-FR">
                <a:latin typeface="Arial" pitchFamily="34" charset="0"/>
                <a:cs typeface="Arial" pitchFamily="34" charset="0"/>
              </a:endParaRPr>
            </a:p>
          </p:txBody>
        </p:sp>
        <p:sp>
          <p:nvSpPr>
            <p:cNvPr id="93189"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p:spPr>
          <p:txBody>
            <a:bodyPr/>
            <a:lstStyle/>
            <a:p>
              <a:pPr>
                <a:defRPr/>
              </a:pPr>
              <a:endParaRPr lang="fr-FR">
                <a:latin typeface="Arial" pitchFamily="34" charset="0"/>
                <a:cs typeface="Arial" pitchFamily="34" charset="0"/>
              </a:endParaRPr>
            </a:p>
          </p:txBody>
        </p:sp>
        <p:sp>
          <p:nvSpPr>
            <p:cNvPr id="93190"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p:spPr>
          <p:txBody>
            <a:bodyPr/>
            <a:lstStyle/>
            <a:p>
              <a:pPr>
                <a:defRPr/>
              </a:pPr>
              <a:endParaRPr lang="fr-FR">
                <a:latin typeface="Arial" pitchFamily="34" charset="0"/>
                <a:cs typeface="Arial" pitchFamily="34" charset="0"/>
              </a:endParaRPr>
            </a:p>
          </p:txBody>
        </p:sp>
      </p:grpSp>
      <p:grpSp>
        <p:nvGrpSpPr>
          <p:cNvPr id="1031" name="Group 7"/>
          <p:cNvGrpSpPr>
            <a:grpSpLocks/>
          </p:cNvGrpSpPr>
          <p:nvPr/>
        </p:nvGrpSpPr>
        <p:grpSpPr bwMode="auto">
          <a:xfrm>
            <a:off x="0" y="-11113"/>
            <a:ext cx="2341563" cy="1123951"/>
            <a:chOff x="0" y="0"/>
            <a:chExt cx="1475" cy="694"/>
          </a:xfrm>
        </p:grpSpPr>
        <p:graphicFrame>
          <p:nvGraphicFramePr>
            <p:cNvPr id="1026" name="Object 8"/>
            <p:cNvGraphicFramePr>
              <a:graphicFrameLocks noChangeAspect="1"/>
            </p:cNvGraphicFramePr>
            <p:nvPr/>
          </p:nvGraphicFramePr>
          <p:xfrm>
            <a:off x="695" y="0"/>
            <a:ext cx="780" cy="692"/>
          </p:xfrm>
          <a:graphic>
            <a:graphicData uri="http://schemas.openxmlformats.org/presentationml/2006/ole">
              <p:oleObj spid="_x0000_s1026" name="Image" r:id="rId16" imgW="3646321" imgH="3931376" progId="">
                <p:embed/>
              </p:oleObj>
            </a:graphicData>
          </a:graphic>
        </p:graphicFrame>
        <p:graphicFrame>
          <p:nvGraphicFramePr>
            <p:cNvPr id="1027" name="Object 9"/>
            <p:cNvGraphicFramePr>
              <a:graphicFrameLocks noChangeAspect="1"/>
            </p:cNvGraphicFramePr>
            <p:nvPr/>
          </p:nvGraphicFramePr>
          <p:xfrm>
            <a:off x="0" y="0"/>
            <a:ext cx="737" cy="694"/>
          </p:xfrm>
          <a:graphic>
            <a:graphicData uri="http://schemas.openxmlformats.org/presentationml/2006/ole">
              <p:oleObj spid="_x0000_s1027" name="Image" r:id="rId17" imgW="2575783" imgH="2545301" progId="">
                <p:embed/>
              </p:oleObj>
            </a:graphicData>
          </a:graphic>
        </p:graphicFrame>
      </p:grpSp>
      <p:sp>
        <p:nvSpPr>
          <p:cNvPr id="1032" name="Rectangle 10"/>
          <p:cNvSpPr>
            <a:spLocks noGrp="1" noChangeArrowheads="1"/>
          </p:cNvSpPr>
          <p:nvPr>
            <p:ph type="title"/>
          </p:nvPr>
        </p:nvSpPr>
        <p:spPr bwMode="auto">
          <a:xfrm>
            <a:off x="2514600" y="228600"/>
            <a:ext cx="6324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11"/>
          <p:cNvSpPr>
            <a:spLocks noGrp="1" noChangeArrowheads="1"/>
          </p:cNvSpPr>
          <p:nvPr>
            <p:ph type="body" idx="1"/>
          </p:nvPr>
        </p:nvSpPr>
        <p:spPr bwMode="auto">
          <a:xfrm>
            <a:off x="457200" y="12954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6" name="Rectangle 12"/>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accent1"/>
                </a:solidFill>
                <a:latin typeface="Arial" pitchFamily="34" charset="0"/>
                <a:cs typeface="Arial" pitchFamily="34" charset="0"/>
              </a:defRPr>
            </a:lvl1pPr>
          </a:lstStyle>
          <a:p>
            <a:pPr>
              <a:defRPr/>
            </a:pPr>
            <a:fld id="{9BAA546A-9970-4325-9889-6A2B14C09F5C}" type="datetime1">
              <a:rPr lang="ar-SA" smtClean="0"/>
              <a:pPr>
                <a:defRPr/>
              </a:pPr>
              <a:t>29/11/1445</a:t>
            </a:fld>
            <a:endParaRPr lang="en-US"/>
          </a:p>
        </p:txBody>
      </p:sp>
      <p:sp>
        <p:nvSpPr>
          <p:cNvPr id="93197" name="Rectangle 13"/>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accent1"/>
                </a:solidFill>
                <a:latin typeface="Arial" pitchFamily="34" charset="0"/>
                <a:cs typeface="Arial" pitchFamily="34" charset="0"/>
              </a:defRPr>
            </a:lvl1pPr>
          </a:lstStyle>
          <a:p>
            <a:pPr>
              <a:defRPr/>
            </a:pPr>
            <a:endParaRPr lang="en-US"/>
          </a:p>
        </p:txBody>
      </p:sp>
      <p:sp>
        <p:nvSpPr>
          <p:cNvPr id="93198" name="Rectangle 14"/>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accent1"/>
                </a:solidFill>
                <a:latin typeface="Arial" pitchFamily="34" charset="0"/>
                <a:cs typeface="Arial" pitchFamily="34" charset="0"/>
              </a:defRPr>
            </a:lvl1pPr>
          </a:lstStyle>
          <a:p>
            <a:pPr>
              <a:defRPr/>
            </a:pPr>
            <a:fld id="{771FF0E1-9502-4021-90A8-FDE9963643BA}" type="slidenum">
              <a:rPr lang="ar-SA"/>
              <a:pPr>
                <a:defRPr/>
              </a:pPr>
              <a:t>‹N°›</a:t>
            </a:fld>
            <a:endParaRPr lang="en-US"/>
          </a:p>
        </p:txBody>
      </p:sp>
      <p:grpSp>
        <p:nvGrpSpPr>
          <p:cNvPr id="1037" name="Group 15"/>
          <p:cNvGrpSpPr>
            <a:grpSpLocks/>
          </p:cNvGrpSpPr>
          <p:nvPr/>
        </p:nvGrpSpPr>
        <p:grpSpPr bwMode="auto">
          <a:xfrm>
            <a:off x="0" y="1109663"/>
            <a:ext cx="9144000" cy="169862"/>
            <a:chOff x="0" y="699"/>
            <a:chExt cx="5760" cy="107"/>
          </a:xfrm>
        </p:grpSpPr>
        <p:sp>
          <p:nvSpPr>
            <p:cNvPr id="93200" name="Rectangle 16"/>
            <p:cNvSpPr>
              <a:spLocks noChangeArrowheads="1"/>
            </p:cNvSpPr>
            <p:nvPr userDrawn="1"/>
          </p:nvSpPr>
          <p:spPr bwMode="gray">
            <a:xfrm>
              <a:off x="0" y="699"/>
              <a:ext cx="5760" cy="45"/>
            </a:xfrm>
            <a:prstGeom prst="rect">
              <a:avLst/>
            </a:prstGeom>
            <a:solidFill>
              <a:schemeClr val="tx2"/>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sp>
          <p:nvSpPr>
            <p:cNvPr id="93201" name="Rectangle 17"/>
            <p:cNvSpPr>
              <a:spLocks noChangeArrowheads="1"/>
            </p:cNvSpPr>
            <p:nvPr userDrawn="1"/>
          </p:nvSpPr>
          <p:spPr bwMode="gray">
            <a:xfrm>
              <a:off x="1476" y="713"/>
              <a:ext cx="4284" cy="93"/>
            </a:xfrm>
            <a:prstGeom prst="rect">
              <a:avLst/>
            </a:prstGeom>
            <a:solidFill>
              <a:schemeClr val="tx2"/>
            </a:solidFill>
            <a:ln w="9525">
              <a:noFill/>
              <a:miter lim="800000"/>
              <a:headEnd/>
              <a:tailEnd/>
            </a:ln>
            <a:effectLst/>
          </p:spPr>
          <p:txBody>
            <a:bodyPr wrap="none" anchor="ctr"/>
            <a:lstStyle/>
            <a:p>
              <a:pPr>
                <a:defRPr/>
              </a:pPr>
              <a:endParaRPr lang="fr-FR">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693"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pitchFamily="34" charset="0"/>
        </a:defRPr>
      </a:lvl2pPr>
      <a:lvl3pPr algn="r" rtl="0" eaLnBrk="0" fontAlgn="base" hangingPunct="0">
        <a:spcBef>
          <a:spcPct val="0"/>
        </a:spcBef>
        <a:spcAft>
          <a:spcPct val="0"/>
        </a:spcAft>
        <a:defRPr sz="4000">
          <a:solidFill>
            <a:schemeClr val="bg1"/>
          </a:solidFill>
          <a:latin typeface="Arial" pitchFamily="34" charset="0"/>
        </a:defRPr>
      </a:lvl3pPr>
      <a:lvl4pPr algn="r" rtl="0" eaLnBrk="0" fontAlgn="base" hangingPunct="0">
        <a:spcBef>
          <a:spcPct val="0"/>
        </a:spcBef>
        <a:spcAft>
          <a:spcPct val="0"/>
        </a:spcAft>
        <a:defRPr sz="4000">
          <a:solidFill>
            <a:schemeClr val="bg1"/>
          </a:solidFill>
          <a:latin typeface="Arial" pitchFamily="34" charset="0"/>
        </a:defRPr>
      </a:lvl4pPr>
      <a:lvl5pPr algn="r" rtl="0" eaLnBrk="0" fontAlgn="base" hangingPunct="0">
        <a:spcBef>
          <a:spcPct val="0"/>
        </a:spcBef>
        <a:spcAft>
          <a:spcPct val="0"/>
        </a:spcAft>
        <a:defRPr sz="4000">
          <a:solidFill>
            <a:schemeClr val="bg1"/>
          </a:solidFill>
          <a:latin typeface="Arial" pitchFamily="34" charset="0"/>
        </a:defRPr>
      </a:lvl5pPr>
      <a:lvl6pPr marL="457200" algn="r" rtl="0" fontAlgn="base">
        <a:spcBef>
          <a:spcPct val="0"/>
        </a:spcBef>
        <a:spcAft>
          <a:spcPct val="0"/>
        </a:spcAft>
        <a:defRPr sz="4000">
          <a:solidFill>
            <a:schemeClr val="bg1"/>
          </a:solidFill>
          <a:latin typeface="Arial" pitchFamily="34" charset="0"/>
        </a:defRPr>
      </a:lvl6pPr>
      <a:lvl7pPr marL="914400" algn="r" rtl="0" fontAlgn="base">
        <a:spcBef>
          <a:spcPct val="0"/>
        </a:spcBef>
        <a:spcAft>
          <a:spcPct val="0"/>
        </a:spcAft>
        <a:defRPr sz="4000">
          <a:solidFill>
            <a:schemeClr val="bg1"/>
          </a:solidFill>
          <a:latin typeface="Arial" pitchFamily="34" charset="0"/>
        </a:defRPr>
      </a:lvl7pPr>
      <a:lvl8pPr marL="1371600" algn="r" rtl="0" fontAlgn="base">
        <a:spcBef>
          <a:spcPct val="0"/>
        </a:spcBef>
        <a:spcAft>
          <a:spcPct val="0"/>
        </a:spcAft>
        <a:defRPr sz="4000">
          <a:solidFill>
            <a:schemeClr val="bg1"/>
          </a:solidFill>
          <a:latin typeface="Arial" pitchFamily="34" charset="0"/>
        </a:defRPr>
      </a:lvl8pPr>
      <a:lvl9pPr marL="1828800" algn="r"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z.tdct.org/sdz/les-listes-chainees-2.html#DclarationenCd039unelistechain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descr="https://scontent.fcfk1-1.fna.fbcdn.net/v/t1.6435-9/70231892_105377944176253_6900663532883279872_n.jpg?_nc_cat=108&amp;ccb=1-7&amp;_nc_sid=e3f864&amp;_nc_ohc=XBZxqEX_S_UAX8TSuBA&amp;_nc_ht=scontent.fcfk1-1.fna&amp;oh=00_AT-Q-FYZfh9-VyqejbuGfCZIeeFPgPyhjvZgjXr_cbwNjw&amp;oe=634AE995"/>
          <p:cNvPicPr>
            <a:picLocks noGrp="1" noChangeAspect="1" noChangeArrowheads="1"/>
          </p:cNvPicPr>
          <p:nvPr>
            <p:ph idx="1"/>
          </p:nvPr>
        </p:nvPicPr>
        <p:blipFill>
          <a:blip r:embed="rId2" cstate="print"/>
          <a:srcRect/>
          <a:stretch>
            <a:fillRect/>
          </a:stretch>
        </p:blipFill>
        <p:spPr bwMode="auto">
          <a:xfrm>
            <a:off x="0" y="1916832"/>
            <a:ext cx="8731916" cy="4320480"/>
          </a:xfrm>
          <a:prstGeom prst="rect">
            <a:avLst/>
          </a:prstGeom>
          <a:noFill/>
        </p:spPr>
      </p:pic>
      <p:sp>
        <p:nvSpPr>
          <p:cNvPr id="2" name="Titre 1"/>
          <p:cNvSpPr>
            <a:spLocks noGrp="1"/>
          </p:cNvSpPr>
          <p:nvPr>
            <p:ph type="title"/>
          </p:nvPr>
        </p:nvSpPr>
        <p:spPr/>
        <p:txBody>
          <a:bodyPr/>
          <a:lstStyle/>
          <a:p>
            <a:endParaRPr lang="fr-FR" dirty="0"/>
          </a:p>
        </p:txBody>
      </p:sp>
      <p:pic>
        <p:nvPicPr>
          <p:cNvPr id="89091" name="Picture 3"/>
          <p:cNvPicPr>
            <a:picLocks noChangeAspect="1" noChangeArrowheads="1"/>
          </p:cNvPicPr>
          <p:nvPr/>
        </p:nvPicPr>
        <p:blipFill>
          <a:blip r:embed="rId3" cstate="print"/>
          <a:srcRect/>
          <a:stretch>
            <a:fillRect/>
          </a:stretch>
        </p:blipFill>
        <p:spPr bwMode="auto">
          <a:xfrm>
            <a:off x="0" y="0"/>
            <a:ext cx="9144000" cy="1479550"/>
          </a:xfrm>
          <a:prstGeom prst="rect">
            <a:avLst/>
          </a:prstGeom>
          <a:noFill/>
          <a:ln w="9525">
            <a:noFill/>
            <a:miter lim="800000"/>
            <a:headEnd/>
            <a:tailEnd/>
          </a:ln>
        </p:spPr>
      </p:pic>
      <p:sp>
        <p:nvSpPr>
          <p:cNvPr id="7" name="ZoneTexte 6"/>
          <p:cNvSpPr txBox="1"/>
          <p:nvPr/>
        </p:nvSpPr>
        <p:spPr>
          <a:xfrm>
            <a:off x="2339752" y="1249015"/>
            <a:ext cx="4824536"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b="1" dirty="0" smtClean="0">
                <a:solidFill>
                  <a:schemeClr val="tx1"/>
                </a:solidFill>
              </a:rPr>
              <a:t>DÉPARTEMENT MATHÉMATIQUE ET INFORMATIQUE</a:t>
            </a:r>
            <a:endParaRPr lang="fr-FR" sz="1400" b="1" dirty="0">
              <a:solidFill>
                <a:schemeClr val="tx1"/>
              </a:solidFill>
            </a:endParaRPr>
          </a:p>
        </p:txBody>
      </p:sp>
      <p:sp>
        <p:nvSpPr>
          <p:cNvPr id="11" name="ZoneTexte 10"/>
          <p:cNvSpPr txBox="1"/>
          <p:nvPr/>
        </p:nvSpPr>
        <p:spPr>
          <a:xfrm>
            <a:off x="2987824" y="6381328"/>
            <a:ext cx="3240360"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fr-FR" sz="1600" b="1" dirty="0" smtClean="0"/>
              <a:t>Dr. HAMEURLAINE </a:t>
            </a:r>
            <a:r>
              <a:rPr lang="fr-FR" sz="1600" b="1" dirty="0" err="1" smtClean="0"/>
              <a:t>Messaoud</a:t>
            </a:r>
            <a:endParaRPr lang="fr-FR" sz="1600" b="1" dirty="0"/>
          </a:p>
        </p:txBody>
      </p:sp>
      <p:sp>
        <p:nvSpPr>
          <p:cNvPr id="12" name="ZoneTexte 11"/>
          <p:cNvSpPr txBox="1"/>
          <p:nvPr/>
        </p:nvSpPr>
        <p:spPr>
          <a:xfrm>
            <a:off x="179512" y="2132857"/>
            <a:ext cx="8640960"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sz="1600" b="1" dirty="0" smtClean="0"/>
              <a:t>Niveau : 1ere année    Semestre: 2    Module:</a:t>
            </a:r>
            <a:r>
              <a:rPr lang="fr-FR" sz="1600" b="1" dirty="0"/>
              <a:t> Algorithmique et structure de données </a:t>
            </a:r>
            <a:r>
              <a:rPr lang="fr-FR" sz="1600" b="1" dirty="0" smtClean="0"/>
              <a:t>2</a:t>
            </a:r>
            <a:endParaRPr lang="fr-FR" sz="1600" b="1" dirty="0"/>
          </a:p>
        </p:txBody>
      </p:sp>
      <p:pic>
        <p:nvPicPr>
          <p:cNvPr id="2051" name="Picture 3"/>
          <p:cNvPicPr>
            <a:picLocks noChangeAspect="1" noChangeArrowheads="1"/>
          </p:cNvPicPr>
          <p:nvPr/>
        </p:nvPicPr>
        <p:blipFill>
          <a:blip r:embed="rId4" cstate="print"/>
          <a:srcRect t="13053"/>
          <a:stretch>
            <a:fillRect/>
          </a:stretch>
        </p:blipFill>
        <p:spPr bwMode="auto">
          <a:xfrm>
            <a:off x="2123728" y="3501007"/>
            <a:ext cx="4680520" cy="2642067"/>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r="32401" b="89628"/>
          <a:stretch>
            <a:fillRect/>
          </a:stretch>
        </p:blipFill>
        <p:spPr bwMode="auto">
          <a:xfrm>
            <a:off x="686295" y="2710882"/>
            <a:ext cx="6486478" cy="646110"/>
          </a:xfrm>
          <a:prstGeom prst="rect">
            <a:avLst/>
          </a:prstGeom>
          <a:noFill/>
          <a:ln w="9525">
            <a:noFill/>
            <a:miter lim="800000"/>
            <a:headEnd/>
            <a:tailEnd/>
          </a:ln>
        </p:spPr>
      </p:pic>
      <p:sp>
        <p:nvSpPr>
          <p:cNvPr id="14" name="Espace réservé du numéro de diapositive 13"/>
          <p:cNvSpPr>
            <a:spLocks noGrp="1"/>
          </p:cNvSpPr>
          <p:nvPr>
            <p:ph type="sldNum" sz="quarter" idx="12"/>
          </p:nvPr>
        </p:nvSpPr>
        <p:spPr/>
        <p:txBody>
          <a:bodyPr/>
          <a:lstStyle/>
          <a:p>
            <a:pPr>
              <a:defRPr/>
            </a:pPr>
            <a:fld id="{AA0EA860-6736-4E1D-9F67-02BC2128F23B}" type="slidenum">
              <a:rPr lang="ar-SA"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p:cNvPicPr>
            <a:picLocks noGrp="1" noChangeAspect="1" noChangeArrowheads="1"/>
          </p:cNvPicPr>
          <p:nvPr>
            <p:ph idx="1"/>
          </p:nvPr>
        </p:nvPicPr>
        <p:blipFill>
          <a:blip r:embed="rId2" cstate="print"/>
          <a:srcRect/>
          <a:stretch>
            <a:fillRect/>
          </a:stretch>
        </p:blipFill>
        <p:spPr bwMode="auto">
          <a:xfrm>
            <a:off x="683568" y="1556791"/>
            <a:ext cx="1872208" cy="362895"/>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755576" y="1988840"/>
            <a:ext cx="7820155" cy="2036456"/>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p:cNvPicPr>
            <a:picLocks noGrp="1" noChangeAspect="1" noChangeArrowheads="1"/>
          </p:cNvPicPr>
          <p:nvPr>
            <p:ph idx="1"/>
          </p:nvPr>
        </p:nvPicPr>
        <p:blipFill>
          <a:blip r:embed="rId2" cstate="print"/>
          <a:srcRect/>
          <a:stretch>
            <a:fillRect/>
          </a:stretch>
        </p:blipFill>
        <p:spPr bwMode="auto">
          <a:xfrm>
            <a:off x="251520" y="1268760"/>
            <a:ext cx="5013988" cy="4267224"/>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1267" name="Picture 3"/>
          <p:cNvPicPr>
            <a:picLocks noChangeAspect="1" noChangeArrowheads="1"/>
          </p:cNvPicPr>
          <p:nvPr/>
        </p:nvPicPr>
        <p:blipFill>
          <a:blip r:embed="rId3" cstate="print"/>
          <a:srcRect/>
          <a:stretch>
            <a:fillRect/>
          </a:stretch>
        </p:blipFill>
        <p:spPr bwMode="auto">
          <a:xfrm>
            <a:off x="4211960" y="5589240"/>
            <a:ext cx="3960440" cy="1181568"/>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p:cNvPicPr>
            <a:picLocks noGrp="1" noChangeAspect="1" noChangeArrowheads="1"/>
          </p:cNvPicPr>
          <p:nvPr>
            <p:ph idx="1"/>
          </p:nvPr>
        </p:nvPicPr>
        <p:blipFill>
          <a:blip r:embed="rId2" cstate="print"/>
          <a:srcRect/>
          <a:stretch>
            <a:fillRect/>
          </a:stretch>
        </p:blipFill>
        <p:spPr bwMode="auto">
          <a:xfrm>
            <a:off x="1043607" y="1700808"/>
            <a:ext cx="7812865" cy="2232248"/>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AA0EA860-6736-4E1D-9F67-02BC2128F23B}" type="slidenum">
              <a:rPr lang="ar-SA"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Grp="1" noChangeAspect="1" noChangeArrowheads="1"/>
          </p:cNvPicPr>
          <p:nvPr>
            <p:ph idx="1"/>
          </p:nvPr>
        </p:nvPicPr>
        <p:blipFill>
          <a:blip r:embed="rId2" cstate="print"/>
          <a:srcRect l="12587" t="30476" r="4701" b="58442"/>
          <a:stretch>
            <a:fillRect/>
          </a:stretch>
        </p:blipFill>
        <p:spPr bwMode="auto">
          <a:xfrm>
            <a:off x="2411760" y="260648"/>
            <a:ext cx="6624736" cy="576064"/>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467544" y="3501008"/>
            <a:ext cx="7704856" cy="1325807"/>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323528" y="1484784"/>
            <a:ext cx="8208354" cy="18002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l="48111" t="44470" b="-3763"/>
          <a:stretch>
            <a:fillRect/>
          </a:stretch>
        </p:blipFill>
        <p:spPr bwMode="auto">
          <a:xfrm>
            <a:off x="3275856" y="5877271"/>
            <a:ext cx="3096344" cy="459351"/>
          </a:xfrm>
          <a:prstGeom prst="rect">
            <a:avLst/>
          </a:prstGeom>
          <a:noFill/>
          <a:ln w="9525">
            <a:noFill/>
            <a:miter lim="800000"/>
            <a:headEnd/>
            <a:tailEnd/>
          </a:ln>
        </p:spPr>
      </p:pic>
      <p:sp>
        <p:nvSpPr>
          <p:cNvPr id="8" name="Rectangle 7"/>
          <p:cNvSpPr/>
          <p:nvPr/>
        </p:nvSpPr>
        <p:spPr>
          <a:xfrm>
            <a:off x="899592" y="5229200"/>
            <a:ext cx="4839786" cy="369332"/>
          </a:xfrm>
          <a:prstGeom prst="rect">
            <a:avLst/>
          </a:prstGeom>
        </p:spPr>
        <p:txBody>
          <a:bodyPr wrap="none">
            <a:spAutoFit/>
          </a:bodyPr>
          <a:lstStyle/>
          <a:p>
            <a:r>
              <a:rPr lang="fr-FR" dirty="0" smtClean="0"/>
              <a:t>On peut aussi employer la syntaxe suivante : </a:t>
            </a:r>
            <a:endParaRPr lang="fr-FR" dirty="0"/>
          </a:p>
        </p:txBody>
      </p:sp>
      <p:sp>
        <p:nvSpPr>
          <p:cNvPr id="10" name="Espace réservé du numéro de diapositive 9"/>
          <p:cNvSpPr>
            <a:spLocks noGrp="1"/>
          </p:cNvSpPr>
          <p:nvPr>
            <p:ph type="sldNum" sz="quarter" idx="12"/>
          </p:nvPr>
        </p:nvSpPr>
        <p:spPr/>
        <p:txBody>
          <a:bodyPr/>
          <a:lstStyle/>
          <a:p>
            <a:pPr>
              <a:defRPr/>
            </a:pPr>
            <a:fld id="{AA0EA860-6736-4E1D-9F67-02BC2128F23B}" type="slidenum">
              <a:rPr lang="ar-SA"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Grp="1" noChangeAspect="1" noChangeArrowheads="1"/>
          </p:cNvPicPr>
          <p:nvPr>
            <p:ph idx="1"/>
          </p:nvPr>
        </p:nvPicPr>
        <p:blipFill>
          <a:blip r:embed="rId2" cstate="print"/>
          <a:srcRect l="12587" t="30476" r="4701" b="58442"/>
          <a:stretch>
            <a:fillRect/>
          </a:stretch>
        </p:blipFill>
        <p:spPr bwMode="auto">
          <a:xfrm>
            <a:off x="2411760" y="260648"/>
            <a:ext cx="6624736" cy="576064"/>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251520" y="1484783"/>
            <a:ext cx="7776864" cy="1337297"/>
          </a:xfrm>
          <a:prstGeom prst="rect">
            <a:avLst/>
          </a:prstGeom>
          <a:noFill/>
          <a:ln w="9525">
            <a:noFill/>
            <a:miter lim="800000"/>
            <a:headEnd/>
            <a:tailEnd/>
          </a:ln>
        </p:spPr>
      </p:pic>
      <p:sp>
        <p:nvSpPr>
          <p:cNvPr id="5" name="Rectangle 4"/>
          <p:cNvSpPr/>
          <p:nvPr/>
        </p:nvSpPr>
        <p:spPr>
          <a:xfrm>
            <a:off x="251520" y="3501008"/>
            <a:ext cx="8640960" cy="2308324"/>
          </a:xfrm>
          <a:prstGeom prst="rect">
            <a:avLst/>
          </a:prstGeom>
        </p:spPr>
        <p:txBody>
          <a:bodyPr wrap="square">
            <a:spAutoFit/>
          </a:bodyPr>
          <a:lstStyle/>
          <a:p>
            <a:r>
              <a:rPr lang="fr-FR" dirty="0" smtClean="0"/>
              <a:t>Algorithme allouer ; </a:t>
            </a:r>
          </a:p>
          <a:p>
            <a:r>
              <a:rPr lang="fr-FR" dirty="0" smtClean="0"/>
              <a:t>     Var p : *entier </a:t>
            </a:r>
          </a:p>
          <a:p>
            <a:r>
              <a:rPr lang="fr-FR" dirty="0" smtClean="0"/>
              <a:t>     Début </a:t>
            </a:r>
          </a:p>
          <a:p>
            <a:r>
              <a:rPr lang="fr-FR" dirty="0" smtClean="0"/>
              <a:t>      p ← nouveau Entier ; // </a:t>
            </a:r>
            <a:r>
              <a:rPr lang="fr-FR" sz="1600" dirty="0" smtClean="0"/>
              <a:t>allocation d’un espace mémoire (l’adresse est affectée à p)</a:t>
            </a:r>
          </a:p>
          <a:p>
            <a:r>
              <a:rPr lang="fr-FR" sz="1600" dirty="0" smtClean="0"/>
              <a:t>					       </a:t>
            </a:r>
            <a:r>
              <a:rPr lang="fr-FR" dirty="0" smtClean="0">
                <a:solidFill>
                  <a:srgbClr val="FF0000"/>
                </a:solidFill>
              </a:rPr>
              <a:t>Allouer(p);</a:t>
            </a:r>
          </a:p>
          <a:p>
            <a:r>
              <a:rPr lang="fr-FR" dirty="0" smtClean="0"/>
              <a:t>      *p ← 12345 ;  // affectation d’un entier </a:t>
            </a:r>
          </a:p>
          <a:p>
            <a:r>
              <a:rPr lang="fr-FR" dirty="0" smtClean="0"/>
              <a:t>     Ecrire ("Le contenu de p est :", *p) ; </a:t>
            </a:r>
          </a:p>
          <a:p>
            <a:r>
              <a:rPr lang="fr-FR" dirty="0" smtClean="0"/>
              <a:t>Fin </a:t>
            </a:r>
            <a:endParaRPr lang="fr-FR" dirty="0"/>
          </a:p>
        </p:txBody>
      </p:sp>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Grp="1" noChangeAspect="1" noChangeArrowheads="1"/>
          </p:cNvPicPr>
          <p:nvPr>
            <p:ph idx="1"/>
          </p:nvPr>
        </p:nvPicPr>
        <p:blipFill>
          <a:blip r:embed="rId2" cstate="print"/>
          <a:srcRect l="12587" t="30476" r="4701" b="58442"/>
          <a:stretch>
            <a:fillRect/>
          </a:stretch>
        </p:blipFill>
        <p:spPr bwMode="auto">
          <a:xfrm>
            <a:off x="2411760" y="260648"/>
            <a:ext cx="6624736" cy="576064"/>
          </a:xfrm>
          <a:prstGeom prst="rect">
            <a:avLst/>
          </a:prstGeom>
          <a:noFill/>
          <a:ln w="9525">
            <a:noFill/>
            <a:miter lim="800000"/>
            <a:headEnd/>
            <a:tailEnd/>
          </a:ln>
        </p:spPr>
      </p:pic>
      <p:sp>
        <p:nvSpPr>
          <p:cNvPr id="5" name="Rectangle 4"/>
          <p:cNvSpPr/>
          <p:nvPr/>
        </p:nvSpPr>
        <p:spPr>
          <a:xfrm>
            <a:off x="611560" y="2060848"/>
            <a:ext cx="8064896" cy="646331"/>
          </a:xfrm>
          <a:prstGeom prst="rect">
            <a:avLst/>
          </a:prstGeom>
        </p:spPr>
        <p:txBody>
          <a:bodyPr wrap="square">
            <a:spAutoFit/>
          </a:bodyPr>
          <a:lstStyle/>
          <a:p>
            <a:r>
              <a:rPr lang="fr-FR" dirty="0" smtClean="0"/>
              <a:t>Il est aussi facile de libérer un espace alloué de la mémoire dès que le </a:t>
            </a:r>
          </a:p>
          <a:p>
            <a:r>
              <a:rPr lang="fr-FR" dirty="0" smtClean="0"/>
              <a:t>pointeur n’est plus utile. Pour ceci on applique la syntaxe suivante : </a:t>
            </a:r>
            <a:endParaRPr lang="fr-FR" dirty="0"/>
          </a:p>
        </p:txBody>
      </p:sp>
      <p:pic>
        <p:nvPicPr>
          <p:cNvPr id="15362" name="Picture 2"/>
          <p:cNvPicPr>
            <a:picLocks noChangeAspect="1" noChangeArrowheads="1"/>
          </p:cNvPicPr>
          <p:nvPr/>
        </p:nvPicPr>
        <p:blipFill>
          <a:blip r:embed="rId3" cstate="print"/>
          <a:srcRect/>
          <a:stretch>
            <a:fillRect/>
          </a:stretch>
        </p:blipFill>
        <p:spPr bwMode="auto">
          <a:xfrm>
            <a:off x="1331640" y="2924944"/>
            <a:ext cx="2592288" cy="540947"/>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611560" y="1700808"/>
            <a:ext cx="2880320" cy="252946"/>
          </a:xfrm>
          <a:prstGeom prst="rect">
            <a:avLst/>
          </a:prstGeom>
          <a:noFill/>
          <a:ln w="9525">
            <a:noFill/>
            <a:miter lim="800000"/>
            <a:headEnd/>
            <a:tailEnd/>
          </a:ln>
        </p:spPr>
      </p:pic>
      <p:sp>
        <p:nvSpPr>
          <p:cNvPr id="8" name="Rectangle 7"/>
          <p:cNvSpPr/>
          <p:nvPr/>
        </p:nvSpPr>
        <p:spPr>
          <a:xfrm>
            <a:off x="5220072" y="2996952"/>
            <a:ext cx="236475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Exemple: </a:t>
            </a:r>
            <a:r>
              <a:rPr lang="fr-FR" dirty="0" err="1" smtClean="0"/>
              <a:t>Liberer</a:t>
            </a:r>
            <a:r>
              <a:rPr lang="fr-FR" dirty="0" smtClean="0"/>
              <a:t>(P); </a:t>
            </a:r>
            <a:endParaRPr lang="fr-FR" dirty="0"/>
          </a:p>
        </p:txBody>
      </p:sp>
      <p:sp>
        <p:nvSpPr>
          <p:cNvPr id="9" name="Rectangle 8"/>
          <p:cNvSpPr/>
          <p:nvPr/>
        </p:nvSpPr>
        <p:spPr>
          <a:xfrm>
            <a:off x="5004048" y="4437112"/>
            <a:ext cx="274947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dirty="0" smtClean="0"/>
              <a:t>Exemple: </a:t>
            </a:r>
            <a:r>
              <a:rPr lang="fr-FR" dirty="0" err="1" smtClean="0"/>
              <a:t>Désallouer</a:t>
            </a:r>
            <a:r>
              <a:rPr lang="fr-FR" dirty="0" smtClean="0"/>
              <a:t>(P); </a:t>
            </a:r>
            <a:endParaRPr lang="fr-FR" dirty="0"/>
          </a:p>
        </p:txBody>
      </p:sp>
      <p:sp>
        <p:nvSpPr>
          <p:cNvPr id="10" name="Rectangle 9"/>
          <p:cNvSpPr/>
          <p:nvPr/>
        </p:nvSpPr>
        <p:spPr>
          <a:xfrm>
            <a:off x="1403648" y="4437112"/>
            <a:ext cx="2403222"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fr-FR" dirty="0" err="1" smtClean="0"/>
              <a:t>Désallouer</a:t>
            </a:r>
            <a:r>
              <a:rPr lang="fr-FR" dirty="0" smtClean="0"/>
              <a:t>(pointeur); </a:t>
            </a:r>
            <a:endParaRPr lang="fr-FR" dirty="0"/>
          </a:p>
        </p:txBody>
      </p:sp>
      <p:sp>
        <p:nvSpPr>
          <p:cNvPr id="11" name="ZoneTexte 10"/>
          <p:cNvSpPr txBox="1"/>
          <p:nvPr/>
        </p:nvSpPr>
        <p:spPr>
          <a:xfrm>
            <a:off x="2339752" y="3717032"/>
            <a:ext cx="648072" cy="369332"/>
          </a:xfrm>
          <a:prstGeom prst="rect">
            <a:avLst/>
          </a:prstGeom>
          <a:noFill/>
        </p:spPr>
        <p:txBody>
          <a:bodyPr wrap="square" rtlCol="0">
            <a:spAutoFit/>
          </a:bodyPr>
          <a:lstStyle/>
          <a:p>
            <a:r>
              <a:rPr lang="fr-FR" dirty="0" smtClean="0"/>
              <a:t>ou</a:t>
            </a:r>
            <a:endParaRPr lang="fr-FR" dirty="0"/>
          </a:p>
        </p:txBody>
      </p:sp>
      <p:sp>
        <p:nvSpPr>
          <p:cNvPr id="13" name="Espace réservé du numéro de diapositive 12"/>
          <p:cNvSpPr>
            <a:spLocks noGrp="1"/>
          </p:cNvSpPr>
          <p:nvPr>
            <p:ph type="sldNum" sz="quarter" idx="12"/>
          </p:nvPr>
        </p:nvSpPr>
        <p:spPr/>
        <p:txBody>
          <a:bodyPr/>
          <a:lstStyle/>
          <a:p>
            <a:pPr>
              <a:defRPr/>
            </a:pPr>
            <a:fld id="{AA0EA860-6736-4E1D-9F67-02BC2128F23B}" type="slidenum">
              <a:rPr lang="ar-SA"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368907" y="1484784"/>
            <a:ext cx="8466356" cy="4680520"/>
          </a:xfrm>
          <a:prstGeom prst="rect">
            <a:avLst/>
          </a:prstGeom>
          <a:noFill/>
          <a:ln w="9525">
            <a:noFill/>
            <a:miter lim="800000"/>
            <a:headEnd/>
            <a:tailEnd/>
          </a:ln>
        </p:spPr>
      </p:pic>
      <p:sp>
        <p:nvSpPr>
          <p:cNvPr id="6" name="Rectangle à coins arrondis 5"/>
          <p:cNvSpPr/>
          <p:nvPr/>
        </p:nvSpPr>
        <p:spPr>
          <a:xfrm>
            <a:off x="5292080" y="3789040"/>
            <a:ext cx="1656184" cy="432048"/>
          </a:xfrm>
          <a:prstGeom prst="wedgeRoundRectCallout">
            <a:avLst>
              <a:gd name="adj1" fmla="val -176115"/>
              <a:gd name="adj2" fmla="val 53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Allouer(P);</a:t>
            </a:r>
            <a:endParaRPr lang="fr-FR" dirty="0"/>
          </a:p>
        </p:txBody>
      </p:sp>
      <p:sp>
        <p:nvSpPr>
          <p:cNvPr id="7" name="Rectangle à coins arrondis 6"/>
          <p:cNvSpPr/>
          <p:nvPr/>
        </p:nvSpPr>
        <p:spPr>
          <a:xfrm>
            <a:off x="6876256" y="5013176"/>
            <a:ext cx="1656184" cy="432048"/>
          </a:xfrm>
          <a:prstGeom prst="wedgeRoundRectCallout">
            <a:avLst>
              <a:gd name="adj1" fmla="val -128380"/>
              <a:gd name="adj2" fmla="val 162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Liberer</a:t>
            </a:r>
            <a:r>
              <a:rPr lang="fr-FR" dirty="0" smtClean="0"/>
              <a:t>(P);</a:t>
            </a:r>
            <a:endParaRPr lang="fr-FR" dirty="0"/>
          </a:p>
        </p:txBody>
      </p:sp>
      <p:sp>
        <p:nvSpPr>
          <p:cNvPr id="8" name="Rectangle à coins arrondis 7"/>
          <p:cNvSpPr/>
          <p:nvPr/>
        </p:nvSpPr>
        <p:spPr>
          <a:xfrm>
            <a:off x="4499992" y="3068960"/>
            <a:ext cx="1872208" cy="432048"/>
          </a:xfrm>
          <a:prstGeom prst="wedgeRoundRectCallout">
            <a:avLst>
              <a:gd name="adj1" fmla="val -176115"/>
              <a:gd name="adj2" fmla="val 53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Var p: ^ entier ;</a:t>
            </a:r>
            <a:endParaRPr lang="fr-FR" dirty="0"/>
          </a:p>
        </p:txBody>
      </p:sp>
      <p:pic>
        <p:nvPicPr>
          <p:cNvPr id="9" name="Picture 3"/>
          <p:cNvPicPr>
            <a:picLocks noGrp="1" noChangeAspect="1" noChangeArrowheads="1"/>
          </p:cNvPicPr>
          <p:nvPr>
            <p:ph idx="1"/>
          </p:nvPr>
        </p:nvPicPr>
        <p:blipFill>
          <a:blip r:embed="rId3" cstate="print"/>
          <a:srcRect l="12587" t="30476" r="4701" b="58442"/>
          <a:stretch>
            <a:fillRect/>
          </a:stretch>
        </p:blipFill>
        <p:spPr bwMode="auto">
          <a:xfrm>
            <a:off x="2411760" y="260648"/>
            <a:ext cx="6624736" cy="576064"/>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AA0EA860-6736-4E1D-9F67-02BC2128F23B}" type="slidenum">
              <a:rPr lang="ar-SA"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7410" name="Picture 2"/>
          <p:cNvPicPr>
            <a:picLocks noChangeAspect="1" noChangeArrowheads="1"/>
          </p:cNvPicPr>
          <p:nvPr/>
        </p:nvPicPr>
        <p:blipFill>
          <a:blip r:embed="rId2" cstate="print"/>
          <a:srcRect/>
          <a:stretch>
            <a:fillRect/>
          </a:stretch>
        </p:blipFill>
        <p:spPr bwMode="auto">
          <a:xfrm>
            <a:off x="2843808" y="260647"/>
            <a:ext cx="5688632" cy="719899"/>
          </a:xfrm>
          <a:prstGeom prst="rect">
            <a:avLst/>
          </a:prstGeom>
          <a:noFill/>
          <a:ln w="9525">
            <a:noFill/>
            <a:miter lim="800000"/>
            <a:headEnd/>
            <a:tailEnd/>
          </a:ln>
        </p:spPr>
      </p:pic>
      <p:pic>
        <p:nvPicPr>
          <p:cNvPr id="17411" name="Picture 3"/>
          <p:cNvPicPr>
            <a:picLocks noGrp="1" noChangeAspect="1" noChangeArrowheads="1"/>
          </p:cNvPicPr>
          <p:nvPr>
            <p:ph idx="1"/>
          </p:nvPr>
        </p:nvPicPr>
        <p:blipFill>
          <a:blip r:embed="rId3" cstate="print"/>
          <a:srcRect/>
          <a:stretch>
            <a:fillRect/>
          </a:stretch>
        </p:blipFill>
        <p:spPr bwMode="auto">
          <a:xfrm>
            <a:off x="297880" y="1484784"/>
            <a:ext cx="8609423" cy="468052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7410" name="Picture 2"/>
          <p:cNvPicPr>
            <a:picLocks noChangeAspect="1" noChangeArrowheads="1"/>
          </p:cNvPicPr>
          <p:nvPr/>
        </p:nvPicPr>
        <p:blipFill>
          <a:blip r:embed="rId2" cstate="print"/>
          <a:srcRect/>
          <a:stretch>
            <a:fillRect/>
          </a:stretch>
        </p:blipFill>
        <p:spPr bwMode="auto">
          <a:xfrm>
            <a:off x="2843808" y="260647"/>
            <a:ext cx="5688632" cy="719899"/>
          </a:xfrm>
          <a:prstGeom prst="rect">
            <a:avLst/>
          </a:prstGeom>
          <a:noFill/>
          <a:ln w="9525">
            <a:noFill/>
            <a:miter lim="800000"/>
            <a:headEnd/>
            <a:tailEnd/>
          </a:ln>
        </p:spPr>
      </p:pic>
      <p:pic>
        <p:nvPicPr>
          <p:cNvPr id="18434" name="Picture 2"/>
          <p:cNvPicPr>
            <a:picLocks noGrp="1" noChangeAspect="1" noChangeArrowheads="1"/>
          </p:cNvPicPr>
          <p:nvPr>
            <p:ph idx="1"/>
          </p:nvPr>
        </p:nvPicPr>
        <p:blipFill>
          <a:blip r:embed="rId3" cstate="print"/>
          <a:srcRect/>
          <a:stretch>
            <a:fillRect/>
          </a:stretch>
        </p:blipFill>
        <p:spPr bwMode="auto">
          <a:xfrm>
            <a:off x="0" y="1196751"/>
            <a:ext cx="6372200" cy="4177969"/>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7410" name="Picture 2"/>
          <p:cNvPicPr>
            <a:picLocks noChangeAspect="1" noChangeArrowheads="1"/>
          </p:cNvPicPr>
          <p:nvPr/>
        </p:nvPicPr>
        <p:blipFill>
          <a:blip r:embed="rId2" cstate="print"/>
          <a:srcRect/>
          <a:stretch>
            <a:fillRect/>
          </a:stretch>
        </p:blipFill>
        <p:spPr bwMode="auto">
          <a:xfrm>
            <a:off x="2843808" y="260647"/>
            <a:ext cx="5688632" cy="719899"/>
          </a:xfrm>
          <a:prstGeom prst="rect">
            <a:avLst/>
          </a:prstGeom>
          <a:noFill/>
          <a:ln w="9525">
            <a:noFill/>
            <a:miter lim="800000"/>
            <a:headEnd/>
            <a:tailEnd/>
          </a:ln>
        </p:spPr>
      </p:pic>
      <p:pic>
        <p:nvPicPr>
          <p:cNvPr id="19458" name="Picture 2"/>
          <p:cNvPicPr>
            <a:picLocks noGrp="1" noChangeAspect="1" noChangeArrowheads="1"/>
          </p:cNvPicPr>
          <p:nvPr>
            <p:ph idx="1"/>
          </p:nvPr>
        </p:nvPicPr>
        <p:blipFill>
          <a:blip r:embed="rId3" cstate="print"/>
          <a:srcRect/>
          <a:stretch>
            <a:fillRect/>
          </a:stretch>
        </p:blipFill>
        <p:spPr bwMode="auto">
          <a:xfrm>
            <a:off x="267352" y="1446260"/>
            <a:ext cx="8337095" cy="5362554"/>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107504" y="1052736"/>
            <a:ext cx="6921019" cy="308217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4725144"/>
            <a:ext cx="6219659" cy="136815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228184" y="4005064"/>
            <a:ext cx="2664296" cy="2601623"/>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339752" y="6165304"/>
            <a:ext cx="2297113" cy="5302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t="7249" r="34937" b="77983"/>
          <a:stretch>
            <a:fillRect/>
          </a:stretch>
        </p:blipFill>
        <p:spPr bwMode="auto">
          <a:xfrm>
            <a:off x="1619672" y="1700808"/>
            <a:ext cx="6264696" cy="108012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5" name="Image 4"/>
          <p:cNvPicPr/>
          <p:nvPr/>
        </p:nvPicPr>
        <p:blipFill>
          <a:blip r:embed="rId2" cstate="print"/>
          <a:srcRect l="23175" t="41841" b="51238"/>
          <a:stretch>
            <a:fillRect/>
          </a:stretch>
        </p:blipFill>
        <p:spPr bwMode="auto">
          <a:xfrm>
            <a:off x="1547664" y="3861048"/>
            <a:ext cx="6696744" cy="100811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t="7249" r="34937" b="77983"/>
          <a:stretch>
            <a:fillRect/>
          </a:stretch>
        </p:blipFill>
        <p:spPr bwMode="auto">
          <a:xfrm>
            <a:off x="1403648" y="1340768"/>
            <a:ext cx="6264696" cy="108012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7" name="Image 6"/>
          <p:cNvPicPr/>
          <p:nvPr/>
        </p:nvPicPr>
        <p:blipFill>
          <a:blip r:embed="rId3" cstate="print"/>
          <a:srcRect/>
          <a:stretch>
            <a:fillRect/>
          </a:stretch>
        </p:blipFill>
        <p:spPr bwMode="auto">
          <a:xfrm>
            <a:off x="0" y="2420888"/>
            <a:ext cx="8964488" cy="4248472"/>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ChangeAspect="1" noChangeArrowheads="1"/>
          </p:cNvPicPr>
          <p:nvPr/>
        </p:nvPicPr>
        <p:blipFill>
          <a:blip r:embed="rId2" cstate="print"/>
          <a:srcRect l="13077" t="41489" r="36923" b="51402"/>
          <a:stretch>
            <a:fillRect/>
          </a:stretch>
        </p:blipFill>
        <p:spPr bwMode="auto">
          <a:xfrm>
            <a:off x="3131839" y="404664"/>
            <a:ext cx="5460607" cy="504056"/>
          </a:xfrm>
          <a:prstGeom prst="rect">
            <a:avLst/>
          </a:prstGeom>
          <a:noFill/>
          <a:ln w="9525">
            <a:noFill/>
            <a:miter lim="800000"/>
            <a:headEnd/>
            <a:tailEnd/>
          </a:ln>
        </p:spPr>
      </p:pic>
      <p:sp>
        <p:nvSpPr>
          <p:cNvPr id="7" name="Rectangle 6"/>
          <p:cNvSpPr/>
          <p:nvPr/>
        </p:nvSpPr>
        <p:spPr>
          <a:xfrm>
            <a:off x="323528" y="1628800"/>
            <a:ext cx="864096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fr-FR" dirty="0" smtClean="0"/>
              <a:t>Une liste linéaire chaînée (LLC) est un ensemble d’</a:t>
            </a:r>
            <a:r>
              <a:rPr lang="fr-FR" dirty="0" err="1" smtClean="0"/>
              <a:t>elements</a:t>
            </a:r>
            <a:r>
              <a:rPr lang="fr-FR" dirty="0" smtClean="0"/>
              <a:t>, alloués dynamiquement, chaînés entre eux.</a:t>
            </a:r>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395536" y="2976563"/>
            <a:ext cx="7920880" cy="1528826"/>
          </a:xfrm>
          <a:prstGeom prst="rect">
            <a:avLst/>
          </a:prstGeom>
          <a:noFill/>
          <a:ln w="9525">
            <a:noFill/>
            <a:miter lim="800000"/>
            <a:headEnd/>
            <a:tailEnd/>
          </a:ln>
        </p:spPr>
      </p:pic>
      <p:sp>
        <p:nvSpPr>
          <p:cNvPr id="9" name="Rectangle 8"/>
          <p:cNvSpPr/>
          <p:nvPr/>
        </p:nvSpPr>
        <p:spPr>
          <a:xfrm>
            <a:off x="539552" y="4509120"/>
            <a:ext cx="8064896" cy="1200329"/>
          </a:xfrm>
          <a:prstGeom prst="rect">
            <a:avLst/>
          </a:prstGeom>
        </p:spPr>
        <p:txBody>
          <a:bodyPr wrap="square">
            <a:spAutoFit/>
          </a:bodyPr>
          <a:lstStyle/>
          <a:p>
            <a:r>
              <a:rPr lang="fr-FR" dirty="0" smtClean="0"/>
              <a:t>Un élément ou maillon d’une LLC est toujours une structure (Objet composé) avec deux champs : </a:t>
            </a:r>
          </a:p>
          <a:p>
            <a:pPr lvl="2">
              <a:buFont typeface="Wingdings" pitchFamily="2" charset="2"/>
              <a:buChar char="ü"/>
            </a:pPr>
            <a:r>
              <a:rPr lang="fr-FR" dirty="0" smtClean="0"/>
              <a:t>un champ Valeur contenant l’information</a:t>
            </a:r>
          </a:p>
          <a:p>
            <a:pPr lvl="2">
              <a:buFont typeface="Wingdings" pitchFamily="2" charset="2"/>
              <a:buChar char="ü"/>
            </a:pPr>
            <a:r>
              <a:rPr lang="fr-FR" dirty="0" smtClean="0"/>
              <a:t>un champ Adresse donnant l’adresse du prochain élément.</a:t>
            </a:r>
            <a:endParaRPr lang="fr-FR" dirty="0"/>
          </a:p>
        </p:txBody>
      </p:sp>
      <p:sp>
        <p:nvSpPr>
          <p:cNvPr id="10" name="Espace réservé du numéro de diapositive 9"/>
          <p:cNvSpPr>
            <a:spLocks noGrp="1"/>
          </p:cNvSpPr>
          <p:nvPr>
            <p:ph type="sldNum" sz="quarter" idx="12"/>
          </p:nvPr>
        </p:nvSpPr>
        <p:spPr/>
        <p:txBody>
          <a:bodyPr/>
          <a:lstStyle/>
          <a:p>
            <a:pPr>
              <a:defRPr/>
            </a:pPr>
            <a:fld id="{AA0EA860-6736-4E1D-9F67-02BC2128F23B}" type="slidenum">
              <a:rPr lang="ar-SA"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323528" y="1268760"/>
            <a:ext cx="8208912" cy="646331"/>
          </a:xfrm>
          <a:prstGeom prst="rect">
            <a:avLst/>
          </a:prstGeom>
        </p:spPr>
        <p:txBody>
          <a:bodyPr wrap="square">
            <a:spAutoFit/>
          </a:bodyPr>
          <a:lstStyle/>
          <a:p>
            <a:r>
              <a:rPr lang="fr-FR" u="sng" dirty="0" smtClean="0">
                <a:effectLst>
                  <a:outerShdw blurRad="38100" dist="38100" dir="2700000" algn="tl">
                    <a:srgbClr val="000000">
                      <a:alpha val="43137"/>
                    </a:srgbClr>
                  </a:outerShdw>
                </a:effectLst>
              </a:rPr>
              <a:t>Exemple:</a:t>
            </a:r>
          </a:p>
          <a:p>
            <a:r>
              <a:rPr lang="fr-FR" dirty="0" smtClean="0"/>
              <a:t> une liste de trois éléments (nombres entiers) :</a:t>
            </a:r>
            <a:endParaRPr lang="fr-FR" dirty="0"/>
          </a:p>
        </p:txBody>
      </p:sp>
      <p:pic>
        <p:nvPicPr>
          <p:cNvPr id="3074" name="Picture 2"/>
          <p:cNvPicPr>
            <a:picLocks noChangeAspect="1" noChangeArrowheads="1"/>
          </p:cNvPicPr>
          <p:nvPr/>
        </p:nvPicPr>
        <p:blipFill>
          <a:blip r:embed="rId3" cstate="print"/>
          <a:srcRect/>
          <a:stretch>
            <a:fillRect/>
          </a:stretch>
        </p:blipFill>
        <p:spPr bwMode="auto">
          <a:xfrm>
            <a:off x="971600" y="2604050"/>
            <a:ext cx="6768752" cy="1549755"/>
          </a:xfrm>
          <a:prstGeom prst="rect">
            <a:avLst/>
          </a:prstGeom>
          <a:noFill/>
          <a:ln w="9525">
            <a:noFill/>
            <a:miter lim="800000"/>
            <a:headEnd/>
            <a:tailEnd/>
          </a:ln>
        </p:spPr>
      </p:pic>
      <p:sp>
        <p:nvSpPr>
          <p:cNvPr id="6" name="Rectangle 5"/>
          <p:cNvSpPr/>
          <p:nvPr/>
        </p:nvSpPr>
        <p:spPr>
          <a:xfrm>
            <a:off x="395536" y="4653136"/>
            <a:ext cx="8136904" cy="1754326"/>
          </a:xfrm>
          <a:prstGeom prst="rect">
            <a:avLst/>
          </a:prstGeom>
        </p:spPr>
        <p:txBody>
          <a:bodyPr wrap="square">
            <a:spAutoFit/>
          </a:bodyPr>
          <a:lstStyle/>
          <a:p>
            <a:pPr>
              <a:lnSpc>
                <a:spcPct val="200000"/>
              </a:lnSpc>
              <a:buFont typeface="Wingdings" pitchFamily="2" charset="2"/>
              <a:buChar char="Ø"/>
            </a:pPr>
            <a:r>
              <a:rPr lang="fr-FR" dirty="0" smtClean="0"/>
              <a:t>Une liste est définie par un pointeur qui pointe vers le premier élément ; cet 	élément est appelé tête de la liste. </a:t>
            </a:r>
          </a:p>
          <a:p>
            <a:pPr>
              <a:lnSpc>
                <a:spcPct val="200000"/>
              </a:lnSpc>
              <a:buFont typeface="Wingdings" pitchFamily="2" charset="2"/>
              <a:buChar char="Ø"/>
            </a:pPr>
            <a:r>
              <a:rPr lang="fr-FR" dirty="0" smtClean="0"/>
              <a:t>Le dernier élément de la liste est appelé queue.</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323528" y="1268760"/>
            <a:ext cx="8208912" cy="646331"/>
          </a:xfrm>
          <a:prstGeom prst="rect">
            <a:avLst/>
          </a:prstGeom>
        </p:spPr>
        <p:txBody>
          <a:bodyPr wrap="square">
            <a:spAutoFit/>
          </a:bodyPr>
          <a:lstStyle/>
          <a:p>
            <a:r>
              <a:rPr lang="fr-FR" u="sng" dirty="0" smtClean="0">
                <a:effectLst>
                  <a:outerShdw blurRad="38100" dist="38100" dir="2700000" algn="tl">
                    <a:srgbClr val="000000">
                      <a:alpha val="43137"/>
                    </a:srgbClr>
                  </a:outerShdw>
                </a:effectLst>
              </a:rPr>
              <a:t>Exemple:</a:t>
            </a:r>
          </a:p>
          <a:p>
            <a:r>
              <a:rPr lang="fr-FR" dirty="0" smtClean="0"/>
              <a:t> une liste contient les </a:t>
            </a:r>
            <a:r>
              <a:rPr lang="fr-FR" dirty="0" err="1" smtClean="0"/>
              <a:t>carecteres</a:t>
            </a:r>
            <a:r>
              <a:rPr lang="fr-FR" dirty="0" smtClean="0"/>
              <a:t> :    A   ,   B   ,    C   ,    D   ,   E    ,   F</a:t>
            </a:r>
            <a:endParaRPr lang="fr-FR" dirty="0"/>
          </a:p>
        </p:txBody>
      </p:sp>
      <p:pic>
        <p:nvPicPr>
          <p:cNvPr id="6146" name="Picture 2"/>
          <p:cNvPicPr>
            <a:picLocks noChangeAspect="1" noChangeArrowheads="1"/>
          </p:cNvPicPr>
          <p:nvPr/>
        </p:nvPicPr>
        <p:blipFill>
          <a:blip r:embed="rId3" cstate="print"/>
          <a:srcRect/>
          <a:stretch>
            <a:fillRect/>
          </a:stretch>
        </p:blipFill>
        <p:spPr bwMode="auto">
          <a:xfrm>
            <a:off x="1979712" y="2492896"/>
            <a:ext cx="6120680" cy="412273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cstate="print"/>
          <a:srcRect/>
          <a:stretch>
            <a:fillRect/>
          </a:stretch>
        </p:blipFill>
        <p:spPr bwMode="auto">
          <a:xfrm>
            <a:off x="179511" y="1268760"/>
            <a:ext cx="8855853" cy="2664296"/>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AA0EA860-6736-4E1D-9F67-02BC2128F23B}" type="slidenum">
              <a:rPr lang="ar-SA"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267744" y="1484784"/>
            <a:ext cx="4698722"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Déclaration d’une Liste Linéaire Chainée </a:t>
            </a:r>
            <a:endParaRPr lang="fr-FR" b="1" dirty="0">
              <a:effectLst>
                <a:outerShdw blurRad="38100" dist="38100" dir="2700000" algn="tl">
                  <a:srgbClr val="000000">
                    <a:alpha val="43137"/>
                  </a:srgbClr>
                </a:outerShdw>
              </a:effectLst>
            </a:endParaRPr>
          </a:p>
        </p:txBody>
      </p:sp>
      <p:sp>
        <p:nvSpPr>
          <p:cNvPr id="6" name="Rectangle 5"/>
          <p:cNvSpPr/>
          <p:nvPr/>
        </p:nvSpPr>
        <p:spPr>
          <a:xfrm>
            <a:off x="251520" y="2420888"/>
            <a:ext cx="7344816" cy="2031325"/>
          </a:xfrm>
          <a:prstGeom prst="rect">
            <a:avLst/>
          </a:prstGeom>
        </p:spPr>
        <p:txBody>
          <a:bodyPr wrap="square">
            <a:spAutoFit/>
          </a:bodyPr>
          <a:lstStyle/>
          <a:p>
            <a:r>
              <a:rPr lang="fr-FR" dirty="0" smtClean="0"/>
              <a:t>Type </a:t>
            </a:r>
          </a:p>
          <a:p>
            <a:r>
              <a:rPr lang="fr-FR" dirty="0" smtClean="0"/>
              <a:t>      Liste = ^</a:t>
            </a:r>
            <a:r>
              <a:rPr lang="fr-FR" dirty="0" err="1" smtClean="0"/>
              <a:t>Element</a:t>
            </a:r>
            <a:r>
              <a:rPr lang="fr-FR" dirty="0" smtClean="0"/>
              <a:t> </a:t>
            </a:r>
          </a:p>
          <a:p>
            <a:r>
              <a:rPr lang="fr-FR" dirty="0" smtClean="0"/>
              <a:t>      </a:t>
            </a:r>
            <a:r>
              <a:rPr lang="fr-FR" dirty="0" err="1" smtClean="0"/>
              <a:t>Element</a:t>
            </a:r>
            <a:r>
              <a:rPr lang="fr-FR" dirty="0" smtClean="0"/>
              <a:t> = Enregistrement </a:t>
            </a:r>
          </a:p>
          <a:p>
            <a:r>
              <a:rPr lang="fr-FR" dirty="0" smtClean="0"/>
              <a:t>                   Val : </a:t>
            </a:r>
            <a:r>
              <a:rPr lang="fr-FR" dirty="0" err="1" smtClean="0"/>
              <a:t>TypeDonnee</a:t>
            </a:r>
            <a:r>
              <a:rPr lang="fr-FR" dirty="0" smtClean="0"/>
              <a:t> </a:t>
            </a:r>
          </a:p>
          <a:p>
            <a:r>
              <a:rPr lang="fr-FR" dirty="0" smtClean="0"/>
              <a:t>                   </a:t>
            </a:r>
            <a:r>
              <a:rPr lang="fr-FR" dirty="0" err="1" smtClean="0"/>
              <a:t>Suiv</a:t>
            </a:r>
            <a:r>
              <a:rPr lang="fr-FR" dirty="0" smtClean="0"/>
              <a:t> : Liste  </a:t>
            </a:r>
          </a:p>
          <a:p>
            <a:r>
              <a:rPr lang="fr-FR" dirty="0" smtClean="0"/>
              <a:t>                   Fin </a:t>
            </a:r>
          </a:p>
          <a:p>
            <a:r>
              <a:rPr lang="fr-FR" dirty="0" smtClean="0"/>
              <a:t>Var L, P, Q : Liste </a:t>
            </a:r>
            <a:endParaRPr lang="fr-FR" dirty="0"/>
          </a:p>
        </p:txBody>
      </p:sp>
      <p:sp>
        <p:nvSpPr>
          <p:cNvPr id="7" name="Bulle ronde 6"/>
          <p:cNvSpPr/>
          <p:nvPr/>
        </p:nvSpPr>
        <p:spPr>
          <a:xfrm>
            <a:off x="5436096" y="2060848"/>
            <a:ext cx="3672408" cy="1368152"/>
          </a:xfrm>
          <a:prstGeom prst="wedgeEllipseCallout">
            <a:avLst>
              <a:gd name="adj1" fmla="val -101765"/>
              <a:gd name="adj2" fmla="val 511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Un type quelconque : entier, réel, booléen, tableau, enregistrement </a:t>
            </a:r>
            <a:endParaRPr lang="fr-FR" dirty="0"/>
          </a:p>
        </p:txBody>
      </p:sp>
      <p:sp>
        <p:nvSpPr>
          <p:cNvPr id="8" name="Bulle ronde 7"/>
          <p:cNvSpPr/>
          <p:nvPr/>
        </p:nvSpPr>
        <p:spPr>
          <a:xfrm>
            <a:off x="5076056" y="4437112"/>
            <a:ext cx="3672408" cy="864096"/>
          </a:xfrm>
          <a:prstGeom prst="wedgeEllipseCallout">
            <a:avLst>
              <a:gd name="adj1" fmla="val -114474"/>
              <a:gd name="adj2" fmla="val -1174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Pointeur vers l’élément suivant</a:t>
            </a:r>
            <a:endParaRPr lang="fr-FR" dirty="0"/>
          </a:p>
        </p:txBody>
      </p:sp>
      <p:sp>
        <p:nvSpPr>
          <p:cNvPr id="10" name="Espace réservé du numéro de diapositive 9"/>
          <p:cNvSpPr>
            <a:spLocks noGrp="1"/>
          </p:cNvSpPr>
          <p:nvPr>
            <p:ph type="sldNum" sz="quarter" idx="12"/>
          </p:nvPr>
        </p:nvSpPr>
        <p:spPr/>
        <p:txBody>
          <a:bodyPr/>
          <a:lstStyle/>
          <a:p>
            <a:pPr>
              <a:defRPr/>
            </a:pPr>
            <a:fld id="{AA0EA860-6736-4E1D-9F67-02BC2128F23B}" type="slidenum">
              <a:rPr lang="ar-SA"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286000" y="2060848"/>
            <a:ext cx="40862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Type </a:t>
            </a:r>
          </a:p>
          <a:p>
            <a:r>
              <a:rPr lang="fr-FR" dirty="0" smtClean="0"/>
              <a:t>              Liste = ^Cellule</a:t>
            </a:r>
          </a:p>
          <a:p>
            <a:r>
              <a:rPr lang="fr-FR" dirty="0" smtClean="0"/>
              <a:t>              Cellule= Enregistrement </a:t>
            </a:r>
          </a:p>
          <a:p>
            <a:r>
              <a:rPr lang="fr-FR" dirty="0" smtClean="0"/>
              <a:t>                              Info : Chaîne              </a:t>
            </a:r>
          </a:p>
          <a:p>
            <a:r>
              <a:rPr lang="fr-FR" dirty="0" smtClean="0"/>
              <a:t>                              Suivant : Liste </a:t>
            </a:r>
          </a:p>
          <a:p>
            <a:r>
              <a:rPr lang="fr-FR" dirty="0" smtClean="0"/>
              <a:t>                    fin  </a:t>
            </a:r>
          </a:p>
          <a:p>
            <a:endParaRPr lang="fr-FR" dirty="0" smtClean="0"/>
          </a:p>
          <a:p>
            <a:r>
              <a:rPr lang="fr-FR" dirty="0" smtClean="0"/>
              <a:t>Var P : Liste</a:t>
            </a:r>
            <a:endParaRPr lang="fr-FR" dirty="0"/>
          </a:p>
        </p:txBody>
      </p:sp>
      <p:sp>
        <p:nvSpPr>
          <p:cNvPr id="6" name="ZoneTexte 5"/>
          <p:cNvSpPr txBox="1"/>
          <p:nvPr/>
        </p:nvSpPr>
        <p:spPr>
          <a:xfrm>
            <a:off x="1043608" y="1628800"/>
            <a:ext cx="158417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Exemple:</a:t>
            </a:r>
            <a:endParaRPr lang="fr-FR" b="1" dirty="0">
              <a:effectLst>
                <a:outerShdw blurRad="38100" dist="38100" dir="2700000" algn="tl">
                  <a:srgbClr val="000000">
                    <a:alpha val="43137"/>
                  </a:srgbClr>
                </a:outerShdw>
              </a:effectLst>
            </a:endParaRPr>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863594" y="1916832"/>
            <a:ext cx="6712533" cy="273630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1043608" y="1340768"/>
            <a:ext cx="5580112" cy="369332"/>
          </a:xfrm>
          <a:prstGeom prst="rect">
            <a:avLst/>
          </a:prstGeom>
        </p:spPr>
        <p:txBody>
          <a:bodyPr wrap="square">
            <a:spAutoFit/>
          </a:bodyPr>
          <a:lstStyle/>
          <a:p>
            <a:r>
              <a:rPr lang="fr-FR" b="1" dirty="0" smtClean="0">
                <a:effectLst>
                  <a:outerShdw blurRad="38100" dist="38100" dir="2700000" algn="tl">
                    <a:srgbClr val="000000">
                      <a:alpha val="43137"/>
                    </a:srgbClr>
                  </a:outerShdw>
                </a:effectLst>
              </a:rPr>
              <a:t>Accès aux données d’une Liste Linéaire Chainée </a:t>
            </a:r>
            <a:endParaRPr lang="fr-FR" b="1" dirty="0">
              <a:effectLst>
                <a:outerShdw blurRad="38100" dist="38100" dir="2700000" algn="tl">
                  <a:srgbClr val="000000">
                    <a:alpha val="43137"/>
                  </a:srgbClr>
                </a:outerShdw>
              </a:effectLst>
            </a:endParaRPr>
          </a:p>
        </p:txBody>
      </p:sp>
      <p:sp>
        <p:nvSpPr>
          <p:cNvPr id="6" name="Rectangle 5"/>
          <p:cNvSpPr/>
          <p:nvPr/>
        </p:nvSpPr>
        <p:spPr>
          <a:xfrm>
            <a:off x="395536" y="1859340"/>
            <a:ext cx="7920880" cy="3508653"/>
          </a:xfrm>
          <a:prstGeom prst="rect">
            <a:avLst/>
          </a:prstGeom>
        </p:spPr>
        <p:txBody>
          <a:bodyPr wrap="square">
            <a:spAutoFit/>
          </a:bodyPr>
          <a:lstStyle/>
          <a:p>
            <a:r>
              <a:rPr lang="fr-FR" dirty="0" smtClean="0"/>
              <a:t>Une liste est un pointeur. </a:t>
            </a:r>
          </a:p>
          <a:p>
            <a:r>
              <a:rPr lang="fr-FR" dirty="0" smtClean="0"/>
              <a:t>Pour accéder à la valeur pointée (élément, nœud, cellule, maillon), on doit utiliser l’opérateur chapeau (^). </a:t>
            </a:r>
          </a:p>
          <a:p>
            <a:endParaRPr lang="fr-FR" dirty="0" smtClean="0"/>
          </a:p>
          <a:p>
            <a:pPr algn="ctr"/>
            <a:r>
              <a:rPr lang="fr-FR" sz="2400" b="1" dirty="0" smtClean="0"/>
              <a:t>L^</a:t>
            </a:r>
          </a:p>
          <a:p>
            <a:endParaRPr lang="fr-FR" dirty="0" smtClean="0"/>
          </a:p>
          <a:p>
            <a:endParaRPr lang="fr-FR" dirty="0" smtClean="0"/>
          </a:p>
          <a:p>
            <a:r>
              <a:rPr lang="fr-FR" dirty="0" smtClean="0"/>
              <a:t>Chaque élément (nœud, cellule, maillon) est un enregistrement. </a:t>
            </a:r>
          </a:p>
          <a:p>
            <a:r>
              <a:rPr lang="fr-FR" dirty="0" smtClean="0"/>
              <a:t>Pour accéder aux champs de l’enregistrement, on utilise l’opérateur point (.). </a:t>
            </a:r>
          </a:p>
          <a:p>
            <a:r>
              <a:rPr lang="fr-FR" dirty="0" smtClean="0"/>
              <a:t>Pour accéder au champ de données (Val) on écrit : </a:t>
            </a:r>
          </a:p>
          <a:p>
            <a:endParaRPr lang="fr-FR" dirty="0" smtClean="0"/>
          </a:p>
          <a:p>
            <a:endParaRPr lang="fr-FR" dirty="0"/>
          </a:p>
        </p:txBody>
      </p:sp>
      <p:pic>
        <p:nvPicPr>
          <p:cNvPr id="5122" name="Picture 2"/>
          <p:cNvPicPr>
            <a:picLocks noChangeAspect="1" noChangeArrowheads="1"/>
          </p:cNvPicPr>
          <p:nvPr/>
        </p:nvPicPr>
        <p:blipFill>
          <a:blip r:embed="rId3" cstate="print"/>
          <a:srcRect/>
          <a:stretch>
            <a:fillRect/>
          </a:stretch>
        </p:blipFill>
        <p:spPr bwMode="auto">
          <a:xfrm>
            <a:off x="2627784" y="4941168"/>
            <a:ext cx="4104456" cy="953954"/>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4"/>
          <p:cNvPicPr>
            <a:picLocks noGrp="1" noChangeAspect="1" noChangeArrowheads="1"/>
          </p:cNvPicPr>
          <p:nvPr>
            <p:ph idx="1"/>
          </p:nvPr>
        </p:nvPicPr>
        <p:blipFill>
          <a:blip r:embed="rId2" cstate="print"/>
          <a:srcRect/>
          <a:stretch>
            <a:fillRect/>
          </a:stretch>
        </p:blipFill>
        <p:spPr bwMode="auto">
          <a:xfrm>
            <a:off x="5940152" y="1628800"/>
            <a:ext cx="2901223" cy="283349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121" t="51398" r="62545" b="25239"/>
          <a:stretch>
            <a:fillRect/>
          </a:stretch>
        </p:blipFill>
        <p:spPr bwMode="auto">
          <a:xfrm>
            <a:off x="971600" y="2420888"/>
            <a:ext cx="2376264" cy="72008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467544" y="4725143"/>
            <a:ext cx="6696744" cy="1198269"/>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286000" y="2060848"/>
            <a:ext cx="40862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Type </a:t>
            </a:r>
          </a:p>
          <a:p>
            <a:r>
              <a:rPr lang="fr-FR" dirty="0" smtClean="0"/>
              <a:t>              Liste = ^Cellule</a:t>
            </a:r>
          </a:p>
          <a:p>
            <a:r>
              <a:rPr lang="fr-FR" dirty="0" smtClean="0"/>
              <a:t>              Cellule= Enregistrement </a:t>
            </a:r>
          </a:p>
          <a:p>
            <a:r>
              <a:rPr lang="fr-FR" dirty="0" smtClean="0"/>
              <a:t>                              Info : Chaîne              </a:t>
            </a:r>
          </a:p>
          <a:p>
            <a:r>
              <a:rPr lang="fr-FR" dirty="0" smtClean="0"/>
              <a:t>                              Suivant : Liste </a:t>
            </a:r>
          </a:p>
          <a:p>
            <a:r>
              <a:rPr lang="fr-FR" dirty="0" smtClean="0"/>
              <a:t>                    fin  </a:t>
            </a:r>
          </a:p>
          <a:p>
            <a:endParaRPr lang="fr-FR" dirty="0" smtClean="0"/>
          </a:p>
          <a:p>
            <a:r>
              <a:rPr lang="fr-FR" dirty="0" smtClean="0"/>
              <a:t>Var P : Liste</a:t>
            </a:r>
            <a:endParaRPr lang="fr-FR" dirty="0"/>
          </a:p>
        </p:txBody>
      </p:sp>
      <p:sp>
        <p:nvSpPr>
          <p:cNvPr id="6" name="ZoneTexte 5"/>
          <p:cNvSpPr txBox="1"/>
          <p:nvPr/>
        </p:nvSpPr>
        <p:spPr>
          <a:xfrm>
            <a:off x="1043608" y="1628800"/>
            <a:ext cx="1584176"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Exemple:</a:t>
            </a:r>
            <a:endParaRPr lang="fr-FR" b="1" dirty="0">
              <a:effectLst>
                <a:outerShdw blurRad="38100" dist="38100" dir="2700000" algn="tl">
                  <a:srgbClr val="000000">
                    <a:alpha val="43137"/>
                  </a:srgbClr>
                </a:outerShdw>
              </a:effectLst>
            </a:endParaRPr>
          </a:p>
        </p:txBody>
      </p:sp>
      <p:sp>
        <p:nvSpPr>
          <p:cNvPr id="7" name="Rectangle 6"/>
          <p:cNvSpPr/>
          <p:nvPr/>
        </p:nvSpPr>
        <p:spPr>
          <a:xfrm>
            <a:off x="1763688" y="5157192"/>
            <a:ext cx="2398413" cy="1477328"/>
          </a:xfrm>
          <a:prstGeom prst="rect">
            <a:avLst/>
          </a:prstGeom>
        </p:spPr>
        <p:txBody>
          <a:bodyPr wrap="none">
            <a:spAutoFit/>
          </a:bodyPr>
          <a:lstStyle/>
          <a:p>
            <a:r>
              <a:rPr lang="fr-FR" dirty="0" smtClean="0"/>
              <a:t>Allouer(P)</a:t>
            </a:r>
          </a:p>
          <a:p>
            <a:r>
              <a:rPr lang="fr-FR" dirty="0" smtClean="0"/>
              <a:t>P^.Info</a:t>
            </a:r>
            <a:r>
              <a:rPr lang="fr-FR" dirty="0" smtClean="0">
                <a:sym typeface="Wingdings" pitchFamily="2" charset="2"/>
              </a:rPr>
              <a:t></a:t>
            </a:r>
            <a:r>
              <a:rPr lang="fr-FR" dirty="0" smtClean="0"/>
              <a:t>  "Essai" ; </a:t>
            </a:r>
          </a:p>
          <a:p>
            <a:r>
              <a:rPr lang="fr-FR" dirty="0" smtClean="0"/>
              <a:t>P^.Suivant</a:t>
            </a:r>
            <a:r>
              <a:rPr lang="fr-FR" dirty="0" smtClean="0">
                <a:sym typeface="Wingdings" pitchFamily="2" charset="2"/>
              </a:rPr>
              <a:t></a:t>
            </a:r>
            <a:r>
              <a:rPr lang="fr-FR" dirty="0" smtClean="0"/>
              <a:t> Nil ;</a:t>
            </a:r>
          </a:p>
          <a:p>
            <a:endParaRPr lang="fr-FR" dirty="0" smtClean="0"/>
          </a:p>
          <a:p>
            <a:r>
              <a:rPr lang="fr-FR" dirty="0" smtClean="0"/>
              <a:t> </a:t>
            </a:r>
            <a:endParaRPr lang="fr-FR" dirty="0"/>
          </a:p>
        </p:txBody>
      </p:sp>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627784" y="1412776"/>
            <a:ext cx="2864887"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Opérations sur les listes</a:t>
            </a:r>
            <a:endParaRPr lang="fr-FR" b="1" dirty="0">
              <a:effectLst>
                <a:outerShdw blurRad="38100" dist="38100" dir="2700000" algn="tl">
                  <a:srgbClr val="000000">
                    <a:alpha val="43137"/>
                  </a:srgbClr>
                </a:outerShdw>
              </a:effectLst>
            </a:endParaRPr>
          </a:p>
        </p:txBody>
      </p:sp>
      <p:sp>
        <p:nvSpPr>
          <p:cNvPr id="6" name="Rectangle 5"/>
          <p:cNvSpPr/>
          <p:nvPr/>
        </p:nvSpPr>
        <p:spPr>
          <a:xfrm>
            <a:off x="179512" y="1989995"/>
            <a:ext cx="8712968" cy="4247317"/>
          </a:xfrm>
          <a:prstGeom prst="rect">
            <a:avLst/>
          </a:prstGeom>
        </p:spPr>
        <p:txBody>
          <a:bodyPr wrap="square">
            <a:spAutoFit/>
          </a:bodyPr>
          <a:lstStyle/>
          <a:p>
            <a:r>
              <a:rPr lang="fr-FR" dirty="0" smtClean="0"/>
              <a:t>On peut classer les opérations sur les listes en trois catégories : 5.1- </a:t>
            </a:r>
          </a:p>
          <a:p>
            <a:endParaRPr lang="fr-FR" dirty="0" smtClean="0"/>
          </a:p>
          <a:p>
            <a:pPr marL="342900" indent="-342900">
              <a:buFont typeface="+mj-lt"/>
              <a:buAutoNum type="arabicPeriod"/>
            </a:pPr>
            <a:r>
              <a:rPr lang="fr-FR" b="1" dirty="0" smtClean="0">
                <a:effectLst>
                  <a:outerShdw blurRad="38100" dist="38100" dir="2700000" algn="tl">
                    <a:srgbClr val="000000">
                      <a:alpha val="43137"/>
                    </a:srgbClr>
                  </a:outerShdw>
                </a:effectLst>
              </a:rPr>
              <a:t>Construction : </a:t>
            </a:r>
          </a:p>
          <a:p>
            <a:pPr lvl="2"/>
            <a:r>
              <a:rPr lang="fr-FR" dirty="0" smtClean="0"/>
              <a:t>1- Initialisation (création d’une liste vide). </a:t>
            </a:r>
          </a:p>
          <a:p>
            <a:pPr lvl="2"/>
            <a:r>
              <a:rPr lang="fr-FR" dirty="0" smtClean="0"/>
              <a:t>2- Insertion (ajout) en tête (au début), au milieu ou en queue (à la fin). </a:t>
            </a:r>
          </a:p>
          <a:p>
            <a:pPr lvl="2"/>
            <a:r>
              <a:rPr lang="fr-FR" dirty="0" smtClean="0"/>
              <a:t>3- Insertion par position. </a:t>
            </a:r>
          </a:p>
          <a:p>
            <a:pPr lvl="2"/>
            <a:r>
              <a:rPr lang="fr-FR" dirty="0" smtClean="0"/>
              <a:t>4- Insertion dans une liste triée, … </a:t>
            </a:r>
          </a:p>
          <a:p>
            <a:r>
              <a:rPr lang="fr-FR" b="1" dirty="0" smtClean="0">
                <a:effectLst>
                  <a:outerShdw blurRad="38100" dist="38100" dir="2700000" algn="tl">
                    <a:srgbClr val="000000">
                      <a:alpha val="43137"/>
                    </a:srgbClr>
                  </a:outerShdw>
                </a:effectLst>
              </a:rPr>
              <a:t>2- Consultation (exploitation) : </a:t>
            </a:r>
          </a:p>
          <a:p>
            <a:pPr lvl="2"/>
            <a:r>
              <a:rPr lang="fr-FR" dirty="0" smtClean="0"/>
              <a:t>1- Affichage des éléments de la liste, </a:t>
            </a:r>
          </a:p>
          <a:p>
            <a:pPr lvl="2"/>
            <a:r>
              <a:rPr lang="fr-FR" dirty="0" smtClean="0"/>
              <a:t>2- Calcul de la longueur de la liste (nombre d’éléments), </a:t>
            </a:r>
          </a:p>
          <a:p>
            <a:pPr lvl="2"/>
            <a:r>
              <a:rPr lang="fr-FR" dirty="0" smtClean="0"/>
              <a:t>3- Recherche d’une valeur si elle existe, </a:t>
            </a:r>
          </a:p>
          <a:p>
            <a:pPr lvl="2"/>
            <a:r>
              <a:rPr lang="fr-FR" dirty="0" smtClean="0"/>
              <a:t>4- Nombres d’occurrences, … </a:t>
            </a:r>
          </a:p>
          <a:p>
            <a:r>
              <a:rPr lang="fr-FR" b="1" dirty="0" smtClean="0">
                <a:effectLst>
                  <a:outerShdw blurRad="38100" dist="38100" dir="2700000" algn="tl">
                    <a:srgbClr val="000000">
                      <a:alpha val="43137"/>
                    </a:srgbClr>
                  </a:outerShdw>
                </a:effectLst>
              </a:rPr>
              <a:t>3- Destruction (suppression) : </a:t>
            </a:r>
          </a:p>
          <a:p>
            <a:pPr lvl="2"/>
            <a:r>
              <a:rPr lang="fr-FR" dirty="0" smtClean="0"/>
              <a:t>1- Suppression d’un élément : En tête, au milieu ou à la fin, </a:t>
            </a:r>
          </a:p>
          <a:p>
            <a:pPr lvl="2"/>
            <a:r>
              <a:rPr lang="fr-FR" dirty="0" smtClean="0"/>
              <a:t>2- Destruction de la liste entière.</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323528" y="1628800"/>
            <a:ext cx="8064896" cy="2308324"/>
          </a:xfrm>
          <a:prstGeom prst="rect">
            <a:avLst/>
          </a:prstGeom>
        </p:spPr>
        <p:txBody>
          <a:bodyPr wrap="square">
            <a:spAutoFit/>
          </a:bodyPr>
          <a:lstStyle/>
          <a:p>
            <a:pPr algn="ctr"/>
            <a:r>
              <a:rPr lang="fr-FR" dirty="0" smtClean="0">
                <a:effectLst>
                  <a:outerShdw blurRad="38100" dist="38100" dir="2700000" algn="tl">
                    <a:srgbClr val="000000">
                      <a:alpha val="43137"/>
                    </a:srgbClr>
                  </a:outerShdw>
                </a:effectLst>
              </a:rPr>
              <a:t>Initialisation d’une Liste Linéaire Chainée </a:t>
            </a:r>
          </a:p>
          <a:p>
            <a:endParaRPr lang="fr-FR" dirty="0" smtClean="0"/>
          </a:p>
          <a:p>
            <a:endParaRPr lang="fr-FR" dirty="0" smtClean="0"/>
          </a:p>
          <a:p>
            <a:endParaRPr lang="fr-FR" dirty="0" smtClean="0"/>
          </a:p>
          <a:p>
            <a:r>
              <a:rPr lang="fr-FR" dirty="0" smtClean="0"/>
              <a:t>Si L est une liste, son initialisation consiste à lui donner la valeur NIL (Not In List). </a:t>
            </a:r>
          </a:p>
          <a:p>
            <a:endParaRPr lang="fr-FR" dirty="0" smtClean="0"/>
          </a:p>
          <a:p>
            <a:r>
              <a:rPr lang="fr-FR" dirty="0" smtClean="0"/>
              <a:t>On écrit alors : L </a:t>
            </a:r>
            <a:r>
              <a:rPr lang="fr-FR" dirty="0" smtClean="0">
                <a:sym typeface="Wingdings" pitchFamily="2" charset="2"/>
              </a:rPr>
              <a:t> </a:t>
            </a:r>
            <a:r>
              <a:rPr lang="fr-FR" dirty="0" smtClean="0"/>
              <a:t>NIL. </a:t>
            </a:r>
            <a:endParaRPr lang="fr-FR" dirty="0"/>
          </a:p>
        </p:txBody>
      </p:sp>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539552" y="2136339"/>
            <a:ext cx="8424936" cy="1754326"/>
          </a:xfrm>
          <a:prstGeom prst="rect">
            <a:avLst/>
          </a:prstGeom>
        </p:spPr>
        <p:txBody>
          <a:bodyPr wrap="square">
            <a:spAutoFit/>
          </a:bodyPr>
          <a:lstStyle/>
          <a:p>
            <a:r>
              <a:rPr lang="fr-FR" dirty="0" smtClean="0"/>
              <a:t>Soit L le nom de la liste et P le pointeur sur le nouvel élément créé. </a:t>
            </a:r>
          </a:p>
          <a:p>
            <a:endParaRPr lang="fr-FR" dirty="0" smtClean="0"/>
          </a:p>
          <a:p>
            <a:r>
              <a:rPr lang="fr-FR" dirty="0" smtClean="0"/>
              <a:t>Cette opération se fait en deux étapes : </a:t>
            </a:r>
          </a:p>
          <a:p>
            <a:endParaRPr lang="fr-FR" dirty="0" smtClean="0"/>
          </a:p>
          <a:p>
            <a:pPr lvl="1">
              <a:buFont typeface="Arial" pitchFamily="34" charset="0"/>
              <a:buChar char="•"/>
            </a:pPr>
            <a:r>
              <a:rPr lang="fr-FR" dirty="0" smtClean="0"/>
              <a:t>Un nouvel élément (cellule) est créé avec l’instruction </a:t>
            </a:r>
            <a:r>
              <a:rPr lang="fr-FR" b="1" dirty="0" smtClean="0">
                <a:solidFill>
                  <a:srgbClr val="FF0000"/>
                </a:solidFill>
              </a:rPr>
              <a:t>ALLOUER( P )</a:t>
            </a:r>
            <a:r>
              <a:rPr lang="fr-FR" dirty="0" smtClean="0"/>
              <a:t>. </a:t>
            </a:r>
          </a:p>
          <a:p>
            <a:pPr lvl="1">
              <a:buFont typeface="Arial" pitchFamily="34" charset="0"/>
              <a:buChar char="•"/>
            </a:pPr>
            <a:r>
              <a:rPr lang="fr-FR" dirty="0" smtClean="0"/>
              <a:t>le champ Valeur (Val) est initialisé avec la valeur voulue </a:t>
            </a:r>
            <a:r>
              <a:rPr lang="fr-FR" b="1" dirty="0" smtClean="0">
                <a:solidFill>
                  <a:srgbClr val="FF0000"/>
                </a:solidFill>
              </a:rPr>
              <a:t>P^.Val </a:t>
            </a:r>
            <a:r>
              <a:rPr lang="fr-FR" b="1" dirty="0" smtClean="0">
                <a:solidFill>
                  <a:srgbClr val="FF0000"/>
                </a:solidFill>
                <a:sym typeface="Wingdings" pitchFamily="2" charset="2"/>
              </a:rPr>
              <a:t> </a:t>
            </a:r>
            <a:r>
              <a:rPr lang="fr-FR" b="1" dirty="0" smtClean="0">
                <a:solidFill>
                  <a:srgbClr val="FF0000"/>
                </a:solidFill>
              </a:rPr>
              <a:t>valeur</a:t>
            </a:r>
            <a:r>
              <a:rPr lang="fr-FR" dirty="0" smtClean="0"/>
              <a:t>. </a:t>
            </a:r>
            <a:endParaRPr lang="fr-FR" dirty="0"/>
          </a:p>
        </p:txBody>
      </p:sp>
      <p:sp>
        <p:nvSpPr>
          <p:cNvPr id="6" name="Rectangle 5"/>
          <p:cNvSpPr/>
          <p:nvPr/>
        </p:nvSpPr>
        <p:spPr>
          <a:xfrm>
            <a:off x="2267744" y="1484784"/>
            <a:ext cx="4814138" cy="369332"/>
          </a:xfrm>
          <a:prstGeom prst="rect">
            <a:avLst/>
          </a:prstGeom>
        </p:spPr>
        <p:txBody>
          <a:bodyPr wrap="none">
            <a:spAutoFit/>
          </a:bodyPr>
          <a:lstStyle/>
          <a:p>
            <a:r>
              <a:rPr lang="fr-FR" b="1" dirty="0" smtClean="0">
                <a:effectLst>
                  <a:outerShdw blurRad="38100" dist="38100" dir="2700000" algn="tl">
                    <a:srgbClr val="000000">
                      <a:alpha val="43137"/>
                    </a:srgbClr>
                  </a:outerShdw>
                </a:effectLst>
              </a:rPr>
              <a:t>Insertion dans une Liste Linéaire Chainée </a:t>
            </a:r>
            <a:endParaRPr lang="fr-FR" b="1" dirty="0">
              <a:effectLst>
                <a:outerShdw blurRad="38100" dist="38100" dir="2700000" algn="tl">
                  <a:srgbClr val="000000">
                    <a:alpha val="43137"/>
                  </a:srgbClr>
                </a:outerShdw>
              </a:effectLst>
            </a:endParaRPr>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51520" y="1340768"/>
            <a:ext cx="8640960" cy="1477328"/>
          </a:xfrm>
          <a:prstGeom prst="rect">
            <a:avLst/>
          </a:prstGeom>
        </p:spPr>
        <p:txBody>
          <a:bodyPr wrap="square">
            <a:spAutoFit/>
          </a:bodyPr>
          <a:lstStyle/>
          <a:p>
            <a:pPr algn="ctr"/>
            <a:r>
              <a:rPr lang="fr-FR" b="1" dirty="0" smtClean="0">
                <a:effectLst>
                  <a:outerShdw blurRad="38100" dist="38100" dir="2700000" algn="tl">
                    <a:srgbClr val="000000">
                      <a:alpha val="43137"/>
                    </a:srgbClr>
                  </a:outerShdw>
                </a:effectLst>
              </a:rPr>
              <a:t>Insertion en tête de liste </a:t>
            </a:r>
          </a:p>
          <a:p>
            <a:endParaRPr lang="fr-FR" dirty="0" smtClean="0"/>
          </a:p>
          <a:p>
            <a:r>
              <a:rPr lang="fr-FR" dirty="0" smtClean="0"/>
              <a:t>Dans ce cas, il faut modifier le pointeur de tête de liste ( L ) et d’établir un lien entre l’élément nouvellement créé et l’élément qui se trouvait en tête (s’il existait). Ces opérations sont expliquées sur le schéma suivant : </a:t>
            </a:r>
            <a:endParaRPr lang="fr-FR" dirty="0"/>
          </a:p>
        </p:txBody>
      </p:sp>
      <p:grpSp>
        <p:nvGrpSpPr>
          <p:cNvPr id="14" name="Groupe 13"/>
          <p:cNvGrpSpPr/>
          <p:nvPr/>
        </p:nvGrpSpPr>
        <p:grpSpPr>
          <a:xfrm>
            <a:off x="2339752" y="2924944"/>
            <a:ext cx="5278065" cy="648072"/>
            <a:chOff x="2339752" y="2924944"/>
            <a:chExt cx="5278065" cy="648072"/>
          </a:xfrm>
        </p:grpSpPr>
        <p:pic>
          <p:nvPicPr>
            <p:cNvPr id="7170" name="Picture 2"/>
            <p:cNvPicPr>
              <a:picLocks noChangeAspect="1" noChangeArrowheads="1"/>
            </p:cNvPicPr>
            <p:nvPr/>
          </p:nvPicPr>
          <p:blipFill>
            <a:blip r:embed="rId3" cstate="print"/>
            <a:srcRect l="21872" t="41999" b="26501"/>
            <a:stretch>
              <a:fillRect/>
            </a:stretch>
          </p:blipFill>
          <p:spPr bwMode="auto">
            <a:xfrm>
              <a:off x="2987824" y="3140968"/>
              <a:ext cx="4629993" cy="432048"/>
            </a:xfrm>
            <a:prstGeom prst="rect">
              <a:avLst/>
            </a:prstGeom>
            <a:noFill/>
            <a:ln w="9525">
              <a:noFill/>
              <a:miter lim="800000"/>
              <a:headEnd/>
              <a:tailEnd/>
            </a:ln>
          </p:spPr>
        </p:pic>
        <p:sp>
          <p:nvSpPr>
            <p:cNvPr id="7" name="Rectangle 6"/>
            <p:cNvSpPr/>
            <p:nvPr/>
          </p:nvSpPr>
          <p:spPr>
            <a:xfrm>
              <a:off x="2699792" y="3068960"/>
              <a:ext cx="288032"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339752" y="2924944"/>
              <a:ext cx="312906" cy="369332"/>
            </a:xfrm>
            <a:prstGeom prst="rect">
              <a:avLst/>
            </a:prstGeom>
          </p:spPr>
          <p:txBody>
            <a:bodyPr wrap="none">
              <a:spAutoFit/>
            </a:bodyPr>
            <a:lstStyle/>
            <a:p>
              <a:r>
                <a:rPr lang="fr-FR" dirty="0" smtClean="0"/>
                <a:t>L</a:t>
              </a:r>
              <a:endParaRPr lang="fr-FR" dirty="0"/>
            </a:p>
          </p:txBody>
        </p:sp>
      </p:grpSp>
      <p:grpSp>
        <p:nvGrpSpPr>
          <p:cNvPr id="13" name="Groupe 12"/>
          <p:cNvGrpSpPr/>
          <p:nvPr/>
        </p:nvGrpSpPr>
        <p:grpSpPr>
          <a:xfrm>
            <a:off x="1835696" y="4581128"/>
            <a:ext cx="5926137" cy="1371600"/>
            <a:chOff x="1907704" y="4581128"/>
            <a:chExt cx="5926137" cy="1371600"/>
          </a:xfrm>
        </p:grpSpPr>
        <p:pic>
          <p:nvPicPr>
            <p:cNvPr id="7171" name="Picture 3"/>
            <p:cNvPicPr>
              <a:picLocks noChangeAspect="1" noChangeArrowheads="1"/>
            </p:cNvPicPr>
            <p:nvPr/>
          </p:nvPicPr>
          <p:blipFill>
            <a:blip r:embed="rId3" cstate="print"/>
            <a:srcRect/>
            <a:stretch>
              <a:fillRect/>
            </a:stretch>
          </p:blipFill>
          <p:spPr bwMode="auto">
            <a:xfrm>
              <a:off x="1907704" y="4581128"/>
              <a:ext cx="5926137" cy="1371600"/>
            </a:xfrm>
            <a:prstGeom prst="rect">
              <a:avLst/>
            </a:prstGeom>
            <a:noFill/>
            <a:ln w="9525">
              <a:noFill/>
              <a:miter lim="800000"/>
              <a:headEnd/>
              <a:tailEnd/>
            </a:ln>
          </p:spPr>
        </p:pic>
        <p:sp>
          <p:nvSpPr>
            <p:cNvPr id="11" name="Rectangle 10"/>
            <p:cNvSpPr/>
            <p:nvPr/>
          </p:nvSpPr>
          <p:spPr>
            <a:xfrm>
              <a:off x="3851920" y="4581128"/>
              <a:ext cx="3312368" cy="60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923928" y="5589240"/>
              <a:ext cx="331236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 name="Groupe 28"/>
          <p:cNvGrpSpPr/>
          <p:nvPr/>
        </p:nvGrpSpPr>
        <p:grpSpPr>
          <a:xfrm>
            <a:off x="539552" y="3573016"/>
            <a:ext cx="1944216" cy="470917"/>
            <a:chOff x="395536" y="3861048"/>
            <a:chExt cx="1944216" cy="470917"/>
          </a:xfrm>
        </p:grpSpPr>
        <p:pic>
          <p:nvPicPr>
            <p:cNvPr id="9" name="Picture 3"/>
            <p:cNvPicPr>
              <a:picLocks noChangeAspect="1" noChangeArrowheads="1"/>
            </p:cNvPicPr>
            <p:nvPr/>
          </p:nvPicPr>
          <p:blipFill>
            <a:blip r:embed="rId3" cstate="print"/>
            <a:srcRect l="3645" t="44415" r="84204" b="26501"/>
            <a:stretch>
              <a:fillRect/>
            </a:stretch>
          </p:blipFill>
          <p:spPr bwMode="auto">
            <a:xfrm>
              <a:off x="1619672" y="3933056"/>
              <a:ext cx="720080" cy="398909"/>
            </a:xfrm>
            <a:prstGeom prst="rect">
              <a:avLst/>
            </a:prstGeom>
            <a:noFill/>
            <a:ln w="9525">
              <a:noFill/>
              <a:miter lim="800000"/>
              <a:headEnd/>
              <a:tailEnd/>
            </a:ln>
          </p:spPr>
        </p:pic>
        <p:sp>
          <p:nvSpPr>
            <p:cNvPr id="15" name="ZoneTexte 14"/>
            <p:cNvSpPr txBox="1"/>
            <p:nvPr/>
          </p:nvSpPr>
          <p:spPr>
            <a:xfrm>
              <a:off x="395536" y="3861048"/>
              <a:ext cx="360040" cy="369332"/>
            </a:xfrm>
            <a:prstGeom prst="rect">
              <a:avLst/>
            </a:prstGeom>
            <a:noFill/>
          </p:spPr>
          <p:txBody>
            <a:bodyPr wrap="square" rtlCol="0">
              <a:spAutoFit/>
            </a:bodyPr>
            <a:lstStyle/>
            <a:p>
              <a:r>
                <a:rPr lang="fr-FR" dirty="0" smtClean="0"/>
                <a:t>P   </a:t>
              </a:r>
              <a:endParaRPr lang="fr-FR" dirty="0"/>
            </a:p>
          </p:txBody>
        </p:sp>
        <p:sp>
          <p:nvSpPr>
            <p:cNvPr id="16" name="Rectangle 15"/>
            <p:cNvSpPr/>
            <p:nvPr/>
          </p:nvSpPr>
          <p:spPr>
            <a:xfrm>
              <a:off x="827584" y="3933056"/>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Forme 23"/>
            <p:cNvCxnSpPr/>
            <p:nvPr/>
          </p:nvCxnSpPr>
          <p:spPr>
            <a:xfrm flipV="1">
              <a:off x="971600" y="4077072"/>
              <a:ext cx="648072" cy="144016"/>
            </a:xfrm>
            <a:prstGeom prst="curvedConnector3">
              <a:avLst>
                <a:gd name="adj1" fmla="val 33833"/>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9" name="Espace réservé du numéro de diapositive 18"/>
          <p:cNvSpPr>
            <a:spLocks noGrp="1"/>
          </p:cNvSpPr>
          <p:nvPr>
            <p:ph type="sldNum" sz="quarter" idx="12"/>
          </p:nvPr>
        </p:nvSpPr>
        <p:spPr/>
        <p:txBody>
          <a:bodyPr/>
          <a:lstStyle/>
          <a:p>
            <a:pPr>
              <a:defRPr/>
            </a:pPr>
            <a:fld id="{AA0EA860-6736-4E1D-9F67-02BC2128F23B}" type="slidenum">
              <a:rPr lang="ar-SA"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627784" y="1340768"/>
            <a:ext cx="2890535" cy="369332"/>
          </a:xfrm>
          <a:prstGeom prst="rect">
            <a:avLst/>
          </a:prstGeom>
        </p:spPr>
        <p:txBody>
          <a:bodyPr wrap="none">
            <a:spAutoFit/>
          </a:bodyPr>
          <a:lstStyle/>
          <a:p>
            <a:pPr algn="ctr"/>
            <a:r>
              <a:rPr lang="fr-FR" b="1" dirty="0" smtClean="0">
                <a:effectLst>
                  <a:outerShdw blurRad="38100" dist="38100" dir="2700000" algn="tl">
                    <a:srgbClr val="000000">
                      <a:alpha val="43137"/>
                    </a:srgbClr>
                  </a:outerShdw>
                </a:effectLst>
              </a:rPr>
              <a:t>Insertion en tête de liste </a:t>
            </a:r>
          </a:p>
        </p:txBody>
      </p:sp>
      <p:sp>
        <p:nvSpPr>
          <p:cNvPr id="6" name="Rectangle 5"/>
          <p:cNvSpPr/>
          <p:nvPr/>
        </p:nvSpPr>
        <p:spPr>
          <a:xfrm>
            <a:off x="179512" y="2060848"/>
            <a:ext cx="8712968" cy="4801314"/>
          </a:xfrm>
          <a:prstGeom prst="rect">
            <a:avLst/>
          </a:prstGeom>
        </p:spPr>
        <p:txBody>
          <a:bodyPr wrap="square">
            <a:spAutoFit/>
          </a:bodyPr>
          <a:lstStyle/>
          <a:p>
            <a:r>
              <a:rPr lang="fr-FR" dirty="0" smtClean="0"/>
              <a:t>On peut écrire une procédure </a:t>
            </a:r>
            <a:r>
              <a:rPr lang="fr-FR" dirty="0" err="1" smtClean="0"/>
              <a:t>InsererTete</a:t>
            </a:r>
            <a:r>
              <a:rPr lang="fr-FR" dirty="0" smtClean="0"/>
              <a:t> qui permet d’insérer en tête (au début) d’une liste L, une valeur val (val = 54 dans l’exemple).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Procédure </a:t>
            </a:r>
            <a:r>
              <a:rPr lang="fr-FR" dirty="0" err="1" smtClean="0"/>
              <a:t>InsererTete</a:t>
            </a:r>
            <a:r>
              <a:rPr lang="fr-FR" dirty="0" smtClean="0"/>
              <a:t>(L :Liste, val : Entier) </a:t>
            </a:r>
          </a:p>
          <a:p>
            <a:r>
              <a:rPr lang="fr-FR" dirty="0" smtClean="0"/>
              <a:t>   Var P : Liste </a:t>
            </a:r>
          </a:p>
          <a:p>
            <a:r>
              <a:rPr lang="fr-FR" dirty="0" smtClean="0"/>
              <a:t>   Début </a:t>
            </a:r>
          </a:p>
          <a:p>
            <a:r>
              <a:rPr lang="fr-FR" dirty="0" smtClean="0"/>
              <a:t>      Allouer( P )                       </a:t>
            </a:r>
            <a:r>
              <a:rPr lang="fr-FR" dirty="0" smtClean="0">
                <a:solidFill>
                  <a:srgbClr val="FF0000"/>
                </a:solidFill>
              </a:rPr>
              <a:t>1</a:t>
            </a:r>
          </a:p>
          <a:p>
            <a:r>
              <a:rPr lang="fr-FR" dirty="0" smtClean="0"/>
              <a:t>      P^.Val  </a:t>
            </a:r>
            <a:r>
              <a:rPr lang="fr-FR" dirty="0" smtClean="0">
                <a:sym typeface="Wingdings" pitchFamily="2" charset="2"/>
              </a:rPr>
              <a:t> </a:t>
            </a:r>
            <a:r>
              <a:rPr lang="fr-FR" dirty="0" smtClean="0"/>
              <a:t> val                   </a:t>
            </a:r>
            <a:r>
              <a:rPr lang="fr-FR" dirty="0" smtClean="0">
                <a:solidFill>
                  <a:srgbClr val="FF0000"/>
                </a:solidFill>
              </a:rPr>
              <a:t>2</a:t>
            </a:r>
          </a:p>
          <a:p>
            <a:r>
              <a:rPr lang="fr-FR" dirty="0" smtClean="0"/>
              <a:t>      P^.</a:t>
            </a:r>
            <a:r>
              <a:rPr lang="fr-FR" dirty="0" err="1" smtClean="0"/>
              <a:t>Suiv</a:t>
            </a:r>
            <a:r>
              <a:rPr lang="fr-FR" dirty="0" smtClean="0"/>
              <a:t> </a:t>
            </a:r>
            <a:r>
              <a:rPr lang="fr-FR" dirty="0" smtClean="0">
                <a:sym typeface="Wingdings" pitchFamily="2" charset="2"/>
              </a:rPr>
              <a:t></a:t>
            </a:r>
            <a:r>
              <a:rPr lang="fr-FR" dirty="0" smtClean="0"/>
              <a:t> L                      </a:t>
            </a:r>
            <a:r>
              <a:rPr lang="fr-FR" dirty="0" smtClean="0">
                <a:solidFill>
                  <a:srgbClr val="FF0000"/>
                </a:solidFill>
              </a:rPr>
              <a:t>3</a:t>
            </a:r>
          </a:p>
          <a:p>
            <a:r>
              <a:rPr lang="fr-FR" dirty="0" smtClean="0"/>
              <a:t>      L </a:t>
            </a:r>
            <a:r>
              <a:rPr lang="fr-FR" dirty="0" smtClean="0">
                <a:sym typeface="Wingdings" pitchFamily="2" charset="2"/>
              </a:rPr>
              <a:t></a:t>
            </a:r>
            <a:r>
              <a:rPr lang="fr-FR" dirty="0" smtClean="0"/>
              <a:t> P                                </a:t>
            </a:r>
            <a:r>
              <a:rPr lang="fr-FR" dirty="0" smtClean="0">
                <a:solidFill>
                  <a:srgbClr val="FF0000"/>
                </a:solidFill>
              </a:rPr>
              <a:t>4</a:t>
            </a:r>
          </a:p>
          <a:p>
            <a:r>
              <a:rPr lang="fr-FR" dirty="0" smtClean="0"/>
              <a:t>Fin </a:t>
            </a:r>
            <a:endParaRPr lang="fr-FR" dirty="0"/>
          </a:p>
        </p:txBody>
      </p:sp>
      <p:pic>
        <p:nvPicPr>
          <p:cNvPr id="9" name="Picture 3"/>
          <p:cNvPicPr>
            <a:picLocks noChangeAspect="1" noChangeArrowheads="1"/>
          </p:cNvPicPr>
          <p:nvPr/>
        </p:nvPicPr>
        <p:blipFill>
          <a:blip r:embed="rId3" cstate="print"/>
          <a:srcRect r="67457"/>
          <a:stretch>
            <a:fillRect/>
          </a:stretch>
        </p:blipFill>
        <p:spPr bwMode="auto">
          <a:xfrm>
            <a:off x="2474243" y="3035052"/>
            <a:ext cx="2016224" cy="143555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32666" t="41342" b="27194"/>
          <a:stretch>
            <a:fillRect/>
          </a:stretch>
        </p:blipFill>
        <p:spPr bwMode="auto">
          <a:xfrm>
            <a:off x="4499992" y="3645024"/>
            <a:ext cx="3990305" cy="432048"/>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pPr>
              <a:defRPr/>
            </a:pPr>
            <a:fld id="{AA0EA860-6736-4E1D-9F67-02BC2128F23B}" type="slidenum">
              <a:rPr lang="ar-SA"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107504" y="1484784"/>
            <a:ext cx="8856984" cy="1477328"/>
          </a:xfrm>
          <a:prstGeom prst="rect">
            <a:avLst/>
          </a:prstGeom>
        </p:spPr>
        <p:txBody>
          <a:bodyPr wrap="square">
            <a:spAutoFit/>
          </a:bodyPr>
          <a:lstStyle/>
          <a:p>
            <a:r>
              <a:rPr lang="fr-FR" b="1" dirty="0" smtClean="0">
                <a:effectLst>
                  <a:outerShdw blurRad="38100" dist="38100" dir="2700000" algn="tl">
                    <a:srgbClr val="000000">
                      <a:alpha val="43137"/>
                    </a:srgbClr>
                  </a:outerShdw>
                </a:effectLst>
              </a:rPr>
              <a:t>Exercice</a:t>
            </a:r>
            <a:r>
              <a:rPr lang="fr-FR" dirty="0" smtClean="0"/>
              <a:t> : </a:t>
            </a:r>
          </a:p>
          <a:p>
            <a:r>
              <a:rPr lang="fr-FR" dirty="0" smtClean="0"/>
              <a:t>Ecrire un algorithme qui permet de créer une liste à partir des éléments d’un tableau </a:t>
            </a:r>
          </a:p>
          <a:p>
            <a:r>
              <a:rPr lang="fr-FR" dirty="0" smtClean="0"/>
              <a:t>d’entiers. Il faut que l’ordre des éléments dans la liste reste le même que celui des éléments du tableau. </a:t>
            </a:r>
          </a:p>
          <a:p>
            <a:r>
              <a:rPr lang="fr-FR" dirty="0" smtClean="0"/>
              <a:t>Après la création de la liste, afficher ses éléments ainsi que leur nombre. </a:t>
            </a:r>
            <a:endParaRPr lang="fr-FR" dirty="0"/>
          </a:p>
        </p:txBody>
      </p:sp>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0" y="1196752"/>
            <a:ext cx="4139952"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smtClean="0">
                <a:effectLst>
                  <a:outerShdw blurRad="38100" dist="38100" dir="2700000" algn="tl">
                    <a:srgbClr val="000000">
                      <a:alpha val="43137"/>
                    </a:srgbClr>
                  </a:outerShdw>
                </a:effectLst>
              </a:rPr>
              <a:t>Solution</a:t>
            </a:r>
            <a:r>
              <a:rPr lang="fr-FR" dirty="0" smtClean="0"/>
              <a:t> : </a:t>
            </a:r>
          </a:p>
          <a:p>
            <a:r>
              <a:rPr lang="fr-FR" dirty="0" smtClean="0"/>
              <a:t>Algorithme </a:t>
            </a:r>
            <a:r>
              <a:rPr lang="fr-FR" dirty="0" err="1" smtClean="0"/>
              <a:t>CreationListe</a:t>
            </a:r>
            <a:r>
              <a:rPr lang="fr-FR" dirty="0" smtClean="0"/>
              <a:t> </a:t>
            </a:r>
          </a:p>
          <a:p>
            <a:r>
              <a:rPr lang="fr-FR" dirty="0" smtClean="0"/>
              <a:t>    </a:t>
            </a:r>
            <a:r>
              <a:rPr lang="fr-FR" dirty="0" err="1" smtClean="0"/>
              <a:t>Const</a:t>
            </a:r>
            <a:r>
              <a:rPr lang="fr-FR" dirty="0" smtClean="0"/>
              <a:t> N = 10 </a:t>
            </a:r>
          </a:p>
          <a:p>
            <a:r>
              <a:rPr lang="fr-FR" dirty="0" smtClean="0"/>
              <a:t>    Type Liste = ^</a:t>
            </a:r>
            <a:r>
              <a:rPr lang="fr-FR" dirty="0" err="1" smtClean="0"/>
              <a:t>Element</a:t>
            </a:r>
            <a:r>
              <a:rPr lang="fr-FR" dirty="0" smtClean="0"/>
              <a:t> </a:t>
            </a:r>
          </a:p>
          <a:p>
            <a:r>
              <a:rPr lang="fr-FR" dirty="0" smtClean="0"/>
              <a:t>            </a:t>
            </a:r>
            <a:r>
              <a:rPr lang="fr-FR" dirty="0" err="1" smtClean="0"/>
              <a:t>Element</a:t>
            </a:r>
            <a:r>
              <a:rPr lang="fr-FR" dirty="0" smtClean="0"/>
              <a:t> = Enregistrement </a:t>
            </a:r>
          </a:p>
          <a:p>
            <a:r>
              <a:rPr lang="fr-FR" dirty="0" smtClean="0"/>
              <a:t>                 Val : Entier </a:t>
            </a:r>
          </a:p>
          <a:p>
            <a:r>
              <a:rPr lang="fr-FR" dirty="0" smtClean="0"/>
              <a:t>                 </a:t>
            </a:r>
            <a:r>
              <a:rPr lang="fr-FR" dirty="0" err="1" smtClean="0"/>
              <a:t>Suiv</a:t>
            </a:r>
            <a:r>
              <a:rPr lang="fr-FR" dirty="0" smtClean="0"/>
              <a:t> : Liste </a:t>
            </a:r>
          </a:p>
          <a:p>
            <a:r>
              <a:rPr lang="fr-FR" dirty="0" smtClean="0"/>
              <a:t>            Fin </a:t>
            </a:r>
          </a:p>
          <a:p>
            <a:r>
              <a:rPr lang="fr-FR" dirty="0" smtClean="0"/>
              <a:t>Var Tab : Tableau[ 1 .. N ] d’entier </a:t>
            </a:r>
          </a:p>
          <a:p>
            <a:r>
              <a:rPr lang="fr-FR" dirty="0" smtClean="0"/>
              <a:t>      I , cpt: Entier </a:t>
            </a:r>
          </a:p>
          <a:p>
            <a:r>
              <a:rPr lang="fr-FR" dirty="0" smtClean="0"/>
              <a:t>      L, P : Liste</a:t>
            </a:r>
          </a:p>
          <a:p>
            <a:r>
              <a:rPr lang="fr-FR" dirty="0" smtClean="0"/>
              <a:t>Procédure </a:t>
            </a:r>
            <a:r>
              <a:rPr lang="fr-FR" dirty="0" err="1" smtClean="0"/>
              <a:t>InsTete</a:t>
            </a:r>
            <a:r>
              <a:rPr lang="fr-FR" dirty="0" smtClean="0"/>
              <a:t>(L :Liste, val : Entier) </a:t>
            </a:r>
          </a:p>
          <a:p>
            <a:r>
              <a:rPr lang="fr-FR" dirty="0" smtClean="0"/>
              <a:t>   Var P : Liste </a:t>
            </a:r>
          </a:p>
          <a:p>
            <a:r>
              <a:rPr lang="fr-FR" dirty="0" smtClean="0"/>
              <a:t>   Début </a:t>
            </a:r>
          </a:p>
          <a:p>
            <a:r>
              <a:rPr lang="fr-FR" dirty="0" smtClean="0"/>
              <a:t>      Allouer( P )                       </a:t>
            </a:r>
            <a:r>
              <a:rPr lang="fr-FR" dirty="0" smtClean="0">
                <a:solidFill>
                  <a:srgbClr val="FF0000"/>
                </a:solidFill>
              </a:rPr>
              <a:t>1</a:t>
            </a:r>
          </a:p>
          <a:p>
            <a:r>
              <a:rPr lang="fr-FR" dirty="0" smtClean="0"/>
              <a:t>      P^.Val  </a:t>
            </a:r>
            <a:r>
              <a:rPr lang="fr-FR" dirty="0" smtClean="0">
                <a:sym typeface="Wingdings" pitchFamily="2" charset="2"/>
              </a:rPr>
              <a:t> </a:t>
            </a:r>
            <a:r>
              <a:rPr lang="fr-FR" dirty="0" smtClean="0"/>
              <a:t> val                   </a:t>
            </a:r>
            <a:r>
              <a:rPr lang="fr-FR" dirty="0" smtClean="0">
                <a:solidFill>
                  <a:srgbClr val="FF0000"/>
                </a:solidFill>
              </a:rPr>
              <a:t>2</a:t>
            </a:r>
          </a:p>
          <a:p>
            <a:r>
              <a:rPr lang="fr-FR" dirty="0" smtClean="0"/>
              <a:t>      P^.</a:t>
            </a:r>
            <a:r>
              <a:rPr lang="fr-FR" dirty="0" err="1" smtClean="0"/>
              <a:t>Suiv</a:t>
            </a:r>
            <a:r>
              <a:rPr lang="fr-FR" dirty="0" smtClean="0"/>
              <a:t> </a:t>
            </a:r>
            <a:r>
              <a:rPr lang="fr-FR" dirty="0" smtClean="0">
                <a:sym typeface="Wingdings" pitchFamily="2" charset="2"/>
              </a:rPr>
              <a:t></a:t>
            </a:r>
            <a:r>
              <a:rPr lang="fr-FR" dirty="0" smtClean="0"/>
              <a:t> L                      </a:t>
            </a:r>
            <a:r>
              <a:rPr lang="fr-FR" dirty="0" smtClean="0">
                <a:solidFill>
                  <a:srgbClr val="FF0000"/>
                </a:solidFill>
              </a:rPr>
              <a:t>3</a:t>
            </a:r>
          </a:p>
          <a:p>
            <a:r>
              <a:rPr lang="fr-FR" dirty="0" smtClean="0"/>
              <a:t>      L </a:t>
            </a:r>
            <a:r>
              <a:rPr lang="fr-FR" dirty="0" smtClean="0">
                <a:sym typeface="Wingdings" pitchFamily="2" charset="2"/>
              </a:rPr>
              <a:t></a:t>
            </a:r>
            <a:r>
              <a:rPr lang="fr-FR" dirty="0" smtClean="0"/>
              <a:t> P                                </a:t>
            </a:r>
            <a:r>
              <a:rPr lang="fr-FR" dirty="0" smtClean="0">
                <a:solidFill>
                  <a:srgbClr val="FF0000"/>
                </a:solidFill>
              </a:rPr>
              <a:t>4</a:t>
            </a:r>
          </a:p>
          <a:p>
            <a:r>
              <a:rPr lang="fr-FR" dirty="0" smtClean="0"/>
              <a:t>Fin </a:t>
            </a:r>
          </a:p>
          <a:p>
            <a:r>
              <a:rPr lang="fr-FR" dirty="0" smtClean="0"/>
              <a:t> </a:t>
            </a:r>
            <a:endParaRPr lang="fr-FR" dirty="0"/>
          </a:p>
        </p:txBody>
      </p:sp>
      <p:sp>
        <p:nvSpPr>
          <p:cNvPr id="6" name="Rectangle 5"/>
          <p:cNvSpPr/>
          <p:nvPr/>
        </p:nvSpPr>
        <p:spPr>
          <a:xfrm>
            <a:off x="4211960" y="1268761"/>
            <a:ext cx="4572000" cy="558924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Début </a:t>
            </a:r>
          </a:p>
          <a:p>
            <a:r>
              <a:rPr lang="fr-FR" dirty="0" smtClean="0"/>
              <a:t>       Pour I de 1 à N Faire </a:t>
            </a:r>
          </a:p>
          <a:p>
            <a:r>
              <a:rPr lang="fr-FR" dirty="0" smtClean="0"/>
              <a:t>                Lire( Tab[ I ] ) </a:t>
            </a:r>
          </a:p>
          <a:p>
            <a:r>
              <a:rPr lang="fr-FR" dirty="0" smtClean="0"/>
              <a:t>        </a:t>
            </a:r>
            <a:r>
              <a:rPr lang="fr-FR" dirty="0" err="1" smtClean="0"/>
              <a:t>Fpour</a:t>
            </a:r>
            <a:r>
              <a:rPr lang="fr-FR" dirty="0" smtClean="0"/>
              <a:t> </a:t>
            </a:r>
          </a:p>
          <a:p>
            <a:r>
              <a:rPr lang="fr-FR" dirty="0" smtClean="0"/>
              <a:t>   </a:t>
            </a:r>
          </a:p>
          <a:p>
            <a:r>
              <a:rPr lang="fr-FR" dirty="0" smtClean="0"/>
              <a:t> L </a:t>
            </a:r>
            <a:r>
              <a:rPr lang="fr-FR" dirty="0" smtClean="0">
                <a:sym typeface="Wingdings" pitchFamily="2" charset="2"/>
              </a:rPr>
              <a:t></a:t>
            </a:r>
            <a:r>
              <a:rPr lang="fr-FR" dirty="0" smtClean="0"/>
              <a:t> Nil</a:t>
            </a:r>
          </a:p>
          <a:p>
            <a:r>
              <a:rPr lang="fr-FR" dirty="0" smtClean="0"/>
              <a:t>    Pour I de N à 1 PAS = -1 Faire </a:t>
            </a:r>
          </a:p>
          <a:p>
            <a:r>
              <a:rPr lang="fr-FR" dirty="0" smtClean="0"/>
              <a:t>             </a:t>
            </a:r>
            <a:r>
              <a:rPr lang="fr-FR" dirty="0" err="1" smtClean="0"/>
              <a:t>InsTete</a:t>
            </a:r>
            <a:r>
              <a:rPr lang="fr-FR" dirty="0" smtClean="0"/>
              <a:t>( L, Tab[ I ] ) </a:t>
            </a:r>
          </a:p>
          <a:p>
            <a:r>
              <a:rPr lang="fr-FR" dirty="0" smtClean="0"/>
              <a:t>     </a:t>
            </a:r>
            <a:r>
              <a:rPr lang="fr-FR" dirty="0" err="1" smtClean="0"/>
              <a:t>Fpour</a:t>
            </a:r>
            <a:r>
              <a:rPr lang="fr-FR" dirty="0" smtClean="0"/>
              <a:t> </a:t>
            </a:r>
          </a:p>
          <a:p>
            <a:r>
              <a:rPr lang="fr-FR" dirty="0" smtClean="0"/>
              <a:t>  </a:t>
            </a:r>
          </a:p>
          <a:p>
            <a:r>
              <a:rPr lang="fr-FR" dirty="0" smtClean="0"/>
              <a:t>// Affichage et comptage des élément</a:t>
            </a:r>
          </a:p>
          <a:p>
            <a:r>
              <a:rPr lang="fr-FR" dirty="0" smtClean="0"/>
              <a:t>   Cpt </a:t>
            </a:r>
            <a:r>
              <a:rPr lang="fr-FR" dirty="0" smtClean="0">
                <a:sym typeface="Wingdings" pitchFamily="2" charset="2"/>
              </a:rPr>
              <a:t></a:t>
            </a:r>
            <a:r>
              <a:rPr lang="fr-FR" dirty="0" smtClean="0"/>
              <a:t> 0 </a:t>
            </a:r>
          </a:p>
          <a:p>
            <a:r>
              <a:rPr lang="fr-FR" dirty="0" smtClean="0"/>
              <a:t>    P </a:t>
            </a:r>
            <a:r>
              <a:rPr lang="fr-FR" dirty="0" smtClean="0">
                <a:sym typeface="Wingdings" pitchFamily="2" charset="2"/>
              </a:rPr>
              <a:t></a:t>
            </a:r>
            <a:r>
              <a:rPr lang="fr-FR" dirty="0" smtClean="0"/>
              <a:t> L </a:t>
            </a:r>
          </a:p>
          <a:p>
            <a:r>
              <a:rPr lang="fr-FR" dirty="0" smtClean="0"/>
              <a:t>   </a:t>
            </a:r>
            <a:r>
              <a:rPr lang="fr-FR" dirty="0" err="1" smtClean="0"/>
              <a:t>TantQue</a:t>
            </a:r>
            <a:r>
              <a:rPr lang="fr-FR" dirty="0" smtClean="0"/>
              <a:t> P ≠ Nil Faire</a:t>
            </a:r>
          </a:p>
          <a:p>
            <a:r>
              <a:rPr lang="fr-FR" dirty="0" smtClean="0"/>
              <a:t>      Ecrire( P^.Val) // Affichage de la valeur </a:t>
            </a:r>
          </a:p>
          <a:p>
            <a:r>
              <a:rPr lang="fr-FR" dirty="0" smtClean="0"/>
              <a:t>      Cpt </a:t>
            </a:r>
            <a:r>
              <a:rPr lang="fr-FR" dirty="0" smtClean="0">
                <a:sym typeface="Wingdings" pitchFamily="2" charset="2"/>
              </a:rPr>
              <a:t></a:t>
            </a:r>
            <a:r>
              <a:rPr lang="fr-FR" dirty="0" smtClean="0"/>
              <a:t> Cpt + 1 // Compter cet élément </a:t>
            </a:r>
          </a:p>
          <a:p>
            <a:r>
              <a:rPr lang="fr-FR" dirty="0" smtClean="0"/>
              <a:t>      P </a:t>
            </a:r>
            <a:r>
              <a:rPr lang="fr-FR" dirty="0" smtClean="0">
                <a:sym typeface="Wingdings" pitchFamily="2" charset="2"/>
              </a:rPr>
              <a:t></a:t>
            </a:r>
            <a:r>
              <a:rPr lang="fr-FR" dirty="0" smtClean="0"/>
              <a:t> P^.</a:t>
            </a:r>
            <a:r>
              <a:rPr lang="fr-FR" dirty="0" err="1" smtClean="0"/>
              <a:t>Suiv</a:t>
            </a:r>
            <a:r>
              <a:rPr lang="fr-FR" dirty="0" smtClean="0"/>
              <a:t> // </a:t>
            </a:r>
            <a:r>
              <a:rPr lang="fr-FR" sz="1600" dirty="0" smtClean="0"/>
              <a:t>Passer à l’élément suivant </a:t>
            </a:r>
            <a:endParaRPr lang="fr-FR" dirty="0" smtClean="0"/>
          </a:p>
          <a:p>
            <a:r>
              <a:rPr lang="fr-FR" dirty="0" smtClean="0"/>
              <a:t>   </a:t>
            </a:r>
            <a:r>
              <a:rPr lang="fr-FR" dirty="0" err="1" smtClean="0"/>
              <a:t>FinTQ</a:t>
            </a:r>
            <a:r>
              <a:rPr lang="fr-FR" dirty="0" smtClean="0"/>
              <a:t> </a:t>
            </a:r>
          </a:p>
          <a:p>
            <a:r>
              <a:rPr lang="fr-FR" dirty="0" smtClean="0"/>
              <a:t>  Ecrire(Cpt) // Cpt doit être égal à N </a:t>
            </a:r>
          </a:p>
          <a:p>
            <a:r>
              <a:rPr lang="fr-FR" dirty="0" smtClean="0"/>
              <a:t>Fin </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483768" y="1268760"/>
            <a:ext cx="4032448" cy="400110"/>
          </a:xfrm>
          <a:prstGeom prst="rect">
            <a:avLst/>
          </a:prstGeom>
        </p:spPr>
        <p:txBody>
          <a:bodyPr wrap="square">
            <a:spAutoFit/>
          </a:bodyPr>
          <a:lstStyle/>
          <a:p>
            <a:r>
              <a:rPr lang="fr-FR" sz="2000" b="1" dirty="0" smtClean="0">
                <a:effectLst>
                  <a:outerShdw blurRad="38100" dist="38100" dir="2700000" algn="tl">
                    <a:srgbClr val="000000">
                      <a:alpha val="43137"/>
                    </a:srgbClr>
                  </a:outerShdw>
                </a:effectLst>
              </a:rPr>
              <a:t>Insertion au milieu de la liste </a:t>
            </a:r>
            <a:endParaRPr lang="fr-FR" sz="2000" b="1" dirty="0">
              <a:effectLst>
                <a:outerShdw blurRad="38100" dist="38100" dir="2700000" algn="tl">
                  <a:srgbClr val="000000">
                    <a:alpha val="43137"/>
                  </a:srgbClr>
                </a:outerShdw>
              </a:effectLst>
            </a:endParaRPr>
          </a:p>
        </p:txBody>
      </p:sp>
      <p:sp>
        <p:nvSpPr>
          <p:cNvPr id="6" name="Rectangle 5"/>
          <p:cNvSpPr/>
          <p:nvPr/>
        </p:nvSpPr>
        <p:spPr>
          <a:xfrm>
            <a:off x="179512" y="1700808"/>
            <a:ext cx="8784976" cy="4524315"/>
          </a:xfrm>
          <a:prstGeom prst="rect">
            <a:avLst/>
          </a:prstGeom>
        </p:spPr>
        <p:txBody>
          <a:bodyPr wrap="square">
            <a:spAutoFit/>
          </a:bodyPr>
          <a:lstStyle/>
          <a:p>
            <a:r>
              <a:rPr lang="fr-FR" dirty="0" smtClean="0"/>
              <a:t>Dans une liste simplement chaînée, le sens de parcours est toujours d’un élément (cellule) vers l’élément suivant : on ne peut pas revenir en arrière.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r>
              <a:rPr lang="fr-FR" dirty="0" smtClean="0"/>
              <a:t>Pour insérer entre deux éléments, on insérera toujours après un élément donné (</a:t>
            </a:r>
            <a:r>
              <a:rPr lang="fr-FR" b="1" dirty="0" smtClean="0">
                <a:solidFill>
                  <a:srgbClr val="FF0000"/>
                </a:solidFill>
              </a:rPr>
              <a:t>Élément Courant </a:t>
            </a:r>
            <a:r>
              <a:rPr lang="fr-FR" dirty="0" smtClean="0"/>
              <a:t>)</a:t>
            </a:r>
          </a:p>
          <a:p>
            <a:endParaRPr lang="fr-FR" dirty="0" smtClean="0"/>
          </a:p>
          <a:p>
            <a:endParaRPr lang="fr-FR" dirty="0"/>
          </a:p>
        </p:txBody>
      </p:sp>
      <p:grpSp>
        <p:nvGrpSpPr>
          <p:cNvPr id="7" name="Groupe 6"/>
          <p:cNvGrpSpPr/>
          <p:nvPr/>
        </p:nvGrpSpPr>
        <p:grpSpPr>
          <a:xfrm>
            <a:off x="1691680" y="2420888"/>
            <a:ext cx="5998145" cy="1080120"/>
            <a:chOff x="2339752" y="2924944"/>
            <a:chExt cx="5278065" cy="648072"/>
          </a:xfrm>
        </p:grpSpPr>
        <p:pic>
          <p:nvPicPr>
            <p:cNvPr id="8" name="Picture 2"/>
            <p:cNvPicPr>
              <a:picLocks noChangeAspect="1" noChangeArrowheads="1"/>
            </p:cNvPicPr>
            <p:nvPr/>
          </p:nvPicPr>
          <p:blipFill>
            <a:blip r:embed="rId3" cstate="print"/>
            <a:srcRect l="21872" t="41999" b="26501"/>
            <a:stretch>
              <a:fillRect/>
            </a:stretch>
          </p:blipFill>
          <p:spPr bwMode="auto">
            <a:xfrm>
              <a:off x="2987824" y="3140968"/>
              <a:ext cx="4629993" cy="432048"/>
            </a:xfrm>
            <a:prstGeom prst="rect">
              <a:avLst/>
            </a:prstGeom>
            <a:noFill/>
            <a:ln w="9525">
              <a:noFill/>
              <a:miter lim="800000"/>
              <a:headEnd/>
              <a:tailEnd/>
            </a:ln>
          </p:spPr>
        </p:pic>
        <p:sp>
          <p:nvSpPr>
            <p:cNvPr id="9" name="Rectangle 8"/>
            <p:cNvSpPr/>
            <p:nvPr/>
          </p:nvSpPr>
          <p:spPr>
            <a:xfrm>
              <a:off x="2699792" y="3068960"/>
              <a:ext cx="288032"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339752" y="2924944"/>
              <a:ext cx="312906" cy="369332"/>
            </a:xfrm>
            <a:prstGeom prst="rect">
              <a:avLst/>
            </a:prstGeom>
          </p:spPr>
          <p:txBody>
            <a:bodyPr wrap="none">
              <a:spAutoFit/>
            </a:bodyPr>
            <a:lstStyle/>
            <a:p>
              <a:r>
                <a:rPr lang="fr-FR" dirty="0" smtClean="0"/>
                <a:t>L</a:t>
              </a:r>
              <a:endParaRPr lang="fr-FR" dirty="0"/>
            </a:p>
          </p:txBody>
        </p:sp>
      </p:grpSp>
      <p:grpSp>
        <p:nvGrpSpPr>
          <p:cNvPr id="11" name="Groupe 10"/>
          <p:cNvGrpSpPr/>
          <p:nvPr/>
        </p:nvGrpSpPr>
        <p:grpSpPr>
          <a:xfrm>
            <a:off x="3635896" y="3861048"/>
            <a:ext cx="1944216" cy="470917"/>
            <a:chOff x="395536" y="3861048"/>
            <a:chExt cx="1944216" cy="470917"/>
          </a:xfrm>
        </p:grpSpPr>
        <p:pic>
          <p:nvPicPr>
            <p:cNvPr id="12" name="Picture 3"/>
            <p:cNvPicPr>
              <a:picLocks noChangeAspect="1" noChangeArrowheads="1"/>
            </p:cNvPicPr>
            <p:nvPr/>
          </p:nvPicPr>
          <p:blipFill>
            <a:blip r:embed="rId3" cstate="print"/>
            <a:srcRect l="3645" t="44415" r="84204" b="26501"/>
            <a:stretch>
              <a:fillRect/>
            </a:stretch>
          </p:blipFill>
          <p:spPr bwMode="auto">
            <a:xfrm>
              <a:off x="1619672" y="3933056"/>
              <a:ext cx="720080" cy="398909"/>
            </a:xfrm>
            <a:prstGeom prst="rect">
              <a:avLst/>
            </a:prstGeom>
            <a:noFill/>
            <a:ln w="9525">
              <a:noFill/>
              <a:miter lim="800000"/>
              <a:headEnd/>
              <a:tailEnd/>
            </a:ln>
          </p:spPr>
        </p:pic>
        <p:sp>
          <p:nvSpPr>
            <p:cNvPr id="13" name="ZoneTexte 12"/>
            <p:cNvSpPr txBox="1"/>
            <p:nvPr/>
          </p:nvSpPr>
          <p:spPr>
            <a:xfrm>
              <a:off x="395536" y="3861048"/>
              <a:ext cx="360040" cy="369332"/>
            </a:xfrm>
            <a:prstGeom prst="rect">
              <a:avLst/>
            </a:prstGeom>
            <a:noFill/>
          </p:spPr>
          <p:txBody>
            <a:bodyPr wrap="square" rtlCol="0">
              <a:spAutoFit/>
            </a:bodyPr>
            <a:lstStyle/>
            <a:p>
              <a:r>
                <a:rPr lang="fr-FR" dirty="0" smtClean="0"/>
                <a:t>P   </a:t>
              </a:r>
              <a:endParaRPr lang="fr-FR" dirty="0"/>
            </a:p>
          </p:txBody>
        </p:sp>
        <p:sp>
          <p:nvSpPr>
            <p:cNvPr id="14" name="Rectangle 13"/>
            <p:cNvSpPr/>
            <p:nvPr/>
          </p:nvSpPr>
          <p:spPr>
            <a:xfrm>
              <a:off x="827584" y="3933056"/>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Forme 23"/>
            <p:cNvCxnSpPr/>
            <p:nvPr/>
          </p:nvCxnSpPr>
          <p:spPr>
            <a:xfrm flipV="1">
              <a:off x="971600" y="4077072"/>
              <a:ext cx="648072" cy="144016"/>
            </a:xfrm>
            <a:prstGeom prst="curvedConnector3">
              <a:avLst>
                <a:gd name="adj1" fmla="val 33833"/>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7" name="Espace réservé du numéro de diapositive 16"/>
          <p:cNvSpPr>
            <a:spLocks noGrp="1"/>
          </p:cNvSpPr>
          <p:nvPr>
            <p:ph type="sldNum" sz="quarter" idx="12"/>
          </p:nvPr>
        </p:nvSpPr>
        <p:spPr/>
        <p:txBody>
          <a:bodyPr/>
          <a:lstStyle/>
          <a:p>
            <a:pPr>
              <a:defRPr/>
            </a:pPr>
            <a:fld id="{AA0EA860-6736-4E1D-9F67-02BC2128F23B}" type="slidenum">
              <a:rPr lang="ar-SA"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grpSp>
        <p:nvGrpSpPr>
          <p:cNvPr id="21" name="Groupe 20"/>
          <p:cNvGrpSpPr/>
          <p:nvPr/>
        </p:nvGrpSpPr>
        <p:grpSpPr>
          <a:xfrm>
            <a:off x="1763688" y="2060848"/>
            <a:ext cx="6048672" cy="3096344"/>
            <a:chOff x="1000175" y="1196752"/>
            <a:chExt cx="5004370" cy="2088232"/>
          </a:xfrm>
        </p:grpSpPr>
        <p:pic>
          <p:nvPicPr>
            <p:cNvPr id="5" name="Picture 2"/>
            <p:cNvPicPr>
              <a:picLocks noChangeAspect="1" noChangeArrowheads="1"/>
            </p:cNvPicPr>
            <p:nvPr/>
          </p:nvPicPr>
          <p:blipFill>
            <a:blip r:embed="rId3" cstate="print"/>
            <a:srcRect l="-1498" t="35632" r="85199" b="32714"/>
            <a:stretch>
              <a:fillRect/>
            </a:stretch>
          </p:blipFill>
          <p:spPr bwMode="auto">
            <a:xfrm>
              <a:off x="1000175" y="2060848"/>
              <a:ext cx="783704" cy="63968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0741" t="24527"/>
            <a:stretch>
              <a:fillRect/>
            </a:stretch>
          </p:blipFill>
          <p:spPr bwMode="auto">
            <a:xfrm>
              <a:off x="3635896" y="1759769"/>
              <a:ext cx="2368649" cy="152521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787" t="68296" r="68851" b="13175"/>
            <a:stretch>
              <a:fillRect/>
            </a:stretch>
          </p:blipFill>
          <p:spPr bwMode="auto">
            <a:xfrm>
              <a:off x="1576239" y="2708921"/>
              <a:ext cx="1080119" cy="36004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36986" t="69358" r="49085"/>
            <a:stretch>
              <a:fillRect/>
            </a:stretch>
          </p:blipFill>
          <p:spPr bwMode="auto">
            <a:xfrm>
              <a:off x="3012207" y="2685867"/>
              <a:ext cx="648072" cy="599117"/>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1498" t="39195" r="85199" b="32714"/>
            <a:stretch>
              <a:fillRect/>
            </a:stretch>
          </p:blipFill>
          <p:spPr bwMode="auto">
            <a:xfrm>
              <a:off x="3203848" y="1196752"/>
              <a:ext cx="639688" cy="567680"/>
            </a:xfrm>
            <a:prstGeom prst="rect">
              <a:avLst/>
            </a:prstGeom>
            <a:noFill/>
            <a:ln w="9525">
              <a:noFill/>
              <a:miter lim="800000"/>
              <a:headEnd/>
              <a:tailEnd/>
            </a:ln>
          </p:spPr>
        </p:pic>
        <p:sp>
          <p:nvSpPr>
            <p:cNvPr id="11" name="ZoneTexte 10"/>
            <p:cNvSpPr txBox="1"/>
            <p:nvPr/>
          </p:nvSpPr>
          <p:spPr>
            <a:xfrm>
              <a:off x="2987824" y="1196752"/>
              <a:ext cx="216024" cy="369332"/>
            </a:xfrm>
            <a:prstGeom prst="rect">
              <a:avLst/>
            </a:prstGeom>
            <a:noFill/>
          </p:spPr>
          <p:txBody>
            <a:bodyPr wrap="square" rtlCol="0">
              <a:spAutoFit/>
            </a:bodyPr>
            <a:lstStyle/>
            <a:p>
              <a:r>
                <a:rPr lang="fr-FR" dirty="0" smtClean="0"/>
                <a:t>P</a:t>
              </a:r>
              <a:endParaRPr lang="fr-FR" dirty="0"/>
            </a:p>
          </p:txBody>
        </p:sp>
        <p:sp>
          <p:nvSpPr>
            <p:cNvPr id="12" name="Ellipse 11"/>
            <p:cNvSpPr/>
            <p:nvPr/>
          </p:nvSpPr>
          <p:spPr>
            <a:xfrm>
              <a:off x="3779912" y="1340768"/>
              <a:ext cx="216024" cy="21602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1</a:t>
              </a:r>
              <a:endParaRPr lang="fr-FR" dirty="0">
                <a:solidFill>
                  <a:srgbClr val="FF0000"/>
                </a:solidFill>
              </a:endParaRPr>
            </a:p>
          </p:txBody>
        </p:sp>
        <p:pic>
          <p:nvPicPr>
            <p:cNvPr id="20" name="Picture 3"/>
            <p:cNvPicPr>
              <a:picLocks noChangeAspect="1" noChangeArrowheads="1"/>
            </p:cNvPicPr>
            <p:nvPr/>
          </p:nvPicPr>
          <p:blipFill>
            <a:blip r:embed="rId4" cstate="print"/>
            <a:srcRect l="37526" t="41342" r="50323" b="32438"/>
            <a:stretch>
              <a:fillRect/>
            </a:stretch>
          </p:blipFill>
          <p:spPr bwMode="auto">
            <a:xfrm>
              <a:off x="2267744" y="2675012"/>
              <a:ext cx="720080" cy="360040"/>
            </a:xfrm>
            <a:prstGeom prst="rect">
              <a:avLst/>
            </a:prstGeom>
            <a:noFill/>
            <a:ln w="9525">
              <a:noFill/>
              <a:miter lim="800000"/>
              <a:headEnd/>
              <a:tailEnd/>
            </a:ln>
          </p:spPr>
        </p:pic>
      </p:grpSp>
      <p:sp>
        <p:nvSpPr>
          <p:cNvPr id="14" name="Espace réservé du numéro de diapositive 13"/>
          <p:cNvSpPr>
            <a:spLocks noGrp="1"/>
          </p:cNvSpPr>
          <p:nvPr>
            <p:ph type="sldNum" sz="quarter" idx="12"/>
          </p:nvPr>
        </p:nvSpPr>
        <p:spPr/>
        <p:txBody>
          <a:bodyPr/>
          <a:lstStyle/>
          <a:p>
            <a:pPr>
              <a:defRPr/>
            </a:pPr>
            <a:fld id="{AA0EA860-6736-4E1D-9F67-02BC2128F23B}" type="slidenum">
              <a:rPr lang="ar-SA"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cstate="print"/>
          <a:srcRect/>
          <a:stretch>
            <a:fillRect/>
          </a:stretch>
        </p:blipFill>
        <p:spPr bwMode="auto">
          <a:xfrm>
            <a:off x="323528" y="1412776"/>
            <a:ext cx="7704856" cy="240776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827584" y="4293096"/>
            <a:ext cx="5565775" cy="11684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971599" y="5517232"/>
            <a:ext cx="7268753" cy="1080120"/>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grpSp>
        <p:nvGrpSpPr>
          <p:cNvPr id="3" name="Groupe 20"/>
          <p:cNvGrpSpPr/>
          <p:nvPr/>
        </p:nvGrpSpPr>
        <p:grpSpPr>
          <a:xfrm>
            <a:off x="3851920" y="1556792"/>
            <a:ext cx="4824536" cy="1944216"/>
            <a:chOff x="1000175" y="1196752"/>
            <a:chExt cx="5004370" cy="2088232"/>
          </a:xfrm>
        </p:grpSpPr>
        <p:pic>
          <p:nvPicPr>
            <p:cNvPr id="5" name="Picture 2"/>
            <p:cNvPicPr>
              <a:picLocks noChangeAspect="1" noChangeArrowheads="1"/>
            </p:cNvPicPr>
            <p:nvPr/>
          </p:nvPicPr>
          <p:blipFill>
            <a:blip r:embed="rId3" cstate="print"/>
            <a:srcRect l="-1498" t="35632" r="85199" b="32714"/>
            <a:stretch>
              <a:fillRect/>
            </a:stretch>
          </p:blipFill>
          <p:spPr bwMode="auto">
            <a:xfrm>
              <a:off x="1000175" y="2060848"/>
              <a:ext cx="783704" cy="63968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0741" t="24527"/>
            <a:stretch>
              <a:fillRect/>
            </a:stretch>
          </p:blipFill>
          <p:spPr bwMode="auto">
            <a:xfrm>
              <a:off x="3635896" y="1759769"/>
              <a:ext cx="2368649" cy="152521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787" t="68296" r="68851" b="13175"/>
            <a:stretch>
              <a:fillRect/>
            </a:stretch>
          </p:blipFill>
          <p:spPr bwMode="auto">
            <a:xfrm>
              <a:off x="1576239" y="2708921"/>
              <a:ext cx="1080119" cy="36004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36986" t="69358" r="49085"/>
            <a:stretch>
              <a:fillRect/>
            </a:stretch>
          </p:blipFill>
          <p:spPr bwMode="auto">
            <a:xfrm>
              <a:off x="3012207" y="2685867"/>
              <a:ext cx="648072" cy="599117"/>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1498" t="39195" r="85199" b="32714"/>
            <a:stretch>
              <a:fillRect/>
            </a:stretch>
          </p:blipFill>
          <p:spPr bwMode="auto">
            <a:xfrm>
              <a:off x="3203848" y="1196752"/>
              <a:ext cx="639688" cy="567680"/>
            </a:xfrm>
            <a:prstGeom prst="rect">
              <a:avLst/>
            </a:prstGeom>
            <a:noFill/>
            <a:ln w="9525">
              <a:noFill/>
              <a:miter lim="800000"/>
              <a:headEnd/>
              <a:tailEnd/>
            </a:ln>
          </p:spPr>
        </p:pic>
        <p:sp>
          <p:nvSpPr>
            <p:cNvPr id="11" name="ZoneTexte 10"/>
            <p:cNvSpPr txBox="1"/>
            <p:nvPr/>
          </p:nvSpPr>
          <p:spPr>
            <a:xfrm>
              <a:off x="2987824" y="1196752"/>
              <a:ext cx="216024" cy="369332"/>
            </a:xfrm>
            <a:prstGeom prst="rect">
              <a:avLst/>
            </a:prstGeom>
            <a:noFill/>
          </p:spPr>
          <p:txBody>
            <a:bodyPr wrap="square" rtlCol="0">
              <a:spAutoFit/>
            </a:bodyPr>
            <a:lstStyle/>
            <a:p>
              <a:r>
                <a:rPr lang="fr-FR" dirty="0" smtClean="0"/>
                <a:t>P</a:t>
              </a:r>
              <a:endParaRPr lang="fr-FR" dirty="0"/>
            </a:p>
          </p:txBody>
        </p:sp>
        <p:sp>
          <p:nvSpPr>
            <p:cNvPr id="12" name="Ellipse 11"/>
            <p:cNvSpPr/>
            <p:nvPr/>
          </p:nvSpPr>
          <p:spPr>
            <a:xfrm>
              <a:off x="3779912" y="1340768"/>
              <a:ext cx="216024" cy="21602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1</a:t>
              </a:r>
              <a:endParaRPr lang="fr-FR" dirty="0">
                <a:solidFill>
                  <a:srgbClr val="FF0000"/>
                </a:solidFill>
              </a:endParaRPr>
            </a:p>
          </p:txBody>
        </p:sp>
        <p:pic>
          <p:nvPicPr>
            <p:cNvPr id="20" name="Picture 3"/>
            <p:cNvPicPr>
              <a:picLocks noChangeAspect="1" noChangeArrowheads="1"/>
            </p:cNvPicPr>
            <p:nvPr/>
          </p:nvPicPr>
          <p:blipFill>
            <a:blip r:embed="rId4" cstate="print"/>
            <a:srcRect l="37526" t="41342" r="50323" b="32438"/>
            <a:stretch>
              <a:fillRect/>
            </a:stretch>
          </p:blipFill>
          <p:spPr bwMode="auto">
            <a:xfrm>
              <a:off x="2267744" y="2675012"/>
              <a:ext cx="720080" cy="360040"/>
            </a:xfrm>
            <a:prstGeom prst="rect">
              <a:avLst/>
            </a:prstGeom>
            <a:noFill/>
            <a:ln w="9525">
              <a:noFill/>
              <a:miter lim="800000"/>
              <a:headEnd/>
              <a:tailEnd/>
            </a:ln>
          </p:spPr>
        </p:pic>
      </p:grpSp>
      <p:sp>
        <p:nvSpPr>
          <p:cNvPr id="14" name="Rectangle 13"/>
          <p:cNvSpPr/>
          <p:nvPr/>
        </p:nvSpPr>
        <p:spPr>
          <a:xfrm>
            <a:off x="395536" y="4077072"/>
            <a:ext cx="7272808" cy="2308324"/>
          </a:xfrm>
          <a:prstGeom prst="rect">
            <a:avLst/>
          </a:prstGeom>
        </p:spPr>
        <p:txBody>
          <a:bodyPr wrap="square">
            <a:spAutoFit/>
          </a:bodyPr>
          <a:lstStyle/>
          <a:p>
            <a:r>
              <a:rPr lang="fr-FR" dirty="0" smtClean="0"/>
              <a:t>Procédure </a:t>
            </a:r>
            <a:r>
              <a:rPr lang="fr-FR" dirty="0" err="1" smtClean="0"/>
              <a:t>InsererALaSuiteDe</a:t>
            </a:r>
            <a:r>
              <a:rPr lang="fr-FR" dirty="0" smtClean="0"/>
              <a:t>(Courant : Liste, val : Entier) </a:t>
            </a:r>
          </a:p>
          <a:p>
            <a:r>
              <a:rPr lang="fr-FR" dirty="0" smtClean="0"/>
              <a:t>Var P : Liste </a:t>
            </a:r>
          </a:p>
          <a:p>
            <a:r>
              <a:rPr lang="fr-FR" dirty="0" smtClean="0"/>
              <a:t>Début </a:t>
            </a:r>
          </a:p>
          <a:p>
            <a:r>
              <a:rPr lang="fr-FR" dirty="0" smtClean="0"/>
              <a:t>    Allouer(P)                                               </a:t>
            </a:r>
            <a:r>
              <a:rPr lang="fr-FR" dirty="0" smtClean="0">
                <a:solidFill>
                  <a:srgbClr val="FF0000"/>
                </a:solidFill>
              </a:rPr>
              <a:t>1</a:t>
            </a:r>
          </a:p>
          <a:p>
            <a:r>
              <a:rPr lang="fr-FR" dirty="0" smtClean="0"/>
              <a:t>    P^.Val </a:t>
            </a:r>
            <a:r>
              <a:rPr lang="fr-FR" dirty="0" smtClean="0">
                <a:sym typeface="Wingdings" pitchFamily="2" charset="2"/>
              </a:rPr>
              <a:t></a:t>
            </a:r>
            <a:r>
              <a:rPr lang="fr-FR" dirty="0" smtClean="0"/>
              <a:t> val                                           </a:t>
            </a:r>
            <a:r>
              <a:rPr lang="fr-FR" dirty="0" smtClean="0">
                <a:solidFill>
                  <a:srgbClr val="FF0000"/>
                </a:solidFill>
              </a:rPr>
              <a:t>2</a:t>
            </a:r>
          </a:p>
          <a:p>
            <a:r>
              <a:rPr lang="fr-FR" dirty="0" smtClean="0"/>
              <a:t>    P^.</a:t>
            </a:r>
            <a:r>
              <a:rPr lang="fr-FR" dirty="0" err="1" smtClean="0"/>
              <a:t>Suiv</a:t>
            </a:r>
            <a:r>
              <a:rPr lang="fr-FR" dirty="0" smtClean="0"/>
              <a:t> </a:t>
            </a:r>
            <a:r>
              <a:rPr lang="fr-FR" dirty="0" smtClean="0">
                <a:sym typeface="Wingdings" pitchFamily="2" charset="2"/>
              </a:rPr>
              <a:t></a:t>
            </a:r>
            <a:r>
              <a:rPr lang="fr-FR" dirty="0" smtClean="0"/>
              <a:t> Courant^.</a:t>
            </a:r>
            <a:r>
              <a:rPr lang="fr-FR" dirty="0" err="1" smtClean="0"/>
              <a:t>Suiv</a:t>
            </a:r>
            <a:r>
              <a:rPr lang="fr-FR" dirty="0" smtClean="0"/>
              <a:t>                       </a:t>
            </a:r>
            <a:r>
              <a:rPr lang="fr-FR" dirty="0" smtClean="0">
                <a:solidFill>
                  <a:srgbClr val="FF0000"/>
                </a:solidFill>
              </a:rPr>
              <a:t>3</a:t>
            </a:r>
          </a:p>
          <a:p>
            <a:r>
              <a:rPr lang="fr-FR" dirty="0" smtClean="0"/>
              <a:t>    Courant^.</a:t>
            </a:r>
            <a:r>
              <a:rPr lang="fr-FR" dirty="0" err="1" smtClean="0"/>
              <a:t>Suiv</a:t>
            </a:r>
            <a:r>
              <a:rPr lang="fr-FR" dirty="0" smtClean="0"/>
              <a:t> </a:t>
            </a:r>
            <a:r>
              <a:rPr lang="fr-FR" dirty="0" smtClean="0">
                <a:sym typeface="Wingdings" pitchFamily="2" charset="2"/>
              </a:rPr>
              <a:t></a:t>
            </a:r>
            <a:r>
              <a:rPr lang="fr-FR" dirty="0" smtClean="0"/>
              <a:t> P                                 </a:t>
            </a:r>
            <a:r>
              <a:rPr lang="fr-FR" dirty="0" smtClean="0">
                <a:solidFill>
                  <a:srgbClr val="FF0000"/>
                </a:solidFill>
              </a:rPr>
              <a:t>4</a:t>
            </a:r>
          </a:p>
          <a:p>
            <a:r>
              <a:rPr lang="fr-FR" dirty="0" smtClean="0"/>
              <a:t>Fin </a:t>
            </a:r>
            <a:endParaRPr lang="fr-FR" dirty="0"/>
          </a:p>
        </p:txBody>
      </p:sp>
      <p:sp>
        <p:nvSpPr>
          <p:cNvPr id="16" name="Espace réservé du numéro de diapositive 15"/>
          <p:cNvSpPr>
            <a:spLocks noGrp="1"/>
          </p:cNvSpPr>
          <p:nvPr>
            <p:ph type="sldNum" sz="quarter" idx="12"/>
          </p:nvPr>
        </p:nvSpPr>
        <p:spPr/>
        <p:txBody>
          <a:bodyPr/>
          <a:lstStyle/>
          <a:p>
            <a:pPr>
              <a:defRPr/>
            </a:pPr>
            <a:fld id="{AA0EA860-6736-4E1D-9F67-02BC2128F23B}" type="slidenum">
              <a:rPr lang="ar-SA"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5" name="Rectangle 4"/>
          <p:cNvSpPr/>
          <p:nvPr/>
        </p:nvSpPr>
        <p:spPr>
          <a:xfrm>
            <a:off x="2483768" y="1268760"/>
            <a:ext cx="4032448" cy="400110"/>
          </a:xfrm>
          <a:prstGeom prst="rect">
            <a:avLst/>
          </a:prstGeom>
        </p:spPr>
        <p:txBody>
          <a:bodyPr wrap="square">
            <a:spAutoFit/>
          </a:bodyPr>
          <a:lstStyle/>
          <a:p>
            <a:r>
              <a:rPr lang="fr-FR" sz="2000" b="1" dirty="0" smtClean="0">
                <a:effectLst>
                  <a:outerShdw blurRad="38100" dist="38100" dir="2700000" algn="tl">
                    <a:srgbClr val="000000">
                      <a:alpha val="43137"/>
                    </a:srgbClr>
                  </a:outerShdw>
                </a:effectLst>
              </a:rPr>
              <a:t>Insertion au milieu de la liste </a:t>
            </a:r>
            <a:endParaRPr lang="fr-FR" sz="2000" b="1" dirty="0">
              <a:effectLst>
                <a:outerShdw blurRad="38100" dist="38100" dir="2700000" algn="tl">
                  <a:srgbClr val="000000">
                    <a:alpha val="43137"/>
                  </a:srgbClr>
                </a:outerShdw>
              </a:effectLst>
            </a:endParaRPr>
          </a:p>
        </p:txBody>
      </p:sp>
      <p:sp>
        <p:nvSpPr>
          <p:cNvPr id="6" name="Rectangle 5"/>
          <p:cNvSpPr/>
          <p:nvPr/>
        </p:nvSpPr>
        <p:spPr>
          <a:xfrm>
            <a:off x="179512" y="1700808"/>
            <a:ext cx="8784976" cy="3416320"/>
          </a:xfrm>
          <a:prstGeom prst="rect">
            <a:avLst/>
          </a:prstGeom>
        </p:spPr>
        <p:txBody>
          <a:bodyPr wrap="square">
            <a:sp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grpSp>
        <p:nvGrpSpPr>
          <p:cNvPr id="3" name="Groupe 6"/>
          <p:cNvGrpSpPr/>
          <p:nvPr/>
        </p:nvGrpSpPr>
        <p:grpSpPr>
          <a:xfrm>
            <a:off x="1619672" y="1772816"/>
            <a:ext cx="5998145" cy="1080120"/>
            <a:chOff x="2339752" y="2924944"/>
            <a:chExt cx="5278065" cy="648072"/>
          </a:xfrm>
        </p:grpSpPr>
        <p:pic>
          <p:nvPicPr>
            <p:cNvPr id="8" name="Picture 2"/>
            <p:cNvPicPr>
              <a:picLocks noChangeAspect="1" noChangeArrowheads="1"/>
            </p:cNvPicPr>
            <p:nvPr/>
          </p:nvPicPr>
          <p:blipFill>
            <a:blip r:embed="rId3" cstate="print"/>
            <a:srcRect l="21872" t="41999" b="26501"/>
            <a:stretch>
              <a:fillRect/>
            </a:stretch>
          </p:blipFill>
          <p:spPr bwMode="auto">
            <a:xfrm>
              <a:off x="2987824" y="3140968"/>
              <a:ext cx="4629993" cy="432048"/>
            </a:xfrm>
            <a:prstGeom prst="rect">
              <a:avLst/>
            </a:prstGeom>
            <a:noFill/>
            <a:ln w="9525">
              <a:noFill/>
              <a:miter lim="800000"/>
              <a:headEnd/>
              <a:tailEnd/>
            </a:ln>
          </p:spPr>
        </p:pic>
        <p:sp>
          <p:nvSpPr>
            <p:cNvPr id="9" name="Rectangle 8"/>
            <p:cNvSpPr/>
            <p:nvPr/>
          </p:nvSpPr>
          <p:spPr>
            <a:xfrm>
              <a:off x="2699792" y="3068960"/>
              <a:ext cx="288032"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339752" y="2924944"/>
              <a:ext cx="312906" cy="369332"/>
            </a:xfrm>
            <a:prstGeom prst="rect">
              <a:avLst/>
            </a:prstGeom>
          </p:spPr>
          <p:txBody>
            <a:bodyPr wrap="none">
              <a:spAutoFit/>
            </a:bodyPr>
            <a:lstStyle/>
            <a:p>
              <a:r>
                <a:rPr lang="fr-FR" dirty="0" smtClean="0"/>
                <a:t>L</a:t>
              </a:r>
              <a:endParaRPr lang="fr-FR" dirty="0"/>
            </a:p>
          </p:txBody>
        </p:sp>
      </p:grpSp>
      <p:grpSp>
        <p:nvGrpSpPr>
          <p:cNvPr id="7" name="Groupe 10"/>
          <p:cNvGrpSpPr/>
          <p:nvPr/>
        </p:nvGrpSpPr>
        <p:grpSpPr>
          <a:xfrm>
            <a:off x="3491880" y="3140968"/>
            <a:ext cx="1944216" cy="470917"/>
            <a:chOff x="395536" y="3861048"/>
            <a:chExt cx="1944216" cy="470917"/>
          </a:xfrm>
        </p:grpSpPr>
        <p:pic>
          <p:nvPicPr>
            <p:cNvPr id="12" name="Picture 3"/>
            <p:cNvPicPr>
              <a:picLocks noChangeAspect="1" noChangeArrowheads="1"/>
            </p:cNvPicPr>
            <p:nvPr/>
          </p:nvPicPr>
          <p:blipFill>
            <a:blip r:embed="rId3" cstate="print"/>
            <a:srcRect l="3645" t="44415" r="84204" b="26501"/>
            <a:stretch>
              <a:fillRect/>
            </a:stretch>
          </p:blipFill>
          <p:spPr bwMode="auto">
            <a:xfrm>
              <a:off x="1619672" y="3933056"/>
              <a:ext cx="720080" cy="398909"/>
            </a:xfrm>
            <a:prstGeom prst="rect">
              <a:avLst/>
            </a:prstGeom>
            <a:noFill/>
            <a:ln w="9525">
              <a:noFill/>
              <a:miter lim="800000"/>
              <a:headEnd/>
              <a:tailEnd/>
            </a:ln>
          </p:spPr>
        </p:pic>
        <p:sp>
          <p:nvSpPr>
            <p:cNvPr id="13" name="ZoneTexte 12"/>
            <p:cNvSpPr txBox="1"/>
            <p:nvPr/>
          </p:nvSpPr>
          <p:spPr>
            <a:xfrm>
              <a:off x="395536" y="3861048"/>
              <a:ext cx="360040" cy="369332"/>
            </a:xfrm>
            <a:prstGeom prst="rect">
              <a:avLst/>
            </a:prstGeom>
            <a:noFill/>
          </p:spPr>
          <p:txBody>
            <a:bodyPr wrap="square" rtlCol="0">
              <a:spAutoFit/>
            </a:bodyPr>
            <a:lstStyle/>
            <a:p>
              <a:r>
                <a:rPr lang="fr-FR" dirty="0" smtClean="0"/>
                <a:t>P   </a:t>
              </a:r>
              <a:endParaRPr lang="fr-FR" dirty="0"/>
            </a:p>
          </p:txBody>
        </p:sp>
        <p:sp>
          <p:nvSpPr>
            <p:cNvPr id="14" name="Rectangle 13"/>
            <p:cNvSpPr/>
            <p:nvPr/>
          </p:nvSpPr>
          <p:spPr>
            <a:xfrm>
              <a:off x="827584" y="3933056"/>
              <a:ext cx="360040"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Forme 23"/>
            <p:cNvCxnSpPr/>
            <p:nvPr/>
          </p:nvCxnSpPr>
          <p:spPr>
            <a:xfrm flipV="1">
              <a:off x="971600" y="4077072"/>
              <a:ext cx="648072" cy="144016"/>
            </a:xfrm>
            <a:prstGeom prst="curvedConnector3">
              <a:avLst>
                <a:gd name="adj1" fmla="val 33833"/>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0" y="3717032"/>
            <a:ext cx="8964488" cy="2585323"/>
          </a:xfrm>
          <a:prstGeom prst="rect">
            <a:avLst/>
          </a:prstGeom>
        </p:spPr>
        <p:txBody>
          <a:bodyPr wrap="square">
            <a:spAutoFit/>
          </a:bodyPr>
          <a:lstStyle/>
          <a:p>
            <a:pPr algn="just"/>
            <a:r>
              <a:rPr lang="fr-FR" b="1" u="sng" dirty="0" smtClean="0"/>
              <a:t>Remarque</a:t>
            </a:r>
            <a:r>
              <a:rPr lang="fr-FR" dirty="0" smtClean="0"/>
              <a:t> : Si on a une liste qui contient 3 éléments, on peut insérer un nouvel élément entre le 1er et le 2e élément ou entre le 2e et le 3e élément. Pour faire le choix de l’endroit où l’insertion doit se faire, il faut avoir un critère. En général, on en a deux : </a:t>
            </a:r>
          </a:p>
          <a:p>
            <a:pPr algn="just">
              <a:buFont typeface="Arial" pitchFamily="34" charset="0"/>
              <a:buChar char="•"/>
            </a:pPr>
            <a:r>
              <a:rPr lang="fr-FR" dirty="0" smtClean="0"/>
              <a:t>Soit la liste est triée et donc chercher où on doit insérer le nouvel élément pour que la liste reste triée. </a:t>
            </a:r>
          </a:p>
          <a:p>
            <a:pPr algn="just">
              <a:buFont typeface="Arial" pitchFamily="34" charset="0"/>
              <a:buChar char="•"/>
            </a:pPr>
            <a:r>
              <a:rPr lang="fr-FR" dirty="0" smtClean="0"/>
              <a:t>Soit, on insère le nouvel élément par position. Par exemple, on souhaite l’insérer à la </a:t>
            </a:r>
          </a:p>
          <a:p>
            <a:pPr algn="just"/>
            <a:r>
              <a:rPr lang="fr-FR" dirty="0" smtClean="0"/>
              <a:t>3e position et donc on va l’insérer entre le 2e et le 3e élément. C’est-à-dire, on va </a:t>
            </a:r>
          </a:p>
          <a:p>
            <a:pPr algn="just"/>
            <a:r>
              <a:rPr lang="fr-FR" dirty="0" smtClean="0"/>
              <a:t>l’insérer après le 2e élément. </a:t>
            </a:r>
            <a:endParaRPr lang="fr-FR" dirty="0"/>
          </a:p>
        </p:txBody>
      </p:sp>
      <p:sp>
        <p:nvSpPr>
          <p:cNvPr id="18" name="Espace réservé du numéro de diapositive 17"/>
          <p:cNvSpPr>
            <a:spLocks noGrp="1"/>
          </p:cNvSpPr>
          <p:nvPr>
            <p:ph type="sldNum" sz="quarter" idx="12"/>
          </p:nvPr>
        </p:nvSpPr>
        <p:spPr/>
        <p:txBody>
          <a:bodyPr/>
          <a:lstStyle/>
          <a:p>
            <a:pPr>
              <a:defRPr/>
            </a:pPr>
            <a:fld id="{AA0EA860-6736-4E1D-9F67-02BC2128F23B}" type="slidenum">
              <a:rPr lang="ar-SA"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66871" b="11750"/>
          <a:stretch>
            <a:fillRect/>
          </a:stretch>
        </p:blipFill>
        <p:spPr bwMode="auto">
          <a:xfrm>
            <a:off x="2763416" y="8245152"/>
            <a:ext cx="4808537" cy="432048"/>
          </a:xfrm>
          <a:prstGeom prst="rect">
            <a:avLst/>
          </a:prstGeom>
          <a:noFill/>
          <a:ln w="9525">
            <a:noFill/>
            <a:miter lim="800000"/>
            <a:headEnd/>
            <a:tailEnd/>
          </a:ln>
        </p:spPr>
      </p:pic>
      <p:sp>
        <p:nvSpPr>
          <p:cNvPr id="15" name="Rectangle 14"/>
          <p:cNvSpPr/>
          <p:nvPr/>
        </p:nvSpPr>
        <p:spPr>
          <a:xfrm>
            <a:off x="2915816" y="1484784"/>
            <a:ext cx="2874505" cy="400110"/>
          </a:xfrm>
          <a:prstGeom prst="rect">
            <a:avLst/>
          </a:prstGeom>
        </p:spPr>
        <p:txBody>
          <a:bodyPr wrap="none">
            <a:spAutoFit/>
          </a:bodyPr>
          <a:lstStyle/>
          <a:p>
            <a:r>
              <a:rPr lang="fr-FR" sz="2000" b="1" dirty="0" smtClean="0">
                <a:effectLst>
                  <a:outerShdw blurRad="38100" dist="38100" dir="2700000" algn="tl">
                    <a:srgbClr val="000000">
                      <a:alpha val="43137"/>
                    </a:srgbClr>
                  </a:outerShdw>
                </a:effectLst>
              </a:rPr>
              <a:t>Insertion par position </a:t>
            </a:r>
            <a:endParaRPr lang="fr-FR" sz="2000" b="1" dirty="0">
              <a:effectLst>
                <a:outerShdw blurRad="38100" dist="38100" dir="2700000" algn="tl">
                  <a:srgbClr val="000000">
                    <a:alpha val="43137"/>
                  </a:srgbClr>
                </a:outerShdw>
              </a:effectLst>
            </a:endParaRPr>
          </a:p>
        </p:txBody>
      </p:sp>
      <p:sp>
        <p:nvSpPr>
          <p:cNvPr id="16" name="Rectangle 15"/>
          <p:cNvSpPr/>
          <p:nvPr/>
        </p:nvSpPr>
        <p:spPr>
          <a:xfrm>
            <a:off x="431032" y="1988840"/>
            <a:ext cx="8712968" cy="923330"/>
          </a:xfrm>
          <a:prstGeom prst="rect">
            <a:avLst/>
          </a:prstGeom>
        </p:spPr>
        <p:txBody>
          <a:bodyPr wrap="square">
            <a:spAutoFit/>
          </a:bodyPr>
          <a:lstStyle/>
          <a:p>
            <a:r>
              <a:rPr lang="fr-FR" dirty="0" smtClean="0"/>
              <a:t>Le but est d’insérer le nouvel élément à une position donnée, si c’est possible. </a:t>
            </a:r>
          </a:p>
          <a:p>
            <a:r>
              <a:rPr lang="fr-FR" dirty="0" smtClean="0"/>
              <a:t>Exemple : Si la liste contient trois éléments, on peut (toujours) insérer à la position 1, à la position 2, à la position 3 et à la 4e position (la dernière).</a:t>
            </a:r>
            <a:endParaRPr lang="fr-FR" dirty="0"/>
          </a:p>
        </p:txBody>
      </p:sp>
      <p:pic>
        <p:nvPicPr>
          <p:cNvPr id="4098" name="Picture 2"/>
          <p:cNvPicPr>
            <a:picLocks noChangeAspect="1" noChangeArrowheads="1"/>
          </p:cNvPicPr>
          <p:nvPr/>
        </p:nvPicPr>
        <p:blipFill>
          <a:blip r:embed="rId4" cstate="print"/>
          <a:srcRect/>
          <a:stretch>
            <a:fillRect/>
          </a:stretch>
        </p:blipFill>
        <p:spPr bwMode="auto">
          <a:xfrm>
            <a:off x="1187624" y="3573016"/>
            <a:ext cx="7045439" cy="1512168"/>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pPr>
              <a:defRPr/>
            </a:pPr>
            <a:fld id="{AA0EA860-6736-4E1D-9F67-02BC2128F23B}" type="slidenum">
              <a:rPr lang="ar-SA" smtClean="0"/>
              <a:pPr>
                <a:defRPr/>
              </a:pPr>
              <a:t>42</a:t>
            </a:fld>
            <a:endParaRPr lang="en-US"/>
          </a:p>
        </p:txBody>
      </p:sp>
      <p:sp>
        <p:nvSpPr>
          <p:cNvPr id="9" name="ZoneTexte 8"/>
          <p:cNvSpPr txBox="1"/>
          <p:nvPr/>
        </p:nvSpPr>
        <p:spPr>
          <a:xfrm>
            <a:off x="6588224" y="3232026"/>
            <a:ext cx="1152128" cy="923330"/>
          </a:xfrm>
          <a:prstGeom prst="rect">
            <a:avLst/>
          </a:prstGeom>
          <a:solidFill>
            <a:schemeClr val="bg1"/>
          </a:solidFill>
        </p:spPr>
        <p:txBody>
          <a:bodyPr wrap="square" rtlCol="0">
            <a:spAutoFit/>
          </a:bodyPr>
          <a:lstStyle/>
          <a:p>
            <a:endParaRPr lang="fr-FR" dirty="0" smtClean="0"/>
          </a:p>
          <a:p>
            <a:endParaRPr lang="fr-FR" dirty="0" smtClean="0"/>
          </a:p>
          <a:p>
            <a:endParaRPr lang="fr-FR" dirty="0"/>
          </a:p>
        </p:txBody>
      </p:sp>
      <p:sp>
        <p:nvSpPr>
          <p:cNvPr id="11" name="ZoneTexte 10"/>
          <p:cNvSpPr txBox="1"/>
          <p:nvPr/>
        </p:nvSpPr>
        <p:spPr>
          <a:xfrm>
            <a:off x="5786611" y="4160113"/>
            <a:ext cx="648072" cy="276999"/>
          </a:xfrm>
          <a:prstGeom prst="rect">
            <a:avLst/>
          </a:prstGeom>
          <a:solidFill>
            <a:schemeClr val="bg1"/>
          </a:solidFill>
        </p:spPr>
        <p:txBody>
          <a:bodyPr wrap="square" rtlCol="0">
            <a:spAutoFit/>
          </a:bodyPr>
          <a:lstStyle/>
          <a:p>
            <a:endParaRPr lang="fr-FR" sz="1200" dirty="0"/>
          </a:p>
        </p:txBody>
      </p:sp>
      <p:sp>
        <p:nvSpPr>
          <p:cNvPr id="12" name="ZoneTexte 11"/>
          <p:cNvSpPr txBox="1"/>
          <p:nvPr/>
        </p:nvSpPr>
        <p:spPr>
          <a:xfrm rot="16200000">
            <a:off x="5277676" y="4936523"/>
            <a:ext cx="648072" cy="369332"/>
          </a:xfrm>
          <a:prstGeom prst="rect">
            <a:avLst/>
          </a:prstGeom>
          <a:solidFill>
            <a:schemeClr val="bg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66871" b="11750"/>
          <a:stretch>
            <a:fillRect/>
          </a:stretch>
        </p:blipFill>
        <p:spPr bwMode="auto">
          <a:xfrm>
            <a:off x="2763416" y="8245152"/>
            <a:ext cx="4808537" cy="432048"/>
          </a:xfrm>
          <a:prstGeom prst="rect">
            <a:avLst/>
          </a:prstGeom>
          <a:noFill/>
          <a:ln w="9525">
            <a:noFill/>
            <a:miter lim="800000"/>
            <a:headEnd/>
            <a:tailEnd/>
          </a:ln>
        </p:spPr>
      </p:pic>
      <p:sp>
        <p:nvSpPr>
          <p:cNvPr id="18" name="Rectangle 17"/>
          <p:cNvSpPr/>
          <p:nvPr/>
        </p:nvSpPr>
        <p:spPr>
          <a:xfrm>
            <a:off x="107504" y="1268760"/>
            <a:ext cx="8496944" cy="5632311"/>
          </a:xfrm>
          <a:prstGeom prst="rect">
            <a:avLst/>
          </a:prstGeom>
        </p:spPr>
        <p:txBody>
          <a:bodyPr wrap="square">
            <a:spAutoFit/>
          </a:bodyPr>
          <a:lstStyle/>
          <a:p>
            <a:r>
              <a:rPr lang="fr-FR" dirty="0" smtClean="0"/>
              <a:t>Procédure </a:t>
            </a:r>
            <a:r>
              <a:rPr lang="fr-FR" dirty="0" err="1" smtClean="0"/>
              <a:t>InsererParPosition</a:t>
            </a:r>
            <a:r>
              <a:rPr lang="fr-FR" dirty="0" smtClean="0"/>
              <a:t>(Var L : Liste ; Pos : Entier ; val : Entier) </a:t>
            </a:r>
          </a:p>
          <a:p>
            <a:r>
              <a:rPr lang="fr-FR" dirty="0" smtClean="0"/>
              <a:t>Var   Cpt : Entier ;             A, Courant, P : Liste </a:t>
            </a:r>
          </a:p>
          <a:p>
            <a:r>
              <a:rPr lang="fr-FR" dirty="0" smtClean="0"/>
              <a:t>Début </a:t>
            </a:r>
          </a:p>
          <a:p>
            <a:r>
              <a:rPr lang="fr-FR" dirty="0" smtClean="0"/>
              <a:t>   Si Pos = 1 Alors      </a:t>
            </a:r>
            <a:r>
              <a:rPr lang="fr-FR" dirty="0" err="1" smtClean="0"/>
              <a:t>InsererTete</a:t>
            </a:r>
            <a:r>
              <a:rPr lang="fr-FR" dirty="0" smtClean="0"/>
              <a:t>( L, val)</a:t>
            </a:r>
          </a:p>
          <a:p>
            <a:r>
              <a:rPr lang="fr-FR" dirty="0" smtClean="0"/>
              <a:t>      Sinon </a:t>
            </a:r>
          </a:p>
          <a:p>
            <a:r>
              <a:rPr lang="fr-FR" dirty="0" smtClean="0"/>
              <a:t>         Cpt </a:t>
            </a:r>
            <a:r>
              <a:rPr lang="fr-FR" dirty="0" smtClean="0">
                <a:sym typeface="Wingdings" pitchFamily="2" charset="2"/>
              </a:rPr>
              <a:t></a:t>
            </a:r>
            <a:r>
              <a:rPr lang="fr-FR" dirty="0" smtClean="0"/>
              <a:t> 1</a:t>
            </a:r>
          </a:p>
          <a:p>
            <a:r>
              <a:rPr lang="fr-FR" dirty="0" smtClean="0"/>
              <a:t>         Courant  </a:t>
            </a:r>
            <a:r>
              <a:rPr lang="fr-FR" dirty="0" smtClean="0">
                <a:sym typeface="Wingdings" pitchFamily="2" charset="2"/>
              </a:rPr>
              <a:t></a:t>
            </a:r>
            <a:r>
              <a:rPr lang="fr-FR" dirty="0" smtClean="0"/>
              <a:t> L </a:t>
            </a:r>
          </a:p>
          <a:p>
            <a:r>
              <a:rPr lang="fr-FR" dirty="0" smtClean="0"/>
              <a:t>          TQ ( Courant ≠ Nil ) ET ( Cpt &lt; Pos ) Faire </a:t>
            </a:r>
          </a:p>
          <a:p>
            <a:r>
              <a:rPr lang="fr-FR" dirty="0" smtClean="0"/>
              <a:t>                   Cpt  </a:t>
            </a:r>
            <a:r>
              <a:rPr lang="fr-FR" dirty="0" smtClean="0">
                <a:sym typeface="Wingdings" pitchFamily="2" charset="2"/>
              </a:rPr>
              <a:t></a:t>
            </a:r>
            <a:r>
              <a:rPr lang="fr-FR" dirty="0" smtClean="0"/>
              <a:t>  Cpt + 1 </a:t>
            </a:r>
          </a:p>
          <a:p>
            <a:r>
              <a:rPr lang="fr-FR" dirty="0" smtClean="0"/>
              <a:t>                    A  </a:t>
            </a:r>
            <a:r>
              <a:rPr lang="fr-FR" dirty="0" smtClean="0">
                <a:sym typeface="Wingdings" pitchFamily="2" charset="2"/>
              </a:rPr>
              <a:t></a:t>
            </a:r>
            <a:r>
              <a:rPr lang="fr-FR" dirty="0" smtClean="0"/>
              <a:t> Courant                         // Sauvegarder la valeur de Courant </a:t>
            </a:r>
          </a:p>
          <a:p>
            <a:r>
              <a:rPr lang="fr-FR" dirty="0" smtClean="0"/>
              <a:t>                    Courant  </a:t>
            </a:r>
            <a:r>
              <a:rPr lang="fr-FR" dirty="0" smtClean="0">
                <a:sym typeface="Wingdings" pitchFamily="2" charset="2"/>
              </a:rPr>
              <a:t></a:t>
            </a:r>
            <a:r>
              <a:rPr lang="fr-FR" dirty="0" smtClean="0"/>
              <a:t>  Courant^.</a:t>
            </a:r>
            <a:r>
              <a:rPr lang="fr-FR" dirty="0" err="1" smtClean="0"/>
              <a:t>Suiv</a:t>
            </a:r>
            <a:r>
              <a:rPr lang="fr-FR" dirty="0" smtClean="0"/>
              <a:t>    // passer à l’élément Suivant </a:t>
            </a:r>
          </a:p>
          <a:p>
            <a:r>
              <a:rPr lang="fr-FR" dirty="0" smtClean="0"/>
              <a:t>          </a:t>
            </a:r>
            <a:r>
              <a:rPr lang="fr-FR" dirty="0" err="1" smtClean="0"/>
              <a:t>FinTQ</a:t>
            </a:r>
            <a:r>
              <a:rPr lang="fr-FR" dirty="0" smtClean="0"/>
              <a:t> </a:t>
            </a:r>
          </a:p>
          <a:p>
            <a:r>
              <a:rPr lang="fr-FR" dirty="0" smtClean="0"/>
              <a:t>          Si Pos = Cpt  Alors // Vérifier si la position existe réellement ! </a:t>
            </a:r>
          </a:p>
          <a:p>
            <a:r>
              <a:rPr lang="fr-FR" dirty="0" smtClean="0"/>
              <a:t>                              Allouer( P ) // Insérer le nouvel élément après l’élément A </a:t>
            </a:r>
          </a:p>
          <a:p>
            <a:r>
              <a:rPr lang="fr-FR" dirty="0" smtClean="0"/>
              <a:t>                              P^.Val </a:t>
            </a:r>
            <a:r>
              <a:rPr lang="fr-FR" dirty="0" smtClean="0">
                <a:sym typeface="Wingdings" pitchFamily="2" charset="2"/>
              </a:rPr>
              <a:t></a:t>
            </a:r>
            <a:r>
              <a:rPr lang="fr-FR" dirty="0" smtClean="0"/>
              <a:t> val </a:t>
            </a:r>
          </a:p>
          <a:p>
            <a:r>
              <a:rPr lang="fr-FR" dirty="0" smtClean="0"/>
              <a:t>                              P^.</a:t>
            </a:r>
            <a:r>
              <a:rPr lang="fr-FR" dirty="0" err="1" smtClean="0"/>
              <a:t>Suiv</a:t>
            </a:r>
            <a:r>
              <a:rPr lang="fr-FR" dirty="0" smtClean="0"/>
              <a:t> </a:t>
            </a:r>
            <a:r>
              <a:rPr lang="fr-FR" dirty="0" smtClean="0">
                <a:sym typeface="Wingdings" pitchFamily="2" charset="2"/>
              </a:rPr>
              <a:t></a:t>
            </a:r>
            <a:r>
              <a:rPr lang="fr-FR" dirty="0" smtClean="0"/>
              <a:t> A^.</a:t>
            </a:r>
            <a:r>
              <a:rPr lang="fr-FR" dirty="0" err="1" smtClean="0"/>
              <a:t>Suiv</a:t>
            </a:r>
            <a:r>
              <a:rPr lang="fr-FR" dirty="0" smtClean="0"/>
              <a:t> </a:t>
            </a:r>
          </a:p>
          <a:p>
            <a:r>
              <a:rPr lang="fr-FR" dirty="0" smtClean="0"/>
              <a:t>                              A^.</a:t>
            </a:r>
            <a:r>
              <a:rPr lang="fr-FR" dirty="0" err="1" smtClean="0"/>
              <a:t>Suiv</a:t>
            </a:r>
            <a:r>
              <a:rPr lang="fr-FR" dirty="0" smtClean="0"/>
              <a:t> </a:t>
            </a:r>
            <a:r>
              <a:rPr lang="fr-FR" dirty="0" smtClean="0">
                <a:sym typeface="Wingdings" pitchFamily="2" charset="2"/>
              </a:rPr>
              <a:t></a:t>
            </a:r>
            <a:r>
              <a:rPr lang="fr-FR" dirty="0" smtClean="0"/>
              <a:t> P </a:t>
            </a:r>
          </a:p>
          <a:p>
            <a:r>
              <a:rPr lang="fr-FR" dirty="0" smtClean="0"/>
              <a:t>          </a:t>
            </a:r>
            <a:r>
              <a:rPr lang="fr-FR" dirty="0" err="1" smtClean="0"/>
              <a:t>FSi</a:t>
            </a:r>
            <a:r>
              <a:rPr lang="fr-FR" dirty="0" smtClean="0"/>
              <a:t> </a:t>
            </a:r>
          </a:p>
          <a:p>
            <a:r>
              <a:rPr lang="fr-FR" dirty="0" smtClean="0"/>
              <a:t>    </a:t>
            </a:r>
            <a:r>
              <a:rPr lang="fr-FR" dirty="0" err="1" smtClean="0"/>
              <a:t>FSi</a:t>
            </a:r>
            <a:r>
              <a:rPr lang="fr-FR" dirty="0" smtClean="0"/>
              <a:t> </a:t>
            </a:r>
          </a:p>
          <a:p>
            <a:r>
              <a:rPr lang="fr-FR" dirty="0" smtClean="0"/>
              <a:t>Fin </a:t>
            </a:r>
            <a:endParaRPr lang="fr-FR" dirty="0"/>
          </a:p>
        </p:txBody>
      </p:sp>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15" name="Rectangle 14"/>
          <p:cNvSpPr/>
          <p:nvPr/>
        </p:nvSpPr>
        <p:spPr>
          <a:xfrm>
            <a:off x="5076056" y="1412776"/>
            <a:ext cx="3523722" cy="400110"/>
          </a:xfrm>
          <a:prstGeom prst="rect">
            <a:avLst/>
          </a:prstGeom>
        </p:spPr>
        <p:txBody>
          <a:bodyPr wrap="none">
            <a:spAutoFit/>
          </a:bodyPr>
          <a:lstStyle/>
          <a:p>
            <a:r>
              <a:rPr lang="fr-FR" sz="2000" b="1" dirty="0" smtClean="0">
                <a:effectLst>
                  <a:outerShdw blurRad="38100" dist="38100" dir="2700000" algn="tl">
                    <a:srgbClr val="000000">
                      <a:alpha val="43137"/>
                    </a:srgbClr>
                  </a:outerShdw>
                </a:effectLst>
              </a:rPr>
              <a:t> Insertion à la fin de la liste </a:t>
            </a:r>
            <a:endParaRPr lang="fr-FR" sz="2000" b="1" dirty="0">
              <a:effectLst>
                <a:outerShdw blurRad="38100" dist="38100" dir="2700000" algn="tl">
                  <a:srgbClr val="000000">
                    <a:alpha val="43137"/>
                  </a:srgbClr>
                </a:outerShdw>
              </a:effectLst>
            </a:endParaRPr>
          </a:p>
        </p:txBody>
      </p:sp>
      <p:sp>
        <p:nvSpPr>
          <p:cNvPr id="7" name="Rectangle 6"/>
          <p:cNvSpPr/>
          <p:nvPr/>
        </p:nvSpPr>
        <p:spPr>
          <a:xfrm>
            <a:off x="107504" y="1916832"/>
            <a:ext cx="4572000" cy="480131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fr-FR" dirty="0" smtClean="0"/>
              <a:t>Procédure </a:t>
            </a:r>
            <a:r>
              <a:rPr lang="fr-FR" dirty="0" err="1" smtClean="0"/>
              <a:t>InsererQueue</a:t>
            </a:r>
            <a:r>
              <a:rPr lang="fr-FR" dirty="0" smtClean="0"/>
              <a:t>(Var L :Liste, val : Entier) </a:t>
            </a:r>
          </a:p>
          <a:p>
            <a:r>
              <a:rPr lang="fr-FR" dirty="0" smtClean="0"/>
              <a:t>Var P, Courant : Liste </a:t>
            </a:r>
          </a:p>
          <a:p>
            <a:r>
              <a:rPr lang="fr-FR" dirty="0" smtClean="0"/>
              <a:t>Début </a:t>
            </a:r>
          </a:p>
          <a:p>
            <a:r>
              <a:rPr lang="fr-FR" dirty="0" smtClean="0"/>
              <a:t>  Allouer(P) </a:t>
            </a:r>
          </a:p>
          <a:p>
            <a:r>
              <a:rPr lang="fr-FR" dirty="0" smtClean="0"/>
              <a:t>  P^.Val </a:t>
            </a:r>
            <a:r>
              <a:rPr lang="fr-FR" dirty="0" smtClean="0">
                <a:sym typeface="Wingdings" pitchFamily="2" charset="2"/>
              </a:rPr>
              <a:t></a:t>
            </a:r>
            <a:r>
              <a:rPr lang="fr-FR" dirty="0" smtClean="0"/>
              <a:t> val </a:t>
            </a:r>
          </a:p>
          <a:p>
            <a:r>
              <a:rPr lang="fr-FR" dirty="0" smtClean="0"/>
              <a:t>  P^.</a:t>
            </a:r>
            <a:r>
              <a:rPr lang="fr-FR" dirty="0" err="1" smtClean="0"/>
              <a:t>Suiv</a:t>
            </a:r>
            <a:r>
              <a:rPr lang="fr-FR" dirty="0" smtClean="0"/>
              <a:t> </a:t>
            </a:r>
            <a:r>
              <a:rPr lang="fr-FR" dirty="0" smtClean="0">
                <a:sym typeface="Wingdings" pitchFamily="2" charset="2"/>
              </a:rPr>
              <a:t></a:t>
            </a:r>
            <a:r>
              <a:rPr lang="fr-FR" dirty="0" smtClean="0"/>
              <a:t> NIL </a:t>
            </a:r>
          </a:p>
          <a:p>
            <a:r>
              <a:rPr lang="fr-FR" dirty="0" smtClean="0"/>
              <a:t>  Si L = Nil Alors </a:t>
            </a:r>
          </a:p>
          <a:p>
            <a:r>
              <a:rPr lang="fr-FR" dirty="0" smtClean="0"/>
              <a:t>                 L  </a:t>
            </a:r>
            <a:r>
              <a:rPr lang="fr-FR" dirty="0" smtClean="0">
                <a:sym typeface="Wingdings" pitchFamily="2" charset="2"/>
              </a:rPr>
              <a:t></a:t>
            </a:r>
            <a:r>
              <a:rPr lang="fr-FR" dirty="0" smtClean="0"/>
              <a:t>  P // Si la liste est vide </a:t>
            </a:r>
          </a:p>
          <a:p>
            <a:r>
              <a:rPr lang="fr-FR" dirty="0" smtClean="0"/>
              <a:t>        Sinon </a:t>
            </a:r>
          </a:p>
          <a:p>
            <a:r>
              <a:rPr lang="fr-FR" dirty="0" smtClean="0"/>
              <a:t>          Courant </a:t>
            </a:r>
            <a:r>
              <a:rPr lang="fr-FR" dirty="0" smtClean="0">
                <a:sym typeface="Wingdings" pitchFamily="2" charset="2"/>
              </a:rPr>
              <a:t></a:t>
            </a:r>
            <a:r>
              <a:rPr lang="fr-FR" dirty="0" smtClean="0"/>
              <a:t> L </a:t>
            </a:r>
          </a:p>
          <a:p>
            <a:r>
              <a:rPr lang="fr-FR" dirty="0" smtClean="0"/>
              <a:t>           TQ Courant ^.</a:t>
            </a:r>
            <a:r>
              <a:rPr lang="fr-FR" dirty="0" err="1" smtClean="0"/>
              <a:t>Suiv</a:t>
            </a:r>
            <a:r>
              <a:rPr lang="fr-FR" dirty="0" smtClean="0"/>
              <a:t> ≠ Nil Faire  </a:t>
            </a:r>
          </a:p>
          <a:p>
            <a:r>
              <a:rPr lang="fr-FR" dirty="0" smtClean="0"/>
              <a:t>                 Courant </a:t>
            </a:r>
            <a:r>
              <a:rPr lang="fr-FR" dirty="0" smtClean="0">
                <a:sym typeface="Wingdings" pitchFamily="2" charset="2"/>
              </a:rPr>
              <a:t></a:t>
            </a:r>
            <a:r>
              <a:rPr lang="fr-FR" dirty="0" smtClean="0"/>
              <a:t> Courant ^.</a:t>
            </a:r>
            <a:r>
              <a:rPr lang="fr-FR" dirty="0" err="1" smtClean="0"/>
              <a:t>Suiv</a:t>
            </a:r>
            <a:r>
              <a:rPr lang="fr-FR" dirty="0" smtClean="0"/>
              <a:t> </a:t>
            </a:r>
          </a:p>
          <a:p>
            <a:r>
              <a:rPr lang="fr-FR" dirty="0" smtClean="0"/>
              <a:t>          FTQ </a:t>
            </a:r>
          </a:p>
          <a:p>
            <a:r>
              <a:rPr lang="fr-FR" dirty="0" smtClean="0"/>
              <a:t>         Courant ^.</a:t>
            </a:r>
            <a:r>
              <a:rPr lang="fr-FR" dirty="0" err="1" smtClean="0"/>
              <a:t>Suiv</a:t>
            </a:r>
            <a:r>
              <a:rPr lang="fr-FR" dirty="0" smtClean="0"/>
              <a:t> </a:t>
            </a:r>
            <a:r>
              <a:rPr lang="fr-FR" dirty="0" smtClean="0">
                <a:sym typeface="Wingdings" pitchFamily="2" charset="2"/>
              </a:rPr>
              <a:t></a:t>
            </a:r>
            <a:r>
              <a:rPr lang="fr-FR" dirty="0" smtClean="0"/>
              <a:t> P </a:t>
            </a:r>
          </a:p>
          <a:p>
            <a:r>
              <a:rPr lang="fr-FR" dirty="0" smtClean="0"/>
              <a:t> FSI </a:t>
            </a:r>
          </a:p>
          <a:p>
            <a:r>
              <a:rPr lang="fr-FR" dirty="0" smtClean="0"/>
              <a:t>Fin </a:t>
            </a:r>
            <a:endParaRPr lang="fr-FR" dirty="0"/>
          </a:p>
        </p:txBody>
      </p:sp>
      <p:pic>
        <p:nvPicPr>
          <p:cNvPr id="2050" name="Picture 2"/>
          <p:cNvPicPr>
            <a:picLocks noChangeAspect="1" noChangeArrowheads="1"/>
          </p:cNvPicPr>
          <p:nvPr/>
        </p:nvPicPr>
        <p:blipFill>
          <a:blip r:embed="rId3" cstate="print"/>
          <a:srcRect/>
          <a:stretch>
            <a:fillRect/>
          </a:stretch>
        </p:blipFill>
        <p:spPr bwMode="auto">
          <a:xfrm>
            <a:off x="4139952" y="2204864"/>
            <a:ext cx="5004048" cy="2173287"/>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15" name="Rectangle 14"/>
          <p:cNvSpPr/>
          <p:nvPr/>
        </p:nvSpPr>
        <p:spPr>
          <a:xfrm>
            <a:off x="2915816" y="1484784"/>
            <a:ext cx="1752403" cy="400110"/>
          </a:xfrm>
          <a:prstGeom prst="rect">
            <a:avLst/>
          </a:prstGeom>
        </p:spPr>
        <p:txBody>
          <a:bodyPr wrap="none">
            <a:spAutoFit/>
          </a:bodyPr>
          <a:lstStyle/>
          <a:p>
            <a:r>
              <a:rPr lang="fr-FR" sz="2000" b="1" dirty="0" smtClean="0">
                <a:effectLst>
                  <a:outerShdw blurRad="38100" dist="38100" dir="2700000" algn="tl">
                    <a:srgbClr val="000000">
                      <a:alpha val="43137"/>
                    </a:srgbClr>
                  </a:outerShdw>
                </a:effectLst>
              </a:rPr>
              <a:t>Consultation</a:t>
            </a:r>
            <a:endParaRPr lang="fr-FR" sz="2000" b="1" dirty="0">
              <a:effectLst>
                <a:outerShdw blurRad="38100" dist="38100" dir="2700000" algn="tl">
                  <a:srgbClr val="000000">
                    <a:alpha val="43137"/>
                  </a:srgbClr>
                </a:outerShdw>
              </a:effectLst>
            </a:endParaRPr>
          </a:p>
        </p:txBody>
      </p:sp>
      <p:sp>
        <p:nvSpPr>
          <p:cNvPr id="6" name="Rectangle 5"/>
          <p:cNvSpPr/>
          <p:nvPr/>
        </p:nvSpPr>
        <p:spPr>
          <a:xfrm>
            <a:off x="2286000" y="2413338"/>
            <a:ext cx="6318448" cy="2585323"/>
          </a:xfrm>
          <a:prstGeom prst="rect">
            <a:avLst/>
          </a:prstGeom>
        </p:spPr>
        <p:txBody>
          <a:bodyPr wrap="square">
            <a:spAutoFit/>
          </a:bodyPr>
          <a:lstStyle/>
          <a:p>
            <a:r>
              <a:rPr lang="fr-FR" dirty="0" smtClean="0"/>
              <a:t>Parmi ces opérations, on peut citer :</a:t>
            </a:r>
          </a:p>
          <a:p>
            <a:endParaRPr lang="fr-FR" dirty="0" smtClean="0"/>
          </a:p>
          <a:p>
            <a:endParaRPr lang="fr-FR" dirty="0" smtClean="0"/>
          </a:p>
          <a:p>
            <a:pPr marL="1257300" lvl="2" indent="-342900">
              <a:buFont typeface="+mj-lt"/>
              <a:buAutoNum type="arabicPeriod"/>
            </a:pPr>
            <a:r>
              <a:rPr lang="fr-FR" dirty="0" smtClean="0"/>
              <a:t>l’affichage de la liste, </a:t>
            </a:r>
          </a:p>
          <a:p>
            <a:pPr marL="1257300" lvl="2" indent="-342900">
              <a:buFont typeface="+mj-lt"/>
              <a:buAutoNum type="arabicPeriod"/>
            </a:pPr>
            <a:r>
              <a:rPr lang="fr-FR" dirty="0" smtClean="0"/>
              <a:t>le comptage des éléments, </a:t>
            </a:r>
          </a:p>
          <a:p>
            <a:pPr marL="1257300" lvl="2" indent="-342900">
              <a:buFont typeface="+mj-lt"/>
              <a:buAutoNum type="arabicPeriod"/>
            </a:pPr>
            <a:r>
              <a:rPr lang="fr-FR" dirty="0" smtClean="0"/>
              <a:t>la recherche d’une valeur si elle existe, </a:t>
            </a:r>
          </a:p>
          <a:p>
            <a:pPr marL="1257300" lvl="2" indent="-342900">
              <a:buFont typeface="+mj-lt"/>
              <a:buAutoNum type="arabicPeriod"/>
            </a:pPr>
            <a:r>
              <a:rPr lang="fr-FR" dirty="0" smtClean="0"/>
              <a:t>le calcul du nombre d’occurrences d’une valeur, </a:t>
            </a:r>
          </a:p>
          <a:p>
            <a:pPr marL="1257300" lvl="2" indent="-342900">
              <a:buFont typeface="+mj-lt"/>
              <a:buAutoNum type="arabicPeriod"/>
            </a:pPr>
            <a:r>
              <a:rPr lang="fr-FR" dirty="0" smtClean="0"/>
              <a:t>La vérification si la liste est triée ou pas, </a:t>
            </a:r>
          </a:p>
          <a:p>
            <a:r>
              <a:rPr lang="fr-FR" dirty="0" smtClean="0"/>
              <a:t>… </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15" name="Rectangle 14"/>
          <p:cNvSpPr/>
          <p:nvPr/>
        </p:nvSpPr>
        <p:spPr>
          <a:xfrm>
            <a:off x="2915816" y="1484784"/>
            <a:ext cx="4283545" cy="400110"/>
          </a:xfrm>
          <a:prstGeom prst="rect">
            <a:avLst/>
          </a:prstGeom>
        </p:spPr>
        <p:txBody>
          <a:bodyPr wrap="none">
            <a:spAutoFit/>
          </a:bodyPr>
          <a:lstStyle/>
          <a:p>
            <a:r>
              <a:rPr lang="fr-FR" sz="2000" b="1" dirty="0" smtClean="0">
                <a:effectLst>
                  <a:outerShdw blurRad="38100" dist="38100" dir="2700000" algn="tl">
                    <a:srgbClr val="000000">
                      <a:alpha val="43137"/>
                    </a:srgbClr>
                  </a:outerShdw>
                </a:effectLst>
              </a:rPr>
              <a:t>Affichage des éléments de la liste</a:t>
            </a:r>
            <a:endParaRPr lang="fr-FR" sz="20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srcRect/>
          <a:stretch>
            <a:fillRect/>
          </a:stretch>
        </p:blipFill>
        <p:spPr bwMode="auto">
          <a:xfrm>
            <a:off x="3330574" y="1843088"/>
            <a:ext cx="3545681" cy="4529585"/>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3" y="404663"/>
            <a:ext cx="5892654" cy="543937"/>
          </a:xfrm>
          <a:prstGeom prst="rect">
            <a:avLst/>
          </a:prstGeom>
          <a:noFill/>
          <a:ln w="9525">
            <a:noFill/>
            <a:miter lim="800000"/>
            <a:headEnd/>
            <a:tailEnd/>
          </a:ln>
        </p:spPr>
      </p:pic>
      <p:sp>
        <p:nvSpPr>
          <p:cNvPr id="15" name="Rectangle 14"/>
          <p:cNvSpPr/>
          <p:nvPr/>
        </p:nvSpPr>
        <p:spPr>
          <a:xfrm>
            <a:off x="2915816" y="1484784"/>
            <a:ext cx="4613764" cy="400110"/>
          </a:xfrm>
          <a:prstGeom prst="rect">
            <a:avLst/>
          </a:prstGeom>
        </p:spPr>
        <p:txBody>
          <a:bodyPr wrap="none">
            <a:spAutoFit/>
          </a:bodyPr>
          <a:lstStyle/>
          <a:p>
            <a:r>
              <a:rPr lang="fr-FR" sz="2000" b="1" dirty="0" smtClean="0">
                <a:effectLst>
                  <a:outerShdw blurRad="38100" dist="38100" dir="2700000" algn="tl">
                    <a:srgbClr val="000000">
                      <a:alpha val="43137"/>
                    </a:srgbClr>
                  </a:outerShdw>
                </a:effectLst>
              </a:rPr>
              <a:t>Recherche d’une valeur dans la liste</a:t>
            </a:r>
            <a:endParaRPr lang="fr-FR" sz="20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srcRect/>
          <a:stretch>
            <a:fillRect/>
          </a:stretch>
        </p:blipFill>
        <p:spPr bwMode="auto">
          <a:xfrm>
            <a:off x="5220072" y="1988840"/>
            <a:ext cx="3631548" cy="4176464"/>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7" name="Rectangle 6"/>
          <p:cNvSpPr/>
          <p:nvPr/>
        </p:nvSpPr>
        <p:spPr>
          <a:xfrm>
            <a:off x="107504" y="1988840"/>
            <a:ext cx="5040560" cy="3416320"/>
          </a:xfrm>
          <a:prstGeom prst="rect">
            <a:avLst/>
          </a:prstGeom>
        </p:spPr>
        <p:txBody>
          <a:bodyPr wrap="square">
            <a:spAutoFit/>
          </a:bodyPr>
          <a:lstStyle/>
          <a:p>
            <a:r>
              <a:rPr lang="fr-FR" dirty="0" smtClean="0"/>
              <a:t>Le résultat de recherche peut être :</a:t>
            </a:r>
          </a:p>
          <a:p>
            <a:endParaRPr lang="fr-FR" dirty="0" smtClean="0"/>
          </a:p>
          <a:p>
            <a:pPr>
              <a:buFont typeface="Arial" pitchFamily="34" charset="0"/>
              <a:buChar char="•"/>
            </a:pPr>
            <a:r>
              <a:rPr lang="fr-FR" dirty="0" smtClean="0"/>
              <a:t>soit un Booléen pour dire si la valeur recherchée existe ou n’existe pas, </a:t>
            </a:r>
          </a:p>
          <a:p>
            <a:pPr>
              <a:buFont typeface="Arial" pitchFamily="34" charset="0"/>
              <a:buChar char="•"/>
            </a:pPr>
            <a:endParaRPr lang="fr-FR" dirty="0" smtClean="0"/>
          </a:p>
          <a:p>
            <a:pPr>
              <a:buFont typeface="Arial" pitchFamily="34" charset="0"/>
              <a:buChar char="•"/>
            </a:pPr>
            <a:r>
              <a:rPr lang="fr-FR" dirty="0" smtClean="0"/>
              <a:t>soit un pointeur (de type Liste) sur l’élément qui contient cette valeur. Si la valeur recherchée n’existe pas, le résultat de la fonction sera la constante Nil. </a:t>
            </a:r>
          </a:p>
          <a:p>
            <a:endParaRPr lang="fr-FR" dirty="0" smtClean="0"/>
          </a:p>
          <a:p>
            <a:endParaRPr lang="fr-FR" dirty="0" smtClean="0"/>
          </a:p>
          <a:p>
            <a:r>
              <a:rPr lang="fr-FR" dirty="0" smtClean="0"/>
              <a:t>Nous optons ici pour cette dernière option. </a:t>
            </a:r>
            <a:endParaRPr lang="fr-FR" dirty="0"/>
          </a:p>
        </p:txBody>
      </p:sp>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4644008" y="692696"/>
            <a:ext cx="2302233" cy="523220"/>
          </a:xfrm>
          <a:prstGeom prst="rect">
            <a:avLst/>
          </a:prstGeom>
          <a:solidFill>
            <a:srgbClr val="FFFF00"/>
          </a:solidFill>
        </p:spPr>
        <p:txBody>
          <a:bodyPr wrap="none">
            <a:spAutoFit/>
          </a:bodyPr>
          <a:lstStyle/>
          <a:p>
            <a:r>
              <a:rPr lang="fr-FR" sz="2800" b="1" dirty="0" smtClean="0">
                <a:effectLst>
                  <a:outerShdw blurRad="38100" dist="38100" dir="2700000" algn="tl">
                    <a:srgbClr val="000000">
                      <a:alpha val="43137"/>
                    </a:srgbClr>
                  </a:outerShdw>
                </a:effectLst>
              </a:rPr>
              <a:t>Modification</a:t>
            </a:r>
            <a:endParaRPr lang="fr-FR" sz="2800" b="1" dirty="0">
              <a:effectLst>
                <a:outerShdw blurRad="38100" dist="38100" dir="2700000" algn="tl">
                  <a:srgbClr val="000000">
                    <a:alpha val="43137"/>
                  </a:srgbClr>
                </a:outerShdw>
              </a:effectLst>
            </a:endParaRPr>
          </a:p>
        </p:txBody>
      </p:sp>
      <p:sp>
        <p:nvSpPr>
          <p:cNvPr id="6" name="Rectangle 5"/>
          <p:cNvSpPr/>
          <p:nvPr/>
        </p:nvSpPr>
        <p:spPr>
          <a:xfrm>
            <a:off x="683568" y="1305342"/>
            <a:ext cx="8064896" cy="4385816"/>
          </a:xfrm>
          <a:prstGeom prst="rect">
            <a:avLst/>
          </a:prstGeom>
        </p:spPr>
        <p:txBody>
          <a:bodyPr wrap="square">
            <a:spAutoFit/>
          </a:bodyPr>
          <a:lstStyle/>
          <a:p>
            <a:r>
              <a:rPr lang="fr-FR" dirty="0" smtClean="0"/>
              <a:t>Les opérations de modification permettent de changer l’état de la liste :</a:t>
            </a:r>
          </a:p>
          <a:p>
            <a:endParaRPr lang="fr-FR" dirty="0" smtClean="0"/>
          </a:p>
          <a:p>
            <a:endParaRPr lang="fr-FR" dirty="0" smtClean="0"/>
          </a:p>
          <a:p>
            <a:pPr marL="1257300" lvl="2" indent="-342900">
              <a:lnSpc>
                <a:spcPct val="150000"/>
              </a:lnSpc>
              <a:buFont typeface="+mj-lt"/>
              <a:buAutoNum type="arabicPeriod"/>
            </a:pPr>
            <a:r>
              <a:rPr lang="fr-FR" dirty="0" smtClean="0"/>
              <a:t>en supprimant des éléments, </a:t>
            </a:r>
          </a:p>
          <a:p>
            <a:pPr marL="1257300" lvl="2" indent="-342900">
              <a:lnSpc>
                <a:spcPct val="150000"/>
              </a:lnSpc>
              <a:buFont typeface="+mj-lt"/>
              <a:buAutoNum type="arabicPeriod"/>
            </a:pPr>
            <a:r>
              <a:rPr lang="fr-FR" dirty="0" smtClean="0"/>
              <a:t>en modifiant les valeurs enregistrées,</a:t>
            </a:r>
          </a:p>
          <a:p>
            <a:pPr marL="1257300" lvl="2" indent="-342900">
              <a:lnSpc>
                <a:spcPct val="150000"/>
              </a:lnSpc>
              <a:buFont typeface="+mj-lt"/>
              <a:buAutoNum type="arabicPeriod"/>
            </a:pPr>
            <a:r>
              <a:rPr lang="fr-FR" dirty="0" smtClean="0"/>
              <a:t>en modifiant l’ordre des éléments, </a:t>
            </a:r>
          </a:p>
          <a:p>
            <a:pPr marL="1257300" lvl="2" indent="-342900">
              <a:lnSpc>
                <a:spcPct val="150000"/>
              </a:lnSpc>
              <a:buFont typeface="+mj-lt"/>
              <a:buAutoNum type="arabicPeriod"/>
            </a:pPr>
            <a:r>
              <a:rPr lang="fr-FR" dirty="0" smtClean="0"/>
              <a:t>En fusionnant deux listes</a:t>
            </a:r>
          </a:p>
          <a:p>
            <a:pPr marL="1257300" lvl="2" indent="-342900">
              <a:lnSpc>
                <a:spcPct val="150000"/>
              </a:lnSpc>
              <a:buFont typeface="+mj-lt"/>
              <a:buAutoNum type="arabicPeriod"/>
            </a:pPr>
            <a:r>
              <a:rPr lang="fr-FR" dirty="0" smtClean="0"/>
              <a:t>la destruction complète de la liste. </a:t>
            </a:r>
          </a:p>
          <a:p>
            <a:endParaRPr lang="fr-FR" dirty="0" smtClean="0"/>
          </a:p>
          <a:p>
            <a:endParaRPr lang="fr-FR" dirty="0" smtClean="0"/>
          </a:p>
          <a:p>
            <a:endParaRPr lang="fr-FR" dirty="0" smtClean="0"/>
          </a:p>
          <a:p>
            <a:r>
              <a:rPr lang="fr-FR" dirty="0" smtClean="0"/>
              <a:t>La suppression, comme l’insertion, peut se faire au début, au milieu ou à la fin. </a:t>
            </a:r>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4644008" y="692696"/>
            <a:ext cx="2302233" cy="523220"/>
          </a:xfrm>
          <a:prstGeom prst="rect">
            <a:avLst/>
          </a:prstGeom>
          <a:solidFill>
            <a:srgbClr val="FFFF00"/>
          </a:solidFill>
        </p:spPr>
        <p:txBody>
          <a:bodyPr wrap="none">
            <a:spAutoFit/>
          </a:bodyPr>
          <a:lstStyle/>
          <a:p>
            <a:r>
              <a:rPr lang="fr-FR" sz="2800" b="1" dirty="0" smtClean="0">
                <a:effectLst>
                  <a:outerShdw blurRad="38100" dist="38100" dir="2700000" algn="tl">
                    <a:srgbClr val="000000">
                      <a:alpha val="43137"/>
                    </a:srgbClr>
                  </a:outerShdw>
                </a:effectLst>
              </a:rPr>
              <a:t>Modification</a:t>
            </a:r>
            <a:endParaRPr lang="fr-FR" sz="2800" b="1" dirty="0">
              <a:effectLst>
                <a:outerShdw blurRad="38100" dist="38100" dir="2700000" algn="tl">
                  <a:srgbClr val="000000">
                    <a:alpha val="43137"/>
                  </a:srgbClr>
                </a:outerShdw>
              </a:effectLst>
            </a:endParaRPr>
          </a:p>
        </p:txBody>
      </p:sp>
      <p:sp>
        <p:nvSpPr>
          <p:cNvPr id="6" name="Rectangle 5"/>
          <p:cNvSpPr/>
          <p:nvPr/>
        </p:nvSpPr>
        <p:spPr>
          <a:xfrm>
            <a:off x="3923928" y="1340768"/>
            <a:ext cx="4225837" cy="400110"/>
          </a:xfrm>
          <a:prstGeom prst="rect">
            <a:avLst/>
          </a:prstGeom>
        </p:spPr>
        <p:txBody>
          <a:bodyPr wrap="none">
            <a:spAutoFit/>
          </a:bodyPr>
          <a:lstStyle/>
          <a:p>
            <a:r>
              <a:rPr lang="fr-FR" sz="2000" b="1" dirty="0" smtClean="0"/>
              <a:t>Suppression de la tête de la liste </a:t>
            </a:r>
            <a:endParaRPr lang="fr-FR" sz="2000" b="1" dirty="0"/>
          </a:p>
        </p:txBody>
      </p:sp>
      <p:pic>
        <p:nvPicPr>
          <p:cNvPr id="2050" name="Picture 2"/>
          <p:cNvPicPr>
            <a:picLocks noChangeAspect="1" noChangeArrowheads="1"/>
          </p:cNvPicPr>
          <p:nvPr/>
        </p:nvPicPr>
        <p:blipFill>
          <a:blip r:embed="rId3" cstate="print"/>
          <a:srcRect r="49899"/>
          <a:stretch>
            <a:fillRect/>
          </a:stretch>
        </p:blipFill>
        <p:spPr bwMode="auto">
          <a:xfrm>
            <a:off x="1475656" y="1844824"/>
            <a:ext cx="2952328" cy="17557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50101" t="32809" b="38482"/>
          <a:stretch>
            <a:fillRect/>
          </a:stretch>
        </p:blipFill>
        <p:spPr bwMode="auto">
          <a:xfrm>
            <a:off x="4427984" y="2420888"/>
            <a:ext cx="2940472" cy="504056"/>
          </a:xfrm>
          <a:prstGeom prst="rect">
            <a:avLst/>
          </a:prstGeom>
          <a:noFill/>
          <a:ln w="9525">
            <a:noFill/>
            <a:miter lim="800000"/>
            <a:headEnd/>
            <a:tailEnd/>
          </a:ln>
        </p:spPr>
      </p:pic>
      <p:sp>
        <p:nvSpPr>
          <p:cNvPr id="9" name="Rectangle 8"/>
          <p:cNvSpPr/>
          <p:nvPr/>
        </p:nvSpPr>
        <p:spPr>
          <a:xfrm>
            <a:off x="323528" y="3501008"/>
            <a:ext cx="864096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Procédure </a:t>
            </a:r>
            <a:r>
              <a:rPr lang="fr-FR" dirty="0" err="1" smtClean="0"/>
              <a:t>SupprimerTete</a:t>
            </a:r>
            <a:r>
              <a:rPr lang="fr-FR" dirty="0" smtClean="0"/>
              <a:t>(Var L :Liste) </a:t>
            </a:r>
          </a:p>
          <a:p>
            <a:r>
              <a:rPr lang="fr-FR" dirty="0" smtClean="0"/>
              <a:t>Var P : Liste </a:t>
            </a:r>
          </a:p>
          <a:p>
            <a:r>
              <a:rPr lang="fr-FR" dirty="0" smtClean="0"/>
              <a:t>Début </a:t>
            </a:r>
          </a:p>
          <a:p>
            <a:r>
              <a:rPr lang="fr-FR" dirty="0" smtClean="0"/>
              <a:t> Si L ≠ Nil Alors     // On ne peut supprimer un élément que si la liste n’est pas vide ! </a:t>
            </a:r>
          </a:p>
          <a:p>
            <a:r>
              <a:rPr lang="fr-FR" dirty="0" smtClean="0">
                <a:solidFill>
                  <a:srgbClr val="FF0000"/>
                </a:solidFill>
              </a:rPr>
              <a:t> 1 </a:t>
            </a:r>
            <a:r>
              <a:rPr lang="fr-FR" dirty="0" smtClean="0"/>
              <a:t>P </a:t>
            </a:r>
            <a:r>
              <a:rPr lang="fr-FR" dirty="0" smtClean="0">
                <a:sym typeface="Wingdings" pitchFamily="2" charset="2"/>
              </a:rPr>
              <a:t></a:t>
            </a:r>
            <a:r>
              <a:rPr lang="fr-FR" dirty="0" smtClean="0"/>
              <a:t> L               // Garder l’adresse du 1er élément. </a:t>
            </a:r>
          </a:p>
          <a:p>
            <a:r>
              <a:rPr lang="fr-FR" dirty="0" smtClean="0">
                <a:solidFill>
                  <a:srgbClr val="FF0000"/>
                </a:solidFill>
              </a:rPr>
              <a:t> 2 </a:t>
            </a:r>
            <a:r>
              <a:rPr lang="fr-FR" dirty="0" smtClean="0"/>
              <a:t>L </a:t>
            </a:r>
            <a:r>
              <a:rPr lang="fr-FR" dirty="0" smtClean="0">
                <a:sym typeface="Wingdings" pitchFamily="2" charset="2"/>
              </a:rPr>
              <a:t></a:t>
            </a:r>
            <a:r>
              <a:rPr lang="fr-FR" dirty="0" smtClean="0"/>
              <a:t> L^.</a:t>
            </a:r>
            <a:r>
              <a:rPr lang="fr-FR" dirty="0" err="1" smtClean="0"/>
              <a:t>Suiv</a:t>
            </a:r>
            <a:r>
              <a:rPr lang="fr-FR" dirty="0" smtClean="0"/>
              <a:t>       // Modifier la tête de la liste </a:t>
            </a:r>
          </a:p>
          <a:p>
            <a:r>
              <a:rPr lang="fr-FR" dirty="0" smtClean="0">
                <a:solidFill>
                  <a:srgbClr val="FF0000"/>
                </a:solidFill>
              </a:rPr>
              <a:t> 3 </a:t>
            </a:r>
            <a:r>
              <a:rPr lang="fr-FR" dirty="0" smtClean="0"/>
              <a:t>P^.</a:t>
            </a:r>
            <a:r>
              <a:rPr lang="fr-FR" dirty="0" err="1" smtClean="0"/>
              <a:t>Suiv</a:t>
            </a:r>
            <a:r>
              <a:rPr lang="fr-FR" dirty="0" smtClean="0"/>
              <a:t> </a:t>
            </a:r>
            <a:r>
              <a:rPr lang="fr-FR" dirty="0" smtClean="0">
                <a:sym typeface="Wingdings" pitchFamily="2" charset="2"/>
              </a:rPr>
              <a:t></a:t>
            </a:r>
            <a:r>
              <a:rPr lang="fr-FR" dirty="0" smtClean="0"/>
              <a:t> Nil    // Optionnel. Casser le lien entre le 1er et le reste de la liste </a:t>
            </a:r>
          </a:p>
          <a:p>
            <a:r>
              <a:rPr lang="fr-FR" dirty="0" smtClean="0">
                <a:solidFill>
                  <a:srgbClr val="FF0000"/>
                </a:solidFill>
              </a:rPr>
              <a:t> 4 </a:t>
            </a:r>
            <a:r>
              <a:rPr lang="fr-FR" dirty="0" smtClean="0"/>
              <a:t>Libérer(P)        // Libérer l’espace mémoire qu’occupait le 1er élément. </a:t>
            </a:r>
          </a:p>
          <a:p>
            <a:r>
              <a:rPr lang="fr-FR" dirty="0" smtClean="0"/>
              <a:t> </a:t>
            </a:r>
            <a:r>
              <a:rPr lang="fr-FR" dirty="0" err="1" smtClean="0"/>
              <a:t>FSi</a:t>
            </a:r>
            <a:r>
              <a:rPr lang="fr-FR" dirty="0" smtClean="0"/>
              <a:t> </a:t>
            </a:r>
          </a:p>
          <a:p>
            <a:r>
              <a:rPr lang="fr-FR" dirty="0" smtClean="0"/>
              <a:t>Fin </a:t>
            </a:r>
            <a:endParaRPr lang="fr-FR" dirty="0"/>
          </a:p>
        </p:txBody>
      </p:sp>
      <p:sp>
        <p:nvSpPr>
          <p:cNvPr id="11" name="Espace réservé du numéro de diapositive 10"/>
          <p:cNvSpPr>
            <a:spLocks noGrp="1"/>
          </p:cNvSpPr>
          <p:nvPr>
            <p:ph type="sldNum" sz="quarter" idx="12"/>
          </p:nvPr>
        </p:nvSpPr>
        <p:spPr/>
        <p:txBody>
          <a:bodyPr/>
          <a:lstStyle/>
          <a:p>
            <a:pPr>
              <a:defRPr/>
            </a:pPr>
            <a:fld id="{AA0EA860-6736-4E1D-9F67-02BC2128F23B}" type="slidenum">
              <a:rPr lang="ar-SA"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cstate="print"/>
          <a:srcRect/>
          <a:stretch>
            <a:fillRect/>
          </a:stretch>
        </p:blipFill>
        <p:spPr bwMode="auto">
          <a:xfrm>
            <a:off x="2105312" y="1844825"/>
            <a:ext cx="4986967" cy="3969838"/>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fld id="{AA0EA860-6736-4E1D-9F67-02BC2128F23B}" type="slidenum">
              <a:rPr lang="ar-SA"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0"/>
            <a:ext cx="5892654" cy="543937"/>
          </a:xfrm>
          <a:prstGeom prst="rect">
            <a:avLst/>
          </a:prstGeom>
          <a:noFill/>
          <a:ln w="9525">
            <a:noFill/>
            <a:miter lim="800000"/>
            <a:headEnd/>
            <a:tailEnd/>
          </a:ln>
        </p:spPr>
      </p:pic>
      <p:sp>
        <p:nvSpPr>
          <p:cNvPr id="15" name="Rectangle 14"/>
          <p:cNvSpPr/>
          <p:nvPr/>
        </p:nvSpPr>
        <p:spPr>
          <a:xfrm>
            <a:off x="4499992" y="476672"/>
            <a:ext cx="2302233" cy="523220"/>
          </a:xfrm>
          <a:prstGeom prst="rect">
            <a:avLst/>
          </a:prstGeom>
          <a:solidFill>
            <a:srgbClr val="FFFF00"/>
          </a:solidFill>
        </p:spPr>
        <p:txBody>
          <a:bodyPr wrap="none">
            <a:spAutoFit/>
          </a:bodyPr>
          <a:lstStyle/>
          <a:p>
            <a:r>
              <a:rPr lang="fr-FR" sz="2800" b="1" dirty="0" smtClean="0">
                <a:effectLst>
                  <a:outerShdw blurRad="38100" dist="38100" dir="2700000" algn="tl">
                    <a:srgbClr val="000000">
                      <a:alpha val="43137"/>
                    </a:srgbClr>
                  </a:outerShdw>
                </a:effectLst>
              </a:rPr>
              <a:t>Modification</a:t>
            </a:r>
            <a:endParaRPr lang="fr-FR" sz="2800" b="1" dirty="0">
              <a:effectLst>
                <a:outerShdw blurRad="38100" dist="38100" dir="2700000" algn="tl">
                  <a:srgbClr val="000000">
                    <a:alpha val="43137"/>
                  </a:srgbClr>
                </a:outerShdw>
              </a:effectLst>
            </a:endParaRPr>
          </a:p>
        </p:txBody>
      </p:sp>
      <p:sp>
        <p:nvSpPr>
          <p:cNvPr id="6" name="Rectangle 5"/>
          <p:cNvSpPr/>
          <p:nvPr/>
        </p:nvSpPr>
        <p:spPr>
          <a:xfrm>
            <a:off x="4499992" y="1340768"/>
            <a:ext cx="2916183" cy="400110"/>
          </a:xfrm>
          <a:prstGeom prst="rect">
            <a:avLst/>
          </a:prstGeom>
        </p:spPr>
        <p:txBody>
          <a:bodyPr wrap="none">
            <a:spAutoFit/>
          </a:bodyPr>
          <a:lstStyle/>
          <a:p>
            <a:r>
              <a:rPr lang="fr-FR" sz="2000" b="1" dirty="0" smtClean="0"/>
              <a:t>Destruction de la liste </a:t>
            </a:r>
            <a:endParaRPr lang="fr-FR" sz="2000" b="1" dirty="0"/>
          </a:p>
        </p:txBody>
      </p:sp>
      <p:sp>
        <p:nvSpPr>
          <p:cNvPr id="7" name="Rectangle 6"/>
          <p:cNvSpPr/>
          <p:nvPr/>
        </p:nvSpPr>
        <p:spPr>
          <a:xfrm>
            <a:off x="611560" y="1772816"/>
            <a:ext cx="8352928" cy="923330"/>
          </a:xfrm>
          <a:prstGeom prst="rect">
            <a:avLst/>
          </a:prstGeom>
        </p:spPr>
        <p:txBody>
          <a:bodyPr wrap="square">
            <a:spAutoFit/>
          </a:bodyPr>
          <a:lstStyle/>
          <a:p>
            <a:r>
              <a:rPr lang="fr-FR" dirty="0" smtClean="0"/>
              <a:t>Pour détruire la liste, il est nécessaire de supprimer tous ces éléments. On peut utiliser la procédure </a:t>
            </a:r>
            <a:r>
              <a:rPr lang="fr-FR" dirty="0" err="1" smtClean="0"/>
              <a:t>SupprimerTete</a:t>
            </a:r>
            <a:r>
              <a:rPr lang="fr-FR" dirty="0" smtClean="0"/>
              <a:t> autant de fois que nécessaire, jusqu’à ce que la liste soit vide. </a:t>
            </a:r>
            <a:endParaRPr lang="fr-FR" dirty="0"/>
          </a:p>
        </p:txBody>
      </p:sp>
      <p:sp>
        <p:nvSpPr>
          <p:cNvPr id="9" name="Rectangle 8"/>
          <p:cNvSpPr/>
          <p:nvPr/>
        </p:nvSpPr>
        <p:spPr>
          <a:xfrm>
            <a:off x="467544" y="3068960"/>
            <a:ext cx="846043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Procédure </a:t>
            </a:r>
            <a:r>
              <a:rPr lang="fr-FR" dirty="0" err="1" smtClean="0"/>
              <a:t>Supprimerliste</a:t>
            </a:r>
            <a:r>
              <a:rPr lang="fr-FR" dirty="0" smtClean="0"/>
              <a:t>(Var L :Liste) </a:t>
            </a:r>
          </a:p>
          <a:p>
            <a:r>
              <a:rPr lang="fr-FR" dirty="0" smtClean="0"/>
              <a:t>Début </a:t>
            </a:r>
          </a:p>
          <a:p>
            <a:r>
              <a:rPr lang="fr-FR" dirty="0" smtClean="0"/>
              <a:t> TQ L ≠ Nil Faire                // Tant que la liste contient des éléments. </a:t>
            </a:r>
          </a:p>
          <a:p>
            <a:r>
              <a:rPr lang="fr-FR" dirty="0" smtClean="0"/>
              <a:t>      </a:t>
            </a:r>
            <a:r>
              <a:rPr lang="fr-FR" dirty="0" err="1" smtClean="0"/>
              <a:t>SupprimerTete</a:t>
            </a:r>
            <a:r>
              <a:rPr lang="fr-FR" dirty="0" smtClean="0"/>
              <a:t>( L )           // Supprimer l’élément en 1e position. L est modifiée. </a:t>
            </a:r>
          </a:p>
          <a:p>
            <a:r>
              <a:rPr lang="fr-FR" dirty="0" smtClean="0"/>
              <a:t> FTQ </a:t>
            </a:r>
          </a:p>
          <a:p>
            <a:r>
              <a:rPr lang="fr-FR" dirty="0" smtClean="0"/>
              <a:t>Fin </a:t>
            </a:r>
            <a:endParaRPr lang="fr-FR" dirty="0"/>
          </a:p>
        </p:txBody>
      </p:sp>
      <p:sp>
        <p:nvSpPr>
          <p:cNvPr id="10" name="Espace réservé du numéro de diapositive 9"/>
          <p:cNvSpPr>
            <a:spLocks noGrp="1"/>
          </p:cNvSpPr>
          <p:nvPr>
            <p:ph type="sldNum" sz="quarter" idx="12"/>
          </p:nvPr>
        </p:nvSpPr>
        <p:spPr/>
        <p:txBody>
          <a:bodyPr/>
          <a:lstStyle/>
          <a:p>
            <a:pPr>
              <a:defRPr/>
            </a:pPr>
            <a:fld id="{AA0EA860-6736-4E1D-9F67-02BC2128F23B}" type="slidenum">
              <a:rPr lang="ar-SA"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0"/>
            <a:ext cx="5892654" cy="543937"/>
          </a:xfrm>
          <a:prstGeom prst="rect">
            <a:avLst/>
          </a:prstGeom>
          <a:noFill/>
          <a:ln w="9525">
            <a:noFill/>
            <a:miter lim="800000"/>
            <a:headEnd/>
            <a:tailEnd/>
          </a:ln>
        </p:spPr>
      </p:pic>
      <p:sp>
        <p:nvSpPr>
          <p:cNvPr id="15" name="Rectangle 14"/>
          <p:cNvSpPr/>
          <p:nvPr/>
        </p:nvSpPr>
        <p:spPr>
          <a:xfrm>
            <a:off x="4716016" y="476672"/>
            <a:ext cx="2302233" cy="523220"/>
          </a:xfrm>
          <a:prstGeom prst="rect">
            <a:avLst/>
          </a:prstGeom>
          <a:solidFill>
            <a:srgbClr val="FFFF00"/>
          </a:solidFill>
        </p:spPr>
        <p:txBody>
          <a:bodyPr wrap="none">
            <a:spAutoFit/>
          </a:bodyPr>
          <a:lstStyle/>
          <a:p>
            <a:r>
              <a:rPr lang="fr-FR" sz="2800" b="1" dirty="0" smtClean="0">
                <a:effectLst>
                  <a:outerShdw blurRad="38100" dist="38100" dir="2700000" algn="tl">
                    <a:srgbClr val="000000">
                      <a:alpha val="43137"/>
                    </a:srgbClr>
                  </a:outerShdw>
                </a:effectLst>
              </a:rPr>
              <a:t>Modification</a:t>
            </a:r>
            <a:endParaRPr lang="fr-FR" sz="2800" b="1" dirty="0">
              <a:effectLst>
                <a:outerShdw blurRad="38100" dist="38100" dir="2700000" algn="tl">
                  <a:srgbClr val="000000">
                    <a:alpha val="43137"/>
                  </a:srgbClr>
                </a:outerShdw>
              </a:effectLst>
            </a:endParaRPr>
          </a:p>
        </p:txBody>
      </p:sp>
      <p:sp>
        <p:nvSpPr>
          <p:cNvPr id="6" name="Rectangle 5"/>
          <p:cNvSpPr/>
          <p:nvPr/>
        </p:nvSpPr>
        <p:spPr>
          <a:xfrm>
            <a:off x="1295128" y="980728"/>
            <a:ext cx="7848872" cy="400110"/>
          </a:xfrm>
          <a:prstGeom prst="rect">
            <a:avLst/>
          </a:prstGeom>
          <a:solidFill>
            <a:schemeClr val="accent2">
              <a:lumMod val="20000"/>
              <a:lumOff val="80000"/>
            </a:schemeClr>
          </a:solidFill>
        </p:spPr>
        <p:txBody>
          <a:bodyPr wrap="square">
            <a:spAutoFit/>
          </a:bodyPr>
          <a:lstStyle/>
          <a:p>
            <a:r>
              <a:rPr lang="fr-FR" sz="2000" b="1" dirty="0" smtClean="0"/>
              <a:t>Eclatement d’une liste en deux listes selon le critère de parité </a:t>
            </a:r>
            <a:endParaRPr lang="fr-FR" sz="2000" b="1" dirty="0"/>
          </a:p>
        </p:txBody>
      </p:sp>
      <p:sp>
        <p:nvSpPr>
          <p:cNvPr id="7" name="Rectangle 6"/>
          <p:cNvSpPr/>
          <p:nvPr/>
        </p:nvSpPr>
        <p:spPr>
          <a:xfrm>
            <a:off x="0" y="1348800"/>
            <a:ext cx="9036496"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1600" dirty="0" smtClean="0"/>
              <a:t>Procédure Eclater(Var L, L1, L2 : Liste) </a:t>
            </a:r>
          </a:p>
          <a:p>
            <a:r>
              <a:rPr lang="fr-FR" sz="1600" dirty="0" smtClean="0"/>
              <a:t>Var P, D1, D2 : Liste </a:t>
            </a:r>
          </a:p>
          <a:p>
            <a:r>
              <a:rPr lang="fr-FR" sz="1600" dirty="0" smtClean="0"/>
              <a:t>Début </a:t>
            </a:r>
          </a:p>
          <a:p>
            <a:r>
              <a:rPr lang="fr-FR" sz="1600" dirty="0" smtClean="0"/>
              <a:t>   L1 </a:t>
            </a:r>
            <a:r>
              <a:rPr lang="fr-FR" sz="1600" dirty="0" smtClean="0">
                <a:sym typeface="Wingdings" pitchFamily="2" charset="2"/>
              </a:rPr>
              <a:t></a:t>
            </a:r>
            <a:r>
              <a:rPr lang="fr-FR" sz="1600" dirty="0" smtClean="0"/>
              <a:t> Nil          /* L1 est vide */ </a:t>
            </a:r>
          </a:p>
          <a:p>
            <a:r>
              <a:rPr lang="fr-FR" sz="1600" dirty="0" smtClean="0"/>
              <a:t>   L2 </a:t>
            </a:r>
            <a:r>
              <a:rPr lang="fr-FR" sz="1600" dirty="0" smtClean="0">
                <a:sym typeface="Wingdings" pitchFamily="2" charset="2"/>
              </a:rPr>
              <a:t></a:t>
            </a:r>
            <a:r>
              <a:rPr lang="fr-FR" sz="1600" dirty="0" smtClean="0"/>
              <a:t> Nil          /* L2 est vide */ </a:t>
            </a:r>
          </a:p>
          <a:p>
            <a:r>
              <a:rPr lang="fr-FR" sz="1600" dirty="0" smtClean="0"/>
              <a:t> </a:t>
            </a:r>
            <a:r>
              <a:rPr lang="fr-FR" sz="1600" dirty="0" err="1" smtClean="0"/>
              <a:t>TantQue</a:t>
            </a:r>
            <a:r>
              <a:rPr lang="fr-FR" sz="1600" dirty="0" smtClean="0"/>
              <a:t> L ≠ Nil Faire </a:t>
            </a:r>
          </a:p>
          <a:p>
            <a:r>
              <a:rPr lang="fr-FR" sz="1600" dirty="0" smtClean="0"/>
              <a:t>     P </a:t>
            </a:r>
            <a:r>
              <a:rPr lang="fr-FR" sz="1600" dirty="0" smtClean="0">
                <a:sym typeface="Wingdings" pitchFamily="2" charset="2"/>
              </a:rPr>
              <a:t></a:t>
            </a:r>
            <a:r>
              <a:rPr lang="fr-FR" sz="1600" dirty="0" smtClean="0"/>
              <a:t> L </a:t>
            </a:r>
          </a:p>
          <a:p>
            <a:r>
              <a:rPr lang="fr-FR" sz="1600" dirty="0" smtClean="0"/>
              <a:t>     L </a:t>
            </a:r>
            <a:r>
              <a:rPr lang="fr-FR" sz="1600" dirty="0" smtClean="0">
                <a:sym typeface="Wingdings" pitchFamily="2" charset="2"/>
              </a:rPr>
              <a:t></a:t>
            </a:r>
            <a:r>
              <a:rPr lang="fr-FR" sz="1600" dirty="0" smtClean="0"/>
              <a:t> L^.</a:t>
            </a:r>
            <a:r>
              <a:rPr lang="fr-FR" sz="1600" dirty="0" err="1" smtClean="0"/>
              <a:t>Suiv</a:t>
            </a:r>
            <a:r>
              <a:rPr lang="fr-FR" sz="1600" dirty="0" smtClean="0"/>
              <a:t> </a:t>
            </a:r>
          </a:p>
          <a:p>
            <a:r>
              <a:rPr lang="fr-FR" sz="1600" dirty="0" smtClean="0"/>
              <a:t>     P^.</a:t>
            </a:r>
            <a:r>
              <a:rPr lang="fr-FR" sz="1600" dirty="0" err="1" smtClean="0"/>
              <a:t>Suiv</a:t>
            </a:r>
            <a:r>
              <a:rPr lang="fr-FR" sz="1600" dirty="0" smtClean="0"/>
              <a:t> </a:t>
            </a:r>
            <a:r>
              <a:rPr lang="fr-FR" sz="1600" dirty="0" smtClean="0">
                <a:sym typeface="Wingdings" pitchFamily="2" charset="2"/>
              </a:rPr>
              <a:t></a:t>
            </a:r>
            <a:r>
              <a:rPr lang="fr-FR" sz="1600" dirty="0" smtClean="0"/>
              <a:t> Nil                                       </a:t>
            </a:r>
            <a:r>
              <a:rPr lang="fr-FR" sz="1600" dirty="0" smtClean="0">
                <a:solidFill>
                  <a:srgbClr val="FF0000"/>
                </a:solidFill>
              </a:rPr>
              <a:t>/* Un élément est retiré de L à chaque itération */ </a:t>
            </a:r>
          </a:p>
          <a:p>
            <a:r>
              <a:rPr lang="fr-FR" sz="1600" dirty="0" smtClean="0"/>
              <a:t>    Si P^.Val </a:t>
            </a:r>
            <a:r>
              <a:rPr lang="fr-FR" sz="1600" dirty="0" err="1" smtClean="0"/>
              <a:t>Mod</a:t>
            </a:r>
            <a:r>
              <a:rPr lang="fr-FR" sz="1600" dirty="0" smtClean="0"/>
              <a:t> 2 = 1 Alors                      </a:t>
            </a:r>
            <a:r>
              <a:rPr lang="fr-FR" sz="1600" dirty="0" smtClean="0">
                <a:solidFill>
                  <a:srgbClr val="FF0000"/>
                </a:solidFill>
              </a:rPr>
              <a:t>/* Insertion à la fin de L1 (nombres impairs) */ </a:t>
            </a:r>
          </a:p>
          <a:p>
            <a:r>
              <a:rPr lang="fr-FR" sz="1600" dirty="0" smtClean="0"/>
              <a:t>                 Si L1 = Nil Alors    L1 </a:t>
            </a:r>
            <a:r>
              <a:rPr lang="fr-FR" sz="1600" dirty="0" smtClean="0">
                <a:sym typeface="Wingdings" pitchFamily="2" charset="2"/>
              </a:rPr>
              <a:t></a:t>
            </a:r>
            <a:r>
              <a:rPr lang="fr-FR" sz="1600" dirty="0" smtClean="0"/>
              <a:t> P              </a:t>
            </a:r>
            <a:r>
              <a:rPr lang="fr-FR" sz="1600" dirty="0" smtClean="0">
                <a:solidFill>
                  <a:srgbClr val="FF0000"/>
                </a:solidFill>
              </a:rPr>
              <a:t>/* Initialiser L1 */ </a:t>
            </a:r>
          </a:p>
          <a:p>
            <a:r>
              <a:rPr lang="fr-FR" sz="1600" dirty="0" smtClean="0"/>
              <a:t>                                  Sinon   D1^.</a:t>
            </a:r>
            <a:r>
              <a:rPr lang="fr-FR" sz="1600" dirty="0" err="1" smtClean="0"/>
              <a:t>Suiv</a:t>
            </a:r>
            <a:r>
              <a:rPr lang="fr-FR" sz="1600" dirty="0" smtClean="0"/>
              <a:t> </a:t>
            </a:r>
            <a:r>
              <a:rPr lang="fr-FR" sz="1600" dirty="0" smtClean="0">
                <a:sym typeface="Wingdings" pitchFamily="2" charset="2"/>
              </a:rPr>
              <a:t></a:t>
            </a:r>
            <a:r>
              <a:rPr lang="fr-FR" sz="1600" dirty="0" smtClean="0"/>
              <a:t> P   </a:t>
            </a:r>
            <a:r>
              <a:rPr lang="fr-FR" sz="1600" dirty="0" smtClean="0">
                <a:solidFill>
                  <a:srgbClr val="FF0000"/>
                </a:solidFill>
              </a:rPr>
              <a:t>/* Insertion après le dernier élément de L1*/ </a:t>
            </a:r>
          </a:p>
          <a:p>
            <a:r>
              <a:rPr lang="fr-FR" sz="1600" dirty="0" smtClean="0"/>
              <a:t>                 </a:t>
            </a:r>
            <a:r>
              <a:rPr lang="fr-FR" sz="1600" dirty="0" err="1" smtClean="0"/>
              <a:t>FSi</a:t>
            </a:r>
            <a:r>
              <a:rPr lang="fr-FR" sz="1600" dirty="0" smtClean="0"/>
              <a:t> </a:t>
            </a:r>
          </a:p>
          <a:p>
            <a:r>
              <a:rPr lang="fr-FR" sz="1600" dirty="0" smtClean="0"/>
              <a:t>                 D1 </a:t>
            </a:r>
            <a:r>
              <a:rPr lang="fr-FR" sz="1600" dirty="0" smtClean="0">
                <a:sym typeface="Wingdings" pitchFamily="2" charset="2"/>
              </a:rPr>
              <a:t></a:t>
            </a:r>
            <a:r>
              <a:rPr lang="fr-FR" sz="1600" dirty="0" smtClean="0"/>
              <a:t> P                                                </a:t>
            </a:r>
            <a:r>
              <a:rPr lang="fr-FR" sz="1600" dirty="0" smtClean="0">
                <a:solidFill>
                  <a:srgbClr val="FF0000"/>
                </a:solidFill>
              </a:rPr>
              <a:t> /* P devient le dernier élément de L1 */ </a:t>
            </a:r>
          </a:p>
          <a:p>
            <a:r>
              <a:rPr lang="fr-FR" sz="1600" dirty="0" smtClean="0"/>
              <a:t>     Sinon                                                           </a:t>
            </a:r>
            <a:r>
              <a:rPr lang="fr-FR" sz="1600" dirty="0" smtClean="0">
                <a:solidFill>
                  <a:srgbClr val="FF0000"/>
                </a:solidFill>
              </a:rPr>
              <a:t>/* Insertion à la fin de L2 (nombres pairs) */ </a:t>
            </a:r>
          </a:p>
          <a:p>
            <a:r>
              <a:rPr lang="fr-FR" sz="1600" dirty="0" smtClean="0"/>
              <a:t>                 Si L2 = Nil Alors    L2 </a:t>
            </a:r>
            <a:r>
              <a:rPr lang="fr-FR" sz="1600" dirty="0" smtClean="0">
                <a:sym typeface="Wingdings" pitchFamily="2" charset="2"/>
              </a:rPr>
              <a:t></a:t>
            </a:r>
            <a:r>
              <a:rPr lang="fr-FR" sz="1600" dirty="0" smtClean="0"/>
              <a:t> P                          </a:t>
            </a:r>
            <a:r>
              <a:rPr lang="fr-FR" sz="1600" dirty="0" smtClean="0">
                <a:solidFill>
                  <a:srgbClr val="FF0000"/>
                </a:solidFill>
              </a:rPr>
              <a:t> /* Initialiser L2 */ </a:t>
            </a:r>
          </a:p>
          <a:p>
            <a:r>
              <a:rPr lang="fr-FR" sz="1600" dirty="0" smtClean="0"/>
              <a:t>                                  Sinon   D2^.</a:t>
            </a:r>
            <a:r>
              <a:rPr lang="fr-FR" sz="1600" dirty="0" err="1" smtClean="0"/>
              <a:t>Suiv</a:t>
            </a:r>
            <a:r>
              <a:rPr lang="fr-FR" sz="1600" dirty="0" smtClean="0"/>
              <a:t> </a:t>
            </a:r>
            <a:r>
              <a:rPr lang="fr-FR" sz="1600" dirty="0" smtClean="0">
                <a:sym typeface="Wingdings" pitchFamily="2" charset="2"/>
              </a:rPr>
              <a:t></a:t>
            </a:r>
            <a:r>
              <a:rPr lang="fr-FR" sz="1600" dirty="0" smtClean="0"/>
              <a:t> P      </a:t>
            </a:r>
            <a:r>
              <a:rPr lang="fr-FR" sz="1600" dirty="0" smtClean="0">
                <a:solidFill>
                  <a:srgbClr val="FF0000"/>
                </a:solidFill>
              </a:rPr>
              <a:t>/* Insertion après le dernier élément de L2*/ </a:t>
            </a:r>
          </a:p>
          <a:p>
            <a:r>
              <a:rPr lang="fr-FR" sz="1600" dirty="0" smtClean="0"/>
              <a:t>                 </a:t>
            </a:r>
            <a:r>
              <a:rPr lang="fr-FR" sz="1600" dirty="0" err="1" smtClean="0"/>
              <a:t>FSi</a:t>
            </a:r>
            <a:r>
              <a:rPr lang="fr-FR" sz="1600" dirty="0" smtClean="0"/>
              <a:t> </a:t>
            </a:r>
          </a:p>
          <a:p>
            <a:r>
              <a:rPr lang="fr-FR" sz="1600" dirty="0" smtClean="0"/>
              <a:t>                 D2 </a:t>
            </a:r>
            <a:r>
              <a:rPr lang="fr-FR" sz="1600" dirty="0" smtClean="0">
                <a:sym typeface="Wingdings" pitchFamily="2" charset="2"/>
              </a:rPr>
              <a:t>  </a:t>
            </a:r>
            <a:r>
              <a:rPr lang="fr-FR" sz="1600" dirty="0" smtClean="0"/>
              <a:t>P                                           </a:t>
            </a:r>
            <a:r>
              <a:rPr lang="fr-FR" sz="1600" dirty="0" smtClean="0">
                <a:solidFill>
                  <a:srgbClr val="FF0000"/>
                </a:solidFill>
              </a:rPr>
              <a:t>  /* P devient le dernier élément de L2 */</a:t>
            </a:r>
            <a:r>
              <a:rPr lang="fr-FR" sz="1600" dirty="0" smtClean="0"/>
              <a:t> </a:t>
            </a:r>
          </a:p>
          <a:p>
            <a:r>
              <a:rPr lang="fr-FR" sz="1600" dirty="0" smtClean="0"/>
              <a:t>      </a:t>
            </a:r>
            <a:r>
              <a:rPr lang="fr-FR" sz="1600" dirty="0" err="1" smtClean="0"/>
              <a:t>FSi</a:t>
            </a:r>
            <a:r>
              <a:rPr lang="fr-FR" sz="1600" dirty="0" smtClean="0"/>
              <a:t> </a:t>
            </a:r>
          </a:p>
          <a:p>
            <a:r>
              <a:rPr lang="fr-FR" sz="1600" dirty="0" smtClean="0"/>
              <a:t> </a:t>
            </a:r>
            <a:r>
              <a:rPr lang="fr-FR" sz="1600" dirty="0" err="1" smtClean="0"/>
              <a:t>FinTQ</a:t>
            </a:r>
            <a:r>
              <a:rPr lang="fr-FR" sz="1600" dirty="0" smtClean="0"/>
              <a:t> </a:t>
            </a:r>
          </a:p>
          <a:p>
            <a:r>
              <a:rPr lang="fr-FR" sz="1600" dirty="0" smtClean="0"/>
              <a:t>Fin .</a:t>
            </a:r>
            <a:endParaRPr lang="fr-FR" sz="1600" dirty="0"/>
          </a:p>
        </p:txBody>
      </p:sp>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pointeurs en C</a:t>
            </a:r>
            <a:endParaRPr lang="fr-FR" dirty="0"/>
          </a:p>
        </p:txBody>
      </p:sp>
      <p:sp>
        <p:nvSpPr>
          <p:cNvPr id="4" name="Espace réservé du numéro de diapositive 3"/>
          <p:cNvSpPr>
            <a:spLocks noGrp="1"/>
          </p:cNvSpPr>
          <p:nvPr>
            <p:ph type="sldNum" sz="quarter" idx="12"/>
          </p:nvPr>
        </p:nvSpPr>
        <p:spPr/>
        <p:txBody>
          <a:bodyPr/>
          <a:lstStyle/>
          <a:p>
            <a:pPr>
              <a:defRPr/>
            </a:pPr>
            <a:fld id="{AA0EA860-6736-4E1D-9F67-02BC2128F23B}" type="slidenum">
              <a:rPr lang="ar-SA" smtClean="0"/>
              <a:pPr>
                <a:defRPr/>
              </a:pPr>
              <a:t>52</a:t>
            </a:fld>
            <a:endParaRPr lang="en-US"/>
          </a:p>
        </p:txBody>
      </p:sp>
      <p:sp>
        <p:nvSpPr>
          <p:cNvPr id="7169" name="Rectangle 1"/>
          <p:cNvSpPr>
            <a:spLocks noChangeArrowheads="1"/>
          </p:cNvSpPr>
          <p:nvPr/>
        </p:nvSpPr>
        <p:spPr bwMode="auto">
          <a:xfrm>
            <a:off x="899592" y="1310573"/>
            <a:ext cx="630019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La syntaxe pour déclarer un pointeur est la suivante: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Unicode MS" pitchFamily="34" charset="-128"/>
                <a:cs typeface="Arial" pitchFamily="34" charset="0"/>
              </a:rPr>
              <a:t>type *</a:t>
            </a:r>
            <a:r>
              <a:rPr kumimoji="0" lang="fr-FR" sz="2400" b="0" i="0" u="none" strike="noStrike" cap="none" normalizeH="0" baseline="0" dirty="0" err="1" smtClean="0">
                <a:ln>
                  <a:noFill/>
                </a:ln>
                <a:solidFill>
                  <a:schemeClr val="tx1"/>
                </a:solidFill>
                <a:effectLst/>
                <a:latin typeface="Arial Unicode MS" pitchFamily="34" charset="-128"/>
                <a:cs typeface="Arial" pitchFamily="34" charset="0"/>
              </a:rPr>
              <a:t>nom_du_pointeur</a:t>
            </a:r>
            <a:r>
              <a:rPr kumimoji="0" lang="fr-FR" sz="2400" b="0" i="0" u="none" strike="noStrike" cap="none" normalizeH="0" baseline="0" dirty="0" smtClean="0">
                <a:ln>
                  <a:noFill/>
                </a:ln>
                <a:solidFill>
                  <a:schemeClr val="tx1"/>
                </a:solidFill>
                <a:effectLst/>
                <a:latin typeface="Arial Unicode MS" pitchFamily="34" charset="-128"/>
                <a:cs typeface="Arial"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2699792" y="2924944"/>
            <a:ext cx="1521570"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int</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ptr</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int</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ptr</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int</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ptr</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a:t>
            </a:r>
            <a:r>
              <a:rPr kumimoji="0" lang="fr-FR" sz="2000" b="0" i="0" u="none" strike="noStrike" cap="none" normalizeH="0" baseline="0" dirty="0" smtClean="0">
                <a:ln>
                  <a:noFill/>
                </a:ln>
                <a:solidFill>
                  <a:schemeClr val="tx1"/>
                </a:solidFill>
                <a:effectLst/>
                <a:latin typeface="Arial" pitchFamily="34" charset="0"/>
                <a:cs typeface="Arial" pitchFamily="34" charset="0"/>
              </a:rPr>
              <a:t> </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AA0EA860-6736-4E1D-9F67-02BC2128F23B}" type="slidenum">
              <a:rPr lang="ar-SA" smtClean="0"/>
              <a:pPr>
                <a:defRPr/>
              </a:pPr>
              <a:t>53</a:t>
            </a:fld>
            <a:endParaRPr lang="en-US"/>
          </a:p>
        </p:txBody>
      </p:sp>
      <p:pic>
        <p:nvPicPr>
          <p:cNvPr id="5" name="Picture 3"/>
          <p:cNvPicPr>
            <a:picLocks noGrp="1" noChangeAspect="1" noChangeArrowheads="1"/>
          </p:cNvPicPr>
          <p:nvPr>
            <p:ph idx="1"/>
          </p:nvPr>
        </p:nvPicPr>
        <p:blipFill>
          <a:blip r:embed="rId2" cstate="print"/>
          <a:srcRect l="23517" t="36047" r="3983" b="21625"/>
          <a:stretch>
            <a:fillRect/>
          </a:stretch>
        </p:blipFill>
        <p:spPr bwMode="auto">
          <a:xfrm>
            <a:off x="125549" y="1484784"/>
            <a:ext cx="8892411" cy="3816424"/>
          </a:xfrm>
          <a:prstGeom prst="rect">
            <a:avLst/>
          </a:prstGeom>
          <a:noFill/>
          <a:ln w="9525">
            <a:noFill/>
            <a:miter lim="800000"/>
            <a:headEnd/>
            <a:tailEnd/>
          </a:ln>
        </p:spPr>
      </p:pic>
      <p:sp>
        <p:nvSpPr>
          <p:cNvPr id="6" name="Titre 1"/>
          <p:cNvSpPr>
            <a:spLocks noGrp="1"/>
          </p:cNvSpPr>
          <p:nvPr>
            <p:ph type="title"/>
          </p:nvPr>
        </p:nvSpPr>
        <p:spPr/>
        <p:txBody>
          <a:bodyPr/>
          <a:lstStyle/>
          <a:p>
            <a:pPr algn="ctr"/>
            <a:r>
              <a:rPr lang="fr-FR" dirty="0" smtClean="0"/>
              <a:t>Les pointeurs en C</a:t>
            </a:r>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95401"/>
            <a:ext cx="8686800" cy="1341512"/>
          </a:xfrm>
        </p:spPr>
        <p:txBody>
          <a:bodyPr/>
          <a:lstStyle/>
          <a:p>
            <a:pPr>
              <a:buNone/>
            </a:pPr>
            <a:r>
              <a:rPr lang="fr-FR" dirty="0" err="1" smtClean="0"/>
              <a:t>int</a:t>
            </a:r>
            <a:r>
              <a:rPr lang="fr-FR" dirty="0" smtClean="0"/>
              <a:t> *t;</a:t>
            </a:r>
          </a:p>
          <a:p>
            <a:pPr>
              <a:buNone/>
            </a:pPr>
            <a:r>
              <a:rPr lang="fr-FR" dirty="0" smtClean="0"/>
              <a:t>t = (</a:t>
            </a:r>
            <a:r>
              <a:rPr lang="fr-FR" dirty="0" err="1" smtClean="0"/>
              <a:t>int</a:t>
            </a:r>
            <a:r>
              <a:rPr lang="fr-FR" dirty="0" smtClean="0"/>
              <a:t> *) </a:t>
            </a:r>
            <a:r>
              <a:rPr lang="fr-FR" dirty="0" err="1" smtClean="0"/>
              <a:t>malloc</a:t>
            </a:r>
            <a:r>
              <a:rPr lang="fr-FR" dirty="0" smtClean="0"/>
              <a:t>( 5 * </a:t>
            </a:r>
            <a:r>
              <a:rPr lang="fr-FR" dirty="0" err="1" smtClean="0"/>
              <a:t>sizeof</a:t>
            </a:r>
            <a:r>
              <a:rPr lang="fr-FR" dirty="0" smtClean="0"/>
              <a:t>(</a:t>
            </a:r>
            <a:r>
              <a:rPr lang="fr-FR" dirty="0" err="1" smtClean="0"/>
              <a:t>int</a:t>
            </a:r>
            <a:r>
              <a:rPr lang="fr-FR" dirty="0" smtClean="0"/>
              <a:t>) ); </a:t>
            </a:r>
            <a:r>
              <a:rPr lang="fr-FR" dirty="0" smtClean="0">
                <a:solidFill>
                  <a:srgbClr val="FF0000"/>
                </a:solidFill>
              </a:rPr>
              <a:t>//allouer (t,5)</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pPr>
              <a:defRPr/>
            </a:pPr>
            <a:fld id="{AA0EA860-6736-4E1D-9F67-02BC2128F23B}" type="slidenum">
              <a:rPr lang="ar-SA" smtClean="0"/>
              <a:pPr>
                <a:defRPr/>
              </a:pPr>
              <a:t>54</a:t>
            </a:fld>
            <a:endParaRPr lang="en-US"/>
          </a:p>
        </p:txBody>
      </p:sp>
      <p:sp>
        <p:nvSpPr>
          <p:cNvPr id="5" name="Rectangle 4"/>
          <p:cNvSpPr/>
          <p:nvPr/>
        </p:nvSpPr>
        <p:spPr>
          <a:xfrm>
            <a:off x="683568" y="4797152"/>
            <a:ext cx="5259773" cy="1077218"/>
          </a:xfrm>
          <a:prstGeom prst="rect">
            <a:avLst/>
          </a:prstGeom>
        </p:spPr>
        <p:txBody>
          <a:bodyPr wrap="none">
            <a:spAutoFit/>
          </a:bodyPr>
          <a:lstStyle/>
          <a:p>
            <a:r>
              <a:rPr lang="fr-FR" sz="3200" dirty="0" smtClean="0">
                <a:latin typeface="+mn-lt"/>
                <a:cs typeface="+mn-cs"/>
              </a:rPr>
              <a:t>free(t</a:t>
            </a:r>
            <a:r>
              <a:rPr lang="fr-FR" sz="3200" dirty="0" smtClean="0"/>
              <a:t>);           </a:t>
            </a:r>
            <a:r>
              <a:rPr lang="fr-FR" sz="3200" dirty="0" smtClean="0">
                <a:solidFill>
                  <a:srgbClr val="FF0000"/>
                </a:solidFill>
              </a:rPr>
              <a:t>//</a:t>
            </a:r>
            <a:r>
              <a:rPr lang="fr-FR" sz="3200" dirty="0" err="1" smtClean="0">
                <a:solidFill>
                  <a:srgbClr val="FF0000"/>
                </a:solidFill>
              </a:rPr>
              <a:t>desallouer</a:t>
            </a:r>
            <a:r>
              <a:rPr lang="fr-FR" sz="3200" dirty="0" smtClean="0">
                <a:solidFill>
                  <a:srgbClr val="FF0000"/>
                </a:solidFill>
              </a:rPr>
              <a:t> (t)</a:t>
            </a:r>
          </a:p>
          <a:p>
            <a:endParaRPr lang="fr-FR" sz="3200" dirty="0"/>
          </a:p>
        </p:txBody>
      </p:sp>
      <p:sp>
        <p:nvSpPr>
          <p:cNvPr id="6" name="Rectangle 5"/>
          <p:cNvSpPr/>
          <p:nvPr/>
        </p:nvSpPr>
        <p:spPr>
          <a:xfrm>
            <a:off x="539552" y="2564904"/>
            <a:ext cx="2634054"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3200" dirty="0" smtClean="0">
                <a:solidFill>
                  <a:srgbClr val="00B050"/>
                </a:solidFill>
              </a:rPr>
              <a:t>t = new </a:t>
            </a:r>
            <a:r>
              <a:rPr lang="fr-FR" sz="3200" dirty="0" err="1" smtClean="0">
                <a:solidFill>
                  <a:srgbClr val="00B050"/>
                </a:solidFill>
              </a:rPr>
              <a:t>int</a:t>
            </a:r>
            <a:r>
              <a:rPr lang="fr-FR" sz="3200" dirty="0" smtClean="0">
                <a:solidFill>
                  <a:srgbClr val="00B050"/>
                </a:solidFill>
              </a:rPr>
              <a:t>[5];</a:t>
            </a:r>
            <a:endParaRPr lang="fr-FR" sz="3200" dirty="0">
              <a:solidFill>
                <a:srgbClr val="00B050"/>
              </a:solidFill>
            </a:endParaRPr>
          </a:p>
        </p:txBody>
      </p:sp>
      <p:sp>
        <p:nvSpPr>
          <p:cNvPr id="7" name="Rectangle 6"/>
          <p:cNvSpPr/>
          <p:nvPr/>
        </p:nvSpPr>
        <p:spPr>
          <a:xfrm>
            <a:off x="899592" y="5517232"/>
            <a:ext cx="1983235"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3200" dirty="0" err="1" smtClean="0">
                <a:solidFill>
                  <a:srgbClr val="00B050"/>
                </a:solidFill>
              </a:rPr>
              <a:t>delete</a:t>
            </a:r>
            <a:r>
              <a:rPr lang="fr-FR" sz="3200" dirty="0" smtClean="0">
                <a:solidFill>
                  <a:srgbClr val="00B050"/>
                </a:solidFill>
              </a:rPr>
              <a:t> [] t;</a:t>
            </a:r>
            <a:endParaRPr lang="fr-FR" sz="3200" dirty="0">
              <a:solidFill>
                <a:srgbClr val="00B050"/>
              </a:solidFill>
            </a:endParaRPr>
          </a:p>
        </p:txBody>
      </p:sp>
      <p:sp>
        <p:nvSpPr>
          <p:cNvPr id="8" name="Titre 1"/>
          <p:cNvSpPr>
            <a:spLocks noGrp="1"/>
          </p:cNvSpPr>
          <p:nvPr>
            <p:ph type="title"/>
          </p:nvPr>
        </p:nvSpPr>
        <p:spPr/>
        <p:txBody>
          <a:bodyPr/>
          <a:lstStyle/>
          <a:p>
            <a:pPr algn="ctr"/>
            <a:r>
              <a:rPr lang="fr-FR" dirty="0" smtClean="0"/>
              <a:t>Les pointeurs en C</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listes en C</a:t>
            </a:r>
            <a:endParaRPr lang="fr-FR" dirty="0"/>
          </a:p>
        </p:txBody>
      </p:sp>
      <p:sp>
        <p:nvSpPr>
          <p:cNvPr id="4" name="Espace réservé du numéro de diapositive 3"/>
          <p:cNvSpPr>
            <a:spLocks noGrp="1"/>
          </p:cNvSpPr>
          <p:nvPr>
            <p:ph type="sldNum" sz="quarter" idx="12"/>
          </p:nvPr>
        </p:nvSpPr>
        <p:spPr/>
        <p:txBody>
          <a:bodyPr/>
          <a:lstStyle/>
          <a:p>
            <a:pPr>
              <a:defRPr/>
            </a:pPr>
            <a:fld id="{AA0EA860-6736-4E1D-9F67-02BC2128F23B}" type="slidenum">
              <a:rPr lang="ar-SA" smtClean="0"/>
              <a:pPr>
                <a:defRPr/>
              </a:pPr>
              <a:t>55</a:t>
            </a:fld>
            <a:endParaRPr lang="en-US"/>
          </a:p>
        </p:txBody>
      </p:sp>
      <p:sp>
        <p:nvSpPr>
          <p:cNvPr id="94209" name="Rectangle 1"/>
          <p:cNvSpPr>
            <a:spLocks noChangeArrowheads="1"/>
          </p:cNvSpPr>
          <p:nvPr/>
        </p:nvSpPr>
        <p:spPr bwMode="auto">
          <a:xfrm>
            <a:off x="251520" y="1607987"/>
            <a:ext cx="7128792"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err="1" smtClean="0">
                <a:latin typeface="Arial Unicode MS" pitchFamily="34" charset="-128"/>
                <a:cs typeface="Arial" pitchFamily="34" charset="0"/>
              </a:rPr>
              <a:t>typedef</a:t>
            </a:r>
            <a:r>
              <a:rPr lang="fr-FR" sz="2400" dirty="0" smtClean="0">
                <a:latin typeface="Arial Unicode MS" pitchFamily="34" charset="-128"/>
                <a:cs typeface="Arial" pitchFamily="34" charset="0"/>
              </a:rPr>
              <a:t>  </a:t>
            </a:r>
            <a:r>
              <a:rPr lang="fr-FR" sz="2400" dirty="0" err="1" smtClean="0">
                <a:latin typeface="Arial Unicode MS" pitchFamily="34" charset="-128"/>
                <a:cs typeface="Arial" pitchFamily="34" charset="0"/>
              </a:rPr>
              <a:t>struct</a:t>
            </a:r>
            <a:r>
              <a:rPr lang="fr-FR" sz="2400" dirty="0" smtClean="0">
                <a:latin typeface="Arial Unicode MS" pitchFamily="34" charset="-128"/>
                <a:cs typeface="Arial" pitchFamily="34" charset="0"/>
              </a:rPr>
              <a:t>  </a:t>
            </a:r>
            <a:r>
              <a:rPr lang="fr-FR" sz="2400" dirty="0" err="1" smtClean="0">
                <a:latin typeface="Arial Unicode MS" pitchFamily="34" charset="-128"/>
                <a:cs typeface="Arial" pitchFamily="34" charset="0"/>
              </a:rPr>
              <a:t>element</a:t>
            </a:r>
            <a:r>
              <a:rPr lang="fr-FR" sz="2400" dirty="0" smtClean="0">
                <a:latin typeface="Arial Unicode MS" pitchFamily="34" charset="-128"/>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Unicode MS" pitchFamily="34" charset="-128"/>
                <a:cs typeface="Arial" pitchFamily="34" charset="0"/>
              </a:rPr>
              <a:t>                                             </a:t>
            </a:r>
            <a:r>
              <a:rPr lang="fr-FR" sz="2400" dirty="0" err="1" smtClean="0">
                <a:latin typeface="Arial Unicode MS" pitchFamily="34" charset="-128"/>
                <a:cs typeface="Arial" pitchFamily="34" charset="0"/>
              </a:rPr>
              <a:t>int</a:t>
            </a:r>
            <a:r>
              <a:rPr lang="fr-FR" sz="2400" dirty="0" smtClean="0">
                <a:latin typeface="Arial Unicode MS" pitchFamily="34" charset="-128"/>
                <a:cs typeface="Arial" pitchFamily="34" charset="0"/>
              </a:rPr>
              <a:t> val; </a:t>
            </a:r>
          </a:p>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Unicode MS" pitchFamily="34" charset="-128"/>
                <a:cs typeface="Arial" pitchFamily="34" charset="0"/>
              </a:rPr>
              <a:t>		                       </a:t>
            </a:r>
            <a:r>
              <a:rPr lang="fr-FR" sz="2400" dirty="0" err="1" smtClean="0">
                <a:latin typeface="Arial Unicode MS" pitchFamily="34" charset="-128"/>
                <a:cs typeface="Arial" pitchFamily="34" charset="0"/>
              </a:rPr>
              <a:t>struct</a:t>
            </a:r>
            <a:r>
              <a:rPr lang="fr-FR" sz="2400" dirty="0" smtClean="0">
                <a:latin typeface="Arial Unicode MS" pitchFamily="34" charset="-128"/>
                <a:cs typeface="Arial" pitchFamily="34" charset="0"/>
              </a:rPr>
              <a:t> </a:t>
            </a:r>
            <a:r>
              <a:rPr lang="fr-FR" sz="2400" dirty="0" err="1" smtClean="0">
                <a:latin typeface="Arial Unicode MS" pitchFamily="34" charset="-128"/>
                <a:cs typeface="Arial" pitchFamily="34" charset="0"/>
              </a:rPr>
              <a:t>element</a:t>
            </a:r>
            <a:r>
              <a:rPr lang="fr-FR" sz="2400" dirty="0" smtClean="0">
                <a:latin typeface="Arial Unicode MS" pitchFamily="34" charset="-128"/>
                <a:cs typeface="Arial" pitchFamily="34" charset="0"/>
              </a:rPr>
              <a:t> *</a:t>
            </a:r>
            <a:r>
              <a:rPr lang="fr-FR" sz="2400" dirty="0" err="1" smtClean="0">
                <a:latin typeface="Arial Unicode MS" pitchFamily="34" charset="-128"/>
                <a:cs typeface="Arial" pitchFamily="34" charset="0"/>
              </a:rPr>
              <a:t>suiv</a:t>
            </a:r>
            <a:r>
              <a:rPr lang="fr-FR" sz="2400" dirty="0" smtClean="0">
                <a:latin typeface="Arial Unicode MS" pitchFamily="34" charset="-128"/>
                <a:cs typeface="Arial" pitchFamily="34" charset="0"/>
              </a:rPr>
              <a:t>;</a:t>
            </a:r>
          </a:p>
          <a:p>
            <a:pPr lvl="0"/>
            <a:r>
              <a:rPr lang="fr-FR" sz="2400" dirty="0" smtClean="0">
                <a:latin typeface="Arial Unicode MS" pitchFamily="34" charset="-128"/>
                <a:cs typeface="Arial" pitchFamily="34" charset="0"/>
              </a:rPr>
              <a:t>                                 } </a:t>
            </a:r>
            <a:r>
              <a:rPr lang="fr-FR" sz="2400" dirty="0" err="1" smtClean="0">
                <a:latin typeface="Arial Unicode MS" pitchFamily="34" charset="-128"/>
                <a:cs typeface="Arial" pitchFamily="34" charset="0"/>
              </a:rPr>
              <a:t>element</a:t>
            </a:r>
            <a:r>
              <a:rPr lang="fr-FR" sz="2400" dirty="0" smtClean="0">
                <a:latin typeface="Arial Unicode MS" pitchFamily="34" charset="-128"/>
                <a:cs typeface="Arial" pitchFamily="34" charset="0"/>
              </a:rPr>
              <a:t> ; </a:t>
            </a:r>
          </a:p>
          <a:p>
            <a:pPr lvl="0"/>
            <a:r>
              <a:rPr lang="fr-FR" sz="2400" dirty="0" err="1" smtClean="0"/>
              <a:t>typedef</a:t>
            </a:r>
            <a:r>
              <a:rPr lang="fr-FR" sz="2400" dirty="0" smtClean="0"/>
              <a:t> </a:t>
            </a:r>
            <a:r>
              <a:rPr lang="fr-FR" sz="2400" dirty="0" err="1" smtClean="0"/>
              <a:t>element</a:t>
            </a:r>
            <a:r>
              <a:rPr lang="fr-FR" sz="2400" dirty="0" smtClean="0"/>
              <a:t> * liste;</a:t>
            </a:r>
            <a:endParaRPr lang="fr-FR" sz="2400" dirty="0" smtClean="0">
              <a:latin typeface="Arial Unicode MS" pitchFamily="34" charset="-128"/>
              <a:cs typeface="Arial" pitchFamily="34" charset="0"/>
            </a:endParaRPr>
          </a:p>
        </p:txBody>
      </p:sp>
      <p:sp>
        <p:nvSpPr>
          <p:cNvPr id="94210" name="Rectangle 2"/>
          <p:cNvSpPr>
            <a:spLocks noChangeArrowheads="1"/>
          </p:cNvSpPr>
          <p:nvPr/>
        </p:nvSpPr>
        <p:spPr bwMode="auto">
          <a:xfrm>
            <a:off x="323528" y="4249634"/>
            <a:ext cx="778770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Unicode MS" pitchFamily="34" charset="-128"/>
                <a:cs typeface="Arial" pitchFamily="34" charset="0"/>
              </a:rPr>
              <a:t>liste L = NULL;   </a:t>
            </a:r>
            <a:r>
              <a:rPr kumimoji="0" lang="fr-FR" sz="2000" b="0" i="0" u="none" strike="noStrike" cap="none" normalizeH="0" baseline="0" dirty="0" smtClean="0">
                <a:ln>
                  <a:noFill/>
                </a:ln>
                <a:solidFill>
                  <a:srgbClr val="FF0000"/>
                </a:solidFill>
                <a:effectLst/>
                <a:latin typeface="Arial Unicode MS" pitchFamily="34" charset="-128"/>
                <a:cs typeface="Arial" pitchFamily="34" charset="0"/>
              </a:rPr>
              <a:t> /*</a:t>
            </a:r>
            <a:r>
              <a:rPr kumimoji="0" lang="fr-FR" sz="2000" b="0" i="0" u="none" strike="noStrike" cap="none" normalizeH="0" baseline="0" dirty="0" err="1" smtClean="0">
                <a:ln>
                  <a:noFill/>
                </a:ln>
                <a:solidFill>
                  <a:srgbClr val="FF0000"/>
                </a:solidFill>
                <a:effectLst/>
                <a:latin typeface="Arial Unicode MS" pitchFamily="34" charset="-128"/>
                <a:cs typeface="Arial" pitchFamily="34" charset="0"/>
              </a:rPr>
              <a:t>declaration</a:t>
            </a:r>
            <a:r>
              <a:rPr kumimoji="0" lang="fr-FR" sz="2000" b="0" i="0" u="none" strike="noStrike" cap="none" normalizeH="0" baseline="0" dirty="0" smtClean="0">
                <a:ln>
                  <a:noFill/>
                </a:ln>
                <a:solidFill>
                  <a:srgbClr val="FF0000"/>
                </a:solidFill>
                <a:effectLst/>
                <a:latin typeface="Arial Unicode MS" pitchFamily="34" charset="-128"/>
                <a:cs typeface="Arial" pitchFamily="34" charset="0"/>
              </a:rPr>
              <a:t> et initialisation d’une nouvelle liste L</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268760"/>
            <a:ext cx="8229600" cy="2421632"/>
          </a:xfrm>
        </p:spPr>
        <p:style>
          <a:lnRef idx="2">
            <a:schemeClr val="accent1"/>
          </a:lnRef>
          <a:fillRef idx="1">
            <a:schemeClr val="lt1"/>
          </a:fillRef>
          <a:effectRef idx="0">
            <a:schemeClr val="accent1"/>
          </a:effectRef>
          <a:fontRef idx="minor">
            <a:schemeClr val="dk1"/>
          </a:fontRef>
        </p:style>
        <p:txBody>
          <a:bodyPr/>
          <a:lstStyle/>
          <a:p>
            <a:pPr>
              <a:buNone/>
            </a:pPr>
            <a:r>
              <a:rPr lang="fr-FR" sz="1800" dirty="0" err="1" smtClean="0"/>
              <a:t>void</a:t>
            </a:r>
            <a:r>
              <a:rPr lang="fr-FR" sz="1800" dirty="0" smtClean="0"/>
              <a:t> </a:t>
            </a:r>
            <a:r>
              <a:rPr lang="fr-FR" sz="1800" dirty="0" err="1" smtClean="0"/>
              <a:t>ajouterEnTete</a:t>
            </a:r>
            <a:r>
              <a:rPr lang="fr-FR" sz="1800" dirty="0" smtClean="0"/>
              <a:t>(liste L, </a:t>
            </a:r>
            <a:r>
              <a:rPr lang="fr-FR" sz="1800" dirty="0" err="1" smtClean="0"/>
              <a:t>int</a:t>
            </a:r>
            <a:r>
              <a:rPr lang="fr-FR" sz="1800" dirty="0" smtClean="0"/>
              <a:t> v) </a:t>
            </a:r>
          </a:p>
          <a:p>
            <a:pPr>
              <a:buNone/>
            </a:pPr>
            <a:r>
              <a:rPr lang="fr-FR" sz="1800" dirty="0" smtClean="0"/>
              <a:t>{</a:t>
            </a:r>
          </a:p>
          <a:p>
            <a:pPr>
              <a:buNone/>
            </a:pPr>
            <a:r>
              <a:rPr lang="fr-FR" sz="1800" dirty="0" smtClean="0"/>
              <a:t> </a:t>
            </a:r>
            <a:r>
              <a:rPr lang="fr-FR" sz="1800" dirty="0" err="1" smtClean="0"/>
              <a:t>element</a:t>
            </a:r>
            <a:r>
              <a:rPr lang="fr-FR" sz="1800" dirty="0" smtClean="0"/>
              <a:t>* p = </a:t>
            </a:r>
            <a:r>
              <a:rPr lang="fr-FR" sz="1800" dirty="0" err="1" smtClean="0"/>
              <a:t>malloc</a:t>
            </a:r>
            <a:r>
              <a:rPr lang="fr-FR" sz="1800" dirty="0" smtClean="0"/>
              <a:t>(</a:t>
            </a:r>
            <a:r>
              <a:rPr lang="fr-FR" sz="1800" dirty="0" err="1" smtClean="0"/>
              <a:t>sizeof</a:t>
            </a:r>
            <a:r>
              <a:rPr lang="fr-FR" sz="1800" dirty="0" smtClean="0"/>
              <a:t>(</a:t>
            </a:r>
            <a:r>
              <a:rPr lang="fr-FR" sz="1800" dirty="0" err="1" smtClean="0"/>
              <a:t>element</a:t>
            </a:r>
            <a:r>
              <a:rPr lang="fr-FR" sz="1800" dirty="0" smtClean="0"/>
              <a:t>));</a:t>
            </a:r>
            <a:r>
              <a:rPr lang="fr-FR" sz="1800" dirty="0" smtClean="0">
                <a:solidFill>
                  <a:srgbClr val="FF0000"/>
                </a:solidFill>
              </a:rPr>
              <a:t> </a:t>
            </a:r>
            <a:r>
              <a:rPr lang="fr-FR" sz="1600" dirty="0" smtClean="0">
                <a:solidFill>
                  <a:srgbClr val="FF0000"/>
                </a:solidFill>
              </a:rPr>
              <a:t>/* On crée un nouvel élément */ </a:t>
            </a:r>
            <a:endParaRPr lang="fr-FR" sz="1800" dirty="0" smtClean="0"/>
          </a:p>
          <a:p>
            <a:pPr>
              <a:buNone/>
            </a:pPr>
            <a:r>
              <a:rPr lang="fr-FR" sz="1800" dirty="0" smtClean="0"/>
              <a:t>p-&gt;val = v;                                  </a:t>
            </a:r>
            <a:r>
              <a:rPr lang="fr-FR" sz="1600" dirty="0" smtClean="0">
                <a:solidFill>
                  <a:srgbClr val="FF0000"/>
                </a:solidFill>
              </a:rPr>
              <a:t>/* On assigne la valeur au nouvel élément */ </a:t>
            </a:r>
          </a:p>
          <a:p>
            <a:pPr>
              <a:buNone/>
            </a:pPr>
            <a:r>
              <a:rPr lang="fr-FR" sz="1800" dirty="0" smtClean="0"/>
              <a:t>p-&gt;</a:t>
            </a:r>
            <a:r>
              <a:rPr lang="fr-FR" sz="1800" dirty="0" err="1" smtClean="0"/>
              <a:t>suiv</a:t>
            </a:r>
            <a:r>
              <a:rPr lang="fr-FR" sz="1800" dirty="0" smtClean="0"/>
              <a:t> = L;              </a:t>
            </a:r>
            <a:r>
              <a:rPr lang="fr-FR" sz="1600" dirty="0" smtClean="0">
                <a:solidFill>
                  <a:srgbClr val="FF0000"/>
                </a:solidFill>
              </a:rPr>
              <a:t>/* On assigne l'adresse de l'élément suivant au nouvel élément */ </a:t>
            </a:r>
          </a:p>
          <a:p>
            <a:pPr>
              <a:buNone/>
            </a:pPr>
            <a:r>
              <a:rPr lang="fr-FR" sz="1800" dirty="0" smtClean="0"/>
              <a:t>L=p;                 </a:t>
            </a:r>
            <a:r>
              <a:rPr lang="fr-FR" sz="1600" dirty="0" smtClean="0">
                <a:solidFill>
                  <a:srgbClr val="FF0000"/>
                </a:solidFill>
              </a:rPr>
              <a:t>/* On retourne la nouvelle liste, i.e. le pointeur sur le premier élément */ </a:t>
            </a:r>
          </a:p>
          <a:p>
            <a:pPr>
              <a:buNone/>
            </a:pPr>
            <a:r>
              <a:rPr lang="fr-FR" sz="1800" dirty="0" smtClean="0"/>
              <a:t>}</a:t>
            </a:r>
            <a:endParaRPr lang="fr-FR" sz="1800" dirty="0"/>
          </a:p>
        </p:txBody>
      </p:sp>
      <p:sp>
        <p:nvSpPr>
          <p:cNvPr id="4" name="Espace réservé du numéro de diapositive 3"/>
          <p:cNvSpPr>
            <a:spLocks noGrp="1"/>
          </p:cNvSpPr>
          <p:nvPr>
            <p:ph type="sldNum" sz="quarter" idx="12"/>
          </p:nvPr>
        </p:nvSpPr>
        <p:spPr/>
        <p:txBody>
          <a:bodyPr/>
          <a:lstStyle/>
          <a:p>
            <a:pPr>
              <a:defRPr/>
            </a:pPr>
            <a:fld id="{AA0EA860-6736-4E1D-9F67-02BC2128F23B}" type="slidenum">
              <a:rPr lang="ar-SA" smtClean="0"/>
              <a:pPr>
                <a:defRPr/>
              </a:pPr>
              <a:t>56</a:t>
            </a:fld>
            <a:endParaRPr lang="en-US"/>
          </a:p>
        </p:txBody>
      </p:sp>
      <p:sp>
        <p:nvSpPr>
          <p:cNvPr id="5" name="Rectangle 4"/>
          <p:cNvSpPr/>
          <p:nvPr/>
        </p:nvSpPr>
        <p:spPr>
          <a:xfrm>
            <a:off x="4355976" y="3429000"/>
            <a:ext cx="4572000" cy="230832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fr-FR" dirty="0" smtClean="0"/>
              <a:t>Procédure </a:t>
            </a:r>
            <a:r>
              <a:rPr lang="fr-FR" dirty="0" err="1" smtClean="0"/>
              <a:t>InsererTete</a:t>
            </a:r>
            <a:r>
              <a:rPr lang="fr-FR" dirty="0" smtClean="0"/>
              <a:t>(L :Liste, v : Entier) </a:t>
            </a:r>
          </a:p>
          <a:p>
            <a:r>
              <a:rPr lang="fr-FR" dirty="0" smtClean="0"/>
              <a:t>   Var P : Liste </a:t>
            </a:r>
          </a:p>
          <a:p>
            <a:r>
              <a:rPr lang="fr-FR" dirty="0" smtClean="0"/>
              <a:t>   Début </a:t>
            </a:r>
          </a:p>
          <a:p>
            <a:r>
              <a:rPr lang="fr-FR" dirty="0" smtClean="0"/>
              <a:t>      Allouer( P )                       </a:t>
            </a:r>
            <a:r>
              <a:rPr lang="fr-FR" dirty="0" smtClean="0">
                <a:solidFill>
                  <a:srgbClr val="FF0000"/>
                </a:solidFill>
              </a:rPr>
              <a:t>1</a:t>
            </a:r>
          </a:p>
          <a:p>
            <a:r>
              <a:rPr lang="fr-FR" dirty="0" smtClean="0"/>
              <a:t>      P^.Val  </a:t>
            </a:r>
            <a:r>
              <a:rPr lang="fr-FR" dirty="0" smtClean="0">
                <a:sym typeface="Wingdings" pitchFamily="2" charset="2"/>
              </a:rPr>
              <a:t> </a:t>
            </a:r>
            <a:r>
              <a:rPr lang="fr-FR" dirty="0" smtClean="0"/>
              <a:t> val                   </a:t>
            </a:r>
            <a:r>
              <a:rPr lang="fr-FR" dirty="0" smtClean="0">
                <a:solidFill>
                  <a:srgbClr val="FF0000"/>
                </a:solidFill>
              </a:rPr>
              <a:t>2</a:t>
            </a:r>
          </a:p>
          <a:p>
            <a:r>
              <a:rPr lang="fr-FR" dirty="0" smtClean="0"/>
              <a:t>      P^.</a:t>
            </a:r>
            <a:r>
              <a:rPr lang="fr-FR" dirty="0" err="1" smtClean="0"/>
              <a:t>Suiv</a:t>
            </a:r>
            <a:r>
              <a:rPr lang="fr-FR" dirty="0" smtClean="0"/>
              <a:t> </a:t>
            </a:r>
            <a:r>
              <a:rPr lang="fr-FR" dirty="0" smtClean="0">
                <a:sym typeface="Wingdings" pitchFamily="2" charset="2"/>
              </a:rPr>
              <a:t></a:t>
            </a:r>
            <a:r>
              <a:rPr lang="fr-FR" dirty="0" smtClean="0"/>
              <a:t> L                      </a:t>
            </a:r>
            <a:r>
              <a:rPr lang="fr-FR" dirty="0" smtClean="0">
                <a:solidFill>
                  <a:srgbClr val="FF0000"/>
                </a:solidFill>
              </a:rPr>
              <a:t>3</a:t>
            </a:r>
          </a:p>
          <a:p>
            <a:r>
              <a:rPr lang="fr-FR" dirty="0" smtClean="0"/>
              <a:t>      L </a:t>
            </a:r>
            <a:r>
              <a:rPr lang="fr-FR" dirty="0" smtClean="0">
                <a:sym typeface="Wingdings" pitchFamily="2" charset="2"/>
              </a:rPr>
              <a:t></a:t>
            </a:r>
            <a:r>
              <a:rPr lang="fr-FR" dirty="0" smtClean="0"/>
              <a:t> P                                </a:t>
            </a:r>
            <a:r>
              <a:rPr lang="fr-FR" dirty="0" smtClean="0">
                <a:solidFill>
                  <a:srgbClr val="FF0000"/>
                </a:solidFill>
              </a:rPr>
              <a:t>4</a:t>
            </a:r>
          </a:p>
          <a:p>
            <a:r>
              <a:rPr lang="fr-FR" dirty="0" smtClean="0"/>
              <a:t>Fin </a:t>
            </a:r>
            <a:endParaRPr lang="fr-FR" dirty="0"/>
          </a:p>
        </p:txBody>
      </p:sp>
      <p:sp>
        <p:nvSpPr>
          <p:cNvPr id="6" name="Titre 1"/>
          <p:cNvSpPr>
            <a:spLocks noGrp="1"/>
          </p:cNvSpPr>
          <p:nvPr>
            <p:ph type="title"/>
          </p:nvPr>
        </p:nvSpPr>
        <p:spPr/>
        <p:txBody>
          <a:bodyPr/>
          <a:lstStyle/>
          <a:p>
            <a:pPr algn="ctr"/>
            <a:r>
              <a:rPr lang="fr-FR" dirty="0" smtClean="0"/>
              <a:t>Les listes en C</a:t>
            </a:r>
            <a:endParaRPr lang="fr-FR" dirty="0"/>
          </a:p>
        </p:txBody>
      </p:sp>
      <p:sp>
        <p:nvSpPr>
          <p:cNvPr id="7" name="ZoneTexte 6"/>
          <p:cNvSpPr txBox="1"/>
          <p:nvPr/>
        </p:nvSpPr>
        <p:spPr>
          <a:xfrm>
            <a:off x="215008" y="5949280"/>
            <a:ext cx="8928992" cy="738664"/>
          </a:xfrm>
          <a:prstGeom prst="rect">
            <a:avLst/>
          </a:prstGeom>
          <a:noFill/>
        </p:spPr>
        <p:txBody>
          <a:bodyPr wrap="square" rtlCol="0">
            <a:spAutoFit/>
          </a:bodyPr>
          <a:lstStyle/>
          <a:p>
            <a:r>
              <a:rPr lang="fr-FR" dirty="0" smtClean="0"/>
              <a:t>Pour plus d’exemples voir les liens suivants:</a:t>
            </a:r>
          </a:p>
          <a:p>
            <a:pPr marL="342900" indent="-342900">
              <a:buFont typeface="+mj-lt"/>
              <a:buAutoNum type="arabicPeriod"/>
            </a:pPr>
            <a:r>
              <a:rPr lang="fr-FR" sz="1200" dirty="0" smtClean="0">
                <a:solidFill>
                  <a:srgbClr val="FF0000"/>
                </a:solidFill>
                <a:hlinkClick r:id="rId2"/>
              </a:rPr>
              <a:t>http://sdz.tdct.org/sdz/les-listes-chainees-2.html#DclarationenCd039unelistechaine</a:t>
            </a:r>
            <a:endParaRPr lang="fr-FR" sz="1200" dirty="0" smtClean="0">
              <a:solidFill>
                <a:srgbClr val="FF0000"/>
              </a:solidFill>
            </a:endParaRPr>
          </a:p>
          <a:p>
            <a:pPr marL="228600" indent="-228600">
              <a:buFont typeface="+mj-lt"/>
              <a:buAutoNum type="arabicPeriod"/>
            </a:pPr>
            <a:r>
              <a:rPr lang="fr-FR" sz="1200" dirty="0" smtClean="0">
                <a:solidFill>
                  <a:srgbClr val="FF0000"/>
                </a:solidFill>
                <a:hlinkClick r:id="rId2"/>
              </a:rPr>
              <a:t>https://chgi.developpez.com/liste/</a:t>
            </a:r>
            <a:endParaRPr lang="fr-FR" sz="1200" dirty="0">
              <a:solidFill>
                <a:srgbClr val="FF0000"/>
              </a:solidFill>
              <a:hlinkClick r:id="rId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2699792" y="836712"/>
            <a:ext cx="5880136" cy="461665"/>
          </a:xfrm>
          <a:prstGeom prst="rect">
            <a:avLst/>
          </a:prstGeom>
          <a:solidFill>
            <a:srgbClr val="FFFF00"/>
          </a:solidFill>
        </p:spPr>
        <p:txBody>
          <a:bodyPr wrap="none">
            <a:spAutoFit/>
          </a:bodyPr>
          <a:lstStyle/>
          <a:p>
            <a:r>
              <a:rPr lang="fr-FR" sz="2400" b="1" dirty="0" smtClean="0">
                <a:effectLst>
                  <a:outerShdw blurRad="38100" dist="38100" dir="2700000" algn="tl">
                    <a:srgbClr val="000000">
                      <a:alpha val="43137"/>
                    </a:srgbClr>
                  </a:outerShdw>
                </a:effectLst>
              </a:rPr>
              <a:t>Les algorithmes récursifs sur les listes</a:t>
            </a:r>
            <a:endParaRPr lang="fr-FR" sz="2400" b="1" dirty="0">
              <a:effectLst>
                <a:outerShdw blurRad="38100" dist="38100" dir="2700000" algn="tl">
                  <a:srgbClr val="000000">
                    <a:alpha val="43137"/>
                  </a:srgbClr>
                </a:outerShdw>
              </a:effectLst>
            </a:endParaRPr>
          </a:p>
        </p:txBody>
      </p:sp>
      <p:sp>
        <p:nvSpPr>
          <p:cNvPr id="5" name="Rectangle 4"/>
          <p:cNvSpPr/>
          <p:nvPr/>
        </p:nvSpPr>
        <p:spPr>
          <a:xfrm>
            <a:off x="323528" y="1988840"/>
            <a:ext cx="8496944" cy="4524315"/>
          </a:xfrm>
          <a:prstGeom prst="rect">
            <a:avLst/>
          </a:prstGeom>
        </p:spPr>
        <p:txBody>
          <a:bodyPr wrap="square">
            <a:spAutoFit/>
          </a:bodyPr>
          <a:lstStyle/>
          <a:p>
            <a:r>
              <a:rPr lang="fr-FR" dirty="0" smtClean="0"/>
              <a:t>Dans cette section, nous nous intéressons à la version récursive de quelques opérations que nous avons déjà écrit leurs algorithmes en version itérative. </a:t>
            </a:r>
          </a:p>
          <a:p>
            <a:endParaRPr lang="fr-FR" dirty="0" smtClean="0"/>
          </a:p>
          <a:p>
            <a:r>
              <a:rPr lang="fr-FR" dirty="0" smtClean="0"/>
              <a:t>Parmi ces opérations, nous nous intéressons à :</a:t>
            </a:r>
          </a:p>
          <a:p>
            <a:endParaRPr lang="fr-FR" dirty="0" smtClean="0"/>
          </a:p>
          <a:p>
            <a:pPr marL="1257300" lvl="2" indent="-342900">
              <a:buFont typeface="+mj-lt"/>
              <a:buAutoNum type="arabicPeriod"/>
            </a:pPr>
            <a:r>
              <a:rPr lang="fr-FR" dirty="0" smtClean="0"/>
              <a:t> l’affichage de la liste, </a:t>
            </a:r>
          </a:p>
          <a:p>
            <a:pPr marL="1257300" lvl="2" indent="-342900">
              <a:buFont typeface="+mj-lt"/>
              <a:buAutoNum type="arabicPeriod"/>
            </a:pPr>
            <a:r>
              <a:rPr lang="fr-FR" dirty="0" smtClean="0"/>
              <a:t> La recherche d’une valeur,</a:t>
            </a:r>
          </a:p>
          <a:p>
            <a:pPr marL="1257300" lvl="2" indent="-342900">
              <a:buFont typeface="+mj-lt"/>
              <a:buAutoNum type="arabicPeriod"/>
            </a:pPr>
            <a:r>
              <a:rPr lang="fr-FR" dirty="0" smtClean="0"/>
              <a:t> le nombre d’occurrences d’une valeur. ( en TD)</a:t>
            </a:r>
          </a:p>
          <a:p>
            <a:endParaRPr lang="fr-FR" dirty="0" smtClean="0"/>
          </a:p>
          <a:p>
            <a:r>
              <a:rPr lang="fr-FR" dirty="0" smtClean="0"/>
              <a:t>Dans toutes ces opérations, nous cherchons le cas particulier puis le cas général. </a:t>
            </a:r>
          </a:p>
          <a:p>
            <a:endParaRPr lang="fr-FR" dirty="0" smtClean="0"/>
          </a:p>
          <a:p>
            <a:r>
              <a:rPr lang="fr-FR" dirty="0" smtClean="0"/>
              <a:t>- Le cas particulier est souvent le cas où la liste est vide (ou a été entièrement parcourue). </a:t>
            </a:r>
          </a:p>
          <a:p>
            <a:r>
              <a:rPr lang="fr-FR" dirty="0" smtClean="0"/>
              <a:t>- La cas général, lorsque la liste n’est vide. On traite l’élément courant (qui est en tête de liste), puis on fait un appel récursif pour traiter la liste contenant les éléments suivants. </a:t>
            </a:r>
            <a:endParaRPr lang="fr-FR" dirty="0"/>
          </a:p>
        </p:txBody>
      </p:sp>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2699792" y="836712"/>
            <a:ext cx="5880136" cy="461665"/>
          </a:xfrm>
          <a:prstGeom prst="rect">
            <a:avLst/>
          </a:prstGeom>
          <a:solidFill>
            <a:srgbClr val="FFFF00"/>
          </a:solidFill>
        </p:spPr>
        <p:txBody>
          <a:bodyPr wrap="none">
            <a:spAutoFit/>
          </a:bodyPr>
          <a:lstStyle/>
          <a:p>
            <a:r>
              <a:rPr lang="fr-FR" sz="2400" b="1" dirty="0" smtClean="0">
                <a:effectLst>
                  <a:outerShdw blurRad="38100" dist="38100" dir="2700000" algn="tl">
                    <a:srgbClr val="000000">
                      <a:alpha val="43137"/>
                    </a:srgbClr>
                  </a:outerShdw>
                </a:effectLst>
              </a:rPr>
              <a:t>Les algorithmes récursifs sur les listes</a:t>
            </a:r>
            <a:endParaRPr lang="fr-FR" sz="2400" b="1" dirty="0">
              <a:effectLst>
                <a:outerShdw blurRad="38100" dist="38100" dir="2700000" algn="tl">
                  <a:srgbClr val="000000">
                    <a:alpha val="43137"/>
                  </a:srgbClr>
                </a:outerShdw>
              </a:effectLst>
            </a:endParaRPr>
          </a:p>
        </p:txBody>
      </p:sp>
      <p:sp>
        <p:nvSpPr>
          <p:cNvPr id="5" name="Rectangle 4"/>
          <p:cNvSpPr/>
          <p:nvPr/>
        </p:nvSpPr>
        <p:spPr>
          <a:xfrm>
            <a:off x="179512" y="1484784"/>
            <a:ext cx="3669594" cy="400110"/>
          </a:xfrm>
          <a:prstGeom prst="rect">
            <a:avLst/>
          </a:prstGeom>
        </p:spPr>
        <p:txBody>
          <a:bodyPr wrap="none">
            <a:spAutoFit/>
          </a:bodyPr>
          <a:lstStyle/>
          <a:p>
            <a:r>
              <a:rPr lang="fr-FR" sz="2000" b="1" dirty="0" smtClean="0"/>
              <a:t>Affichage récursif de la liste </a:t>
            </a:r>
            <a:endParaRPr lang="fr-FR" sz="2000" b="1" dirty="0"/>
          </a:p>
        </p:txBody>
      </p:sp>
      <p:sp>
        <p:nvSpPr>
          <p:cNvPr id="6" name="Rectangle 5"/>
          <p:cNvSpPr/>
          <p:nvPr/>
        </p:nvSpPr>
        <p:spPr>
          <a:xfrm>
            <a:off x="395536" y="2708920"/>
            <a:ext cx="828092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Procédure </a:t>
            </a:r>
            <a:r>
              <a:rPr lang="fr-FR" dirty="0" err="1" smtClean="0"/>
              <a:t>AfficherListeREC</a:t>
            </a:r>
            <a:r>
              <a:rPr lang="fr-FR" dirty="0" smtClean="0"/>
              <a:t>(L : Liste) </a:t>
            </a:r>
          </a:p>
          <a:p>
            <a:r>
              <a:rPr lang="fr-FR" dirty="0" smtClean="0"/>
              <a:t>Début </a:t>
            </a:r>
          </a:p>
          <a:p>
            <a:r>
              <a:rPr lang="fr-FR" dirty="0" smtClean="0"/>
              <a:t> Si L= Nil alors    Ecrire("Liste Vide") </a:t>
            </a:r>
          </a:p>
          <a:p>
            <a:r>
              <a:rPr lang="fr-FR" dirty="0" smtClean="0"/>
              <a:t>               Sinon   Ecrire( L^.Val )                                                                   </a:t>
            </a:r>
            <a:r>
              <a:rPr lang="fr-FR" dirty="0" smtClean="0">
                <a:solidFill>
                  <a:srgbClr val="FF0000"/>
                </a:solidFill>
              </a:rPr>
              <a:t>// Op1 </a:t>
            </a:r>
          </a:p>
          <a:p>
            <a:r>
              <a:rPr lang="fr-FR" dirty="0" smtClean="0"/>
              <a:t>                           Si L^.</a:t>
            </a:r>
            <a:r>
              <a:rPr lang="fr-FR" dirty="0" err="1" smtClean="0"/>
              <a:t>Suiv</a:t>
            </a:r>
            <a:r>
              <a:rPr lang="fr-FR" dirty="0" smtClean="0"/>
              <a:t> ≠ Nil          </a:t>
            </a:r>
            <a:r>
              <a:rPr lang="fr-FR" sz="1600" dirty="0" smtClean="0">
                <a:solidFill>
                  <a:srgbClr val="FF0000"/>
                </a:solidFill>
              </a:rPr>
              <a:t>/* Si ce n’est pas le dernier élément           Op2 </a:t>
            </a:r>
            <a:endParaRPr lang="fr-FR" dirty="0" smtClean="0"/>
          </a:p>
          <a:p>
            <a:r>
              <a:rPr lang="fr-FR" dirty="0" smtClean="0"/>
              <a:t>                                    Alors  </a:t>
            </a:r>
            <a:r>
              <a:rPr lang="fr-FR" dirty="0" err="1" smtClean="0"/>
              <a:t>AfficherListeREC</a:t>
            </a:r>
            <a:r>
              <a:rPr lang="fr-FR" dirty="0" smtClean="0"/>
              <a:t>( L^.</a:t>
            </a:r>
            <a:r>
              <a:rPr lang="fr-FR" dirty="0" err="1" smtClean="0"/>
              <a:t>Suiv</a:t>
            </a:r>
            <a:r>
              <a:rPr lang="fr-FR" dirty="0" smtClean="0"/>
              <a:t> ) ) </a:t>
            </a:r>
          </a:p>
          <a:p>
            <a:r>
              <a:rPr lang="fr-FR" dirty="0" smtClean="0"/>
              <a:t>                            </a:t>
            </a:r>
            <a:r>
              <a:rPr lang="fr-FR" dirty="0" err="1" smtClean="0"/>
              <a:t>FSi</a:t>
            </a:r>
            <a:r>
              <a:rPr lang="fr-FR" dirty="0" smtClean="0"/>
              <a:t> </a:t>
            </a:r>
          </a:p>
          <a:p>
            <a:r>
              <a:rPr lang="fr-FR" dirty="0" smtClean="0"/>
              <a:t> </a:t>
            </a:r>
            <a:r>
              <a:rPr lang="fr-FR" dirty="0" err="1" smtClean="0"/>
              <a:t>FSi</a:t>
            </a:r>
            <a:r>
              <a:rPr lang="fr-FR" dirty="0" smtClean="0"/>
              <a:t> </a:t>
            </a:r>
          </a:p>
          <a:p>
            <a:r>
              <a:rPr lang="fr-FR" dirty="0" smtClean="0"/>
              <a:t>Fin </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2699792" y="836712"/>
            <a:ext cx="5880136" cy="461665"/>
          </a:xfrm>
          <a:prstGeom prst="rect">
            <a:avLst/>
          </a:prstGeom>
          <a:solidFill>
            <a:srgbClr val="FFFF00"/>
          </a:solidFill>
        </p:spPr>
        <p:txBody>
          <a:bodyPr wrap="none">
            <a:spAutoFit/>
          </a:bodyPr>
          <a:lstStyle/>
          <a:p>
            <a:r>
              <a:rPr lang="fr-FR" sz="2400" b="1" dirty="0" smtClean="0">
                <a:effectLst>
                  <a:outerShdw blurRad="38100" dist="38100" dir="2700000" algn="tl">
                    <a:srgbClr val="000000">
                      <a:alpha val="43137"/>
                    </a:srgbClr>
                  </a:outerShdw>
                </a:effectLst>
              </a:rPr>
              <a:t>Les algorithmes récursifs sur les listes</a:t>
            </a:r>
            <a:endParaRPr lang="fr-FR" sz="2400" b="1" dirty="0">
              <a:effectLst>
                <a:outerShdw blurRad="38100" dist="38100" dir="2700000" algn="tl">
                  <a:srgbClr val="000000">
                    <a:alpha val="43137"/>
                  </a:srgbClr>
                </a:outerShdw>
              </a:effectLst>
            </a:endParaRPr>
          </a:p>
        </p:txBody>
      </p:sp>
      <p:sp>
        <p:nvSpPr>
          <p:cNvPr id="5" name="Rectangle 4"/>
          <p:cNvSpPr/>
          <p:nvPr/>
        </p:nvSpPr>
        <p:spPr>
          <a:xfrm>
            <a:off x="0" y="1340768"/>
            <a:ext cx="4172937" cy="369332"/>
          </a:xfrm>
          <a:prstGeom prst="rect">
            <a:avLst/>
          </a:prstGeom>
        </p:spPr>
        <p:txBody>
          <a:bodyPr wrap="none">
            <a:spAutoFit/>
          </a:bodyPr>
          <a:lstStyle/>
          <a:p>
            <a:r>
              <a:rPr lang="fr-FR" b="1" dirty="0" smtClean="0"/>
              <a:t>Recherche d’une valeur dans la liste</a:t>
            </a:r>
            <a:endParaRPr lang="fr-FR" b="1" dirty="0"/>
          </a:p>
        </p:txBody>
      </p:sp>
      <p:sp>
        <p:nvSpPr>
          <p:cNvPr id="6" name="Rectangle 5"/>
          <p:cNvSpPr/>
          <p:nvPr/>
        </p:nvSpPr>
        <p:spPr>
          <a:xfrm>
            <a:off x="179512" y="1700808"/>
            <a:ext cx="8784976" cy="1200329"/>
          </a:xfrm>
          <a:prstGeom prst="rect">
            <a:avLst/>
          </a:prstGeom>
        </p:spPr>
        <p:txBody>
          <a:bodyPr wrap="square">
            <a:spAutoFit/>
          </a:bodyPr>
          <a:lstStyle/>
          <a:p>
            <a:pPr>
              <a:buFont typeface="Arial" pitchFamily="34" charset="0"/>
              <a:buChar char="•"/>
            </a:pPr>
            <a:r>
              <a:rPr lang="fr-FR" dirty="0" smtClean="0"/>
              <a:t>Si la liste est vide, aucune valeur ne peut être trouvée dans la liste. </a:t>
            </a:r>
          </a:p>
          <a:p>
            <a:pPr>
              <a:buFont typeface="Arial" pitchFamily="34" charset="0"/>
              <a:buChar char="•"/>
            </a:pPr>
            <a:r>
              <a:rPr lang="fr-FR" dirty="0" smtClean="0"/>
              <a:t>Si la liste n’est pas vide, on vérifie si l’élément en tête de liste est égal à la valeur </a:t>
            </a:r>
          </a:p>
          <a:p>
            <a:r>
              <a:rPr lang="fr-FR" dirty="0" smtClean="0"/>
              <a:t>recherchée. Si c’est le cas, on a trouvé la valeur et on s’arrête. Sinon, avec un appel récursif, on vérifie si la valeur recherchée existe dans le reste de la liste. </a:t>
            </a:r>
            <a:endParaRPr lang="fr-FR" dirty="0"/>
          </a:p>
        </p:txBody>
      </p:sp>
      <p:sp>
        <p:nvSpPr>
          <p:cNvPr id="7" name="Rectangle 6"/>
          <p:cNvSpPr/>
          <p:nvPr/>
        </p:nvSpPr>
        <p:spPr>
          <a:xfrm>
            <a:off x="179512" y="3068960"/>
            <a:ext cx="8784976"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Fonction </a:t>
            </a:r>
            <a:r>
              <a:rPr lang="fr-FR" dirty="0" err="1" smtClean="0"/>
              <a:t>AdresseREC</a:t>
            </a:r>
            <a:r>
              <a:rPr lang="fr-FR" dirty="0" smtClean="0"/>
              <a:t>(L : Liste ; val : Entier) : </a:t>
            </a:r>
            <a:r>
              <a:rPr lang="fr-FR" dirty="0" err="1" smtClean="0"/>
              <a:t>boolean</a:t>
            </a:r>
            <a:r>
              <a:rPr lang="fr-FR" dirty="0" smtClean="0"/>
              <a:t> </a:t>
            </a:r>
          </a:p>
          <a:p>
            <a:r>
              <a:rPr lang="fr-FR" dirty="0" smtClean="0"/>
              <a:t>Début </a:t>
            </a:r>
          </a:p>
          <a:p>
            <a:r>
              <a:rPr lang="fr-FR" dirty="0" smtClean="0"/>
              <a:t> Si L = Nil Alors     </a:t>
            </a:r>
            <a:r>
              <a:rPr lang="fr-FR" dirty="0" err="1" smtClean="0"/>
              <a:t>AdresseREC</a:t>
            </a:r>
            <a:r>
              <a:rPr lang="fr-FR" dirty="0" smtClean="0"/>
              <a:t> </a:t>
            </a:r>
            <a:r>
              <a:rPr lang="fr-FR" dirty="0" smtClean="0">
                <a:sym typeface="Wingdings" pitchFamily="2" charset="2"/>
              </a:rPr>
              <a:t>  faux</a:t>
            </a:r>
            <a:r>
              <a:rPr lang="fr-FR" dirty="0" smtClean="0"/>
              <a:t>            </a:t>
            </a:r>
            <a:r>
              <a:rPr lang="fr-FR" sz="1600" dirty="0" smtClean="0">
                <a:solidFill>
                  <a:srgbClr val="FF0000"/>
                </a:solidFill>
              </a:rPr>
              <a:t>// val ne peut être trouvée. </a:t>
            </a:r>
            <a:endParaRPr lang="fr-FR" dirty="0" smtClean="0">
              <a:solidFill>
                <a:srgbClr val="FF0000"/>
              </a:solidFill>
            </a:endParaRPr>
          </a:p>
          <a:p>
            <a:r>
              <a:rPr lang="fr-FR" dirty="0" smtClean="0"/>
              <a:t>                Sinon </a:t>
            </a:r>
          </a:p>
          <a:p>
            <a:r>
              <a:rPr lang="fr-FR" dirty="0" smtClean="0"/>
              <a:t>                            Si L^.Val = val Alors   </a:t>
            </a:r>
            <a:r>
              <a:rPr lang="fr-FR" dirty="0" err="1" smtClean="0"/>
              <a:t>AdresseREC</a:t>
            </a:r>
            <a:r>
              <a:rPr lang="fr-FR" dirty="0" smtClean="0"/>
              <a:t> </a:t>
            </a:r>
            <a:r>
              <a:rPr lang="fr-FR" dirty="0" smtClean="0">
                <a:sym typeface="Wingdings" pitchFamily="2" charset="2"/>
              </a:rPr>
              <a:t></a:t>
            </a:r>
            <a:r>
              <a:rPr lang="fr-FR" dirty="0" smtClean="0"/>
              <a:t> vraie       // val est trouvée. </a:t>
            </a:r>
          </a:p>
          <a:p>
            <a:r>
              <a:rPr lang="fr-FR" dirty="0" smtClean="0"/>
              <a:t>                                                   Sinon       </a:t>
            </a:r>
          </a:p>
          <a:p>
            <a:r>
              <a:rPr lang="fr-FR" dirty="0" smtClean="0"/>
              <a:t>                                                  </a:t>
            </a:r>
            <a:r>
              <a:rPr lang="fr-FR" dirty="0" err="1" smtClean="0"/>
              <a:t>AdresseREC</a:t>
            </a:r>
            <a:r>
              <a:rPr lang="fr-FR" dirty="0" smtClean="0"/>
              <a:t> </a:t>
            </a:r>
            <a:r>
              <a:rPr lang="fr-FR" dirty="0" smtClean="0">
                <a:sym typeface="Wingdings" pitchFamily="2" charset="2"/>
              </a:rPr>
              <a:t></a:t>
            </a:r>
            <a:r>
              <a:rPr lang="fr-FR" dirty="0" smtClean="0"/>
              <a:t> </a:t>
            </a:r>
            <a:r>
              <a:rPr lang="fr-FR" dirty="0" err="1" smtClean="0"/>
              <a:t>AdresseREC</a:t>
            </a:r>
            <a:r>
              <a:rPr lang="fr-FR" dirty="0" smtClean="0"/>
              <a:t>( L^.</a:t>
            </a:r>
            <a:r>
              <a:rPr lang="fr-FR" dirty="0" err="1" smtClean="0"/>
              <a:t>Suiv</a:t>
            </a:r>
            <a:r>
              <a:rPr lang="fr-FR" dirty="0" smtClean="0"/>
              <a:t>, val ) </a:t>
            </a:r>
          </a:p>
          <a:p>
            <a:r>
              <a:rPr lang="fr-FR" dirty="0" smtClean="0"/>
              <a:t>                                                                         </a:t>
            </a:r>
            <a:r>
              <a:rPr lang="fr-FR" sz="1600" dirty="0" smtClean="0">
                <a:solidFill>
                  <a:srgbClr val="FF0000"/>
                </a:solidFill>
              </a:rPr>
              <a:t>// Chercher val dans le reste de la liste</a:t>
            </a:r>
            <a:r>
              <a:rPr lang="fr-FR" dirty="0" smtClean="0"/>
              <a:t>. </a:t>
            </a:r>
          </a:p>
          <a:p>
            <a:r>
              <a:rPr lang="fr-FR" dirty="0" smtClean="0"/>
              <a:t>                           </a:t>
            </a:r>
            <a:r>
              <a:rPr lang="fr-FR" dirty="0" err="1" smtClean="0"/>
              <a:t>FSi</a:t>
            </a:r>
            <a:r>
              <a:rPr lang="fr-FR" dirty="0" smtClean="0"/>
              <a:t> </a:t>
            </a:r>
          </a:p>
          <a:p>
            <a:r>
              <a:rPr lang="fr-FR" dirty="0" smtClean="0"/>
              <a:t> </a:t>
            </a:r>
            <a:r>
              <a:rPr lang="fr-FR" dirty="0" err="1" smtClean="0"/>
              <a:t>FSi</a:t>
            </a:r>
            <a:r>
              <a:rPr lang="fr-FR" dirty="0" smtClean="0"/>
              <a:t> </a:t>
            </a:r>
          </a:p>
          <a:p>
            <a:r>
              <a:rPr lang="fr-FR" dirty="0" smtClean="0"/>
              <a:t>Fin </a:t>
            </a:r>
            <a:endParaRPr lang="fr-FR" dirty="0"/>
          </a:p>
        </p:txBody>
      </p:sp>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sz="2000" b="1" dirty="0" smtClean="0">
                <a:effectLst>
                  <a:outerShdw blurRad="38100" dist="38100" dir="2700000" algn="tl">
                    <a:srgbClr val="000000">
                      <a:alpha val="43137"/>
                    </a:srgbClr>
                  </a:outerShdw>
                </a:effectLst>
              </a:rPr>
              <a:t>Exemple</a:t>
            </a:r>
            <a:r>
              <a:rPr lang="fr-FR" sz="2000" dirty="0" smtClean="0"/>
              <a:t> : Si on suppose que la variable P (Le pointeur P) est rangée en mémoire centrale (RAM) à l’adresse @020 et que le pointeur contient l’adresse @100 alors P = @100 et P^ = 15.</a:t>
            </a:r>
          </a:p>
          <a:p>
            <a:pPr>
              <a:buNone/>
            </a:pPr>
            <a:r>
              <a:rPr lang="fr-FR" sz="2000" dirty="0" smtClean="0"/>
              <a:t>                                 RAM </a:t>
            </a:r>
            <a:endParaRPr lang="fr-FR" sz="2000" dirty="0"/>
          </a:p>
        </p:txBody>
      </p:sp>
      <p:graphicFrame>
        <p:nvGraphicFramePr>
          <p:cNvPr id="6" name="Tableau 5"/>
          <p:cNvGraphicFramePr>
            <a:graphicFrameLocks noGrp="1"/>
          </p:cNvGraphicFramePr>
          <p:nvPr/>
        </p:nvGraphicFramePr>
        <p:xfrm>
          <a:off x="899592" y="2708920"/>
          <a:ext cx="3384376" cy="3374112"/>
        </p:xfrm>
        <a:graphic>
          <a:graphicData uri="http://schemas.openxmlformats.org/drawingml/2006/table">
            <a:tbl>
              <a:tblPr firstRow="1" bandRow="1">
                <a:tableStyleId>{5940675A-B579-460E-94D1-54222C63F5DA}</a:tableStyleId>
              </a:tblPr>
              <a:tblGrid>
                <a:gridCol w="936104"/>
                <a:gridCol w="2448272"/>
              </a:tblGrid>
              <a:tr h="370840">
                <a:tc>
                  <a:txBody>
                    <a:bodyPr/>
                    <a:lstStyle/>
                    <a:p>
                      <a:pPr algn="ctr"/>
                      <a:r>
                        <a:rPr lang="fr-FR" dirty="0" smtClean="0"/>
                        <a:t>@</a:t>
                      </a:r>
                      <a:endParaRPr lang="fr-FR" dirty="0"/>
                    </a:p>
                  </a:txBody>
                  <a:tcPr/>
                </a:tc>
                <a:tc>
                  <a:txBody>
                    <a:bodyPr/>
                    <a:lstStyle/>
                    <a:p>
                      <a:pPr algn="ctr"/>
                      <a:r>
                        <a:rPr lang="fr-FR" dirty="0" smtClean="0"/>
                        <a:t>valeur</a:t>
                      </a:r>
                      <a:endParaRPr lang="fr-FR" dirty="0"/>
                    </a:p>
                  </a:txBody>
                  <a:tcPr/>
                </a:tc>
              </a:tr>
              <a:tr h="370840">
                <a:tc>
                  <a:txBody>
                    <a:bodyPr/>
                    <a:lstStyle/>
                    <a:p>
                      <a:pPr algn="ctr"/>
                      <a:r>
                        <a:rPr lang="fr-FR" dirty="0" smtClean="0"/>
                        <a:t>000</a:t>
                      </a:r>
                      <a:endParaRPr lang="fr-FR" dirty="0"/>
                    </a:p>
                  </a:txBody>
                  <a:tcPr/>
                </a:tc>
                <a:tc>
                  <a:txBody>
                    <a:bodyPr/>
                    <a:lstStyle/>
                    <a:p>
                      <a:pPr algn="ctr"/>
                      <a:endParaRPr lang="fr-FR" dirty="0"/>
                    </a:p>
                  </a:txBody>
                  <a:tcPr/>
                </a:tc>
              </a:tr>
              <a:tr h="370840">
                <a:tc>
                  <a:txBody>
                    <a:bodyPr/>
                    <a:lstStyle/>
                    <a:p>
                      <a:pPr algn="ctr"/>
                      <a:r>
                        <a:rPr lang="fr-FR" dirty="0" smtClean="0"/>
                        <a:t>…..</a:t>
                      </a:r>
                      <a:endParaRPr lang="fr-FR" dirty="0"/>
                    </a:p>
                  </a:txBody>
                  <a:tcPr/>
                </a:tc>
                <a:tc>
                  <a:txBody>
                    <a:bodyPr/>
                    <a:lstStyle/>
                    <a:p>
                      <a:pPr algn="ctr"/>
                      <a:endParaRPr lang="fr-FR" dirty="0"/>
                    </a:p>
                  </a:txBody>
                  <a:tcPr/>
                </a:tc>
              </a:tr>
              <a:tr h="370840">
                <a:tc>
                  <a:txBody>
                    <a:bodyPr/>
                    <a:lstStyle/>
                    <a:p>
                      <a:pPr algn="ctr"/>
                      <a:r>
                        <a:rPr lang="fr-FR" dirty="0" smtClean="0"/>
                        <a:t>…..</a:t>
                      </a:r>
                      <a:endParaRPr lang="fr-FR" dirty="0"/>
                    </a:p>
                  </a:txBody>
                  <a:tcPr/>
                </a:tc>
                <a:tc>
                  <a:txBody>
                    <a:bodyPr/>
                    <a:lstStyle/>
                    <a:p>
                      <a:pPr algn="ctr"/>
                      <a:endParaRPr lang="fr-FR" dirty="0"/>
                    </a:p>
                  </a:txBody>
                  <a:tcPr/>
                </a:tc>
              </a:tr>
              <a:tr h="370840">
                <a:tc>
                  <a:txBody>
                    <a:bodyPr/>
                    <a:lstStyle/>
                    <a:p>
                      <a:pPr algn="ctr"/>
                      <a:r>
                        <a:rPr lang="fr-FR" dirty="0" smtClean="0"/>
                        <a:t>020</a:t>
                      </a:r>
                      <a:endParaRPr lang="fr-FR" dirty="0"/>
                    </a:p>
                  </a:txBody>
                  <a:tcPr/>
                </a:tc>
                <a:tc>
                  <a:txBody>
                    <a:bodyPr/>
                    <a:lstStyle/>
                    <a:p>
                      <a:pPr algn="ctr"/>
                      <a:r>
                        <a:rPr lang="fr-FR" dirty="0" smtClean="0"/>
                        <a:t>@100</a:t>
                      </a:r>
                      <a:endParaRPr lang="fr-FR" dirty="0"/>
                    </a:p>
                  </a:txBody>
                  <a:tcPr/>
                </a:tc>
              </a:tr>
              <a:tr h="370840">
                <a:tc>
                  <a:txBody>
                    <a:bodyPr/>
                    <a:lstStyle/>
                    <a:p>
                      <a:pPr algn="ctr"/>
                      <a:r>
                        <a:rPr lang="fr-FR" dirty="0" smtClean="0"/>
                        <a:t>….</a:t>
                      </a:r>
                      <a:endParaRPr lang="fr-FR" dirty="0"/>
                    </a:p>
                  </a:txBody>
                  <a:tcPr/>
                </a:tc>
                <a:tc>
                  <a:txBody>
                    <a:bodyPr/>
                    <a:lstStyle/>
                    <a:p>
                      <a:pPr algn="ctr"/>
                      <a:endParaRPr lang="fr-FR" dirty="0"/>
                    </a:p>
                  </a:txBody>
                  <a:tcPr/>
                </a:tc>
              </a:tr>
              <a:tr h="383024">
                <a:tc>
                  <a:txBody>
                    <a:bodyPr/>
                    <a:lstStyle/>
                    <a:p>
                      <a:pPr algn="ctr"/>
                      <a:r>
                        <a:rPr lang="fr-FR" dirty="0" smtClean="0"/>
                        <a:t>……</a:t>
                      </a:r>
                      <a:endParaRPr lang="fr-FR" dirty="0"/>
                    </a:p>
                  </a:txBody>
                  <a:tcPr/>
                </a:tc>
                <a:tc>
                  <a:txBody>
                    <a:bodyPr/>
                    <a:lstStyle/>
                    <a:p>
                      <a:pPr algn="ctr"/>
                      <a:endParaRPr lang="fr-FR" dirty="0"/>
                    </a:p>
                  </a:txBody>
                  <a:tcPr/>
                </a:tc>
              </a:tr>
              <a:tr h="383024">
                <a:tc>
                  <a:txBody>
                    <a:bodyPr/>
                    <a:lstStyle/>
                    <a:p>
                      <a:pPr algn="ctr"/>
                      <a:r>
                        <a:rPr lang="fr-FR" dirty="0" smtClean="0"/>
                        <a:t>100</a:t>
                      </a:r>
                      <a:endParaRPr lang="fr-FR" dirty="0"/>
                    </a:p>
                  </a:txBody>
                  <a:tcPr/>
                </a:tc>
                <a:tc>
                  <a:txBody>
                    <a:bodyPr/>
                    <a:lstStyle/>
                    <a:p>
                      <a:pPr algn="ctr"/>
                      <a:r>
                        <a:rPr lang="fr-FR" dirty="0" smtClean="0"/>
                        <a:t>15</a:t>
                      </a:r>
                      <a:endParaRPr lang="fr-FR" dirty="0"/>
                    </a:p>
                  </a:txBody>
                  <a:tcPr/>
                </a:tc>
              </a:tr>
              <a:tr h="383024">
                <a:tc>
                  <a:txBody>
                    <a:bodyPr/>
                    <a:lstStyle/>
                    <a:p>
                      <a:pPr algn="ctr"/>
                      <a:r>
                        <a:rPr lang="fr-FR" dirty="0" smtClean="0"/>
                        <a:t>……</a:t>
                      </a:r>
                      <a:endParaRPr lang="fr-FR" dirty="0"/>
                    </a:p>
                  </a:txBody>
                  <a:tcPr/>
                </a:tc>
                <a:tc>
                  <a:txBody>
                    <a:bodyPr/>
                    <a:lstStyle/>
                    <a:p>
                      <a:pPr algn="ctr"/>
                      <a:endParaRPr lang="fr-FR" dirty="0"/>
                    </a:p>
                  </a:txBody>
                  <a:tcPr/>
                </a:tc>
              </a:tr>
            </a:tbl>
          </a:graphicData>
        </a:graphic>
      </p:graphicFrame>
      <p:pic>
        <p:nvPicPr>
          <p:cNvPr id="7172" name="Picture 4"/>
          <p:cNvPicPr>
            <a:picLocks noChangeAspect="1" noChangeArrowheads="1"/>
          </p:cNvPicPr>
          <p:nvPr/>
        </p:nvPicPr>
        <p:blipFill>
          <a:blip r:embed="rId2" cstate="print"/>
          <a:srcRect/>
          <a:stretch>
            <a:fillRect/>
          </a:stretch>
        </p:blipFill>
        <p:spPr bwMode="auto">
          <a:xfrm>
            <a:off x="5436096" y="2924944"/>
            <a:ext cx="3375025" cy="167640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2699792" y="836712"/>
            <a:ext cx="5880136" cy="461665"/>
          </a:xfrm>
          <a:prstGeom prst="rect">
            <a:avLst/>
          </a:prstGeom>
          <a:solidFill>
            <a:srgbClr val="FFFF00"/>
          </a:solidFill>
        </p:spPr>
        <p:txBody>
          <a:bodyPr wrap="none">
            <a:spAutoFit/>
          </a:bodyPr>
          <a:lstStyle/>
          <a:p>
            <a:r>
              <a:rPr lang="fr-FR" sz="2400" b="1" dirty="0" smtClean="0">
                <a:effectLst>
                  <a:outerShdw blurRad="38100" dist="38100" dir="2700000" algn="tl">
                    <a:srgbClr val="000000">
                      <a:alpha val="43137"/>
                    </a:srgbClr>
                  </a:outerShdw>
                </a:effectLst>
              </a:rPr>
              <a:t>Les algorithmes récursifs sur les listes</a:t>
            </a:r>
            <a:endParaRPr lang="fr-FR" sz="2400" b="1" dirty="0">
              <a:effectLst>
                <a:outerShdw blurRad="38100" dist="38100" dir="2700000" algn="tl">
                  <a:srgbClr val="000000">
                    <a:alpha val="43137"/>
                  </a:srgbClr>
                </a:outerShdw>
              </a:effectLst>
            </a:endParaRPr>
          </a:p>
        </p:txBody>
      </p:sp>
      <p:sp>
        <p:nvSpPr>
          <p:cNvPr id="5" name="Rectangle 4"/>
          <p:cNvSpPr/>
          <p:nvPr/>
        </p:nvSpPr>
        <p:spPr>
          <a:xfrm>
            <a:off x="0" y="1340768"/>
            <a:ext cx="3724096" cy="369332"/>
          </a:xfrm>
          <a:prstGeom prst="rect">
            <a:avLst/>
          </a:prstGeom>
        </p:spPr>
        <p:txBody>
          <a:bodyPr wrap="none">
            <a:spAutoFit/>
          </a:bodyPr>
          <a:lstStyle/>
          <a:p>
            <a:r>
              <a:rPr lang="fr-FR" b="1" dirty="0" smtClean="0"/>
              <a:t>Calcul de la longueur d’une liste</a:t>
            </a:r>
            <a:endParaRPr lang="fr-FR" b="1" dirty="0"/>
          </a:p>
        </p:txBody>
      </p:sp>
      <p:sp>
        <p:nvSpPr>
          <p:cNvPr id="8" name="Rectangle 7"/>
          <p:cNvSpPr/>
          <p:nvPr/>
        </p:nvSpPr>
        <p:spPr>
          <a:xfrm>
            <a:off x="251520" y="1772816"/>
            <a:ext cx="8712968" cy="923330"/>
          </a:xfrm>
          <a:prstGeom prst="rect">
            <a:avLst/>
          </a:prstGeom>
        </p:spPr>
        <p:txBody>
          <a:bodyPr wrap="square">
            <a:spAutoFit/>
          </a:bodyPr>
          <a:lstStyle/>
          <a:p>
            <a:r>
              <a:rPr lang="fr-FR" dirty="0" smtClean="0"/>
              <a:t>Si la liste est vide, sa longueur est nulle (égal à zéro). </a:t>
            </a:r>
          </a:p>
          <a:p>
            <a:r>
              <a:rPr lang="fr-FR" dirty="0" smtClean="0"/>
              <a:t>Sinon, on compte l’élément courant, puis avec un appel récursif on ajoute la longueur du reste de la liste. </a:t>
            </a:r>
            <a:endParaRPr lang="fr-FR" dirty="0"/>
          </a:p>
        </p:txBody>
      </p:sp>
      <p:sp>
        <p:nvSpPr>
          <p:cNvPr id="9" name="Rectangle 8"/>
          <p:cNvSpPr/>
          <p:nvPr/>
        </p:nvSpPr>
        <p:spPr>
          <a:xfrm>
            <a:off x="683568" y="2996952"/>
            <a:ext cx="7344816"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Fonction </a:t>
            </a:r>
            <a:r>
              <a:rPr lang="fr-FR" dirty="0" err="1" smtClean="0"/>
              <a:t>LongueurREC</a:t>
            </a:r>
            <a:r>
              <a:rPr lang="fr-FR" dirty="0" smtClean="0"/>
              <a:t>(L : Liste) : Entier </a:t>
            </a:r>
          </a:p>
          <a:p>
            <a:r>
              <a:rPr lang="fr-FR" dirty="0" smtClean="0"/>
              <a:t>Début </a:t>
            </a:r>
          </a:p>
          <a:p>
            <a:r>
              <a:rPr lang="fr-FR" dirty="0" smtClean="0"/>
              <a:t> Si L = Nil Alors     </a:t>
            </a:r>
            <a:r>
              <a:rPr lang="fr-FR" dirty="0" err="1" smtClean="0"/>
              <a:t>LongueurREC</a:t>
            </a:r>
            <a:r>
              <a:rPr lang="fr-FR" dirty="0" smtClean="0"/>
              <a:t> </a:t>
            </a:r>
            <a:r>
              <a:rPr lang="fr-FR" dirty="0" smtClean="0">
                <a:sym typeface="Wingdings" pitchFamily="2" charset="2"/>
              </a:rPr>
              <a:t></a:t>
            </a:r>
            <a:r>
              <a:rPr lang="fr-FR" dirty="0" smtClean="0"/>
              <a:t> 0 </a:t>
            </a:r>
          </a:p>
          <a:p>
            <a:r>
              <a:rPr lang="fr-FR" dirty="0" smtClean="0"/>
              <a:t>            Sinon  </a:t>
            </a:r>
            <a:r>
              <a:rPr lang="fr-FR" dirty="0" err="1" smtClean="0"/>
              <a:t>LongueurREC</a:t>
            </a:r>
            <a:r>
              <a:rPr lang="fr-FR" dirty="0" smtClean="0"/>
              <a:t> </a:t>
            </a:r>
            <a:r>
              <a:rPr lang="fr-FR" dirty="0" smtClean="0">
                <a:sym typeface="Wingdings" pitchFamily="2" charset="2"/>
              </a:rPr>
              <a:t></a:t>
            </a:r>
            <a:r>
              <a:rPr lang="fr-FR" dirty="0" smtClean="0"/>
              <a:t> 1 + </a:t>
            </a:r>
            <a:r>
              <a:rPr lang="fr-FR" dirty="0" err="1" smtClean="0"/>
              <a:t>LongueurREC</a:t>
            </a:r>
            <a:r>
              <a:rPr lang="fr-FR" dirty="0" smtClean="0"/>
              <a:t>(L^.</a:t>
            </a:r>
            <a:r>
              <a:rPr lang="fr-FR" dirty="0" err="1" smtClean="0"/>
              <a:t>Suiv</a:t>
            </a:r>
            <a:r>
              <a:rPr lang="fr-FR" dirty="0" smtClean="0"/>
              <a:t>) </a:t>
            </a:r>
          </a:p>
          <a:p>
            <a:r>
              <a:rPr lang="fr-FR" dirty="0" smtClean="0"/>
              <a:t> </a:t>
            </a:r>
            <a:r>
              <a:rPr lang="fr-FR" dirty="0" err="1" smtClean="0"/>
              <a:t>FSi</a:t>
            </a:r>
            <a:r>
              <a:rPr lang="fr-FR" dirty="0" smtClean="0"/>
              <a:t> </a:t>
            </a:r>
          </a:p>
          <a:p>
            <a:r>
              <a:rPr lang="fr-FR" dirty="0" smtClean="0"/>
              <a:t>Fin </a:t>
            </a:r>
            <a:endParaRPr lang="fr-FR" dirty="0"/>
          </a:p>
        </p:txBody>
      </p:sp>
      <p:sp>
        <p:nvSpPr>
          <p:cNvPr id="11" name="Espace réservé du numéro de diapositive 10"/>
          <p:cNvSpPr>
            <a:spLocks noGrp="1"/>
          </p:cNvSpPr>
          <p:nvPr>
            <p:ph type="sldNum" sz="quarter" idx="12"/>
          </p:nvPr>
        </p:nvSpPr>
        <p:spPr/>
        <p:txBody>
          <a:bodyPr/>
          <a:lstStyle/>
          <a:p>
            <a:pPr>
              <a:defRPr/>
            </a:pPr>
            <a:fld id="{AA0EA860-6736-4E1D-9F67-02BC2128F23B}" type="slidenum">
              <a:rPr lang="ar-SA"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2699792" y="836712"/>
            <a:ext cx="5880136" cy="461665"/>
          </a:xfrm>
          <a:prstGeom prst="rect">
            <a:avLst/>
          </a:prstGeom>
          <a:solidFill>
            <a:srgbClr val="FFFF00"/>
          </a:solidFill>
        </p:spPr>
        <p:txBody>
          <a:bodyPr wrap="none">
            <a:spAutoFit/>
          </a:bodyPr>
          <a:lstStyle/>
          <a:p>
            <a:r>
              <a:rPr lang="fr-FR" sz="2400" b="1" dirty="0" smtClean="0">
                <a:effectLst>
                  <a:outerShdw blurRad="38100" dist="38100" dir="2700000" algn="tl">
                    <a:srgbClr val="000000">
                      <a:alpha val="43137"/>
                    </a:srgbClr>
                  </a:outerShdw>
                </a:effectLst>
              </a:rPr>
              <a:t>Les algorithmes récursifs sur les listes</a:t>
            </a:r>
            <a:endParaRPr lang="fr-FR" sz="2400" b="1" dirty="0">
              <a:effectLst>
                <a:outerShdw blurRad="38100" dist="38100" dir="2700000" algn="tl">
                  <a:srgbClr val="000000">
                    <a:alpha val="43137"/>
                  </a:srgbClr>
                </a:outerShdw>
              </a:effectLst>
            </a:endParaRPr>
          </a:p>
        </p:txBody>
      </p:sp>
      <p:sp>
        <p:nvSpPr>
          <p:cNvPr id="5" name="Rectangle 4"/>
          <p:cNvSpPr/>
          <p:nvPr/>
        </p:nvSpPr>
        <p:spPr>
          <a:xfrm>
            <a:off x="0" y="1340768"/>
            <a:ext cx="6801862" cy="369332"/>
          </a:xfrm>
          <a:prstGeom prst="rect">
            <a:avLst/>
          </a:prstGeom>
        </p:spPr>
        <p:txBody>
          <a:bodyPr wrap="none">
            <a:spAutoFit/>
          </a:bodyPr>
          <a:lstStyle/>
          <a:p>
            <a:r>
              <a:rPr lang="fr-FR" b="1" dirty="0" smtClean="0"/>
              <a:t>Suppression de toutes les occurrences d’une valeur donnée</a:t>
            </a:r>
            <a:endParaRPr lang="fr-FR" b="1" dirty="0"/>
          </a:p>
        </p:txBody>
      </p:sp>
      <p:sp>
        <p:nvSpPr>
          <p:cNvPr id="10" name="Rectangle 9"/>
          <p:cNvSpPr/>
          <p:nvPr/>
        </p:nvSpPr>
        <p:spPr>
          <a:xfrm>
            <a:off x="611560" y="2276872"/>
            <a:ext cx="8280920"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Procédure </a:t>
            </a:r>
            <a:r>
              <a:rPr lang="fr-FR" dirty="0" err="1" smtClean="0"/>
              <a:t>SupprimerVal</a:t>
            </a:r>
            <a:r>
              <a:rPr lang="fr-FR" dirty="0" smtClean="0"/>
              <a:t>( Var L : Liste ; val : Entier ) </a:t>
            </a:r>
          </a:p>
          <a:p>
            <a:r>
              <a:rPr lang="fr-FR" dirty="0" smtClean="0"/>
              <a:t>Début </a:t>
            </a:r>
          </a:p>
          <a:p>
            <a:r>
              <a:rPr lang="fr-FR" dirty="0" smtClean="0"/>
              <a:t>         Si ( L ≠ Nil ) Alors </a:t>
            </a:r>
          </a:p>
          <a:p>
            <a:r>
              <a:rPr lang="fr-FR" dirty="0" smtClean="0"/>
              <a:t>                 Si L^.Val = val Alors   </a:t>
            </a:r>
          </a:p>
          <a:p>
            <a:pPr lvl="4"/>
            <a:r>
              <a:rPr lang="fr-FR" dirty="0" smtClean="0"/>
              <a:t> </a:t>
            </a:r>
            <a:r>
              <a:rPr lang="fr-FR" dirty="0" err="1" smtClean="0"/>
              <a:t>SupprimerTete</a:t>
            </a:r>
            <a:r>
              <a:rPr lang="fr-FR" dirty="0" smtClean="0"/>
              <a:t>( L ) </a:t>
            </a:r>
          </a:p>
          <a:p>
            <a:pPr lvl="4"/>
            <a:r>
              <a:rPr lang="fr-FR" dirty="0" smtClean="0"/>
              <a:t> </a:t>
            </a:r>
            <a:r>
              <a:rPr lang="fr-FR" dirty="0" err="1" smtClean="0"/>
              <a:t>SupprimerVal</a:t>
            </a:r>
            <a:r>
              <a:rPr lang="fr-FR" dirty="0" smtClean="0"/>
              <a:t>( L, val ) // La valeur de L a changé. </a:t>
            </a:r>
          </a:p>
          <a:p>
            <a:r>
              <a:rPr lang="fr-FR" dirty="0" smtClean="0"/>
              <a:t>                 Sinon </a:t>
            </a:r>
          </a:p>
          <a:p>
            <a:r>
              <a:rPr lang="fr-FR" dirty="0" smtClean="0"/>
              <a:t>                              </a:t>
            </a:r>
            <a:r>
              <a:rPr lang="fr-FR" dirty="0" err="1" smtClean="0"/>
              <a:t>SupprimerVal</a:t>
            </a:r>
            <a:r>
              <a:rPr lang="fr-FR" dirty="0" smtClean="0"/>
              <a:t>( L^.</a:t>
            </a:r>
            <a:r>
              <a:rPr lang="fr-FR" dirty="0" err="1" smtClean="0"/>
              <a:t>Suiv</a:t>
            </a:r>
            <a:r>
              <a:rPr lang="fr-FR" dirty="0" smtClean="0"/>
              <a:t>, val ) </a:t>
            </a:r>
          </a:p>
          <a:p>
            <a:r>
              <a:rPr lang="fr-FR" dirty="0" smtClean="0"/>
              <a:t>                 </a:t>
            </a:r>
            <a:r>
              <a:rPr lang="fr-FR" dirty="0" err="1" smtClean="0"/>
              <a:t>FSi</a:t>
            </a:r>
            <a:r>
              <a:rPr lang="fr-FR" dirty="0" smtClean="0"/>
              <a:t> </a:t>
            </a:r>
          </a:p>
          <a:p>
            <a:r>
              <a:rPr lang="fr-FR" dirty="0" smtClean="0"/>
              <a:t>        </a:t>
            </a:r>
            <a:r>
              <a:rPr lang="fr-FR" dirty="0" err="1" smtClean="0"/>
              <a:t>FSi</a:t>
            </a:r>
            <a:r>
              <a:rPr lang="fr-FR" dirty="0" smtClean="0"/>
              <a:t> </a:t>
            </a:r>
          </a:p>
          <a:p>
            <a:r>
              <a:rPr lang="fr-FR" dirty="0" smtClean="0"/>
              <a:t>Fin </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4" name="Picture 3"/>
          <p:cNvPicPr>
            <a:picLocks noChangeAspect="1" noChangeArrowheads="1"/>
          </p:cNvPicPr>
          <p:nvPr/>
        </p:nvPicPr>
        <p:blipFill>
          <a:blip r:embed="rId2" cstate="print"/>
          <a:srcRect l="13077" t="41489" r="36923" b="51402"/>
          <a:stretch>
            <a:fillRect/>
          </a:stretch>
        </p:blipFill>
        <p:spPr bwMode="auto">
          <a:xfrm>
            <a:off x="2699792" y="116632"/>
            <a:ext cx="5892654" cy="543937"/>
          </a:xfrm>
          <a:prstGeom prst="rect">
            <a:avLst/>
          </a:prstGeom>
          <a:noFill/>
          <a:ln w="9525">
            <a:noFill/>
            <a:miter lim="800000"/>
            <a:headEnd/>
            <a:tailEnd/>
          </a:ln>
        </p:spPr>
      </p:pic>
      <p:sp>
        <p:nvSpPr>
          <p:cNvPr id="15" name="Rectangle 14"/>
          <p:cNvSpPr/>
          <p:nvPr/>
        </p:nvSpPr>
        <p:spPr>
          <a:xfrm>
            <a:off x="2699792" y="836712"/>
            <a:ext cx="5880136" cy="461665"/>
          </a:xfrm>
          <a:prstGeom prst="rect">
            <a:avLst/>
          </a:prstGeom>
          <a:solidFill>
            <a:srgbClr val="FFFF00"/>
          </a:solidFill>
        </p:spPr>
        <p:txBody>
          <a:bodyPr wrap="none">
            <a:spAutoFit/>
          </a:bodyPr>
          <a:lstStyle/>
          <a:p>
            <a:r>
              <a:rPr lang="fr-FR" sz="2400" b="1" dirty="0" smtClean="0">
                <a:effectLst>
                  <a:outerShdw blurRad="38100" dist="38100" dir="2700000" algn="tl">
                    <a:srgbClr val="000000">
                      <a:alpha val="43137"/>
                    </a:srgbClr>
                  </a:outerShdw>
                </a:effectLst>
              </a:rPr>
              <a:t>Les algorithmes récursifs sur les listes</a:t>
            </a:r>
            <a:endParaRPr lang="fr-FR" sz="2400" b="1" dirty="0">
              <a:effectLst>
                <a:outerShdw blurRad="38100" dist="38100" dir="2700000" algn="tl">
                  <a:srgbClr val="000000">
                    <a:alpha val="43137"/>
                  </a:srgbClr>
                </a:outerShdw>
              </a:effectLst>
            </a:endParaRPr>
          </a:p>
        </p:txBody>
      </p:sp>
      <p:sp>
        <p:nvSpPr>
          <p:cNvPr id="5" name="Rectangle 4"/>
          <p:cNvSpPr/>
          <p:nvPr/>
        </p:nvSpPr>
        <p:spPr>
          <a:xfrm>
            <a:off x="0" y="1340768"/>
            <a:ext cx="2916183" cy="400110"/>
          </a:xfrm>
          <a:prstGeom prst="rect">
            <a:avLst/>
          </a:prstGeom>
        </p:spPr>
        <p:txBody>
          <a:bodyPr wrap="none">
            <a:spAutoFit/>
          </a:bodyPr>
          <a:lstStyle/>
          <a:p>
            <a:r>
              <a:rPr lang="fr-FR" sz="2000" b="1" dirty="0" smtClean="0"/>
              <a:t>Destruction de la liste </a:t>
            </a:r>
          </a:p>
        </p:txBody>
      </p:sp>
      <p:sp>
        <p:nvSpPr>
          <p:cNvPr id="6" name="Rectangle 5"/>
          <p:cNvSpPr/>
          <p:nvPr/>
        </p:nvSpPr>
        <p:spPr>
          <a:xfrm>
            <a:off x="395536" y="1988840"/>
            <a:ext cx="864096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t>Procédure </a:t>
            </a:r>
            <a:r>
              <a:rPr lang="fr-FR" dirty="0" err="1" smtClean="0"/>
              <a:t>SupprimerListe</a:t>
            </a:r>
            <a:r>
              <a:rPr lang="fr-FR" dirty="0" smtClean="0"/>
              <a:t>( Var L : Liste ) </a:t>
            </a:r>
          </a:p>
          <a:p>
            <a:r>
              <a:rPr lang="fr-FR" dirty="0" smtClean="0"/>
              <a:t>Début </a:t>
            </a:r>
          </a:p>
          <a:p>
            <a:r>
              <a:rPr lang="fr-FR" dirty="0" smtClean="0"/>
              <a:t>                   Si ( L ≠ Nil ) Alors </a:t>
            </a:r>
          </a:p>
          <a:p>
            <a:r>
              <a:rPr lang="fr-FR" dirty="0" smtClean="0"/>
              <a:t>                                 </a:t>
            </a:r>
            <a:r>
              <a:rPr lang="fr-FR" dirty="0" err="1" smtClean="0"/>
              <a:t>SupprimerTete</a:t>
            </a:r>
            <a:r>
              <a:rPr lang="fr-FR" dirty="0" smtClean="0"/>
              <a:t>( L )        // Supprimer l’élément en 1e position. </a:t>
            </a:r>
          </a:p>
          <a:p>
            <a:r>
              <a:rPr lang="fr-FR" dirty="0" smtClean="0"/>
              <a:t>                                 </a:t>
            </a:r>
            <a:r>
              <a:rPr lang="fr-FR" dirty="0" err="1" smtClean="0"/>
              <a:t>SupprimerListe</a:t>
            </a:r>
            <a:r>
              <a:rPr lang="fr-FR" dirty="0" smtClean="0"/>
              <a:t>( L )        // La valeur de L a changé. Répéter ! </a:t>
            </a:r>
          </a:p>
          <a:p>
            <a:r>
              <a:rPr lang="fr-FR" dirty="0" smtClean="0"/>
              <a:t>                 </a:t>
            </a:r>
            <a:r>
              <a:rPr lang="fr-FR" dirty="0" err="1" smtClean="0"/>
              <a:t>FSi</a:t>
            </a:r>
            <a:r>
              <a:rPr lang="fr-FR" dirty="0" smtClean="0"/>
              <a:t> </a:t>
            </a:r>
          </a:p>
          <a:p>
            <a:r>
              <a:rPr lang="fr-FR" dirty="0" smtClean="0"/>
              <a:t>Fin </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6" name="Picture 3"/>
          <p:cNvPicPr>
            <a:picLocks noChangeAspect="1" noChangeArrowheads="1"/>
          </p:cNvPicPr>
          <p:nvPr/>
        </p:nvPicPr>
        <p:blipFill>
          <a:blip r:embed="rId2" cstate="print"/>
          <a:srcRect l="19525" t="69926" r="11623" b="18993"/>
          <a:stretch>
            <a:fillRect/>
          </a:stretch>
        </p:blipFill>
        <p:spPr bwMode="auto">
          <a:xfrm>
            <a:off x="3347864" y="476672"/>
            <a:ext cx="4824536" cy="504056"/>
          </a:xfrm>
          <a:prstGeom prst="rect">
            <a:avLst/>
          </a:prstGeom>
          <a:noFill/>
          <a:ln w="9525">
            <a:noFill/>
            <a:miter lim="800000"/>
            <a:headEnd/>
            <a:tailEnd/>
          </a:ln>
        </p:spPr>
      </p:pic>
      <p:sp>
        <p:nvSpPr>
          <p:cNvPr id="7" name="Rectangle 6"/>
          <p:cNvSpPr/>
          <p:nvPr/>
        </p:nvSpPr>
        <p:spPr>
          <a:xfrm>
            <a:off x="683568" y="1628800"/>
            <a:ext cx="7992888" cy="3693319"/>
          </a:xfrm>
          <a:prstGeom prst="rect">
            <a:avLst/>
          </a:prstGeom>
        </p:spPr>
        <p:txBody>
          <a:bodyPr wrap="square">
            <a:spAutoFit/>
          </a:bodyPr>
          <a:lstStyle/>
          <a:p>
            <a:pPr marL="342900" indent="-342900">
              <a:buFont typeface="Arial" pitchFamily="34" charset="0"/>
              <a:buChar char="•"/>
            </a:pPr>
            <a:r>
              <a:rPr lang="fr-FR" b="1" dirty="0" smtClean="0">
                <a:effectLst>
                  <a:outerShdw blurRad="38100" dist="38100" dir="2700000" algn="tl">
                    <a:srgbClr val="000000">
                      <a:alpha val="43137"/>
                    </a:srgbClr>
                  </a:outerShdw>
                </a:effectLst>
              </a:rPr>
              <a:t>Les Listes bidirectionnelles (doublement chaînées)</a:t>
            </a:r>
          </a:p>
          <a:p>
            <a:pPr marL="342900" indent="-342900">
              <a:buFont typeface="+mj-lt"/>
              <a:buAutoNum type="arabicPeriod"/>
            </a:pPr>
            <a:endParaRPr lang="fr-FR" b="1" dirty="0" smtClean="0">
              <a:effectLst>
                <a:outerShdw blurRad="38100" dist="38100" dir="2700000" algn="tl">
                  <a:srgbClr val="000000">
                    <a:alpha val="43137"/>
                  </a:srgbClr>
                </a:outerShdw>
              </a:effectLst>
            </a:endParaRPr>
          </a:p>
          <a:p>
            <a:pPr marL="342900" indent="-342900"/>
            <a:r>
              <a:rPr lang="fr-FR" dirty="0" smtClean="0"/>
              <a:t>Une liste bidirectionnelle est une LLC que l’on peut parcourir dans les deux sens : de gauche à droite et de droite à gauche.</a:t>
            </a:r>
          </a:p>
          <a:p>
            <a:pPr marL="342900" indent="-342900">
              <a:buFont typeface="+mj-lt"/>
              <a:buAutoNum type="arabicPeriod"/>
            </a:pPr>
            <a:endParaRPr lang="fr-FR" b="1" dirty="0" smtClean="0">
              <a:effectLst>
                <a:outerShdw blurRad="38100" dist="38100" dir="2700000" algn="tl">
                  <a:srgbClr val="000000">
                    <a:alpha val="43137"/>
                  </a:srgbClr>
                </a:outerShdw>
              </a:effectLst>
            </a:endParaRPr>
          </a:p>
          <a:p>
            <a:pPr marL="342900" indent="-342900">
              <a:buFont typeface="+mj-lt"/>
              <a:buAutoNum type="arabicPeriod"/>
            </a:pPr>
            <a:endParaRPr lang="fr-FR" b="1" dirty="0" smtClean="0">
              <a:effectLst>
                <a:outerShdw blurRad="38100" dist="38100" dir="2700000" algn="tl">
                  <a:srgbClr val="000000">
                    <a:alpha val="43137"/>
                  </a:srgbClr>
                </a:outerShdw>
              </a:effectLst>
            </a:endParaRPr>
          </a:p>
          <a:p>
            <a:pPr marL="342900" indent="-342900"/>
            <a:r>
              <a:rPr lang="fr-FR" b="1" dirty="0" smtClean="0">
                <a:effectLst>
                  <a:outerShdw blurRad="38100" dist="38100" dir="2700000" algn="tl">
                    <a:srgbClr val="000000">
                      <a:alpha val="43137"/>
                    </a:srgbClr>
                  </a:outerShdw>
                </a:effectLst>
              </a:rPr>
              <a:t> </a:t>
            </a:r>
          </a:p>
          <a:p>
            <a:pPr marL="342900" indent="-342900"/>
            <a:endParaRPr lang="fr-FR" b="1" dirty="0" smtClean="0">
              <a:effectLst>
                <a:outerShdw blurRad="38100" dist="38100" dir="2700000" algn="tl">
                  <a:srgbClr val="000000">
                    <a:alpha val="43137"/>
                  </a:srgbClr>
                </a:outerShdw>
              </a:effectLst>
            </a:endParaRPr>
          </a:p>
          <a:p>
            <a:pPr marL="342900" indent="-342900"/>
            <a:endParaRPr lang="fr-FR" b="1" dirty="0" smtClean="0">
              <a:effectLst>
                <a:outerShdw blurRad="38100" dist="38100" dir="2700000" algn="tl">
                  <a:srgbClr val="000000">
                    <a:alpha val="43137"/>
                  </a:srgbClr>
                </a:outerShdw>
              </a:effectLst>
            </a:endParaRPr>
          </a:p>
          <a:p>
            <a:pPr marL="342900" indent="-342900"/>
            <a:endParaRPr lang="fr-FR" b="1" dirty="0" smtClean="0">
              <a:effectLst>
                <a:outerShdw blurRad="38100" dist="38100" dir="2700000" algn="tl">
                  <a:srgbClr val="000000">
                    <a:alpha val="43137"/>
                  </a:srgbClr>
                </a:outerShdw>
              </a:effectLst>
            </a:endParaRPr>
          </a:p>
          <a:p>
            <a:pPr marL="342900" indent="-342900"/>
            <a:endParaRPr lang="fr-FR" b="1" dirty="0" smtClean="0">
              <a:effectLst>
                <a:outerShdw blurRad="38100" dist="38100" dir="2700000" algn="tl">
                  <a:srgbClr val="000000">
                    <a:alpha val="43137"/>
                  </a:srgbClr>
                </a:outerShdw>
              </a:effectLst>
            </a:endParaRPr>
          </a:p>
          <a:p>
            <a:pPr marL="342900" indent="-342900"/>
            <a:endParaRPr lang="fr-FR" b="1" dirty="0" smtClean="0">
              <a:effectLst>
                <a:outerShdw blurRad="38100" dist="38100" dir="2700000" algn="tl">
                  <a:srgbClr val="000000">
                    <a:alpha val="43137"/>
                  </a:srgbClr>
                </a:outerShdw>
              </a:effectLst>
            </a:endParaRPr>
          </a:p>
          <a:p>
            <a:pPr marL="342900" indent="-342900"/>
            <a:endParaRPr lang="fr-FR" b="1" dirty="0">
              <a:effectLst>
                <a:outerShdw blurRad="38100" dist="38100" dir="2700000" algn="tl">
                  <a:srgbClr val="000000">
                    <a:alpha val="43137"/>
                  </a:srgbClr>
                </a:outerShdw>
              </a:effectLst>
            </a:endParaRPr>
          </a:p>
        </p:txBody>
      </p:sp>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63</a:t>
            </a:fld>
            <a:endParaRPr lang="en-US"/>
          </a:p>
        </p:txBody>
      </p:sp>
      <p:grpSp>
        <p:nvGrpSpPr>
          <p:cNvPr id="20" name="Groupe 19"/>
          <p:cNvGrpSpPr/>
          <p:nvPr/>
        </p:nvGrpSpPr>
        <p:grpSpPr>
          <a:xfrm>
            <a:off x="1187624" y="2996952"/>
            <a:ext cx="7259895" cy="1862450"/>
            <a:chOff x="1259632" y="3160018"/>
            <a:chExt cx="7259895" cy="1862450"/>
          </a:xfrm>
        </p:grpSpPr>
        <p:pic>
          <p:nvPicPr>
            <p:cNvPr id="2050" name="Picture 2"/>
            <p:cNvPicPr>
              <a:picLocks noChangeAspect="1" noChangeArrowheads="1"/>
            </p:cNvPicPr>
            <p:nvPr/>
          </p:nvPicPr>
          <p:blipFill>
            <a:blip r:embed="rId3" cstate="print"/>
            <a:srcRect/>
            <a:stretch>
              <a:fillRect/>
            </a:stretch>
          </p:blipFill>
          <p:spPr bwMode="auto">
            <a:xfrm>
              <a:off x="1259632" y="3284984"/>
              <a:ext cx="7259895" cy="1656184"/>
            </a:xfrm>
            <a:prstGeom prst="rect">
              <a:avLst/>
            </a:prstGeom>
            <a:noFill/>
            <a:ln w="9525">
              <a:noFill/>
              <a:miter lim="800000"/>
              <a:headEnd/>
              <a:tailEnd/>
            </a:ln>
          </p:spPr>
        </p:pic>
        <p:sp>
          <p:nvSpPr>
            <p:cNvPr id="8" name="ZoneTexte 7"/>
            <p:cNvSpPr txBox="1"/>
            <p:nvPr/>
          </p:nvSpPr>
          <p:spPr>
            <a:xfrm>
              <a:off x="6300192" y="3160018"/>
              <a:ext cx="1656184" cy="923330"/>
            </a:xfrm>
            <a:prstGeom prst="rect">
              <a:avLst/>
            </a:prstGeom>
            <a:solidFill>
              <a:schemeClr val="bg1"/>
            </a:solidFill>
          </p:spPr>
          <p:txBody>
            <a:bodyPr wrap="square" rtlCol="0">
              <a:spAutoFit/>
            </a:bodyPr>
            <a:lstStyle/>
            <a:p>
              <a:endParaRPr lang="fr-FR" dirty="0" smtClean="0"/>
            </a:p>
            <a:p>
              <a:endParaRPr lang="fr-FR" dirty="0" smtClean="0"/>
            </a:p>
            <a:p>
              <a:endParaRPr lang="fr-FR" dirty="0"/>
            </a:p>
          </p:txBody>
        </p:sp>
        <p:sp>
          <p:nvSpPr>
            <p:cNvPr id="18" name="Arc 17"/>
            <p:cNvSpPr/>
            <p:nvPr/>
          </p:nvSpPr>
          <p:spPr>
            <a:xfrm>
              <a:off x="5004048" y="3645024"/>
              <a:ext cx="2520280" cy="864096"/>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p:cNvSpPr txBox="1"/>
            <p:nvPr/>
          </p:nvSpPr>
          <p:spPr>
            <a:xfrm>
              <a:off x="5652120" y="4653136"/>
              <a:ext cx="360040" cy="369332"/>
            </a:xfrm>
            <a:prstGeom prst="rect">
              <a:avLst/>
            </a:prstGeom>
            <a:solidFill>
              <a:schemeClr val="bg1"/>
            </a:solidFill>
          </p:spPr>
          <p:txBody>
            <a:bodyPr wrap="square" rtlCol="0">
              <a:spAutoFit/>
            </a:bodyPr>
            <a:lstStyle/>
            <a:p>
              <a:endParaRPr lang="fr-FR" dirty="0"/>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7" name="Rectangle 6"/>
          <p:cNvSpPr/>
          <p:nvPr/>
        </p:nvSpPr>
        <p:spPr>
          <a:xfrm>
            <a:off x="323528" y="1484784"/>
            <a:ext cx="6102424" cy="369332"/>
          </a:xfrm>
          <a:prstGeom prst="rect">
            <a:avLst/>
          </a:prstGeom>
        </p:spPr>
        <p:txBody>
          <a:bodyPr wrap="square">
            <a:spAutoFit/>
          </a:bodyPr>
          <a:lstStyle/>
          <a:p>
            <a:pPr marL="342900" indent="-342900">
              <a:buFont typeface="Arial" pitchFamily="34" charset="0"/>
              <a:buChar char="•"/>
            </a:pPr>
            <a:r>
              <a:rPr lang="fr-FR" b="1" dirty="0" smtClean="0">
                <a:effectLst>
                  <a:outerShdw blurRad="38100" dist="38100" dir="2700000" algn="tl">
                    <a:srgbClr val="000000">
                      <a:alpha val="43137"/>
                    </a:srgbClr>
                  </a:outerShdw>
                </a:effectLst>
              </a:rPr>
              <a:t>Les Listes bidirectionnelles (doublement chaînées)</a:t>
            </a:r>
            <a:endParaRPr lang="fr-FR" b="1" dirty="0">
              <a:effectLst>
                <a:outerShdw blurRad="38100" dist="38100" dir="2700000" algn="tl">
                  <a:srgbClr val="000000">
                    <a:alpha val="43137"/>
                  </a:srgbClr>
                </a:outerShdw>
              </a:effectLst>
            </a:endParaRPr>
          </a:p>
        </p:txBody>
      </p:sp>
      <p:sp>
        <p:nvSpPr>
          <p:cNvPr id="8" name="Rectangle 7"/>
          <p:cNvSpPr/>
          <p:nvPr/>
        </p:nvSpPr>
        <p:spPr>
          <a:xfrm>
            <a:off x="107504" y="3429000"/>
            <a:ext cx="8856984"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effectLst>
                  <a:outerShdw blurRad="38100" dist="38100" dir="2700000" algn="tl">
                    <a:srgbClr val="000000">
                      <a:alpha val="43137"/>
                    </a:srgbClr>
                  </a:outerShdw>
                </a:effectLst>
              </a:rPr>
              <a:t>Déclaration d’une Liste doublement Chaînée (bidirectionnelle) </a:t>
            </a:r>
          </a:p>
          <a:p>
            <a:endParaRPr lang="fr-FR" b="1" dirty="0" smtClean="0">
              <a:effectLst>
                <a:outerShdw blurRad="38100" dist="38100" dir="2700000" algn="tl">
                  <a:srgbClr val="000000">
                    <a:alpha val="43137"/>
                  </a:srgbClr>
                </a:outerShdw>
              </a:effectLst>
            </a:endParaRPr>
          </a:p>
          <a:p>
            <a:r>
              <a:rPr lang="fr-FR" dirty="0" smtClean="0"/>
              <a:t>Type </a:t>
            </a:r>
            <a:r>
              <a:rPr lang="fr-FR" dirty="0" err="1" smtClean="0"/>
              <a:t>ListeDC</a:t>
            </a:r>
            <a:r>
              <a:rPr lang="fr-FR" dirty="0" smtClean="0"/>
              <a:t> = ^</a:t>
            </a:r>
            <a:r>
              <a:rPr lang="fr-FR" dirty="0" err="1" smtClean="0"/>
              <a:t>Element</a:t>
            </a:r>
            <a:r>
              <a:rPr lang="fr-FR" dirty="0" smtClean="0"/>
              <a:t> </a:t>
            </a:r>
          </a:p>
          <a:p>
            <a:r>
              <a:rPr lang="fr-FR" dirty="0" smtClean="0"/>
              <a:t> 	</a:t>
            </a:r>
            <a:r>
              <a:rPr lang="fr-FR" dirty="0" err="1" smtClean="0"/>
              <a:t>Element</a:t>
            </a:r>
            <a:r>
              <a:rPr lang="fr-FR" dirty="0" smtClean="0"/>
              <a:t> = Enregistrement </a:t>
            </a:r>
          </a:p>
          <a:p>
            <a:r>
              <a:rPr lang="fr-FR" dirty="0" smtClean="0"/>
              <a:t> 		</a:t>
            </a:r>
            <a:r>
              <a:rPr lang="fr-FR" dirty="0" err="1" smtClean="0"/>
              <a:t>Suiv</a:t>
            </a:r>
            <a:r>
              <a:rPr lang="fr-FR" dirty="0" smtClean="0"/>
              <a:t> : </a:t>
            </a:r>
            <a:r>
              <a:rPr lang="fr-FR" dirty="0" err="1" smtClean="0"/>
              <a:t>ListeDC</a:t>
            </a:r>
            <a:r>
              <a:rPr lang="fr-FR" dirty="0" smtClean="0"/>
              <a:t>                    // Un pointeur vers l’élément suivant </a:t>
            </a:r>
          </a:p>
          <a:p>
            <a:r>
              <a:rPr lang="fr-FR" dirty="0" smtClean="0"/>
              <a:t> 		Val : </a:t>
            </a:r>
            <a:r>
              <a:rPr lang="fr-FR" dirty="0" err="1" smtClean="0"/>
              <a:t>TypeQuelconque</a:t>
            </a:r>
            <a:r>
              <a:rPr lang="fr-FR" dirty="0" smtClean="0"/>
              <a:t>       // Champ de données </a:t>
            </a:r>
          </a:p>
          <a:p>
            <a:r>
              <a:rPr lang="fr-FR" dirty="0" smtClean="0"/>
              <a:t> 		</a:t>
            </a:r>
            <a:r>
              <a:rPr lang="fr-FR" dirty="0" err="1" smtClean="0"/>
              <a:t>Prec</a:t>
            </a:r>
            <a:r>
              <a:rPr lang="fr-FR" dirty="0" smtClean="0"/>
              <a:t> : </a:t>
            </a:r>
            <a:r>
              <a:rPr lang="fr-FR" dirty="0" err="1" smtClean="0"/>
              <a:t>ListeDC</a:t>
            </a:r>
            <a:r>
              <a:rPr lang="fr-FR" dirty="0" smtClean="0"/>
              <a:t>                  // Un pointeur vers l’élément précédent </a:t>
            </a:r>
          </a:p>
          <a:p>
            <a:r>
              <a:rPr lang="fr-FR" dirty="0" smtClean="0"/>
              <a:t> 	Fin </a:t>
            </a:r>
          </a:p>
          <a:p>
            <a:r>
              <a:rPr lang="fr-FR" dirty="0" smtClean="0"/>
              <a:t>Var    </a:t>
            </a:r>
            <a:r>
              <a:rPr lang="fr-FR" dirty="0" err="1" smtClean="0"/>
              <a:t>Tete</a:t>
            </a:r>
            <a:r>
              <a:rPr lang="fr-FR" dirty="0" smtClean="0"/>
              <a:t> : </a:t>
            </a:r>
            <a:r>
              <a:rPr lang="fr-FR" dirty="0" err="1" smtClean="0"/>
              <a:t>ListeDC</a:t>
            </a:r>
            <a:r>
              <a:rPr lang="fr-FR" dirty="0" smtClean="0"/>
              <a:t>                          /* Tête : pointeur vers le 1er élément. </a:t>
            </a:r>
            <a:r>
              <a:rPr lang="fr-FR" dirty="0" err="1" smtClean="0"/>
              <a:t>Tete</a:t>
            </a:r>
            <a:r>
              <a:rPr lang="fr-FR" dirty="0" smtClean="0"/>
              <a:t>,     </a:t>
            </a:r>
          </a:p>
          <a:p>
            <a:r>
              <a:rPr lang="fr-FR" dirty="0" smtClean="0"/>
              <a:t>          Queue : </a:t>
            </a:r>
            <a:r>
              <a:rPr lang="fr-FR" dirty="0" err="1" smtClean="0"/>
              <a:t>ListeDC</a:t>
            </a:r>
            <a:r>
              <a:rPr lang="fr-FR" dirty="0" smtClean="0"/>
              <a:t>                     /* Queue : pointeur vers le dernier élément */ </a:t>
            </a:r>
          </a:p>
          <a:p>
            <a:endParaRPr lang="fr-FR" dirty="0"/>
          </a:p>
        </p:txBody>
      </p:sp>
      <p:pic>
        <p:nvPicPr>
          <p:cNvPr id="9" name="Picture 3"/>
          <p:cNvPicPr>
            <a:picLocks noChangeAspect="1" noChangeArrowheads="1"/>
          </p:cNvPicPr>
          <p:nvPr/>
        </p:nvPicPr>
        <p:blipFill>
          <a:blip r:embed="rId2" cstate="print"/>
          <a:srcRect l="19525" t="69926" r="11623" b="18993"/>
          <a:stretch>
            <a:fillRect/>
          </a:stretch>
        </p:blipFill>
        <p:spPr bwMode="auto">
          <a:xfrm>
            <a:off x="3347864" y="476672"/>
            <a:ext cx="4824536" cy="504056"/>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AA0EA860-6736-4E1D-9F67-02BC2128F23B}" type="slidenum">
              <a:rPr lang="ar-SA" smtClean="0"/>
              <a:pPr>
                <a:defRPr/>
              </a:pPr>
              <a:t>64</a:t>
            </a:fld>
            <a:endParaRPr lang="en-US"/>
          </a:p>
        </p:txBody>
      </p:sp>
      <p:pic>
        <p:nvPicPr>
          <p:cNvPr id="12" name="Picture 2"/>
          <p:cNvPicPr>
            <a:picLocks noChangeAspect="1" noChangeArrowheads="1"/>
          </p:cNvPicPr>
          <p:nvPr/>
        </p:nvPicPr>
        <p:blipFill>
          <a:blip r:embed="rId3" cstate="print"/>
          <a:srcRect/>
          <a:stretch>
            <a:fillRect/>
          </a:stretch>
        </p:blipFill>
        <p:spPr bwMode="auto">
          <a:xfrm>
            <a:off x="1115617" y="1749029"/>
            <a:ext cx="7200800" cy="1464085"/>
          </a:xfrm>
          <a:prstGeom prst="rect">
            <a:avLst/>
          </a:prstGeom>
          <a:noFill/>
          <a:ln w="9525">
            <a:noFill/>
            <a:miter lim="800000"/>
            <a:headEnd/>
            <a:tailEnd/>
          </a:ln>
        </p:spPr>
      </p:pic>
      <p:sp>
        <p:nvSpPr>
          <p:cNvPr id="13" name="ZoneTexte 12"/>
          <p:cNvSpPr txBox="1"/>
          <p:nvPr/>
        </p:nvSpPr>
        <p:spPr>
          <a:xfrm>
            <a:off x="6115147" y="1638558"/>
            <a:ext cx="1642703" cy="816234"/>
          </a:xfrm>
          <a:prstGeom prst="rect">
            <a:avLst/>
          </a:prstGeom>
          <a:solidFill>
            <a:schemeClr val="bg1"/>
          </a:solidFill>
        </p:spPr>
        <p:txBody>
          <a:bodyPr wrap="square" rtlCol="0">
            <a:spAutoFit/>
          </a:bodyPr>
          <a:lstStyle/>
          <a:p>
            <a:endParaRPr lang="fr-FR" dirty="0" smtClean="0"/>
          </a:p>
          <a:p>
            <a:endParaRPr lang="fr-FR" dirty="0" smtClean="0"/>
          </a:p>
          <a:p>
            <a:endParaRPr lang="fr-FR" dirty="0"/>
          </a:p>
        </p:txBody>
      </p:sp>
      <p:sp>
        <p:nvSpPr>
          <p:cNvPr id="14" name="Arc 13"/>
          <p:cNvSpPr/>
          <p:nvPr/>
        </p:nvSpPr>
        <p:spPr>
          <a:xfrm>
            <a:off x="4829554" y="2067309"/>
            <a:ext cx="2499765" cy="763870"/>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5472350" y="2958491"/>
            <a:ext cx="357109" cy="326493"/>
          </a:xfrm>
          <a:prstGeom prst="rect">
            <a:avLst/>
          </a:prstGeom>
          <a:solidFill>
            <a:schemeClr val="bg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6" name="Picture 3"/>
          <p:cNvPicPr>
            <a:picLocks noChangeAspect="1" noChangeArrowheads="1"/>
          </p:cNvPicPr>
          <p:nvPr/>
        </p:nvPicPr>
        <p:blipFill>
          <a:blip r:embed="rId2" cstate="print"/>
          <a:srcRect l="20552" t="69926" r="11623" b="20577"/>
          <a:stretch>
            <a:fillRect/>
          </a:stretch>
        </p:blipFill>
        <p:spPr bwMode="auto">
          <a:xfrm>
            <a:off x="3419872" y="476672"/>
            <a:ext cx="4752528" cy="432048"/>
          </a:xfrm>
          <a:prstGeom prst="rect">
            <a:avLst/>
          </a:prstGeom>
          <a:noFill/>
          <a:ln w="9525">
            <a:noFill/>
            <a:miter lim="800000"/>
            <a:headEnd/>
            <a:tailEnd/>
          </a:ln>
        </p:spPr>
      </p:pic>
      <p:sp>
        <p:nvSpPr>
          <p:cNvPr id="7" name="Rectangle 6"/>
          <p:cNvSpPr/>
          <p:nvPr/>
        </p:nvSpPr>
        <p:spPr>
          <a:xfrm>
            <a:off x="323528" y="1484784"/>
            <a:ext cx="6102424" cy="369332"/>
          </a:xfrm>
          <a:prstGeom prst="rect">
            <a:avLst/>
          </a:prstGeom>
        </p:spPr>
        <p:txBody>
          <a:bodyPr wrap="square">
            <a:spAutoFit/>
          </a:bodyPr>
          <a:lstStyle/>
          <a:p>
            <a:pPr>
              <a:buFont typeface="Arial" pitchFamily="34" charset="0"/>
              <a:buChar char="•"/>
            </a:pPr>
            <a:r>
              <a:rPr lang="fr-FR" b="1" dirty="0" smtClean="0">
                <a:effectLst>
                  <a:outerShdw blurRad="38100" dist="38100" dir="2700000" algn="tl">
                    <a:srgbClr val="000000">
                      <a:alpha val="43137"/>
                    </a:srgbClr>
                  </a:outerShdw>
                </a:effectLst>
              </a:rPr>
              <a:t>Insertion en tête d’une liste doublement chaînée </a:t>
            </a:r>
            <a:endParaRPr lang="fr-FR" b="1" dirty="0">
              <a:effectLst>
                <a:outerShdw blurRad="38100" dist="38100" dir="2700000" algn="tl">
                  <a:srgbClr val="000000">
                    <a:alpha val="43137"/>
                  </a:srgbClr>
                </a:outerShdw>
              </a:effectLst>
            </a:endParaRPr>
          </a:p>
        </p:txBody>
      </p:sp>
      <p:sp>
        <p:nvSpPr>
          <p:cNvPr id="9" name="Ellipse 8"/>
          <p:cNvSpPr/>
          <p:nvPr/>
        </p:nvSpPr>
        <p:spPr>
          <a:xfrm rot="18652814">
            <a:off x="1107530" y="2038375"/>
            <a:ext cx="1440160" cy="19820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p:txBody>
          <a:bodyPr/>
          <a:lstStyle/>
          <a:p>
            <a:pPr>
              <a:defRPr/>
            </a:pPr>
            <a:fld id="{AA0EA860-6736-4E1D-9F67-02BC2128F23B}" type="slidenum">
              <a:rPr lang="ar-SA" smtClean="0"/>
              <a:pPr>
                <a:defRPr/>
              </a:pPr>
              <a:t>65</a:t>
            </a:fld>
            <a:endParaRPr lang="en-US"/>
          </a:p>
        </p:txBody>
      </p:sp>
      <p:grpSp>
        <p:nvGrpSpPr>
          <p:cNvPr id="19" name="Groupe 18"/>
          <p:cNvGrpSpPr/>
          <p:nvPr/>
        </p:nvGrpSpPr>
        <p:grpSpPr>
          <a:xfrm>
            <a:off x="611560" y="2060848"/>
            <a:ext cx="8266518" cy="2395428"/>
            <a:chOff x="611560" y="2060848"/>
            <a:chExt cx="8266518" cy="2395428"/>
          </a:xfrm>
        </p:grpSpPr>
        <p:sp>
          <p:nvSpPr>
            <p:cNvPr id="8" name="Ellipse 7"/>
            <p:cNvSpPr/>
            <p:nvPr/>
          </p:nvSpPr>
          <p:spPr>
            <a:xfrm>
              <a:off x="1115616" y="2780928"/>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3" cstate="print"/>
            <a:srcRect/>
            <a:stretch>
              <a:fillRect/>
            </a:stretch>
          </p:blipFill>
          <p:spPr bwMode="auto">
            <a:xfrm>
              <a:off x="611560" y="2276872"/>
              <a:ext cx="8266518" cy="1872208"/>
            </a:xfrm>
            <a:prstGeom prst="rect">
              <a:avLst/>
            </a:prstGeom>
            <a:noFill/>
            <a:ln w="9525">
              <a:noFill/>
              <a:miter lim="800000"/>
              <a:headEnd/>
              <a:tailEnd/>
            </a:ln>
          </p:spPr>
        </p:pic>
        <p:sp>
          <p:nvSpPr>
            <p:cNvPr id="10" name="ZoneTexte 9"/>
            <p:cNvSpPr txBox="1"/>
            <p:nvPr/>
          </p:nvSpPr>
          <p:spPr>
            <a:xfrm>
              <a:off x="4355976" y="3933056"/>
              <a:ext cx="1944216" cy="523220"/>
            </a:xfrm>
            <a:prstGeom prst="rect">
              <a:avLst/>
            </a:prstGeom>
            <a:solidFill>
              <a:schemeClr val="bg1"/>
            </a:solidFill>
          </p:spPr>
          <p:txBody>
            <a:bodyPr wrap="square" rtlCol="0">
              <a:spAutoFit/>
            </a:bodyPr>
            <a:lstStyle/>
            <a:p>
              <a:endParaRPr lang="fr-FR" sz="2800" dirty="0"/>
            </a:p>
          </p:txBody>
        </p:sp>
        <p:pic>
          <p:nvPicPr>
            <p:cNvPr id="16" name="Picture 4"/>
            <p:cNvPicPr>
              <a:picLocks noChangeAspect="1" noChangeArrowheads="1"/>
            </p:cNvPicPr>
            <p:nvPr/>
          </p:nvPicPr>
          <p:blipFill>
            <a:blip r:embed="rId4" cstate="print"/>
            <a:srcRect l="45934" t="41343" r="43551" b="41922"/>
            <a:stretch>
              <a:fillRect/>
            </a:stretch>
          </p:blipFill>
          <p:spPr bwMode="auto">
            <a:xfrm>
              <a:off x="5692507" y="2799978"/>
              <a:ext cx="1327765" cy="1188000"/>
            </a:xfrm>
            <a:prstGeom prst="rect">
              <a:avLst/>
            </a:prstGeom>
            <a:noFill/>
            <a:ln w="9525">
              <a:noFill/>
              <a:miter lim="800000"/>
              <a:headEnd/>
              <a:tailEnd/>
            </a:ln>
          </p:spPr>
        </p:pic>
        <p:sp>
          <p:nvSpPr>
            <p:cNvPr id="18" name="ZoneTexte 17"/>
            <p:cNvSpPr txBox="1"/>
            <p:nvPr/>
          </p:nvSpPr>
          <p:spPr>
            <a:xfrm>
              <a:off x="5724128" y="2060848"/>
              <a:ext cx="2592288" cy="584775"/>
            </a:xfrm>
            <a:prstGeom prst="rect">
              <a:avLst/>
            </a:prstGeom>
            <a:solidFill>
              <a:schemeClr val="bg1"/>
            </a:solidFill>
          </p:spPr>
          <p:txBody>
            <a:bodyPr wrap="square" rtlCol="0">
              <a:spAutoFit/>
            </a:bodyPr>
            <a:lstStyle/>
            <a:p>
              <a:endParaRPr lang="fr-FR" sz="3200"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6" name="Picture 3"/>
          <p:cNvPicPr>
            <a:picLocks noChangeAspect="1" noChangeArrowheads="1"/>
          </p:cNvPicPr>
          <p:nvPr/>
        </p:nvPicPr>
        <p:blipFill>
          <a:blip r:embed="rId2" cstate="print"/>
          <a:srcRect l="20552" t="69926" r="11623" b="20577"/>
          <a:stretch>
            <a:fillRect/>
          </a:stretch>
        </p:blipFill>
        <p:spPr bwMode="auto">
          <a:xfrm>
            <a:off x="3419872" y="260648"/>
            <a:ext cx="4752528" cy="432048"/>
          </a:xfrm>
          <a:prstGeom prst="rect">
            <a:avLst/>
          </a:prstGeom>
          <a:noFill/>
          <a:ln w="9525">
            <a:noFill/>
            <a:miter lim="800000"/>
            <a:headEnd/>
            <a:tailEnd/>
          </a:ln>
        </p:spPr>
      </p:pic>
      <p:sp>
        <p:nvSpPr>
          <p:cNvPr id="7" name="Rectangle 6"/>
          <p:cNvSpPr/>
          <p:nvPr/>
        </p:nvSpPr>
        <p:spPr>
          <a:xfrm>
            <a:off x="323528" y="1484784"/>
            <a:ext cx="6102424" cy="369332"/>
          </a:xfrm>
          <a:prstGeom prst="rect">
            <a:avLst/>
          </a:prstGeom>
        </p:spPr>
        <p:txBody>
          <a:bodyPr wrap="square">
            <a:spAutoFit/>
          </a:bodyPr>
          <a:lstStyle/>
          <a:p>
            <a:pPr>
              <a:buFont typeface="Arial" pitchFamily="34" charset="0"/>
              <a:buChar char="•"/>
            </a:pPr>
            <a:r>
              <a:rPr lang="fr-FR" b="1" dirty="0" smtClean="0">
                <a:effectLst>
                  <a:outerShdw blurRad="38100" dist="38100" dir="2700000" algn="tl">
                    <a:srgbClr val="000000">
                      <a:alpha val="43137"/>
                    </a:srgbClr>
                  </a:outerShdw>
                </a:effectLst>
              </a:rPr>
              <a:t>Insertion en tête d’une liste doublement chaînée </a:t>
            </a:r>
            <a:endParaRPr lang="fr-FR" b="1" dirty="0">
              <a:effectLst>
                <a:outerShdw blurRad="38100" dist="38100" dir="2700000" algn="tl">
                  <a:srgbClr val="000000">
                    <a:alpha val="43137"/>
                  </a:srgbClr>
                </a:outerShdw>
              </a:effectLst>
            </a:endParaRPr>
          </a:p>
        </p:txBody>
      </p:sp>
      <p:sp>
        <p:nvSpPr>
          <p:cNvPr id="10" name="Rectangle 9"/>
          <p:cNvSpPr/>
          <p:nvPr/>
        </p:nvSpPr>
        <p:spPr>
          <a:xfrm>
            <a:off x="179512" y="3573016"/>
            <a:ext cx="8568952" cy="3293209"/>
          </a:xfrm>
          <a:prstGeom prst="rect">
            <a:avLst/>
          </a:prstGeom>
        </p:spPr>
        <p:txBody>
          <a:bodyPr wrap="square">
            <a:spAutoFit/>
          </a:bodyPr>
          <a:lstStyle/>
          <a:p>
            <a:r>
              <a:rPr lang="fr-FR" sz="1600" dirty="0" smtClean="0"/>
              <a:t>Procédure </a:t>
            </a:r>
            <a:r>
              <a:rPr lang="fr-FR" sz="1600" dirty="0" err="1" smtClean="0"/>
              <a:t>InsertionTete</a:t>
            </a:r>
            <a:r>
              <a:rPr lang="fr-FR" sz="1600" dirty="0" smtClean="0"/>
              <a:t>(Var T : </a:t>
            </a:r>
            <a:r>
              <a:rPr lang="fr-FR" sz="1600" dirty="0" err="1" smtClean="0"/>
              <a:t>ListeDC</a:t>
            </a:r>
            <a:r>
              <a:rPr lang="fr-FR" sz="1600" dirty="0" smtClean="0"/>
              <a:t> ; Var Q : </a:t>
            </a:r>
            <a:r>
              <a:rPr lang="fr-FR" sz="1600" dirty="0" err="1" smtClean="0"/>
              <a:t>ListeDC</a:t>
            </a:r>
            <a:r>
              <a:rPr lang="fr-FR" sz="1600" dirty="0" smtClean="0"/>
              <a:t> ; val : Entier) </a:t>
            </a:r>
          </a:p>
          <a:p>
            <a:r>
              <a:rPr lang="fr-FR" sz="1600" dirty="0" smtClean="0"/>
              <a:t>Var P : </a:t>
            </a:r>
            <a:r>
              <a:rPr lang="fr-FR" sz="1600" dirty="0" err="1" smtClean="0"/>
              <a:t>ListeDC</a:t>
            </a:r>
            <a:r>
              <a:rPr lang="fr-FR" sz="1600" dirty="0" smtClean="0"/>
              <a:t> </a:t>
            </a:r>
          </a:p>
          <a:p>
            <a:r>
              <a:rPr lang="fr-FR" sz="1600" dirty="0" err="1" smtClean="0"/>
              <a:t>Debut</a:t>
            </a:r>
            <a:r>
              <a:rPr lang="fr-FR" sz="1600" dirty="0" smtClean="0"/>
              <a:t> </a:t>
            </a:r>
          </a:p>
          <a:p>
            <a:r>
              <a:rPr lang="fr-FR" sz="1600" dirty="0" smtClean="0"/>
              <a:t>     Allouer( P )                   // </a:t>
            </a:r>
            <a:r>
              <a:rPr lang="fr-FR" sz="1600" dirty="0" smtClean="0">
                <a:solidFill>
                  <a:srgbClr val="FF0000"/>
                </a:solidFill>
              </a:rPr>
              <a:t>1</a:t>
            </a:r>
            <a:r>
              <a:rPr lang="fr-FR" sz="1600" dirty="0" smtClean="0"/>
              <a:t> Allouer un nouvel élément </a:t>
            </a:r>
          </a:p>
          <a:p>
            <a:r>
              <a:rPr lang="fr-FR" sz="1600" dirty="0" smtClean="0"/>
              <a:t>     P^.Val </a:t>
            </a:r>
            <a:r>
              <a:rPr lang="fr-FR" sz="1600" dirty="0" smtClean="0">
                <a:sym typeface="Wingdings" pitchFamily="2" charset="2"/>
              </a:rPr>
              <a:t></a:t>
            </a:r>
            <a:r>
              <a:rPr lang="fr-FR" sz="1600" dirty="0" smtClean="0"/>
              <a:t> val                //  </a:t>
            </a:r>
            <a:r>
              <a:rPr lang="fr-FR" sz="1600" dirty="0" smtClean="0">
                <a:solidFill>
                  <a:srgbClr val="FF0000"/>
                </a:solidFill>
              </a:rPr>
              <a:t>2</a:t>
            </a:r>
            <a:r>
              <a:rPr lang="fr-FR" sz="1600" dirty="0" smtClean="0"/>
              <a:t> Remplir le champ Valeur </a:t>
            </a:r>
          </a:p>
          <a:p>
            <a:r>
              <a:rPr lang="fr-FR" sz="1600" dirty="0" smtClean="0"/>
              <a:t>     P^.</a:t>
            </a:r>
            <a:r>
              <a:rPr lang="fr-FR" sz="1600" dirty="0" err="1" smtClean="0"/>
              <a:t>Prec</a:t>
            </a:r>
            <a:r>
              <a:rPr lang="fr-FR" sz="1600" dirty="0" smtClean="0"/>
              <a:t> </a:t>
            </a:r>
            <a:r>
              <a:rPr lang="fr-FR" sz="1600" dirty="0" smtClean="0">
                <a:sym typeface="Wingdings" pitchFamily="2" charset="2"/>
              </a:rPr>
              <a:t></a:t>
            </a:r>
            <a:r>
              <a:rPr lang="fr-FR" sz="1600" dirty="0" smtClean="0"/>
              <a:t> Nil              // </a:t>
            </a:r>
            <a:r>
              <a:rPr lang="fr-FR" sz="1600" dirty="0" smtClean="0">
                <a:solidFill>
                  <a:srgbClr val="FF0000"/>
                </a:solidFill>
              </a:rPr>
              <a:t>3</a:t>
            </a:r>
            <a:r>
              <a:rPr lang="fr-FR" sz="1600" dirty="0" smtClean="0"/>
              <a:t> Remplir le champ Précédent </a:t>
            </a:r>
          </a:p>
          <a:p>
            <a:r>
              <a:rPr lang="fr-FR" sz="1600" dirty="0" smtClean="0"/>
              <a:t>    P^.</a:t>
            </a:r>
            <a:r>
              <a:rPr lang="fr-FR" sz="1600" dirty="0" err="1" smtClean="0"/>
              <a:t>Suiv</a:t>
            </a:r>
            <a:r>
              <a:rPr lang="fr-FR" sz="1600" dirty="0" smtClean="0"/>
              <a:t> </a:t>
            </a:r>
            <a:r>
              <a:rPr lang="fr-FR" sz="1600" dirty="0" smtClean="0">
                <a:sym typeface="Wingdings" pitchFamily="2" charset="2"/>
              </a:rPr>
              <a:t></a:t>
            </a:r>
            <a:r>
              <a:rPr lang="fr-FR" sz="1600" dirty="0" smtClean="0"/>
              <a:t> T                 //  </a:t>
            </a:r>
            <a:r>
              <a:rPr lang="fr-FR" sz="1600" dirty="0" smtClean="0">
                <a:solidFill>
                  <a:srgbClr val="FF0000"/>
                </a:solidFill>
              </a:rPr>
              <a:t>4</a:t>
            </a:r>
            <a:r>
              <a:rPr lang="fr-FR" sz="1600" dirty="0" smtClean="0"/>
              <a:t> Remplir le champ Suivant </a:t>
            </a:r>
          </a:p>
          <a:p>
            <a:r>
              <a:rPr lang="fr-FR" sz="1600" dirty="0" smtClean="0"/>
              <a:t>    Si T ≠ Nil Alors </a:t>
            </a:r>
            <a:r>
              <a:rPr lang="fr-FR" sz="1600" dirty="0" smtClean="0"/>
              <a:t>  </a:t>
            </a:r>
            <a:r>
              <a:rPr lang="fr-FR" sz="1600" dirty="0" smtClean="0"/>
              <a:t>T^.</a:t>
            </a:r>
            <a:r>
              <a:rPr lang="fr-FR" sz="1600" dirty="0" err="1" smtClean="0"/>
              <a:t>Prec</a:t>
            </a:r>
            <a:r>
              <a:rPr lang="fr-FR" sz="1600" dirty="0" smtClean="0"/>
              <a:t> </a:t>
            </a:r>
            <a:r>
              <a:rPr lang="fr-FR" sz="1600" dirty="0" smtClean="0">
                <a:sym typeface="Wingdings" pitchFamily="2" charset="2"/>
              </a:rPr>
              <a:t></a:t>
            </a:r>
            <a:r>
              <a:rPr lang="fr-FR" sz="1600" dirty="0" smtClean="0"/>
              <a:t> P //  </a:t>
            </a:r>
            <a:r>
              <a:rPr lang="fr-FR" sz="1400" dirty="0" smtClean="0">
                <a:solidFill>
                  <a:srgbClr val="FF0000"/>
                </a:solidFill>
              </a:rPr>
              <a:t>5</a:t>
            </a:r>
            <a:r>
              <a:rPr lang="fr-FR" sz="1400" dirty="0" smtClean="0"/>
              <a:t> Si ce n’est pas la première insertion dans de la liste. </a:t>
            </a:r>
            <a:endParaRPr lang="fr-FR" sz="1600" dirty="0" smtClean="0"/>
          </a:p>
          <a:p>
            <a:r>
              <a:rPr lang="fr-FR" sz="1600" dirty="0" smtClean="0"/>
              <a:t>     </a:t>
            </a:r>
            <a:r>
              <a:rPr lang="fr-FR" sz="1600" dirty="0" err="1" smtClean="0"/>
              <a:t>FSi</a:t>
            </a:r>
            <a:r>
              <a:rPr lang="fr-FR" sz="1600" dirty="0" smtClean="0"/>
              <a:t> </a:t>
            </a:r>
          </a:p>
          <a:p>
            <a:r>
              <a:rPr lang="fr-FR" sz="1600" dirty="0" smtClean="0"/>
              <a:t>     T </a:t>
            </a:r>
            <a:r>
              <a:rPr lang="fr-FR" sz="1600" dirty="0" smtClean="0">
                <a:sym typeface="Wingdings" pitchFamily="2" charset="2"/>
              </a:rPr>
              <a:t></a:t>
            </a:r>
            <a:r>
              <a:rPr lang="fr-FR" sz="1600" dirty="0" smtClean="0"/>
              <a:t> P                      // </a:t>
            </a:r>
            <a:r>
              <a:rPr lang="fr-FR" sz="1600" dirty="0" smtClean="0">
                <a:solidFill>
                  <a:srgbClr val="FF0000"/>
                </a:solidFill>
              </a:rPr>
              <a:t>6</a:t>
            </a:r>
            <a:r>
              <a:rPr lang="fr-FR" sz="1600" dirty="0" smtClean="0"/>
              <a:t> Changer la tête de la liste </a:t>
            </a:r>
          </a:p>
          <a:p>
            <a:r>
              <a:rPr lang="fr-FR" sz="1600" dirty="0" smtClean="0"/>
              <a:t>     Si Q = Nil Alors </a:t>
            </a:r>
            <a:r>
              <a:rPr lang="fr-FR" sz="1600" dirty="0" smtClean="0"/>
              <a:t>              </a:t>
            </a:r>
            <a:r>
              <a:rPr lang="fr-FR" sz="1600" dirty="0" smtClean="0"/>
              <a:t>Q </a:t>
            </a:r>
            <a:r>
              <a:rPr lang="fr-FR" sz="1600" dirty="0" smtClean="0">
                <a:sym typeface="Wingdings" pitchFamily="2" charset="2"/>
              </a:rPr>
              <a:t></a:t>
            </a:r>
            <a:r>
              <a:rPr lang="fr-FR" sz="1600" dirty="0" smtClean="0"/>
              <a:t> P //   </a:t>
            </a:r>
            <a:r>
              <a:rPr lang="fr-FR" sz="1600" dirty="0" smtClean="0">
                <a:solidFill>
                  <a:srgbClr val="FF0000"/>
                </a:solidFill>
              </a:rPr>
              <a:t>7</a:t>
            </a:r>
            <a:r>
              <a:rPr lang="fr-FR" sz="1600" dirty="0" smtClean="0"/>
              <a:t> Si c’est la première insertion dans la liste. </a:t>
            </a:r>
          </a:p>
          <a:p>
            <a:r>
              <a:rPr lang="fr-FR" sz="1600" dirty="0" smtClean="0"/>
              <a:t>     </a:t>
            </a:r>
            <a:r>
              <a:rPr lang="fr-FR" sz="1600" dirty="0" err="1" smtClean="0"/>
              <a:t>FSi</a:t>
            </a:r>
            <a:r>
              <a:rPr lang="fr-FR" sz="1600" dirty="0" smtClean="0"/>
              <a:t> </a:t>
            </a:r>
          </a:p>
          <a:p>
            <a:r>
              <a:rPr lang="fr-FR" sz="1600" dirty="0" smtClean="0"/>
              <a:t>Fin </a:t>
            </a:r>
            <a:endParaRPr lang="fr-FR" sz="1600" dirty="0"/>
          </a:p>
        </p:txBody>
      </p:sp>
      <p:sp>
        <p:nvSpPr>
          <p:cNvPr id="11" name="Rectangle 10"/>
          <p:cNvSpPr/>
          <p:nvPr/>
        </p:nvSpPr>
        <p:spPr>
          <a:xfrm>
            <a:off x="2411760" y="764704"/>
            <a:ext cx="6102424" cy="369332"/>
          </a:xfrm>
          <a:prstGeom prst="rect">
            <a:avLst/>
          </a:prstGeom>
          <a:solidFill>
            <a:schemeClr val="accent3"/>
          </a:solidFill>
        </p:spPr>
        <p:txBody>
          <a:bodyPr wrap="square">
            <a:spAutoFit/>
          </a:bodyPr>
          <a:lstStyle/>
          <a:p>
            <a:pPr>
              <a:buFont typeface="Arial" pitchFamily="34" charset="0"/>
              <a:buChar char="•"/>
            </a:pPr>
            <a:r>
              <a:rPr lang="fr-FR" b="1" dirty="0" smtClean="0">
                <a:effectLst>
                  <a:outerShdw blurRad="38100" dist="38100" dir="2700000" algn="tl">
                    <a:srgbClr val="000000">
                      <a:alpha val="43137"/>
                    </a:srgbClr>
                  </a:outerShdw>
                </a:effectLst>
              </a:rPr>
              <a:t>Insertion en tête d’une liste doublement chaînée </a:t>
            </a:r>
            <a:endParaRPr lang="fr-FR" b="1" dirty="0">
              <a:effectLst>
                <a:outerShdw blurRad="38100" dist="38100" dir="2700000" algn="tl">
                  <a:srgbClr val="000000">
                    <a:alpha val="43137"/>
                  </a:srgbClr>
                </a:outerShdw>
              </a:effectLst>
            </a:endParaRPr>
          </a:p>
        </p:txBody>
      </p:sp>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66</a:t>
            </a:fld>
            <a:endParaRPr lang="en-US"/>
          </a:p>
        </p:txBody>
      </p:sp>
      <p:grpSp>
        <p:nvGrpSpPr>
          <p:cNvPr id="12" name="Groupe 11"/>
          <p:cNvGrpSpPr/>
          <p:nvPr/>
        </p:nvGrpSpPr>
        <p:grpSpPr>
          <a:xfrm>
            <a:off x="611560" y="1628800"/>
            <a:ext cx="8266518" cy="2035388"/>
            <a:chOff x="611560" y="2060848"/>
            <a:chExt cx="8266518" cy="2395428"/>
          </a:xfrm>
        </p:grpSpPr>
        <p:sp>
          <p:nvSpPr>
            <p:cNvPr id="13" name="Ellipse 12"/>
            <p:cNvSpPr/>
            <p:nvPr/>
          </p:nvSpPr>
          <p:spPr>
            <a:xfrm>
              <a:off x="1115616" y="2780928"/>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2"/>
            <p:cNvPicPr>
              <a:picLocks noChangeAspect="1" noChangeArrowheads="1"/>
            </p:cNvPicPr>
            <p:nvPr/>
          </p:nvPicPr>
          <p:blipFill>
            <a:blip r:embed="rId3" cstate="print"/>
            <a:srcRect/>
            <a:stretch>
              <a:fillRect/>
            </a:stretch>
          </p:blipFill>
          <p:spPr bwMode="auto">
            <a:xfrm>
              <a:off x="611560" y="2276872"/>
              <a:ext cx="8266518" cy="1872208"/>
            </a:xfrm>
            <a:prstGeom prst="rect">
              <a:avLst/>
            </a:prstGeom>
            <a:noFill/>
            <a:ln w="9525">
              <a:noFill/>
              <a:miter lim="800000"/>
              <a:headEnd/>
              <a:tailEnd/>
            </a:ln>
          </p:spPr>
        </p:pic>
        <p:sp>
          <p:nvSpPr>
            <p:cNvPr id="15" name="ZoneTexte 14"/>
            <p:cNvSpPr txBox="1"/>
            <p:nvPr/>
          </p:nvSpPr>
          <p:spPr>
            <a:xfrm>
              <a:off x="4355976" y="3933056"/>
              <a:ext cx="1944216" cy="523220"/>
            </a:xfrm>
            <a:prstGeom prst="rect">
              <a:avLst/>
            </a:prstGeom>
            <a:solidFill>
              <a:schemeClr val="bg1"/>
            </a:solidFill>
          </p:spPr>
          <p:txBody>
            <a:bodyPr wrap="square" rtlCol="0">
              <a:spAutoFit/>
            </a:bodyPr>
            <a:lstStyle/>
            <a:p>
              <a:endParaRPr lang="fr-FR" sz="2800" dirty="0"/>
            </a:p>
          </p:txBody>
        </p:sp>
        <p:pic>
          <p:nvPicPr>
            <p:cNvPr id="16" name="Picture 4"/>
            <p:cNvPicPr>
              <a:picLocks noChangeAspect="1" noChangeArrowheads="1"/>
            </p:cNvPicPr>
            <p:nvPr/>
          </p:nvPicPr>
          <p:blipFill>
            <a:blip r:embed="rId4" cstate="print"/>
            <a:srcRect l="45934" t="41343" r="43551" b="41922"/>
            <a:stretch>
              <a:fillRect/>
            </a:stretch>
          </p:blipFill>
          <p:spPr bwMode="auto">
            <a:xfrm>
              <a:off x="5692507" y="2799978"/>
              <a:ext cx="1327765" cy="1188000"/>
            </a:xfrm>
            <a:prstGeom prst="rect">
              <a:avLst/>
            </a:prstGeom>
            <a:noFill/>
            <a:ln w="9525">
              <a:noFill/>
              <a:miter lim="800000"/>
              <a:headEnd/>
              <a:tailEnd/>
            </a:ln>
          </p:spPr>
        </p:pic>
        <p:sp>
          <p:nvSpPr>
            <p:cNvPr id="17" name="ZoneTexte 16"/>
            <p:cNvSpPr txBox="1"/>
            <p:nvPr/>
          </p:nvSpPr>
          <p:spPr>
            <a:xfrm>
              <a:off x="5724128" y="2060848"/>
              <a:ext cx="2592288" cy="584775"/>
            </a:xfrm>
            <a:prstGeom prst="rect">
              <a:avLst/>
            </a:prstGeom>
            <a:solidFill>
              <a:schemeClr val="bg1"/>
            </a:solidFill>
          </p:spPr>
          <p:txBody>
            <a:bodyPr wrap="square" rtlCol="0">
              <a:spAutoFit/>
            </a:bodyPr>
            <a:lstStyle/>
            <a:p>
              <a:endParaRPr lang="fr-FR" sz="3200" dirty="0"/>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pic>
        <p:nvPicPr>
          <p:cNvPr id="6" name="Picture 3"/>
          <p:cNvPicPr>
            <a:picLocks noChangeAspect="1" noChangeArrowheads="1"/>
          </p:cNvPicPr>
          <p:nvPr/>
        </p:nvPicPr>
        <p:blipFill>
          <a:blip r:embed="rId2" cstate="print"/>
          <a:srcRect l="18497" t="69926" r="11623" b="20577"/>
          <a:stretch>
            <a:fillRect/>
          </a:stretch>
        </p:blipFill>
        <p:spPr bwMode="auto">
          <a:xfrm>
            <a:off x="3275856" y="476672"/>
            <a:ext cx="4896544" cy="432048"/>
          </a:xfrm>
          <a:prstGeom prst="rect">
            <a:avLst/>
          </a:prstGeom>
          <a:noFill/>
          <a:ln w="9525">
            <a:noFill/>
            <a:miter lim="800000"/>
            <a:headEnd/>
            <a:tailEnd/>
          </a:ln>
        </p:spPr>
      </p:pic>
      <p:sp>
        <p:nvSpPr>
          <p:cNvPr id="7" name="Rectangle 6"/>
          <p:cNvSpPr/>
          <p:nvPr/>
        </p:nvSpPr>
        <p:spPr>
          <a:xfrm>
            <a:off x="683568" y="1628800"/>
            <a:ext cx="6102424" cy="369332"/>
          </a:xfrm>
          <a:prstGeom prst="rect">
            <a:avLst/>
          </a:prstGeom>
        </p:spPr>
        <p:txBody>
          <a:bodyPr wrap="square">
            <a:spAutoFit/>
          </a:bodyPr>
          <a:lstStyle/>
          <a:p>
            <a:pPr marL="342900" indent="-342900">
              <a:buFont typeface="Arial" pitchFamily="34" charset="0"/>
              <a:buChar char="•"/>
            </a:pPr>
            <a:r>
              <a:rPr lang="fr-FR" b="1" dirty="0" smtClean="0">
                <a:effectLst>
                  <a:outerShdw blurRad="38100" dist="38100" dir="2700000" algn="tl">
                    <a:srgbClr val="000000">
                      <a:alpha val="43137"/>
                    </a:srgbClr>
                  </a:outerShdw>
                </a:effectLst>
              </a:rPr>
              <a:t>Les Listes circulaires (anneaux)</a:t>
            </a:r>
            <a:endParaRPr lang="fr-FR" b="1" dirty="0">
              <a:effectLst>
                <a:outerShdw blurRad="38100" dist="38100" dir="2700000" algn="tl">
                  <a:srgbClr val="000000">
                    <a:alpha val="43137"/>
                  </a:srgbClr>
                </a:outerShdw>
              </a:effectLst>
            </a:endParaRPr>
          </a:p>
        </p:txBody>
      </p:sp>
      <p:grpSp>
        <p:nvGrpSpPr>
          <p:cNvPr id="12" name="Groupe 11"/>
          <p:cNvGrpSpPr/>
          <p:nvPr/>
        </p:nvGrpSpPr>
        <p:grpSpPr>
          <a:xfrm>
            <a:off x="1043608" y="2244866"/>
            <a:ext cx="5112568" cy="3200358"/>
            <a:chOff x="1043608" y="2244866"/>
            <a:chExt cx="5112568" cy="3200358"/>
          </a:xfrm>
        </p:grpSpPr>
        <p:pic>
          <p:nvPicPr>
            <p:cNvPr id="4098" name="Picture 2"/>
            <p:cNvPicPr>
              <a:picLocks noChangeAspect="1" noChangeArrowheads="1"/>
            </p:cNvPicPr>
            <p:nvPr/>
          </p:nvPicPr>
          <p:blipFill>
            <a:blip r:embed="rId3" cstate="print"/>
            <a:srcRect/>
            <a:stretch>
              <a:fillRect/>
            </a:stretch>
          </p:blipFill>
          <p:spPr bwMode="auto">
            <a:xfrm>
              <a:off x="1721239" y="2336800"/>
              <a:ext cx="4393811" cy="310842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71246" t="74248"/>
            <a:stretch>
              <a:fillRect/>
            </a:stretch>
          </p:blipFill>
          <p:spPr bwMode="auto">
            <a:xfrm rot="10800000">
              <a:off x="1076350" y="2244866"/>
              <a:ext cx="1263402" cy="800472"/>
            </a:xfrm>
            <a:prstGeom prst="rect">
              <a:avLst/>
            </a:prstGeom>
            <a:noFill/>
            <a:ln w="9525">
              <a:noFill/>
              <a:miter lim="800000"/>
              <a:headEnd/>
              <a:tailEnd/>
            </a:ln>
          </p:spPr>
        </p:pic>
        <p:sp>
          <p:nvSpPr>
            <p:cNvPr id="9" name="ZoneTexte 8"/>
            <p:cNvSpPr txBox="1"/>
            <p:nvPr/>
          </p:nvSpPr>
          <p:spPr>
            <a:xfrm>
              <a:off x="1043608" y="2348880"/>
              <a:ext cx="432048" cy="369332"/>
            </a:xfrm>
            <a:prstGeom prst="rect">
              <a:avLst/>
            </a:prstGeom>
            <a:solidFill>
              <a:schemeClr val="accent3"/>
            </a:solidFill>
          </p:spPr>
          <p:txBody>
            <a:bodyPr wrap="square" rtlCol="0">
              <a:spAutoFit/>
            </a:bodyPr>
            <a:lstStyle/>
            <a:p>
              <a:r>
                <a:rPr lang="fr-FR" dirty="0" smtClean="0"/>
                <a:t>L</a:t>
              </a:r>
              <a:endParaRPr lang="fr-FR" dirty="0"/>
            </a:p>
          </p:txBody>
        </p:sp>
        <p:sp>
          <p:nvSpPr>
            <p:cNvPr id="11" name="Rectangle 10"/>
            <p:cNvSpPr/>
            <p:nvPr/>
          </p:nvSpPr>
          <p:spPr>
            <a:xfrm>
              <a:off x="4932040" y="4653136"/>
              <a:ext cx="1224136" cy="792088"/>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Espace réservé du numéro de diapositive 12"/>
          <p:cNvSpPr>
            <a:spLocks noGrp="1"/>
          </p:cNvSpPr>
          <p:nvPr>
            <p:ph type="sldNum" sz="quarter" idx="12"/>
          </p:nvPr>
        </p:nvSpPr>
        <p:spPr/>
        <p:txBody>
          <a:bodyPr/>
          <a:lstStyle/>
          <a:p>
            <a:pPr>
              <a:defRPr/>
            </a:pPr>
            <a:fld id="{AA0EA860-6736-4E1D-9F67-02BC2128F23B}" type="slidenum">
              <a:rPr lang="ar-SA"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4355976" y="116632"/>
            <a:ext cx="2016224" cy="826931"/>
          </a:xfrm>
          <a:prstGeom prst="rect">
            <a:avLst/>
          </a:prstGeom>
          <a:noFill/>
          <a:ln w="9525">
            <a:noFill/>
            <a:miter lim="800000"/>
            <a:headEnd/>
            <a:tailEnd/>
          </a:ln>
        </p:spPr>
      </p:pic>
      <p:sp>
        <p:nvSpPr>
          <p:cNvPr id="7" name="Rectangle 6"/>
          <p:cNvSpPr/>
          <p:nvPr/>
        </p:nvSpPr>
        <p:spPr>
          <a:xfrm>
            <a:off x="179512" y="1340768"/>
            <a:ext cx="7776864" cy="1846659"/>
          </a:xfrm>
          <a:prstGeom prst="rect">
            <a:avLst/>
          </a:prstGeom>
        </p:spPr>
        <p:txBody>
          <a:bodyPr wrap="square">
            <a:spAutoFit/>
          </a:bodyPr>
          <a:lstStyle/>
          <a:p>
            <a:r>
              <a:rPr lang="fr-FR" dirty="0" smtClean="0"/>
              <a:t>Une pile peut être définie comme une collection d’éléments où les insertions et les suppressions d’éléments se font à la même extrémité de la liste appelée sommet de pile (noté SP). </a:t>
            </a:r>
          </a:p>
          <a:p>
            <a:endParaRPr lang="fr-FR" dirty="0" smtClean="0"/>
          </a:p>
          <a:p>
            <a:r>
              <a:rPr lang="fr-FR" dirty="0" smtClean="0"/>
              <a:t>Elle applique le principe </a:t>
            </a:r>
            <a:r>
              <a:rPr lang="fr-FR" sz="2400" b="1" dirty="0" smtClean="0">
                <a:solidFill>
                  <a:srgbClr val="FF0000"/>
                </a:solidFill>
                <a:effectLst>
                  <a:outerShdw blurRad="38100" dist="38100" dir="2700000" algn="tl">
                    <a:srgbClr val="000000">
                      <a:alpha val="43137"/>
                    </a:srgbClr>
                  </a:outerShdw>
                </a:effectLst>
              </a:rPr>
              <a:t>LIFO</a:t>
            </a:r>
            <a:r>
              <a:rPr lang="fr-FR" sz="2400" dirty="0" smtClean="0"/>
              <a:t> </a:t>
            </a:r>
            <a:r>
              <a:rPr lang="fr-FR" dirty="0" smtClean="0"/>
              <a:t>pour </a:t>
            </a:r>
            <a:r>
              <a:rPr lang="fr-FR" sz="2400" dirty="0" smtClean="0">
                <a:solidFill>
                  <a:srgbClr val="FF0000"/>
                </a:solidFill>
                <a:effectLst>
                  <a:outerShdw blurRad="38100" dist="38100" dir="2700000" algn="tl">
                    <a:srgbClr val="000000">
                      <a:alpha val="43137"/>
                    </a:srgbClr>
                  </a:outerShdw>
                </a:effectLst>
              </a:rPr>
              <a:t>Last In First Out </a:t>
            </a:r>
            <a:r>
              <a:rPr lang="fr-FR" dirty="0" smtClean="0"/>
              <a:t>(Dernier entré, Premier Servi). </a:t>
            </a:r>
            <a:endParaRPr lang="fr-FR" dirty="0"/>
          </a:p>
        </p:txBody>
      </p:sp>
      <p:cxnSp>
        <p:nvCxnSpPr>
          <p:cNvPr id="11" name="Connecteur droit 10"/>
          <p:cNvCxnSpPr/>
          <p:nvPr/>
        </p:nvCxnSpPr>
        <p:spPr>
          <a:xfrm rot="5400000" flipV="1">
            <a:off x="5324015" y="5253827"/>
            <a:ext cx="2733033"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5400000" flipV="1">
            <a:off x="4603935" y="5253827"/>
            <a:ext cx="2733033"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5400000">
            <a:off x="6133720" y="4154421"/>
            <a:ext cx="321533"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rot="5400000">
            <a:off x="6148578" y="5119020"/>
            <a:ext cx="321533" cy="288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5400000">
            <a:off x="6205728" y="5976442"/>
            <a:ext cx="321533"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p:nvCxnSpPr>
        <p:spPr>
          <a:xfrm rot="5400000">
            <a:off x="6402313" y="6309321"/>
            <a:ext cx="0" cy="7200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rme libre 21"/>
          <p:cNvSpPr/>
          <p:nvPr/>
        </p:nvSpPr>
        <p:spPr>
          <a:xfrm>
            <a:off x="5248275" y="3419475"/>
            <a:ext cx="888316" cy="645058"/>
          </a:xfrm>
          <a:custGeom>
            <a:avLst/>
            <a:gdLst>
              <a:gd name="connsiteX0" fmla="*/ 0 w 888316"/>
              <a:gd name="connsiteY0" fmla="*/ 0 h 645058"/>
              <a:gd name="connsiteX1" fmla="*/ 228600 w 888316"/>
              <a:gd name="connsiteY1" fmla="*/ 19050 h 645058"/>
              <a:gd name="connsiteX2" fmla="*/ 266700 w 888316"/>
              <a:gd name="connsiteY2" fmla="*/ 28575 h 645058"/>
              <a:gd name="connsiteX3" fmla="*/ 323850 w 888316"/>
              <a:gd name="connsiteY3" fmla="*/ 38100 h 645058"/>
              <a:gd name="connsiteX4" fmla="*/ 361950 w 888316"/>
              <a:gd name="connsiteY4" fmla="*/ 47625 h 645058"/>
              <a:gd name="connsiteX5" fmla="*/ 447675 w 888316"/>
              <a:gd name="connsiteY5" fmla="*/ 57150 h 645058"/>
              <a:gd name="connsiteX6" fmla="*/ 581025 w 888316"/>
              <a:gd name="connsiteY6" fmla="*/ 95250 h 645058"/>
              <a:gd name="connsiteX7" fmla="*/ 695325 w 888316"/>
              <a:gd name="connsiteY7" fmla="*/ 123825 h 645058"/>
              <a:gd name="connsiteX8" fmla="*/ 733425 w 888316"/>
              <a:gd name="connsiteY8" fmla="*/ 142875 h 645058"/>
              <a:gd name="connsiteX9" fmla="*/ 762000 w 888316"/>
              <a:gd name="connsiteY9" fmla="*/ 152400 h 645058"/>
              <a:gd name="connsiteX10" fmla="*/ 819150 w 888316"/>
              <a:gd name="connsiteY10" fmla="*/ 190500 h 645058"/>
              <a:gd name="connsiteX11" fmla="*/ 838200 w 888316"/>
              <a:gd name="connsiteY11" fmla="*/ 304800 h 645058"/>
              <a:gd name="connsiteX12" fmla="*/ 866775 w 888316"/>
              <a:gd name="connsiteY12" fmla="*/ 428625 h 645058"/>
              <a:gd name="connsiteX13" fmla="*/ 876300 w 888316"/>
              <a:gd name="connsiteY13" fmla="*/ 542925 h 645058"/>
              <a:gd name="connsiteX14" fmla="*/ 885825 w 888316"/>
              <a:gd name="connsiteY14" fmla="*/ 628650 h 64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8316" h="645058">
                <a:moveTo>
                  <a:pt x="0" y="0"/>
                </a:moveTo>
                <a:cubicBezTo>
                  <a:pt x="92638" y="5449"/>
                  <a:pt x="146476" y="4118"/>
                  <a:pt x="228600" y="19050"/>
                </a:cubicBezTo>
                <a:cubicBezTo>
                  <a:pt x="241480" y="21392"/>
                  <a:pt x="253863" y="26008"/>
                  <a:pt x="266700" y="28575"/>
                </a:cubicBezTo>
                <a:cubicBezTo>
                  <a:pt x="285638" y="32363"/>
                  <a:pt x="304912" y="34312"/>
                  <a:pt x="323850" y="38100"/>
                </a:cubicBezTo>
                <a:cubicBezTo>
                  <a:pt x="336687" y="40667"/>
                  <a:pt x="349011" y="45634"/>
                  <a:pt x="361950" y="47625"/>
                </a:cubicBezTo>
                <a:cubicBezTo>
                  <a:pt x="390367" y="51997"/>
                  <a:pt x="419100" y="53975"/>
                  <a:pt x="447675" y="57150"/>
                </a:cubicBezTo>
                <a:cubicBezTo>
                  <a:pt x="533556" y="91503"/>
                  <a:pt x="459643" y="64905"/>
                  <a:pt x="581025" y="95250"/>
                </a:cubicBezTo>
                <a:cubicBezTo>
                  <a:pt x="722010" y="130496"/>
                  <a:pt x="583890" y="101538"/>
                  <a:pt x="695325" y="123825"/>
                </a:cubicBezTo>
                <a:cubicBezTo>
                  <a:pt x="708025" y="130175"/>
                  <a:pt x="720374" y="137282"/>
                  <a:pt x="733425" y="142875"/>
                </a:cubicBezTo>
                <a:cubicBezTo>
                  <a:pt x="742653" y="146830"/>
                  <a:pt x="753223" y="147524"/>
                  <a:pt x="762000" y="152400"/>
                </a:cubicBezTo>
                <a:cubicBezTo>
                  <a:pt x="782014" y="163519"/>
                  <a:pt x="819150" y="190500"/>
                  <a:pt x="819150" y="190500"/>
                </a:cubicBezTo>
                <a:cubicBezTo>
                  <a:pt x="833743" y="248872"/>
                  <a:pt x="829281" y="224529"/>
                  <a:pt x="838200" y="304800"/>
                </a:cubicBezTo>
                <a:cubicBezTo>
                  <a:pt x="850286" y="413574"/>
                  <a:pt x="829515" y="372735"/>
                  <a:pt x="866775" y="428625"/>
                </a:cubicBezTo>
                <a:cubicBezTo>
                  <a:pt x="869950" y="466725"/>
                  <a:pt x="871833" y="504955"/>
                  <a:pt x="876300" y="542925"/>
                </a:cubicBezTo>
                <a:cubicBezTo>
                  <a:pt x="888316" y="645058"/>
                  <a:pt x="885825" y="541370"/>
                  <a:pt x="885825" y="628650"/>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6438900" y="3402074"/>
            <a:ext cx="742950" cy="569851"/>
          </a:xfrm>
          <a:custGeom>
            <a:avLst/>
            <a:gdLst>
              <a:gd name="connsiteX0" fmla="*/ 0 w 742950"/>
              <a:gd name="connsiteY0" fmla="*/ 569851 h 569851"/>
              <a:gd name="connsiteX1" fmla="*/ 19050 w 742950"/>
              <a:gd name="connsiteY1" fmla="*/ 474601 h 569851"/>
              <a:gd name="connsiteX2" fmla="*/ 28575 w 742950"/>
              <a:gd name="connsiteY2" fmla="*/ 426976 h 569851"/>
              <a:gd name="connsiteX3" fmla="*/ 47625 w 742950"/>
              <a:gd name="connsiteY3" fmla="*/ 369826 h 569851"/>
              <a:gd name="connsiteX4" fmla="*/ 66675 w 742950"/>
              <a:gd name="connsiteY4" fmla="*/ 341251 h 569851"/>
              <a:gd name="connsiteX5" fmla="*/ 76200 w 742950"/>
              <a:gd name="connsiteY5" fmla="*/ 312676 h 569851"/>
              <a:gd name="connsiteX6" fmla="*/ 104775 w 742950"/>
              <a:gd name="connsiteY6" fmla="*/ 274576 h 569851"/>
              <a:gd name="connsiteX7" fmla="*/ 142875 w 742950"/>
              <a:gd name="connsiteY7" fmla="*/ 226951 h 569851"/>
              <a:gd name="connsiteX8" fmla="*/ 161925 w 742950"/>
              <a:gd name="connsiteY8" fmla="*/ 198376 h 569851"/>
              <a:gd name="connsiteX9" fmla="*/ 190500 w 742950"/>
              <a:gd name="connsiteY9" fmla="*/ 179326 h 569851"/>
              <a:gd name="connsiteX10" fmla="*/ 285750 w 742950"/>
              <a:gd name="connsiteY10" fmla="*/ 93601 h 569851"/>
              <a:gd name="connsiteX11" fmla="*/ 314325 w 742950"/>
              <a:gd name="connsiteY11" fmla="*/ 74551 h 569851"/>
              <a:gd name="connsiteX12" fmla="*/ 342900 w 742950"/>
              <a:gd name="connsiteY12" fmla="*/ 65026 h 569851"/>
              <a:gd name="connsiteX13" fmla="*/ 371475 w 742950"/>
              <a:gd name="connsiteY13" fmla="*/ 36451 h 569851"/>
              <a:gd name="connsiteX14" fmla="*/ 400050 w 742950"/>
              <a:gd name="connsiteY14" fmla="*/ 26926 h 569851"/>
              <a:gd name="connsiteX15" fmla="*/ 742950 w 742950"/>
              <a:gd name="connsiteY15" fmla="*/ 7876 h 56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50" h="569851">
                <a:moveTo>
                  <a:pt x="0" y="569851"/>
                </a:moveTo>
                <a:cubicBezTo>
                  <a:pt x="18665" y="457863"/>
                  <a:pt x="105" y="559855"/>
                  <a:pt x="19050" y="474601"/>
                </a:cubicBezTo>
                <a:cubicBezTo>
                  <a:pt x="22562" y="458797"/>
                  <a:pt x="24315" y="442595"/>
                  <a:pt x="28575" y="426976"/>
                </a:cubicBezTo>
                <a:cubicBezTo>
                  <a:pt x="33859" y="407603"/>
                  <a:pt x="36486" y="386534"/>
                  <a:pt x="47625" y="369826"/>
                </a:cubicBezTo>
                <a:cubicBezTo>
                  <a:pt x="53975" y="360301"/>
                  <a:pt x="61555" y="351490"/>
                  <a:pt x="66675" y="341251"/>
                </a:cubicBezTo>
                <a:cubicBezTo>
                  <a:pt x="71165" y="332271"/>
                  <a:pt x="71219" y="321393"/>
                  <a:pt x="76200" y="312676"/>
                </a:cubicBezTo>
                <a:cubicBezTo>
                  <a:pt x="84076" y="298893"/>
                  <a:pt x="95250" y="287276"/>
                  <a:pt x="104775" y="274576"/>
                </a:cubicBezTo>
                <a:cubicBezTo>
                  <a:pt x="123318" y="218946"/>
                  <a:pt x="99791" y="270035"/>
                  <a:pt x="142875" y="226951"/>
                </a:cubicBezTo>
                <a:cubicBezTo>
                  <a:pt x="150970" y="218856"/>
                  <a:pt x="153830" y="206471"/>
                  <a:pt x="161925" y="198376"/>
                </a:cubicBezTo>
                <a:cubicBezTo>
                  <a:pt x="170020" y="190281"/>
                  <a:pt x="181944" y="186931"/>
                  <a:pt x="190500" y="179326"/>
                </a:cubicBezTo>
                <a:cubicBezTo>
                  <a:pt x="281680" y="98277"/>
                  <a:pt x="212660" y="145808"/>
                  <a:pt x="285750" y="93601"/>
                </a:cubicBezTo>
                <a:cubicBezTo>
                  <a:pt x="295065" y="86947"/>
                  <a:pt x="304086" y="79671"/>
                  <a:pt x="314325" y="74551"/>
                </a:cubicBezTo>
                <a:cubicBezTo>
                  <a:pt x="323305" y="70061"/>
                  <a:pt x="333375" y="68201"/>
                  <a:pt x="342900" y="65026"/>
                </a:cubicBezTo>
                <a:cubicBezTo>
                  <a:pt x="352425" y="55501"/>
                  <a:pt x="360267" y="43923"/>
                  <a:pt x="371475" y="36451"/>
                </a:cubicBezTo>
                <a:cubicBezTo>
                  <a:pt x="379829" y="30882"/>
                  <a:pt x="390133" y="28492"/>
                  <a:pt x="400050" y="26926"/>
                </a:cubicBezTo>
                <a:cubicBezTo>
                  <a:pt x="570583" y="0"/>
                  <a:pt x="556918" y="7876"/>
                  <a:pt x="742950" y="7876"/>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Espace réservé du numéro de diapositive 25"/>
          <p:cNvSpPr>
            <a:spLocks noGrp="1"/>
          </p:cNvSpPr>
          <p:nvPr>
            <p:ph type="sldNum" sz="quarter" idx="12"/>
          </p:nvPr>
        </p:nvSpPr>
        <p:spPr/>
        <p:txBody>
          <a:bodyPr/>
          <a:lstStyle/>
          <a:p>
            <a:pPr>
              <a:defRPr/>
            </a:pPr>
            <a:fld id="{AA0EA860-6736-4E1D-9F67-02BC2128F23B}" type="slidenum">
              <a:rPr lang="ar-SA" smtClean="0"/>
              <a:pPr>
                <a:defRPr/>
              </a:pPr>
              <a:t>68</a:t>
            </a:fld>
            <a:endParaRPr lang="en-US"/>
          </a:p>
        </p:txBody>
      </p:sp>
      <p:pic>
        <p:nvPicPr>
          <p:cNvPr id="15361" name="Picture 1"/>
          <p:cNvPicPr>
            <a:picLocks noChangeAspect="1" noChangeArrowheads="1"/>
          </p:cNvPicPr>
          <p:nvPr/>
        </p:nvPicPr>
        <p:blipFill>
          <a:blip r:embed="rId3" cstate="print"/>
          <a:srcRect/>
          <a:stretch>
            <a:fillRect/>
          </a:stretch>
        </p:blipFill>
        <p:spPr bwMode="auto">
          <a:xfrm>
            <a:off x="1115616" y="3429000"/>
            <a:ext cx="3055937" cy="313690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4355976" y="116632"/>
            <a:ext cx="2016224" cy="826931"/>
          </a:xfrm>
          <a:prstGeom prst="rect">
            <a:avLst/>
          </a:prstGeom>
          <a:noFill/>
          <a:ln w="9525">
            <a:noFill/>
            <a:miter lim="800000"/>
            <a:headEnd/>
            <a:tailEnd/>
          </a:ln>
        </p:spPr>
      </p:pic>
      <p:sp>
        <p:nvSpPr>
          <p:cNvPr id="7" name="Rectangle 6"/>
          <p:cNvSpPr/>
          <p:nvPr/>
        </p:nvSpPr>
        <p:spPr>
          <a:xfrm>
            <a:off x="611560" y="1124744"/>
            <a:ext cx="8064896" cy="1846659"/>
          </a:xfrm>
          <a:prstGeom prst="rect">
            <a:avLst/>
          </a:prstGeom>
        </p:spPr>
        <p:txBody>
          <a:bodyPr wrap="square">
            <a:spAutoFit/>
          </a:bodyPr>
          <a:lstStyle/>
          <a:p>
            <a:r>
              <a:rPr lang="fr-FR" dirty="0" smtClean="0"/>
              <a:t>Une pile peut être définie comme une collection d’éléments où les insertions et les suppressions d’éléments se font à la même extrémité de la liste appelée sommet de pile (noté SP). </a:t>
            </a:r>
          </a:p>
          <a:p>
            <a:endParaRPr lang="fr-FR" dirty="0" smtClean="0"/>
          </a:p>
          <a:p>
            <a:r>
              <a:rPr lang="fr-FR" dirty="0" smtClean="0"/>
              <a:t>Elle applique le principe </a:t>
            </a:r>
            <a:r>
              <a:rPr lang="fr-FR" sz="2400" b="1" dirty="0" smtClean="0">
                <a:solidFill>
                  <a:srgbClr val="FF0000"/>
                </a:solidFill>
                <a:effectLst>
                  <a:outerShdw blurRad="38100" dist="38100" dir="2700000" algn="tl">
                    <a:srgbClr val="000000">
                      <a:alpha val="43137"/>
                    </a:srgbClr>
                  </a:outerShdw>
                </a:effectLst>
              </a:rPr>
              <a:t>LIFO</a:t>
            </a:r>
            <a:r>
              <a:rPr lang="fr-FR" sz="2400" dirty="0" smtClean="0"/>
              <a:t> </a:t>
            </a:r>
            <a:r>
              <a:rPr lang="fr-FR" dirty="0" smtClean="0"/>
              <a:t>pour </a:t>
            </a:r>
            <a:r>
              <a:rPr lang="fr-FR" sz="2400" dirty="0" smtClean="0">
                <a:solidFill>
                  <a:srgbClr val="FF0000"/>
                </a:solidFill>
                <a:effectLst>
                  <a:outerShdw blurRad="38100" dist="38100" dir="2700000" algn="tl">
                    <a:srgbClr val="000000">
                      <a:alpha val="43137"/>
                    </a:srgbClr>
                  </a:outerShdw>
                </a:effectLst>
              </a:rPr>
              <a:t>Last In First Out </a:t>
            </a:r>
            <a:r>
              <a:rPr lang="fr-FR" dirty="0" smtClean="0"/>
              <a:t>(Dernier entré, Premier Servi). </a:t>
            </a:r>
            <a:endParaRPr lang="fr-FR" dirty="0"/>
          </a:p>
        </p:txBody>
      </p:sp>
      <p:pic>
        <p:nvPicPr>
          <p:cNvPr id="5123" name="Picture 3"/>
          <p:cNvPicPr>
            <a:picLocks noChangeAspect="1" noChangeArrowheads="1"/>
          </p:cNvPicPr>
          <p:nvPr/>
        </p:nvPicPr>
        <p:blipFill>
          <a:blip r:embed="rId3" cstate="print"/>
          <a:srcRect/>
          <a:stretch>
            <a:fillRect/>
          </a:stretch>
        </p:blipFill>
        <p:spPr bwMode="auto">
          <a:xfrm>
            <a:off x="1489993" y="4585939"/>
            <a:ext cx="1250118" cy="142981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074169" y="4575589"/>
            <a:ext cx="1296144" cy="1445699"/>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4521412" y="4637675"/>
            <a:ext cx="1332891" cy="1378074"/>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r="52017"/>
          <a:stretch>
            <a:fillRect/>
          </a:stretch>
        </p:blipFill>
        <p:spPr bwMode="auto">
          <a:xfrm>
            <a:off x="5882481" y="4647597"/>
            <a:ext cx="1080120" cy="1368152"/>
          </a:xfrm>
          <a:prstGeom prst="rect">
            <a:avLst/>
          </a:prstGeom>
          <a:noFill/>
          <a:ln w="9525">
            <a:noFill/>
            <a:miter lim="800000"/>
            <a:headEnd/>
            <a:tailEnd/>
          </a:ln>
        </p:spPr>
      </p:pic>
      <p:pic>
        <p:nvPicPr>
          <p:cNvPr id="5127" name="Picture 7"/>
          <p:cNvPicPr>
            <a:picLocks noChangeAspect="1" noChangeArrowheads="1"/>
          </p:cNvPicPr>
          <p:nvPr/>
        </p:nvPicPr>
        <p:blipFill>
          <a:blip r:embed="rId7" cstate="print"/>
          <a:srcRect/>
          <a:stretch>
            <a:fillRect/>
          </a:stretch>
        </p:blipFill>
        <p:spPr bwMode="auto">
          <a:xfrm>
            <a:off x="6890593" y="4503581"/>
            <a:ext cx="993775" cy="496887"/>
          </a:xfrm>
          <a:prstGeom prst="rect">
            <a:avLst/>
          </a:prstGeom>
          <a:noFill/>
          <a:ln w="9525">
            <a:noFill/>
            <a:miter lim="800000"/>
            <a:headEnd/>
            <a:tailEnd/>
          </a:ln>
        </p:spPr>
      </p:pic>
      <p:sp>
        <p:nvSpPr>
          <p:cNvPr id="22" name="Espace réservé du numéro de diapositive 21"/>
          <p:cNvSpPr>
            <a:spLocks noGrp="1"/>
          </p:cNvSpPr>
          <p:nvPr>
            <p:ph type="sldNum" sz="quarter" idx="12"/>
          </p:nvPr>
        </p:nvSpPr>
        <p:spPr/>
        <p:txBody>
          <a:bodyPr/>
          <a:lstStyle/>
          <a:p>
            <a:pPr>
              <a:defRPr/>
            </a:pPr>
            <a:fld id="{AA0EA860-6736-4E1D-9F67-02BC2128F23B}" type="slidenum">
              <a:rPr lang="ar-SA"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cstate="print"/>
          <a:srcRect b="55497"/>
          <a:stretch>
            <a:fillRect/>
          </a:stretch>
        </p:blipFill>
        <p:spPr bwMode="auto">
          <a:xfrm>
            <a:off x="683568" y="1556792"/>
            <a:ext cx="5734714" cy="432048"/>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t="59337"/>
          <a:stretch>
            <a:fillRect/>
          </a:stretch>
        </p:blipFill>
        <p:spPr bwMode="auto">
          <a:xfrm>
            <a:off x="683568" y="2276872"/>
            <a:ext cx="5230148" cy="360040"/>
          </a:xfrm>
          <a:prstGeom prst="rect">
            <a:avLst/>
          </a:prstGeom>
          <a:noFill/>
          <a:ln w="9525">
            <a:noFill/>
            <a:miter lim="800000"/>
            <a:headEnd/>
            <a:tailEnd/>
          </a:ln>
        </p:spPr>
      </p:pic>
      <p:sp>
        <p:nvSpPr>
          <p:cNvPr id="8" name="Rectangle 7"/>
          <p:cNvSpPr/>
          <p:nvPr/>
        </p:nvSpPr>
        <p:spPr>
          <a:xfrm>
            <a:off x="899592" y="3068960"/>
            <a:ext cx="7272808" cy="2862322"/>
          </a:xfrm>
          <a:prstGeom prst="rect">
            <a:avLst/>
          </a:prstGeom>
        </p:spPr>
        <p:txBody>
          <a:bodyPr wrap="square">
            <a:spAutoFit/>
          </a:bodyPr>
          <a:lstStyle/>
          <a:p>
            <a:r>
              <a:rPr lang="fr-FR" dirty="0" smtClean="0">
                <a:effectLst>
                  <a:outerShdw blurRad="38100" dist="38100" dir="2700000" algn="tl">
                    <a:srgbClr val="000000">
                      <a:alpha val="43137"/>
                    </a:srgbClr>
                  </a:outerShdw>
                </a:effectLst>
              </a:rPr>
              <a:t>Exemple</a:t>
            </a:r>
            <a:r>
              <a:rPr lang="fr-FR" dirty="0" smtClean="0"/>
              <a:t> : déclaration d’un type pointeur sur un entier </a:t>
            </a:r>
          </a:p>
          <a:p>
            <a:endParaRPr lang="fr-FR" dirty="0" smtClean="0"/>
          </a:p>
          <a:p>
            <a:r>
              <a:rPr lang="fr-FR" dirty="0" smtClean="0"/>
              <a:t>Type </a:t>
            </a:r>
            <a:r>
              <a:rPr lang="fr-FR" dirty="0" err="1" smtClean="0"/>
              <a:t>PTREntier</a:t>
            </a:r>
            <a:r>
              <a:rPr lang="fr-FR" dirty="0" smtClean="0"/>
              <a:t> = ^Entier </a:t>
            </a:r>
          </a:p>
          <a:p>
            <a:endParaRPr lang="fr-FR" dirty="0" smtClean="0"/>
          </a:p>
          <a:p>
            <a:r>
              <a:rPr lang="fr-FR" dirty="0" smtClean="0"/>
              <a:t>Var P : </a:t>
            </a:r>
            <a:r>
              <a:rPr lang="fr-FR" dirty="0" err="1" smtClean="0"/>
              <a:t>PTREntier</a:t>
            </a:r>
            <a:r>
              <a:rPr lang="fr-FR" dirty="0" smtClean="0"/>
              <a:t> </a:t>
            </a:r>
          </a:p>
          <a:p>
            <a:endParaRPr lang="fr-FR" dirty="0" smtClean="0"/>
          </a:p>
          <a:p>
            <a:pPr>
              <a:buFontTx/>
              <a:buChar char="-"/>
            </a:pPr>
            <a:r>
              <a:rPr lang="fr-FR" dirty="0" smtClean="0"/>
              <a:t>P est une variable de type pointeur sur un entier. Elle contient l’adresse mémoire d’un entier. </a:t>
            </a:r>
          </a:p>
          <a:p>
            <a:pPr>
              <a:buFontTx/>
              <a:buChar char="-"/>
            </a:pPr>
            <a:endParaRPr lang="fr-FR" dirty="0" smtClean="0"/>
          </a:p>
          <a:p>
            <a:r>
              <a:rPr lang="fr-FR" dirty="0" smtClean="0"/>
              <a:t>- P^ est une variable entière pointée par le pointeur P. </a:t>
            </a:r>
            <a:endParaRPr lang="fr-FR" dirty="0"/>
          </a:p>
        </p:txBody>
      </p:sp>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4355976" y="116632"/>
            <a:ext cx="2016224" cy="826931"/>
          </a:xfrm>
          <a:prstGeom prst="rect">
            <a:avLst/>
          </a:prstGeom>
          <a:noFill/>
          <a:ln w="9525">
            <a:noFill/>
            <a:miter lim="800000"/>
            <a:headEnd/>
            <a:tailEnd/>
          </a:ln>
        </p:spPr>
      </p:pic>
      <p:sp>
        <p:nvSpPr>
          <p:cNvPr id="5" name="Rectangle 4"/>
          <p:cNvSpPr/>
          <p:nvPr/>
        </p:nvSpPr>
        <p:spPr>
          <a:xfrm>
            <a:off x="179512" y="1305342"/>
            <a:ext cx="8964488" cy="3277820"/>
          </a:xfrm>
          <a:prstGeom prst="rect">
            <a:avLst/>
          </a:prstGeom>
        </p:spPr>
        <p:txBody>
          <a:bodyPr wrap="square">
            <a:spAutoFit/>
          </a:bodyPr>
          <a:lstStyle/>
          <a:p>
            <a:r>
              <a:rPr lang="fr-FR" dirty="0" smtClean="0"/>
              <a:t>On définit sur les piles une machine abstraite munie de l’ensemble des opérations </a:t>
            </a:r>
          </a:p>
          <a:p>
            <a:r>
              <a:rPr lang="fr-FR" dirty="0" smtClean="0"/>
              <a:t>suivantes : </a:t>
            </a:r>
          </a:p>
          <a:p>
            <a:endParaRPr lang="fr-FR" dirty="0" smtClean="0"/>
          </a:p>
          <a:p>
            <a:endParaRPr lang="fr-FR" dirty="0" smtClean="0"/>
          </a:p>
          <a:p>
            <a:pPr marL="342900" indent="-342900">
              <a:lnSpc>
                <a:spcPct val="150000"/>
              </a:lnSpc>
              <a:buFont typeface="+mj-lt"/>
              <a:buAutoNum type="arabicPeriod"/>
            </a:pPr>
            <a:r>
              <a:rPr lang="fr-FR" dirty="0" err="1" smtClean="0"/>
              <a:t>CreerPile</a:t>
            </a:r>
            <a:r>
              <a:rPr lang="fr-FR" dirty="0" smtClean="0"/>
              <a:t>( P ) : Créer une pile vide. Permet d’initialiser la pile P. </a:t>
            </a:r>
          </a:p>
          <a:p>
            <a:pPr marL="342900" indent="-342900">
              <a:lnSpc>
                <a:spcPct val="150000"/>
              </a:lnSpc>
              <a:buFont typeface="+mj-lt"/>
              <a:buAutoNum type="arabicPeriod"/>
            </a:pPr>
            <a:r>
              <a:rPr lang="fr-FR" dirty="0" smtClean="0"/>
              <a:t>Empiler( P, val ) : Ajouter la valeur val en sommet de la pile P. </a:t>
            </a:r>
          </a:p>
          <a:p>
            <a:pPr marL="342900" indent="-342900">
              <a:lnSpc>
                <a:spcPct val="150000"/>
              </a:lnSpc>
              <a:buFont typeface="+mj-lt"/>
              <a:buAutoNum type="arabicPeriod"/>
            </a:pPr>
            <a:r>
              <a:rPr lang="fr-FR" dirty="0" err="1" smtClean="0"/>
              <a:t>Depiler</a:t>
            </a:r>
            <a:r>
              <a:rPr lang="fr-FR" dirty="0" smtClean="0"/>
              <a:t>( P, val ) : Retirer dans la variable val l’élément en sommet de de la pile P. </a:t>
            </a:r>
          </a:p>
          <a:p>
            <a:pPr marL="342900" indent="-342900">
              <a:lnSpc>
                <a:spcPct val="150000"/>
              </a:lnSpc>
              <a:buFont typeface="+mj-lt"/>
              <a:buAutoNum type="arabicPeriod"/>
            </a:pPr>
            <a:r>
              <a:rPr lang="fr-FR" dirty="0" err="1" smtClean="0"/>
              <a:t>PileVide</a:t>
            </a:r>
            <a:r>
              <a:rPr lang="fr-FR" dirty="0" smtClean="0"/>
              <a:t>( P ) : Une fonction booléenne permettant de tester si la pile P est vide. </a:t>
            </a:r>
          </a:p>
          <a:p>
            <a:pPr marL="342900" indent="-342900">
              <a:lnSpc>
                <a:spcPct val="150000"/>
              </a:lnSpc>
              <a:buFont typeface="+mj-lt"/>
              <a:buAutoNum type="arabicPeriod"/>
            </a:pPr>
            <a:r>
              <a:rPr lang="fr-FR" dirty="0" err="1" smtClean="0"/>
              <a:t>PilePleine</a:t>
            </a:r>
            <a:r>
              <a:rPr lang="fr-FR" dirty="0" smtClean="0"/>
              <a:t>( P ) : Une fonction booléenne permettant de tester si la pile P est pleine. </a:t>
            </a:r>
            <a:endParaRPr lang="fr-FR" dirty="0"/>
          </a:p>
        </p:txBody>
      </p:sp>
      <p:sp>
        <p:nvSpPr>
          <p:cNvPr id="6" name="Rectangle 5"/>
          <p:cNvSpPr/>
          <p:nvPr/>
        </p:nvSpPr>
        <p:spPr>
          <a:xfrm>
            <a:off x="1547664" y="5301208"/>
            <a:ext cx="6048672" cy="923330"/>
          </a:xfrm>
          <a:prstGeom prst="rect">
            <a:avLst/>
          </a:prstGeom>
        </p:spPr>
        <p:txBody>
          <a:bodyPr wrap="square">
            <a:spAutoFit/>
          </a:bodyPr>
          <a:lstStyle/>
          <a:p>
            <a:r>
              <a:rPr lang="fr-FR" dirty="0" smtClean="0"/>
              <a:t>Une Pile peut être implémentée au moyen de : </a:t>
            </a:r>
          </a:p>
          <a:p>
            <a:pPr lvl="1"/>
            <a:r>
              <a:rPr lang="fr-FR" dirty="0" smtClean="0"/>
              <a:t>- Un tableau (Manière statique) </a:t>
            </a:r>
          </a:p>
          <a:p>
            <a:pPr lvl="1"/>
            <a:r>
              <a:rPr lang="fr-FR" dirty="0" smtClean="0"/>
              <a:t>- Une Liste Linéaire chaînée (Manière dynamique) </a:t>
            </a:r>
            <a:endParaRPr lang="fr-FR" dirty="0"/>
          </a:p>
        </p:txBody>
      </p:sp>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4355976" y="116632"/>
            <a:ext cx="2016224" cy="826931"/>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297113" y="1868488"/>
            <a:ext cx="6158850" cy="4224808"/>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a:defRPr/>
            </a:pPr>
            <a:fld id="{AA0EA860-6736-4E1D-9F67-02BC2128F23B}" type="slidenum">
              <a:rPr lang="ar-SA"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122" name="Picture 2"/>
          <p:cNvPicPr>
            <a:picLocks noChangeAspect="1" noChangeArrowheads="1"/>
          </p:cNvPicPr>
          <p:nvPr/>
        </p:nvPicPr>
        <p:blipFill>
          <a:blip r:embed="rId2" cstate="print"/>
          <a:srcRect/>
          <a:stretch>
            <a:fillRect/>
          </a:stretch>
        </p:blipFill>
        <p:spPr bwMode="auto">
          <a:xfrm>
            <a:off x="4355976" y="116632"/>
            <a:ext cx="2016224" cy="826931"/>
          </a:xfrm>
          <a:prstGeom prst="rect">
            <a:avLst/>
          </a:prstGeom>
          <a:noFill/>
          <a:ln w="9525">
            <a:noFill/>
            <a:miter lim="800000"/>
            <a:headEnd/>
            <a:tailEnd/>
          </a:ln>
        </p:spPr>
      </p:pic>
      <p:sp>
        <p:nvSpPr>
          <p:cNvPr id="5" name="Rectangle 4"/>
          <p:cNvSpPr/>
          <p:nvPr/>
        </p:nvSpPr>
        <p:spPr>
          <a:xfrm>
            <a:off x="323528" y="1268760"/>
            <a:ext cx="6912768" cy="369332"/>
          </a:xfrm>
          <a:prstGeom prst="rect">
            <a:avLst/>
          </a:prstGeom>
        </p:spPr>
        <p:txBody>
          <a:bodyPr wrap="square">
            <a:spAutoFit/>
          </a:bodyPr>
          <a:lstStyle/>
          <a:p>
            <a:r>
              <a:rPr lang="fr-FR" b="1" dirty="0" smtClean="0">
                <a:effectLst>
                  <a:outerShdw blurRad="38100" dist="38100" dir="2700000" algn="tl">
                    <a:srgbClr val="000000">
                      <a:alpha val="43137"/>
                    </a:srgbClr>
                  </a:outerShdw>
                </a:effectLst>
              </a:rPr>
              <a:t>Implémentation d’une Pile en utilisant une Liste </a:t>
            </a:r>
            <a:endParaRPr lang="fr-FR" b="1" dirty="0">
              <a:effectLst>
                <a:outerShdw blurRad="38100" dist="38100" dir="2700000" algn="tl">
                  <a:srgbClr val="000000">
                    <a:alpha val="43137"/>
                  </a:srgbClr>
                </a:outerShdw>
              </a:effectLst>
            </a:endParaRPr>
          </a:p>
        </p:txBody>
      </p:sp>
      <p:sp>
        <p:nvSpPr>
          <p:cNvPr id="6" name="Rectangle 5"/>
          <p:cNvSpPr/>
          <p:nvPr/>
        </p:nvSpPr>
        <p:spPr>
          <a:xfrm>
            <a:off x="251520" y="1700808"/>
            <a:ext cx="4536504"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600" dirty="0" smtClean="0"/>
              <a:t>Algorithme </a:t>
            </a:r>
            <a:r>
              <a:rPr lang="fr-FR" sz="1600" dirty="0" err="1" smtClean="0"/>
              <a:t>creepile</a:t>
            </a:r>
            <a:endParaRPr lang="fr-FR" sz="1600" dirty="0" smtClean="0"/>
          </a:p>
          <a:p>
            <a:r>
              <a:rPr lang="fr-FR" sz="1600" dirty="0" smtClean="0"/>
              <a:t>   Type Liste = ^</a:t>
            </a:r>
            <a:r>
              <a:rPr lang="fr-FR" sz="1600" dirty="0" err="1" smtClean="0"/>
              <a:t>Element</a:t>
            </a:r>
            <a:r>
              <a:rPr lang="fr-FR" sz="1600" dirty="0" smtClean="0"/>
              <a:t> </a:t>
            </a:r>
          </a:p>
          <a:p>
            <a:r>
              <a:rPr lang="fr-FR" sz="1600" dirty="0" smtClean="0"/>
              <a:t>                          </a:t>
            </a:r>
            <a:r>
              <a:rPr lang="fr-FR" sz="1600" dirty="0" err="1" smtClean="0"/>
              <a:t>Element</a:t>
            </a:r>
            <a:r>
              <a:rPr lang="fr-FR" sz="1600" dirty="0" smtClean="0"/>
              <a:t> = Enregistrement </a:t>
            </a:r>
          </a:p>
          <a:p>
            <a:r>
              <a:rPr lang="fr-FR" sz="1600" dirty="0" smtClean="0"/>
              <a:t>                                       Val : Entier </a:t>
            </a:r>
          </a:p>
          <a:p>
            <a:r>
              <a:rPr lang="fr-FR" sz="1600" dirty="0" smtClean="0"/>
              <a:t>                                       </a:t>
            </a:r>
            <a:r>
              <a:rPr lang="fr-FR" sz="1600" dirty="0" err="1" smtClean="0"/>
              <a:t>Suiv</a:t>
            </a:r>
            <a:r>
              <a:rPr lang="fr-FR" sz="1600" dirty="0" smtClean="0"/>
              <a:t> : Liste </a:t>
            </a:r>
          </a:p>
          <a:p>
            <a:r>
              <a:rPr lang="fr-FR" sz="1600" dirty="0" smtClean="0"/>
              <a:t>                               Fin </a:t>
            </a:r>
          </a:p>
          <a:p>
            <a:r>
              <a:rPr lang="fr-FR" sz="1600" dirty="0" smtClean="0"/>
              <a:t>               Pile = Liste  </a:t>
            </a:r>
          </a:p>
          <a:p>
            <a:r>
              <a:rPr lang="fr-FR" sz="1600" dirty="0" smtClean="0"/>
              <a:t>Var P : Pile           // Déclaration d’une Pile P</a:t>
            </a:r>
          </a:p>
          <a:p>
            <a:r>
              <a:rPr lang="fr-FR" sz="1600" dirty="0" smtClean="0"/>
              <a:t>       v, n: entier         // taille de pile</a:t>
            </a:r>
          </a:p>
          <a:p>
            <a:endParaRPr lang="fr-FR" sz="1600" dirty="0" smtClean="0"/>
          </a:p>
          <a:p>
            <a:r>
              <a:rPr lang="fr-FR" sz="1600" dirty="0" smtClean="0"/>
              <a:t>Procédure Empiler(Var P : Pile ; V : Entier) </a:t>
            </a:r>
          </a:p>
          <a:p>
            <a:r>
              <a:rPr lang="fr-FR" sz="1600" dirty="0" smtClean="0"/>
              <a:t>Début </a:t>
            </a:r>
          </a:p>
          <a:p>
            <a:r>
              <a:rPr lang="fr-FR" sz="1600" dirty="0" smtClean="0"/>
              <a:t>       </a:t>
            </a:r>
            <a:r>
              <a:rPr lang="fr-FR" sz="1600" dirty="0" err="1" smtClean="0"/>
              <a:t>InsererTete</a:t>
            </a:r>
            <a:r>
              <a:rPr lang="fr-FR" sz="1600" dirty="0" smtClean="0"/>
              <a:t>(P, V) </a:t>
            </a:r>
          </a:p>
          <a:p>
            <a:r>
              <a:rPr lang="fr-FR" sz="1600" dirty="0" smtClean="0"/>
              <a:t>Fin </a:t>
            </a:r>
          </a:p>
          <a:p>
            <a:endParaRPr lang="fr-FR" sz="1600" dirty="0" smtClean="0"/>
          </a:p>
          <a:p>
            <a:r>
              <a:rPr lang="fr-FR" sz="1600" dirty="0" smtClean="0"/>
              <a:t>Procédure </a:t>
            </a:r>
            <a:r>
              <a:rPr lang="fr-FR" sz="1600" dirty="0" err="1" smtClean="0"/>
              <a:t>Depiler</a:t>
            </a:r>
            <a:r>
              <a:rPr lang="fr-FR" sz="1600" dirty="0" smtClean="0"/>
              <a:t>(Var P : Pile ; Var V : Entier) </a:t>
            </a:r>
          </a:p>
          <a:p>
            <a:r>
              <a:rPr lang="fr-FR" sz="1600" dirty="0" smtClean="0"/>
              <a:t>Début </a:t>
            </a:r>
          </a:p>
          <a:p>
            <a:r>
              <a:rPr lang="fr-FR" sz="1600" dirty="0" smtClean="0"/>
              <a:t>    V </a:t>
            </a:r>
            <a:r>
              <a:rPr lang="fr-FR" sz="1600" dirty="0" smtClean="0">
                <a:sym typeface="Wingdings" pitchFamily="2" charset="2"/>
              </a:rPr>
              <a:t></a:t>
            </a:r>
            <a:r>
              <a:rPr lang="fr-FR" sz="1600" dirty="0" smtClean="0"/>
              <a:t> P^.Val </a:t>
            </a:r>
          </a:p>
          <a:p>
            <a:r>
              <a:rPr lang="fr-FR" sz="1600" dirty="0" smtClean="0"/>
              <a:t>     </a:t>
            </a:r>
            <a:r>
              <a:rPr lang="fr-FR" sz="1600" dirty="0" err="1" smtClean="0"/>
              <a:t>SupprimerTete</a:t>
            </a:r>
            <a:r>
              <a:rPr lang="fr-FR" sz="1600" dirty="0" smtClean="0"/>
              <a:t>(P) </a:t>
            </a:r>
          </a:p>
          <a:p>
            <a:r>
              <a:rPr lang="fr-FR" sz="1600" dirty="0" smtClean="0"/>
              <a:t>Fin </a:t>
            </a:r>
          </a:p>
        </p:txBody>
      </p:sp>
      <p:sp>
        <p:nvSpPr>
          <p:cNvPr id="7" name="Rectangle 6"/>
          <p:cNvSpPr/>
          <p:nvPr/>
        </p:nvSpPr>
        <p:spPr>
          <a:xfrm>
            <a:off x="5436096" y="1628800"/>
            <a:ext cx="3384376"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600" dirty="0" err="1" smtClean="0"/>
              <a:t>debut</a:t>
            </a:r>
            <a:endParaRPr lang="fr-FR" sz="1600" dirty="0" smtClean="0"/>
          </a:p>
          <a:p>
            <a:r>
              <a:rPr lang="fr-FR" sz="1600" dirty="0" smtClean="0"/>
              <a:t>    P </a:t>
            </a:r>
            <a:r>
              <a:rPr lang="fr-FR" sz="1600" dirty="0" smtClean="0">
                <a:sym typeface="Wingdings" pitchFamily="2" charset="2"/>
              </a:rPr>
              <a:t></a:t>
            </a:r>
            <a:r>
              <a:rPr lang="fr-FR" sz="1600" dirty="0" smtClean="0"/>
              <a:t> Nil </a:t>
            </a:r>
          </a:p>
          <a:p>
            <a:r>
              <a:rPr lang="fr-FR" sz="1600" dirty="0" smtClean="0"/>
              <a:t>    Ecrire (‘taille de pile =‘); lire( n )</a:t>
            </a:r>
          </a:p>
          <a:p>
            <a:r>
              <a:rPr lang="fr-FR" sz="1600" dirty="0" smtClean="0"/>
              <a:t>  </a:t>
            </a:r>
          </a:p>
          <a:p>
            <a:r>
              <a:rPr lang="fr-FR" sz="1600" dirty="0" smtClean="0"/>
              <a:t> // </a:t>
            </a:r>
            <a:r>
              <a:rPr lang="fr-FR" sz="1600" dirty="0" err="1" smtClean="0"/>
              <a:t>creation</a:t>
            </a:r>
            <a:r>
              <a:rPr lang="fr-FR" sz="1600" dirty="0" smtClean="0"/>
              <a:t> de pile</a:t>
            </a:r>
          </a:p>
          <a:p>
            <a:r>
              <a:rPr lang="fr-FR" sz="1600" dirty="0" smtClean="0"/>
              <a:t>    pour i=1 à n faire </a:t>
            </a:r>
          </a:p>
          <a:p>
            <a:r>
              <a:rPr lang="fr-FR" sz="1600" dirty="0" smtClean="0"/>
              <a:t>	lire (v)</a:t>
            </a:r>
          </a:p>
          <a:p>
            <a:r>
              <a:rPr lang="fr-FR" sz="1600" dirty="0" smtClean="0"/>
              <a:t>	 Empiler(P ,V ) </a:t>
            </a:r>
          </a:p>
          <a:p>
            <a:r>
              <a:rPr lang="fr-FR" sz="1600" dirty="0" smtClean="0"/>
              <a:t>    </a:t>
            </a:r>
            <a:r>
              <a:rPr lang="fr-FR" sz="1600" dirty="0" err="1" smtClean="0"/>
              <a:t>finpour</a:t>
            </a:r>
            <a:endParaRPr lang="fr-FR" sz="1600" dirty="0" smtClean="0"/>
          </a:p>
          <a:p>
            <a:endParaRPr lang="fr-FR" sz="1600" dirty="0" smtClean="0"/>
          </a:p>
          <a:p>
            <a:r>
              <a:rPr lang="fr-FR" sz="1600" dirty="0" smtClean="0"/>
              <a:t>// affichage de pile</a:t>
            </a:r>
          </a:p>
          <a:p>
            <a:r>
              <a:rPr lang="fr-FR" sz="1600" dirty="0" smtClean="0"/>
              <a:t>    pour i=1 à n faire </a:t>
            </a:r>
          </a:p>
          <a:p>
            <a:r>
              <a:rPr lang="fr-FR" sz="1600" dirty="0" smtClean="0"/>
              <a:t>	</a:t>
            </a:r>
            <a:r>
              <a:rPr lang="fr-FR" sz="1600" dirty="0" err="1" smtClean="0"/>
              <a:t>depiler</a:t>
            </a:r>
            <a:r>
              <a:rPr lang="fr-FR" sz="1600" dirty="0" smtClean="0"/>
              <a:t>(P ,V ) </a:t>
            </a:r>
          </a:p>
          <a:p>
            <a:r>
              <a:rPr lang="fr-FR" sz="1600" dirty="0" smtClean="0"/>
              <a:t>                </a:t>
            </a:r>
            <a:r>
              <a:rPr lang="fr-FR" sz="1600" dirty="0" err="1" smtClean="0"/>
              <a:t>ecrire</a:t>
            </a:r>
            <a:r>
              <a:rPr lang="fr-FR" sz="1600" dirty="0" smtClean="0"/>
              <a:t> (v)</a:t>
            </a:r>
          </a:p>
          <a:p>
            <a:r>
              <a:rPr lang="fr-FR" sz="1600" dirty="0" smtClean="0"/>
              <a:t>    </a:t>
            </a:r>
            <a:r>
              <a:rPr lang="fr-FR" sz="1600" dirty="0" err="1" smtClean="0"/>
              <a:t>finpour</a:t>
            </a:r>
            <a:endParaRPr lang="fr-FR" sz="1600" dirty="0" smtClean="0"/>
          </a:p>
          <a:p>
            <a:r>
              <a:rPr lang="fr-FR" sz="1600" dirty="0" smtClean="0"/>
              <a:t>fin</a:t>
            </a:r>
          </a:p>
          <a:p>
            <a:endParaRPr lang="fr-FR" sz="1600" dirty="0" smtClean="0"/>
          </a:p>
          <a:p>
            <a:endParaRPr lang="fr-FR" sz="1600" dirty="0" smtClean="0"/>
          </a:p>
          <a:p>
            <a:r>
              <a:rPr lang="fr-FR" sz="1600" dirty="0" smtClean="0"/>
              <a:t>	</a:t>
            </a:r>
          </a:p>
          <a:p>
            <a:r>
              <a:rPr lang="fr-FR" sz="1600" dirty="0" smtClean="0"/>
              <a:t>                      </a:t>
            </a:r>
            <a:endParaRPr lang="fr-FR" sz="1600" dirty="0"/>
          </a:p>
        </p:txBody>
      </p:sp>
      <p:sp>
        <p:nvSpPr>
          <p:cNvPr id="9" name="Espace réservé du numéro de diapositive 8"/>
          <p:cNvSpPr>
            <a:spLocks noGrp="1"/>
          </p:cNvSpPr>
          <p:nvPr>
            <p:ph type="sldNum" sz="quarter" idx="12"/>
          </p:nvPr>
        </p:nvSpPr>
        <p:spPr/>
        <p:txBody>
          <a:bodyPr/>
          <a:lstStyle/>
          <a:p>
            <a:pPr>
              <a:defRPr/>
            </a:pPr>
            <a:fld id="{AA0EA860-6736-4E1D-9F67-02BC2128F23B}" type="slidenum">
              <a:rPr lang="ar-SA"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FILES </a:t>
            </a:r>
            <a:endParaRPr lang="fr-FR" dirty="0"/>
          </a:p>
        </p:txBody>
      </p:sp>
      <p:sp>
        <p:nvSpPr>
          <p:cNvPr id="5" name="Espace réservé du contenu 4"/>
          <p:cNvSpPr>
            <a:spLocks noGrp="1"/>
          </p:cNvSpPr>
          <p:nvPr>
            <p:ph idx="1"/>
          </p:nvPr>
        </p:nvSpPr>
        <p:spPr>
          <a:xfrm>
            <a:off x="457200" y="1295401"/>
            <a:ext cx="8229600" cy="1701552"/>
          </a:xfrm>
        </p:spPr>
        <p:txBody>
          <a:bodyPr/>
          <a:lstStyle/>
          <a:p>
            <a:r>
              <a:rPr lang="fr-FR" sz="1800" dirty="0" smtClean="0"/>
              <a:t>Une file d’attente peut être définie comme une collection d’éléments dans laquelle tout nouvel élément est inséré à la fin et tout élément ne peut être supprimé que du début. </a:t>
            </a:r>
          </a:p>
          <a:p>
            <a:r>
              <a:rPr lang="fr-FR" sz="1800" dirty="0" smtClean="0"/>
              <a:t>Elle applique le principe « </a:t>
            </a:r>
            <a:r>
              <a:rPr lang="fr-FR" sz="2400" b="1" dirty="0" smtClean="0">
                <a:solidFill>
                  <a:srgbClr val="FF0000"/>
                </a:solidFill>
                <a:effectLst>
                  <a:outerShdw blurRad="38100" dist="38100" dir="2700000" algn="tl">
                    <a:srgbClr val="000000">
                      <a:alpha val="43137"/>
                    </a:srgbClr>
                  </a:outerShdw>
                </a:effectLst>
              </a:rPr>
              <a:t>FIFO</a:t>
            </a:r>
            <a:r>
              <a:rPr lang="fr-FR" sz="1800" dirty="0" smtClean="0"/>
              <a:t> » pour « </a:t>
            </a:r>
            <a:r>
              <a:rPr lang="fr-FR" sz="2400" b="1" dirty="0" smtClean="0">
                <a:solidFill>
                  <a:srgbClr val="FF0000"/>
                </a:solidFill>
                <a:effectLst>
                  <a:outerShdw blurRad="38100" dist="38100" dir="2700000" algn="tl">
                    <a:srgbClr val="000000">
                      <a:alpha val="43137"/>
                    </a:srgbClr>
                  </a:outerShdw>
                </a:effectLst>
              </a:rPr>
              <a:t>First In First Out </a:t>
            </a:r>
            <a:r>
              <a:rPr lang="fr-FR" sz="1800" dirty="0" smtClean="0"/>
              <a:t>» qui veut dire « premier entré, premier servi » </a:t>
            </a:r>
            <a:endParaRPr lang="fr-FR" sz="1800" dirty="0"/>
          </a:p>
        </p:txBody>
      </p:sp>
      <p:cxnSp>
        <p:nvCxnSpPr>
          <p:cNvPr id="7" name="Connecteur droit 6"/>
          <p:cNvCxnSpPr/>
          <p:nvPr/>
        </p:nvCxnSpPr>
        <p:spPr>
          <a:xfrm>
            <a:off x="2771800" y="3284984"/>
            <a:ext cx="36724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771800" y="3933056"/>
            <a:ext cx="367240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Forme libre 8"/>
          <p:cNvSpPr/>
          <p:nvPr/>
        </p:nvSpPr>
        <p:spPr>
          <a:xfrm>
            <a:off x="1781175" y="3105150"/>
            <a:ext cx="762000" cy="573086"/>
          </a:xfrm>
          <a:custGeom>
            <a:avLst/>
            <a:gdLst>
              <a:gd name="connsiteX0" fmla="*/ 28575 w 762000"/>
              <a:gd name="connsiteY0" fmla="*/ 0 h 573086"/>
              <a:gd name="connsiteX1" fmla="*/ 0 w 762000"/>
              <a:gd name="connsiteY1" fmla="*/ 104775 h 573086"/>
              <a:gd name="connsiteX2" fmla="*/ 9525 w 762000"/>
              <a:gd name="connsiteY2" fmla="*/ 304800 h 573086"/>
              <a:gd name="connsiteX3" fmla="*/ 28575 w 762000"/>
              <a:gd name="connsiteY3" fmla="*/ 333375 h 573086"/>
              <a:gd name="connsiteX4" fmla="*/ 66675 w 762000"/>
              <a:gd name="connsiteY4" fmla="*/ 409575 h 573086"/>
              <a:gd name="connsiteX5" fmla="*/ 152400 w 762000"/>
              <a:gd name="connsiteY5" fmla="*/ 476250 h 573086"/>
              <a:gd name="connsiteX6" fmla="*/ 238125 w 762000"/>
              <a:gd name="connsiteY6" fmla="*/ 514350 h 573086"/>
              <a:gd name="connsiteX7" fmla="*/ 304800 w 762000"/>
              <a:gd name="connsiteY7" fmla="*/ 533400 h 573086"/>
              <a:gd name="connsiteX8" fmla="*/ 333375 w 762000"/>
              <a:gd name="connsiteY8" fmla="*/ 542925 h 573086"/>
              <a:gd name="connsiteX9" fmla="*/ 495300 w 762000"/>
              <a:gd name="connsiteY9" fmla="*/ 561975 h 573086"/>
              <a:gd name="connsiteX10" fmla="*/ 628650 w 762000"/>
              <a:gd name="connsiteY10" fmla="*/ 571500 h 573086"/>
              <a:gd name="connsiteX11" fmla="*/ 762000 w 762000"/>
              <a:gd name="connsiteY11" fmla="*/ 571500 h 57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573086">
                <a:moveTo>
                  <a:pt x="28575" y="0"/>
                </a:moveTo>
                <a:cubicBezTo>
                  <a:pt x="221" y="42531"/>
                  <a:pt x="0" y="33633"/>
                  <a:pt x="0" y="104775"/>
                </a:cubicBezTo>
                <a:cubicBezTo>
                  <a:pt x="0" y="171526"/>
                  <a:pt x="1246" y="238565"/>
                  <a:pt x="9525" y="304800"/>
                </a:cubicBezTo>
                <a:cubicBezTo>
                  <a:pt x="10945" y="316159"/>
                  <a:pt x="23093" y="323325"/>
                  <a:pt x="28575" y="333375"/>
                </a:cubicBezTo>
                <a:cubicBezTo>
                  <a:pt x="42173" y="358306"/>
                  <a:pt x="53975" y="384175"/>
                  <a:pt x="66675" y="409575"/>
                </a:cubicBezTo>
                <a:cubicBezTo>
                  <a:pt x="77866" y="431957"/>
                  <a:pt x="141106" y="468720"/>
                  <a:pt x="152400" y="476250"/>
                </a:cubicBezTo>
                <a:cubicBezTo>
                  <a:pt x="197683" y="506439"/>
                  <a:pt x="170115" y="491680"/>
                  <a:pt x="238125" y="514350"/>
                </a:cubicBezTo>
                <a:cubicBezTo>
                  <a:pt x="306638" y="537188"/>
                  <a:pt x="221079" y="509480"/>
                  <a:pt x="304800" y="533400"/>
                </a:cubicBezTo>
                <a:cubicBezTo>
                  <a:pt x="314454" y="536158"/>
                  <a:pt x="323497" y="541129"/>
                  <a:pt x="333375" y="542925"/>
                </a:cubicBezTo>
                <a:cubicBezTo>
                  <a:pt x="350174" y="545979"/>
                  <a:pt x="482895" y="560896"/>
                  <a:pt x="495300" y="561975"/>
                </a:cubicBezTo>
                <a:cubicBezTo>
                  <a:pt x="539696" y="565835"/>
                  <a:pt x="584115" y="569909"/>
                  <a:pt x="628650" y="571500"/>
                </a:cubicBezTo>
                <a:cubicBezTo>
                  <a:pt x="673072" y="573086"/>
                  <a:pt x="717550" y="571500"/>
                  <a:pt x="762000" y="571500"/>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Forme libre 10"/>
          <p:cNvSpPr/>
          <p:nvPr/>
        </p:nvSpPr>
        <p:spPr>
          <a:xfrm>
            <a:off x="6467303" y="3476625"/>
            <a:ext cx="963763" cy="485775"/>
          </a:xfrm>
          <a:custGeom>
            <a:avLst/>
            <a:gdLst>
              <a:gd name="connsiteX0" fmla="*/ 38272 w 963763"/>
              <a:gd name="connsiteY0" fmla="*/ 57150 h 485775"/>
              <a:gd name="connsiteX1" fmla="*/ 295447 w 963763"/>
              <a:gd name="connsiteY1" fmla="*/ 28575 h 485775"/>
              <a:gd name="connsiteX2" fmla="*/ 333547 w 963763"/>
              <a:gd name="connsiteY2" fmla="*/ 19050 h 485775"/>
              <a:gd name="connsiteX3" fmla="*/ 409747 w 963763"/>
              <a:gd name="connsiteY3" fmla="*/ 9525 h 485775"/>
              <a:gd name="connsiteX4" fmla="*/ 438322 w 963763"/>
              <a:gd name="connsiteY4" fmla="*/ 0 h 485775"/>
              <a:gd name="connsiteX5" fmla="*/ 600247 w 963763"/>
              <a:gd name="connsiteY5" fmla="*/ 19050 h 485775"/>
              <a:gd name="connsiteX6" fmla="*/ 647872 w 963763"/>
              <a:gd name="connsiteY6" fmla="*/ 38100 h 485775"/>
              <a:gd name="connsiteX7" fmla="*/ 695497 w 963763"/>
              <a:gd name="connsiteY7" fmla="*/ 47625 h 485775"/>
              <a:gd name="connsiteX8" fmla="*/ 724072 w 963763"/>
              <a:gd name="connsiteY8" fmla="*/ 57150 h 485775"/>
              <a:gd name="connsiteX9" fmla="*/ 790747 w 963763"/>
              <a:gd name="connsiteY9" fmla="*/ 95250 h 485775"/>
              <a:gd name="connsiteX10" fmla="*/ 819322 w 963763"/>
              <a:gd name="connsiteY10" fmla="*/ 104775 h 485775"/>
              <a:gd name="connsiteX11" fmla="*/ 847897 w 963763"/>
              <a:gd name="connsiteY11" fmla="*/ 123825 h 485775"/>
              <a:gd name="connsiteX12" fmla="*/ 895522 w 963763"/>
              <a:gd name="connsiteY12" fmla="*/ 180975 h 485775"/>
              <a:gd name="connsiteX13" fmla="*/ 905047 w 963763"/>
              <a:gd name="connsiteY13" fmla="*/ 219075 h 485775"/>
              <a:gd name="connsiteX14" fmla="*/ 924097 w 963763"/>
              <a:gd name="connsiteY14" fmla="*/ 276225 h 485775"/>
              <a:gd name="connsiteX15" fmla="*/ 933622 w 963763"/>
              <a:gd name="connsiteY15" fmla="*/ 323850 h 485775"/>
              <a:gd name="connsiteX16" fmla="*/ 943147 w 963763"/>
              <a:gd name="connsiteY16" fmla="*/ 390525 h 485775"/>
              <a:gd name="connsiteX17" fmla="*/ 952672 w 963763"/>
              <a:gd name="connsiteY17" fmla="*/ 428625 h 485775"/>
              <a:gd name="connsiteX18" fmla="*/ 962197 w 963763"/>
              <a:gd name="connsiteY18" fmla="*/ 457200 h 485775"/>
              <a:gd name="connsiteX19" fmla="*/ 962197 w 963763"/>
              <a:gd name="connsiteY19"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763" h="485775">
                <a:moveTo>
                  <a:pt x="38272" y="57150"/>
                </a:moveTo>
                <a:cubicBezTo>
                  <a:pt x="291933" y="14873"/>
                  <a:pt x="0" y="59675"/>
                  <a:pt x="295447" y="28575"/>
                </a:cubicBezTo>
                <a:cubicBezTo>
                  <a:pt x="308466" y="27205"/>
                  <a:pt x="320634" y="21202"/>
                  <a:pt x="333547" y="19050"/>
                </a:cubicBezTo>
                <a:cubicBezTo>
                  <a:pt x="358796" y="14842"/>
                  <a:pt x="384347" y="12700"/>
                  <a:pt x="409747" y="9525"/>
                </a:cubicBezTo>
                <a:cubicBezTo>
                  <a:pt x="419272" y="6350"/>
                  <a:pt x="428282" y="0"/>
                  <a:pt x="438322" y="0"/>
                </a:cubicBezTo>
                <a:cubicBezTo>
                  <a:pt x="473599" y="0"/>
                  <a:pt x="559899" y="13286"/>
                  <a:pt x="600247" y="19050"/>
                </a:cubicBezTo>
                <a:cubicBezTo>
                  <a:pt x="616122" y="25400"/>
                  <a:pt x="631495" y="33187"/>
                  <a:pt x="647872" y="38100"/>
                </a:cubicBezTo>
                <a:cubicBezTo>
                  <a:pt x="663379" y="42752"/>
                  <a:pt x="679791" y="43698"/>
                  <a:pt x="695497" y="47625"/>
                </a:cubicBezTo>
                <a:cubicBezTo>
                  <a:pt x="705237" y="50060"/>
                  <a:pt x="714547" y="53975"/>
                  <a:pt x="724072" y="57150"/>
                </a:cubicBezTo>
                <a:cubicBezTo>
                  <a:pt x="752770" y="76282"/>
                  <a:pt x="756910" y="80748"/>
                  <a:pt x="790747" y="95250"/>
                </a:cubicBezTo>
                <a:cubicBezTo>
                  <a:pt x="799975" y="99205"/>
                  <a:pt x="809797" y="101600"/>
                  <a:pt x="819322" y="104775"/>
                </a:cubicBezTo>
                <a:cubicBezTo>
                  <a:pt x="828847" y="111125"/>
                  <a:pt x="839103" y="116496"/>
                  <a:pt x="847897" y="123825"/>
                </a:cubicBezTo>
                <a:cubicBezTo>
                  <a:pt x="875399" y="146744"/>
                  <a:pt x="876791" y="152878"/>
                  <a:pt x="895522" y="180975"/>
                </a:cubicBezTo>
                <a:cubicBezTo>
                  <a:pt x="898697" y="193675"/>
                  <a:pt x="901285" y="206536"/>
                  <a:pt x="905047" y="219075"/>
                </a:cubicBezTo>
                <a:cubicBezTo>
                  <a:pt x="910817" y="238309"/>
                  <a:pt x="920159" y="256534"/>
                  <a:pt x="924097" y="276225"/>
                </a:cubicBezTo>
                <a:cubicBezTo>
                  <a:pt x="927272" y="292100"/>
                  <a:pt x="930960" y="307881"/>
                  <a:pt x="933622" y="323850"/>
                </a:cubicBezTo>
                <a:cubicBezTo>
                  <a:pt x="937313" y="345995"/>
                  <a:pt x="939131" y="368436"/>
                  <a:pt x="943147" y="390525"/>
                </a:cubicBezTo>
                <a:cubicBezTo>
                  <a:pt x="945489" y="403405"/>
                  <a:pt x="949076" y="416038"/>
                  <a:pt x="952672" y="428625"/>
                </a:cubicBezTo>
                <a:cubicBezTo>
                  <a:pt x="955430" y="438279"/>
                  <a:pt x="960546" y="447296"/>
                  <a:pt x="962197" y="457200"/>
                </a:cubicBezTo>
                <a:cubicBezTo>
                  <a:pt x="963763" y="466595"/>
                  <a:pt x="962197" y="476250"/>
                  <a:pt x="962197" y="485775"/>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nvSpPr>
        <p:spPr>
          <a:xfrm>
            <a:off x="3059832" y="3501008"/>
            <a:ext cx="43204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355976" y="3486150"/>
            <a:ext cx="432048" cy="2880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508104" y="3429000"/>
            <a:ext cx="432048"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p:cNvCxnSpPr/>
          <p:nvPr/>
        </p:nvCxnSpPr>
        <p:spPr>
          <a:xfrm>
            <a:off x="3779912" y="3645024"/>
            <a:ext cx="288032" cy="0"/>
          </a:xfrm>
          <a:prstGeom prst="straightConnector1">
            <a:avLst/>
          </a:prstGeom>
          <a:ln w="28575">
            <a:solidFill>
              <a:srgbClr val="002060"/>
            </a:solidFill>
            <a:tailEnd type="arrow"/>
          </a:ln>
        </p:spPr>
        <p:style>
          <a:lnRef idx="1">
            <a:schemeClr val="accent2"/>
          </a:lnRef>
          <a:fillRef idx="0">
            <a:schemeClr val="accent2"/>
          </a:fillRef>
          <a:effectRef idx="0">
            <a:schemeClr val="accent2"/>
          </a:effectRef>
          <a:fontRef idx="minor">
            <a:schemeClr val="tx1"/>
          </a:fontRef>
        </p:style>
      </p:cxnSp>
      <p:cxnSp>
        <p:nvCxnSpPr>
          <p:cNvPr id="20" name="Connecteur droit avec flèche 19"/>
          <p:cNvCxnSpPr/>
          <p:nvPr/>
        </p:nvCxnSpPr>
        <p:spPr>
          <a:xfrm>
            <a:off x="5004048" y="3645024"/>
            <a:ext cx="288032" cy="0"/>
          </a:xfrm>
          <a:prstGeom prst="straightConnector1">
            <a:avLst/>
          </a:prstGeom>
          <a:ln w="28575">
            <a:solidFill>
              <a:srgbClr val="002060"/>
            </a:solidFill>
            <a:tailEnd type="arrow"/>
          </a:ln>
        </p:spPr>
        <p:style>
          <a:lnRef idx="1">
            <a:schemeClr val="accent2"/>
          </a:lnRef>
          <a:fillRef idx="0">
            <a:schemeClr val="accent2"/>
          </a:fillRef>
          <a:effectRef idx="0">
            <a:schemeClr val="accent2"/>
          </a:effectRef>
          <a:fontRef idx="minor">
            <a:schemeClr val="tx1"/>
          </a:fontRef>
        </p:style>
      </p:cxnSp>
      <p:sp>
        <p:nvSpPr>
          <p:cNvPr id="22" name="Espace réservé du numéro de diapositive 21"/>
          <p:cNvSpPr>
            <a:spLocks noGrp="1"/>
          </p:cNvSpPr>
          <p:nvPr>
            <p:ph type="sldNum" sz="quarter" idx="12"/>
          </p:nvPr>
        </p:nvSpPr>
        <p:spPr/>
        <p:txBody>
          <a:bodyPr/>
          <a:lstStyle/>
          <a:p>
            <a:pPr>
              <a:defRPr/>
            </a:pPr>
            <a:fld id="{AA0EA860-6736-4E1D-9F67-02BC2128F23B}" type="slidenum">
              <a:rPr lang="ar-SA"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FILES </a:t>
            </a:r>
            <a:endParaRPr lang="fr-FR" dirty="0"/>
          </a:p>
        </p:txBody>
      </p:sp>
      <p:sp>
        <p:nvSpPr>
          <p:cNvPr id="4" name="Espace réservé du contenu 3"/>
          <p:cNvSpPr>
            <a:spLocks noGrp="1"/>
          </p:cNvSpPr>
          <p:nvPr>
            <p:ph idx="1"/>
          </p:nvPr>
        </p:nvSpPr>
        <p:spPr>
          <a:xfrm>
            <a:off x="457200" y="1295401"/>
            <a:ext cx="8507288" cy="3789784"/>
          </a:xfrm>
        </p:spPr>
        <p:txBody>
          <a:bodyPr/>
          <a:lstStyle/>
          <a:p>
            <a:r>
              <a:rPr lang="fr-FR" sz="1800" dirty="0" smtClean="0"/>
              <a:t>On définit sur les files une machine abstraite munie de l’ensemble des opérations suivantes : </a:t>
            </a:r>
          </a:p>
          <a:p>
            <a:endParaRPr lang="fr-FR" sz="1800" dirty="0" smtClean="0"/>
          </a:p>
          <a:p>
            <a:pPr>
              <a:lnSpc>
                <a:spcPct val="150000"/>
              </a:lnSpc>
            </a:pPr>
            <a:r>
              <a:rPr lang="fr-FR" sz="1800" dirty="0" err="1" smtClean="0"/>
              <a:t>CreerFile</a:t>
            </a:r>
            <a:r>
              <a:rPr lang="fr-FR" sz="1800" dirty="0" smtClean="0"/>
              <a:t>( F ) : Créer une file vide. Permet d’initialiser la file F. </a:t>
            </a:r>
          </a:p>
          <a:p>
            <a:pPr>
              <a:lnSpc>
                <a:spcPct val="150000"/>
              </a:lnSpc>
            </a:pPr>
            <a:r>
              <a:rPr lang="fr-FR" sz="1800" dirty="0" smtClean="0"/>
              <a:t>Enfiler( F, val) : Ajouter val en queue (à la fin) de la file F. </a:t>
            </a:r>
          </a:p>
          <a:p>
            <a:pPr>
              <a:lnSpc>
                <a:spcPct val="150000"/>
              </a:lnSpc>
            </a:pPr>
            <a:r>
              <a:rPr lang="fr-FR" sz="1800" dirty="0" err="1" smtClean="0"/>
              <a:t>Defiler</a:t>
            </a:r>
            <a:r>
              <a:rPr lang="fr-FR" sz="1800" dirty="0" smtClean="0"/>
              <a:t>( F, val) : retirer dans la variable val l’élément qui est en tête de la file F. </a:t>
            </a:r>
          </a:p>
          <a:p>
            <a:pPr>
              <a:lnSpc>
                <a:spcPct val="150000"/>
              </a:lnSpc>
            </a:pPr>
            <a:r>
              <a:rPr lang="fr-FR" sz="1800" dirty="0" err="1" smtClean="0"/>
              <a:t>FileVide</a:t>
            </a:r>
            <a:r>
              <a:rPr lang="fr-FR" sz="1800" dirty="0" smtClean="0"/>
              <a:t>(F) : Une fonction booléenne permettant de tester si la file F est vide. </a:t>
            </a:r>
          </a:p>
          <a:p>
            <a:pPr>
              <a:lnSpc>
                <a:spcPct val="150000"/>
              </a:lnSpc>
            </a:pPr>
            <a:r>
              <a:rPr lang="fr-FR" sz="1800" dirty="0" err="1" smtClean="0"/>
              <a:t>FilePleine</a:t>
            </a:r>
            <a:r>
              <a:rPr lang="fr-FR" sz="1800" dirty="0" smtClean="0"/>
              <a:t>(F) : Une fonction booléenne permettant de tester si la file </a:t>
            </a:r>
            <a:r>
              <a:rPr lang="fr-FR" sz="1800" dirty="0" err="1" smtClean="0"/>
              <a:t>Fest</a:t>
            </a:r>
            <a:r>
              <a:rPr lang="fr-FR" sz="1800" dirty="0" smtClean="0"/>
              <a:t> pleine.</a:t>
            </a:r>
            <a:endParaRPr lang="fr-FR" sz="1800" dirty="0"/>
          </a:p>
        </p:txBody>
      </p:sp>
      <p:sp>
        <p:nvSpPr>
          <p:cNvPr id="5" name="Rectangle 4"/>
          <p:cNvSpPr/>
          <p:nvPr/>
        </p:nvSpPr>
        <p:spPr>
          <a:xfrm>
            <a:off x="1835696" y="5373216"/>
            <a:ext cx="655272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Une file peut être implémentée au moyen de : </a:t>
            </a:r>
          </a:p>
          <a:p>
            <a:pPr lvl="2"/>
            <a:r>
              <a:rPr lang="fr-FR" dirty="0" smtClean="0"/>
              <a:t>- Un tableau (Manière statique) </a:t>
            </a:r>
          </a:p>
          <a:p>
            <a:pPr lvl="2"/>
            <a:r>
              <a:rPr lang="fr-FR" dirty="0" smtClean="0"/>
              <a:t>- Une Liste Linéaire chaînée (Manière dynamique) </a:t>
            </a:r>
            <a:endParaRPr lang="fr-FR" dirty="0"/>
          </a:p>
        </p:txBody>
      </p:sp>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FILES </a:t>
            </a:r>
            <a:endParaRPr lang="fr-F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743462" y="1404979"/>
            <a:ext cx="6924882" cy="368189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FILES </a:t>
            </a:r>
            <a:endParaRPr lang="fr-FR" dirty="0"/>
          </a:p>
        </p:txBody>
      </p:sp>
      <p:sp>
        <p:nvSpPr>
          <p:cNvPr id="4" name="Espace réservé du contenu 3"/>
          <p:cNvSpPr>
            <a:spLocks noGrp="1"/>
          </p:cNvSpPr>
          <p:nvPr>
            <p:ph idx="1"/>
          </p:nvPr>
        </p:nvSpPr>
        <p:spPr/>
        <p:txBody>
          <a:bodyPr/>
          <a:lstStyle/>
          <a:p>
            <a:pPr>
              <a:buNone/>
            </a:pPr>
            <a:r>
              <a:rPr lang="fr-FR" sz="2000" dirty="0" smtClean="0"/>
              <a:t>Type Liste = ^</a:t>
            </a:r>
            <a:r>
              <a:rPr lang="fr-FR" sz="2000" dirty="0" err="1" smtClean="0"/>
              <a:t>Element</a:t>
            </a:r>
            <a:r>
              <a:rPr lang="fr-FR" sz="2000" dirty="0" smtClean="0"/>
              <a:t> </a:t>
            </a:r>
          </a:p>
          <a:p>
            <a:pPr>
              <a:buNone/>
            </a:pPr>
            <a:r>
              <a:rPr lang="fr-FR" sz="2000" dirty="0" smtClean="0"/>
              <a:t> 		</a:t>
            </a:r>
            <a:r>
              <a:rPr lang="fr-FR" sz="2000" dirty="0" err="1" smtClean="0"/>
              <a:t>Element</a:t>
            </a:r>
            <a:r>
              <a:rPr lang="fr-FR" sz="2000" dirty="0" smtClean="0"/>
              <a:t> = Enregistrement </a:t>
            </a:r>
          </a:p>
          <a:p>
            <a:pPr>
              <a:buNone/>
            </a:pPr>
            <a:r>
              <a:rPr lang="fr-FR" sz="2000" dirty="0" smtClean="0"/>
              <a:t>			 Val : Entier </a:t>
            </a:r>
          </a:p>
          <a:p>
            <a:pPr>
              <a:buNone/>
            </a:pPr>
            <a:r>
              <a:rPr lang="fr-FR" sz="2000" dirty="0" smtClean="0"/>
              <a:t> 			</a:t>
            </a:r>
            <a:r>
              <a:rPr lang="fr-FR" sz="2000" dirty="0" err="1" smtClean="0"/>
              <a:t>Suiv</a:t>
            </a:r>
            <a:r>
              <a:rPr lang="fr-FR" sz="2000" dirty="0" smtClean="0"/>
              <a:t> : Liste </a:t>
            </a:r>
          </a:p>
          <a:p>
            <a:pPr>
              <a:buNone/>
            </a:pPr>
            <a:r>
              <a:rPr lang="fr-FR" sz="2000" dirty="0" smtClean="0"/>
              <a:t> 		Fin </a:t>
            </a:r>
          </a:p>
          <a:p>
            <a:pPr>
              <a:buNone/>
            </a:pPr>
            <a:r>
              <a:rPr lang="fr-FR" sz="2000" dirty="0" smtClean="0"/>
              <a:t>	 File = Enregistrement </a:t>
            </a:r>
          </a:p>
          <a:p>
            <a:pPr>
              <a:buNone/>
            </a:pPr>
            <a:r>
              <a:rPr lang="fr-FR" sz="2000" dirty="0" smtClean="0"/>
              <a:t> 			</a:t>
            </a:r>
            <a:r>
              <a:rPr lang="fr-FR" sz="2000" dirty="0" err="1" smtClean="0"/>
              <a:t>Tete</a:t>
            </a:r>
            <a:r>
              <a:rPr lang="fr-FR" sz="2000" dirty="0" smtClean="0"/>
              <a:t>, Queue : Liste </a:t>
            </a:r>
          </a:p>
          <a:p>
            <a:pPr>
              <a:buNone/>
            </a:pPr>
            <a:r>
              <a:rPr lang="fr-FR" sz="2000" dirty="0" smtClean="0"/>
              <a:t> 	Fin </a:t>
            </a:r>
          </a:p>
          <a:p>
            <a:pPr>
              <a:buNone/>
            </a:pPr>
            <a:r>
              <a:rPr lang="fr-FR" sz="2000" dirty="0" smtClean="0"/>
              <a:t>Var F : File    // Déclaration d’une File F. </a:t>
            </a:r>
            <a:endParaRPr lang="fr-FR" sz="2000" dirty="0"/>
          </a:p>
        </p:txBody>
      </p:sp>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sées 1"/>
          <p:cNvSpPr/>
          <p:nvPr/>
        </p:nvSpPr>
        <p:spPr>
          <a:xfrm>
            <a:off x="1331640" y="1844824"/>
            <a:ext cx="6912768" cy="43924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800" dirty="0" smtClean="0"/>
              <a:t>تساؤلات وانشغالات</a:t>
            </a:r>
            <a:r>
              <a:rPr lang="ar-DZ" dirty="0" smtClean="0"/>
              <a:t> </a:t>
            </a:r>
            <a:endParaRPr lang="fr-FR" dirty="0"/>
          </a:p>
        </p:txBody>
      </p:sp>
      <p:sp>
        <p:nvSpPr>
          <p:cNvPr id="4" name="Espace réservé du numéro de diapositive 3"/>
          <p:cNvSpPr>
            <a:spLocks noGrp="1"/>
          </p:cNvSpPr>
          <p:nvPr>
            <p:ph type="sldNum" sz="quarter" idx="12"/>
          </p:nvPr>
        </p:nvSpPr>
        <p:spPr/>
        <p:txBody>
          <a:bodyPr/>
          <a:lstStyle/>
          <a:p>
            <a:pPr>
              <a:defRPr/>
            </a:pPr>
            <a:fld id="{E43031C9-8377-470B-B9DD-C5657229BB91}" type="slidenum">
              <a:rPr lang="ar-SA" smtClean="0"/>
              <a:pPr>
                <a:defRPr/>
              </a:pPr>
              <a:t>77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4"/>
          <p:cNvPicPr>
            <a:picLocks noGrp="1" noChangeAspect="1" noChangeArrowheads="1"/>
          </p:cNvPicPr>
          <p:nvPr>
            <p:ph idx="1"/>
          </p:nvPr>
        </p:nvPicPr>
        <p:blipFill>
          <a:blip r:embed="rId2" cstate="print"/>
          <a:srcRect/>
          <a:stretch>
            <a:fillRect/>
          </a:stretch>
        </p:blipFill>
        <p:spPr bwMode="auto">
          <a:xfrm>
            <a:off x="2051720" y="3565703"/>
            <a:ext cx="4032448" cy="142712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899592" y="2060848"/>
            <a:ext cx="6840760" cy="432048"/>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AA0EA860-6736-4E1D-9F67-02BC2128F23B}" type="slidenum">
              <a:rPr lang="ar-SA"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p:cNvPicPr>
            <a:picLocks noGrp="1" noChangeAspect="1" noChangeArrowheads="1"/>
          </p:cNvPicPr>
          <p:nvPr>
            <p:ph idx="1"/>
          </p:nvPr>
        </p:nvPicPr>
        <p:blipFill>
          <a:blip r:embed="rId2" cstate="print"/>
          <a:srcRect/>
          <a:stretch>
            <a:fillRect/>
          </a:stretch>
        </p:blipFill>
        <p:spPr bwMode="auto">
          <a:xfrm>
            <a:off x="467544" y="1628800"/>
            <a:ext cx="7632848" cy="1286011"/>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475656" y="3501008"/>
            <a:ext cx="4943695" cy="1032247"/>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fld id="{AA0EA860-6736-4E1D-9F67-02BC2128F23B}" type="slidenum">
              <a:rPr lang="ar-SA"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5414</TotalTime>
  <Words>3889</Words>
  <Application>Microsoft Office PowerPoint</Application>
  <PresentationFormat>Affichage à l'écran (4:3)</PresentationFormat>
  <Paragraphs>695</Paragraphs>
  <Slides>77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77</vt:i4>
      </vt:variant>
    </vt:vector>
  </HeadingPairs>
  <TitlesOfParts>
    <vt:vector size="79" baseType="lpstr">
      <vt:lpstr>Sample presentation slides</vt:lpstr>
      <vt:lpstr>Image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j</vt:lpstr>
      <vt:lpstr>Diapositive 35</vt:lpstr>
      <vt:lpstr>Diapositive 36</vt:lpstr>
      <vt:lpstr>Diapositive 37</vt:lpstr>
      <vt:lpstr>Diapositive 38</vt:lpstr>
      <vt:lpstr>Diapositive 39</vt:lpstr>
      <vt:lpstr> </vt:lpstr>
      <vt:lpstr>Diapositive 41</vt:lpstr>
      <vt:lpstr> </vt:lpstr>
      <vt:lpstr> </vt:lpstr>
      <vt:lpstr> </vt:lpstr>
      <vt:lpstr> </vt:lpstr>
      <vt:lpstr> </vt:lpstr>
      <vt:lpstr> </vt:lpstr>
      <vt:lpstr> </vt:lpstr>
      <vt:lpstr> </vt:lpstr>
      <vt:lpstr> </vt:lpstr>
      <vt:lpstr> </vt:lpstr>
      <vt:lpstr>Les pointeurs en C</vt:lpstr>
      <vt:lpstr>Les pointeurs en C</vt:lpstr>
      <vt:lpstr>Les pointeurs en C</vt:lpstr>
      <vt:lpstr>Les listes en C</vt:lpstr>
      <vt:lpstr>Les listes en C</vt:lpstr>
      <vt:lpstr> </vt:lpstr>
      <vt:lpstr> </vt:lpstr>
      <vt:lpstr> </vt:lpstr>
      <vt:lpstr> </vt:lpstr>
      <vt:lpstr> </vt:lpstr>
      <vt:lpstr> </vt:lpstr>
      <vt:lpstr> </vt:lpstr>
      <vt:lpstr> </vt:lpstr>
      <vt:lpstr> </vt:lpstr>
      <vt:lpstr> </vt:lpstr>
      <vt:lpstr> </vt:lpstr>
      <vt:lpstr>Diapositive 68</vt:lpstr>
      <vt:lpstr>Diapositive 69</vt:lpstr>
      <vt:lpstr>Diapositive 70</vt:lpstr>
      <vt:lpstr>Diapositive 71</vt:lpstr>
      <vt:lpstr>Diapositive 72</vt:lpstr>
      <vt:lpstr>FILES </vt:lpstr>
      <vt:lpstr>FILES </vt:lpstr>
      <vt:lpstr>FILES </vt:lpstr>
      <vt:lpstr>FILES </vt:lpstr>
      <vt:lpstr>Diapositive 77</vt:lpstr>
    </vt:vector>
  </TitlesOfParts>
  <Company>Computer Village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الحاسب الآلي</dc:title>
  <dc:creator>**</dc:creator>
  <cp:lastModifiedBy>cw</cp:lastModifiedBy>
  <cp:revision>408</cp:revision>
  <dcterms:created xsi:type="dcterms:W3CDTF">2006-09-30T00:56:10Z</dcterms:created>
  <dcterms:modified xsi:type="dcterms:W3CDTF">2024-06-05T15:34:57Z</dcterms:modified>
</cp:coreProperties>
</file>