
<file path=[Content_Types].xml><?xml version="1.0" encoding="utf-8"?>
<Types xmlns="http://schemas.openxmlformats.org/package/2006/content-types">
  <Default Extension="png" ContentType="image/png"/>
  <Default Extension="webp" ContentType="image/jpe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77" r:id="rId2"/>
    <p:sldId id="278" r:id="rId3"/>
    <p:sldId id="257" r:id="rId4"/>
    <p:sldId id="270" r:id="rId5"/>
    <p:sldId id="283" r:id="rId6"/>
    <p:sldId id="284" r:id="rId7"/>
    <p:sldId id="288" r:id="rId8"/>
    <p:sldId id="290" r:id="rId9"/>
    <p:sldId id="266" r:id="rId10"/>
  </p:sldIdLst>
  <p:sldSz cx="13004800" cy="9753600"/>
  <p:notesSz cx="13004800" cy="97536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59" autoAdjust="0"/>
    <p:restoredTop sz="94660"/>
  </p:normalViewPr>
  <p:slideViewPr>
    <p:cSldViewPr>
      <p:cViewPr>
        <p:scale>
          <a:sx n="40" d="100"/>
          <a:sy n="40" d="100"/>
        </p:scale>
        <p:origin x="-1716" y="-3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5635625" cy="48736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7366000" y="0"/>
            <a:ext cx="5635625" cy="487363"/>
          </a:xfrm>
          <a:prstGeom prst="rect">
            <a:avLst/>
          </a:prstGeom>
        </p:spPr>
        <p:txBody>
          <a:bodyPr vert="horz" lIns="91440" tIns="45720" rIns="91440" bIns="45720" rtlCol="0"/>
          <a:lstStyle>
            <a:lvl1pPr algn="r">
              <a:defRPr sz="1200"/>
            </a:lvl1pPr>
          </a:lstStyle>
          <a:p>
            <a:fld id="{3AA9563E-F472-4927-9BCD-BFD9B22A7D8F}" type="datetimeFigureOut">
              <a:rPr lang="fr-FR" smtClean="0"/>
              <a:t>20/11/2024</a:t>
            </a:fld>
            <a:endParaRPr lang="fr-FR"/>
          </a:p>
        </p:txBody>
      </p:sp>
      <p:sp>
        <p:nvSpPr>
          <p:cNvPr id="4" name="Espace réservé de l'image des diapositives 3"/>
          <p:cNvSpPr>
            <a:spLocks noGrp="1" noRot="1" noChangeAspect="1"/>
          </p:cNvSpPr>
          <p:nvPr>
            <p:ph type="sldImg" idx="2"/>
          </p:nvPr>
        </p:nvSpPr>
        <p:spPr>
          <a:xfrm>
            <a:off x="4064000" y="731838"/>
            <a:ext cx="4876800" cy="36576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1300163" y="4632325"/>
            <a:ext cx="10404475" cy="4389438"/>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264650"/>
            <a:ext cx="5635625" cy="487363"/>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7366000" y="9264650"/>
            <a:ext cx="5635625" cy="487363"/>
          </a:xfrm>
          <a:prstGeom prst="rect">
            <a:avLst/>
          </a:prstGeom>
        </p:spPr>
        <p:txBody>
          <a:bodyPr vert="horz" lIns="91440" tIns="45720" rIns="91440" bIns="45720" rtlCol="0" anchor="b"/>
          <a:lstStyle>
            <a:lvl1pPr algn="r">
              <a:defRPr sz="1200"/>
            </a:lvl1pPr>
          </a:lstStyle>
          <a:p>
            <a:fld id="{486FA598-F28F-482A-A724-4B056392E178}" type="slidenum">
              <a:rPr lang="fr-FR" smtClean="0"/>
              <a:t>‹N°›</a:t>
            </a:fld>
            <a:endParaRPr lang="fr-FR"/>
          </a:p>
        </p:txBody>
      </p:sp>
    </p:spTree>
    <p:extLst>
      <p:ext uri="{BB962C8B-B14F-4D97-AF65-F5344CB8AC3E}">
        <p14:creationId xmlns:p14="http://schemas.microsoft.com/office/powerpoint/2010/main" val="2410550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Civilisation</a:t>
            </a:r>
            <a:r>
              <a:rPr lang="fr-FR" baseline="0" dirty="0" smtClean="0"/>
              <a:t> de la langue d’étude L2</a:t>
            </a:r>
          </a:p>
          <a:p>
            <a:endParaRPr lang="fr-FR" baseline="0" dirty="0" smtClean="0"/>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486FA598-F28F-482A-A724-4B056392E178}" type="slidenum">
              <a:rPr lang="fr-FR" smtClean="0"/>
              <a:t>1</a:t>
            </a:fld>
            <a:endParaRPr lang="fr-FR"/>
          </a:p>
        </p:txBody>
      </p:sp>
    </p:spTree>
    <p:extLst>
      <p:ext uri="{BB962C8B-B14F-4D97-AF65-F5344CB8AC3E}">
        <p14:creationId xmlns:p14="http://schemas.microsoft.com/office/powerpoint/2010/main" val="2140691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20700" y="1879600"/>
            <a:ext cx="11963400" cy="365252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950720" y="5462016"/>
            <a:ext cx="9103360" cy="24384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700" b="0" i="0">
                <a:solidFill>
                  <a:srgbClr val="5C5C5C"/>
                </a:solidFill>
                <a:latin typeface="Arial MT"/>
                <a:cs typeface="Arial MT"/>
              </a:defRPr>
            </a:lvl1pPr>
          </a:lstStyle>
          <a:p>
            <a:endParaRPr/>
          </a:p>
        </p:txBody>
      </p:sp>
      <p:sp>
        <p:nvSpPr>
          <p:cNvPr id="3" name="Holder 3"/>
          <p:cNvSpPr>
            <a:spLocks noGrp="1"/>
          </p:cNvSpPr>
          <p:nvPr>
            <p:ph type="body" idx="1"/>
          </p:nvPr>
        </p:nvSpPr>
        <p:spPr/>
        <p:txBody>
          <a:bodyPr lIns="0" tIns="0" rIns="0" bIns="0"/>
          <a:lstStyle>
            <a:lvl1pPr>
              <a:defRPr sz="4800" b="0" i="1">
                <a:solidFill>
                  <a:srgbClr val="747676"/>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700" b="0" i="0">
                <a:solidFill>
                  <a:srgbClr val="5C5C5C"/>
                </a:solidFill>
                <a:latin typeface="Arial MT"/>
                <a:cs typeface="Arial MT"/>
              </a:defRPr>
            </a:lvl1pPr>
          </a:lstStyle>
          <a:p>
            <a:endParaRPr/>
          </a:p>
        </p:txBody>
      </p:sp>
      <p:sp>
        <p:nvSpPr>
          <p:cNvPr id="3" name="Holder 3"/>
          <p:cNvSpPr>
            <a:spLocks noGrp="1"/>
          </p:cNvSpPr>
          <p:nvPr>
            <p:ph sz="half" idx="2"/>
          </p:nvPr>
        </p:nvSpPr>
        <p:spPr>
          <a:xfrm>
            <a:off x="650240" y="2243328"/>
            <a:ext cx="5657088" cy="643737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697472" y="2243328"/>
            <a:ext cx="5657088" cy="643737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11/20/2024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6782486"/>
            <a:ext cx="13004800" cy="2971114"/>
          </a:xfrm>
          <a:prstGeom prst="rect">
            <a:avLst/>
          </a:prstGeom>
        </p:spPr>
      </p:pic>
      <p:sp>
        <p:nvSpPr>
          <p:cNvPr id="2" name="Holder 2"/>
          <p:cNvSpPr>
            <a:spLocks noGrp="1"/>
          </p:cNvSpPr>
          <p:nvPr>
            <p:ph type="title"/>
          </p:nvPr>
        </p:nvSpPr>
        <p:spPr/>
        <p:txBody>
          <a:bodyPr lIns="0" tIns="0" rIns="0" bIns="0"/>
          <a:lstStyle>
            <a:lvl1pPr>
              <a:defRPr sz="5700" b="0" i="0">
                <a:solidFill>
                  <a:srgbClr val="5C5C5C"/>
                </a:solidFill>
                <a:latin typeface="Arial MT"/>
                <a:cs typeface="Arial M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11/20/2024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275235" y="8094022"/>
            <a:ext cx="6451600" cy="0"/>
          </a:xfrm>
          <a:custGeom>
            <a:avLst/>
            <a:gdLst/>
            <a:ahLst/>
            <a:cxnLst/>
            <a:rect l="l" t="t" r="r" b="b"/>
            <a:pathLst>
              <a:path w="6451600">
                <a:moveTo>
                  <a:pt x="0" y="1"/>
                </a:moveTo>
                <a:lnTo>
                  <a:pt x="6451600" y="0"/>
                </a:lnTo>
              </a:path>
            </a:pathLst>
          </a:custGeom>
          <a:ln w="38100">
            <a:solidFill>
              <a:srgbClr val="747676"/>
            </a:solidFill>
            <a:prstDash val="dot"/>
          </a:ln>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11/20/2024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089784" y="2362200"/>
            <a:ext cx="8825230" cy="2646679"/>
          </a:xfrm>
          <a:prstGeom prst="rect">
            <a:avLst/>
          </a:prstGeom>
        </p:spPr>
        <p:txBody>
          <a:bodyPr wrap="square" lIns="0" tIns="0" rIns="0" bIns="0">
            <a:spAutoFit/>
          </a:bodyPr>
          <a:lstStyle>
            <a:lvl1pPr>
              <a:defRPr sz="5700" b="0" i="0">
                <a:solidFill>
                  <a:srgbClr val="5C5C5C"/>
                </a:solidFill>
                <a:latin typeface="Arial MT"/>
                <a:cs typeface="Arial MT"/>
              </a:defRPr>
            </a:lvl1pPr>
          </a:lstStyle>
          <a:p>
            <a:endParaRPr/>
          </a:p>
        </p:txBody>
      </p:sp>
      <p:sp>
        <p:nvSpPr>
          <p:cNvPr id="3" name="Holder 3"/>
          <p:cNvSpPr>
            <a:spLocks noGrp="1"/>
          </p:cNvSpPr>
          <p:nvPr>
            <p:ph type="body" idx="1"/>
          </p:nvPr>
        </p:nvSpPr>
        <p:spPr>
          <a:xfrm>
            <a:off x="193040" y="2514600"/>
            <a:ext cx="12618719" cy="6609080"/>
          </a:xfrm>
          <a:prstGeom prst="rect">
            <a:avLst/>
          </a:prstGeom>
        </p:spPr>
        <p:txBody>
          <a:bodyPr wrap="square" lIns="0" tIns="0" rIns="0" bIns="0">
            <a:spAutoFit/>
          </a:bodyPr>
          <a:lstStyle>
            <a:lvl1pPr>
              <a:defRPr sz="4800" b="0" i="1">
                <a:solidFill>
                  <a:srgbClr val="747676"/>
                </a:solidFill>
                <a:latin typeface="Times New Roman"/>
                <a:cs typeface="Times New Roman"/>
              </a:defRPr>
            </a:lvl1pPr>
          </a:lstStyle>
          <a:p>
            <a:endParaRPr/>
          </a:p>
        </p:txBody>
      </p:sp>
      <p:sp>
        <p:nvSpPr>
          <p:cNvPr id="4" name="Holder 4"/>
          <p:cNvSpPr>
            <a:spLocks noGrp="1"/>
          </p:cNvSpPr>
          <p:nvPr>
            <p:ph type="ftr" sz="quarter" idx="5"/>
          </p:nvPr>
        </p:nvSpPr>
        <p:spPr>
          <a:xfrm>
            <a:off x="4421632" y="9070848"/>
            <a:ext cx="4161536" cy="48768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50240" y="9070848"/>
            <a:ext cx="2991104" cy="48768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11/20/2024</a:t>
            </a:fld>
            <a:endParaRPr lang="en-US"/>
          </a:p>
        </p:txBody>
      </p:sp>
      <p:sp>
        <p:nvSpPr>
          <p:cNvPr id="6" name="Holder 6"/>
          <p:cNvSpPr>
            <a:spLocks noGrp="1"/>
          </p:cNvSpPr>
          <p:nvPr>
            <p:ph type="sldNum" sz="quarter" idx="7"/>
          </p:nvPr>
        </p:nvSpPr>
        <p:spPr>
          <a:xfrm>
            <a:off x="9363456" y="9070848"/>
            <a:ext cx="2991104" cy="48768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ebp"/><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2" Type="http://schemas.openxmlformats.org/officeDocument/2006/relationships/image" Target="../media/image4.web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789532" y="111572"/>
            <a:ext cx="5107172" cy="1846659"/>
          </a:xfrm>
        </p:spPr>
        <p:txBody>
          <a:bodyPr/>
          <a:lstStyle/>
          <a:p>
            <a:pPr algn="ctr"/>
            <a:r>
              <a:rPr lang="fr-FR" sz="2400" dirty="0" smtClean="0">
                <a:solidFill>
                  <a:schemeClr val="bg1">
                    <a:lumMod val="65000"/>
                  </a:schemeClr>
                </a:solidFill>
                <a:latin typeface="Times New Roman" pitchFamily="18" charset="0"/>
                <a:cs typeface="Times New Roman" pitchFamily="18" charset="0"/>
              </a:rPr>
              <a:t>Université de TISSEMSILT                            </a:t>
            </a:r>
            <a:br>
              <a:rPr lang="fr-FR" sz="2400" dirty="0" smtClean="0">
                <a:solidFill>
                  <a:schemeClr val="bg1">
                    <a:lumMod val="65000"/>
                  </a:schemeClr>
                </a:solidFill>
                <a:latin typeface="Times New Roman" pitchFamily="18" charset="0"/>
                <a:cs typeface="Times New Roman" pitchFamily="18" charset="0"/>
              </a:rPr>
            </a:br>
            <a:r>
              <a:rPr lang="fr-FR" sz="2400" dirty="0" smtClean="0">
                <a:solidFill>
                  <a:schemeClr val="bg1">
                    <a:lumMod val="65000"/>
                  </a:schemeClr>
                </a:solidFill>
                <a:latin typeface="Times New Roman" pitchFamily="18" charset="0"/>
                <a:cs typeface="Times New Roman" pitchFamily="18" charset="0"/>
              </a:rPr>
              <a:t>Ahmed Ben Yahia El </a:t>
            </a:r>
            <a:r>
              <a:rPr lang="fr-FR" sz="2400" dirty="0" err="1" smtClean="0">
                <a:solidFill>
                  <a:schemeClr val="bg1">
                    <a:lumMod val="65000"/>
                  </a:schemeClr>
                </a:solidFill>
                <a:latin typeface="Times New Roman" pitchFamily="18" charset="0"/>
                <a:cs typeface="Times New Roman" pitchFamily="18" charset="0"/>
              </a:rPr>
              <a:t>Wancharissi</a:t>
            </a:r>
            <a:r>
              <a:rPr lang="fr-FR" sz="2400" dirty="0" smtClean="0">
                <a:solidFill>
                  <a:schemeClr val="bg1">
                    <a:lumMod val="65000"/>
                  </a:schemeClr>
                </a:solidFill>
                <a:latin typeface="Times New Roman" pitchFamily="18" charset="0"/>
                <a:cs typeface="Times New Roman" pitchFamily="18" charset="0"/>
              </a:rPr>
              <a:t/>
            </a:r>
            <a:br>
              <a:rPr lang="fr-FR" sz="2400" dirty="0" smtClean="0">
                <a:solidFill>
                  <a:schemeClr val="bg1">
                    <a:lumMod val="65000"/>
                  </a:schemeClr>
                </a:solidFill>
                <a:latin typeface="Times New Roman" pitchFamily="18" charset="0"/>
                <a:cs typeface="Times New Roman" pitchFamily="18" charset="0"/>
              </a:rPr>
            </a:br>
            <a:r>
              <a:rPr lang="fr-FR" sz="2400" dirty="0" smtClean="0">
                <a:solidFill>
                  <a:schemeClr val="bg1">
                    <a:lumMod val="65000"/>
                  </a:schemeClr>
                </a:solidFill>
                <a:latin typeface="Times New Roman" pitchFamily="18" charset="0"/>
                <a:cs typeface="Times New Roman" pitchFamily="18" charset="0"/>
              </a:rPr>
              <a:t>Faculté des Lettres et des Langues</a:t>
            </a:r>
            <a:br>
              <a:rPr lang="fr-FR" sz="2400" dirty="0" smtClean="0">
                <a:solidFill>
                  <a:schemeClr val="bg1">
                    <a:lumMod val="65000"/>
                  </a:schemeClr>
                </a:solidFill>
                <a:latin typeface="Times New Roman" pitchFamily="18" charset="0"/>
                <a:cs typeface="Times New Roman" pitchFamily="18" charset="0"/>
              </a:rPr>
            </a:br>
            <a:r>
              <a:rPr lang="fr-FR" sz="2400" dirty="0" smtClean="0">
                <a:solidFill>
                  <a:schemeClr val="bg1">
                    <a:lumMod val="65000"/>
                  </a:schemeClr>
                </a:solidFill>
                <a:latin typeface="Times New Roman" pitchFamily="18" charset="0"/>
                <a:cs typeface="Times New Roman" pitchFamily="18" charset="0"/>
              </a:rPr>
              <a:t>Département des lettres et langue française</a:t>
            </a:r>
            <a:endParaRPr lang="fr-FR" sz="2400" dirty="0">
              <a:solidFill>
                <a:schemeClr val="bg1">
                  <a:lumMod val="65000"/>
                </a:schemeClr>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9038" y="94772"/>
            <a:ext cx="28956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8902" y="104484"/>
            <a:ext cx="4867940" cy="2246769"/>
          </a:xfrm>
          <a:prstGeom prst="rect">
            <a:avLst/>
          </a:prstGeom>
        </p:spPr>
        <p:txBody>
          <a:bodyPr wrap="square">
            <a:spAutoFit/>
          </a:bodyPr>
          <a:lstStyle/>
          <a:p>
            <a:pPr algn="ctr"/>
            <a:r>
              <a:rPr lang="fr-FR" sz="2800" dirty="0" smtClean="0">
                <a:solidFill>
                  <a:schemeClr val="bg1">
                    <a:lumMod val="65000"/>
                  </a:schemeClr>
                </a:solidFill>
                <a:latin typeface="Times New Roman" pitchFamily="18" charset="0"/>
                <a:cs typeface="Times New Roman" pitchFamily="18" charset="0"/>
              </a:rPr>
              <a:t>République Algérienne Démocratique et Populaire</a:t>
            </a:r>
          </a:p>
          <a:p>
            <a:pPr algn="ctr"/>
            <a:r>
              <a:rPr lang="fr-FR" sz="2800" dirty="0" smtClean="0">
                <a:solidFill>
                  <a:schemeClr val="bg1">
                    <a:lumMod val="65000"/>
                  </a:schemeClr>
                </a:solidFill>
                <a:latin typeface="Times New Roman" pitchFamily="18" charset="0"/>
                <a:cs typeface="Times New Roman" pitchFamily="18" charset="0"/>
              </a:rPr>
              <a:t>Ministère de l’enseignement supérieur et de la recherche scientifique</a:t>
            </a:r>
            <a:endParaRPr lang="fr-FR" sz="2800" dirty="0">
              <a:solidFill>
                <a:schemeClr val="bg1">
                  <a:lumMod val="65000"/>
                </a:schemeClr>
              </a:solidFill>
              <a:latin typeface="Times New Roman" pitchFamily="18" charset="0"/>
              <a:cs typeface="Times New Roman" pitchFamily="18" charset="0"/>
            </a:endParaRPr>
          </a:p>
        </p:txBody>
      </p:sp>
      <p:cxnSp>
        <p:nvCxnSpPr>
          <p:cNvPr id="13" name="Connecteur droit 11"/>
          <p:cNvCxnSpPr/>
          <p:nvPr/>
        </p:nvCxnSpPr>
        <p:spPr>
          <a:xfrm flipV="1">
            <a:off x="1281167" y="4103264"/>
            <a:ext cx="10256913" cy="1"/>
          </a:xfrm>
          <a:prstGeom prst="straightConnector1">
            <a:avLst/>
          </a:prstGeom>
          <a:noFill/>
          <a:ln w="25402" cap="flat">
            <a:solidFill>
              <a:schemeClr val="bg1"/>
            </a:solidFill>
            <a:prstDash val="solid"/>
            <a:miter/>
          </a:ln>
          <a:effectLst>
            <a:outerShdw dist="25396" dir="2700000" algn="tl">
              <a:srgbClr val="000000">
                <a:alpha val="60000"/>
              </a:srgbClr>
            </a:outerShdw>
          </a:effectLst>
        </p:spPr>
      </p:cxnSp>
      <p:cxnSp>
        <p:nvCxnSpPr>
          <p:cNvPr id="18" name="Connecteur droit 11"/>
          <p:cNvCxnSpPr/>
          <p:nvPr/>
        </p:nvCxnSpPr>
        <p:spPr>
          <a:xfrm flipV="1">
            <a:off x="1244544" y="6053791"/>
            <a:ext cx="10256913" cy="1"/>
          </a:xfrm>
          <a:prstGeom prst="straightConnector1">
            <a:avLst/>
          </a:prstGeom>
          <a:noFill/>
          <a:ln w="25402" cap="flat">
            <a:solidFill>
              <a:schemeClr val="bg1"/>
            </a:solidFill>
            <a:prstDash val="solid"/>
            <a:miter/>
          </a:ln>
          <a:effectLst>
            <a:outerShdw dist="25396" dir="2700000" algn="tl">
              <a:srgbClr val="000000">
                <a:alpha val="60000"/>
              </a:srgbClr>
            </a:outerShdw>
          </a:effectLst>
        </p:spPr>
      </p:cxnSp>
      <p:sp>
        <p:nvSpPr>
          <p:cNvPr id="20" name="ZoneTexte 14"/>
          <p:cNvSpPr txBox="1"/>
          <p:nvPr/>
        </p:nvSpPr>
        <p:spPr>
          <a:xfrm>
            <a:off x="8319525" y="7230140"/>
            <a:ext cx="4259194" cy="1218282"/>
          </a:xfrm>
          <a:prstGeom prst="rect">
            <a:avLst/>
          </a:prstGeom>
          <a:noFill/>
          <a:ln cap="flat">
            <a:noFill/>
          </a:ln>
        </p:spPr>
        <p:txBody>
          <a:bodyPr vert="horz" wrap="square" lIns="109221" tIns="54610" rIns="109221" bIns="54610" anchor="t" anchorCtr="0" compatLnSpc="1">
            <a:spAutoFit/>
          </a:bodyPr>
          <a:lstStyle/>
          <a:p>
            <a:pPr defTabSz="1092211"/>
            <a:r>
              <a:rPr lang="fr-FR" dirty="0" smtClean="0">
                <a:latin typeface="Times New Roman" pitchFamily="18" charset="0"/>
                <a:cs typeface="Times New Roman" pitchFamily="18" charset="0"/>
              </a:rPr>
              <a:t>: </a:t>
            </a:r>
            <a:endParaRPr lang="fr-FR" dirty="0">
              <a:latin typeface="Times New Roman" pitchFamily="18" charset="0"/>
              <a:cs typeface="Times New Roman" pitchFamily="18" charset="0"/>
            </a:endParaRPr>
          </a:p>
          <a:p>
            <a:pPr defTabSz="1092211"/>
            <a:endParaRPr lang="fr-FR" dirty="0">
              <a:latin typeface="Calibri"/>
            </a:endParaRPr>
          </a:p>
          <a:p>
            <a:pPr marL="426645" defTabSz="1092211">
              <a:buFont typeface="Arial" pitchFamily="34" charset="0"/>
              <a:buChar char="•"/>
            </a:pPr>
            <a:r>
              <a:rPr lang="en-US" b="1" dirty="0">
                <a:latin typeface="Times New Roman" pitchFamily="18" charset="0"/>
                <a:cs typeface="Times New Roman" pitchFamily="18" charset="0"/>
              </a:rPr>
              <a:t>     </a:t>
            </a:r>
            <a:r>
              <a:rPr lang="en-US" b="1" dirty="0" err="1" smtClean="0">
                <a:latin typeface="Times New Roman" pitchFamily="18" charset="0"/>
                <a:cs typeface="Times New Roman" pitchFamily="18" charset="0"/>
              </a:rPr>
              <a:t>Mme</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Brahim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Karima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Salima</a:t>
            </a:r>
            <a:endParaRPr lang="fr-FR" b="1" dirty="0">
              <a:latin typeface="Times New Roman" pitchFamily="18"/>
              <a:cs typeface="Times New Roman" pitchFamily="18"/>
            </a:endParaRPr>
          </a:p>
          <a:p>
            <a:pPr defTabSz="546105">
              <a:defRPr sz="1800" b="0" i="0" u="none" strike="noStrike" kern="0" cap="none" spc="0" baseline="0">
                <a:solidFill>
                  <a:srgbClr val="000000"/>
                </a:solidFill>
                <a:uFillTx/>
              </a:defRPr>
            </a:pPr>
            <a:endParaRPr lang="fr-FR" b="1" kern="0" dirty="0">
              <a:latin typeface="Times New Roman" pitchFamily="18"/>
              <a:cs typeface="Times New Roman" pitchFamily="18"/>
            </a:endParaRPr>
          </a:p>
        </p:txBody>
      </p:sp>
      <p:sp>
        <p:nvSpPr>
          <p:cNvPr id="23" name="ZoneTexte 15"/>
          <p:cNvSpPr txBox="1"/>
          <p:nvPr/>
        </p:nvSpPr>
        <p:spPr>
          <a:xfrm>
            <a:off x="3954795" y="8883502"/>
            <a:ext cx="5462016" cy="479618"/>
          </a:xfrm>
          <a:prstGeom prst="rect">
            <a:avLst/>
          </a:prstGeom>
          <a:noFill/>
          <a:ln cap="flat">
            <a:noFill/>
          </a:ln>
        </p:spPr>
        <p:txBody>
          <a:bodyPr vert="horz" wrap="square" lIns="109221" tIns="54610" rIns="109221" bIns="54610" anchor="t" anchorCtr="1" compatLnSpc="1">
            <a:spAutoFit/>
          </a:bodyPr>
          <a:lstStyle/>
          <a:p>
            <a:pPr algn="ctr" defTabSz="546105">
              <a:defRPr sz="1800" b="0" i="0" u="none" strike="noStrike" kern="0" cap="none" spc="0" baseline="0">
                <a:solidFill>
                  <a:srgbClr val="000000"/>
                </a:solidFill>
                <a:uFillTx/>
              </a:defRPr>
            </a:pPr>
            <a:r>
              <a:rPr lang="fr-FR" sz="2400" b="1" u="sng" kern="0" dirty="0">
                <a:solidFill>
                  <a:schemeClr val="bg1"/>
                </a:solidFill>
                <a:latin typeface="Times New Roman" pitchFamily="18"/>
                <a:cs typeface="Times New Roman" pitchFamily="18"/>
              </a:rPr>
              <a:t>Année universitaire</a:t>
            </a:r>
            <a:r>
              <a:rPr lang="fr-FR" sz="2400" b="1" u="sng" kern="0">
                <a:solidFill>
                  <a:schemeClr val="bg1"/>
                </a:solidFill>
                <a:latin typeface="Times New Roman" pitchFamily="18"/>
                <a:cs typeface="Times New Roman" pitchFamily="18"/>
              </a:rPr>
              <a:t>: </a:t>
            </a:r>
            <a:r>
              <a:rPr lang="fr-FR" sz="2400" b="1" u="sng" kern="0" smtClean="0">
                <a:solidFill>
                  <a:schemeClr val="bg1"/>
                </a:solidFill>
                <a:latin typeface="Times New Roman" pitchFamily="18"/>
                <a:cs typeface="Times New Roman" pitchFamily="18"/>
              </a:rPr>
              <a:t>2024/2025</a:t>
            </a:r>
            <a:endParaRPr lang="fr-FR" sz="2400" b="1" u="sng" kern="0" dirty="0">
              <a:solidFill>
                <a:schemeClr val="bg1"/>
              </a:solidFill>
              <a:latin typeface="Times New Roman" pitchFamily="18"/>
              <a:cs typeface="Times New Roman" pitchFamily="18"/>
            </a:endParaRPr>
          </a:p>
        </p:txBody>
      </p:sp>
      <p:sp>
        <p:nvSpPr>
          <p:cNvPr id="3" name="Rectangle 2"/>
          <p:cNvSpPr/>
          <p:nvPr/>
        </p:nvSpPr>
        <p:spPr>
          <a:xfrm>
            <a:off x="939800" y="4103265"/>
            <a:ext cx="8813800" cy="2308324"/>
          </a:xfrm>
          <a:prstGeom prst="rect">
            <a:avLst/>
          </a:prstGeom>
        </p:spPr>
        <p:txBody>
          <a:bodyPr wrap="square">
            <a:spAutoFit/>
          </a:bodyPr>
          <a:lstStyle/>
          <a:p>
            <a:r>
              <a:rPr lang="fr-FR" dirty="0" smtClean="0"/>
              <a:t>I</a:t>
            </a:r>
            <a:r>
              <a:rPr lang="fr-FR" sz="3600" b="1" dirty="0" smtClean="0"/>
              <a:t> </a:t>
            </a:r>
            <a:r>
              <a:rPr lang="fr-FR" sz="3600" b="1" dirty="0" smtClean="0"/>
              <a:t>Civilisation de la langue d’étude                  L2</a:t>
            </a:r>
          </a:p>
          <a:p>
            <a:endParaRPr lang="fr-FR" sz="3600" b="1" dirty="0"/>
          </a:p>
          <a:p>
            <a:r>
              <a:rPr lang="fr-FR" sz="3600" b="1" dirty="0" smtClean="0"/>
              <a:t>Le </a:t>
            </a:r>
            <a:r>
              <a:rPr lang="fr-FR" sz="3600" b="1" dirty="0"/>
              <a:t>pouvoir personnel de Napoléon Bonaparte entre France et Europe</a:t>
            </a:r>
          </a:p>
        </p:txBody>
      </p:sp>
    </p:spTree>
    <p:extLst>
      <p:ext uri="{BB962C8B-B14F-4D97-AF65-F5344CB8AC3E}">
        <p14:creationId xmlns:p14="http://schemas.microsoft.com/office/powerpoint/2010/main" val="2633721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Ellipse 3"/>
          <p:cNvSpPr/>
          <p:nvPr/>
        </p:nvSpPr>
        <p:spPr>
          <a:xfrm>
            <a:off x="3835400" y="2517710"/>
            <a:ext cx="4648200" cy="441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dirty="0" smtClean="0">
                <a:solidFill>
                  <a:schemeClr val="tx1"/>
                </a:solidFill>
                <a:latin typeface="Arial Black" pitchFamily="34" charset="0"/>
              </a:rPr>
              <a:t>Pan du cours</a:t>
            </a:r>
            <a:endParaRPr lang="fr-FR" sz="4800" dirty="0">
              <a:solidFill>
                <a:schemeClr val="tx1"/>
              </a:solidFill>
              <a:latin typeface="Arial Black" pitchFamily="34" charset="0"/>
            </a:endParaRPr>
          </a:p>
        </p:txBody>
      </p:sp>
      <p:sp>
        <p:nvSpPr>
          <p:cNvPr id="9" name="Légende encadrée 1 8"/>
          <p:cNvSpPr/>
          <p:nvPr/>
        </p:nvSpPr>
        <p:spPr>
          <a:xfrm>
            <a:off x="243634" y="1219200"/>
            <a:ext cx="3771900" cy="1524000"/>
          </a:xfrm>
          <a:prstGeom prst="borderCallout1">
            <a:avLst>
              <a:gd name="adj1" fmla="val 50587"/>
              <a:gd name="adj2" fmla="val 100016"/>
              <a:gd name="adj3" fmla="val 105153"/>
              <a:gd name="adj4" fmla="val 12592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latin typeface="Arial Black" pitchFamily="34" charset="0"/>
              </a:rPr>
              <a:t>I</a:t>
            </a:r>
            <a:r>
              <a:rPr lang="fr-FR" sz="2400" dirty="0" smtClean="0">
                <a:solidFill>
                  <a:schemeClr val="tx1"/>
                </a:solidFill>
                <a:latin typeface="Arial Black" pitchFamily="34" charset="0"/>
              </a:rPr>
              <a:t>ntroduction</a:t>
            </a:r>
            <a:endParaRPr lang="fr-FR" sz="2400" dirty="0">
              <a:solidFill>
                <a:schemeClr val="tx1"/>
              </a:solidFill>
              <a:latin typeface="Arial Black" pitchFamily="34" charset="0"/>
            </a:endParaRPr>
          </a:p>
        </p:txBody>
      </p:sp>
      <p:sp>
        <p:nvSpPr>
          <p:cNvPr id="10" name="Légende encadrée 1 9"/>
          <p:cNvSpPr/>
          <p:nvPr/>
        </p:nvSpPr>
        <p:spPr>
          <a:xfrm>
            <a:off x="199184" y="4727510"/>
            <a:ext cx="2933700" cy="1524000"/>
          </a:xfrm>
          <a:prstGeom prst="borderCallout1">
            <a:avLst>
              <a:gd name="adj1" fmla="val 50587"/>
              <a:gd name="adj2" fmla="val 99803"/>
              <a:gd name="adj3" fmla="val 52500"/>
              <a:gd name="adj4" fmla="val 12896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latin typeface="Arial Black" pitchFamily="34" charset="0"/>
              </a:rPr>
              <a:t>2. Le Consulat : un régime de plus en plus autoritaire</a:t>
            </a:r>
          </a:p>
        </p:txBody>
      </p:sp>
      <p:sp>
        <p:nvSpPr>
          <p:cNvPr id="11" name="Légende encadrée 1 10"/>
          <p:cNvSpPr/>
          <p:nvPr/>
        </p:nvSpPr>
        <p:spPr>
          <a:xfrm>
            <a:off x="8483600" y="1433763"/>
            <a:ext cx="2921000" cy="1524000"/>
          </a:xfrm>
          <a:prstGeom prst="borderCallout1">
            <a:avLst>
              <a:gd name="adj1" fmla="val 74821"/>
              <a:gd name="adj2" fmla="val 127070"/>
              <a:gd name="adj3" fmla="val 56174"/>
              <a:gd name="adj4" fmla="val 9982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latin typeface="Arial Black" pitchFamily="34" charset="0"/>
              </a:rPr>
              <a:t>1. La confiscation de la République par Bonaparte en 1799</a:t>
            </a:r>
          </a:p>
        </p:txBody>
      </p:sp>
      <p:sp>
        <p:nvSpPr>
          <p:cNvPr id="12" name="Légende encadrée 1 11"/>
          <p:cNvSpPr/>
          <p:nvPr/>
        </p:nvSpPr>
        <p:spPr>
          <a:xfrm>
            <a:off x="8448842" y="5029200"/>
            <a:ext cx="3276600" cy="1524000"/>
          </a:xfrm>
          <a:prstGeom prst="borderCallout1">
            <a:avLst>
              <a:gd name="adj1" fmla="val -19209"/>
              <a:gd name="adj2" fmla="val 146010"/>
              <a:gd name="adj3" fmla="val 45153"/>
              <a:gd name="adj4" fmla="val 10063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latin typeface="Arial Black" pitchFamily="34" charset="0"/>
              </a:rPr>
              <a:t>3. L'Empire (1804-1814/1815</a:t>
            </a:r>
            <a:r>
              <a:rPr lang="fr-FR" sz="1600" b="1" dirty="0">
                <a:solidFill>
                  <a:schemeClr val="tx1"/>
                </a:solidFill>
                <a:latin typeface="Arial Black" pitchFamily="34" charset="0"/>
              </a:rPr>
              <a:t>)</a:t>
            </a:r>
          </a:p>
        </p:txBody>
      </p:sp>
    </p:spTree>
    <p:extLst>
      <p:ext uri="{BB962C8B-B14F-4D97-AF65-F5344CB8AC3E}">
        <p14:creationId xmlns:p14="http://schemas.microsoft.com/office/powerpoint/2010/main" val="566062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9400" y="2969161"/>
            <a:ext cx="10618470" cy="1991507"/>
          </a:xfrm>
          <a:prstGeom prst="rect">
            <a:avLst/>
          </a:prstGeom>
        </p:spPr>
        <p:txBody>
          <a:bodyPr vert="horz" wrap="square" lIns="0" tIns="5080" rIns="0" bIns="0" rtlCol="0">
            <a:spAutoFit/>
          </a:bodyPr>
          <a:lstStyle/>
          <a:p>
            <a:pPr algn="ctr">
              <a:lnSpc>
                <a:spcPct val="100000"/>
              </a:lnSpc>
              <a:spcBef>
                <a:spcPts val="40"/>
              </a:spcBef>
            </a:pPr>
            <a:endParaRPr sz="5900" dirty="0">
              <a:latin typeface="Times New Roman"/>
              <a:cs typeface="Times New Roman"/>
            </a:endParaRPr>
          </a:p>
          <a:p>
            <a:pPr marL="1473200" marR="30480" indent="-1435100" algn="ctr">
              <a:lnSpc>
                <a:spcPct val="73300"/>
              </a:lnSpc>
            </a:pPr>
            <a:r>
              <a:rPr lang="fr-FR" sz="9600" spc="20" dirty="0" smtClean="0">
                <a:solidFill>
                  <a:srgbClr val="747676"/>
                </a:solidFill>
                <a:latin typeface="Times New Roman" pitchFamily="18" charset="0"/>
                <a:cs typeface="Times New Roman" pitchFamily="18" charset="0"/>
              </a:rPr>
              <a:t>Introduction</a:t>
            </a:r>
            <a:r>
              <a:rPr lang="fr-FR" sz="8800" spc="20" dirty="0" smtClean="0">
                <a:solidFill>
                  <a:srgbClr val="747676"/>
                </a:solidFill>
                <a:latin typeface="Times New Roman" pitchFamily="18" charset="0"/>
                <a:cs typeface="Times New Roman" pitchFamily="18" charset="0"/>
              </a:rPr>
              <a:t> </a:t>
            </a:r>
            <a:endParaRPr sz="8800" dirty="0">
              <a:latin typeface="Times New Roman" pitchFamily="18" charset="0"/>
              <a:cs typeface="Times New Roman" pitchFamily="18" charset="0"/>
            </a:endParaRPr>
          </a:p>
        </p:txBody>
      </p:sp>
      <p:pic>
        <p:nvPicPr>
          <p:cNvPr id="6" name="object 3"/>
          <p:cNvPicPr/>
          <p:nvPr/>
        </p:nvPicPr>
        <p:blipFill>
          <a:blip r:embed="rId2" cstate="print"/>
          <a:stretch>
            <a:fillRect/>
          </a:stretch>
        </p:blipFill>
        <p:spPr>
          <a:xfrm>
            <a:off x="9601200" y="0"/>
            <a:ext cx="3403600" cy="97536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77800" y="304800"/>
            <a:ext cx="12694919" cy="9048631"/>
          </a:xfrm>
        </p:spPr>
        <p:txBody>
          <a:bodyPr/>
          <a:lstStyle/>
          <a:p>
            <a:pPr indent="723900" algn="just"/>
            <a:r>
              <a:rPr lang="fr-FR" sz="2800" dirty="0">
                <a:solidFill>
                  <a:schemeClr val="tx1"/>
                </a:solidFill>
                <a:latin typeface="Times New Roman" pitchFamily="18" charset="0"/>
                <a:cs typeface="Times New Roman" pitchFamily="18" charset="0"/>
              </a:rPr>
              <a:t>Le pouvoir personnel de Napoléon Bonaparte représente une période historique singulière où un homme a profondément transformé les dynamiques politiques françaises et européennes. Issu de la Révolution française, Bonaparte incarne une forme de pouvoir absolue et charismatique, conjuguant ambitions militaires, administratives et diplomatiques</a:t>
            </a:r>
            <a:r>
              <a:rPr lang="fr-FR" sz="2800" dirty="0" smtClean="0">
                <a:solidFill>
                  <a:schemeClr val="tx1"/>
                </a:solidFill>
                <a:latin typeface="Times New Roman" pitchFamily="18" charset="0"/>
                <a:cs typeface="Times New Roman" pitchFamily="18" charset="0"/>
              </a:rPr>
              <a:t>.</a:t>
            </a:r>
          </a:p>
          <a:p>
            <a:pPr indent="723900" algn="just"/>
            <a:r>
              <a:rPr lang="fr-FR" sz="2800" dirty="0">
                <a:solidFill>
                  <a:schemeClr val="tx1"/>
                </a:solidFill>
                <a:latin typeface="Times New Roman" pitchFamily="18" charset="0"/>
                <a:cs typeface="Times New Roman" pitchFamily="18" charset="0"/>
              </a:rPr>
              <a:t>Trois dimensions caractérisent son pouvoir personnel </a:t>
            </a:r>
            <a:r>
              <a:rPr lang="fr-FR" sz="2800" dirty="0" smtClean="0">
                <a:solidFill>
                  <a:schemeClr val="tx1"/>
                </a:solidFill>
                <a:latin typeface="Times New Roman" pitchFamily="18" charset="0"/>
                <a:cs typeface="Times New Roman" pitchFamily="18" charset="0"/>
              </a:rPr>
              <a:t>:</a:t>
            </a:r>
          </a:p>
          <a:p>
            <a:pPr indent="723900" algn="just"/>
            <a:r>
              <a:rPr lang="fr-FR" sz="2800" b="1" dirty="0" smtClean="0">
                <a:solidFill>
                  <a:schemeClr val="tx1"/>
                </a:solidFill>
                <a:latin typeface="Times New Roman" pitchFamily="18" charset="0"/>
                <a:cs typeface="Times New Roman" pitchFamily="18" charset="0"/>
              </a:rPr>
              <a:t>Dimension politique</a:t>
            </a:r>
          </a:p>
          <a:p>
            <a:pPr indent="723900" algn="just"/>
            <a:r>
              <a:rPr lang="fr-FR" sz="2800" dirty="0" smtClean="0">
                <a:solidFill>
                  <a:schemeClr val="tx1"/>
                </a:solidFill>
                <a:latin typeface="Times New Roman" pitchFamily="18" charset="0"/>
                <a:cs typeface="Times New Roman" pitchFamily="18" charset="0"/>
              </a:rPr>
              <a:t>Passage </a:t>
            </a:r>
            <a:r>
              <a:rPr lang="fr-FR" sz="2800" dirty="0">
                <a:solidFill>
                  <a:schemeClr val="tx1"/>
                </a:solidFill>
                <a:latin typeface="Times New Roman" pitchFamily="18" charset="0"/>
                <a:cs typeface="Times New Roman" pitchFamily="18" charset="0"/>
              </a:rPr>
              <a:t>du Consulat à l'Empire en </a:t>
            </a:r>
            <a:r>
              <a:rPr lang="fr-FR" sz="2800" dirty="0" smtClean="0">
                <a:solidFill>
                  <a:schemeClr val="tx1"/>
                </a:solidFill>
                <a:latin typeface="Times New Roman" pitchFamily="18" charset="0"/>
                <a:cs typeface="Times New Roman" pitchFamily="18" charset="0"/>
              </a:rPr>
              <a:t>1804.</a:t>
            </a:r>
          </a:p>
          <a:p>
            <a:pPr indent="723900" algn="just"/>
            <a:r>
              <a:rPr lang="fr-FR" sz="2800" dirty="0" smtClean="0">
                <a:solidFill>
                  <a:schemeClr val="tx1"/>
                </a:solidFill>
                <a:latin typeface="Times New Roman" pitchFamily="18" charset="0"/>
                <a:cs typeface="Times New Roman" pitchFamily="18" charset="0"/>
              </a:rPr>
              <a:t>Centralisation </a:t>
            </a:r>
            <a:r>
              <a:rPr lang="fr-FR" sz="2800" dirty="0">
                <a:solidFill>
                  <a:schemeClr val="tx1"/>
                </a:solidFill>
                <a:latin typeface="Times New Roman" pitchFamily="18" charset="0"/>
                <a:cs typeface="Times New Roman" pitchFamily="18" charset="0"/>
              </a:rPr>
              <a:t>administrative et mise en place du Code </a:t>
            </a:r>
            <a:r>
              <a:rPr lang="fr-FR" sz="2800" dirty="0" smtClean="0">
                <a:solidFill>
                  <a:schemeClr val="tx1"/>
                </a:solidFill>
                <a:latin typeface="Times New Roman" pitchFamily="18" charset="0"/>
                <a:cs typeface="Times New Roman" pitchFamily="18" charset="0"/>
              </a:rPr>
              <a:t>Napoléon.</a:t>
            </a:r>
          </a:p>
          <a:p>
            <a:pPr indent="723900" algn="just"/>
            <a:r>
              <a:rPr lang="fr-FR" sz="2800" dirty="0" smtClean="0">
                <a:solidFill>
                  <a:schemeClr val="tx1"/>
                </a:solidFill>
                <a:latin typeface="Times New Roman" pitchFamily="18" charset="0"/>
                <a:cs typeface="Times New Roman" pitchFamily="18" charset="0"/>
              </a:rPr>
              <a:t>Contrôle </a:t>
            </a:r>
            <a:r>
              <a:rPr lang="fr-FR" sz="2800" dirty="0">
                <a:solidFill>
                  <a:schemeClr val="tx1"/>
                </a:solidFill>
                <a:latin typeface="Times New Roman" pitchFamily="18" charset="0"/>
                <a:cs typeface="Times New Roman" pitchFamily="18" charset="0"/>
              </a:rPr>
              <a:t>quasi-total des </a:t>
            </a:r>
            <a:r>
              <a:rPr lang="fr-FR" sz="2800" dirty="0" smtClean="0">
                <a:solidFill>
                  <a:schemeClr val="tx1"/>
                </a:solidFill>
                <a:latin typeface="Times New Roman" pitchFamily="18" charset="0"/>
                <a:cs typeface="Times New Roman" pitchFamily="18" charset="0"/>
              </a:rPr>
              <a:t>institutions.</a:t>
            </a:r>
          </a:p>
          <a:p>
            <a:pPr indent="723900" algn="just"/>
            <a:r>
              <a:rPr lang="fr-FR" sz="2800" b="1" dirty="0" smtClean="0">
                <a:solidFill>
                  <a:schemeClr val="tx1"/>
                </a:solidFill>
                <a:latin typeface="Times New Roman" pitchFamily="18" charset="0"/>
                <a:cs typeface="Times New Roman" pitchFamily="18" charset="0"/>
              </a:rPr>
              <a:t>Dimension militaire</a:t>
            </a:r>
          </a:p>
          <a:p>
            <a:pPr indent="723900" algn="just"/>
            <a:r>
              <a:rPr lang="fr-FR" sz="2800" dirty="0" smtClean="0">
                <a:solidFill>
                  <a:schemeClr val="tx1"/>
                </a:solidFill>
                <a:latin typeface="Times New Roman" pitchFamily="18" charset="0"/>
                <a:cs typeface="Times New Roman" pitchFamily="18" charset="0"/>
              </a:rPr>
              <a:t>Stratège </a:t>
            </a:r>
            <a:r>
              <a:rPr lang="fr-FR" sz="2800" dirty="0">
                <a:solidFill>
                  <a:schemeClr val="tx1"/>
                </a:solidFill>
                <a:latin typeface="Times New Roman" pitchFamily="18" charset="0"/>
                <a:cs typeface="Times New Roman" pitchFamily="18" charset="0"/>
              </a:rPr>
              <a:t>conquérant subjuguant progressivement </a:t>
            </a:r>
            <a:r>
              <a:rPr lang="fr-FR" sz="2800" dirty="0" smtClean="0">
                <a:solidFill>
                  <a:schemeClr val="tx1"/>
                </a:solidFill>
                <a:latin typeface="Times New Roman" pitchFamily="18" charset="0"/>
                <a:cs typeface="Times New Roman" pitchFamily="18" charset="0"/>
              </a:rPr>
              <a:t>l'Europe.</a:t>
            </a:r>
          </a:p>
          <a:p>
            <a:pPr indent="723900" algn="just"/>
            <a:r>
              <a:rPr lang="fr-FR" sz="2800" dirty="0" smtClean="0">
                <a:solidFill>
                  <a:schemeClr val="tx1"/>
                </a:solidFill>
                <a:latin typeface="Times New Roman" pitchFamily="18" charset="0"/>
                <a:cs typeface="Times New Roman" pitchFamily="18" charset="0"/>
              </a:rPr>
              <a:t>Construction </a:t>
            </a:r>
            <a:r>
              <a:rPr lang="fr-FR" sz="2800" dirty="0">
                <a:solidFill>
                  <a:schemeClr val="tx1"/>
                </a:solidFill>
                <a:latin typeface="Times New Roman" pitchFamily="18" charset="0"/>
                <a:cs typeface="Times New Roman" pitchFamily="18" charset="0"/>
              </a:rPr>
              <a:t>d'un vaste empire par les campagnes </a:t>
            </a:r>
            <a:r>
              <a:rPr lang="fr-FR" sz="2800" dirty="0" smtClean="0">
                <a:solidFill>
                  <a:schemeClr val="tx1"/>
                </a:solidFill>
                <a:latin typeface="Times New Roman" pitchFamily="18" charset="0"/>
                <a:cs typeface="Times New Roman" pitchFamily="18" charset="0"/>
              </a:rPr>
              <a:t>militaires.</a:t>
            </a:r>
          </a:p>
          <a:p>
            <a:pPr indent="723900" algn="just"/>
            <a:r>
              <a:rPr lang="fr-FR" sz="2800" dirty="0" smtClean="0">
                <a:solidFill>
                  <a:schemeClr val="tx1"/>
                </a:solidFill>
                <a:latin typeface="Times New Roman" pitchFamily="18" charset="0"/>
                <a:cs typeface="Times New Roman" pitchFamily="18" charset="0"/>
              </a:rPr>
              <a:t>Transformation </a:t>
            </a:r>
            <a:r>
              <a:rPr lang="fr-FR" sz="2800" dirty="0">
                <a:solidFill>
                  <a:schemeClr val="tx1"/>
                </a:solidFill>
                <a:latin typeface="Times New Roman" pitchFamily="18" charset="0"/>
                <a:cs typeface="Times New Roman" pitchFamily="18" charset="0"/>
              </a:rPr>
              <a:t>de l'outil militaire </a:t>
            </a:r>
            <a:r>
              <a:rPr lang="fr-FR" sz="2800" dirty="0" smtClean="0">
                <a:solidFill>
                  <a:schemeClr val="tx1"/>
                </a:solidFill>
                <a:latin typeface="Times New Roman" pitchFamily="18" charset="0"/>
                <a:cs typeface="Times New Roman" pitchFamily="18" charset="0"/>
              </a:rPr>
              <a:t>français.</a:t>
            </a:r>
          </a:p>
          <a:p>
            <a:pPr indent="723900" algn="just"/>
            <a:r>
              <a:rPr lang="fr-FR" sz="2800" b="1" dirty="0" smtClean="0">
                <a:solidFill>
                  <a:schemeClr val="tx1"/>
                </a:solidFill>
                <a:latin typeface="Times New Roman" pitchFamily="18" charset="0"/>
                <a:cs typeface="Times New Roman" pitchFamily="18" charset="0"/>
              </a:rPr>
              <a:t>Dimension européenne</a:t>
            </a:r>
          </a:p>
          <a:p>
            <a:pPr indent="723900" algn="just"/>
            <a:r>
              <a:rPr lang="fr-FR" sz="2800" dirty="0" smtClean="0">
                <a:solidFill>
                  <a:schemeClr val="tx1"/>
                </a:solidFill>
                <a:latin typeface="Times New Roman" pitchFamily="18" charset="0"/>
                <a:cs typeface="Times New Roman" pitchFamily="18" charset="0"/>
              </a:rPr>
              <a:t>Redistribution </a:t>
            </a:r>
            <a:r>
              <a:rPr lang="fr-FR" sz="2800" dirty="0">
                <a:solidFill>
                  <a:schemeClr val="tx1"/>
                </a:solidFill>
                <a:latin typeface="Times New Roman" pitchFamily="18" charset="0"/>
                <a:cs typeface="Times New Roman" pitchFamily="18" charset="0"/>
              </a:rPr>
              <a:t>territoriale du </a:t>
            </a:r>
            <a:r>
              <a:rPr lang="fr-FR" sz="2800" dirty="0" smtClean="0">
                <a:solidFill>
                  <a:schemeClr val="tx1"/>
                </a:solidFill>
                <a:latin typeface="Times New Roman" pitchFamily="18" charset="0"/>
                <a:cs typeface="Times New Roman" pitchFamily="18" charset="0"/>
              </a:rPr>
              <a:t>continent.</a:t>
            </a:r>
          </a:p>
          <a:p>
            <a:pPr indent="723900" algn="just"/>
            <a:r>
              <a:rPr lang="fr-FR" sz="2800" dirty="0" smtClean="0">
                <a:solidFill>
                  <a:schemeClr val="tx1"/>
                </a:solidFill>
                <a:latin typeface="Times New Roman" pitchFamily="18" charset="0"/>
                <a:cs typeface="Times New Roman" pitchFamily="18" charset="0"/>
              </a:rPr>
              <a:t>Mise </a:t>
            </a:r>
            <a:r>
              <a:rPr lang="fr-FR" sz="2800" dirty="0">
                <a:solidFill>
                  <a:schemeClr val="tx1"/>
                </a:solidFill>
                <a:latin typeface="Times New Roman" pitchFamily="18" charset="0"/>
                <a:cs typeface="Times New Roman" pitchFamily="18" charset="0"/>
              </a:rPr>
              <a:t>en place de systèmes politiques </a:t>
            </a:r>
            <a:r>
              <a:rPr lang="fr-FR" sz="2800" dirty="0" smtClean="0">
                <a:solidFill>
                  <a:schemeClr val="tx1"/>
                </a:solidFill>
                <a:latin typeface="Times New Roman" pitchFamily="18" charset="0"/>
                <a:cs typeface="Times New Roman" pitchFamily="18" charset="0"/>
              </a:rPr>
              <a:t>satellites.</a:t>
            </a:r>
          </a:p>
          <a:p>
            <a:pPr indent="723900" algn="just"/>
            <a:r>
              <a:rPr lang="fr-FR" sz="2800" dirty="0" smtClean="0">
                <a:solidFill>
                  <a:schemeClr val="tx1"/>
                </a:solidFill>
                <a:latin typeface="Times New Roman" pitchFamily="18" charset="0"/>
                <a:cs typeface="Times New Roman" pitchFamily="18" charset="0"/>
              </a:rPr>
              <a:t>Diffusion </a:t>
            </a:r>
            <a:r>
              <a:rPr lang="fr-FR" sz="2800" dirty="0">
                <a:solidFill>
                  <a:schemeClr val="tx1"/>
                </a:solidFill>
                <a:latin typeface="Times New Roman" pitchFamily="18" charset="0"/>
                <a:cs typeface="Times New Roman" pitchFamily="18" charset="0"/>
              </a:rPr>
              <a:t>du modèle napoléonien d'organisation </a:t>
            </a:r>
            <a:r>
              <a:rPr lang="fr-FR" sz="2800" dirty="0" smtClean="0">
                <a:solidFill>
                  <a:schemeClr val="tx1"/>
                </a:solidFill>
                <a:latin typeface="Times New Roman" pitchFamily="18" charset="0"/>
                <a:cs typeface="Times New Roman" pitchFamily="18" charset="0"/>
              </a:rPr>
              <a:t>étatique.</a:t>
            </a:r>
          </a:p>
          <a:p>
            <a:pPr indent="723900" algn="just"/>
            <a:r>
              <a:rPr lang="fr-FR" sz="2800" dirty="0" smtClean="0">
                <a:solidFill>
                  <a:schemeClr val="tx1"/>
                </a:solidFill>
                <a:latin typeface="Times New Roman" pitchFamily="18" charset="0"/>
                <a:cs typeface="Times New Roman" pitchFamily="18" charset="0"/>
              </a:rPr>
              <a:t>Cette </a:t>
            </a:r>
            <a:r>
              <a:rPr lang="fr-FR" sz="2800" dirty="0">
                <a:solidFill>
                  <a:schemeClr val="tx1"/>
                </a:solidFill>
                <a:latin typeface="Times New Roman" pitchFamily="18" charset="0"/>
                <a:cs typeface="Times New Roman" pitchFamily="18" charset="0"/>
              </a:rPr>
              <a:t>configuration révèle un pouvoir personnel extraordinairement concentré, fruit d'un parcours individuel exceptionnel transformant radicalement les rapports de force européens</a:t>
            </a:r>
          </a:p>
        </p:txBody>
      </p:sp>
    </p:spTree>
    <p:extLst>
      <p:ext uri="{BB962C8B-B14F-4D97-AF65-F5344CB8AC3E}">
        <p14:creationId xmlns:p14="http://schemas.microsoft.com/office/powerpoint/2010/main" val="22922454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l="-6000" r="-6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854200" y="685800"/>
            <a:ext cx="8825230" cy="1107996"/>
          </a:xfrm>
        </p:spPr>
        <p:txBody>
          <a:bodyPr/>
          <a:lstStyle/>
          <a:p>
            <a:pPr algn="ctr"/>
            <a:r>
              <a:rPr lang="fr-FR" sz="3600" b="1" i="1" dirty="0">
                <a:solidFill>
                  <a:schemeClr val="tx1">
                    <a:lumMod val="95000"/>
                    <a:lumOff val="5000"/>
                  </a:schemeClr>
                </a:solidFill>
                <a:latin typeface="Times New Roman" pitchFamily="18" charset="0"/>
                <a:cs typeface="Times New Roman" pitchFamily="18" charset="0"/>
              </a:rPr>
              <a:t>1. La confiscation de la République par Bonaparte en 1799</a:t>
            </a:r>
          </a:p>
        </p:txBody>
      </p:sp>
      <p:sp>
        <p:nvSpPr>
          <p:cNvPr id="3" name="Espace réservé du texte 2"/>
          <p:cNvSpPr>
            <a:spLocks noGrp="1"/>
          </p:cNvSpPr>
          <p:nvPr>
            <p:ph type="body" idx="1"/>
          </p:nvPr>
        </p:nvSpPr>
        <p:spPr>
          <a:xfrm>
            <a:off x="177800" y="2362200"/>
            <a:ext cx="12618719" cy="7509748"/>
          </a:xfrm>
        </p:spPr>
        <p:txBody>
          <a:bodyPr/>
          <a:lstStyle/>
          <a:p>
            <a:pPr indent="533400" algn="just"/>
            <a:r>
              <a:rPr lang="fr-FR" sz="4000" dirty="0">
                <a:solidFill>
                  <a:schemeClr val="tx1"/>
                </a:solidFill>
              </a:rPr>
              <a:t>• La période révolutionnaire a été marquée par une grande instabilité politique entre 1789 et 1799 mais aussi par des difficultés économiques et sociales qui favorisent les soulèvements populaires.</a:t>
            </a:r>
          </a:p>
          <a:p>
            <a:pPr indent="533400" algn="just"/>
            <a:r>
              <a:rPr lang="fr-FR" sz="4000" dirty="0">
                <a:solidFill>
                  <a:schemeClr val="tx1"/>
                </a:solidFill>
              </a:rPr>
              <a:t>• De nombreuses personnes veulent donc un régime politique qui garantirait la stabilité politique, sociale et économique du pays tout en gardant l'héritage de 1789.</a:t>
            </a:r>
          </a:p>
          <a:p>
            <a:pPr indent="533400" algn="just"/>
            <a:r>
              <a:rPr lang="fr-FR" sz="4000" dirty="0">
                <a:solidFill>
                  <a:schemeClr val="tx1"/>
                </a:solidFill>
              </a:rPr>
              <a:t>• Le général Bonaparte, qui s'est couvert de gloire à la tête des armées révolutionnaires, profite de la situation pour prendre le pouvoir lors du coup d'État des 18 et 19 brumaire (9 et 10 novembre 1799).</a:t>
            </a:r>
          </a:p>
          <a:p>
            <a:pPr indent="533400" algn="just"/>
            <a:endParaRPr lang="fr-FR" dirty="0">
              <a:solidFill>
                <a:schemeClr val="tx1"/>
              </a:solidFill>
            </a:endParaRPr>
          </a:p>
        </p:txBody>
      </p:sp>
    </p:spTree>
    <p:extLst>
      <p:ext uri="{BB962C8B-B14F-4D97-AF65-F5344CB8AC3E}">
        <p14:creationId xmlns:p14="http://schemas.microsoft.com/office/powerpoint/2010/main" val="64068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l="-6000" r="-6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778000" y="609600"/>
            <a:ext cx="8825230" cy="877163"/>
          </a:xfrm>
        </p:spPr>
        <p:txBody>
          <a:bodyPr/>
          <a:lstStyle/>
          <a:p>
            <a:pPr algn="ctr"/>
            <a:r>
              <a:rPr lang="fr-FR" i="1" dirty="0" smtClean="0">
                <a:solidFill>
                  <a:schemeClr val="tx1">
                    <a:lumMod val="95000"/>
                    <a:lumOff val="5000"/>
                  </a:schemeClr>
                </a:solidFill>
                <a:latin typeface="Times New Roman" pitchFamily="18" charset="0"/>
                <a:cs typeface="Times New Roman" pitchFamily="18" charset="0"/>
              </a:rPr>
              <a:t> </a:t>
            </a:r>
            <a:endParaRPr lang="fr-FR" i="1" dirty="0">
              <a:solidFill>
                <a:schemeClr val="tx1">
                  <a:lumMod val="95000"/>
                  <a:lumOff val="5000"/>
                </a:schemeClr>
              </a:solidFill>
              <a:latin typeface="Times New Roman" pitchFamily="18" charset="0"/>
              <a:cs typeface="Times New Roman" pitchFamily="18" charset="0"/>
            </a:endParaRPr>
          </a:p>
        </p:txBody>
      </p:sp>
      <p:sp>
        <p:nvSpPr>
          <p:cNvPr id="3" name="Espace réservé du texte 2"/>
          <p:cNvSpPr>
            <a:spLocks noGrp="1"/>
          </p:cNvSpPr>
          <p:nvPr>
            <p:ph type="body" idx="1"/>
          </p:nvPr>
        </p:nvSpPr>
        <p:spPr>
          <a:xfrm>
            <a:off x="406400" y="914400"/>
            <a:ext cx="12598400" cy="8125301"/>
          </a:xfrm>
        </p:spPr>
        <p:txBody>
          <a:bodyPr/>
          <a:lstStyle/>
          <a:p>
            <a:r>
              <a:rPr lang="fr-FR" sz="4400" dirty="0">
                <a:solidFill>
                  <a:schemeClr val="tx1"/>
                </a:solidFill>
              </a:rPr>
              <a:t>2. Le Consulat : un régime de plus en plus </a:t>
            </a:r>
            <a:r>
              <a:rPr lang="fr-FR" sz="4400" dirty="0" smtClean="0">
                <a:solidFill>
                  <a:schemeClr val="tx1"/>
                </a:solidFill>
              </a:rPr>
              <a:t>autoritaire</a:t>
            </a:r>
          </a:p>
          <a:p>
            <a:r>
              <a:rPr lang="fr-FR" sz="4000" dirty="0">
                <a:solidFill>
                  <a:schemeClr val="tx1"/>
                </a:solidFill>
              </a:rPr>
              <a:t>• Bonaparte mène une politique de réconciliation nationale pour rétablir la paix en France :</a:t>
            </a:r>
          </a:p>
          <a:p>
            <a:r>
              <a:rPr lang="fr-FR" sz="4000" dirty="0">
                <a:solidFill>
                  <a:schemeClr val="tx1"/>
                </a:solidFill>
              </a:rPr>
              <a:t>pour satisfaire les royalistes, il accepte, sous conditions, le retour des nobles émigrés pendant la Révolution et signe un concordat avec le pape en 1801 ;</a:t>
            </a:r>
          </a:p>
          <a:p>
            <a:r>
              <a:rPr lang="fr-FR" sz="4000" dirty="0">
                <a:solidFill>
                  <a:schemeClr val="tx1"/>
                </a:solidFill>
              </a:rPr>
              <a:t>pour les révolutionnaires, il rétablit le suffrage universel.</a:t>
            </a:r>
          </a:p>
          <a:p>
            <a:r>
              <a:rPr lang="fr-FR" sz="4000" dirty="0">
                <a:solidFill>
                  <a:schemeClr val="tx1"/>
                </a:solidFill>
              </a:rPr>
              <a:t>• Il prend surtout beaucoup de mesures en faveur des libéraux et s'appuie sur les notables : renforcement du droit de propriété, retour de la prospérité économique, contrôle des employés avec le livret ouvrier, promotion sociale des enfants de l'élite avec la création des lycées.</a:t>
            </a:r>
          </a:p>
          <a:p>
            <a:endParaRPr lang="fr-FR" sz="4400" b="1" dirty="0" smtClean="0">
              <a:solidFill>
                <a:schemeClr val="tx1"/>
              </a:solidFill>
            </a:endParaRPr>
          </a:p>
        </p:txBody>
      </p:sp>
    </p:spTree>
    <p:extLst>
      <p:ext uri="{BB962C8B-B14F-4D97-AF65-F5344CB8AC3E}">
        <p14:creationId xmlns:p14="http://schemas.microsoft.com/office/powerpoint/2010/main" val="2075301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5000" y="990600"/>
            <a:ext cx="11658600" cy="4924425"/>
          </a:xfrm>
        </p:spPr>
        <p:txBody>
          <a:bodyPr/>
          <a:lstStyle/>
          <a:p>
            <a:pPr algn="just"/>
            <a:r>
              <a:rPr lang="fr-FR" sz="3200" b="1" dirty="0">
                <a:solidFill>
                  <a:schemeClr val="tx1"/>
                </a:solidFill>
              </a:rPr>
              <a:t>• </a:t>
            </a:r>
            <a:r>
              <a:rPr lang="fr-FR" sz="3200" i="1" dirty="0">
                <a:solidFill>
                  <a:schemeClr val="tx1"/>
                </a:solidFill>
              </a:rPr>
              <a:t>Il réorganise l'État et l'administration : crée la Banque de France, les préfets ; réforme les impôts ; instaure le Code civil en 1804. Ce texte est d'essence plutôt conservatrice mais il intègre certains acquis de la Révolution, comme le divorce. Sa mise en place dans plusieurs pays d'Europe pendant l'Empire y laissa des traces durables. Mais son régime est de plus en plus autoritaire et centralisé : en tant que premier consul, il concentre les pouvoirs exécutifs et certains pouvoirs législatifs. Il a recours au plébiscite (vote de confiance des citoyens) pour gouverner. Finalement, il se fait nommer consul à vie en 1802.</a:t>
            </a:r>
          </a:p>
        </p:txBody>
      </p:sp>
    </p:spTree>
    <p:extLst>
      <p:ext uri="{BB962C8B-B14F-4D97-AF65-F5344CB8AC3E}">
        <p14:creationId xmlns:p14="http://schemas.microsoft.com/office/powerpoint/2010/main" val="2909477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82600" y="1905000"/>
            <a:ext cx="12136119" cy="7017306"/>
          </a:xfrm>
        </p:spPr>
        <p:txBody>
          <a:bodyPr/>
          <a:lstStyle/>
          <a:p>
            <a:r>
              <a:rPr lang="fr-FR" sz="2400" b="1" dirty="0"/>
              <a:t>3. L'Empire (1804-1814/1815</a:t>
            </a:r>
            <a:r>
              <a:rPr lang="fr-FR" sz="2400" b="1" dirty="0" smtClean="0"/>
              <a:t>)</a:t>
            </a:r>
          </a:p>
          <a:p>
            <a:endParaRPr lang="fr-FR" sz="2400" b="1" dirty="0"/>
          </a:p>
          <a:p>
            <a:pPr algn="just"/>
            <a:r>
              <a:rPr lang="fr-FR" sz="2400" dirty="0"/>
              <a:t>• </a:t>
            </a:r>
            <a:r>
              <a:rPr lang="fr-FR" sz="3200" b="1" dirty="0"/>
              <a:t>En 1804, Bonaparte se fait proclamer empereur des Français. Il renforce les acquis du Consulat </a:t>
            </a:r>
            <a:r>
              <a:rPr lang="fr-FR" sz="2400" b="1" dirty="0"/>
              <a:t>et </a:t>
            </a:r>
            <a:r>
              <a:rPr lang="fr-FR" sz="3200" b="1" dirty="0"/>
              <a:t>mène une politique autoritaire. Le ministre Fouché contrôle ainsi la presse. La politique extérieure menée par Napoléon consiste à donner à la France l'hégémonie en Europe. Le territoire national est porté en 1812 à 130 départements, de Rome à Hambourg. Pour cela, il utilise l'armée issue de la Révolution comme outil de sa gloire : les « grognards » formant la « Grande Armée » portent la légende napoléonienne jusqu'au </a:t>
            </a:r>
            <a:r>
              <a:rPr lang="fr-FR" sz="3200" b="1" dirty="0" err="1"/>
              <a:t>xixe</a:t>
            </a:r>
            <a:r>
              <a:rPr lang="fr-FR" sz="3200" b="1" dirty="0"/>
              <a:t> siècle. Malgré d'importantes victoires, comme celle d'Austerlitz en 1805 sur l'Autriche, il ne parvient pas à créer des alliances durables et les autres pays forment contre la France plusieurs coalitions. Contre l'Angleterre, la mise en place d'un blocus continental est un échec.</a:t>
            </a:r>
          </a:p>
          <a:p>
            <a:endParaRPr lang="fr-FR" sz="2400" b="1" dirty="0"/>
          </a:p>
        </p:txBody>
      </p:sp>
    </p:spTree>
    <p:extLst>
      <p:ext uri="{BB962C8B-B14F-4D97-AF65-F5344CB8AC3E}">
        <p14:creationId xmlns:p14="http://schemas.microsoft.com/office/powerpoint/2010/main" val="2472368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20800" y="685800"/>
            <a:ext cx="10591800" cy="7368684"/>
          </a:xfrm>
          <a:prstGeom prst="rect">
            <a:avLst/>
          </a:prstGeom>
        </p:spPr>
        <p:txBody>
          <a:bodyPr vert="horz" wrap="square" lIns="0" tIns="12700" rIns="0" bIns="0" rtlCol="0">
            <a:spAutoFit/>
          </a:bodyPr>
          <a:lstStyle/>
          <a:p>
            <a:pPr marL="5715" algn="just">
              <a:lnSpc>
                <a:spcPct val="100000"/>
              </a:lnSpc>
              <a:spcBef>
                <a:spcPts val="100"/>
              </a:spcBef>
            </a:pPr>
            <a:r>
              <a:rPr lang="fr-FR" sz="2800" b="1" i="1" spc="-5" dirty="0">
                <a:latin typeface="Arial"/>
                <a:cs typeface="Arial"/>
              </a:rPr>
              <a:t>• Le modèle de la nation française avait fait naître des espoirs chez certains peuples. Des Allemands et des Italiens avaient vu arriver les armées françaises en libératrices contre les souverains. Mais la France soumet en réalité ces territoires. Napoléon les annexe ou y crée des royaumes attribués à des membres de sa famille. Ainsi, le sentiment antifrançais renforce le sentiment national. En 1812, l'Allemand Fichte proclame un Appel à la nation allemande contre la France.</a:t>
            </a:r>
            <a:br>
              <a:rPr lang="fr-FR" sz="2800" b="1" i="1" spc="-5" dirty="0">
                <a:latin typeface="Arial"/>
                <a:cs typeface="Arial"/>
              </a:rPr>
            </a:br>
            <a:r>
              <a:rPr lang="fr-FR" sz="2800" b="1" i="1" spc="-5" dirty="0">
                <a:latin typeface="Arial"/>
                <a:cs typeface="Arial"/>
              </a:rPr>
              <a:t>• La campagne de Russie en 1812 se solde par un désastre. En 1814, les Prussiens, les Russes et les Autrichiens occupent la France. Louis XVIII, frère de Louis XVI, est placé sur le trône. Malgré les Cent-Jours où il parvient à rétablir son pouvoir de mars à juin 1815, Napoléon est exilé sur l'île de Sainte-Hélène, où il meurt en 1821</a:t>
            </a:r>
            <a:r>
              <a:rPr lang="fr-FR" b="1" i="1" spc="-5" dirty="0">
                <a:latin typeface="Arial"/>
                <a:cs typeface="Arial"/>
              </a:rPr>
              <a:t>.</a:t>
            </a:r>
            <a:br>
              <a:rPr lang="fr-FR" b="1" i="1" spc="-5" dirty="0">
                <a:latin typeface="Arial"/>
                <a:cs typeface="Arial"/>
              </a:rPr>
            </a:br>
            <a:endParaRPr b="1" i="1" spc="-5" dirty="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646</TotalTime>
  <Words>807</Words>
  <Application>Microsoft Office PowerPoint</Application>
  <PresentationFormat>Personnalisé</PresentationFormat>
  <Paragraphs>50</Paragraphs>
  <Slides>9</Slides>
  <Notes>1</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Office Theme</vt:lpstr>
      <vt:lpstr>Université de TISSEMSILT                             Ahmed Ben Yahia El Wancharissi Faculté des Lettres et des Langues Département des lettres et langue française</vt:lpstr>
      <vt:lpstr>Présentation PowerPoint</vt:lpstr>
      <vt:lpstr>Présentation PowerPoint</vt:lpstr>
      <vt:lpstr>Présentation PowerPoint</vt:lpstr>
      <vt:lpstr>1. La confiscation de la République par Bonaparte en 1799</vt:lpstr>
      <vt:lpstr> </vt:lpstr>
      <vt:lpstr>• Il réorganise l'État et l'administration : crée la Banque de France, les préfets ; réforme les impôts ; instaure le Code civil en 1804. Ce texte est d'essence plutôt conservatrice mais il intègre certains acquis de la Révolution, comme le divorce. Sa mise en place dans plusieurs pays d'Europe pendant l'Empire y laissa des traces durables. Mais son régime est de plus en plus autoritaire et centralisé : en tant que premier consul, il concentre les pouvoirs exécutifs et certains pouvoirs législatifs. Il a recours au plébiscite (vote de confiance des citoyens) pour gouverner. Finalement, il se fait nommer consul à vie en 1802.</vt:lpstr>
      <vt:lpstr>Présentation PowerPoint</vt:lpstr>
      <vt:lpstr>• Le modèle de la nation française avait fait naître des espoirs chez certains peuples. Des Allemands et des Italiens avaient vu arriver les armées françaises en libératrices contre les souverains. Mais la France soumet en réalité ces territoires. Napoléon les annexe ou y crée des royaumes attribués à des membres de sa famille. Ainsi, le sentiment antifrançais renforce le sentiment national. En 1812, l'Allemand Fichte proclame un Appel à la nation allemande contre la France. • La campagne de Russie en 1812 se solde par un désastre. En 1814, les Prussiens, les Russes et les Autrichiens occupent la France. Louis XVIII, frère de Louis XVI, est placé sur le trône. Malgré les Cent-Jours où il parvient à rétablir son pouvoir de mars à juin 1815, Napoléon est exilé sur l'île de Sainte-Hélène, où il meurt en 1821.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dc:title>
  <cp:lastModifiedBy>DELL</cp:lastModifiedBy>
  <cp:revision>58</cp:revision>
  <dcterms:created xsi:type="dcterms:W3CDTF">2023-06-12T00:14:04Z</dcterms:created>
  <dcterms:modified xsi:type="dcterms:W3CDTF">2024-11-20T13:16:06Z</dcterms:modified>
</cp:coreProperties>
</file>