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15/03/2025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15/03/2025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15/03/2025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15/03/2025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15/03/2025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15/03/2025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15/03/2025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15/03/2025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15/03/2025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15/03/2025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15/03/2025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15/03/2025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i="1" dirty="0" smtClean="0">
                <a:solidFill>
                  <a:srgbClr val="FF0000"/>
                </a:solidFill>
                <a:latin typeface="Algerian" pitchFamily="82" charset="0"/>
              </a:rPr>
              <a:t>Triangle de persuasion </a:t>
            </a:r>
            <a:br>
              <a:rPr lang="fr-FR" i="1" dirty="0" smtClean="0">
                <a:solidFill>
                  <a:srgbClr val="FF0000"/>
                </a:solidFill>
                <a:latin typeface="Algerian" pitchFamily="82" charset="0"/>
              </a:rPr>
            </a:br>
            <a:r>
              <a:rPr lang="fr-FR" i="1" dirty="0" smtClean="0">
                <a:solidFill>
                  <a:srgbClr val="FF0000"/>
                </a:solidFill>
                <a:latin typeface="Algerian" pitchFamily="82" charset="0"/>
              </a:rPr>
              <a:t>Vs </a:t>
            </a:r>
            <a:br>
              <a:rPr lang="fr-FR" i="1" dirty="0" smtClean="0">
                <a:solidFill>
                  <a:srgbClr val="FF0000"/>
                </a:solidFill>
                <a:latin typeface="Algerian" pitchFamily="82" charset="0"/>
              </a:rPr>
            </a:br>
            <a:r>
              <a:rPr lang="fr-FR" i="1" dirty="0" smtClean="0">
                <a:solidFill>
                  <a:srgbClr val="FF0000"/>
                </a:solidFill>
                <a:latin typeface="Algerian" pitchFamily="82" charset="0"/>
              </a:rPr>
              <a:t>Communication</a:t>
            </a:r>
            <a:endParaRPr lang="fr-FR" i="1" dirty="0">
              <a:solidFill>
                <a:srgbClr val="FF0000"/>
              </a:solidFill>
              <a:latin typeface="Algerian" pitchFamily="82" charset="0"/>
            </a:endParaRPr>
          </a:p>
        </p:txBody>
      </p:sp>
      <p:sp>
        <p:nvSpPr>
          <p:cNvPr id="3" name="Sous-titre 2"/>
          <p:cNvSpPr>
            <a:spLocks noGrp="1"/>
          </p:cNvSpPr>
          <p:nvPr>
            <p:ph type="subTitle" idx="1"/>
          </p:nvPr>
        </p:nvSpPr>
        <p:spPr/>
        <p:txBody>
          <a:bodyPr/>
          <a:lstStyle/>
          <a:p>
            <a:endParaRPr lang="fr-FR"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933056"/>
            <a:ext cx="741682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362448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05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solidFill>
                  <a:srgbClr val="7030A0"/>
                </a:solidFill>
                <a:latin typeface="Aharoni" pitchFamily="2" charset="-79"/>
                <a:cs typeface="Aharoni" pitchFamily="2" charset="-79"/>
              </a:rPr>
              <a:t>Le triangle de persuasion</a:t>
            </a:r>
            <a:endParaRPr lang="fr-FR" i="1" dirty="0">
              <a:solidFill>
                <a:srgbClr val="7030A0"/>
              </a:solidFill>
              <a:latin typeface="Aharoni" pitchFamily="2" charset="-79"/>
              <a:cs typeface="Aharoni" pitchFamily="2" charset="-79"/>
            </a:endParaRPr>
          </a:p>
        </p:txBody>
      </p:sp>
      <p:sp>
        <p:nvSpPr>
          <p:cNvPr id="3" name="Espace réservé du contenu 2"/>
          <p:cNvSpPr>
            <a:spLocks noGrp="1"/>
          </p:cNvSpPr>
          <p:nvPr>
            <p:ph idx="1"/>
          </p:nvPr>
        </p:nvSpPr>
        <p:spPr/>
        <p:txBody>
          <a:bodyPr/>
          <a:lstStyle/>
          <a:p>
            <a:endParaRPr lang="fr-FR"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47825"/>
            <a:ext cx="7560840" cy="3077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688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050"/>
                </a:solidFill>
                <a:latin typeface="Algerian" pitchFamily="82" charset="0"/>
              </a:rPr>
              <a:t>L’ethos chez Aristote</a:t>
            </a:r>
            <a:endParaRPr lang="fr-FR" dirty="0">
              <a:solidFill>
                <a:srgbClr val="00B050"/>
              </a:solidFill>
              <a:latin typeface="Algerian" pitchFamily="82" charset="0"/>
            </a:endParaRPr>
          </a:p>
        </p:txBody>
      </p:sp>
      <p:sp>
        <p:nvSpPr>
          <p:cNvPr id="3" name="Espace réservé du contenu 2"/>
          <p:cNvSpPr>
            <a:spLocks noGrp="1"/>
          </p:cNvSpPr>
          <p:nvPr>
            <p:ph idx="1"/>
          </p:nvPr>
        </p:nvSpPr>
        <p:spPr/>
        <p:txBody>
          <a:bodyPr>
            <a:normAutofit/>
          </a:bodyPr>
          <a:lstStyle/>
          <a:p>
            <a:pPr lvl="0"/>
            <a:r>
              <a:rPr lang="fr-FR" dirty="0">
                <a:solidFill>
                  <a:prstClr val="black"/>
                </a:solidFill>
                <a:latin typeface="Monotype Corsiva" pitchFamily="66" charset="0"/>
              </a:rPr>
              <a:t>Certains Modernes se présentent comme les héritiers du philosophe Aristote qui est, le premier, à introduire cette notion dans le champ de la rhétorique. L’ethos aristotélicien est alors défini comme « l'image de soi que le locuteur construit dans son discours pour exercer une influence sur son allocutaire », l'autorité que donne à l'orateur sa présentation de soi dérivant des trois aspects fondamentaux que sont la vertu, la prudence et la bienveillance</a:t>
            </a:r>
          </a:p>
          <a:p>
            <a:endParaRPr lang="fr-FR" dirty="0">
              <a:latin typeface="Monotype Corsiva" pitchFamily="66" charset="0"/>
            </a:endParaRPr>
          </a:p>
        </p:txBody>
      </p:sp>
      <p:pic>
        <p:nvPicPr>
          <p:cNvPr id="5"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2682738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211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smtClean="0">
                <a:solidFill>
                  <a:srgbClr val="0070C0"/>
                </a:solidFill>
                <a:latin typeface="Arial Rounded MT Bold" pitchFamily="34" charset="0"/>
              </a:rPr>
              <a:t>L’ethos dans d’autres héritages antiques</a:t>
            </a:r>
            <a:endParaRPr lang="fr-FR" i="1" dirty="0">
              <a:solidFill>
                <a:srgbClr val="0070C0"/>
              </a:solidFill>
              <a:latin typeface="Arial Rounded MT Bold" pitchFamily="34" charset="0"/>
            </a:endParaRPr>
          </a:p>
        </p:txBody>
      </p:sp>
      <p:sp>
        <p:nvSpPr>
          <p:cNvPr id="3" name="Espace réservé du contenu 2"/>
          <p:cNvSpPr>
            <a:spLocks noGrp="1"/>
          </p:cNvSpPr>
          <p:nvPr>
            <p:ph idx="1"/>
          </p:nvPr>
        </p:nvSpPr>
        <p:spPr/>
        <p:txBody>
          <a:bodyPr>
            <a:normAutofit/>
          </a:bodyPr>
          <a:lstStyle/>
          <a:p>
            <a:pPr algn="just"/>
            <a:r>
              <a:rPr lang="fr-FR" dirty="0">
                <a:latin typeface="Monotype Corsiva" pitchFamily="66" charset="0"/>
              </a:rPr>
              <a:t>« </a:t>
            </a:r>
            <a:r>
              <a:rPr lang="fr-FR" dirty="0" smtClean="0">
                <a:latin typeface="Monotype Corsiva" pitchFamily="66" charset="0"/>
              </a:rPr>
              <a:t>Bien </a:t>
            </a:r>
            <a:r>
              <a:rPr lang="fr-FR" dirty="0">
                <a:latin typeface="Monotype Corsiva" pitchFamily="66" charset="0"/>
              </a:rPr>
              <a:t>loin que celui qui veut persuader un auditoire néglige la vertu, son principal souci sera de donner de lui à ses concitoyens la meilleure opinion possible. Qui ne sait en effet que la parole d’un homme bien considéré inspire plus de confiance que celle d’un homme décrié, et que les preuves de sincérité qui résultent de toute la conduite d’un orateur ont plus de poids que celle que le discours fournit ? »(Isocrate in Amossy 2000 : 71)</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7923156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78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latin typeface="Algerian" pitchFamily="82" charset="0"/>
              </a:rPr>
              <a:t>L’ethos préalable </a:t>
            </a:r>
            <a:endParaRPr lang="fr-FR" dirty="0">
              <a:solidFill>
                <a:srgbClr val="002060"/>
              </a:solidFill>
              <a:latin typeface="Algerian" pitchFamily="82" charset="0"/>
            </a:endParaRPr>
          </a:p>
        </p:txBody>
      </p:sp>
      <p:sp>
        <p:nvSpPr>
          <p:cNvPr id="3" name="Espace réservé du contenu 2"/>
          <p:cNvSpPr>
            <a:spLocks noGrp="1"/>
          </p:cNvSpPr>
          <p:nvPr>
            <p:ph idx="1"/>
          </p:nvPr>
        </p:nvSpPr>
        <p:spPr/>
        <p:txBody>
          <a:bodyPr/>
          <a:lstStyle/>
          <a:p>
            <a:pPr lvl="0"/>
            <a:r>
              <a:rPr lang="fr-FR" dirty="0">
                <a:solidFill>
                  <a:prstClr val="black"/>
                </a:solidFill>
                <a:latin typeface="Monotype Corsiva" pitchFamily="66" charset="0"/>
              </a:rPr>
              <a:t>« Même si le Co-énonciateur ne sait rien au préalable de l’ethos de l’énonciateur, le seul fait qu’un texte relève d’un genre de discours ou d’un certain positionnement idéologique induit des attentes en matière d’ethos ». (Maingueneau 1999 : 78) </a:t>
            </a:r>
          </a:p>
          <a:p>
            <a:endParaRPr lang="fr-FR" dirty="0">
              <a:latin typeface="Monotype Corsiva" pitchFamily="66" charset="0"/>
            </a:endParaRPr>
          </a:p>
        </p:txBody>
      </p:sp>
      <p:pic>
        <p:nvPicPr>
          <p:cNvPr id="5"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1530713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79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221</Words>
  <Application>Microsoft Office PowerPoint</Application>
  <PresentationFormat>Affichage à l'écran (4:3)</PresentationFormat>
  <Paragraphs>8</Paragraphs>
  <Slides>5</Slides>
  <Notes>0</Notes>
  <HiddenSlides>0</HiddenSlides>
  <MMClips>4</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Thème Office</vt:lpstr>
      <vt:lpstr>Triangle de persuasion  Vs  Communication</vt:lpstr>
      <vt:lpstr>Le triangle de persuasion</vt:lpstr>
      <vt:lpstr>L’ethos chez Aristote</vt:lpstr>
      <vt:lpstr>L’ethos dans d’autres héritages antiques</vt:lpstr>
      <vt:lpstr>L’ethos préalable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Triangle de persuasion  Vs  Communication</dc:title>
  <dc:creator>lenovo</dc:creator>
  <cp:lastModifiedBy>lenovo</cp:lastModifiedBy>
  <cp:revision>9</cp:revision>
  <dcterms:created xsi:type="dcterms:W3CDTF">2019-03-31T16:31:54Z</dcterms:created>
  <dcterms:modified xsi:type="dcterms:W3CDTF">2025-03-15T03:02:24Z</dcterms:modified>
</cp:coreProperties>
</file>