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6"/>
  </p:notesMasterIdLst>
  <p:sldIdLst>
    <p:sldId id="256" r:id="rId2"/>
    <p:sldId id="257" r:id="rId3"/>
    <p:sldId id="258" r:id="rId4"/>
    <p:sldId id="260" r:id="rId5"/>
    <p:sldId id="259" r:id="rId6"/>
    <p:sldId id="261" r:id="rId7"/>
    <p:sldId id="262" r:id="rId8"/>
    <p:sldId id="276" r:id="rId9"/>
    <p:sldId id="277" r:id="rId10"/>
    <p:sldId id="278" r:id="rId11"/>
    <p:sldId id="358" r:id="rId12"/>
    <p:sldId id="359" r:id="rId13"/>
    <p:sldId id="360" r:id="rId14"/>
    <p:sldId id="361" r:id="rId15"/>
    <p:sldId id="362" r:id="rId16"/>
    <p:sldId id="363" r:id="rId17"/>
    <p:sldId id="334" r:id="rId18"/>
    <p:sldId id="366" r:id="rId19"/>
    <p:sldId id="263" r:id="rId20"/>
    <p:sldId id="365" r:id="rId21"/>
    <p:sldId id="367" r:id="rId22"/>
    <p:sldId id="280" r:id="rId23"/>
    <p:sldId id="281" r:id="rId24"/>
    <p:sldId id="402" r:id="rId25"/>
    <p:sldId id="282" r:id="rId26"/>
    <p:sldId id="283" r:id="rId27"/>
    <p:sldId id="335" r:id="rId28"/>
    <p:sldId id="368" r:id="rId29"/>
    <p:sldId id="264" r:id="rId30"/>
    <p:sldId id="285" r:id="rId31"/>
    <p:sldId id="286" r:id="rId32"/>
    <p:sldId id="369" r:id="rId33"/>
    <p:sldId id="370" r:id="rId34"/>
    <p:sldId id="371" r:id="rId35"/>
    <p:sldId id="372" r:id="rId36"/>
    <p:sldId id="373" r:id="rId37"/>
    <p:sldId id="336" r:id="rId38"/>
    <p:sldId id="265" r:id="rId39"/>
    <p:sldId id="287" r:id="rId40"/>
    <p:sldId id="288" r:id="rId41"/>
    <p:sldId id="374" r:id="rId42"/>
    <p:sldId id="375" r:id="rId43"/>
    <p:sldId id="376" r:id="rId44"/>
    <p:sldId id="377" r:id="rId45"/>
    <p:sldId id="337" r:id="rId46"/>
    <p:sldId id="266" r:id="rId47"/>
    <p:sldId id="289" r:id="rId48"/>
    <p:sldId id="290" r:id="rId49"/>
    <p:sldId id="291" r:id="rId50"/>
    <p:sldId id="378" r:id="rId51"/>
    <p:sldId id="379" r:id="rId52"/>
    <p:sldId id="380" r:id="rId53"/>
    <p:sldId id="381" r:id="rId54"/>
    <p:sldId id="382" r:id="rId55"/>
    <p:sldId id="383" r:id="rId56"/>
    <p:sldId id="384" r:id="rId57"/>
    <p:sldId id="338" r:id="rId58"/>
    <p:sldId id="267" r:id="rId59"/>
    <p:sldId id="293" r:id="rId60"/>
    <p:sldId id="294" r:id="rId61"/>
    <p:sldId id="295" r:id="rId62"/>
    <p:sldId id="296" r:id="rId63"/>
    <p:sldId id="339" r:id="rId64"/>
    <p:sldId id="268" r:id="rId65"/>
    <p:sldId id="297" r:id="rId66"/>
    <p:sldId id="298" r:id="rId67"/>
    <p:sldId id="385" r:id="rId68"/>
    <p:sldId id="386" r:id="rId69"/>
    <p:sldId id="387" r:id="rId70"/>
    <p:sldId id="388" r:id="rId71"/>
    <p:sldId id="389" r:id="rId72"/>
    <p:sldId id="390" r:id="rId73"/>
    <p:sldId id="391" r:id="rId74"/>
    <p:sldId id="392" r:id="rId75"/>
    <p:sldId id="393" r:id="rId76"/>
    <p:sldId id="394" r:id="rId77"/>
    <p:sldId id="395" r:id="rId78"/>
    <p:sldId id="340" r:id="rId79"/>
    <p:sldId id="269" r:id="rId80"/>
    <p:sldId id="292" r:id="rId81"/>
    <p:sldId id="396" r:id="rId82"/>
    <p:sldId id="397" r:id="rId83"/>
    <p:sldId id="398" r:id="rId84"/>
    <p:sldId id="399" r:id="rId85"/>
    <p:sldId id="400" r:id="rId86"/>
    <p:sldId id="401" r:id="rId87"/>
    <p:sldId id="341" r:id="rId88"/>
    <p:sldId id="343" r:id="rId89"/>
    <p:sldId id="271" r:id="rId90"/>
    <p:sldId id="310" r:id="rId91"/>
    <p:sldId id="311" r:id="rId92"/>
    <p:sldId id="347" r:id="rId93"/>
    <p:sldId id="275" r:id="rId94"/>
    <p:sldId id="326" r:id="rId9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90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EFA92D-D33A-4929-B280-69BFFA035AD6}" type="datetimeFigureOut">
              <a:rPr lang="fr-FR" smtClean="0"/>
              <a:t>10/04/2025</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D6CAD6-890F-49D5-B390-ACD43706BDED}" type="slidenum">
              <a:rPr lang="fr-FR" smtClean="0"/>
              <a:t>‹N°›</a:t>
            </a:fld>
            <a:endParaRPr lang="fr-FR"/>
          </a:p>
        </p:txBody>
      </p:sp>
    </p:spTree>
    <p:extLst>
      <p:ext uri="{BB962C8B-B14F-4D97-AF65-F5344CB8AC3E}">
        <p14:creationId xmlns:p14="http://schemas.microsoft.com/office/powerpoint/2010/main" val="2421019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ED6CAD6-890F-49D5-B390-ACD43706BDED}" type="slidenum">
              <a:rPr lang="fr-FR" smtClean="0"/>
              <a:t>29</a:t>
            </a:fld>
            <a:endParaRPr lang="fr-FR"/>
          </a:p>
        </p:txBody>
      </p:sp>
    </p:spTree>
    <p:extLst>
      <p:ext uri="{BB962C8B-B14F-4D97-AF65-F5344CB8AC3E}">
        <p14:creationId xmlns:p14="http://schemas.microsoft.com/office/powerpoint/2010/main" val="1770491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10/04/2025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10/04/2025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10/04/2025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10/04/2025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10/04/2025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10/04/2025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10/04/2025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rtl="1"/>
            <a:r>
              <a:rPr lang="ar-DZ" sz="2800" dirty="0" smtClean="0">
                <a:solidFill>
                  <a:schemeClr val="tx1"/>
                </a:solidFill>
                <a:cs typeface="+mj-cs"/>
              </a:rPr>
              <a:t>الجمهورية الجزائرية الديمقراطية الشعبية</a:t>
            </a:r>
          </a:p>
          <a:p>
            <a:pPr rtl="1"/>
            <a:r>
              <a:rPr lang="ar-DZ" sz="2800" dirty="0" smtClean="0">
                <a:solidFill>
                  <a:schemeClr val="tx1"/>
                </a:solidFill>
                <a:cs typeface="+mj-cs"/>
              </a:rPr>
              <a:t>وزارة التعليم العالي والبحث العلمي</a:t>
            </a:r>
          </a:p>
          <a:p>
            <a:pPr rtl="1"/>
            <a:r>
              <a:rPr lang="ar-DZ" sz="2800" dirty="0" smtClean="0">
                <a:solidFill>
                  <a:schemeClr val="tx1"/>
                </a:solidFill>
                <a:cs typeface="+mj-cs"/>
              </a:rPr>
              <a:t>جامعة تيسمسيلت</a:t>
            </a:r>
          </a:p>
          <a:p>
            <a:pPr rtl="1"/>
            <a:r>
              <a:rPr lang="ar-DZ" sz="2800" dirty="0" smtClean="0">
                <a:solidFill>
                  <a:schemeClr val="tx1"/>
                </a:solidFill>
                <a:cs typeface="+mj-cs"/>
              </a:rPr>
              <a:t>كلية العلوم الاقتصادية والتجارية وعلوم التسيير</a:t>
            </a:r>
          </a:p>
          <a:p>
            <a:pPr rtl="1"/>
            <a:r>
              <a:rPr lang="ar-DZ" sz="2800" dirty="0" smtClean="0">
                <a:solidFill>
                  <a:schemeClr val="tx1"/>
                </a:solidFill>
                <a:cs typeface="+mj-cs"/>
              </a:rPr>
              <a:t>قسم علوم التسيير</a:t>
            </a:r>
          </a:p>
          <a:p>
            <a:pPr rtl="1"/>
            <a:endParaRPr lang="ar-DZ" dirty="0" smtClean="0">
              <a:solidFill>
                <a:schemeClr val="tx1"/>
              </a:solidFill>
              <a:cs typeface="+mj-cs"/>
            </a:endParaRPr>
          </a:p>
          <a:p>
            <a:pPr rtl="1"/>
            <a:r>
              <a:rPr lang="ar-DZ" b="1" dirty="0" smtClean="0">
                <a:solidFill>
                  <a:schemeClr val="tx1"/>
                </a:solidFill>
                <a:cs typeface="+mj-cs"/>
              </a:rPr>
              <a:t>دروس عبر الخط في مقياس أساسيات بحوث العمليات</a:t>
            </a:r>
          </a:p>
          <a:p>
            <a:pPr rtl="1"/>
            <a:endParaRPr lang="ar-DZ" b="1" dirty="0" smtClean="0">
              <a:solidFill>
                <a:schemeClr val="tx1"/>
              </a:solidFill>
              <a:cs typeface="+mj-cs"/>
            </a:endParaRPr>
          </a:p>
          <a:p>
            <a:pPr rtl="1"/>
            <a:r>
              <a:rPr lang="ar-DZ" sz="2600" dirty="0" smtClean="0">
                <a:solidFill>
                  <a:schemeClr val="tx1"/>
                </a:solidFill>
                <a:cs typeface="+mj-cs"/>
              </a:rPr>
              <a:t>موجة لطلبة السنة الثانية ليسانس تخصص علوم مالية و محاسبية</a:t>
            </a:r>
          </a:p>
          <a:p>
            <a:pPr rtl="1"/>
            <a:endParaRPr lang="ar-DZ" sz="2600" dirty="0" smtClean="0">
              <a:solidFill>
                <a:schemeClr val="tx1"/>
              </a:solidFill>
              <a:cs typeface="+mj-cs"/>
            </a:endParaRPr>
          </a:p>
          <a:p>
            <a:pPr rtl="1"/>
            <a:r>
              <a:rPr lang="ar-DZ" sz="2500" b="1" dirty="0" smtClean="0">
                <a:solidFill>
                  <a:schemeClr val="tx1"/>
                </a:solidFill>
                <a:cs typeface="+mj-cs"/>
              </a:rPr>
              <a:t>من إعداد الدكتورة مبطوش العلجة</a:t>
            </a:r>
            <a:endParaRPr lang="ar-DZ" sz="2500" b="1" dirty="0">
              <a:solidFill>
                <a:schemeClr val="tx1"/>
              </a:solidFill>
              <a:cs typeface="+mj-cs"/>
            </a:endParaRPr>
          </a:p>
          <a:p>
            <a:pPr rtl="1"/>
            <a:endParaRPr lang="ar-DZ" sz="2500" dirty="0" smtClean="0">
              <a:solidFill>
                <a:schemeClr val="tx1"/>
              </a:solidFill>
              <a:cs typeface="+mj-cs"/>
            </a:endParaRPr>
          </a:p>
          <a:p>
            <a:pPr rtl="1"/>
            <a:r>
              <a:rPr lang="ar-DZ" sz="2500" dirty="0" smtClean="0">
                <a:solidFill>
                  <a:schemeClr val="tx1"/>
                </a:solidFill>
                <a:cs typeface="+mj-cs"/>
              </a:rPr>
              <a:t>السنة الجامعية 2024/2025</a:t>
            </a:r>
          </a:p>
          <a:p>
            <a:pPr rtl="1"/>
            <a:r>
              <a:rPr lang="ar-DZ" sz="2500" smtClean="0">
                <a:solidFill>
                  <a:schemeClr val="tx1"/>
                </a:solidFill>
                <a:cs typeface="+mj-cs"/>
              </a:rPr>
              <a:t>السداسي </a:t>
            </a:r>
            <a:r>
              <a:rPr lang="ar-DZ" sz="2500" smtClean="0">
                <a:solidFill>
                  <a:schemeClr val="tx1"/>
                </a:solidFill>
                <a:cs typeface="+mj-cs"/>
              </a:rPr>
              <a:t>الثاني</a:t>
            </a:r>
            <a:endParaRPr lang="fr-FR" sz="2500" dirty="0">
              <a:solidFill>
                <a:schemeClr val="tx1"/>
              </a:solidFill>
              <a:cs typeface="+mj-cs"/>
            </a:endParaRPr>
          </a:p>
        </p:txBody>
      </p:sp>
    </p:spTree>
    <p:extLst>
      <p:ext uri="{BB962C8B-B14F-4D97-AF65-F5344CB8AC3E}">
        <p14:creationId xmlns:p14="http://schemas.microsoft.com/office/powerpoint/2010/main" val="5724809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a:solidFill>
                  <a:schemeClr val="tx1"/>
                </a:solidFill>
                <a:cs typeface="+mj-cs"/>
              </a:rPr>
              <a:t>3-	</a:t>
            </a:r>
            <a:r>
              <a:rPr lang="ar-DZ" sz="2600" b="1" dirty="0">
                <a:solidFill>
                  <a:schemeClr val="tx1"/>
                </a:solidFill>
                <a:cs typeface="+mj-cs"/>
              </a:rPr>
              <a:t>عملية صنع القرار وبحوث العمليات:</a:t>
            </a:r>
          </a:p>
          <a:p>
            <a:pPr algn="just" rtl="1"/>
            <a:r>
              <a:rPr lang="ar-DZ" sz="2600" dirty="0">
                <a:solidFill>
                  <a:schemeClr val="tx1"/>
                </a:solidFill>
                <a:cs typeface="+mj-cs"/>
              </a:rPr>
              <a:t>تتضمن عملية صنع القرار الخطوات الآتية :</a:t>
            </a:r>
          </a:p>
          <a:p>
            <a:pPr algn="just" rtl="1"/>
            <a:r>
              <a:rPr lang="ar-DZ" sz="2600" dirty="0">
                <a:solidFill>
                  <a:schemeClr val="tx1"/>
                </a:solidFill>
                <a:cs typeface="+mj-cs"/>
              </a:rPr>
              <a:t>1.	تعريف المشكلة.</a:t>
            </a:r>
          </a:p>
          <a:p>
            <a:pPr algn="just" rtl="1"/>
            <a:r>
              <a:rPr lang="ar-DZ" sz="2600" dirty="0">
                <a:solidFill>
                  <a:schemeClr val="tx1"/>
                </a:solidFill>
                <a:cs typeface="+mj-cs"/>
              </a:rPr>
              <a:t>2.	تحديد البدائل.</a:t>
            </a:r>
          </a:p>
          <a:p>
            <a:pPr algn="just" rtl="1"/>
            <a:r>
              <a:rPr lang="ar-DZ" sz="2600" dirty="0">
                <a:solidFill>
                  <a:schemeClr val="tx1"/>
                </a:solidFill>
                <a:cs typeface="+mj-cs"/>
              </a:rPr>
              <a:t>3.	اختيار مقياس للمقارنة بين البدائل.</a:t>
            </a:r>
          </a:p>
          <a:p>
            <a:pPr algn="just" rtl="1"/>
            <a:r>
              <a:rPr lang="ar-DZ" sz="2600" dirty="0">
                <a:solidFill>
                  <a:schemeClr val="tx1"/>
                </a:solidFill>
                <a:cs typeface="+mj-cs"/>
              </a:rPr>
              <a:t>4.	تقييم البدائل.</a:t>
            </a:r>
          </a:p>
          <a:p>
            <a:pPr algn="just" rtl="1"/>
            <a:r>
              <a:rPr lang="ar-DZ" sz="2600" dirty="0">
                <a:solidFill>
                  <a:schemeClr val="tx1"/>
                </a:solidFill>
                <a:cs typeface="+mj-cs"/>
              </a:rPr>
              <a:t>5.	اختيار أحد البدائل.</a:t>
            </a:r>
          </a:p>
          <a:p>
            <a:pPr algn="just" rtl="1"/>
            <a:r>
              <a:rPr lang="ar-DZ" sz="2600" dirty="0">
                <a:solidFill>
                  <a:schemeClr val="tx1"/>
                </a:solidFill>
                <a:cs typeface="+mj-cs"/>
              </a:rPr>
              <a:t>ومن خلال الخطوة الرابعة (تقييم البدائل) نجد أن عملية التقييم قد تأخذ اتجاهين أساسيين: تحليل نوعي “</a:t>
            </a:r>
            <a:r>
              <a:rPr lang="fr-FR" sz="2600" dirty="0">
                <a:solidFill>
                  <a:schemeClr val="tx1"/>
                </a:solidFill>
                <a:cs typeface="+mj-cs"/>
              </a:rPr>
              <a:t>Qualitative” </a:t>
            </a:r>
            <a:r>
              <a:rPr lang="ar-DZ" sz="2600" dirty="0">
                <a:solidFill>
                  <a:schemeClr val="tx1"/>
                </a:solidFill>
                <a:cs typeface="+mj-cs"/>
              </a:rPr>
              <a:t>أو تحليل </a:t>
            </a:r>
            <a:r>
              <a:rPr lang="ar-DZ" sz="2600" dirty="0" err="1">
                <a:solidFill>
                  <a:schemeClr val="tx1"/>
                </a:solidFill>
                <a:cs typeface="+mj-cs"/>
              </a:rPr>
              <a:t>کمي</a:t>
            </a:r>
            <a:r>
              <a:rPr lang="ar-DZ" sz="2600" dirty="0">
                <a:solidFill>
                  <a:schemeClr val="tx1"/>
                </a:solidFill>
                <a:cs typeface="+mj-cs"/>
              </a:rPr>
              <a:t> “</a:t>
            </a:r>
            <a:r>
              <a:rPr lang="fr-FR" sz="2600" dirty="0">
                <a:solidFill>
                  <a:schemeClr val="tx1"/>
                </a:solidFill>
                <a:cs typeface="+mj-cs"/>
              </a:rPr>
              <a:t>Quantitative”، </a:t>
            </a:r>
            <a:r>
              <a:rPr lang="ar-DZ" sz="2600" dirty="0">
                <a:solidFill>
                  <a:schemeClr val="tx1"/>
                </a:solidFill>
                <a:cs typeface="+mj-cs"/>
              </a:rPr>
              <a:t>ويقوم الاتجاه الأول على خبرة المدير، ويتضمن ذلك قدرته البديهية، فإذا كانت المشكلة سبق وأن حدثت، أو كانت سهلة نسبياً، فكثيراً ما يستخدم المدير فطنته وخبرته في معالجتها، ولكن إذا لم يكن لديه الخبرة اللازمة وكانت المشكلة صعبة ومعقدة، فلا بد إذا من الاتجاه الكمي في تحليل المشكلة ومن ثم اختيار البديل الأفضل.</a:t>
            </a:r>
          </a:p>
        </p:txBody>
      </p:sp>
    </p:spTree>
    <p:extLst>
      <p:ext uri="{BB962C8B-B14F-4D97-AF65-F5344CB8AC3E}">
        <p14:creationId xmlns:p14="http://schemas.microsoft.com/office/powerpoint/2010/main" val="257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722313" y="2924943"/>
            <a:ext cx="7772400" cy="2088233"/>
          </a:xfrm>
        </p:spPr>
        <p:txBody>
          <a:bodyPr>
            <a:normAutofit fontScale="90000"/>
          </a:bodyPr>
          <a:lstStyle/>
          <a:p>
            <a:pPr algn="r" rtl="1"/>
            <a:r>
              <a:rPr lang="ar-DZ" sz="2700" dirty="0" smtClean="0"/>
              <a:t>- </a:t>
            </a:r>
            <a:r>
              <a:rPr lang="ar-DZ" sz="2700" b="0" dirty="0" smtClean="0"/>
              <a:t>الحاجة </a:t>
            </a:r>
            <a:r>
              <a:rPr lang="ar-DZ" sz="2700" b="0" dirty="0"/>
              <a:t>إلى تقييم أو تقليل المخاطرة، كما هو الحال عند البدء في مشروع جديد حيث لا توجد خبرة مسبقة عن كيفية </a:t>
            </a:r>
            <a:r>
              <a:rPr lang="ar-DZ" sz="2700" b="0" dirty="0" err="1"/>
              <a:t>إتخاذ</a:t>
            </a:r>
            <a:r>
              <a:rPr lang="ar-DZ" sz="2700" b="0" dirty="0"/>
              <a:t> قرار </a:t>
            </a:r>
            <a:r>
              <a:rPr lang="ar-DZ" sz="2700" b="0" dirty="0" smtClean="0"/>
              <a:t>منطقي.</a:t>
            </a:r>
            <a:br>
              <a:rPr lang="ar-DZ" sz="2700" b="0" dirty="0" smtClean="0"/>
            </a:br>
            <a:r>
              <a:rPr lang="ar-DZ" sz="2700" b="0" dirty="0" smtClean="0"/>
              <a:t>- تكرار </a:t>
            </a:r>
            <a:r>
              <a:rPr lang="ar-DZ" sz="2700" b="0" dirty="0"/>
              <a:t>المشكلة، وعدم قدرة المنشأة على الاستفادة من البيانات لحل المشكلة.</a:t>
            </a:r>
            <a:br>
              <a:rPr lang="ar-DZ" sz="2700" b="0" dirty="0"/>
            </a:br>
            <a:r>
              <a:rPr lang="ar-DZ" sz="2700" b="0" dirty="0" smtClean="0"/>
              <a:t>- لتحسين </a:t>
            </a:r>
            <a:r>
              <a:rPr lang="ar-DZ" sz="2700" b="0" dirty="0"/>
              <a:t>مستوى الأداء، وتقليل المخاطرة، وتحقيق الميزة التنافسية للمنظمة</a:t>
            </a:r>
            <a:r>
              <a:rPr lang="ar-DZ" b="0" dirty="0"/>
              <a:t>.</a:t>
            </a:r>
            <a:br>
              <a:rPr lang="ar-DZ" b="0" dirty="0"/>
            </a:br>
            <a:endParaRPr lang="fr-FR" b="0" dirty="0"/>
          </a:p>
        </p:txBody>
      </p:sp>
      <p:sp>
        <p:nvSpPr>
          <p:cNvPr id="5" name="Espace réservé du texte 4"/>
          <p:cNvSpPr>
            <a:spLocks noGrp="1"/>
          </p:cNvSpPr>
          <p:nvPr>
            <p:ph type="body" idx="1"/>
          </p:nvPr>
        </p:nvSpPr>
        <p:spPr>
          <a:xfrm>
            <a:off x="722313" y="332656"/>
            <a:ext cx="7772400" cy="2520279"/>
          </a:xfrm>
        </p:spPr>
        <p:txBody>
          <a:bodyPr/>
          <a:lstStyle/>
          <a:p>
            <a:pPr algn="r" rtl="1"/>
            <a:r>
              <a:rPr lang="ar-DZ" dirty="0">
                <a:solidFill>
                  <a:schemeClr val="tx1"/>
                </a:solidFill>
              </a:rPr>
              <a:t>3-1 </a:t>
            </a:r>
            <a:r>
              <a:rPr lang="ar-DZ" b="1" dirty="0">
                <a:solidFill>
                  <a:schemeClr val="tx1"/>
                </a:solidFill>
              </a:rPr>
              <a:t>أسباب الحاجة للأساليب الكمية</a:t>
            </a:r>
          </a:p>
          <a:p>
            <a:pPr algn="r" rtl="1"/>
            <a:r>
              <a:rPr lang="ar-DZ" sz="2400" dirty="0">
                <a:solidFill>
                  <a:schemeClr val="tx1"/>
                </a:solidFill>
              </a:rPr>
              <a:t>هناك حاجة لأساليب بحوث العمليات حينما نلاحظ أي من العلامات الآتية على المنظمة، مما يجعل من المفيد الاستعانة بأخصائي بحوث العمليات، ولعل أهمها:</a:t>
            </a:r>
          </a:p>
          <a:p>
            <a:pPr algn="r" rtl="1"/>
            <a:r>
              <a:rPr lang="ar-DZ" sz="2400" dirty="0" smtClean="0">
                <a:solidFill>
                  <a:schemeClr val="tx1"/>
                </a:solidFill>
              </a:rPr>
              <a:t>- وجود </a:t>
            </a:r>
            <a:r>
              <a:rPr lang="ar-DZ" sz="2400" dirty="0">
                <a:solidFill>
                  <a:schemeClr val="tx1"/>
                </a:solidFill>
              </a:rPr>
              <a:t>مشكلة معقدة جداً، حيث تتداخل عوامل عدة وتعجز النظم المتوفرة عن إيجاد حل </a:t>
            </a:r>
            <a:r>
              <a:rPr lang="ar-DZ" sz="2400" dirty="0" smtClean="0">
                <a:solidFill>
                  <a:schemeClr val="tx1"/>
                </a:solidFill>
              </a:rPr>
              <a:t>مناسب. حينما </a:t>
            </a:r>
            <a:r>
              <a:rPr lang="ar-DZ" sz="2400" dirty="0">
                <a:solidFill>
                  <a:schemeClr val="tx1"/>
                </a:solidFill>
              </a:rPr>
              <a:t>يتطلب القرار تبريراً كمياً.</a:t>
            </a:r>
          </a:p>
          <a:p>
            <a:pPr algn="r" rtl="1"/>
            <a:endParaRPr lang="fr-FR" sz="2400" dirty="0"/>
          </a:p>
        </p:txBody>
      </p:sp>
    </p:spTree>
    <p:extLst>
      <p:ext uri="{BB962C8B-B14F-4D97-AF65-F5344CB8AC3E}">
        <p14:creationId xmlns:p14="http://schemas.microsoft.com/office/powerpoint/2010/main" val="2315614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76672"/>
            <a:ext cx="8229600" cy="1008112"/>
          </a:xfrm>
        </p:spPr>
        <p:txBody>
          <a:bodyPr>
            <a:normAutofit fontScale="90000"/>
          </a:bodyPr>
          <a:lstStyle/>
          <a:p>
            <a:pPr marL="342900" lvl="0" indent="-342900" algn="r" rtl="1">
              <a:spcBef>
                <a:spcPct val="20000"/>
              </a:spcBef>
            </a:pPr>
            <a:r>
              <a:rPr lang="ar-DZ" sz="2700" b="1" dirty="0">
                <a:solidFill>
                  <a:prstClr val="black"/>
                </a:solidFill>
                <a:ea typeface="+mn-ea"/>
                <a:cs typeface="Arial" panose="020B0604020202020204" pitchFamily="34" charset="0"/>
              </a:rPr>
              <a:t>3-2 أهمية استخدام نماذج بحوث العمليات:</a:t>
            </a:r>
            <a:r>
              <a:rPr lang="ar-DZ" sz="2000" dirty="0">
                <a:solidFill>
                  <a:prstClr val="black"/>
                </a:solidFill>
                <a:ea typeface="+mn-ea"/>
                <a:cs typeface="Arial" panose="020B0604020202020204" pitchFamily="34" charset="0"/>
              </a:rPr>
              <a:t/>
            </a:r>
            <a:br>
              <a:rPr lang="ar-DZ" sz="2000" dirty="0">
                <a:solidFill>
                  <a:prstClr val="black"/>
                </a:solidFill>
                <a:ea typeface="+mn-ea"/>
                <a:cs typeface="Arial" panose="020B0604020202020204" pitchFamily="34" charset="0"/>
              </a:rPr>
            </a:br>
            <a:endParaRPr lang="fr-FR" dirty="0"/>
          </a:p>
        </p:txBody>
      </p:sp>
      <p:sp>
        <p:nvSpPr>
          <p:cNvPr id="3" name="Espace réservé du contenu 2"/>
          <p:cNvSpPr>
            <a:spLocks noGrp="1"/>
          </p:cNvSpPr>
          <p:nvPr>
            <p:ph idx="1"/>
          </p:nvPr>
        </p:nvSpPr>
        <p:spPr>
          <a:xfrm>
            <a:off x="457200" y="1052736"/>
            <a:ext cx="8229600" cy="5472608"/>
          </a:xfrm>
        </p:spPr>
        <p:txBody>
          <a:bodyPr>
            <a:normAutofit fontScale="70000" lnSpcReduction="20000"/>
          </a:bodyPr>
          <a:lstStyle/>
          <a:p>
            <a:pPr algn="just" rtl="1"/>
            <a:r>
              <a:rPr lang="ar-DZ" sz="3400" dirty="0" smtClean="0"/>
              <a:t>أهم </a:t>
            </a:r>
            <a:r>
              <a:rPr lang="ar-DZ" sz="3400" dirty="0"/>
              <a:t>النماذج المستخدمة هي النماذج الرياضية والمحاكاة الآلية، ويتم بناء النماذج الرياضية في بحوث العمليات من خلال كتابة المشكلة الإدارية في شكل معادلات تضم في تكوينها مجموعة من المتغيرات التي يمكن التحكم فيها، ومجموعة أخرى من المتغيرات التي لا تستطيع المنظمة التحكم فيها.</a:t>
            </a:r>
          </a:p>
          <a:p>
            <a:pPr algn="just" rtl="1"/>
            <a:r>
              <a:rPr lang="ar-DZ" sz="3400" dirty="0"/>
              <a:t>فمثلاً نجد أن القرار الإداري الخاص بتغيير أسعار منتجات الشركة لا يقف عند حد تغيير الأسعار بل لابد من دراسة تأثير هذا القرار على الإنتاج، والمبيعات، والطلب … الخ. وعلى هذا فإن النماذج الرياضية لا تقف عند حد استعراض هذه المتغيرات، ولكن أيضاً تحليل العلاقة والتفاعل بينها، وذلك من خلال سلسلة من المعادلات الرياضية.</a:t>
            </a:r>
          </a:p>
          <a:p>
            <a:pPr algn="just" rtl="1"/>
            <a:r>
              <a:rPr lang="ar-DZ" sz="3400" dirty="0"/>
              <a:t>ويمكن القول بأن النماذج الرياضية تساعد في التعامل مع المشكلة ككل (أي بصفة شاملة ).</a:t>
            </a:r>
          </a:p>
          <a:p>
            <a:pPr algn="just" rtl="1"/>
            <a:r>
              <a:rPr lang="ar-DZ" sz="3400" dirty="0"/>
              <a:t>تساعد المحلل على رؤية المشكلة بوضوح وتحديد ما هي البيانات ذات العلاقة في توضيح العلاقة بين السبب والأثر، والتي قد لا تكون واضحة بدون تجسيم رياضي.</a:t>
            </a:r>
          </a:p>
          <a:p>
            <a:pPr algn="just" rtl="1"/>
            <a:r>
              <a:rPr lang="ar-DZ" sz="3400" dirty="0"/>
              <a:t>وبالرغم من هذه المزايا إلا أن التمثيل الرياضي لا يخلو من العيوب، فالنموذج تمثيل بسيط لموقف واقعي، وكثيراً ما نضطر لعمل فرضيات وتقديرات وتخمينات ونحن في مرحلة تمثيل المشكلة رياضياً.</a:t>
            </a:r>
          </a:p>
          <a:p>
            <a:pPr marL="0" indent="0" algn="r" rtl="1">
              <a:buNone/>
            </a:pPr>
            <a:endParaRPr lang="fr-FR" dirty="0"/>
          </a:p>
        </p:txBody>
      </p:sp>
    </p:spTree>
    <p:extLst>
      <p:ext uri="{BB962C8B-B14F-4D97-AF65-F5344CB8AC3E}">
        <p14:creationId xmlns:p14="http://schemas.microsoft.com/office/powerpoint/2010/main" val="3372221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t>4-	خطوات التحليل الكمي:</a:t>
            </a:r>
            <a:br>
              <a:rPr lang="ar-DZ" dirty="0"/>
            </a:br>
            <a:endParaRPr lang="fr-FR" dirty="0"/>
          </a:p>
        </p:txBody>
      </p:sp>
      <p:sp>
        <p:nvSpPr>
          <p:cNvPr id="3" name="Espace réservé du contenu 2"/>
          <p:cNvSpPr>
            <a:spLocks noGrp="1"/>
          </p:cNvSpPr>
          <p:nvPr>
            <p:ph idx="1"/>
          </p:nvPr>
        </p:nvSpPr>
        <p:spPr>
          <a:xfrm>
            <a:off x="457200" y="908720"/>
            <a:ext cx="8229600" cy="5217443"/>
          </a:xfrm>
        </p:spPr>
        <p:txBody>
          <a:bodyPr>
            <a:normAutofit fontScale="70000" lnSpcReduction="20000"/>
          </a:bodyPr>
          <a:lstStyle/>
          <a:p>
            <a:pPr algn="r" rtl="1"/>
            <a:r>
              <a:rPr lang="ar-DZ" dirty="0" smtClean="0"/>
              <a:t>تشمل </a:t>
            </a:r>
            <a:r>
              <a:rPr lang="ar-DZ" dirty="0"/>
              <a:t>خطوات التحليل الكمي الآتي:</a:t>
            </a:r>
          </a:p>
          <a:p>
            <a:pPr algn="r" rtl="1"/>
            <a:r>
              <a:rPr lang="ar-DZ" b="1" dirty="0"/>
              <a:t>4-1 تحديد المشكلة: </a:t>
            </a:r>
            <a:r>
              <a:rPr lang="ar-DZ" dirty="0"/>
              <a:t>تعتبر خطوة تحديد المشكلة من أهم الخطوات، ويتوقف عليها نجاح أو فشل المنهج الكمي في </a:t>
            </a:r>
            <a:r>
              <a:rPr lang="ar-DZ" dirty="0" err="1"/>
              <a:t>إتخاذ</a:t>
            </a:r>
            <a:r>
              <a:rPr lang="ar-DZ" dirty="0"/>
              <a:t> القرار. حيث يتطلب الأمر الكثير من الخيال، والإبداع، والعمل الجماعي من أجل صياغة المشكلة ووضعها في إطار يمكن تناوله كمياً. وغالباً ما تكون المشكلة:</a:t>
            </a:r>
          </a:p>
          <a:p>
            <a:pPr algn="r" rtl="1"/>
            <a:r>
              <a:rPr lang="ar-DZ" dirty="0"/>
              <a:t>وضع جديد لم يتخذ بشأنه قرار من قبل.</a:t>
            </a:r>
          </a:p>
          <a:p>
            <a:pPr algn="r" rtl="1"/>
            <a:r>
              <a:rPr lang="ar-DZ" dirty="0"/>
              <a:t>مجال لم يحقق نجاحاً كما هو متوقع له.</a:t>
            </a:r>
          </a:p>
          <a:p>
            <a:pPr algn="r" rtl="1"/>
            <a:r>
              <a:rPr lang="ar-DZ" dirty="0"/>
              <a:t>في حالة إعادة تقييم للسياسة الحالية لمعرفة إمكانية تحسينها.</a:t>
            </a:r>
          </a:p>
          <a:p>
            <a:pPr algn="r" rtl="1"/>
            <a:r>
              <a:rPr lang="ar-DZ" dirty="0"/>
              <a:t>4</a:t>
            </a:r>
            <a:r>
              <a:rPr lang="ar-DZ" b="1" dirty="0"/>
              <a:t>-2 تكوين النموذج الرياضي : </a:t>
            </a:r>
            <a:r>
              <a:rPr lang="ar-DZ" dirty="0"/>
              <a:t>صياغة المشكلة في نموذج رياضي هي أهم ما يميز علم بحوث العمليات عن غيره من العلوم القائمة على استخدام الأساليب الكمية، ويتم تكوين النموذج الرياضي عن طريق ترجمة التعبيرات اللغوية إلى علاقة رياضية. يشمل تكوين النموذج الرياضي:</a:t>
            </a:r>
          </a:p>
          <a:p>
            <a:pPr algn="r" rtl="1"/>
            <a:r>
              <a:rPr lang="ar-DZ" b="1" dirty="0" smtClean="0"/>
              <a:t>المدخلات:</a:t>
            </a:r>
            <a:r>
              <a:rPr lang="ar-DZ" dirty="0" smtClean="0"/>
              <a:t> </a:t>
            </a:r>
            <a:r>
              <a:rPr lang="ar-DZ" dirty="0"/>
              <a:t>التي لا تستطيع المنظمة التحكم فيها، مثل سعر السلعة أو تكلفة الإنتاج، وكذلك المدخلات التي تستطيع المنظمة التحكم فيها، مثل عدد الوحدات المنتجة، أو كمية البضاعة ونعرفها بالمجاهيل والتي يجب تحديدها لحل النموذج.</a:t>
            </a:r>
          </a:p>
          <a:p>
            <a:pPr algn="r" rtl="1"/>
            <a:r>
              <a:rPr lang="ar-DZ" b="1" dirty="0" smtClean="0"/>
              <a:t>المحددات:</a:t>
            </a:r>
            <a:r>
              <a:rPr lang="ar-DZ" dirty="0" smtClean="0"/>
              <a:t> </a:t>
            </a:r>
            <a:r>
              <a:rPr lang="ar-DZ" dirty="0"/>
              <a:t>وهذه تمثل القيود الفنية والاقتصادية وغيرها والتي تحد من قيمة الحلول الممكنة.</a:t>
            </a:r>
          </a:p>
          <a:p>
            <a:pPr algn="r" rtl="1"/>
            <a:endParaRPr lang="fr-FR" dirty="0"/>
          </a:p>
        </p:txBody>
      </p:sp>
    </p:spTree>
    <p:extLst>
      <p:ext uri="{BB962C8B-B14F-4D97-AF65-F5344CB8AC3E}">
        <p14:creationId xmlns:p14="http://schemas.microsoft.com/office/powerpoint/2010/main" val="1140660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a:t>دالة الهدف </a:t>
            </a:r>
            <a:r>
              <a:rPr lang="ar-DZ" b="1" dirty="0" smtClean="0"/>
              <a:t>:</a:t>
            </a:r>
            <a:r>
              <a:rPr lang="fr-FR" b="1" dirty="0" err="1" smtClean="0"/>
              <a:t>Function</a:t>
            </a:r>
            <a:r>
              <a:rPr lang="fr-FR" b="1" dirty="0" smtClean="0"/>
              <a:t> </a:t>
            </a:r>
            <a:r>
              <a:rPr lang="fr-FR" b="1" dirty="0"/>
              <a:t>Objective) </a:t>
            </a:r>
            <a:r>
              <a:rPr lang="ar-DZ" b="1" dirty="0" smtClean="0"/>
              <a:t>)</a:t>
            </a:r>
            <a:endParaRPr lang="fr-FR" b="1" dirty="0"/>
          </a:p>
        </p:txBody>
      </p:sp>
      <p:sp>
        <p:nvSpPr>
          <p:cNvPr id="3" name="Espace réservé du contenu 2"/>
          <p:cNvSpPr>
            <a:spLocks noGrp="1"/>
          </p:cNvSpPr>
          <p:nvPr>
            <p:ph idx="1"/>
          </p:nvPr>
        </p:nvSpPr>
        <p:spPr/>
        <p:txBody>
          <a:bodyPr>
            <a:normAutofit/>
          </a:bodyPr>
          <a:lstStyle/>
          <a:p>
            <a:pPr algn="r" rtl="1"/>
            <a:r>
              <a:rPr lang="ar-DZ" sz="2600" dirty="0" smtClean="0"/>
              <a:t>وتحدد </a:t>
            </a:r>
            <a:r>
              <a:rPr lang="ar-DZ" sz="2600" dirty="0"/>
              <a:t>مقياس الكفاية للإدارة، وتمثله بدالة رياضية للمتغيرات المتحكم فيها ونحصل على الحل الأمثل حينما تحقق قيمة المتغيرات المتحكم فيها أحسن قيمة للدالة في حدود القيود المفروضة.</a:t>
            </a:r>
          </a:p>
          <a:p>
            <a:pPr algn="r" rtl="1"/>
            <a:r>
              <a:rPr lang="ar-DZ" sz="2600" dirty="0"/>
              <a:t>جمع البيانات: وهي مرحلة تجميع البيانات عن المتغيرات غير المتحكم فيها.</a:t>
            </a:r>
          </a:p>
          <a:p>
            <a:pPr algn="r" rtl="1"/>
            <a:r>
              <a:rPr lang="ar-DZ" sz="2600" dirty="0"/>
              <a:t>4-3 حل النموذج : ويعني ذلك محاولة معرفة قيم المتغيرات المتحكم فيها والتي تعطي أفضل حل ممكن بدون تجاوز القيود المفروضة على المشكلة.</a:t>
            </a:r>
          </a:p>
          <a:p>
            <a:pPr algn="r" rtl="1"/>
            <a:r>
              <a:rPr lang="ar-DZ" sz="2600" dirty="0"/>
              <a:t>4-4 كتابة التقرير: يجب أن يكتب بلغة بسيطة، موضحاً فيه الحل وطريقة تنفيذه.</a:t>
            </a:r>
          </a:p>
          <a:p>
            <a:pPr algn="r" rtl="1"/>
            <a:endParaRPr lang="fr-FR" dirty="0"/>
          </a:p>
        </p:txBody>
      </p:sp>
    </p:spTree>
    <p:extLst>
      <p:ext uri="{BB962C8B-B14F-4D97-AF65-F5344CB8AC3E}">
        <p14:creationId xmlns:p14="http://schemas.microsoft.com/office/powerpoint/2010/main" val="1397464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t>5-	</a:t>
            </a:r>
            <a:r>
              <a:rPr lang="ar-DZ" b="1" dirty="0"/>
              <a:t>شروط تطبيق بحوث العمليات</a:t>
            </a:r>
            <a:r>
              <a:rPr lang="ar-DZ" dirty="0"/>
              <a:t/>
            </a:r>
            <a:br>
              <a:rPr lang="ar-DZ" dirty="0"/>
            </a:br>
            <a:endParaRPr lang="fr-FR" dirty="0"/>
          </a:p>
        </p:txBody>
      </p:sp>
      <p:sp>
        <p:nvSpPr>
          <p:cNvPr id="3" name="Espace réservé du contenu 2"/>
          <p:cNvSpPr>
            <a:spLocks noGrp="1"/>
          </p:cNvSpPr>
          <p:nvPr>
            <p:ph idx="1"/>
          </p:nvPr>
        </p:nvSpPr>
        <p:spPr/>
        <p:txBody>
          <a:bodyPr/>
          <a:lstStyle/>
          <a:p>
            <a:pPr algn="r" rtl="1"/>
            <a:r>
              <a:rPr lang="ar-DZ" dirty="0" smtClean="0"/>
              <a:t>يمكن </a:t>
            </a:r>
            <a:r>
              <a:rPr lang="ar-DZ" dirty="0"/>
              <a:t>أن تطبق بحوث العمليات في مختلف المؤسسات الإنتاجية والخدمية كافة، بشرط توفر الآتي:</a:t>
            </a:r>
          </a:p>
          <a:p>
            <a:pPr algn="r" rtl="1"/>
            <a:r>
              <a:rPr lang="ar-DZ" dirty="0"/>
              <a:t>محدودية الموارد التي تستعملها المؤسسة في عملياتها الانتاجية أو التجارية.</a:t>
            </a:r>
          </a:p>
          <a:p>
            <a:pPr algn="r" rtl="1"/>
            <a:r>
              <a:rPr lang="ar-DZ" dirty="0"/>
              <a:t>تعدد البدائل التي يمكن من خلالها استغلال الموارد بشكل أمثل، واختيار البديل الأفضل وفق معايير أعلى فائدة أو منفعة أو أقل خسارة أو تكلفة.</a:t>
            </a:r>
          </a:p>
          <a:p>
            <a:pPr algn="r" rtl="1"/>
            <a:endParaRPr lang="fr-FR" dirty="0"/>
          </a:p>
        </p:txBody>
      </p:sp>
    </p:spTree>
    <p:extLst>
      <p:ext uri="{BB962C8B-B14F-4D97-AF65-F5344CB8AC3E}">
        <p14:creationId xmlns:p14="http://schemas.microsoft.com/office/powerpoint/2010/main" val="3759715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DZ" dirty="0"/>
              <a:t>6-	استخدامات بحوث العمليات:</a:t>
            </a:r>
            <a:br>
              <a:rPr lang="ar-DZ" dirty="0"/>
            </a:br>
            <a:endParaRPr lang="fr-FR" dirty="0"/>
          </a:p>
        </p:txBody>
      </p:sp>
      <p:sp>
        <p:nvSpPr>
          <p:cNvPr id="3" name="Espace réservé du contenu 2"/>
          <p:cNvSpPr>
            <a:spLocks noGrp="1"/>
          </p:cNvSpPr>
          <p:nvPr>
            <p:ph idx="1"/>
          </p:nvPr>
        </p:nvSpPr>
        <p:spPr/>
        <p:txBody>
          <a:bodyPr>
            <a:normAutofit fontScale="70000" lnSpcReduction="20000"/>
          </a:bodyPr>
          <a:lstStyle/>
          <a:p>
            <a:pPr algn="r" rtl="1"/>
            <a:r>
              <a:rPr lang="ar-DZ" dirty="0" smtClean="0"/>
              <a:t>يوجد </a:t>
            </a:r>
            <a:r>
              <a:rPr lang="ar-DZ" dirty="0"/>
              <a:t>العديد من المجالات التطبيقية لبحوث العمليات في الكثير من النواحي الاقتصادية والزراعية والصناعة والتجارية :</a:t>
            </a:r>
          </a:p>
          <a:p>
            <a:pPr algn="r" rtl="1"/>
            <a:r>
              <a:rPr lang="ar-DZ" b="1" dirty="0"/>
              <a:t>6-1 الادارة الصناعية : </a:t>
            </a:r>
            <a:r>
              <a:rPr lang="ar-DZ" dirty="0"/>
              <a:t>حين تتعامل المصانع مع الإنتاج فهناك مشكلتان تظهران وهما إما تعظيم الأرباح أو تقليل التكلفة ولحل هاتان المشكلتان نستخدم الأساليب الكمية في الحل ويتم تطبيق بحوث العمليات أيضاً في تحديد كمية الإنتاج وزيادة الطاقة الإنتاجية والسيطرة على المخزون.</a:t>
            </a:r>
          </a:p>
          <a:p>
            <a:pPr algn="r" rtl="1"/>
            <a:r>
              <a:rPr lang="ar-DZ" b="1" dirty="0"/>
              <a:t>6-2 الإدارة العسكرية: </a:t>
            </a:r>
            <a:r>
              <a:rPr lang="ar-DZ" dirty="0"/>
              <a:t>تستخدم بحوث العمليات في هذه الناحية بحيث تحدد أفضل الطرق للنقل بأقل الخسائر الممكنة وأيضاً وضع التكتيك الدفاعي الذي يعتمد على أسلوب البرمجة الخطية.</a:t>
            </a:r>
          </a:p>
          <a:p>
            <a:pPr algn="r" rtl="1"/>
            <a:r>
              <a:rPr lang="ar-DZ" b="1" dirty="0"/>
              <a:t>6-3 الإدارة الزراعية: </a:t>
            </a:r>
            <a:r>
              <a:rPr lang="ar-DZ" dirty="0"/>
              <a:t>تستخدم في التوزيع الأمثل للمياه على الأراضي الزراعية ومساعدة البلدان التي تقل فيها الموارد المائية في السيطرة علي المخزون المائي وتوزيعه بشكل أفضل على السكان والزراعة والصناعة.</a:t>
            </a:r>
          </a:p>
          <a:p>
            <a:pPr algn="r" rtl="1"/>
            <a:r>
              <a:rPr lang="ar-DZ" b="1" dirty="0"/>
              <a:t>6-4 إدارة الخدمات: </a:t>
            </a:r>
            <a:r>
              <a:rPr lang="ar-DZ" dirty="0"/>
              <a:t>تستخدم بحوث العمليات في النواحي الخدمية مثل المستشفيات ووسائل النقل وبعض الدوائر الحكومية في صفوف الانتظار، وأيضاً في تنظيم وصول القطارات والطائرات.</a:t>
            </a:r>
          </a:p>
          <a:p>
            <a:pPr algn="r" rtl="1"/>
            <a:endParaRPr lang="fr-FR" dirty="0"/>
          </a:p>
        </p:txBody>
      </p:sp>
    </p:spTree>
    <p:extLst>
      <p:ext uri="{BB962C8B-B14F-4D97-AF65-F5344CB8AC3E}">
        <p14:creationId xmlns:p14="http://schemas.microsoft.com/office/powerpoint/2010/main" val="3677033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smtClean="0">
                <a:solidFill>
                  <a:schemeClr val="tx1"/>
                </a:solidFill>
                <a:cs typeface="+mj-cs"/>
              </a:rPr>
              <a:t>أسئلة للمراجعة وللبحث وتعزيز القدرات</a:t>
            </a:r>
          </a:p>
          <a:p>
            <a:pPr algn="just" rtl="1"/>
            <a:endParaRPr lang="ar-DZ" sz="2600" dirty="0">
              <a:solidFill>
                <a:schemeClr val="tx1"/>
              </a:solidFill>
              <a:cs typeface="+mj-cs"/>
            </a:endParaRPr>
          </a:p>
          <a:p>
            <a:pPr marL="457200" indent="-457200" algn="just" rtl="1">
              <a:buFontTx/>
              <a:buChar char="-"/>
            </a:pPr>
            <a:r>
              <a:rPr lang="ar-DZ" dirty="0" smtClean="0">
                <a:solidFill>
                  <a:schemeClr val="tx1"/>
                </a:solidFill>
                <a:cs typeface="+mj-cs"/>
              </a:rPr>
              <a:t>فيما تكمن أهمية بحوث العمليات ؟</a:t>
            </a:r>
          </a:p>
          <a:p>
            <a:pPr marL="457200" indent="-457200" algn="just" rtl="1">
              <a:buFontTx/>
              <a:buChar char="-"/>
            </a:pPr>
            <a:r>
              <a:rPr lang="ar-DZ" dirty="0" smtClean="0">
                <a:solidFill>
                  <a:schemeClr val="tx1"/>
                </a:solidFill>
                <a:cs typeface="+mj-cs"/>
              </a:rPr>
              <a:t>ما هي دالة الهدف؟</a:t>
            </a:r>
          </a:p>
          <a:p>
            <a:pPr marL="457200" indent="-457200" algn="just" rtl="1">
              <a:buFontTx/>
              <a:buChar char="-"/>
            </a:pPr>
            <a:r>
              <a:rPr lang="ar-DZ" dirty="0" smtClean="0">
                <a:solidFill>
                  <a:schemeClr val="tx1"/>
                </a:solidFill>
                <a:cs typeface="+mj-cs"/>
              </a:rPr>
              <a:t>قدم تعريفا للقيود؟</a:t>
            </a:r>
          </a:p>
          <a:p>
            <a:pPr marL="457200" indent="-457200" algn="just" rtl="1">
              <a:buFontTx/>
              <a:buChar char="-"/>
            </a:pPr>
            <a:r>
              <a:rPr lang="ar-DZ" dirty="0" smtClean="0">
                <a:solidFill>
                  <a:schemeClr val="tx1"/>
                </a:solidFill>
                <a:cs typeface="+mj-cs"/>
              </a:rPr>
              <a:t>ما </a:t>
            </a:r>
            <a:r>
              <a:rPr lang="ar-DZ" dirty="0">
                <a:solidFill>
                  <a:schemeClr val="tx1"/>
                </a:solidFill>
                <a:cs typeface="+mj-cs"/>
              </a:rPr>
              <a:t>هي شروط تطبيق بحوث العمليات؟</a:t>
            </a:r>
            <a:endParaRPr lang="ar-DZ" dirty="0" smtClean="0">
              <a:solidFill>
                <a:schemeClr val="tx1"/>
              </a:solidFill>
              <a:cs typeface="+mj-cs"/>
            </a:endParaRPr>
          </a:p>
          <a:p>
            <a:pPr marL="457200" indent="-457200" algn="just" rtl="1">
              <a:buFontTx/>
              <a:buChar char="-"/>
            </a:pPr>
            <a:r>
              <a:rPr lang="ar-DZ" dirty="0" smtClean="0">
                <a:solidFill>
                  <a:schemeClr val="tx1"/>
                </a:solidFill>
                <a:cs typeface="+mj-cs"/>
              </a:rPr>
              <a:t>ما هي خطوات التحليل الكمي؟</a:t>
            </a:r>
          </a:p>
          <a:p>
            <a:pPr marL="457200" indent="-457200" algn="r" rtl="1">
              <a:buFontTx/>
              <a:buChar char="-"/>
            </a:pPr>
            <a:r>
              <a:rPr lang="ar-DZ" dirty="0">
                <a:solidFill>
                  <a:schemeClr val="tx1"/>
                </a:solidFill>
                <a:cs typeface="+mj-cs"/>
              </a:rPr>
              <a:t>ما هي أهمية استخدام نماذج بحوث </a:t>
            </a:r>
            <a:r>
              <a:rPr lang="ar-DZ" dirty="0" smtClean="0">
                <a:solidFill>
                  <a:schemeClr val="tx1"/>
                </a:solidFill>
                <a:cs typeface="+mj-cs"/>
              </a:rPr>
              <a:t>العمليات</a:t>
            </a:r>
            <a:r>
              <a:rPr lang="ar-DZ" dirty="0">
                <a:solidFill>
                  <a:schemeClr val="tx1"/>
                </a:solidFill>
                <a:cs typeface="+mj-cs"/>
              </a:rPr>
              <a:t> </a:t>
            </a:r>
            <a:r>
              <a:rPr lang="ar-DZ" dirty="0" smtClean="0">
                <a:solidFill>
                  <a:schemeClr val="tx1"/>
                </a:solidFill>
                <a:cs typeface="+mj-cs"/>
              </a:rPr>
              <a:t>؟</a:t>
            </a:r>
          </a:p>
          <a:p>
            <a:pPr marL="457200" indent="-457200" algn="just" rtl="1">
              <a:buFontTx/>
              <a:buChar char="-"/>
            </a:pPr>
            <a:r>
              <a:rPr lang="ar-DZ" dirty="0" smtClean="0">
                <a:solidFill>
                  <a:schemeClr val="tx1"/>
                </a:solidFill>
                <a:cs typeface="+mj-cs"/>
              </a:rPr>
              <a:t>عدد خطوات عملية </a:t>
            </a:r>
            <a:r>
              <a:rPr lang="ar-DZ" dirty="0">
                <a:solidFill>
                  <a:schemeClr val="tx1"/>
                </a:solidFill>
                <a:cs typeface="+mj-cs"/>
              </a:rPr>
              <a:t>صنع القرار وبحوث </a:t>
            </a:r>
            <a:r>
              <a:rPr lang="ar-DZ" dirty="0" smtClean="0">
                <a:solidFill>
                  <a:schemeClr val="tx1"/>
                </a:solidFill>
                <a:cs typeface="+mj-cs"/>
              </a:rPr>
              <a:t>العمليات ؟</a:t>
            </a:r>
          </a:p>
          <a:p>
            <a:pPr algn="just" rtl="1"/>
            <a:endParaRPr lang="ar-DZ" sz="2600" dirty="0">
              <a:solidFill>
                <a:schemeClr val="tx1"/>
              </a:solidFill>
              <a:cs typeface="+mj-cs"/>
            </a:endParaRPr>
          </a:p>
        </p:txBody>
      </p:sp>
    </p:spTree>
    <p:extLst>
      <p:ext uri="{BB962C8B-B14F-4D97-AF65-F5344CB8AC3E}">
        <p14:creationId xmlns:p14="http://schemas.microsoft.com/office/powerpoint/2010/main" val="2250421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lvl="0" rtl="1"/>
            <a:r>
              <a:rPr lang="ar-DZ" sz="2400" b="1" dirty="0">
                <a:solidFill>
                  <a:prstClr val="black"/>
                </a:solidFill>
                <a:cs typeface="Times New Roman" panose="02020603050405020304" pitchFamily="18" charset="0"/>
              </a:rPr>
              <a:t>الدرس  الثاني: البرمجة الخطيـــة</a:t>
            </a:r>
          </a:p>
          <a:p>
            <a:pPr rtl="1"/>
            <a:endParaRPr lang="ar-DZ" sz="2800" dirty="0" smtClean="0">
              <a:solidFill>
                <a:schemeClr val="tx1"/>
              </a:solidFill>
              <a:cs typeface="+mj-cs"/>
            </a:endParaRPr>
          </a:p>
          <a:p>
            <a:pPr rtl="1"/>
            <a:r>
              <a:rPr lang="ar-DZ" sz="2800" dirty="0" smtClean="0">
                <a:solidFill>
                  <a:schemeClr val="tx1"/>
                </a:solidFill>
                <a:cs typeface="+mj-cs"/>
              </a:rPr>
              <a:t>لقد </a:t>
            </a:r>
            <a:r>
              <a:rPr lang="ar-DZ" sz="2800" dirty="0">
                <a:solidFill>
                  <a:schemeClr val="tx1"/>
                </a:solidFill>
                <a:cs typeface="+mj-cs"/>
              </a:rPr>
              <a:t>أصبح تبني الإدارة العلمية أو ما يسمى بالتحليل الكمي أو بحوث العمليات ضرورة حتمية لأي مؤسسة مهما كان شكلها و طابعها، خصوصا في ظل المنافسة الشرسة، محدودية الموارد و تعدد البدائل، و هذا ما استحدث وظيفة بحوث العمليات بالمؤسسات في الدول المتقدمة على غرار الوظائف الأخرى. فعملية اتخاذ القرار تكون منصبة على اختيار حل أمثل لمشكلة ما، يكون أساسها التفسير العلمي للمشكلة بدءً بتحديد المسألة     و جمع المعلومات اللازمة عنها، تحديد البدائل، تقييمها و من ثم اختيار أمثلها، و أخيرا اتخاذ القرارات الرشيدة بأقل تكلفة و أكبر ربح ممكن. </a:t>
            </a:r>
          </a:p>
        </p:txBody>
      </p:sp>
    </p:spTree>
    <p:extLst>
      <p:ext uri="{BB962C8B-B14F-4D97-AF65-F5344CB8AC3E}">
        <p14:creationId xmlns:p14="http://schemas.microsoft.com/office/powerpoint/2010/main" val="135992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a:bodyPr>
          <a:lstStyle/>
          <a:p>
            <a:pPr algn="just" rtl="1"/>
            <a:r>
              <a:rPr lang="ar-DZ" sz="2200" dirty="0" smtClean="0">
                <a:solidFill>
                  <a:schemeClr val="tx1"/>
                </a:solidFill>
                <a:cs typeface="+mj-cs"/>
              </a:rPr>
              <a:t>1.تعريف </a:t>
            </a:r>
            <a:r>
              <a:rPr lang="ar-DZ" sz="2200" dirty="0">
                <a:solidFill>
                  <a:schemeClr val="tx1"/>
                </a:solidFill>
                <a:cs typeface="+mj-cs"/>
              </a:rPr>
              <a:t>البرمجة الخطية : </a:t>
            </a:r>
            <a:r>
              <a:rPr lang="fr-FR" sz="2200" dirty="0">
                <a:solidFill>
                  <a:schemeClr val="tx1"/>
                </a:solidFill>
                <a:cs typeface="+mj-cs"/>
              </a:rPr>
              <a:t>LINEAR PROGRAMING                </a:t>
            </a:r>
          </a:p>
          <a:p>
            <a:pPr algn="just" rtl="1"/>
            <a:endParaRPr lang="fr-FR" sz="2200" dirty="0">
              <a:solidFill>
                <a:schemeClr val="tx1"/>
              </a:solidFill>
              <a:cs typeface="+mj-cs"/>
            </a:endParaRPr>
          </a:p>
          <a:p>
            <a:pPr algn="just" rtl="1"/>
            <a:r>
              <a:rPr lang="ar-DZ" sz="2200" dirty="0">
                <a:solidFill>
                  <a:schemeClr val="tx1"/>
                </a:solidFill>
                <a:cs typeface="+mj-cs"/>
              </a:rPr>
              <a:t>البرمجة الخطية أو البرمجة الرياضية :</a:t>
            </a:r>
          </a:p>
          <a:p>
            <a:pPr algn="just" rtl="1"/>
            <a:r>
              <a:rPr lang="ar-DZ" sz="2200" dirty="0">
                <a:solidFill>
                  <a:schemeClr val="tx1"/>
                </a:solidFill>
                <a:cs typeface="+mj-cs"/>
              </a:rPr>
              <a:t>هي أسلوب تحليلي كمي تم استخدامه في العلوم الطبيعية والهندسية قبل استخدامه في العلوم الاجتماعية والإدارية ، وهي من النماذج المؤكدة وليست من النماذج الاحتمالية. وهي أحد فروع وأنواع البرمجة الرياضية.</a:t>
            </a:r>
          </a:p>
          <a:p>
            <a:pPr algn="just" rtl="1"/>
            <a:endParaRPr lang="ar-DZ" sz="2200" dirty="0">
              <a:solidFill>
                <a:schemeClr val="tx1"/>
              </a:solidFill>
              <a:cs typeface="+mj-cs"/>
            </a:endParaRPr>
          </a:p>
          <a:p>
            <a:pPr algn="just" rtl="1"/>
            <a:r>
              <a:rPr lang="ar-DZ" sz="2200" dirty="0">
                <a:solidFill>
                  <a:schemeClr val="tx1"/>
                </a:solidFill>
                <a:cs typeface="+mj-cs"/>
              </a:rPr>
              <a:t>2. الإطار العام للمشاكل التي تعالجها البرمجة الخطية:</a:t>
            </a:r>
          </a:p>
          <a:p>
            <a:pPr algn="just" rtl="1"/>
            <a:r>
              <a:rPr lang="fr-FR" sz="2200" dirty="0">
                <a:solidFill>
                  <a:schemeClr val="tx1"/>
                </a:solidFill>
                <a:cs typeface="+mj-cs"/>
              </a:rPr>
              <a:t>REQUIREMENTS OF A LINEAR PROGRAMING</a:t>
            </a:r>
          </a:p>
          <a:p>
            <a:pPr algn="just" rtl="1"/>
            <a:endParaRPr lang="fr-FR" sz="2200" dirty="0">
              <a:solidFill>
                <a:schemeClr val="tx1"/>
              </a:solidFill>
              <a:cs typeface="+mj-cs"/>
            </a:endParaRPr>
          </a:p>
          <a:p>
            <a:pPr algn="just" rtl="1"/>
            <a:r>
              <a:rPr lang="ar-DZ" sz="2200" dirty="0">
                <a:solidFill>
                  <a:schemeClr val="tx1"/>
                </a:solidFill>
                <a:cs typeface="+mj-cs"/>
              </a:rPr>
              <a:t>هناك عدة مكونات / عناصر لأي مشكلة تعالجها البرمجة الخطية ، وهي كما يلي:</a:t>
            </a:r>
          </a:p>
          <a:p>
            <a:pPr algn="just" rtl="1"/>
            <a:endParaRPr lang="ar-DZ" sz="2200" dirty="0">
              <a:solidFill>
                <a:schemeClr val="tx1"/>
              </a:solidFill>
              <a:cs typeface="+mj-cs"/>
            </a:endParaRPr>
          </a:p>
          <a:p>
            <a:pPr algn="just" rtl="1"/>
            <a:r>
              <a:rPr lang="ar-DZ" sz="2200" dirty="0">
                <a:solidFill>
                  <a:schemeClr val="tx1"/>
                </a:solidFill>
                <a:cs typeface="+mj-cs"/>
              </a:rPr>
              <a:t>1- دالة الهدف.                            </a:t>
            </a:r>
            <a:r>
              <a:rPr lang="fr-FR" sz="2200" dirty="0">
                <a:solidFill>
                  <a:schemeClr val="tx1"/>
                </a:solidFill>
                <a:cs typeface="+mj-cs"/>
              </a:rPr>
              <a:t>OBJECTIVE FUNCTION  </a:t>
            </a:r>
          </a:p>
          <a:p>
            <a:pPr algn="just" rtl="1"/>
            <a:endParaRPr lang="fr-FR" sz="2200" dirty="0">
              <a:solidFill>
                <a:schemeClr val="tx1"/>
              </a:solidFill>
              <a:cs typeface="+mj-cs"/>
            </a:endParaRPr>
          </a:p>
          <a:p>
            <a:pPr algn="just" rtl="1"/>
            <a:r>
              <a:rPr lang="fr-FR" sz="2200" dirty="0">
                <a:solidFill>
                  <a:schemeClr val="tx1"/>
                </a:solidFill>
                <a:cs typeface="+mj-cs"/>
              </a:rPr>
              <a:t>2-</a:t>
            </a:r>
            <a:r>
              <a:rPr lang="ar-DZ" sz="2200" dirty="0">
                <a:solidFill>
                  <a:schemeClr val="tx1"/>
                </a:solidFill>
                <a:cs typeface="+mj-cs"/>
              </a:rPr>
              <a:t>متغيرات القرار. </a:t>
            </a:r>
            <a:r>
              <a:rPr lang="fr-FR" sz="2200" dirty="0">
                <a:solidFill>
                  <a:schemeClr val="tx1"/>
                </a:solidFill>
                <a:cs typeface="+mj-cs"/>
              </a:rPr>
              <a:t>DECISION VARIABLES                      </a:t>
            </a:r>
          </a:p>
          <a:p>
            <a:pPr algn="just" rtl="1"/>
            <a:endParaRPr lang="fr-FR" sz="2200" dirty="0">
              <a:solidFill>
                <a:schemeClr val="tx1"/>
              </a:solidFill>
              <a:cs typeface="+mj-cs"/>
            </a:endParaRPr>
          </a:p>
          <a:p>
            <a:pPr algn="just" rtl="1"/>
            <a:r>
              <a:rPr lang="fr-FR" sz="2200" dirty="0">
                <a:solidFill>
                  <a:schemeClr val="tx1"/>
                </a:solidFill>
                <a:cs typeface="+mj-cs"/>
              </a:rPr>
              <a:t>3. </a:t>
            </a:r>
            <a:r>
              <a:rPr lang="ar-DZ" sz="2200" dirty="0">
                <a:solidFill>
                  <a:schemeClr val="tx1"/>
                </a:solidFill>
                <a:cs typeface="+mj-cs"/>
              </a:rPr>
              <a:t>قيود                              </a:t>
            </a:r>
            <a:r>
              <a:rPr lang="fr-FR" sz="2200" dirty="0">
                <a:solidFill>
                  <a:schemeClr val="tx1"/>
                </a:solidFill>
                <a:cs typeface="+mj-cs"/>
              </a:rPr>
              <a:t>CONSTRAIN                                    </a:t>
            </a:r>
          </a:p>
          <a:p>
            <a:pPr algn="just" rtl="1"/>
            <a:endParaRPr lang="fr-FR" sz="2200" dirty="0">
              <a:solidFill>
                <a:schemeClr val="tx1"/>
              </a:solidFill>
              <a:cs typeface="+mj-cs"/>
            </a:endParaRPr>
          </a:p>
          <a:p>
            <a:pPr algn="just" rtl="1"/>
            <a:r>
              <a:rPr lang="fr-FR" sz="2200" dirty="0">
                <a:solidFill>
                  <a:schemeClr val="tx1"/>
                </a:solidFill>
                <a:cs typeface="+mj-cs"/>
              </a:rPr>
              <a:t>4. </a:t>
            </a:r>
            <a:r>
              <a:rPr lang="ar-DZ" sz="2200" dirty="0">
                <a:solidFill>
                  <a:schemeClr val="tx1"/>
                </a:solidFill>
                <a:cs typeface="+mj-cs"/>
              </a:rPr>
              <a:t>شرط عدم السلبية                              </a:t>
            </a:r>
            <a:r>
              <a:rPr lang="fr-FR" sz="2200" dirty="0">
                <a:solidFill>
                  <a:schemeClr val="tx1"/>
                </a:solidFill>
                <a:cs typeface="+mj-cs"/>
              </a:rPr>
              <a:t>NONNEGATIVETY</a:t>
            </a:r>
          </a:p>
          <a:p>
            <a:pPr algn="just" rtl="1"/>
            <a:endParaRPr lang="ar-DZ" sz="2600" dirty="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endParaRPr lang="ar-DZ" dirty="0" smtClean="0">
              <a:solidFill>
                <a:schemeClr val="tx1"/>
              </a:solidFill>
            </a:endParaRPr>
          </a:p>
          <a:p>
            <a:pPr rtl="1"/>
            <a:r>
              <a:rPr lang="ar-DZ" b="1" dirty="0" smtClean="0">
                <a:solidFill>
                  <a:schemeClr val="tx1"/>
                </a:solidFill>
                <a:cs typeface="+mj-cs"/>
              </a:rPr>
              <a:t>البطاقة الفنية للمقياس</a:t>
            </a:r>
          </a:p>
          <a:p>
            <a:pPr rtl="1"/>
            <a:endParaRPr lang="ar-DZ" dirty="0" smtClean="0">
              <a:solidFill>
                <a:schemeClr val="tx1"/>
              </a:solidFill>
              <a:cs typeface="+mj-cs"/>
            </a:endParaRPr>
          </a:p>
        </p:txBody>
      </p:sp>
      <p:graphicFrame>
        <p:nvGraphicFramePr>
          <p:cNvPr id="2" name="Tableau 1"/>
          <p:cNvGraphicFramePr>
            <a:graphicFrameLocks noGrp="1"/>
          </p:cNvGraphicFramePr>
          <p:nvPr>
            <p:extLst>
              <p:ext uri="{D42A27DB-BD31-4B8C-83A1-F6EECF244321}">
                <p14:modId xmlns:p14="http://schemas.microsoft.com/office/powerpoint/2010/main" val="588201734"/>
              </p:ext>
            </p:extLst>
          </p:nvPr>
        </p:nvGraphicFramePr>
        <p:xfrm>
          <a:off x="611560" y="1628800"/>
          <a:ext cx="7920880" cy="4419448"/>
        </p:xfrm>
        <a:graphic>
          <a:graphicData uri="http://schemas.openxmlformats.org/drawingml/2006/table">
            <a:tbl>
              <a:tblPr firstRow="1" bandRow="1">
                <a:tableStyleId>{69C7853C-536D-4A76-A0AE-DD22124D55A5}</a:tableStyleId>
              </a:tblPr>
              <a:tblGrid>
                <a:gridCol w="5738158">
                  <a:extLst>
                    <a:ext uri="{9D8B030D-6E8A-4147-A177-3AD203B41FA5}">
                      <a16:colId xmlns:a16="http://schemas.microsoft.com/office/drawing/2014/main" val="20000"/>
                    </a:ext>
                  </a:extLst>
                </a:gridCol>
                <a:gridCol w="2182722">
                  <a:extLst>
                    <a:ext uri="{9D8B030D-6E8A-4147-A177-3AD203B41FA5}">
                      <a16:colId xmlns:a16="http://schemas.microsoft.com/office/drawing/2014/main" val="20001"/>
                    </a:ext>
                  </a:extLst>
                </a:gridCol>
              </a:tblGrid>
              <a:tr h="397908">
                <a:tc>
                  <a:txBody>
                    <a:bodyPr/>
                    <a:lstStyle/>
                    <a:p>
                      <a:pPr algn="ctr" rtl="1"/>
                      <a:r>
                        <a:rPr lang="ar-DZ" dirty="0" smtClean="0"/>
                        <a:t>مبطوش العلجة</a:t>
                      </a:r>
                      <a:endParaRPr lang="fr-FR" b="1" dirty="0">
                        <a:solidFill>
                          <a:schemeClr val="tx1"/>
                        </a:solidFill>
                        <a:cs typeface="+mj-cs"/>
                      </a:endParaRPr>
                    </a:p>
                  </a:txBody>
                  <a:tcPr/>
                </a:tc>
                <a:tc>
                  <a:txBody>
                    <a:bodyPr/>
                    <a:lstStyle/>
                    <a:p>
                      <a:pPr algn="ctr" rtl="1"/>
                      <a:r>
                        <a:rPr lang="ar-DZ" dirty="0" smtClean="0"/>
                        <a:t>إسم ولقب الأستاذ</a:t>
                      </a:r>
                      <a:endParaRPr lang="fr-FR" b="1" dirty="0">
                        <a:solidFill>
                          <a:schemeClr val="tx1"/>
                        </a:solidFill>
                        <a:cs typeface="+mj-cs"/>
                      </a:endParaRPr>
                    </a:p>
                  </a:txBody>
                  <a:tcPr/>
                </a:tc>
                <a:extLst>
                  <a:ext uri="{0D108BD9-81ED-4DB2-BD59-A6C34878D82A}">
                    <a16:rowId xmlns:a16="http://schemas.microsoft.com/office/drawing/2014/main" val="10000"/>
                  </a:ext>
                </a:extLst>
              </a:tr>
              <a:tr h="397908">
                <a:tc>
                  <a:txBody>
                    <a:bodyPr/>
                    <a:lstStyle/>
                    <a:p>
                      <a:pPr algn="ctr" rtl="1"/>
                      <a:r>
                        <a:rPr lang="ar-DZ" dirty="0" smtClean="0"/>
                        <a:t>أستاذ في العلوم التجارية</a:t>
                      </a:r>
                      <a:endParaRPr lang="fr-FR" b="1" dirty="0">
                        <a:solidFill>
                          <a:schemeClr val="tx1"/>
                        </a:solidFill>
                        <a:cs typeface="+mj-cs"/>
                      </a:endParaRPr>
                    </a:p>
                  </a:txBody>
                  <a:tcPr/>
                </a:tc>
                <a:tc>
                  <a:txBody>
                    <a:bodyPr/>
                    <a:lstStyle/>
                    <a:p>
                      <a:pPr algn="ctr" rtl="1"/>
                      <a:r>
                        <a:rPr lang="ar-DZ" dirty="0" smtClean="0"/>
                        <a:t>الرتبة العلمية</a:t>
                      </a:r>
                      <a:endParaRPr lang="fr-FR" b="1" dirty="0">
                        <a:solidFill>
                          <a:schemeClr val="tx1"/>
                        </a:solidFill>
                        <a:cs typeface="+mj-cs"/>
                      </a:endParaRPr>
                    </a:p>
                  </a:txBody>
                  <a:tcPr/>
                </a:tc>
                <a:extLst>
                  <a:ext uri="{0D108BD9-81ED-4DB2-BD59-A6C34878D82A}">
                    <a16:rowId xmlns:a16="http://schemas.microsoft.com/office/drawing/2014/main" val="10001"/>
                  </a:ext>
                </a:extLst>
              </a:tr>
              <a:tr h="397908">
                <a:tc>
                  <a:txBody>
                    <a:bodyPr/>
                    <a:lstStyle/>
                    <a:p>
                      <a:pPr algn="ctr" rtl="1"/>
                      <a:r>
                        <a:rPr lang="ar-DZ" dirty="0" smtClean="0"/>
                        <a:t>العلوم المالية و المحاسبية</a:t>
                      </a:r>
                      <a:endParaRPr lang="fr-FR" b="1" dirty="0">
                        <a:solidFill>
                          <a:schemeClr val="tx1"/>
                        </a:solidFill>
                        <a:cs typeface="+mj-cs"/>
                      </a:endParaRPr>
                    </a:p>
                  </a:txBody>
                  <a:tcPr/>
                </a:tc>
                <a:tc>
                  <a:txBody>
                    <a:bodyPr/>
                    <a:lstStyle/>
                    <a:p>
                      <a:pPr algn="ctr" rtl="1"/>
                      <a:r>
                        <a:rPr lang="ar-DZ" dirty="0" smtClean="0"/>
                        <a:t>التخصص</a:t>
                      </a:r>
                      <a:endParaRPr lang="fr-FR" b="1" dirty="0">
                        <a:solidFill>
                          <a:schemeClr val="tx1"/>
                        </a:solidFill>
                        <a:cs typeface="+mj-cs"/>
                      </a:endParaRPr>
                    </a:p>
                  </a:txBody>
                  <a:tcPr/>
                </a:tc>
                <a:extLst>
                  <a:ext uri="{0D108BD9-81ED-4DB2-BD59-A6C34878D82A}">
                    <a16:rowId xmlns:a16="http://schemas.microsoft.com/office/drawing/2014/main" val="10002"/>
                  </a:ext>
                </a:extLst>
              </a:tr>
              <a:tr h="397908">
                <a:tc>
                  <a:txBody>
                    <a:bodyPr/>
                    <a:lstStyle/>
                    <a:p>
                      <a:pPr algn="ctr" rtl="1"/>
                      <a:r>
                        <a:rPr lang="ar-DZ" dirty="0" smtClean="0"/>
                        <a:t>جامعة تيسمسيلت</a:t>
                      </a:r>
                      <a:endParaRPr lang="fr-FR" b="1" dirty="0">
                        <a:solidFill>
                          <a:schemeClr val="tx1"/>
                        </a:solidFill>
                        <a:cs typeface="+mj-cs"/>
                      </a:endParaRPr>
                    </a:p>
                  </a:txBody>
                  <a:tcPr/>
                </a:tc>
                <a:tc>
                  <a:txBody>
                    <a:bodyPr/>
                    <a:lstStyle/>
                    <a:p>
                      <a:pPr algn="ctr" rtl="1"/>
                      <a:r>
                        <a:rPr lang="ar-DZ" dirty="0" smtClean="0"/>
                        <a:t>المؤسسة</a:t>
                      </a:r>
                      <a:endParaRPr lang="fr-FR" b="1" dirty="0">
                        <a:solidFill>
                          <a:schemeClr val="tx1"/>
                        </a:solidFill>
                        <a:cs typeface="+mj-cs"/>
                      </a:endParaRPr>
                    </a:p>
                  </a:txBody>
                  <a:tcPr/>
                </a:tc>
                <a:extLst>
                  <a:ext uri="{0D108BD9-81ED-4DB2-BD59-A6C34878D82A}">
                    <a16:rowId xmlns:a16="http://schemas.microsoft.com/office/drawing/2014/main" val="10003"/>
                  </a:ext>
                </a:extLst>
              </a:tr>
              <a:tr h="440368">
                <a:tc>
                  <a:txBody>
                    <a:bodyPr/>
                    <a:lstStyle/>
                    <a:p>
                      <a:pPr algn="ctr" rtl="1"/>
                      <a:r>
                        <a:rPr lang="ar-DZ" dirty="0" smtClean="0"/>
                        <a:t>السنة الثانية ليسانس تخصص علوم مالية و محاسبية</a:t>
                      </a:r>
                      <a:endParaRPr lang="fr-FR" b="1" dirty="0">
                        <a:solidFill>
                          <a:schemeClr val="tx1"/>
                        </a:solidFill>
                        <a:cs typeface="+mj-cs"/>
                      </a:endParaRPr>
                    </a:p>
                  </a:txBody>
                  <a:tcPr/>
                </a:tc>
                <a:tc>
                  <a:txBody>
                    <a:bodyPr/>
                    <a:lstStyle/>
                    <a:p>
                      <a:pPr algn="ctr" rtl="1"/>
                      <a:r>
                        <a:rPr lang="ar-DZ" dirty="0" smtClean="0"/>
                        <a:t>الفئة المستهدفة بالمقياس</a:t>
                      </a:r>
                      <a:endParaRPr lang="fr-FR" b="1" dirty="0">
                        <a:solidFill>
                          <a:schemeClr val="tx1"/>
                        </a:solidFill>
                        <a:cs typeface="+mj-cs"/>
                      </a:endParaRPr>
                    </a:p>
                  </a:txBody>
                  <a:tcPr/>
                </a:tc>
                <a:extLst>
                  <a:ext uri="{0D108BD9-81ED-4DB2-BD59-A6C34878D82A}">
                    <a16:rowId xmlns:a16="http://schemas.microsoft.com/office/drawing/2014/main" val="10004"/>
                  </a:ext>
                </a:extLst>
              </a:tr>
              <a:tr h="397908">
                <a:tc>
                  <a:txBody>
                    <a:bodyPr/>
                    <a:lstStyle/>
                    <a:p>
                      <a:pPr algn="ctr" rtl="1"/>
                      <a:r>
                        <a:rPr lang="ar-DZ" dirty="0" smtClean="0"/>
                        <a:t>أساسيات بحوث العمليات</a:t>
                      </a:r>
                      <a:endParaRPr lang="ar-DZ" b="1" dirty="0" smtClean="0">
                        <a:solidFill>
                          <a:schemeClr val="tx1"/>
                        </a:solidFill>
                        <a:cs typeface="+mj-cs"/>
                      </a:endParaRPr>
                    </a:p>
                  </a:txBody>
                  <a:tcPr/>
                </a:tc>
                <a:tc>
                  <a:txBody>
                    <a:bodyPr/>
                    <a:lstStyle/>
                    <a:p>
                      <a:pPr algn="ctr" rtl="1"/>
                      <a:r>
                        <a:rPr lang="ar-DZ" dirty="0" smtClean="0"/>
                        <a:t>المقياس</a:t>
                      </a:r>
                      <a:endParaRPr lang="fr-FR" b="1" dirty="0">
                        <a:solidFill>
                          <a:schemeClr val="tx1"/>
                        </a:solidFill>
                        <a:cs typeface="+mj-cs"/>
                      </a:endParaRPr>
                    </a:p>
                  </a:txBody>
                  <a:tcPr/>
                </a:tc>
                <a:extLst>
                  <a:ext uri="{0D108BD9-81ED-4DB2-BD59-A6C34878D82A}">
                    <a16:rowId xmlns:a16="http://schemas.microsoft.com/office/drawing/2014/main" val="10005"/>
                  </a:ext>
                </a:extLst>
              </a:tr>
              <a:tr h="397908">
                <a:tc>
                  <a:txBody>
                    <a:bodyPr/>
                    <a:lstStyle/>
                    <a:p>
                      <a:pPr algn="ctr" rtl="1"/>
                      <a:r>
                        <a:rPr lang="ar-DZ" dirty="0" smtClean="0"/>
                        <a:t>وحدة التعليم المنهجية</a:t>
                      </a:r>
                      <a:endParaRPr lang="fr-FR" b="1" dirty="0">
                        <a:solidFill>
                          <a:schemeClr val="tx1"/>
                        </a:solidFill>
                        <a:cs typeface="+mj-cs"/>
                      </a:endParaRPr>
                    </a:p>
                  </a:txBody>
                  <a:tcPr/>
                </a:tc>
                <a:tc>
                  <a:txBody>
                    <a:bodyPr/>
                    <a:lstStyle/>
                    <a:p>
                      <a:pPr algn="ctr" rtl="1"/>
                      <a:r>
                        <a:rPr lang="ar-DZ" dirty="0" smtClean="0"/>
                        <a:t>الوحدة</a:t>
                      </a:r>
                      <a:endParaRPr lang="fr-FR" b="1" dirty="0">
                        <a:solidFill>
                          <a:schemeClr val="tx1"/>
                        </a:solidFill>
                        <a:cs typeface="+mj-cs"/>
                      </a:endParaRPr>
                    </a:p>
                  </a:txBody>
                  <a:tcPr/>
                </a:tc>
                <a:extLst>
                  <a:ext uri="{0D108BD9-81ED-4DB2-BD59-A6C34878D82A}">
                    <a16:rowId xmlns:a16="http://schemas.microsoft.com/office/drawing/2014/main" val="10006"/>
                  </a:ext>
                </a:extLst>
              </a:tr>
              <a:tr h="397908">
                <a:tc>
                  <a:txBody>
                    <a:bodyPr/>
                    <a:lstStyle/>
                    <a:p>
                      <a:pPr algn="ctr" rtl="1"/>
                      <a:r>
                        <a:rPr lang="ar-DZ" dirty="0" smtClean="0"/>
                        <a:t>4</a:t>
                      </a:r>
                      <a:endParaRPr lang="fr-FR" b="1" dirty="0">
                        <a:solidFill>
                          <a:schemeClr val="tx1"/>
                        </a:solidFill>
                        <a:cs typeface="+mj-cs"/>
                      </a:endParaRPr>
                    </a:p>
                  </a:txBody>
                  <a:tcPr/>
                </a:tc>
                <a:tc>
                  <a:txBody>
                    <a:bodyPr/>
                    <a:lstStyle/>
                    <a:p>
                      <a:pPr algn="ctr" rtl="1"/>
                      <a:r>
                        <a:rPr lang="ar-DZ" dirty="0" smtClean="0"/>
                        <a:t>الرصيد</a:t>
                      </a:r>
                      <a:endParaRPr lang="fr-FR" b="1" dirty="0">
                        <a:solidFill>
                          <a:schemeClr val="tx1"/>
                        </a:solidFill>
                        <a:cs typeface="+mj-cs"/>
                      </a:endParaRPr>
                    </a:p>
                  </a:txBody>
                  <a:tcPr/>
                </a:tc>
                <a:extLst>
                  <a:ext uri="{0D108BD9-81ED-4DB2-BD59-A6C34878D82A}">
                    <a16:rowId xmlns:a16="http://schemas.microsoft.com/office/drawing/2014/main" val="10007"/>
                  </a:ext>
                </a:extLst>
              </a:tr>
              <a:tr h="397908">
                <a:tc>
                  <a:txBody>
                    <a:bodyPr/>
                    <a:lstStyle/>
                    <a:p>
                      <a:pPr algn="ctr" rtl="1"/>
                      <a:r>
                        <a:rPr lang="ar-DZ" dirty="0" smtClean="0"/>
                        <a:t>2</a:t>
                      </a:r>
                      <a:endParaRPr lang="fr-FR" b="1" dirty="0">
                        <a:solidFill>
                          <a:schemeClr val="tx1"/>
                        </a:solidFill>
                        <a:cs typeface="+mj-cs"/>
                      </a:endParaRPr>
                    </a:p>
                  </a:txBody>
                  <a:tcPr/>
                </a:tc>
                <a:tc>
                  <a:txBody>
                    <a:bodyPr/>
                    <a:lstStyle/>
                    <a:p>
                      <a:pPr algn="ctr" rtl="1"/>
                      <a:r>
                        <a:rPr lang="ar-DZ" dirty="0" smtClean="0"/>
                        <a:t>المعامل</a:t>
                      </a:r>
                      <a:endParaRPr lang="fr-FR" b="1" dirty="0">
                        <a:solidFill>
                          <a:schemeClr val="tx1"/>
                        </a:solidFill>
                        <a:cs typeface="+mj-cs"/>
                      </a:endParaRPr>
                    </a:p>
                  </a:txBody>
                  <a:tcPr/>
                </a:tc>
                <a:extLst>
                  <a:ext uri="{0D108BD9-81ED-4DB2-BD59-A6C34878D82A}">
                    <a16:rowId xmlns:a16="http://schemas.microsoft.com/office/drawing/2014/main" val="10008"/>
                  </a:ext>
                </a:extLst>
              </a:tr>
              <a:tr h="397908">
                <a:tc>
                  <a:txBody>
                    <a:bodyPr/>
                    <a:lstStyle/>
                    <a:p>
                      <a:pPr algn="ctr" rtl="1"/>
                      <a:r>
                        <a:rPr lang="ar-DZ" dirty="0" smtClean="0"/>
                        <a:t>2024/2025</a:t>
                      </a:r>
                      <a:endParaRPr lang="fr-FR" b="1" dirty="0">
                        <a:solidFill>
                          <a:schemeClr val="tx1"/>
                        </a:solidFill>
                        <a:cs typeface="+mj-cs"/>
                      </a:endParaRPr>
                    </a:p>
                  </a:txBody>
                  <a:tcPr/>
                </a:tc>
                <a:tc>
                  <a:txBody>
                    <a:bodyPr/>
                    <a:lstStyle/>
                    <a:p>
                      <a:pPr algn="ctr" rtl="1"/>
                      <a:r>
                        <a:rPr lang="ar-DZ" dirty="0" smtClean="0"/>
                        <a:t>الموسم الجامعي</a:t>
                      </a:r>
                      <a:endParaRPr lang="fr-FR" b="1" dirty="0">
                        <a:solidFill>
                          <a:schemeClr val="tx1"/>
                        </a:solidFill>
                        <a:cs typeface="+mj-cs"/>
                      </a:endParaRPr>
                    </a:p>
                  </a:txBody>
                  <a:tcPr/>
                </a:tc>
                <a:extLst>
                  <a:ext uri="{0D108BD9-81ED-4DB2-BD59-A6C34878D82A}">
                    <a16:rowId xmlns:a16="http://schemas.microsoft.com/office/drawing/2014/main" val="10009"/>
                  </a:ext>
                </a:extLst>
              </a:tr>
              <a:tr h="397908">
                <a:tc>
                  <a:txBody>
                    <a:bodyPr/>
                    <a:lstStyle/>
                    <a:p>
                      <a:pPr algn="ctr" rtl="1"/>
                      <a:endParaRPr lang="fr-FR" b="1" dirty="0">
                        <a:solidFill>
                          <a:srgbClr val="FF0000"/>
                        </a:solidFill>
                        <a:cs typeface="+mj-cs"/>
                      </a:endParaRPr>
                    </a:p>
                  </a:txBody>
                  <a:tcPr/>
                </a:tc>
                <a:tc>
                  <a:txBody>
                    <a:bodyPr/>
                    <a:lstStyle/>
                    <a:p>
                      <a:pPr algn="ctr" rtl="1"/>
                      <a:endParaRPr lang="fr-FR" b="1" dirty="0">
                        <a:solidFill>
                          <a:srgbClr val="FF0000"/>
                        </a:solidFill>
                        <a:cs typeface="+mj-cs"/>
                      </a:endParaRPr>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496459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rtl="1"/>
            <a:r>
              <a:rPr lang="ar-DZ" sz="2800" dirty="0" smtClean="0">
                <a:solidFill>
                  <a:schemeClr val="tx1"/>
                </a:solidFill>
                <a:cs typeface="+mj-cs"/>
              </a:rPr>
              <a:t>3- </a:t>
            </a:r>
            <a:r>
              <a:rPr lang="ar-DZ" sz="2800" dirty="0">
                <a:solidFill>
                  <a:schemeClr val="tx1"/>
                </a:solidFill>
                <a:cs typeface="+mj-cs"/>
              </a:rPr>
              <a:t>شروط استخدام البرمجة الخطية:</a:t>
            </a:r>
          </a:p>
          <a:p>
            <a:pPr rtl="1"/>
            <a:r>
              <a:rPr lang="ar-DZ" sz="2800" dirty="0">
                <a:solidFill>
                  <a:schemeClr val="tx1"/>
                </a:solidFill>
                <a:cs typeface="+mj-cs"/>
              </a:rPr>
              <a:t>   لاستخدام البرمجة الخطية ينبغي توفر شروط معين، من أهمها: </a:t>
            </a:r>
          </a:p>
          <a:p>
            <a:pPr rtl="1"/>
            <a:r>
              <a:rPr lang="ar-DZ" sz="2800" dirty="0" smtClean="0">
                <a:solidFill>
                  <a:schemeClr val="tx1"/>
                </a:solidFill>
                <a:cs typeface="+mj-cs"/>
              </a:rPr>
              <a:t>3-1- </a:t>
            </a:r>
            <a:r>
              <a:rPr lang="ar-DZ" sz="2800" dirty="0">
                <a:solidFill>
                  <a:schemeClr val="tx1"/>
                </a:solidFill>
                <a:cs typeface="+mj-cs"/>
              </a:rPr>
              <a:t>تحديد المشكلة تحديدا رياضيا دقيقا بمتغيرات القرار، التي تكون معاملاتها على شكل ثوابت و معلومة مسبقاً، هذا كله لإيجاد دالة الهدف التي يمكنها قياس فعالية المؤسسة من خلال دراسة (الربح، كمية الإنتاج، التكاليف ... إلخ)، و الهدف من البرمجة الخطية هو تعظيم أو تقليل دالة الهدف حسب حاجة النموذج.</a:t>
            </a:r>
          </a:p>
          <a:p>
            <a:pPr rtl="1"/>
            <a:r>
              <a:rPr lang="ar-DZ" sz="2800" dirty="0" smtClean="0">
                <a:solidFill>
                  <a:schemeClr val="tx1"/>
                </a:solidFill>
                <a:cs typeface="+mj-cs"/>
              </a:rPr>
              <a:t>3-2- </a:t>
            </a:r>
            <a:r>
              <a:rPr lang="ar-DZ" sz="2800" dirty="0">
                <a:solidFill>
                  <a:schemeClr val="tx1"/>
                </a:solidFill>
                <a:cs typeface="+mj-cs"/>
              </a:rPr>
              <a:t>لتحقيق غرض أو هدف البرمجة الخطية في دالة الهدف، يجب مراعاة الموارد المتاحة للمؤسسة أي عدم تجاوزها، و تظهر هذه الخاصية على شكل مجموعة قيود في صورة علاقات رياضية خطية بمتغيرات القرار (معاملاتها عبارة عن ثوابت محددة مسبقا)، و علاقة كل منها على شكل متباينة غالبا (أو مساواة) للتأكيد على عدم تجاوز الكميات المتاحة من الموارد.</a:t>
            </a:r>
          </a:p>
          <a:p>
            <a:pPr rtl="1"/>
            <a:r>
              <a:rPr lang="ar-DZ" sz="2800" dirty="0" smtClean="0">
                <a:solidFill>
                  <a:schemeClr val="tx1"/>
                </a:solidFill>
                <a:cs typeface="+mj-cs"/>
              </a:rPr>
              <a:t>3-3- </a:t>
            </a:r>
            <a:r>
              <a:rPr lang="ar-DZ" sz="2800" dirty="0">
                <a:solidFill>
                  <a:schemeClr val="tx1"/>
                </a:solidFill>
                <a:cs typeface="+mj-cs"/>
              </a:rPr>
              <a:t>تتعلق كل من العلاقات الرياضية الخطية و متغيرات القرار في المسألة المدروسة ببعضها البعض بشكل وثيق، حيث أن أي تغيير من زيادة أو نقصان لأحد هذه المتغيرات يؤثر على مجموع المتغيرات من خلال تغيير بعضها أو كلها.</a:t>
            </a:r>
          </a:p>
        </p:txBody>
      </p:sp>
    </p:spTree>
    <p:extLst>
      <p:ext uri="{BB962C8B-B14F-4D97-AF65-F5344CB8AC3E}">
        <p14:creationId xmlns:p14="http://schemas.microsoft.com/office/powerpoint/2010/main" val="2200676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20000"/>
          </a:bodyPr>
          <a:lstStyle/>
          <a:p>
            <a:pPr rtl="1"/>
            <a:r>
              <a:rPr lang="ar-DZ" sz="2800" b="1" dirty="0" smtClean="0">
                <a:solidFill>
                  <a:schemeClr val="tx1"/>
                </a:solidFill>
                <a:cs typeface="+mj-cs"/>
              </a:rPr>
              <a:t>الدرس الثالث: صياغة </a:t>
            </a:r>
            <a:r>
              <a:rPr lang="ar-DZ" sz="2800" b="1" dirty="0">
                <a:solidFill>
                  <a:schemeClr val="tx1"/>
                </a:solidFill>
                <a:cs typeface="+mj-cs"/>
              </a:rPr>
              <a:t>نمـــاذج البرمجة </a:t>
            </a:r>
            <a:r>
              <a:rPr lang="ar-DZ" sz="2800" b="1" dirty="0" smtClean="0">
                <a:solidFill>
                  <a:schemeClr val="tx1"/>
                </a:solidFill>
                <a:cs typeface="+mj-cs"/>
              </a:rPr>
              <a:t>الخطية</a:t>
            </a:r>
          </a:p>
          <a:p>
            <a:pPr algn="r" rtl="1"/>
            <a:r>
              <a:rPr lang="ar-DZ" sz="2400" b="1" dirty="0" smtClean="0">
                <a:solidFill>
                  <a:schemeClr val="tx1"/>
                </a:solidFill>
                <a:cs typeface="+mj-cs"/>
              </a:rPr>
              <a:t>1-مراحل </a:t>
            </a:r>
            <a:r>
              <a:rPr lang="ar-DZ" sz="2400" b="1" dirty="0">
                <a:solidFill>
                  <a:schemeClr val="tx1"/>
                </a:solidFill>
                <a:cs typeface="+mj-cs"/>
              </a:rPr>
              <a:t>صياغة النموذج الرياضي للبرمجة الخطية:</a:t>
            </a:r>
          </a:p>
          <a:p>
            <a:pPr algn="r" rtl="1"/>
            <a:r>
              <a:rPr lang="ar-DZ" sz="2400" dirty="0">
                <a:solidFill>
                  <a:schemeClr val="tx1"/>
                </a:solidFill>
                <a:cs typeface="+mj-cs"/>
              </a:rPr>
              <a:t>   إن بناء النموذج الرياضي لأي مشكلة لابد أن يمر بخطوات تتمثل فيما يلي:</a:t>
            </a:r>
          </a:p>
          <a:p>
            <a:pPr algn="r" rtl="1"/>
            <a:r>
              <a:rPr lang="ar-DZ" sz="2400" dirty="0" smtClean="0">
                <a:solidFill>
                  <a:schemeClr val="tx1"/>
                </a:solidFill>
                <a:cs typeface="+mj-cs"/>
              </a:rPr>
              <a:t>1-1- </a:t>
            </a:r>
            <a:r>
              <a:rPr lang="ar-DZ" sz="2400" dirty="0">
                <a:solidFill>
                  <a:schemeClr val="tx1"/>
                </a:solidFill>
                <a:cs typeface="+mj-cs"/>
              </a:rPr>
              <a:t>صياغة دالة الهدف: يسعى متخذ القرار إلى تحقيق هدف معين كتعظيم الأرباح مثلا، و تكون دالة الهدف قد اتخذت الشكل العام التالي:    </a:t>
            </a:r>
            <a:r>
              <a:rPr lang="fr-FR" sz="2400" dirty="0">
                <a:solidFill>
                  <a:schemeClr val="tx1"/>
                </a:solidFill>
                <a:cs typeface="+mj-cs"/>
              </a:rPr>
              <a:t>Max Z = c1 x1 + c2 x2 + … + </a:t>
            </a:r>
            <a:r>
              <a:rPr lang="fr-FR" sz="2400" dirty="0" err="1">
                <a:solidFill>
                  <a:schemeClr val="tx1"/>
                </a:solidFill>
                <a:cs typeface="+mj-cs"/>
              </a:rPr>
              <a:t>cn</a:t>
            </a:r>
            <a:r>
              <a:rPr lang="fr-FR" sz="2400" dirty="0">
                <a:solidFill>
                  <a:schemeClr val="tx1"/>
                </a:solidFill>
                <a:cs typeface="+mj-cs"/>
              </a:rPr>
              <a:t> </a:t>
            </a:r>
            <a:r>
              <a:rPr lang="fr-FR" sz="2400" dirty="0" err="1">
                <a:solidFill>
                  <a:schemeClr val="tx1"/>
                </a:solidFill>
                <a:cs typeface="+mj-cs"/>
              </a:rPr>
              <a:t>xn</a:t>
            </a:r>
            <a:endParaRPr lang="fr-FR" sz="2400" dirty="0">
              <a:solidFill>
                <a:schemeClr val="tx1"/>
              </a:solidFill>
              <a:cs typeface="+mj-cs"/>
            </a:endParaRPr>
          </a:p>
          <a:p>
            <a:pPr algn="r" rtl="1"/>
            <a:r>
              <a:rPr lang="fr-FR" sz="2400" dirty="0">
                <a:solidFill>
                  <a:schemeClr val="tx1"/>
                </a:solidFill>
                <a:cs typeface="+mj-cs"/>
              </a:rPr>
              <a:t>   </a:t>
            </a:r>
            <a:r>
              <a:rPr lang="ar-DZ" sz="2400" dirty="0">
                <a:solidFill>
                  <a:schemeClr val="tx1"/>
                </a:solidFill>
                <a:cs typeface="+mj-cs"/>
              </a:rPr>
              <a:t>حيث أن كلمة </a:t>
            </a:r>
            <a:r>
              <a:rPr lang="fr-FR" sz="2400" dirty="0">
                <a:solidFill>
                  <a:schemeClr val="tx1"/>
                </a:solidFill>
                <a:cs typeface="+mj-cs"/>
              </a:rPr>
              <a:t>Max </a:t>
            </a:r>
            <a:r>
              <a:rPr lang="ar-DZ" sz="2400" dirty="0">
                <a:solidFill>
                  <a:schemeClr val="tx1"/>
                </a:solidFill>
                <a:cs typeface="+mj-cs"/>
              </a:rPr>
              <a:t>هي اختصار لكلمة </a:t>
            </a:r>
            <a:r>
              <a:rPr lang="fr-FR" sz="2400" dirty="0">
                <a:solidFill>
                  <a:schemeClr val="tx1"/>
                </a:solidFill>
                <a:cs typeface="+mj-cs"/>
              </a:rPr>
              <a:t>Maximisation </a:t>
            </a:r>
            <a:r>
              <a:rPr lang="ar-DZ" sz="2400" dirty="0">
                <a:solidFill>
                  <a:schemeClr val="tx1"/>
                </a:solidFill>
                <a:cs typeface="+mj-cs"/>
              </a:rPr>
              <a:t>أي التعظيم، و ترمز كل من </a:t>
            </a:r>
            <a:r>
              <a:rPr lang="fr-FR" sz="2400" dirty="0">
                <a:solidFill>
                  <a:schemeClr val="tx1"/>
                </a:solidFill>
                <a:cs typeface="+mj-cs"/>
              </a:rPr>
              <a:t>x1 ، x2 ...</a:t>
            </a:r>
            <a:r>
              <a:rPr lang="fr-FR" sz="2400" dirty="0" err="1">
                <a:solidFill>
                  <a:schemeClr val="tx1"/>
                </a:solidFill>
                <a:cs typeface="+mj-cs"/>
              </a:rPr>
              <a:t>xn</a:t>
            </a:r>
            <a:r>
              <a:rPr lang="fr-FR" sz="2400" dirty="0">
                <a:solidFill>
                  <a:schemeClr val="tx1"/>
                </a:solidFill>
                <a:cs typeface="+mj-cs"/>
              </a:rPr>
              <a:t> </a:t>
            </a:r>
            <a:r>
              <a:rPr lang="ar-DZ" sz="2400" dirty="0">
                <a:solidFill>
                  <a:schemeClr val="tx1"/>
                </a:solidFill>
                <a:cs typeface="+mj-cs"/>
              </a:rPr>
              <a:t>إلى عدد  الوحدات المنتجة من المنتجات 1، 2، ...  </a:t>
            </a:r>
            <a:r>
              <a:rPr lang="fr-FR" sz="2400" dirty="0">
                <a:solidFill>
                  <a:schemeClr val="tx1"/>
                </a:solidFill>
                <a:cs typeface="+mj-cs"/>
              </a:rPr>
              <a:t>n</a:t>
            </a:r>
            <a:r>
              <a:rPr lang="ar-DZ" sz="2400" dirty="0">
                <a:solidFill>
                  <a:schemeClr val="tx1"/>
                </a:solidFill>
                <a:cs typeface="+mj-cs"/>
              </a:rPr>
              <a:t>على التوالي، أو إلى ما يجب أن تقتنيه المؤسسة من آلات أو وسائل نقل أو غير ذلك من متغيرات المشكلة، أما كل من </a:t>
            </a:r>
            <a:r>
              <a:rPr lang="fr-FR" sz="2400" dirty="0">
                <a:solidFill>
                  <a:schemeClr val="tx1"/>
                </a:solidFill>
                <a:cs typeface="+mj-cs"/>
              </a:rPr>
              <a:t>c1، c2، ...  </a:t>
            </a:r>
            <a:r>
              <a:rPr lang="fr-FR" sz="2400" dirty="0" err="1">
                <a:solidFill>
                  <a:schemeClr val="tx1"/>
                </a:solidFill>
                <a:cs typeface="+mj-cs"/>
              </a:rPr>
              <a:t>cn</a:t>
            </a:r>
            <a:r>
              <a:rPr lang="fr-FR" sz="2400" dirty="0">
                <a:solidFill>
                  <a:schemeClr val="tx1"/>
                </a:solidFill>
                <a:cs typeface="+mj-cs"/>
              </a:rPr>
              <a:t> </a:t>
            </a:r>
            <a:r>
              <a:rPr lang="ar-DZ" sz="2400" dirty="0">
                <a:solidFill>
                  <a:schemeClr val="tx1"/>
                </a:solidFill>
                <a:cs typeface="+mj-cs"/>
              </a:rPr>
              <a:t>فهي ترمز إلى الربح المحقق بالوحدة الواحدة من المنتجات 1، 2، ... </a:t>
            </a:r>
            <a:r>
              <a:rPr lang="fr-FR" sz="2400" dirty="0">
                <a:solidFill>
                  <a:schemeClr val="tx1"/>
                </a:solidFill>
                <a:cs typeface="+mj-cs"/>
              </a:rPr>
              <a:t>n </a:t>
            </a:r>
            <a:r>
              <a:rPr lang="ar-DZ" sz="2400" dirty="0">
                <a:solidFill>
                  <a:schemeClr val="tx1"/>
                </a:solidFill>
                <a:cs typeface="+mj-cs"/>
              </a:rPr>
              <a:t>على التوالي، و يرمز </a:t>
            </a:r>
            <a:r>
              <a:rPr lang="fr-FR" sz="2400" dirty="0">
                <a:solidFill>
                  <a:schemeClr val="tx1"/>
                </a:solidFill>
                <a:cs typeface="+mj-cs"/>
              </a:rPr>
              <a:t>Z </a:t>
            </a:r>
            <a:r>
              <a:rPr lang="ar-DZ" sz="2400" dirty="0">
                <a:solidFill>
                  <a:schemeClr val="tx1"/>
                </a:solidFill>
                <a:cs typeface="+mj-cs"/>
              </a:rPr>
              <a:t>إلى الربح الكلي.</a:t>
            </a:r>
          </a:p>
          <a:p>
            <a:pPr algn="r" rtl="1"/>
            <a:r>
              <a:rPr lang="ar-DZ" sz="2400" dirty="0">
                <a:solidFill>
                  <a:schemeClr val="tx1"/>
                </a:solidFill>
                <a:cs typeface="+mj-cs"/>
              </a:rPr>
              <a:t>8-2- صياغة القيود: هي محددات المشكلة التي لا يمكن تجاوزها و التي تؤدي إلى تحقيق الهدف، فقد تكون  القيود ممثلة بالمواد الأولية أو العدد المطلوب من القوى العاملة أو ساعات العمل أو غيرها. كما تفرض هذه  القيود قيوداً على ما يمكن تخصيصه من الموارد المتاحة لتحقيق هدف معين، مثل: ما يمكن إنتاجه من المنتوج أو ما يمكن بيعه أو ما يمكن نقله من مصنع معين أو الكميات الدنيا و القصوى الواجب تسليمها إلى مستودع معين أو إلى غير ذلك.</a:t>
            </a:r>
          </a:p>
          <a:p>
            <a:pPr algn="r" rtl="1"/>
            <a:r>
              <a:rPr lang="ar-DZ" sz="2400" dirty="0">
                <a:solidFill>
                  <a:schemeClr val="tx1"/>
                </a:solidFill>
                <a:cs typeface="+mj-cs"/>
              </a:rPr>
              <a:t>   و قد تأخذ القيود الشكل العام التالي:      </a:t>
            </a:r>
            <a:r>
              <a:rPr lang="fr-FR" sz="2400" dirty="0">
                <a:solidFill>
                  <a:schemeClr val="tx1"/>
                </a:solidFill>
                <a:cs typeface="+mj-cs"/>
              </a:rPr>
              <a:t>A≥  a1 x1 + a2 x2 + … + an </a:t>
            </a:r>
            <a:r>
              <a:rPr lang="fr-FR" sz="2400" dirty="0" err="1">
                <a:solidFill>
                  <a:schemeClr val="tx1"/>
                </a:solidFill>
                <a:cs typeface="+mj-cs"/>
              </a:rPr>
              <a:t>xn</a:t>
            </a:r>
            <a:endParaRPr lang="fr-FR" sz="2400" dirty="0">
              <a:solidFill>
                <a:schemeClr val="tx1"/>
              </a:solidFill>
              <a:cs typeface="+mj-cs"/>
            </a:endParaRPr>
          </a:p>
          <a:p>
            <a:pPr algn="r" rtl="1"/>
            <a:r>
              <a:rPr lang="ar-DZ" sz="2400" dirty="0">
                <a:solidFill>
                  <a:schemeClr val="tx1"/>
                </a:solidFill>
                <a:cs typeface="+mj-cs"/>
              </a:rPr>
              <a:t>حيث أن:</a:t>
            </a:r>
          </a:p>
          <a:p>
            <a:pPr algn="r" rtl="1"/>
            <a:r>
              <a:rPr lang="fr-FR" sz="2400" dirty="0">
                <a:solidFill>
                  <a:schemeClr val="tx1"/>
                </a:solidFill>
                <a:cs typeface="+mj-cs"/>
              </a:rPr>
              <a:t>a1، a2، ...  an  </a:t>
            </a:r>
            <a:r>
              <a:rPr lang="ar-DZ" sz="2400" dirty="0">
                <a:solidFill>
                  <a:schemeClr val="tx1"/>
                </a:solidFill>
                <a:cs typeface="+mj-cs"/>
              </a:rPr>
              <a:t>هي الكمية التي تحتاجها المؤسسة من المادة الخام مثلا لإنتاج وحدة واحدة من المنتجات 1، 2، ... </a:t>
            </a:r>
            <a:r>
              <a:rPr lang="fr-FR" sz="2400" dirty="0">
                <a:solidFill>
                  <a:schemeClr val="tx1"/>
                </a:solidFill>
                <a:cs typeface="+mj-cs"/>
              </a:rPr>
              <a:t>n </a:t>
            </a:r>
            <a:r>
              <a:rPr lang="ar-DZ" sz="2400" dirty="0">
                <a:solidFill>
                  <a:schemeClr val="tx1"/>
                </a:solidFill>
                <a:cs typeface="+mj-cs"/>
              </a:rPr>
              <a:t>على التوالي. و تمثل </a:t>
            </a:r>
            <a:r>
              <a:rPr lang="fr-FR" sz="2400" dirty="0">
                <a:solidFill>
                  <a:schemeClr val="tx1"/>
                </a:solidFill>
                <a:cs typeface="+mj-cs"/>
              </a:rPr>
              <a:t>A </a:t>
            </a:r>
            <a:r>
              <a:rPr lang="ar-DZ" sz="2400" dirty="0">
                <a:solidFill>
                  <a:schemeClr val="tx1"/>
                </a:solidFill>
                <a:cs typeface="+mj-cs"/>
              </a:rPr>
              <a:t>الكمية المتوفرة من المادة الخام لدى المؤسسة، فهي تبين الحد الأعلى الذي يمكن استخدامه من المادة الخام لإنجاز أعمال تلك المؤسسة.</a:t>
            </a:r>
          </a:p>
          <a:p>
            <a:pPr algn="r" rtl="1"/>
            <a:endParaRPr lang="ar-DZ" sz="2400" dirty="0">
              <a:solidFill>
                <a:schemeClr val="tx1"/>
              </a:solidFill>
              <a:cs typeface="+mj-cs"/>
            </a:endParaRPr>
          </a:p>
        </p:txBody>
      </p:sp>
    </p:spTree>
    <p:extLst>
      <p:ext uri="{BB962C8B-B14F-4D97-AF65-F5344CB8AC3E}">
        <p14:creationId xmlns:p14="http://schemas.microsoft.com/office/powerpoint/2010/main" val="34300444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r>
              <a:rPr lang="ar-DZ" sz="2600" b="1" dirty="0">
                <a:solidFill>
                  <a:schemeClr val="tx1"/>
                </a:solidFill>
                <a:cs typeface="+mj-cs"/>
              </a:rPr>
              <a:t>رابعا : فروض البرمجة الخطية      </a:t>
            </a:r>
            <a:r>
              <a:rPr lang="fr-FR" sz="2600" b="1" dirty="0">
                <a:solidFill>
                  <a:schemeClr val="tx1"/>
                </a:solidFill>
                <a:cs typeface="+mj-cs"/>
              </a:rPr>
              <a:t>LP ASSUMPTIONS</a:t>
            </a:r>
          </a:p>
          <a:p>
            <a:pPr algn="just" rtl="1"/>
            <a:r>
              <a:rPr lang="fr-FR" sz="2600" dirty="0">
                <a:solidFill>
                  <a:schemeClr val="tx1"/>
                </a:solidFill>
                <a:cs typeface="+mj-cs"/>
              </a:rPr>
              <a:t> </a:t>
            </a:r>
          </a:p>
          <a:p>
            <a:pPr algn="just" rtl="1"/>
            <a:r>
              <a:rPr lang="ar-DZ" sz="2600" dirty="0">
                <a:solidFill>
                  <a:schemeClr val="tx1"/>
                </a:solidFill>
                <a:cs typeface="+mj-cs"/>
              </a:rPr>
              <a:t>تقوم البرمجة الخطية على عدة فروض أساسية : </a:t>
            </a:r>
          </a:p>
          <a:p>
            <a:pPr algn="just" rtl="1"/>
            <a:endParaRPr lang="ar-DZ" sz="2600" dirty="0">
              <a:solidFill>
                <a:schemeClr val="tx1"/>
              </a:solidFill>
              <a:cs typeface="+mj-cs"/>
            </a:endParaRPr>
          </a:p>
          <a:p>
            <a:pPr algn="just" rtl="1"/>
            <a:r>
              <a:rPr lang="ar-DZ" sz="2000" dirty="0">
                <a:solidFill>
                  <a:schemeClr val="tx1"/>
                </a:solidFill>
                <a:cs typeface="+mj-cs"/>
              </a:rPr>
              <a:t>1. التأكد :                                                   </a:t>
            </a:r>
            <a:r>
              <a:rPr lang="fr-FR" sz="2000" dirty="0">
                <a:solidFill>
                  <a:schemeClr val="tx1"/>
                </a:solidFill>
                <a:cs typeface="+mj-cs"/>
              </a:rPr>
              <a:t>CERTAINTY     </a:t>
            </a:r>
          </a:p>
          <a:p>
            <a:pPr algn="just" rtl="1"/>
            <a:endParaRPr lang="fr-FR" sz="2000" dirty="0">
              <a:solidFill>
                <a:schemeClr val="tx1"/>
              </a:solidFill>
              <a:cs typeface="+mj-cs"/>
            </a:endParaRPr>
          </a:p>
          <a:p>
            <a:pPr algn="just" rtl="1"/>
            <a:r>
              <a:rPr lang="fr-FR" sz="2000" dirty="0">
                <a:solidFill>
                  <a:schemeClr val="tx1"/>
                </a:solidFill>
                <a:cs typeface="+mj-cs"/>
              </a:rPr>
              <a:t>2. </a:t>
            </a:r>
            <a:r>
              <a:rPr lang="ar-DZ" sz="2000" dirty="0">
                <a:solidFill>
                  <a:schemeClr val="tx1"/>
                </a:solidFill>
                <a:cs typeface="+mj-cs"/>
              </a:rPr>
              <a:t>الخطية :                                                  </a:t>
            </a:r>
            <a:r>
              <a:rPr lang="fr-FR" sz="2000" dirty="0">
                <a:solidFill>
                  <a:schemeClr val="tx1"/>
                </a:solidFill>
                <a:cs typeface="+mj-cs"/>
              </a:rPr>
              <a:t>LINEARITY   </a:t>
            </a:r>
          </a:p>
          <a:p>
            <a:pPr algn="just" rtl="1"/>
            <a:endParaRPr lang="fr-FR" sz="2000" dirty="0">
              <a:solidFill>
                <a:schemeClr val="tx1"/>
              </a:solidFill>
              <a:cs typeface="+mj-cs"/>
            </a:endParaRPr>
          </a:p>
          <a:p>
            <a:pPr algn="just" rtl="1"/>
            <a:r>
              <a:rPr lang="fr-FR" sz="2000" dirty="0">
                <a:solidFill>
                  <a:schemeClr val="tx1"/>
                </a:solidFill>
                <a:cs typeface="+mj-cs"/>
              </a:rPr>
              <a:t>3. </a:t>
            </a:r>
            <a:r>
              <a:rPr lang="ar-DZ" sz="2000" dirty="0">
                <a:solidFill>
                  <a:schemeClr val="tx1"/>
                </a:solidFill>
                <a:cs typeface="+mj-cs"/>
              </a:rPr>
              <a:t>التناسبية :                              </a:t>
            </a:r>
            <a:r>
              <a:rPr lang="fr-FR" sz="2000" dirty="0">
                <a:solidFill>
                  <a:schemeClr val="tx1"/>
                </a:solidFill>
                <a:cs typeface="+mj-cs"/>
              </a:rPr>
              <a:t>PROPORTIONALITY</a:t>
            </a:r>
          </a:p>
          <a:p>
            <a:pPr algn="just" rtl="1"/>
            <a:endParaRPr lang="fr-FR" sz="2000" dirty="0">
              <a:solidFill>
                <a:schemeClr val="tx1"/>
              </a:solidFill>
              <a:cs typeface="+mj-cs"/>
            </a:endParaRPr>
          </a:p>
          <a:p>
            <a:pPr algn="just" rtl="1"/>
            <a:r>
              <a:rPr lang="fr-FR" sz="2000" dirty="0">
                <a:solidFill>
                  <a:schemeClr val="tx1"/>
                </a:solidFill>
                <a:cs typeface="+mj-cs"/>
              </a:rPr>
              <a:t>4. </a:t>
            </a:r>
            <a:r>
              <a:rPr lang="ar-DZ" sz="2000" dirty="0">
                <a:solidFill>
                  <a:schemeClr val="tx1"/>
                </a:solidFill>
                <a:cs typeface="+mj-cs"/>
              </a:rPr>
              <a:t>الإضافية أو قابلية الجمع:                           </a:t>
            </a:r>
            <a:r>
              <a:rPr lang="fr-FR" sz="2000" dirty="0">
                <a:solidFill>
                  <a:schemeClr val="tx1"/>
                </a:solidFill>
                <a:cs typeface="+mj-cs"/>
              </a:rPr>
              <a:t>ADDITIVITY </a:t>
            </a:r>
            <a:endParaRPr lang="ar-DZ" sz="2000" dirty="0" smtClean="0">
              <a:solidFill>
                <a:schemeClr val="tx1"/>
              </a:solidFill>
              <a:cs typeface="+mj-cs"/>
            </a:endParaRPr>
          </a:p>
          <a:p>
            <a:pPr algn="just" rtl="1"/>
            <a:r>
              <a:rPr lang="ar-DZ" sz="2000" dirty="0" smtClean="0">
                <a:solidFill>
                  <a:schemeClr val="tx1"/>
                </a:solidFill>
                <a:cs typeface="+mj-cs"/>
              </a:rPr>
              <a:t>.5 </a:t>
            </a:r>
            <a:r>
              <a:rPr lang="ar-DZ" sz="2000" dirty="0">
                <a:solidFill>
                  <a:schemeClr val="tx1"/>
                </a:solidFill>
                <a:cs typeface="+mj-cs"/>
              </a:rPr>
              <a:t>قابلية القسمة أو الكسرية                                              </a:t>
            </a:r>
            <a:r>
              <a:rPr lang="fr-FR" sz="2000" dirty="0">
                <a:solidFill>
                  <a:schemeClr val="tx1"/>
                </a:solidFill>
                <a:cs typeface="+mj-cs"/>
              </a:rPr>
              <a:t>DIVISIBILTY OR  FRACTIONALITY </a:t>
            </a:r>
            <a:endParaRPr lang="ar-DZ" sz="2000" dirty="0" smtClean="0">
              <a:solidFill>
                <a:schemeClr val="tx1"/>
              </a:solidFill>
              <a:cs typeface="+mj-cs"/>
            </a:endParaRPr>
          </a:p>
        </p:txBody>
      </p:sp>
    </p:spTree>
    <p:extLst>
      <p:ext uri="{BB962C8B-B14F-4D97-AF65-F5344CB8AC3E}">
        <p14:creationId xmlns:p14="http://schemas.microsoft.com/office/powerpoint/2010/main" val="269645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r>
              <a:rPr lang="ar-DZ" sz="2600" b="1" dirty="0" smtClean="0">
                <a:solidFill>
                  <a:schemeClr val="tx1"/>
                </a:solidFill>
                <a:cs typeface="+mj-cs"/>
              </a:rPr>
              <a:t>مثال تطبيقي: </a:t>
            </a:r>
          </a:p>
          <a:p>
            <a:pPr algn="just" rtl="1"/>
            <a:r>
              <a:rPr lang="ar-DZ" sz="2600" dirty="0">
                <a:solidFill>
                  <a:schemeClr val="tx1"/>
                </a:solidFill>
                <a:cs typeface="+mj-cs"/>
              </a:rPr>
              <a:t>مثال01-01:</a:t>
            </a:r>
          </a:p>
          <a:p>
            <a:pPr algn="just" rtl="1"/>
            <a:r>
              <a:rPr lang="ar-DZ" sz="2600" dirty="0">
                <a:solidFill>
                  <a:schemeClr val="tx1"/>
                </a:solidFill>
                <a:cs typeface="+mj-cs"/>
              </a:rPr>
              <a:t>   تقوم مؤسسة ما بإنتاج الكراسي و الطاولات و بيعها للمدارس، حيث أن إنتاج كرسي واحد يتطلب 3 صفائح خشبية و 4 قطع من الحديد، و بعد بيعه يحقق ربحا قدره 250 دج، أما إنتاج الطاولة الواحدة فيتطلب 6 صفائح خشبية و 7 قطع من الحديد، و بعد بيعها تحقق ربحا قدره 430 دج، حيث أن المؤسسة لا تتوفر إلا على 180 قطعة خشبية و 320 قطعة من الحديد. </a:t>
            </a:r>
          </a:p>
          <a:p>
            <a:pPr algn="just" rtl="1"/>
            <a:r>
              <a:rPr lang="ar-DZ" sz="2600" dirty="0">
                <a:solidFill>
                  <a:schemeClr val="tx1"/>
                </a:solidFill>
                <a:cs typeface="+mj-cs"/>
              </a:rPr>
              <a:t>   فما هي الكميات المثلى الواجب إنتاجها من كلا المنتجين، و التي تحقق لمؤسسة أكبر ربح ممكن؟</a:t>
            </a:r>
          </a:p>
          <a:p>
            <a:pPr algn="just" rtl="1"/>
            <a:r>
              <a:rPr lang="ar-DZ" sz="2600" dirty="0">
                <a:solidFill>
                  <a:schemeClr val="tx1"/>
                </a:solidFill>
                <a:cs typeface="+mj-cs"/>
              </a:rPr>
              <a:t>لدينا: </a:t>
            </a:r>
          </a:p>
          <a:p>
            <a:pPr algn="just" rtl="1"/>
            <a:r>
              <a:rPr lang="ar-DZ" sz="2600" dirty="0" smtClean="0">
                <a:solidFill>
                  <a:schemeClr val="tx1"/>
                </a:solidFill>
                <a:cs typeface="+mj-cs"/>
              </a:rPr>
              <a:t>        الجدول </a:t>
            </a:r>
            <a:r>
              <a:rPr lang="ar-DZ" sz="2600" dirty="0">
                <a:solidFill>
                  <a:schemeClr val="tx1"/>
                </a:solidFill>
                <a:cs typeface="+mj-cs"/>
              </a:rPr>
              <a:t>رقم 01: تمثيل معطيات المثال 01-01</a:t>
            </a:r>
          </a:p>
          <a:p>
            <a:pPr algn="just" rtl="1"/>
            <a:r>
              <a:rPr lang="ar-DZ" sz="2600" dirty="0">
                <a:solidFill>
                  <a:schemeClr val="tx1"/>
                </a:solidFill>
                <a:cs typeface="+mj-cs"/>
              </a:rPr>
              <a:t>	</a:t>
            </a:r>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a:solidFill>
                <a:schemeClr val="tx1"/>
              </a:solidFill>
              <a:cs typeface="+mj-cs"/>
            </a:endParaRPr>
          </a:p>
          <a:p>
            <a:pPr algn="r" rtl="1"/>
            <a:r>
              <a:rPr lang="ar-DZ" sz="2600" dirty="0" smtClean="0">
                <a:solidFill>
                  <a:schemeClr val="tx1"/>
                </a:solidFill>
                <a:cs typeface="+mj-cs"/>
              </a:rPr>
              <a:t>                       المصدر</a:t>
            </a:r>
            <a:r>
              <a:rPr lang="ar-DZ" sz="2600" dirty="0">
                <a:solidFill>
                  <a:schemeClr val="tx1"/>
                </a:solidFill>
                <a:cs typeface="+mj-cs"/>
              </a:rPr>
              <a:t>: من إعداد الباحثة بناء على معطيات المثال</a:t>
            </a:r>
          </a:p>
          <a:p>
            <a:pPr algn="just" rtl="1"/>
            <a:endParaRPr lang="ar-DZ" sz="2600" dirty="0" smtClean="0">
              <a:solidFill>
                <a:schemeClr val="tx1"/>
              </a:solidFill>
              <a:cs typeface="+mj-cs"/>
            </a:endParaRPr>
          </a:p>
        </p:txBody>
      </p:sp>
      <p:graphicFrame>
        <p:nvGraphicFramePr>
          <p:cNvPr id="5" name="Tableau 4"/>
          <p:cNvGraphicFramePr>
            <a:graphicFrameLocks noGrp="1"/>
          </p:cNvGraphicFramePr>
          <p:nvPr>
            <p:extLst>
              <p:ext uri="{D42A27DB-BD31-4B8C-83A1-F6EECF244321}">
                <p14:modId xmlns:p14="http://schemas.microsoft.com/office/powerpoint/2010/main" val="1328704243"/>
              </p:ext>
            </p:extLst>
          </p:nvPr>
        </p:nvGraphicFramePr>
        <p:xfrm>
          <a:off x="1663266" y="4509120"/>
          <a:ext cx="5817468" cy="981456"/>
        </p:xfrm>
        <a:graphic>
          <a:graphicData uri="http://schemas.openxmlformats.org/drawingml/2006/table">
            <a:tbl>
              <a:tblPr rtl="1" firstRow="1" firstCol="1" bandRow="1"/>
              <a:tblGrid>
                <a:gridCol w="1342405">
                  <a:extLst>
                    <a:ext uri="{9D8B030D-6E8A-4147-A177-3AD203B41FA5}">
                      <a16:colId xmlns:a16="http://schemas.microsoft.com/office/drawing/2014/main" val="3355330738"/>
                    </a:ext>
                  </a:extLst>
                </a:gridCol>
                <a:gridCol w="1566329">
                  <a:extLst>
                    <a:ext uri="{9D8B030D-6E8A-4147-A177-3AD203B41FA5}">
                      <a16:colId xmlns:a16="http://schemas.microsoft.com/office/drawing/2014/main" val="462832407"/>
                    </a:ext>
                  </a:extLst>
                </a:gridCol>
                <a:gridCol w="1454367">
                  <a:extLst>
                    <a:ext uri="{9D8B030D-6E8A-4147-A177-3AD203B41FA5}">
                      <a16:colId xmlns:a16="http://schemas.microsoft.com/office/drawing/2014/main" val="2783260227"/>
                    </a:ext>
                  </a:extLst>
                </a:gridCol>
                <a:gridCol w="1454367">
                  <a:extLst>
                    <a:ext uri="{9D8B030D-6E8A-4147-A177-3AD203B41FA5}">
                      <a16:colId xmlns:a16="http://schemas.microsoft.com/office/drawing/2014/main" val="655045212"/>
                    </a:ext>
                  </a:extLst>
                </a:gridCol>
              </a:tblGrid>
              <a:tr h="173356">
                <a:tc>
                  <a:txBody>
                    <a:bodyPr/>
                    <a:lstStyle/>
                    <a:p>
                      <a:pPr algn="r" rtl="1">
                        <a:lnSpc>
                          <a:spcPct val="115000"/>
                        </a:lnSpc>
                        <a:spcAft>
                          <a:spcPts val="0"/>
                        </a:spcAft>
                      </a:pPr>
                      <a:r>
                        <a:rPr lang="ar-DZ" sz="1400" b="1" dirty="0">
                          <a:effectLst/>
                          <a:latin typeface="Calibri" panose="020F0502020204030204" pitchFamily="34" charset="0"/>
                          <a:ea typeface="Calibri" panose="020F0502020204030204" pitchFamily="34" charset="0"/>
                          <a:cs typeface="Traditional Arabic" panose="02020603050405020304" pitchFamily="18" charset="-78"/>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الخشب</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الحديد</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الربح</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9666414"/>
                  </a:ext>
                </a:extLst>
              </a:tr>
              <a:tr h="0">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الكراسي</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3</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4</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250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887958"/>
                  </a:ext>
                </a:extLst>
              </a:tr>
              <a:tr h="0">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الطاولات</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6</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7</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430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058821"/>
                  </a:ext>
                </a:extLst>
              </a:tr>
              <a:tr h="0">
                <a:tc>
                  <a:txBody>
                    <a:bodyPr/>
                    <a:lstStyle/>
                    <a:p>
                      <a:pPr algn="ctr" rtl="1">
                        <a:lnSpc>
                          <a:spcPct val="115000"/>
                        </a:lnSpc>
                        <a:spcAft>
                          <a:spcPts val="0"/>
                        </a:spcAft>
                      </a:pPr>
                      <a:r>
                        <a:rPr lang="ar-DZ" sz="1400" b="1">
                          <a:effectLst/>
                          <a:latin typeface="Calibri" panose="020F0502020204030204" pitchFamily="34" charset="0"/>
                          <a:ea typeface="Calibri" panose="020F0502020204030204" pitchFamily="34" charset="0"/>
                          <a:cs typeface="Traditional Arabic" panose="02020603050405020304" pitchFamily="18" charset="-78"/>
                        </a:rPr>
                        <a:t>الكمية المتاحة</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180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a:effectLst/>
                          <a:latin typeface="Calibri" panose="020F0502020204030204" pitchFamily="34" charset="0"/>
                          <a:ea typeface="Calibri" panose="020F0502020204030204" pitchFamily="34" charset="0"/>
                          <a:cs typeface="Traditional Arabic" panose="02020603050405020304" pitchFamily="18" charset="-78"/>
                        </a:rPr>
                        <a:t>320</a:t>
                      </a:r>
                      <a:endParaRPr lang="fr-F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DZ" sz="1400" dirty="0">
                          <a:effectLst/>
                          <a:latin typeface="Calibri" panose="020F0502020204030204" pitchFamily="34" charset="0"/>
                          <a:ea typeface="Calibri" panose="020F0502020204030204" pitchFamily="34" charset="0"/>
                          <a:cs typeface="Traditional Arabic" panose="02020603050405020304" pitchFamily="18" charset="-78"/>
                        </a:rPr>
                        <a:t> </a:t>
                      </a:r>
                      <a:endParaRPr lang="fr-F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187256"/>
                  </a:ext>
                </a:extLst>
              </a:tr>
            </a:tbl>
          </a:graphicData>
        </a:graphic>
      </p:graphicFrame>
    </p:spTree>
    <p:extLst>
      <p:ext uri="{BB962C8B-B14F-4D97-AF65-F5344CB8AC3E}">
        <p14:creationId xmlns:p14="http://schemas.microsoft.com/office/powerpoint/2010/main" val="2668796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r" rtl="1"/>
            <a:r>
              <a:rPr lang="ar-DZ" sz="2400" b="1" dirty="0">
                <a:solidFill>
                  <a:schemeClr val="tx1"/>
                </a:solidFill>
                <a:cs typeface="+mj-cs"/>
              </a:rPr>
              <a:t>1- تحديد متغيرات القرار:</a:t>
            </a:r>
          </a:p>
          <a:p>
            <a:pPr algn="r" rtl="1"/>
            <a:r>
              <a:rPr lang="fr-FR" sz="2400" dirty="0">
                <a:solidFill>
                  <a:schemeClr val="tx1"/>
                </a:solidFill>
                <a:cs typeface="+mj-cs"/>
              </a:rPr>
              <a:t>x1: </a:t>
            </a:r>
            <a:r>
              <a:rPr lang="ar-DZ" sz="2400" dirty="0">
                <a:solidFill>
                  <a:schemeClr val="tx1"/>
                </a:solidFill>
                <a:cs typeface="+mj-cs"/>
              </a:rPr>
              <a:t>تمثل كمية الكراسي التي سوف تنتجها المؤسسة و تحقق لها أكبر ربح؛</a:t>
            </a:r>
          </a:p>
          <a:p>
            <a:pPr algn="r" rtl="1"/>
            <a:r>
              <a:rPr lang="fr-FR" sz="2400" dirty="0">
                <a:solidFill>
                  <a:schemeClr val="tx1"/>
                </a:solidFill>
                <a:cs typeface="+mj-cs"/>
              </a:rPr>
              <a:t>x2: </a:t>
            </a:r>
            <a:r>
              <a:rPr lang="ar-DZ" sz="2400" dirty="0">
                <a:solidFill>
                  <a:schemeClr val="tx1"/>
                </a:solidFill>
                <a:cs typeface="+mj-cs"/>
              </a:rPr>
              <a:t>تمثل كمية الطاولات التي سوف تنتجها المؤسسة و تحقق لها أعظم ربح.</a:t>
            </a:r>
          </a:p>
          <a:p>
            <a:pPr algn="r" rtl="1"/>
            <a:r>
              <a:rPr lang="ar-DZ" sz="2400" dirty="0">
                <a:solidFill>
                  <a:schemeClr val="tx1"/>
                </a:solidFill>
                <a:cs typeface="+mj-cs"/>
              </a:rPr>
              <a:t>2- صياغة دالة الهدف: إن ربح المؤسسة ناتج عن إنتاج و بيع كل من الكراسي و الطاولات و عليه:</a:t>
            </a:r>
          </a:p>
          <a:p>
            <a:pPr algn="r" rtl="1"/>
            <a:r>
              <a:rPr lang="ar-DZ" sz="2400" b="1" dirty="0">
                <a:solidFill>
                  <a:schemeClr val="tx1"/>
                </a:solidFill>
                <a:cs typeface="+mj-cs"/>
              </a:rPr>
              <a:t>2-1- إنتاج الكراسي: </a:t>
            </a:r>
          </a:p>
          <a:p>
            <a:pPr algn="r" rtl="1"/>
            <a:r>
              <a:rPr lang="ar-DZ" sz="2400" dirty="0">
                <a:solidFill>
                  <a:schemeClr val="tx1"/>
                </a:solidFill>
                <a:cs typeface="+mj-cs"/>
              </a:rPr>
              <a:t>إنتاج 1 كرسي يحقق ربحا قدره (1 × 250) </a:t>
            </a:r>
          </a:p>
          <a:p>
            <a:pPr algn="r" rtl="1"/>
            <a:r>
              <a:rPr lang="ar-DZ" sz="2400" dirty="0">
                <a:solidFill>
                  <a:schemeClr val="tx1"/>
                </a:solidFill>
                <a:cs typeface="+mj-cs"/>
              </a:rPr>
              <a:t>إنتاج 2 كرسي يحقق ربحا قدره (2 × 250)</a:t>
            </a:r>
          </a:p>
          <a:p>
            <a:pPr algn="r" rtl="1"/>
            <a:r>
              <a:rPr lang="ar-DZ" sz="2400" dirty="0">
                <a:solidFill>
                  <a:schemeClr val="tx1"/>
                </a:solidFill>
                <a:cs typeface="+mj-cs"/>
              </a:rPr>
              <a:t>إنتاج </a:t>
            </a:r>
            <a:r>
              <a:rPr lang="fr-FR" sz="2400" dirty="0">
                <a:solidFill>
                  <a:schemeClr val="tx1"/>
                </a:solidFill>
                <a:cs typeface="+mj-cs"/>
              </a:rPr>
              <a:t>x1 </a:t>
            </a:r>
            <a:r>
              <a:rPr lang="ar-DZ" sz="2400" dirty="0">
                <a:solidFill>
                  <a:schemeClr val="tx1"/>
                </a:solidFill>
                <a:cs typeface="+mj-cs"/>
              </a:rPr>
              <a:t>كرسي يحقق ربحا قدره (</a:t>
            </a:r>
            <a:r>
              <a:rPr lang="fr-FR" sz="2400" dirty="0">
                <a:solidFill>
                  <a:schemeClr val="tx1"/>
                </a:solidFill>
                <a:cs typeface="+mj-cs"/>
              </a:rPr>
              <a:t>x1 × 250)</a:t>
            </a:r>
          </a:p>
          <a:p>
            <a:pPr algn="r" rtl="1"/>
            <a:r>
              <a:rPr lang="fr-FR" sz="2400" dirty="0">
                <a:solidFill>
                  <a:schemeClr val="tx1"/>
                </a:solidFill>
                <a:cs typeface="+mj-cs"/>
              </a:rPr>
              <a:t>2-2- </a:t>
            </a:r>
            <a:r>
              <a:rPr lang="ar-DZ" sz="2400" dirty="0">
                <a:solidFill>
                  <a:schemeClr val="tx1"/>
                </a:solidFill>
                <a:cs typeface="+mj-cs"/>
              </a:rPr>
              <a:t>إنتاج الطاولات: </a:t>
            </a:r>
          </a:p>
          <a:p>
            <a:pPr algn="r" rtl="1"/>
            <a:r>
              <a:rPr lang="ar-DZ" sz="2400" dirty="0">
                <a:solidFill>
                  <a:schemeClr val="tx1"/>
                </a:solidFill>
                <a:cs typeface="+mj-cs"/>
              </a:rPr>
              <a:t>إنتاج 1 طاولة يحقق ربحا قدره (1 × 430) </a:t>
            </a:r>
          </a:p>
          <a:p>
            <a:pPr algn="r" rtl="1"/>
            <a:r>
              <a:rPr lang="ar-DZ" sz="2400" dirty="0">
                <a:solidFill>
                  <a:schemeClr val="tx1"/>
                </a:solidFill>
                <a:cs typeface="+mj-cs"/>
              </a:rPr>
              <a:t>إنتاج 2 طاولة يحقق ربحا قدره (2 × 430)</a:t>
            </a:r>
          </a:p>
          <a:p>
            <a:pPr algn="r" rtl="1"/>
            <a:r>
              <a:rPr lang="ar-DZ" sz="2400" dirty="0">
                <a:solidFill>
                  <a:schemeClr val="tx1"/>
                </a:solidFill>
                <a:cs typeface="+mj-cs"/>
              </a:rPr>
              <a:t>إنتاج </a:t>
            </a:r>
            <a:r>
              <a:rPr lang="fr-FR" sz="2400" dirty="0">
                <a:solidFill>
                  <a:schemeClr val="tx1"/>
                </a:solidFill>
                <a:cs typeface="+mj-cs"/>
              </a:rPr>
              <a:t>x1 </a:t>
            </a:r>
            <a:r>
              <a:rPr lang="ar-DZ" sz="2400" dirty="0">
                <a:solidFill>
                  <a:schemeClr val="tx1"/>
                </a:solidFill>
                <a:cs typeface="+mj-cs"/>
              </a:rPr>
              <a:t>طاولة يحقق ربحا قدره (</a:t>
            </a:r>
            <a:r>
              <a:rPr lang="fr-FR" sz="2400" dirty="0">
                <a:solidFill>
                  <a:schemeClr val="tx1"/>
                </a:solidFill>
                <a:cs typeface="+mj-cs"/>
              </a:rPr>
              <a:t>x2 × 430)</a:t>
            </a:r>
          </a:p>
          <a:p>
            <a:pPr algn="r" rtl="1"/>
            <a:endParaRPr lang="ar-DZ" sz="2400" dirty="0">
              <a:solidFill>
                <a:schemeClr val="tx1"/>
              </a:solidFill>
              <a:cs typeface="+mj-cs"/>
            </a:endParaRPr>
          </a:p>
        </p:txBody>
      </p:sp>
    </p:spTree>
    <p:extLst>
      <p:ext uri="{BB962C8B-B14F-4D97-AF65-F5344CB8AC3E}">
        <p14:creationId xmlns:p14="http://schemas.microsoft.com/office/powerpoint/2010/main" val="2249626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dirty="0">
                <a:solidFill>
                  <a:schemeClr val="tx1"/>
                </a:solidFill>
                <a:cs typeface="+mj-cs"/>
              </a:rPr>
              <a:t>و عليه و بما أن هذه المؤسسة تسعى إلى تعظيم أرباحها فإنه يمكن صياغة دالة الهدف على النحو التالي:</a:t>
            </a:r>
          </a:p>
          <a:p>
            <a:pPr algn="just" rtl="1"/>
            <a:r>
              <a:rPr lang="fr-FR" sz="2600" dirty="0">
                <a:solidFill>
                  <a:schemeClr val="tx1"/>
                </a:solidFill>
                <a:cs typeface="+mj-cs"/>
              </a:rPr>
              <a:t>Max Z = 250 x1 + 430 x2</a:t>
            </a:r>
          </a:p>
          <a:p>
            <a:pPr algn="just" rtl="1"/>
            <a:r>
              <a:rPr lang="fr-FR" sz="2600" dirty="0">
                <a:solidFill>
                  <a:schemeClr val="tx1"/>
                </a:solidFill>
                <a:cs typeface="+mj-cs"/>
              </a:rPr>
              <a:t> 3- </a:t>
            </a:r>
            <a:r>
              <a:rPr lang="ar-DZ" sz="2600" dirty="0">
                <a:solidFill>
                  <a:schemeClr val="tx1"/>
                </a:solidFill>
                <a:cs typeface="+mj-cs"/>
              </a:rPr>
              <a:t>صياغة القيود الوظيفية: فعلى المؤسسة أن تحترم ما تتوفر عليه من مواد أولية عند تعظيمها لأرباحها.</a:t>
            </a:r>
          </a:p>
          <a:p>
            <a:pPr algn="just" rtl="1"/>
            <a:r>
              <a:rPr lang="ar-DZ" sz="2600" dirty="0">
                <a:solidFill>
                  <a:schemeClr val="tx1"/>
                </a:solidFill>
                <a:cs typeface="+mj-cs"/>
              </a:rPr>
              <a:t>3-1- المادة الأولية الأولى (الخشب): تمثل كمية الخشب الكلية مجموع الخشب المستخدم في إنتاج الكراسي (</a:t>
            </a:r>
            <a:r>
              <a:rPr lang="fr-FR" sz="2600" dirty="0">
                <a:solidFill>
                  <a:schemeClr val="tx1"/>
                </a:solidFill>
                <a:cs typeface="+mj-cs"/>
              </a:rPr>
              <a:t>x1 × 3) </a:t>
            </a:r>
            <a:r>
              <a:rPr lang="ar-DZ" sz="2600" dirty="0">
                <a:solidFill>
                  <a:schemeClr val="tx1"/>
                </a:solidFill>
                <a:cs typeface="+mj-cs"/>
              </a:rPr>
              <a:t>و الخشب المستخدم لإنتاج الطاولات (</a:t>
            </a:r>
            <a:r>
              <a:rPr lang="fr-FR" sz="2600" dirty="0">
                <a:solidFill>
                  <a:schemeClr val="tx1"/>
                </a:solidFill>
                <a:cs typeface="+mj-cs"/>
              </a:rPr>
              <a:t>x2 × 6) </a:t>
            </a:r>
            <a:r>
              <a:rPr lang="ar-DZ" sz="2600" dirty="0">
                <a:solidFill>
                  <a:schemeClr val="tx1"/>
                </a:solidFill>
                <a:cs typeface="+mj-cs"/>
              </a:rPr>
              <a:t>و الذي يجب أن لا يتجاوز الكمية المتاحة و المقدرة بـــ 180 قطعة. و هذا يمكن التعبير عنه رياضيا بالصياغة التالية:</a:t>
            </a:r>
          </a:p>
          <a:p>
            <a:pPr algn="just" rtl="1"/>
            <a:r>
              <a:rPr lang="ar-DZ" sz="2600" dirty="0">
                <a:solidFill>
                  <a:schemeClr val="tx1"/>
                </a:solidFill>
                <a:cs typeface="+mj-cs"/>
              </a:rPr>
              <a:t>3 </a:t>
            </a:r>
            <a:r>
              <a:rPr lang="fr-FR" sz="2600" dirty="0">
                <a:solidFill>
                  <a:schemeClr val="tx1"/>
                </a:solidFill>
                <a:cs typeface="+mj-cs"/>
              </a:rPr>
              <a:t>x1 + 6 x2 ≤  180 </a:t>
            </a:r>
          </a:p>
          <a:p>
            <a:pPr algn="just" rtl="1"/>
            <a:r>
              <a:rPr lang="fr-FR" sz="2600" dirty="0">
                <a:solidFill>
                  <a:schemeClr val="tx1"/>
                </a:solidFill>
                <a:cs typeface="+mj-cs"/>
              </a:rPr>
              <a:t>3-2- </a:t>
            </a:r>
            <a:r>
              <a:rPr lang="ar-DZ" sz="2600" dirty="0">
                <a:solidFill>
                  <a:schemeClr val="tx1"/>
                </a:solidFill>
                <a:cs typeface="+mj-cs"/>
              </a:rPr>
              <a:t>المادة الأولية الثانية (الحديد): تمثل كمية الحديد الكلية مجموع الحديد المستخدم في إنتاج الكراسي </a:t>
            </a:r>
            <a:r>
              <a:rPr lang="fr-FR" sz="2600" dirty="0" smtClean="0">
                <a:solidFill>
                  <a:schemeClr val="tx1"/>
                </a:solidFill>
                <a:cs typeface="+mj-cs"/>
              </a:rPr>
              <a:t>x1 </a:t>
            </a:r>
            <a:r>
              <a:rPr lang="ar-DZ" sz="2600" dirty="0" smtClean="0">
                <a:solidFill>
                  <a:schemeClr val="tx1"/>
                </a:solidFill>
                <a:cs typeface="+mj-cs"/>
              </a:rPr>
              <a:t>4و </a:t>
            </a:r>
            <a:r>
              <a:rPr lang="ar-DZ" sz="2600" dirty="0">
                <a:solidFill>
                  <a:schemeClr val="tx1"/>
                </a:solidFill>
                <a:cs typeface="+mj-cs"/>
              </a:rPr>
              <a:t>الحديد المستخدم لإنتاج الطاولات </a:t>
            </a:r>
            <a:r>
              <a:rPr lang="fr-FR" sz="2600" dirty="0" smtClean="0">
                <a:solidFill>
                  <a:schemeClr val="tx1"/>
                </a:solidFill>
                <a:cs typeface="+mj-cs"/>
              </a:rPr>
              <a:t>x2 </a:t>
            </a:r>
            <a:r>
              <a:rPr lang="ar-DZ" sz="2600" dirty="0" smtClean="0">
                <a:solidFill>
                  <a:schemeClr val="tx1"/>
                </a:solidFill>
                <a:cs typeface="+mj-cs"/>
              </a:rPr>
              <a:t> </a:t>
            </a:r>
            <a:r>
              <a:rPr lang="ar-DZ" sz="2600" dirty="0">
                <a:solidFill>
                  <a:schemeClr val="tx1"/>
                </a:solidFill>
                <a:cs typeface="+mj-cs"/>
              </a:rPr>
              <a:t>7و الذي يجب أن لا يتجاوز الكمية المتاحة و المقدرة بـــ 320 قطعة. و هذا يمكن التعبير عنه رياضيا بالصياغة التالية:</a:t>
            </a:r>
          </a:p>
          <a:p>
            <a:pPr algn="just" rtl="1"/>
            <a:r>
              <a:rPr lang="ar-DZ" sz="2600" dirty="0">
                <a:solidFill>
                  <a:schemeClr val="tx1"/>
                </a:solidFill>
                <a:cs typeface="+mj-cs"/>
              </a:rPr>
              <a:t>4 </a:t>
            </a:r>
            <a:r>
              <a:rPr lang="fr-FR" sz="2600" dirty="0">
                <a:solidFill>
                  <a:schemeClr val="tx1"/>
                </a:solidFill>
                <a:cs typeface="+mj-cs"/>
              </a:rPr>
              <a:t>x1 + 7 x2 ≤  320</a:t>
            </a:r>
          </a:p>
          <a:p>
            <a:pPr algn="just" rtl="1"/>
            <a:r>
              <a:rPr lang="fr-FR" sz="2600" dirty="0">
                <a:solidFill>
                  <a:schemeClr val="tx1"/>
                </a:solidFill>
                <a:cs typeface="+mj-cs"/>
              </a:rPr>
              <a:t>4- </a:t>
            </a:r>
            <a:r>
              <a:rPr lang="ar-DZ" sz="2600" dirty="0">
                <a:solidFill>
                  <a:schemeClr val="tx1"/>
                </a:solidFill>
                <a:cs typeface="+mj-cs"/>
              </a:rPr>
              <a:t>قيود عدم سلبية المتغيرات: حيث أن إنتاج كل من الكراسي و الطاولات لا يمكن أن يكون بكميات سالبة، فإما يكون موجبا أو معدوما، و هو ما يُعبر عنه بالصياغة التالية: </a:t>
            </a:r>
          </a:p>
          <a:p>
            <a:pPr algn="just" rtl="1"/>
            <a:r>
              <a:rPr lang="ar-DZ" sz="2600" dirty="0">
                <a:solidFill>
                  <a:schemeClr val="tx1"/>
                </a:solidFill>
                <a:cs typeface="+mj-cs"/>
              </a:rPr>
              <a:t>	</a:t>
            </a:r>
            <a:r>
              <a:rPr lang="fr-FR" sz="2600" dirty="0">
                <a:solidFill>
                  <a:schemeClr val="tx1"/>
                </a:solidFill>
                <a:cs typeface="+mj-cs"/>
              </a:rPr>
              <a:t>x1 ≥ 0                 x2 ≥  0</a:t>
            </a: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16680951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5008" y="233264"/>
            <a:ext cx="8928992" cy="6624736"/>
          </a:xfrm>
        </p:spPr>
        <p:txBody>
          <a:bodyPr>
            <a:normAutofit/>
          </a:bodyPr>
          <a:lstStyle/>
          <a:p>
            <a:pPr algn="just" rtl="1"/>
            <a:r>
              <a:rPr lang="ar-DZ" sz="2600" dirty="0">
                <a:solidFill>
                  <a:schemeClr val="tx1"/>
                </a:solidFill>
                <a:cs typeface="+mj-cs"/>
              </a:rPr>
              <a:t>و عليه و بتجميع الصيغ الرياضية المحصل عليها سابقا، نحصل على الشكل النهائي لنموذج البرمجة الخطية:</a:t>
            </a:r>
          </a:p>
          <a:p>
            <a:pPr algn="just" rtl="1"/>
            <a:r>
              <a:rPr lang="ar-DZ" sz="2600" dirty="0">
                <a:solidFill>
                  <a:schemeClr val="tx1"/>
                </a:solidFill>
                <a:cs typeface="+mj-cs"/>
              </a:rPr>
              <a:t>                                          </a:t>
            </a:r>
            <a:r>
              <a:rPr lang="fr-FR" sz="2600" dirty="0">
                <a:solidFill>
                  <a:schemeClr val="tx1"/>
                </a:solidFill>
                <a:cs typeface="+mj-cs"/>
              </a:rPr>
              <a:t>Max Z= 250 x1+430 x2  </a:t>
            </a:r>
            <a:r>
              <a:rPr lang="ar-DZ" sz="2600" dirty="0">
                <a:solidFill>
                  <a:schemeClr val="tx1"/>
                </a:solidFill>
                <a:cs typeface="+mj-cs"/>
              </a:rPr>
              <a:t>دالة الهدف                                                     </a:t>
            </a:r>
            <a:r>
              <a:rPr lang="ar-DZ" sz="2600" dirty="0" smtClean="0">
                <a:solidFill>
                  <a:schemeClr val="tx1"/>
                </a:solidFill>
                <a:cs typeface="+mj-cs"/>
              </a:rPr>
              <a:t>                                                     تحت        القيود:                            </a:t>
            </a:r>
            <a:endParaRPr lang="ar-DZ" sz="2600" dirty="0">
              <a:solidFill>
                <a:schemeClr val="tx1"/>
              </a:solidFill>
              <a:cs typeface="+mj-cs"/>
            </a:endParaRPr>
          </a:p>
          <a:p>
            <a:pPr algn="l" rtl="1"/>
            <a:r>
              <a:rPr lang="ar-DZ" sz="2600" dirty="0">
                <a:solidFill>
                  <a:schemeClr val="tx1"/>
                </a:solidFill>
                <a:cs typeface="+mj-cs"/>
              </a:rPr>
              <a:t>                                                       3 </a:t>
            </a:r>
            <a:r>
              <a:rPr lang="fr-FR" sz="2600" dirty="0">
                <a:solidFill>
                  <a:schemeClr val="tx1"/>
                </a:solidFill>
                <a:cs typeface="+mj-cs"/>
              </a:rPr>
              <a:t>x1 + 6 x2  ≤ </a:t>
            </a:r>
            <a:r>
              <a:rPr lang="fr-FR" sz="2600" dirty="0" smtClean="0">
                <a:solidFill>
                  <a:schemeClr val="tx1"/>
                </a:solidFill>
                <a:cs typeface="+mj-cs"/>
              </a:rPr>
              <a:t>180</a:t>
            </a:r>
            <a:r>
              <a:rPr lang="ar-DZ" sz="2600" dirty="0" smtClean="0">
                <a:solidFill>
                  <a:schemeClr val="tx1"/>
                </a:solidFill>
                <a:cs typeface="+mj-cs"/>
              </a:rPr>
              <a:t>        قيد </a:t>
            </a:r>
            <a:r>
              <a:rPr lang="ar-DZ" sz="2600" dirty="0">
                <a:solidFill>
                  <a:schemeClr val="tx1"/>
                </a:solidFill>
                <a:cs typeface="+mj-cs"/>
              </a:rPr>
              <a:t>الخشب                     </a:t>
            </a:r>
          </a:p>
          <a:p>
            <a:pPr algn="l" rtl="1"/>
            <a:r>
              <a:rPr lang="ar-DZ" sz="2600" dirty="0">
                <a:solidFill>
                  <a:schemeClr val="tx1"/>
                </a:solidFill>
                <a:cs typeface="+mj-cs"/>
              </a:rPr>
              <a:t>                                                       4 </a:t>
            </a:r>
            <a:r>
              <a:rPr lang="fr-FR" sz="2600" dirty="0">
                <a:solidFill>
                  <a:schemeClr val="tx1"/>
                </a:solidFill>
                <a:cs typeface="+mj-cs"/>
              </a:rPr>
              <a:t>x1 + 7 x2 ≤  320 </a:t>
            </a:r>
            <a:r>
              <a:rPr lang="ar-DZ" sz="2600" dirty="0" smtClean="0">
                <a:solidFill>
                  <a:schemeClr val="tx1"/>
                </a:solidFill>
                <a:cs typeface="+mj-cs"/>
              </a:rPr>
              <a:t>         قيد </a:t>
            </a:r>
            <a:r>
              <a:rPr lang="ar-DZ" sz="2600" dirty="0">
                <a:solidFill>
                  <a:schemeClr val="tx1"/>
                </a:solidFill>
                <a:cs typeface="+mj-cs"/>
              </a:rPr>
              <a:t>الحديد                      </a:t>
            </a:r>
          </a:p>
          <a:p>
            <a:pPr algn="l" rtl="1"/>
            <a:r>
              <a:rPr lang="ar-DZ" sz="2600" dirty="0">
                <a:solidFill>
                  <a:schemeClr val="tx1"/>
                </a:solidFill>
                <a:cs typeface="+mj-cs"/>
              </a:rPr>
              <a:t>                                                       </a:t>
            </a:r>
            <a:r>
              <a:rPr lang="fr-FR" sz="2600" dirty="0">
                <a:solidFill>
                  <a:schemeClr val="tx1"/>
                </a:solidFill>
                <a:cs typeface="+mj-cs"/>
              </a:rPr>
              <a:t>x1 ≥ </a:t>
            </a:r>
            <a:r>
              <a:rPr lang="fr-FR" sz="2600" dirty="0" smtClean="0">
                <a:solidFill>
                  <a:schemeClr val="tx1"/>
                </a:solidFill>
                <a:cs typeface="+mj-cs"/>
              </a:rPr>
              <a:t>0</a:t>
            </a:r>
            <a:r>
              <a:rPr lang="ar-DZ" sz="2600" dirty="0" smtClean="0">
                <a:solidFill>
                  <a:schemeClr val="tx1"/>
                </a:solidFill>
                <a:cs typeface="+mj-cs"/>
              </a:rPr>
              <a:t>     قيد </a:t>
            </a:r>
            <a:r>
              <a:rPr lang="ar-DZ" sz="2600" dirty="0">
                <a:solidFill>
                  <a:schemeClr val="tx1"/>
                </a:solidFill>
                <a:cs typeface="+mj-cs"/>
              </a:rPr>
              <a:t>عدم سلبية المتغيرة الأولى                        </a:t>
            </a:r>
          </a:p>
          <a:p>
            <a:pPr algn="l" rtl="1"/>
            <a:r>
              <a:rPr lang="ar-DZ" sz="2600" dirty="0">
                <a:solidFill>
                  <a:schemeClr val="tx1"/>
                </a:solidFill>
                <a:cs typeface="+mj-cs"/>
              </a:rPr>
              <a:t>                                                       </a:t>
            </a:r>
            <a:r>
              <a:rPr lang="ar-DZ" sz="2600" dirty="0" smtClean="0">
                <a:solidFill>
                  <a:schemeClr val="tx1"/>
                </a:solidFill>
                <a:cs typeface="+mj-cs"/>
              </a:rPr>
              <a:t>   </a:t>
            </a:r>
            <a:r>
              <a:rPr lang="fr-FR" sz="2600" dirty="0" smtClean="0">
                <a:solidFill>
                  <a:schemeClr val="tx1"/>
                </a:solidFill>
                <a:cs typeface="+mj-cs"/>
              </a:rPr>
              <a:t>x2 </a:t>
            </a:r>
            <a:r>
              <a:rPr lang="fr-FR" sz="2600" dirty="0">
                <a:solidFill>
                  <a:schemeClr val="tx1"/>
                </a:solidFill>
                <a:cs typeface="+mj-cs"/>
              </a:rPr>
              <a:t>≥ </a:t>
            </a:r>
            <a:r>
              <a:rPr lang="fr-FR" sz="2600" dirty="0" smtClean="0">
                <a:solidFill>
                  <a:schemeClr val="tx1"/>
                </a:solidFill>
                <a:cs typeface="+mj-cs"/>
              </a:rPr>
              <a:t>0</a:t>
            </a:r>
            <a:r>
              <a:rPr lang="ar-DZ" sz="2600" dirty="0" smtClean="0">
                <a:solidFill>
                  <a:schemeClr val="tx1"/>
                </a:solidFill>
                <a:cs typeface="+mj-cs"/>
              </a:rPr>
              <a:t>    قيد </a:t>
            </a:r>
            <a:r>
              <a:rPr lang="ar-DZ" sz="2600" dirty="0">
                <a:solidFill>
                  <a:schemeClr val="tx1"/>
                </a:solidFill>
                <a:cs typeface="+mj-cs"/>
              </a:rPr>
              <a:t>عدم سلبية المتغيرة الثانية </a:t>
            </a:r>
            <a:endParaRPr lang="ar-DZ" sz="2600" dirty="0" smtClean="0">
              <a:solidFill>
                <a:schemeClr val="tx1"/>
              </a:solidFill>
              <a:cs typeface="+mj-cs"/>
            </a:endParaRPr>
          </a:p>
        </p:txBody>
      </p:sp>
    </p:spTree>
    <p:extLst>
      <p:ext uri="{BB962C8B-B14F-4D97-AF65-F5344CB8AC3E}">
        <p14:creationId xmlns:p14="http://schemas.microsoft.com/office/powerpoint/2010/main" val="27966021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85000" lnSpcReduction="20000"/>
          </a:bodyPr>
          <a:lstStyle/>
          <a:p>
            <a:pPr rtl="1"/>
            <a:r>
              <a:rPr lang="ar-DZ" sz="2600" b="1" dirty="0" smtClean="0">
                <a:solidFill>
                  <a:schemeClr val="tx1"/>
                </a:solidFill>
                <a:cs typeface="+mj-cs"/>
              </a:rPr>
              <a:t>تمرين للمراجعة والبحث وتعزيز القدرات</a:t>
            </a:r>
          </a:p>
          <a:p>
            <a:pPr marL="457200" indent="-457200" algn="just" rtl="1">
              <a:buFontTx/>
              <a:buChar char="-"/>
            </a:pPr>
            <a:r>
              <a:rPr lang="ar-DZ" sz="2600" b="1" dirty="0">
                <a:solidFill>
                  <a:schemeClr val="tx1"/>
                </a:solidFill>
                <a:cs typeface="+mj-cs"/>
              </a:rPr>
              <a:t>التمرين </a:t>
            </a:r>
            <a:r>
              <a:rPr lang="ar-DZ" sz="2600" b="1" dirty="0" smtClean="0">
                <a:solidFill>
                  <a:schemeClr val="tx1"/>
                </a:solidFill>
                <a:cs typeface="+mj-cs"/>
              </a:rPr>
              <a:t>:</a:t>
            </a:r>
            <a:endParaRPr lang="ar-DZ" sz="2600" b="1" dirty="0">
              <a:solidFill>
                <a:schemeClr val="tx1"/>
              </a:solidFill>
              <a:cs typeface="+mj-cs"/>
            </a:endParaRPr>
          </a:p>
          <a:p>
            <a:pPr marL="457200" indent="-457200" algn="just" rtl="1">
              <a:buFontTx/>
              <a:buChar char="-"/>
            </a:pPr>
            <a:r>
              <a:rPr lang="ar-DZ" sz="2600" dirty="0">
                <a:solidFill>
                  <a:schemeClr val="tx1"/>
                </a:solidFill>
                <a:cs typeface="+mj-cs"/>
              </a:rPr>
              <a:t>   مؤسسة للتجارة تنتج 3 أنواع من المنتجات هي: الكراسي، الطاولات، الخزائن، عملية الإنتاج تستدعي مرور هذه المنتجات بثلاث ورشات:</a:t>
            </a:r>
          </a:p>
          <a:p>
            <a:pPr marL="457200" indent="-457200" algn="just" rtl="1">
              <a:buFontTx/>
              <a:buChar char="-"/>
            </a:pPr>
            <a:r>
              <a:rPr lang="ar-DZ" sz="2600" dirty="0">
                <a:solidFill>
                  <a:schemeClr val="tx1"/>
                </a:solidFill>
                <a:cs typeface="+mj-cs"/>
              </a:rPr>
              <a:t>الورشة 01: يتم على مستوى هذه الورشة صناعة الهياكل، طاقة العمل القصوى بها تقدر بـــــ 130 ساعة؛</a:t>
            </a:r>
          </a:p>
          <a:p>
            <a:pPr marL="457200" indent="-457200" algn="just" rtl="1">
              <a:buFontTx/>
              <a:buChar char="-"/>
            </a:pPr>
            <a:r>
              <a:rPr lang="ar-DZ" sz="2600" dirty="0">
                <a:solidFill>
                  <a:schemeClr val="tx1"/>
                </a:solidFill>
                <a:cs typeface="+mj-cs"/>
              </a:rPr>
              <a:t>الورشة 02: يتم على مستوى هذه الورشة تركيب الملحقات، عدد ساعات العمل المتاح لهذه الورشة يقدر بـــــ 90 ساعة؛</a:t>
            </a:r>
          </a:p>
          <a:p>
            <a:pPr marL="457200" indent="-457200" algn="just" rtl="1">
              <a:buFontTx/>
              <a:buChar char="-"/>
            </a:pPr>
            <a:r>
              <a:rPr lang="ar-DZ" sz="2600" dirty="0">
                <a:solidFill>
                  <a:schemeClr val="tx1"/>
                </a:solidFill>
                <a:cs typeface="+mj-cs"/>
              </a:rPr>
              <a:t>الورشة 03: يتم على مستوى هذه الورشة الإنهاء، طاقة العمل القصوى بها تقدر بـــــ 80 ساعة.</a:t>
            </a:r>
          </a:p>
          <a:p>
            <a:pPr marL="457200" indent="-457200" algn="just" rtl="1">
              <a:buFontTx/>
              <a:buChar char="-"/>
            </a:pPr>
            <a:r>
              <a:rPr lang="ar-DZ" sz="2600" dirty="0">
                <a:solidFill>
                  <a:schemeClr val="tx1"/>
                </a:solidFill>
                <a:cs typeface="+mj-cs"/>
              </a:rPr>
              <a:t>   إنتاج الكرسي الواحد يتطلب 14 </a:t>
            </a:r>
            <a:r>
              <a:rPr lang="ar-DZ" sz="2600" dirty="0" err="1">
                <a:solidFill>
                  <a:schemeClr val="tx1"/>
                </a:solidFill>
                <a:cs typeface="+mj-cs"/>
              </a:rPr>
              <a:t>سا</a:t>
            </a:r>
            <a:r>
              <a:rPr lang="ar-DZ" sz="2600" dirty="0">
                <a:solidFill>
                  <a:schemeClr val="tx1"/>
                </a:solidFill>
                <a:cs typeface="+mj-cs"/>
              </a:rPr>
              <a:t> في الورشة 01، و 14 </a:t>
            </a:r>
            <a:r>
              <a:rPr lang="ar-DZ" sz="2600" dirty="0" err="1">
                <a:solidFill>
                  <a:schemeClr val="tx1"/>
                </a:solidFill>
                <a:cs typeface="+mj-cs"/>
              </a:rPr>
              <a:t>سا</a:t>
            </a:r>
            <a:r>
              <a:rPr lang="ar-DZ" sz="2600" dirty="0">
                <a:solidFill>
                  <a:schemeClr val="tx1"/>
                </a:solidFill>
                <a:cs typeface="+mj-cs"/>
              </a:rPr>
              <a:t> في الورشة 02، و 10 </a:t>
            </a:r>
            <a:r>
              <a:rPr lang="ar-DZ" sz="2600" dirty="0" err="1">
                <a:solidFill>
                  <a:schemeClr val="tx1"/>
                </a:solidFill>
                <a:cs typeface="+mj-cs"/>
              </a:rPr>
              <a:t>سا</a:t>
            </a:r>
            <a:r>
              <a:rPr lang="ar-DZ" sz="2600" dirty="0">
                <a:solidFill>
                  <a:schemeClr val="tx1"/>
                </a:solidFill>
                <a:cs typeface="+mj-cs"/>
              </a:rPr>
              <a:t> في الورشة 03، و إنتاج طاولة واحدة يتطلب 18 </a:t>
            </a:r>
            <a:r>
              <a:rPr lang="ar-DZ" sz="2600" dirty="0" err="1">
                <a:solidFill>
                  <a:schemeClr val="tx1"/>
                </a:solidFill>
                <a:cs typeface="+mj-cs"/>
              </a:rPr>
              <a:t>سا</a:t>
            </a:r>
            <a:r>
              <a:rPr lang="ar-DZ" sz="2600" dirty="0">
                <a:solidFill>
                  <a:schemeClr val="tx1"/>
                </a:solidFill>
                <a:cs typeface="+mj-cs"/>
              </a:rPr>
              <a:t> في الورشة 01، و 20سا في الورشة 02، و 5سا في الورشة 03، و إنتاج خزانة واحدة يتطلب 25سا في الورشة 01، و 20سا في الورشة 02، و 10سا في الورشة 03. الكرسي الواحد يتطلب صفيحة خشبية واحدة في حين أن الطاولة تتطلب صفيحتين، أما بالنسبة للخزانة الواحدة فتتطلب 4 صفائح خشبية، علما أن المتاح من الصفائح الخشبية على مستوى المؤسسة يقدر بـــــ 125 صفيحة، سعر بيع: الكرسي الواحد 450 دج، الطاولة الواحدة 1000 دج و الخزانة الواحدة 1500 دج، علما أن تكلفة: الكرسي الواحد 400 دج، الطاولة الواحدة 900 دج، الخزانة الواحدة 1000 دج.</a:t>
            </a:r>
          </a:p>
          <a:p>
            <a:pPr marL="457200" indent="-457200" algn="just" rtl="1">
              <a:buFontTx/>
              <a:buChar char="-"/>
            </a:pPr>
            <a:r>
              <a:rPr lang="ar-DZ" sz="2600" b="1" dirty="0">
                <a:solidFill>
                  <a:schemeClr val="tx1"/>
                </a:solidFill>
                <a:cs typeface="+mj-cs"/>
              </a:rPr>
              <a:t>المطلوب: </a:t>
            </a:r>
          </a:p>
          <a:p>
            <a:pPr marL="457200" indent="-457200" algn="just" rtl="1">
              <a:buFontTx/>
              <a:buChar char="-"/>
            </a:pPr>
            <a:r>
              <a:rPr lang="ar-DZ" sz="2600" dirty="0">
                <a:solidFill>
                  <a:schemeClr val="tx1"/>
                </a:solidFill>
                <a:cs typeface="+mj-cs"/>
              </a:rPr>
              <a:t>1- صياغة نموذج البرمجة الخطية الذي يسمح بتحديد الكميات الواجب إنتاجها من الكراسي، الطاولات         و الخزائن، و الذي يسمح للمؤسسة بتحقيق أعظم ربح ممكن.</a:t>
            </a:r>
          </a:p>
          <a:p>
            <a:pPr marL="457200" indent="-457200" algn="just" rtl="1">
              <a:buFontTx/>
              <a:buChar char="-"/>
            </a:pPr>
            <a:r>
              <a:rPr lang="ar-DZ" sz="2600" dirty="0">
                <a:solidFill>
                  <a:schemeClr val="tx1"/>
                </a:solidFill>
                <a:cs typeface="+mj-cs"/>
              </a:rPr>
              <a:t>2- صياغة النموذج بافتراض أن هذه المنتجات الثلاث تخزن في مخزن طاقته الاستيعابية تقدر ب 500 وحدة     و بافتراض أن الحجم </a:t>
            </a:r>
            <a:r>
              <a:rPr lang="ar-DZ" sz="2600" dirty="0" err="1">
                <a:solidFill>
                  <a:schemeClr val="tx1"/>
                </a:solidFill>
                <a:cs typeface="+mj-cs"/>
              </a:rPr>
              <a:t>التخزيني</a:t>
            </a:r>
            <a:r>
              <a:rPr lang="ar-DZ" sz="2600" dirty="0">
                <a:solidFill>
                  <a:schemeClr val="tx1"/>
                </a:solidFill>
                <a:cs typeface="+mj-cs"/>
              </a:rPr>
              <a:t> للمنتجات الثلاث متساوي. </a:t>
            </a:r>
          </a:p>
        </p:txBody>
      </p:sp>
    </p:spTree>
    <p:extLst>
      <p:ext uri="{BB962C8B-B14F-4D97-AF65-F5344CB8AC3E}">
        <p14:creationId xmlns:p14="http://schemas.microsoft.com/office/powerpoint/2010/main" val="32467977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lvl="0" rtl="1"/>
            <a:r>
              <a:rPr lang="ar-DZ" sz="2400" b="1" dirty="0">
                <a:solidFill>
                  <a:prstClr val="black"/>
                </a:solidFill>
                <a:cs typeface="Times New Roman" panose="02020603050405020304" pitchFamily="18" charset="0"/>
              </a:rPr>
              <a:t>الدرس  الرابع: </a:t>
            </a:r>
            <a:r>
              <a:rPr lang="ar-DZ" sz="2400" dirty="0">
                <a:solidFill>
                  <a:prstClr val="black"/>
                </a:solidFill>
                <a:cs typeface="Times New Roman" panose="02020603050405020304" pitchFamily="18" charset="0"/>
              </a:rPr>
              <a:t>حل نماذج البرمجة الخطية بالطريقة </a:t>
            </a:r>
            <a:r>
              <a:rPr lang="ar-DZ" sz="2400" dirty="0" smtClean="0">
                <a:solidFill>
                  <a:prstClr val="black"/>
                </a:solidFill>
                <a:cs typeface="Times New Roman" panose="02020603050405020304" pitchFamily="18" charset="0"/>
              </a:rPr>
              <a:t>البيانيــة</a:t>
            </a:r>
          </a:p>
          <a:p>
            <a:pPr lvl="0" rtl="1"/>
            <a:endParaRPr lang="ar-DZ" sz="2400" dirty="0" smtClean="0">
              <a:solidFill>
                <a:prstClr val="black"/>
              </a:solidFill>
              <a:cs typeface="Times New Roman" panose="02020603050405020304" pitchFamily="18" charset="0"/>
            </a:endParaRPr>
          </a:p>
          <a:p>
            <a:pPr lvl="0" algn="r" rtl="1"/>
            <a:r>
              <a:rPr lang="ar-DZ" sz="2400" b="1" dirty="0">
                <a:solidFill>
                  <a:prstClr val="black"/>
                </a:solidFill>
                <a:cs typeface="Times New Roman" panose="02020603050405020304" pitchFamily="18" charset="0"/>
              </a:rPr>
              <a:t>حل نماذج البرمجة الخطية: </a:t>
            </a:r>
            <a:r>
              <a:rPr lang="ar-DZ" sz="2400" dirty="0">
                <a:solidFill>
                  <a:prstClr val="black"/>
                </a:solidFill>
                <a:cs typeface="Times New Roman" panose="02020603050405020304" pitchFamily="18" charset="0"/>
              </a:rPr>
              <a:t>نعني بحل البرنامج الخطي، إيجاد قيم المتغيرات التي تجعل دالة الهدف في أمثل قيمة لها دون تجاوز حدود القيود، سواء كانت دالة الهدف في حالة تعظيم أوفي حالة تدنية.   و عليه فإن الحل يمثل كل قيم متغيرات القرار التي تحقق القيود الوظيفية.</a:t>
            </a:r>
          </a:p>
          <a:p>
            <a:pPr lvl="0" algn="r" rtl="1"/>
            <a:r>
              <a:rPr lang="ar-DZ" sz="2400" dirty="0">
                <a:solidFill>
                  <a:prstClr val="black"/>
                </a:solidFill>
                <a:cs typeface="Times New Roman" panose="02020603050405020304" pitchFamily="18" charset="0"/>
              </a:rPr>
              <a:t>   و يمكن التمييز بين ثلاثة أنواع من الحلول: </a:t>
            </a:r>
          </a:p>
          <a:p>
            <a:pPr lvl="0" algn="r" rtl="1"/>
            <a:r>
              <a:rPr lang="ar-DZ" sz="2400" dirty="0">
                <a:solidFill>
                  <a:prstClr val="black"/>
                </a:solidFill>
                <a:cs typeface="Times New Roman" panose="02020603050405020304" pitchFamily="18" charset="0"/>
              </a:rPr>
              <a:t>1-1-	الحل المقبول </a:t>
            </a:r>
            <a:r>
              <a:rPr lang="fr-FR" sz="2400" dirty="0" smtClean="0">
                <a:solidFill>
                  <a:prstClr val="black"/>
                </a:solidFill>
                <a:cs typeface="Times New Roman" panose="02020603050405020304" pitchFamily="18" charset="0"/>
              </a:rPr>
              <a:t>Solution </a:t>
            </a:r>
            <a:r>
              <a:rPr lang="fr-FR" sz="2400" dirty="0">
                <a:solidFill>
                  <a:prstClr val="black"/>
                </a:solidFill>
                <a:cs typeface="Times New Roman" panose="02020603050405020304" pitchFamily="18" charset="0"/>
              </a:rPr>
              <a:t>réalisable): </a:t>
            </a:r>
            <a:r>
              <a:rPr lang="ar-DZ" sz="2400" dirty="0" smtClean="0">
                <a:solidFill>
                  <a:prstClr val="black"/>
                </a:solidFill>
                <a:cs typeface="Times New Roman" panose="02020603050405020304" pitchFamily="18" charset="0"/>
              </a:rPr>
              <a:t> )هو </a:t>
            </a:r>
            <a:r>
              <a:rPr lang="ar-DZ" sz="2400" dirty="0">
                <a:solidFill>
                  <a:prstClr val="black"/>
                </a:solidFill>
                <a:cs typeface="Times New Roman" panose="02020603050405020304" pitchFamily="18" charset="0"/>
              </a:rPr>
              <a:t>كل قيم متغيرات القرار التي تحقق القيود الوظيفية     و قيود عدم سلبية المتغيرات؛</a:t>
            </a:r>
          </a:p>
          <a:p>
            <a:pPr lvl="0" algn="r" rtl="1"/>
            <a:r>
              <a:rPr lang="ar-DZ" sz="2400" dirty="0">
                <a:solidFill>
                  <a:prstClr val="black"/>
                </a:solidFill>
                <a:cs typeface="Times New Roman" panose="02020603050405020304" pitchFamily="18" charset="0"/>
              </a:rPr>
              <a:t>1-2-	الحل غير المقبول </a:t>
            </a:r>
            <a:r>
              <a:rPr lang="fr-FR" sz="2400" dirty="0" smtClean="0">
                <a:solidFill>
                  <a:prstClr val="black"/>
                </a:solidFill>
                <a:cs typeface="Times New Roman" panose="02020603050405020304" pitchFamily="18" charset="0"/>
              </a:rPr>
              <a:t>Solution </a:t>
            </a:r>
            <a:r>
              <a:rPr lang="fr-FR" sz="2400" dirty="0">
                <a:solidFill>
                  <a:prstClr val="black"/>
                </a:solidFill>
                <a:cs typeface="Times New Roman" panose="02020603050405020304" pitchFamily="18" charset="0"/>
              </a:rPr>
              <a:t>non réalisable): </a:t>
            </a:r>
            <a:r>
              <a:rPr lang="ar-DZ" sz="2400" dirty="0" smtClean="0">
                <a:solidFill>
                  <a:prstClr val="black"/>
                </a:solidFill>
                <a:cs typeface="Times New Roman" panose="02020603050405020304" pitchFamily="18" charset="0"/>
              </a:rPr>
              <a:t> )هو </a:t>
            </a:r>
            <a:r>
              <a:rPr lang="ar-DZ" sz="2400" dirty="0">
                <a:solidFill>
                  <a:prstClr val="black"/>
                </a:solidFill>
                <a:cs typeface="Times New Roman" panose="02020603050405020304" pitchFamily="18" charset="0"/>
              </a:rPr>
              <a:t>كل قيم متغيرات القرار التي تحقق القيود الوظيفية و لا تحقق قيود عدم سلبية المتغيرات.  </a:t>
            </a:r>
          </a:p>
          <a:p>
            <a:pPr lvl="0" algn="r" rtl="1"/>
            <a:r>
              <a:rPr lang="ar-DZ" sz="2400" dirty="0">
                <a:solidFill>
                  <a:prstClr val="black"/>
                </a:solidFill>
                <a:cs typeface="Times New Roman" panose="02020603050405020304" pitchFamily="18" charset="0"/>
              </a:rPr>
              <a:t>1-3-	الحل </a:t>
            </a:r>
            <a:r>
              <a:rPr lang="ar-DZ" sz="2400" dirty="0" smtClean="0">
                <a:solidFill>
                  <a:prstClr val="black"/>
                </a:solidFill>
                <a:cs typeface="Times New Roman" panose="02020603050405020304" pitchFamily="18" charset="0"/>
              </a:rPr>
              <a:t>الأمثل</a:t>
            </a:r>
            <a:r>
              <a:rPr lang="fr-FR" sz="2400" dirty="0" smtClean="0">
                <a:solidFill>
                  <a:prstClr val="black"/>
                </a:solidFill>
                <a:cs typeface="Times New Roman" panose="02020603050405020304" pitchFamily="18" charset="0"/>
              </a:rPr>
              <a:t>Solution </a:t>
            </a:r>
            <a:r>
              <a:rPr lang="fr-FR" sz="2400" dirty="0">
                <a:solidFill>
                  <a:prstClr val="black"/>
                </a:solidFill>
                <a:cs typeface="Times New Roman" panose="02020603050405020304" pitchFamily="18" charset="0"/>
              </a:rPr>
              <a:t>Optimale) : </a:t>
            </a:r>
            <a:r>
              <a:rPr lang="ar-DZ" sz="2400" dirty="0" smtClean="0">
                <a:solidFill>
                  <a:prstClr val="black"/>
                </a:solidFill>
                <a:cs typeface="Times New Roman" panose="02020603050405020304" pitchFamily="18" charset="0"/>
              </a:rPr>
              <a:t> )نسمي </a:t>
            </a:r>
            <a:r>
              <a:rPr lang="ar-DZ" sz="2400" dirty="0">
                <a:solidFill>
                  <a:prstClr val="black"/>
                </a:solidFill>
                <a:cs typeface="Times New Roman" panose="02020603050405020304" pitchFamily="18" charset="0"/>
              </a:rPr>
              <a:t>حلاًّ أمثلاً كل حل مقبول و الذي يعطي لدالة الهدف أمثل قيم، أي أعظم قيمة في حالة </a:t>
            </a:r>
            <a:r>
              <a:rPr lang="fr-FR" sz="2400" dirty="0">
                <a:solidFill>
                  <a:prstClr val="black"/>
                </a:solidFill>
                <a:cs typeface="Times New Roman" panose="02020603050405020304" pitchFamily="18" charset="0"/>
              </a:rPr>
              <a:t>Max، </a:t>
            </a:r>
            <a:r>
              <a:rPr lang="ar-DZ" sz="2400" dirty="0">
                <a:solidFill>
                  <a:prstClr val="black"/>
                </a:solidFill>
                <a:cs typeface="Times New Roman" panose="02020603050405020304" pitchFamily="18" charset="0"/>
              </a:rPr>
              <a:t>و أدنى قيمة في حالة </a:t>
            </a:r>
            <a:r>
              <a:rPr lang="fr-FR" sz="2400" dirty="0">
                <a:solidFill>
                  <a:prstClr val="black"/>
                </a:solidFill>
                <a:cs typeface="Times New Roman" panose="02020603050405020304" pitchFamily="18" charset="0"/>
              </a:rPr>
              <a:t>Min. </a:t>
            </a:r>
          </a:p>
          <a:p>
            <a:pPr lvl="0" algn="r" rtl="1"/>
            <a:endParaRPr lang="ar-DZ" sz="2400" dirty="0">
              <a:solidFill>
                <a:prstClr val="black"/>
              </a:solidFill>
              <a:cs typeface="Times New Roman" panose="02020603050405020304" pitchFamily="18" charset="0"/>
            </a:endParaRPr>
          </a:p>
        </p:txBody>
      </p:sp>
    </p:spTree>
    <p:extLst>
      <p:ext uri="{BB962C8B-B14F-4D97-AF65-F5344CB8AC3E}">
        <p14:creationId xmlns:p14="http://schemas.microsoft.com/office/powerpoint/2010/main" val="3350179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dirty="0" smtClean="0">
                <a:solidFill>
                  <a:schemeClr val="tx1"/>
                </a:solidFill>
                <a:cs typeface="+mj-cs"/>
              </a:rPr>
              <a:t>2- </a:t>
            </a:r>
            <a:r>
              <a:rPr lang="ar-DZ" sz="2600" dirty="0">
                <a:solidFill>
                  <a:schemeClr val="tx1"/>
                </a:solidFill>
                <a:cs typeface="+mj-cs"/>
              </a:rPr>
              <a:t>الطريقة البيانية: تستخدم طريقة الرسم البياني لإيجاد الحل الأمثل لنماذج البرمجة الخطية، و تعتبر من أسهل الطرق و التي تُستعمل فقط في حالة وجود متغيرين و الاستغناء عن ثلاثة متغيرات لأن تمثيلها يتم في الفضاء     و يصعب تحليله.  </a:t>
            </a:r>
          </a:p>
          <a:p>
            <a:pPr algn="just" rtl="1"/>
            <a:r>
              <a:rPr lang="ar-DZ" sz="2600" dirty="0">
                <a:solidFill>
                  <a:schemeClr val="tx1"/>
                </a:solidFill>
                <a:cs typeface="+mj-cs"/>
              </a:rPr>
              <a:t>3- خطوات الحل باستعمال الطريقة البيانية: تتمثل خطوات الحل وفق الطريقة البيانية فيما يلي: </a:t>
            </a:r>
          </a:p>
          <a:p>
            <a:pPr algn="just" rtl="1"/>
            <a:r>
              <a:rPr lang="ar-DZ" sz="2600" dirty="0">
                <a:solidFill>
                  <a:schemeClr val="tx1"/>
                </a:solidFill>
                <a:cs typeface="+mj-cs"/>
              </a:rPr>
              <a:t>3-1- الخطوة الأولى: يتم رسم القيود على أنها معادلات، و ذلك كما يلي:</a:t>
            </a:r>
          </a:p>
          <a:p>
            <a:pPr algn="just" rtl="1"/>
            <a:r>
              <a:rPr lang="ar-DZ" sz="2600" dirty="0">
                <a:solidFill>
                  <a:schemeClr val="tx1"/>
                </a:solidFill>
                <a:cs typeface="+mj-cs"/>
              </a:rPr>
              <a:t>بالنسبة للقيد الأول يتم افتراض أن أحد المتغيرين معدوم و بالتالي يمكن حساب المتغير الآخر، و نفس الشيء يتم افتراض أن المتغير الثاني معدوم ليتم حساب المتغير الأول، و بهذا تكون لدينا نقطتان يتم من خلالهما رسم مستقيم القيد الأول. و بنفس الطريقة يتم رسم مستقيمات باقي القيود و بتقاطعها يتم الحصول على منطقة الحلول المقبولة (الممكنة)، و يجب ملاحظة اتجاه </a:t>
            </a:r>
            <a:r>
              <a:rPr lang="ar-DZ" sz="2600" dirty="0" err="1">
                <a:solidFill>
                  <a:schemeClr val="tx1"/>
                </a:solidFill>
                <a:cs typeface="+mj-cs"/>
              </a:rPr>
              <a:t>المتراجحات</a:t>
            </a:r>
            <a:r>
              <a:rPr lang="ar-DZ" sz="2600" dirty="0">
                <a:solidFill>
                  <a:schemeClr val="tx1"/>
                </a:solidFill>
                <a:cs typeface="+mj-cs"/>
              </a:rPr>
              <a:t> أو </a:t>
            </a:r>
            <a:r>
              <a:rPr lang="ar-DZ" sz="2600" dirty="0" smtClean="0">
                <a:solidFill>
                  <a:schemeClr val="tx1"/>
                </a:solidFill>
                <a:cs typeface="+mj-cs"/>
              </a:rPr>
              <a:t>القيود.</a:t>
            </a:r>
          </a:p>
          <a:p>
            <a:pPr algn="just" rtl="1"/>
            <a:r>
              <a:rPr lang="ar-DZ" sz="2600" dirty="0">
                <a:solidFill>
                  <a:schemeClr val="tx1"/>
                </a:solidFill>
                <a:cs typeface="+mj-cs"/>
              </a:rPr>
              <a:t>حيث أنه:  </a:t>
            </a:r>
          </a:p>
          <a:p>
            <a:pPr algn="just" rtl="1"/>
            <a:r>
              <a:rPr lang="ar-DZ" sz="2600" dirty="0">
                <a:solidFill>
                  <a:schemeClr val="tx1"/>
                </a:solidFill>
                <a:cs typeface="+mj-cs"/>
              </a:rPr>
              <a:t>-</a:t>
            </a:r>
            <a:r>
              <a:rPr lang="ar-DZ" sz="2600" dirty="0" smtClean="0">
                <a:solidFill>
                  <a:schemeClr val="tx1"/>
                </a:solidFill>
                <a:cs typeface="+mj-cs"/>
              </a:rPr>
              <a:t>إذا </a:t>
            </a:r>
            <a:r>
              <a:rPr lang="ar-DZ" sz="2600" dirty="0">
                <a:solidFill>
                  <a:schemeClr val="tx1"/>
                </a:solidFill>
                <a:cs typeface="+mj-cs"/>
              </a:rPr>
              <a:t>كانت العلاقة في القيد ≥ فإن اتجاه الحل سوف يكون باتجاه كبر المتغيرات؛</a:t>
            </a:r>
          </a:p>
          <a:p>
            <a:pPr algn="just" rtl="1"/>
            <a:r>
              <a:rPr lang="ar-DZ" sz="2600" dirty="0">
                <a:solidFill>
                  <a:schemeClr val="tx1"/>
                </a:solidFill>
                <a:cs typeface="+mj-cs"/>
              </a:rPr>
              <a:t>-</a:t>
            </a:r>
            <a:r>
              <a:rPr lang="ar-DZ" sz="2600" dirty="0" smtClean="0">
                <a:solidFill>
                  <a:schemeClr val="tx1"/>
                </a:solidFill>
                <a:cs typeface="+mj-cs"/>
              </a:rPr>
              <a:t>إذا </a:t>
            </a:r>
            <a:r>
              <a:rPr lang="ar-DZ" sz="2600" dirty="0">
                <a:solidFill>
                  <a:schemeClr val="tx1"/>
                </a:solidFill>
                <a:cs typeface="+mj-cs"/>
              </a:rPr>
              <a:t>كانت العلاقة في القيد ≤ فإن اتجاه الحل سوف يكون باتجاه صغر المتغيرات؛</a:t>
            </a:r>
          </a:p>
          <a:p>
            <a:pPr algn="just" rtl="1"/>
            <a:r>
              <a:rPr lang="ar-DZ" sz="2600" dirty="0">
                <a:solidFill>
                  <a:schemeClr val="tx1"/>
                </a:solidFill>
                <a:cs typeface="+mj-cs"/>
              </a:rPr>
              <a:t>-</a:t>
            </a:r>
            <a:r>
              <a:rPr lang="ar-DZ" sz="2600" dirty="0" smtClean="0">
                <a:solidFill>
                  <a:schemeClr val="tx1"/>
                </a:solidFill>
                <a:cs typeface="+mj-cs"/>
              </a:rPr>
              <a:t>إذا </a:t>
            </a:r>
            <a:r>
              <a:rPr lang="ar-DZ" sz="2600" dirty="0">
                <a:solidFill>
                  <a:schemeClr val="tx1"/>
                </a:solidFill>
                <a:cs typeface="+mj-cs"/>
              </a:rPr>
              <a:t>كانت العلاقة في القيد = فإن اتجاه الحل سوف يقع على الخط؛</a:t>
            </a:r>
          </a:p>
          <a:p>
            <a:pPr algn="just" rtl="1"/>
            <a:r>
              <a:rPr lang="ar-DZ" sz="2600" dirty="0">
                <a:solidFill>
                  <a:schemeClr val="tx1"/>
                </a:solidFill>
                <a:cs typeface="+mj-cs"/>
              </a:rPr>
              <a:t>3-2- الخطوة الثانية: إيجاد قيمة دالة الهدف عند كل نقطة زاوية و نختار أفضلها في كلتا الحالتين، فإذا كانت دالة الهدف تعظيم (</a:t>
            </a:r>
            <a:r>
              <a:rPr lang="fr-FR" sz="2600" dirty="0">
                <a:solidFill>
                  <a:schemeClr val="tx1"/>
                </a:solidFill>
                <a:cs typeface="+mj-cs"/>
              </a:rPr>
              <a:t>Max) </a:t>
            </a:r>
            <a:r>
              <a:rPr lang="ar-DZ" sz="2600" dirty="0">
                <a:solidFill>
                  <a:schemeClr val="tx1"/>
                </a:solidFill>
                <a:cs typeface="+mj-cs"/>
              </a:rPr>
              <a:t>يتم اختيار أكبر قيمة، و في حالة كون دالة الهدف تدنية (</a:t>
            </a:r>
            <a:r>
              <a:rPr lang="fr-FR" sz="2600" dirty="0">
                <a:solidFill>
                  <a:schemeClr val="tx1"/>
                </a:solidFill>
                <a:cs typeface="+mj-cs"/>
              </a:rPr>
              <a:t>Min) </a:t>
            </a:r>
            <a:r>
              <a:rPr lang="ar-DZ" sz="2600" dirty="0">
                <a:solidFill>
                  <a:schemeClr val="tx1"/>
                </a:solidFill>
                <a:cs typeface="+mj-cs"/>
              </a:rPr>
              <a:t>يتم اختيار أصغر قيمة و من ثم تحديد الحل الأمثل. </a:t>
            </a:r>
          </a:p>
          <a:p>
            <a:pPr algn="just" rtl="1"/>
            <a:endParaRPr lang="ar-DZ" sz="2600" dirty="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endParaRPr lang="ar-DZ" dirty="0" smtClean="0">
              <a:solidFill>
                <a:schemeClr val="tx1"/>
              </a:solidFill>
              <a:cs typeface="+mj-cs"/>
            </a:endParaRPr>
          </a:p>
          <a:p>
            <a:pPr rtl="1"/>
            <a:r>
              <a:rPr lang="ar-DZ" b="1" dirty="0" smtClean="0">
                <a:solidFill>
                  <a:schemeClr val="tx1"/>
                </a:solidFill>
                <a:cs typeface="+mj-cs"/>
              </a:rPr>
              <a:t>الأهداف العامة للمقرر</a:t>
            </a:r>
          </a:p>
          <a:p>
            <a:pPr rtl="1"/>
            <a:endParaRPr lang="ar-DZ" sz="2600" dirty="0" smtClean="0">
              <a:solidFill>
                <a:schemeClr val="tx1"/>
              </a:solidFill>
              <a:cs typeface="+mj-cs"/>
            </a:endParaRPr>
          </a:p>
          <a:p>
            <a:pPr algn="just" rtl="1">
              <a:lnSpc>
                <a:spcPct val="150000"/>
              </a:lnSpc>
            </a:pPr>
            <a:r>
              <a:rPr lang="ar-DZ" dirty="0" smtClean="0">
                <a:solidFill>
                  <a:schemeClr val="tx1"/>
                </a:solidFill>
                <a:cs typeface="+mj-cs"/>
              </a:rPr>
              <a:t>تكمن أهمية تدريس مقياس أساسيات بحوث العمليات في هذا المستوى في تعريف طلبة تخصص العلوم المالية و المحاسبية بمختلف المفاهيم والأطر النظرية الخاصة بالبرمجة الخطية على مستوى المؤسسات، بحيث يتم تزويد </a:t>
            </a:r>
            <a:r>
              <a:rPr lang="ar-DZ" dirty="0">
                <a:solidFill>
                  <a:schemeClr val="tx1"/>
                </a:solidFill>
                <a:cs typeface="+mj-cs"/>
              </a:rPr>
              <a:t>الطالب ببعض التقنيات الإرشادية التي تستخدمها بحوث العمليات (البرمجة الخطية) لحل المشكلات بالمؤسسة، التمكن من تحقيق أهداف المؤسسة باستخدام نماذج البرمجة الخطية </a:t>
            </a:r>
            <a:r>
              <a:rPr lang="ar-DZ" dirty="0" smtClean="0">
                <a:solidFill>
                  <a:schemeClr val="tx1"/>
                </a:solidFill>
                <a:cs typeface="+mj-cs"/>
              </a:rPr>
              <a:t>المختلفة.</a:t>
            </a:r>
            <a:endParaRPr lang="fr-FR" dirty="0">
              <a:solidFill>
                <a:schemeClr val="tx1"/>
              </a:solidFill>
              <a:cs typeface="+mj-cs"/>
            </a:endParaRPr>
          </a:p>
        </p:txBody>
      </p:sp>
    </p:spTree>
    <p:extLst>
      <p:ext uri="{BB962C8B-B14F-4D97-AF65-F5344CB8AC3E}">
        <p14:creationId xmlns:p14="http://schemas.microsoft.com/office/powerpoint/2010/main" val="33726442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algn="just" rtl="1"/>
            <a:r>
              <a:rPr lang="ar-DZ" sz="2500" dirty="0">
                <a:solidFill>
                  <a:schemeClr val="tx1"/>
                </a:solidFill>
                <a:cs typeface="+mj-cs"/>
              </a:rPr>
              <a:t>مثال 02-01:</a:t>
            </a:r>
          </a:p>
          <a:p>
            <a:pPr algn="just" rtl="1"/>
            <a:r>
              <a:rPr lang="ar-DZ" sz="2500" dirty="0">
                <a:solidFill>
                  <a:schemeClr val="tx1"/>
                </a:solidFill>
                <a:cs typeface="+mj-cs"/>
              </a:rPr>
              <a:t>                                </a:t>
            </a:r>
            <a:r>
              <a:rPr lang="ar-DZ" sz="2400" dirty="0">
                <a:solidFill>
                  <a:schemeClr val="tx1"/>
                </a:solidFill>
                <a:cs typeface="+mj-cs"/>
              </a:rPr>
              <a:t>          </a:t>
            </a:r>
            <a:r>
              <a:rPr lang="fr-FR" sz="2400" dirty="0">
                <a:solidFill>
                  <a:schemeClr val="tx1"/>
                </a:solidFill>
                <a:cs typeface="+mj-cs"/>
              </a:rPr>
              <a:t>Max Z= 1000 x1+1200 x2  </a:t>
            </a:r>
          </a:p>
          <a:p>
            <a:pPr algn="just" rtl="1"/>
            <a:r>
              <a:rPr lang="fr-FR" sz="2400" dirty="0">
                <a:solidFill>
                  <a:schemeClr val="tx1"/>
                </a:solidFill>
                <a:cs typeface="+mj-cs"/>
              </a:rPr>
              <a:t>                                                       </a:t>
            </a:r>
            <a:r>
              <a:rPr lang="fr-FR" sz="1800" dirty="0">
                <a:solidFill>
                  <a:schemeClr val="tx1"/>
                </a:solidFill>
                <a:cs typeface="+mj-cs"/>
              </a:rPr>
              <a:t>Soumise aux contraintes </a:t>
            </a:r>
            <a:endParaRPr lang="fr-FR" sz="2400" dirty="0">
              <a:solidFill>
                <a:schemeClr val="tx1"/>
              </a:solidFill>
              <a:cs typeface="+mj-cs"/>
            </a:endParaRPr>
          </a:p>
          <a:p>
            <a:pPr algn="just" rtl="1"/>
            <a:r>
              <a:rPr lang="fr-FR" sz="2000" dirty="0">
                <a:solidFill>
                  <a:schemeClr val="tx1"/>
                </a:solidFill>
                <a:cs typeface="+mj-cs"/>
              </a:rPr>
              <a:t>                                                       10 x1 + 5 x2  ≤ 200 </a:t>
            </a:r>
          </a:p>
          <a:p>
            <a:pPr algn="just" rtl="1"/>
            <a:r>
              <a:rPr lang="fr-FR" sz="2000" dirty="0">
                <a:solidFill>
                  <a:schemeClr val="tx1"/>
                </a:solidFill>
                <a:cs typeface="+mj-cs"/>
              </a:rPr>
              <a:t>                                                       2 x1 + 3 x2 ≤  60</a:t>
            </a:r>
          </a:p>
          <a:p>
            <a:pPr algn="just" rtl="1"/>
            <a:r>
              <a:rPr lang="fr-FR" sz="2000" dirty="0">
                <a:solidFill>
                  <a:schemeClr val="tx1"/>
                </a:solidFill>
                <a:cs typeface="+mj-cs"/>
              </a:rPr>
              <a:t>                                              x1 ≤ 34 </a:t>
            </a:r>
          </a:p>
          <a:p>
            <a:pPr algn="just" rtl="1"/>
            <a:r>
              <a:rPr lang="fr-FR" sz="2000" dirty="0">
                <a:solidFill>
                  <a:schemeClr val="tx1"/>
                </a:solidFill>
                <a:cs typeface="+mj-cs"/>
              </a:rPr>
              <a:t>                                                        x2 ≤ 14 </a:t>
            </a:r>
          </a:p>
          <a:p>
            <a:pPr algn="just" rtl="1"/>
            <a:r>
              <a:rPr lang="fr-FR" sz="2000" dirty="0">
                <a:solidFill>
                  <a:schemeClr val="tx1"/>
                </a:solidFill>
                <a:cs typeface="+mj-cs"/>
              </a:rPr>
              <a:t>                                                        x1 ≥ 0 </a:t>
            </a:r>
          </a:p>
          <a:p>
            <a:pPr algn="just" rtl="1"/>
            <a:r>
              <a:rPr lang="fr-FR" sz="2000" dirty="0">
                <a:solidFill>
                  <a:schemeClr val="tx1"/>
                </a:solidFill>
                <a:cs typeface="+mj-cs"/>
              </a:rPr>
              <a:t>                                                        x2 ≥ 0 </a:t>
            </a:r>
          </a:p>
          <a:p>
            <a:pPr algn="just" rtl="1"/>
            <a:r>
              <a:rPr lang="fr-FR" sz="2000" dirty="0">
                <a:solidFill>
                  <a:schemeClr val="tx1"/>
                </a:solidFill>
                <a:cs typeface="+mj-cs"/>
              </a:rPr>
              <a:t>1- </a:t>
            </a:r>
            <a:r>
              <a:rPr lang="ar-DZ" sz="2000" dirty="0">
                <a:solidFill>
                  <a:schemeClr val="tx1"/>
                </a:solidFill>
                <a:cs typeface="+mj-cs"/>
              </a:rPr>
              <a:t>التمثيل البياني للقيود: أي رسم القيود على معلم متعامد و متجانس.</a:t>
            </a:r>
          </a:p>
          <a:p>
            <a:pPr algn="just" rtl="1"/>
            <a:r>
              <a:rPr lang="ar-DZ" sz="2000" dirty="0">
                <a:solidFill>
                  <a:schemeClr val="tx1"/>
                </a:solidFill>
                <a:cs typeface="+mj-cs"/>
              </a:rPr>
              <a:t>1-1- القيد الأول:   +5 </a:t>
            </a:r>
            <a:r>
              <a:rPr lang="fr-FR" sz="2000" dirty="0">
                <a:solidFill>
                  <a:schemeClr val="tx1"/>
                </a:solidFill>
                <a:cs typeface="+mj-cs"/>
              </a:rPr>
              <a:t>x2  ≤ 200 10 x1 </a:t>
            </a:r>
          </a:p>
          <a:p>
            <a:pPr algn="just" rtl="1"/>
            <a:r>
              <a:rPr lang="ar-DZ" sz="2000" dirty="0">
                <a:solidFill>
                  <a:schemeClr val="tx1"/>
                </a:solidFill>
                <a:cs typeface="+mj-cs"/>
              </a:rPr>
              <a:t>يتم تحويل المتراجحة إلى معادلة خطية أي:               +5 </a:t>
            </a:r>
            <a:r>
              <a:rPr lang="fr-FR" sz="2000" dirty="0">
                <a:solidFill>
                  <a:schemeClr val="tx1"/>
                </a:solidFill>
                <a:cs typeface="+mj-cs"/>
              </a:rPr>
              <a:t>x2 = 200 10 x1</a:t>
            </a:r>
          </a:p>
          <a:p>
            <a:pPr algn="just" rtl="1"/>
            <a:r>
              <a:rPr lang="ar-DZ" sz="2000" dirty="0">
                <a:solidFill>
                  <a:schemeClr val="tx1"/>
                </a:solidFill>
                <a:cs typeface="+mj-cs"/>
              </a:rPr>
              <a:t>نضع: </a:t>
            </a:r>
          </a:p>
          <a:p>
            <a:pPr algn="just" rtl="1"/>
            <a:r>
              <a:rPr lang="ar-DZ" sz="2400" dirty="0">
                <a:solidFill>
                  <a:schemeClr val="tx1"/>
                </a:solidFill>
                <a:cs typeface="+mj-cs"/>
              </a:rPr>
              <a:t> </a:t>
            </a:r>
            <a:r>
              <a:rPr lang="fr-FR" sz="1800" dirty="0">
                <a:solidFill>
                  <a:schemeClr val="tx1"/>
                </a:solidFill>
                <a:cs typeface="+mj-cs"/>
              </a:rPr>
              <a:t>x1 = 0     ⇒     5 x2 = 200     ⇒      x2 = 40            A ( 0 , 40)</a:t>
            </a:r>
          </a:p>
          <a:p>
            <a:pPr algn="just" rtl="1"/>
            <a:r>
              <a:rPr lang="ar-DZ" sz="1800" dirty="0">
                <a:solidFill>
                  <a:schemeClr val="tx1"/>
                </a:solidFill>
                <a:cs typeface="+mj-cs"/>
              </a:rPr>
              <a:t>نضع: </a:t>
            </a:r>
          </a:p>
          <a:p>
            <a:pPr algn="just" rtl="1"/>
            <a:r>
              <a:rPr lang="ar-DZ" sz="1800" dirty="0">
                <a:solidFill>
                  <a:schemeClr val="tx1"/>
                </a:solidFill>
                <a:cs typeface="+mj-cs"/>
              </a:rPr>
              <a:t> </a:t>
            </a:r>
            <a:r>
              <a:rPr lang="fr-FR" sz="2000" dirty="0">
                <a:solidFill>
                  <a:schemeClr val="tx1"/>
                </a:solidFill>
                <a:cs typeface="+mj-cs"/>
              </a:rPr>
              <a:t>x2 = 0     ⇒     10 x1 = 200     ⇒      x1 = 20            B ( 20 , 0)</a:t>
            </a:r>
          </a:p>
        </p:txBody>
      </p:sp>
    </p:spTree>
    <p:extLst>
      <p:ext uri="{BB962C8B-B14F-4D97-AF65-F5344CB8AC3E}">
        <p14:creationId xmlns:p14="http://schemas.microsoft.com/office/powerpoint/2010/main" val="250145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algn="just" rtl="1"/>
            <a:r>
              <a:rPr lang="ar-DZ" sz="2500" dirty="0">
                <a:solidFill>
                  <a:schemeClr val="tx1"/>
                </a:solidFill>
                <a:cs typeface="+mj-cs"/>
              </a:rPr>
              <a:t>-2- القيد الثاني:   +3 </a:t>
            </a:r>
            <a:r>
              <a:rPr lang="fr-FR" sz="2500" dirty="0">
                <a:solidFill>
                  <a:schemeClr val="tx1"/>
                </a:solidFill>
                <a:cs typeface="+mj-cs"/>
              </a:rPr>
              <a:t>x2  ≤ 60 2 x1 </a:t>
            </a:r>
          </a:p>
          <a:p>
            <a:pPr algn="just" rtl="1"/>
            <a:r>
              <a:rPr lang="ar-DZ" sz="2500" dirty="0">
                <a:solidFill>
                  <a:schemeClr val="tx1"/>
                </a:solidFill>
                <a:cs typeface="+mj-cs"/>
              </a:rPr>
              <a:t>يتم تحويل المتراجحة إلى معادلة خطية أي:               +3 </a:t>
            </a:r>
            <a:r>
              <a:rPr lang="fr-FR" sz="2500" dirty="0">
                <a:solidFill>
                  <a:schemeClr val="tx1"/>
                </a:solidFill>
                <a:cs typeface="+mj-cs"/>
              </a:rPr>
              <a:t>x2 = 60 2 x1</a:t>
            </a:r>
          </a:p>
          <a:p>
            <a:pPr algn="just" rtl="1"/>
            <a:r>
              <a:rPr lang="ar-DZ" sz="2500" dirty="0">
                <a:solidFill>
                  <a:schemeClr val="tx1"/>
                </a:solidFill>
                <a:cs typeface="+mj-cs"/>
              </a:rPr>
              <a:t>نضع: </a:t>
            </a:r>
          </a:p>
          <a:p>
            <a:pPr algn="just" rtl="1"/>
            <a:r>
              <a:rPr lang="ar-DZ" sz="2500" dirty="0">
                <a:solidFill>
                  <a:schemeClr val="tx1"/>
                </a:solidFill>
                <a:cs typeface="+mj-cs"/>
              </a:rPr>
              <a:t> </a:t>
            </a:r>
            <a:r>
              <a:rPr lang="fr-FR" sz="2500" dirty="0">
                <a:solidFill>
                  <a:schemeClr val="tx1"/>
                </a:solidFill>
                <a:cs typeface="+mj-cs"/>
              </a:rPr>
              <a:t>x1 = 0     ⇒     3 x2 = 60     ⇒      x2 = 20            C ( 0 , 20)</a:t>
            </a:r>
          </a:p>
          <a:p>
            <a:pPr algn="just" rtl="1"/>
            <a:r>
              <a:rPr lang="ar-DZ" sz="2500" dirty="0">
                <a:solidFill>
                  <a:schemeClr val="tx1"/>
                </a:solidFill>
                <a:cs typeface="+mj-cs"/>
              </a:rPr>
              <a:t>نضع: </a:t>
            </a:r>
          </a:p>
          <a:p>
            <a:pPr algn="just"/>
            <a:r>
              <a:rPr lang="ar-DZ" sz="2500" dirty="0">
                <a:solidFill>
                  <a:schemeClr val="tx1"/>
                </a:solidFill>
                <a:cs typeface="+mj-cs"/>
              </a:rPr>
              <a:t> </a:t>
            </a:r>
            <a:r>
              <a:rPr lang="fr-FR" sz="2500" dirty="0" smtClean="0">
                <a:solidFill>
                  <a:schemeClr val="tx1"/>
                </a:solidFill>
                <a:cs typeface="+mj-cs"/>
              </a:rPr>
              <a:t>x2 </a:t>
            </a:r>
            <a:r>
              <a:rPr lang="fr-FR" sz="2500" dirty="0">
                <a:solidFill>
                  <a:schemeClr val="tx1"/>
                </a:solidFill>
                <a:cs typeface="+mj-cs"/>
              </a:rPr>
              <a:t>= 0     ⇒     2 x1 = 60     ⇒      x1 = 30            D ( 30 , 0</a:t>
            </a:r>
            <a:r>
              <a:rPr lang="fr-FR" sz="2500" dirty="0" smtClean="0">
                <a:solidFill>
                  <a:schemeClr val="tx1"/>
                </a:solidFill>
                <a:cs typeface="+mj-cs"/>
              </a:rPr>
              <a:t>)</a:t>
            </a:r>
            <a:endParaRPr lang="ar-DZ" sz="2500" dirty="0" smtClean="0">
              <a:solidFill>
                <a:schemeClr val="tx1"/>
              </a:solidFill>
              <a:cs typeface="+mj-cs"/>
            </a:endParaRPr>
          </a:p>
          <a:p>
            <a:pPr algn="just" rtl="1"/>
            <a:endParaRPr lang="ar-DZ" sz="2500" dirty="0" smtClean="0">
              <a:solidFill>
                <a:schemeClr val="tx1"/>
              </a:solidFill>
              <a:cs typeface="+mj-cs"/>
            </a:endParaRPr>
          </a:p>
          <a:p>
            <a:pPr algn="just" rtl="1"/>
            <a:r>
              <a:rPr lang="ar-DZ" sz="2500" dirty="0" smtClean="0">
                <a:solidFill>
                  <a:schemeClr val="tx1"/>
                </a:solidFill>
                <a:cs typeface="+mj-cs"/>
              </a:rPr>
              <a:t>هذا </a:t>
            </a:r>
            <a:r>
              <a:rPr lang="ar-DZ" sz="2500" dirty="0">
                <a:solidFill>
                  <a:schemeClr val="tx1"/>
                </a:solidFill>
                <a:cs typeface="+mj-cs"/>
              </a:rPr>
              <a:t>إضافة إلى تحويل القيدين الأخيرين إلى معادلات:</a:t>
            </a:r>
            <a:r>
              <a:rPr lang="fr-FR" sz="2500" dirty="0">
                <a:solidFill>
                  <a:schemeClr val="tx1"/>
                </a:solidFill>
                <a:cs typeface="+mj-cs"/>
              </a:rPr>
              <a:t>x1 = 34  </a:t>
            </a:r>
            <a:r>
              <a:rPr lang="ar-DZ" sz="2500" dirty="0">
                <a:solidFill>
                  <a:schemeClr val="tx1"/>
                </a:solidFill>
                <a:cs typeface="+mj-cs"/>
              </a:rPr>
              <a:t>و </a:t>
            </a:r>
            <a:r>
              <a:rPr lang="fr-FR" sz="2500" dirty="0">
                <a:solidFill>
                  <a:schemeClr val="tx1"/>
                </a:solidFill>
                <a:cs typeface="+mj-cs"/>
              </a:rPr>
              <a:t>x2 = 14، </a:t>
            </a:r>
            <a:r>
              <a:rPr lang="ar-DZ" sz="2500" dirty="0">
                <a:solidFill>
                  <a:schemeClr val="tx1"/>
                </a:solidFill>
                <a:cs typeface="+mj-cs"/>
              </a:rPr>
              <a:t>ثم تمثيلها جميعا على معلم متعامد و متجانس.</a:t>
            </a:r>
            <a:endParaRPr lang="fr-FR" sz="2500" dirty="0">
              <a:solidFill>
                <a:schemeClr val="tx1"/>
              </a:solidFill>
              <a:cs typeface="+mj-cs"/>
            </a:endParaRPr>
          </a:p>
        </p:txBody>
      </p:sp>
    </p:spTree>
    <p:extLst>
      <p:ext uri="{BB962C8B-B14F-4D97-AF65-F5344CB8AC3E}">
        <p14:creationId xmlns:p14="http://schemas.microsoft.com/office/powerpoint/2010/main" val="2040347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b="1" dirty="0">
                <a:ea typeface="Calibri" panose="020F0502020204030204" pitchFamily="34" charset="0"/>
                <a:cs typeface="Traditional Arabic" panose="02020603050405020304" pitchFamily="18" charset="-78"/>
              </a:rPr>
              <a:t>الشكل رقم 01: التمثيل البياني لقيود المثال </a:t>
            </a:r>
            <a:r>
              <a:rPr lang="ar-DZ" b="1" dirty="0" smtClean="0">
                <a:ea typeface="Calibri" panose="020F0502020204030204" pitchFamily="34" charset="0"/>
                <a:cs typeface="Traditional Arabic" panose="02020603050405020304" pitchFamily="18" charset="-78"/>
              </a:rPr>
              <a:t>02-01</a:t>
            </a:r>
          </a:p>
          <a:p>
            <a:pPr rtl="1"/>
            <a:r>
              <a:rPr lang="ar-DZ" sz="2800" dirty="0" smtClean="0">
                <a:solidFill>
                  <a:schemeClr val="tx1"/>
                </a:solidFill>
                <a:cs typeface="+mj-cs"/>
              </a:rPr>
              <a:t>            </a:t>
            </a:r>
            <a:endParaRPr lang="ar-DZ" sz="2800" dirty="0">
              <a:solidFill>
                <a:schemeClr val="tx1"/>
              </a:solidFill>
              <a:cs typeface="+mj-cs"/>
            </a:endParaRPr>
          </a:p>
        </p:txBody>
      </p:sp>
      <p:pic>
        <p:nvPicPr>
          <p:cNvPr id="2" name="Image 1"/>
          <p:cNvPicPr>
            <a:picLocks noChangeAspect="1"/>
          </p:cNvPicPr>
          <p:nvPr/>
        </p:nvPicPr>
        <p:blipFill>
          <a:blip r:embed="rId2"/>
          <a:stretch>
            <a:fillRect/>
          </a:stretch>
        </p:blipFill>
        <p:spPr>
          <a:xfrm>
            <a:off x="1403649" y="1052736"/>
            <a:ext cx="5611514" cy="4186014"/>
          </a:xfrm>
          <a:prstGeom prst="rect">
            <a:avLst/>
          </a:prstGeom>
        </p:spPr>
      </p:pic>
    </p:spTree>
    <p:extLst>
      <p:ext uri="{BB962C8B-B14F-4D97-AF65-F5344CB8AC3E}">
        <p14:creationId xmlns:p14="http://schemas.microsoft.com/office/powerpoint/2010/main" val="24192943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20000"/>
          </a:bodyPr>
          <a:lstStyle/>
          <a:p>
            <a:pPr algn="just" rtl="1">
              <a:lnSpc>
                <a:spcPct val="115000"/>
              </a:lnSpc>
              <a:spcAft>
                <a:spcPts val="0"/>
              </a:spcAft>
            </a:pPr>
            <a:r>
              <a:rPr lang="ar-DZ" dirty="0">
                <a:latin typeface="Calibri" panose="020F0502020204030204" pitchFamily="34" charset="0"/>
                <a:ea typeface="Calibri" panose="020F0502020204030204" pitchFamily="34" charset="0"/>
                <a:cs typeface="Traditional Arabic" panose="02020603050405020304" pitchFamily="18" charset="-78"/>
              </a:rPr>
              <a:t> </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عند رسم القيود نلاحظ أنها تقسم المستوي إلى قسمين: قسم يقع على يمين المستقيم و آخر يقع على يساره.</a:t>
            </a:r>
            <a:endParaRPr lang="fr-FR" sz="2000" dirty="0">
              <a:solidFill>
                <a:schemeClr val="tx1"/>
              </a:solidFill>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tabLst>
                <a:tab pos="3729355" algn="l"/>
              </a:tabLst>
            </a:pP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   فلو أخذنا على سبيل المثال القيد الأول  </a:t>
            </a:r>
            <a:r>
              <a:rPr lang="fr-FR" dirty="0">
                <a:solidFill>
                  <a:schemeClr val="tx1"/>
                </a:solidFill>
                <a:latin typeface="Traditional Arabic" panose="02020603050405020304" pitchFamily="18" charset="-78"/>
                <a:ea typeface="Calibri" panose="020F0502020204030204" pitchFamily="34" charset="0"/>
                <a:cs typeface="Arial" panose="020B0604020202020204" pitchFamily="34" charset="0"/>
              </a:rPr>
              <a:t>+</a:t>
            </a:r>
            <a:r>
              <a:rPr lang="fr-FR" sz="2800" i="1" dirty="0">
                <a:solidFill>
                  <a:schemeClr val="tx1"/>
                </a:solidFill>
                <a:latin typeface="Times New Roman" panose="02020603050405020304" pitchFamily="18" charset="0"/>
                <a:ea typeface="Calibri" panose="020F0502020204030204" pitchFamily="34" charset="0"/>
                <a:cs typeface="Arial" panose="020B0604020202020204" pitchFamily="34" charset="0"/>
              </a:rPr>
              <a:t>5 x</a:t>
            </a:r>
            <a:r>
              <a:rPr lang="fr-FR" sz="2800" i="1" baseline="-25000" dirty="0">
                <a:solidFill>
                  <a:schemeClr val="tx1"/>
                </a:solidFill>
                <a:latin typeface="Times New Roman" panose="02020603050405020304" pitchFamily="18" charset="0"/>
                <a:ea typeface="Calibri" panose="020F0502020204030204" pitchFamily="34" charset="0"/>
                <a:cs typeface="Arial" panose="020B0604020202020204" pitchFamily="34" charset="0"/>
              </a:rPr>
              <a:t>2  </a:t>
            </a:r>
            <a:r>
              <a:rPr lang="fr-FR" sz="2800" i="1" dirty="0">
                <a:solidFill>
                  <a:schemeClr val="tx1"/>
                </a:solidFill>
                <a:latin typeface="Times New Roman" panose="02020603050405020304" pitchFamily="18" charset="0"/>
                <a:ea typeface="Calibri" panose="020F0502020204030204" pitchFamily="34" charset="0"/>
                <a:cs typeface="Arial" panose="020B0604020202020204" pitchFamily="34" charset="0"/>
              </a:rPr>
              <a:t>≤ 200 10 x</a:t>
            </a:r>
            <a:r>
              <a:rPr lang="fr-FR" sz="2800" i="1" baseline="-25000" dirty="0">
                <a:solidFill>
                  <a:schemeClr val="tx1"/>
                </a:solidFill>
                <a:latin typeface="Times New Roman" panose="02020603050405020304" pitchFamily="18" charset="0"/>
                <a:ea typeface="Calibri" panose="020F0502020204030204" pitchFamily="34" charset="0"/>
                <a:cs typeface="Arial" panose="020B0604020202020204" pitchFamily="34" charset="0"/>
              </a:rPr>
              <a:t>1 </a:t>
            </a:r>
            <a:r>
              <a:rPr lang="fr-FR" i="1" baseline="-25000" dirty="0">
                <a:solidFill>
                  <a:schemeClr val="tx1"/>
                </a:solidFill>
                <a:latin typeface="Traditional Arabic" panose="02020603050405020304" pitchFamily="18" charset="-78"/>
                <a:ea typeface="Calibri" panose="020F0502020204030204" pitchFamily="34" charset="0"/>
                <a:cs typeface="Arial" panose="020B0604020202020204" pitchFamily="34" charset="0"/>
              </a:rPr>
              <a:t> </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نلاحظ أنه يقسم المستوي إلى قسمين، أحدهما على يمين المستقيم و الآخر على يساره، و كلاهما يحتوي على عدد لانهائي من النقاط، فلو أخذنا أي نقطة من النقاط الواقعة على اليمين و عوضنا إحداثياتها في المتراجحة فإننا نلاحظ أنها لا تحقق القيد</a:t>
            </a:r>
            <a:r>
              <a:rPr lang="ar-DZ" dirty="0" smtClean="0">
                <a:solidFill>
                  <a:schemeClr val="tx1"/>
                </a:solidFill>
                <a:latin typeface="Calibri" panose="020F0502020204030204" pitchFamily="34" charset="0"/>
                <a:ea typeface="Calibri" panose="020F0502020204030204" pitchFamily="34" charset="0"/>
                <a:cs typeface="Traditional Arabic" panose="02020603050405020304" pitchFamily="18" charset="-78"/>
              </a:rPr>
              <a:t>.</a:t>
            </a:r>
          </a:p>
          <a:p>
            <a:pPr algn="just" rtl="1">
              <a:lnSpc>
                <a:spcPct val="115000"/>
              </a:lnSpc>
              <a:spcAft>
                <a:spcPts val="0"/>
              </a:spcAft>
              <a:tabLst>
                <a:tab pos="3729355" algn="l"/>
              </a:tabLst>
            </a:pP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مثل: النقطة </a:t>
            </a:r>
            <a:r>
              <a:rPr lang="fr-FR"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G(50,30) </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عند تعويضها في القيد أعلاه نحصل على: 10(50) + 5(30) ˃ 200 فهي لا تحقق القيد، و عليه فإن جميع النقاط الواقعة يمين (أعلى) المستقيم لا تحقق القيد و بالتالي فهي ليست حلا </a:t>
            </a:r>
            <a:r>
              <a:rPr lang="ar-DZ" dirty="0" err="1">
                <a:solidFill>
                  <a:schemeClr val="tx1"/>
                </a:solidFill>
                <a:latin typeface="Calibri" panose="020F0502020204030204" pitchFamily="34" charset="0"/>
                <a:ea typeface="Calibri" panose="020F0502020204030204" pitchFamily="34" charset="0"/>
                <a:cs typeface="Traditional Arabic" panose="02020603050405020304" pitchFamily="18" charset="-78"/>
              </a:rPr>
              <a:t>للمتراجحة</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a:t>
            </a:r>
          </a:p>
          <a:p>
            <a:pPr algn="just" rtl="1">
              <a:lnSpc>
                <a:spcPct val="115000"/>
              </a:lnSpc>
              <a:spcAft>
                <a:spcPts val="0"/>
              </a:spcAft>
              <a:tabLst>
                <a:tab pos="3729355" algn="l"/>
              </a:tabLst>
            </a:pP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   أما لو أخذت النقاط الواقعة على يسار المستقيم و تم تعويضها في القيد فنلاحظ أنها تحقق القيد أعلاه.</a:t>
            </a:r>
          </a:p>
          <a:p>
            <a:pPr algn="just" rtl="1">
              <a:lnSpc>
                <a:spcPct val="115000"/>
              </a:lnSpc>
              <a:spcAft>
                <a:spcPts val="0"/>
              </a:spcAft>
              <a:tabLst>
                <a:tab pos="3729355" algn="l"/>
              </a:tabLst>
            </a:pP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   مثل: النقطة </a:t>
            </a:r>
            <a:r>
              <a:rPr lang="fr-FR"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N(10,10) (</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و التي تقع تحت المستقيم)، عند تعويضها في القيد أعلاه نحصل على       10(10) + 5(10) ˂ 200، و النقطة </a:t>
            </a:r>
            <a:r>
              <a:rPr lang="fr-FR"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P(12,16) (</a:t>
            </a:r>
            <a:r>
              <a:rPr lang="ar-DZ" dirty="0">
                <a:solidFill>
                  <a:schemeClr val="tx1"/>
                </a:solidFill>
                <a:latin typeface="Calibri" panose="020F0502020204030204" pitchFamily="34" charset="0"/>
                <a:ea typeface="Calibri" panose="020F0502020204030204" pitchFamily="34" charset="0"/>
                <a:cs typeface="Traditional Arabic" panose="02020603050405020304" pitchFamily="18" charset="-78"/>
              </a:rPr>
              <a:t>و التي تقع على المستقيم) عند تعويضها في القيد أعلاه </a:t>
            </a:r>
            <a:endParaRPr lang="ar-DZ" dirty="0" smtClean="0">
              <a:solidFill>
                <a:schemeClr val="tx1"/>
              </a:solidFill>
              <a:latin typeface="Calibri" panose="020F0502020204030204" pitchFamily="34" charset="0"/>
              <a:ea typeface="Calibri" panose="020F0502020204030204" pitchFamily="34" charset="0"/>
              <a:cs typeface="Traditional Arabic" panose="02020603050405020304" pitchFamily="18" charset="-78"/>
            </a:endParaRPr>
          </a:p>
          <a:p>
            <a:pPr algn="just" rtl="1">
              <a:lnSpc>
                <a:spcPct val="115000"/>
              </a:lnSpc>
              <a:spcAft>
                <a:spcPts val="0"/>
              </a:spcAft>
              <a:tabLst>
                <a:tab pos="3729355" algn="l"/>
              </a:tabLst>
            </a:pPr>
            <a:endParaRPr lang="ar-DZ" sz="2800" dirty="0">
              <a:solidFill>
                <a:schemeClr val="tx1"/>
              </a:solidFill>
              <a:cs typeface="+mj-cs"/>
            </a:endParaRPr>
          </a:p>
        </p:txBody>
      </p:sp>
    </p:spTree>
    <p:extLst>
      <p:ext uri="{BB962C8B-B14F-4D97-AF65-F5344CB8AC3E}">
        <p14:creationId xmlns:p14="http://schemas.microsoft.com/office/powerpoint/2010/main" val="20342157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800" dirty="0">
                <a:solidFill>
                  <a:schemeClr val="tx1"/>
                </a:solidFill>
                <a:cs typeface="+mj-cs"/>
              </a:rPr>
              <a:t>نحصل على  10(12) + 5(16) = 200 فكلاهما يحقق القيد، و عليه فإن جميع النقاط الواقعة يسار (تحت) القيد تحقق القيد، و بالتالي فهي حل </a:t>
            </a:r>
            <a:r>
              <a:rPr lang="ar-DZ" sz="2800" dirty="0" err="1">
                <a:solidFill>
                  <a:schemeClr val="tx1"/>
                </a:solidFill>
                <a:cs typeface="+mj-cs"/>
              </a:rPr>
              <a:t>للمتراجحة</a:t>
            </a:r>
            <a:r>
              <a:rPr lang="ar-DZ" sz="2800" dirty="0">
                <a:solidFill>
                  <a:schemeClr val="tx1"/>
                </a:solidFill>
                <a:cs typeface="+mj-cs"/>
              </a:rPr>
              <a:t>.</a:t>
            </a:r>
          </a:p>
          <a:p>
            <a:pPr algn="just" rtl="1"/>
            <a:r>
              <a:rPr lang="ar-DZ" sz="2800" dirty="0">
                <a:solidFill>
                  <a:schemeClr val="tx1"/>
                </a:solidFill>
                <a:cs typeface="+mj-cs"/>
              </a:rPr>
              <a:t>2- تحديد منطقة الحلول المقبولة:</a:t>
            </a:r>
          </a:p>
          <a:p>
            <a:pPr algn="just" rtl="1"/>
            <a:r>
              <a:rPr lang="ar-DZ" sz="2800" dirty="0">
                <a:solidFill>
                  <a:schemeClr val="tx1"/>
                </a:solidFill>
                <a:cs typeface="+mj-cs"/>
              </a:rPr>
              <a:t>   نسمي المنطقة </a:t>
            </a:r>
            <a:r>
              <a:rPr lang="fr-FR" sz="2800" dirty="0">
                <a:solidFill>
                  <a:schemeClr val="tx1"/>
                </a:solidFill>
                <a:cs typeface="+mj-cs"/>
              </a:rPr>
              <a:t>OLKMB </a:t>
            </a:r>
            <a:r>
              <a:rPr lang="ar-DZ" sz="2800" dirty="0">
                <a:solidFill>
                  <a:schemeClr val="tx1"/>
                </a:solidFill>
                <a:cs typeface="+mj-cs"/>
              </a:rPr>
              <a:t>منطقة الحلول المقبولة، و هي تحتوي عدد لانهائي من النقاط، و التي تتوزع داخل المنطقة أو على حدودها، أو على النقاط الرأسية (</a:t>
            </a:r>
            <a:r>
              <a:rPr lang="fr-FR" sz="2800" dirty="0">
                <a:solidFill>
                  <a:schemeClr val="tx1"/>
                </a:solidFill>
                <a:cs typeface="+mj-cs"/>
              </a:rPr>
              <a:t>Points extrêmes): O, L, K, M, B. </a:t>
            </a:r>
          </a:p>
          <a:p>
            <a:pPr algn="just" rtl="1"/>
            <a:r>
              <a:rPr lang="fr-FR" sz="2800" dirty="0">
                <a:solidFill>
                  <a:schemeClr val="tx1"/>
                </a:solidFill>
                <a:cs typeface="+mj-cs"/>
              </a:rPr>
              <a:t>   </a:t>
            </a:r>
            <a:r>
              <a:rPr lang="ar-DZ" sz="2800" dirty="0">
                <a:solidFill>
                  <a:schemeClr val="tx1"/>
                </a:solidFill>
                <a:cs typeface="+mj-cs"/>
              </a:rPr>
              <a:t>من أجل أي نقطة من منطقة الحلول المقبولة هناك قيمة لدالة الهدف </a:t>
            </a:r>
            <a:r>
              <a:rPr lang="fr-FR" sz="2800" dirty="0">
                <a:solidFill>
                  <a:schemeClr val="tx1"/>
                </a:solidFill>
                <a:cs typeface="+mj-cs"/>
              </a:rPr>
              <a:t>Z، </a:t>
            </a:r>
            <a:r>
              <a:rPr lang="ar-DZ" sz="2800" dirty="0">
                <a:solidFill>
                  <a:schemeClr val="tx1"/>
                </a:solidFill>
                <a:cs typeface="+mj-cs"/>
              </a:rPr>
              <a:t>و ما يهمنا هو إيجاد النقطة التي تعطي لـــ </a:t>
            </a:r>
            <a:r>
              <a:rPr lang="fr-FR" sz="2800" dirty="0">
                <a:solidFill>
                  <a:schemeClr val="tx1"/>
                </a:solidFill>
                <a:cs typeface="+mj-cs"/>
              </a:rPr>
              <a:t>Z </a:t>
            </a:r>
            <a:r>
              <a:rPr lang="ar-DZ" sz="2800" dirty="0">
                <a:solidFill>
                  <a:schemeClr val="tx1"/>
                </a:solidFill>
                <a:cs typeface="+mj-cs"/>
              </a:rPr>
              <a:t>أعظم (أمثل) قيمة، و هاته النقطة تتواجد على أحد رؤوس منطقة الحلول المقبولة، لذلك نضطر إلى إيجاد و حساب إحداثيات النقط الرأسية، ليتم تعويضها في دالة الهدف و من ثَم اختيار النقطة الرأسية التي تعطي لـــ </a:t>
            </a:r>
            <a:r>
              <a:rPr lang="fr-FR" sz="2800" dirty="0">
                <a:solidFill>
                  <a:schemeClr val="tx1"/>
                </a:solidFill>
                <a:cs typeface="+mj-cs"/>
              </a:rPr>
              <a:t>Z </a:t>
            </a:r>
            <a:r>
              <a:rPr lang="ar-DZ" sz="2800" dirty="0">
                <a:solidFill>
                  <a:schemeClr val="tx1"/>
                </a:solidFill>
                <a:cs typeface="+mj-cs"/>
              </a:rPr>
              <a:t>القيمة الأمثل. </a:t>
            </a:r>
            <a:endParaRPr lang="ar-DZ" sz="2400" dirty="0">
              <a:solidFill>
                <a:schemeClr val="tx1"/>
              </a:solidFill>
              <a:cs typeface="+mj-cs"/>
            </a:endParaRPr>
          </a:p>
        </p:txBody>
      </p:sp>
    </p:spTree>
    <p:extLst>
      <p:ext uri="{BB962C8B-B14F-4D97-AF65-F5344CB8AC3E}">
        <p14:creationId xmlns:p14="http://schemas.microsoft.com/office/powerpoint/2010/main" val="28066398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algn="r" rtl="1"/>
            <a:r>
              <a:rPr lang="ar-DZ" sz="2400" dirty="0">
                <a:solidFill>
                  <a:schemeClr val="tx1"/>
                </a:solidFill>
                <a:cs typeface="+mj-cs"/>
              </a:rPr>
              <a:t>- تحديد إحداثيات النقاط الرأسية و تقييم </a:t>
            </a:r>
            <a:r>
              <a:rPr lang="fr-FR" sz="2400" dirty="0">
                <a:solidFill>
                  <a:schemeClr val="tx1"/>
                </a:solidFill>
                <a:cs typeface="+mj-cs"/>
              </a:rPr>
              <a:t>Z:</a:t>
            </a:r>
          </a:p>
          <a:p>
            <a:pPr algn="r" rtl="1"/>
            <a:r>
              <a:rPr lang="fr-FR" sz="2400" dirty="0">
                <a:solidFill>
                  <a:schemeClr val="tx1"/>
                </a:solidFill>
                <a:cs typeface="+mj-cs"/>
              </a:rPr>
              <a:t>   </a:t>
            </a:r>
            <a:r>
              <a:rPr lang="ar-DZ" sz="2400" dirty="0">
                <a:solidFill>
                  <a:schemeClr val="tx1"/>
                </a:solidFill>
                <a:cs typeface="+mj-cs"/>
              </a:rPr>
              <a:t>من الشكل أعلاه تتضح لنا إحداثيات النقاط:</a:t>
            </a:r>
          </a:p>
          <a:p>
            <a:pPr algn="l" rtl="1"/>
            <a:r>
              <a:rPr lang="fr-FR" sz="2400" dirty="0">
                <a:solidFill>
                  <a:schemeClr val="tx1"/>
                </a:solidFill>
                <a:cs typeface="+mj-cs"/>
              </a:rPr>
              <a:t>O (0 , 0)   ⇒   Z = 1000 (0) + 1200 (0)   ⇒   Z = 0</a:t>
            </a:r>
          </a:p>
          <a:p>
            <a:pPr algn="l" rtl="1"/>
            <a:r>
              <a:rPr lang="fr-FR" sz="2400" dirty="0">
                <a:solidFill>
                  <a:schemeClr val="tx1"/>
                </a:solidFill>
                <a:cs typeface="+mj-cs"/>
              </a:rPr>
              <a:t>L (0 , 14)   ⇒   Z = 1000 (0) + 1200 (14)   ⇒   Z = 16800</a:t>
            </a:r>
          </a:p>
          <a:p>
            <a:pPr algn="l" rtl="1"/>
            <a:r>
              <a:rPr lang="fr-FR" sz="2400" dirty="0">
                <a:solidFill>
                  <a:schemeClr val="tx1"/>
                </a:solidFill>
                <a:cs typeface="+mj-cs"/>
              </a:rPr>
              <a:t>B (20 , 0)   ⇒   Z = 1000 (20) + 1200 (0)   ⇒   Z = 20000</a:t>
            </a:r>
          </a:p>
          <a:p>
            <a:pPr algn="r" rtl="1"/>
            <a:r>
              <a:rPr lang="ar-DZ" sz="2400" dirty="0">
                <a:solidFill>
                  <a:schemeClr val="tx1"/>
                </a:solidFill>
                <a:cs typeface="+mj-cs"/>
              </a:rPr>
              <a:t>أما النقاط </a:t>
            </a:r>
            <a:r>
              <a:rPr lang="fr-FR" sz="2400" dirty="0">
                <a:solidFill>
                  <a:schemeClr val="tx1"/>
                </a:solidFill>
                <a:cs typeface="+mj-cs"/>
              </a:rPr>
              <a:t>M </a:t>
            </a:r>
            <a:r>
              <a:rPr lang="ar-DZ" sz="2400" dirty="0">
                <a:solidFill>
                  <a:schemeClr val="tx1"/>
                </a:solidFill>
                <a:cs typeface="+mj-cs"/>
              </a:rPr>
              <a:t>و </a:t>
            </a:r>
            <a:r>
              <a:rPr lang="fr-FR" sz="2400" dirty="0">
                <a:solidFill>
                  <a:schemeClr val="tx1"/>
                </a:solidFill>
                <a:cs typeface="+mj-cs"/>
              </a:rPr>
              <a:t>K </a:t>
            </a:r>
            <a:r>
              <a:rPr lang="ar-DZ" sz="2400" dirty="0">
                <a:solidFill>
                  <a:schemeClr val="tx1"/>
                </a:solidFill>
                <a:cs typeface="+mj-cs"/>
              </a:rPr>
              <a:t>فيتم حساب إحداثياتها جبريا.</a:t>
            </a:r>
          </a:p>
          <a:p>
            <a:pPr algn="l" rtl="1"/>
            <a:r>
              <a:rPr lang="ar-DZ" sz="2400" dirty="0">
                <a:solidFill>
                  <a:schemeClr val="tx1"/>
                </a:solidFill>
                <a:cs typeface="+mj-cs"/>
              </a:rPr>
              <a:t>بالنسبة للنقطة </a:t>
            </a:r>
            <a:r>
              <a:rPr lang="fr-FR" sz="2400" dirty="0">
                <a:solidFill>
                  <a:schemeClr val="tx1"/>
                </a:solidFill>
                <a:cs typeface="+mj-cs"/>
              </a:rPr>
              <a:t>M </a:t>
            </a:r>
            <a:r>
              <a:rPr lang="ar-DZ" sz="2400" dirty="0">
                <a:solidFill>
                  <a:schemeClr val="tx1"/>
                </a:solidFill>
                <a:cs typeface="+mj-cs"/>
              </a:rPr>
              <a:t>فهي عبارة عن تقاطع المستقيمين:  +3 </a:t>
            </a:r>
            <a:r>
              <a:rPr lang="fr-FR" sz="2400" dirty="0">
                <a:solidFill>
                  <a:schemeClr val="tx1"/>
                </a:solidFill>
                <a:cs typeface="+mj-cs"/>
              </a:rPr>
              <a:t>x2  = 60 2 x1 </a:t>
            </a:r>
            <a:r>
              <a:rPr lang="ar-DZ" sz="2400" dirty="0">
                <a:solidFill>
                  <a:schemeClr val="tx1"/>
                </a:solidFill>
                <a:cs typeface="+mj-cs"/>
              </a:rPr>
              <a:t>و +5 </a:t>
            </a:r>
            <a:r>
              <a:rPr lang="fr-FR" sz="2400" dirty="0">
                <a:solidFill>
                  <a:schemeClr val="tx1"/>
                </a:solidFill>
                <a:cs typeface="+mj-cs"/>
              </a:rPr>
              <a:t>x2 = 200 10 x1، </a:t>
            </a:r>
            <a:r>
              <a:rPr lang="ar-DZ" sz="2400" dirty="0">
                <a:solidFill>
                  <a:schemeClr val="tx1"/>
                </a:solidFill>
                <a:cs typeface="+mj-cs"/>
              </a:rPr>
              <a:t>و عليه يتم حل جملة المعادلة لإيجاد إحداثيات هذه النقطة.</a:t>
            </a:r>
          </a:p>
          <a:p>
            <a:pPr algn="l" rtl="1"/>
            <a:r>
              <a:rPr lang="ar-DZ" sz="2400" dirty="0">
                <a:solidFill>
                  <a:schemeClr val="tx1"/>
                </a:solidFill>
                <a:cs typeface="+mj-cs"/>
              </a:rPr>
              <a:t>10</a:t>
            </a:r>
            <a:r>
              <a:rPr lang="fr-FR" sz="2400" dirty="0">
                <a:solidFill>
                  <a:schemeClr val="tx1"/>
                </a:solidFill>
                <a:cs typeface="+mj-cs"/>
              </a:rPr>
              <a:t>x1 + 5x2 = 200</a:t>
            </a:r>
          </a:p>
          <a:p>
            <a:pPr algn="l" rtl="1"/>
            <a:r>
              <a:rPr lang="fr-FR" sz="2400" dirty="0">
                <a:solidFill>
                  <a:schemeClr val="tx1"/>
                </a:solidFill>
                <a:cs typeface="+mj-cs"/>
              </a:rPr>
              <a:t>2x1 + 3x2 = 60 ………. × (-5)</a:t>
            </a:r>
          </a:p>
          <a:p>
            <a:pPr algn="r" rtl="1"/>
            <a:r>
              <a:rPr lang="ar-DZ" sz="2400" dirty="0">
                <a:solidFill>
                  <a:schemeClr val="tx1"/>
                </a:solidFill>
                <a:cs typeface="+mj-cs"/>
              </a:rPr>
              <a:t>بضرب المعادلة الثانية في (-5)، و جمع المعادلتين نحصل على:</a:t>
            </a:r>
          </a:p>
          <a:p>
            <a:pPr algn="l" rtl="1"/>
            <a:r>
              <a:rPr lang="ar-DZ" sz="2400" dirty="0">
                <a:solidFill>
                  <a:schemeClr val="tx1"/>
                </a:solidFill>
                <a:cs typeface="+mj-cs"/>
              </a:rPr>
              <a:t>10</a:t>
            </a:r>
            <a:r>
              <a:rPr lang="fr-FR" sz="2400" dirty="0">
                <a:solidFill>
                  <a:schemeClr val="tx1"/>
                </a:solidFill>
                <a:cs typeface="+mj-cs"/>
              </a:rPr>
              <a:t>x1 + 5x2 + (- 10x1 - 5x2) = 200 – 300</a:t>
            </a:r>
          </a:p>
          <a:p>
            <a:pPr algn="l" rtl="1"/>
            <a:r>
              <a:rPr lang="fr-FR" sz="2400" dirty="0">
                <a:solidFill>
                  <a:schemeClr val="tx1"/>
                </a:solidFill>
                <a:cs typeface="+mj-cs"/>
              </a:rPr>
              <a:t>- 10x2 = 100   ⇒   x2 = 10</a:t>
            </a:r>
          </a:p>
        </p:txBody>
      </p:sp>
    </p:spTree>
    <p:extLst>
      <p:ext uri="{BB962C8B-B14F-4D97-AF65-F5344CB8AC3E}">
        <p14:creationId xmlns:p14="http://schemas.microsoft.com/office/powerpoint/2010/main" val="36169903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85000" lnSpcReduction="20000"/>
          </a:bodyPr>
          <a:lstStyle/>
          <a:p>
            <a:pPr rtl="1"/>
            <a:r>
              <a:rPr lang="ar-DZ" sz="2800" dirty="0">
                <a:solidFill>
                  <a:schemeClr val="tx1"/>
                </a:solidFill>
                <a:cs typeface="+mj-cs"/>
              </a:rPr>
              <a:t>بتعويض قيمة </a:t>
            </a:r>
            <a:r>
              <a:rPr lang="fr-FR" sz="2800" dirty="0">
                <a:solidFill>
                  <a:schemeClr val="tx1"/>
                </a:solidFill>
                <a:cs typeface="+mj-cs"/>
              </a:rPr>
              <a:t>x2 </a:t>
            </a:r>
            <a:r>
              <a:rPr lang="ar-DZ" sz="2800" dirty="0">
                <a:solidFill>
                  <a:schemeClr val="tx1"/>
                </a:solidFill>
                <a:cs typeface="+mj-cs"/>
              </a:rPr>
              <a:t>في إحدى المعادلتين (و لتكن المعادلة الثانية)، نحصل على:</a:t>
            </a:r>
          </a:p>
          <a:p>
            <a:pPr rtl="1"/>
            <a:r>
              <a:rPr lang="ar-DZ" sz="2800" dirty="0">
                <a:solidFill>
                  <a:schemeClr val="tx1"/>
                </a:solidFill>
                <a:cs typeface="+mj-cs"/>
              </a:rPr>
              <a:t>2</a:t>
            </a:r>
            <a:r>
              <a:rPr lang="fr-FR" sz="2800" dirty="0">
                <a:solidFill>
                  <a:schemeClr val="tx1"/>
                </a:solidFill>
                <a:cs typeface="+mj-cs"/>
              </a:rPr>
              <a:t>x1 + 3(10) = 60   ⇒ 2x1 = 60- 30   ⇒   x1 = 15</a:t>
            </a:r>
          </a:p>
          <a:p>
            <a:pPr rtl="1"/>
            <a:endParaRPr lang="fr-FR" sz="2800" dirty="0">
              <a:solidFill>
                <a:schemeClr val="tx1"/>
              </a:solidFill>
              <a:cs typeface="+mj-cs"/>
            </a:endParaRPr>
          </a:p>
          <a:p>
            <a:pPr rtl="1"/>
            <a:r>
              <a:rPr lang="ar-DZ" sz="2800" dirty="0">
                <a:solidFill>
                  <a:schemeClr val="tx1"/>
                </a:solidFill>
                <a:cs typeface="+mj-cs"/>
              </a:rPr>
              <a:t>و منه: </a:t>
            </a:r>
          </a:p>
          <a:p>
            <a:pPr rtl="1"/>
            <a:r>
              <a:rPr lang="fr-FR" sz="2800" dirty="0">
                <a:solidFill>
                  <a:schemeClr val="tx1"/>
                </a:solidFill>
                <a:cs typeface="+mj-cs"/>
              </a:rPr>
              <a:t>M (15 , 10)   ⇒   Z = 1000 (15) + 1200 (10)   ⇒   Z = 27000</a:t>
            </a:r>
          </a:p>
          <a:p>
            <a:pPr rtl="1"/>
            <a:r>
              <a:rPr lang="ar-DZ" sz="2800" dirty="0">
                <a:solidFill>
                  <a:schemeClr val="tx1"/>
                </a:solidFill>
                <a:cs typeface="+mj-cs"/>
              </a:rPr>
              <a:t>أما بالنسبة للنقطة </a:t>
            </a:r>
            <a:r>
              <a:rPr lang="fr-FR" sz="2800" dirty="0">
                <a:solidFill>
                  <a:schemeClr val="tx1"/>
                </a:solidFill>
                <a:cs typeface="+mj-cs"/>
              </a:rPr>
              <a:t>K </a:t>
            </a:r>
            <a:r>
              <a:rPr lang="ar-DZ" sz="2800" dirty="0">
                <a:solidFill>
                  <a:schemeClr val="tx1"/>
                </a:solidFill>
                <a:cs typeface="+mj-cs"/>
              </a:rPr>
              <a:t>فهي عبارة عن تقاطع المستقيمين:  </a:t>
            </a:r>
            <a:r>
              <a:rPr lang="fr-FR" sz="2800" dirty="0">
                <a:solidFill>
                  <a:schemeClr val="tx1"/>
                </a:solidFill>
                <a:cs typeface="+mj-cs"/>
              </a:rPr>
              <a:t>x2  = 14 </a:t>
            </a:r>
            <a:r>
              <a:rPr lang="ar-DZ" sz="2800" dirty="0">
                <a:solidFill>
                  <a:schemeClr val="tx1"/>
                </a:solidFill>
                <a:cs typeface="+mj-cs"/>
              </a:rPr>
              <a:t>و +3 </a:t>
            </a:r>
            <a:r>
              <a:rPr lang="fr-FR" sz="2800" dirty="0">
                <a:solidFill>
                  <a:schemeClr val="tx1"/>
                </a:solidFill>
                <a:cs typeface="+mj-cs"/>
              </a:rPr>
              <a:t>x2 = 60 2 x1، </a:t>
            </a:r>
            <a:r>
              <a:rPr lang="ar-DZ" sz="2800" dirty="0">
                <a:solidFill>
                  <a:schemeClr val="tx1"/>
                </a:solidFill>
                <a:cs typeface="+mj-cs"/>
              </a:rPr>
              <a:t>و عليه يتم حل جملة المعادلة لإيجاد إحداثيات هذه النقطة.</a:t>
            </a:r>
          </a:p>
          <a:p>
            <a:pPr rtl="1"/>
            <a:r>
              <a:rPr lang="fr-FR" sz="2800" dirty="0">
                <a:solidFill>
                  <a:schemeClr val="tx1"/>
                </a:solidFill>
                <a:cs typeface="+mj-cs"/>
              </a:rPr>
              <a:t>x2 = 14</a:t>
            </a:r>
          </a:p>
          <a:p>
            <a:pPr rtl="1"/>
            <a:r>
              <a:rPr lang="fr-FR" sz="2800" dirty="0">
                <a:solidFill>
                  <a:schemeClr val="tx1"/>
                </a:solidFill>
                <a:cs typeface="+mj-cs"/>
              </a:rPr>
              <a:t>2x1 + 3x2 = 60 </a:t>
            </a:r>
          </a:p>
          <a:p>
            <a:pPr algn="r" rtl="1"/>
            <a:r>
              <a:rPr lang="ar-DZ" sz="2800" dirty="0">
                <a:solidFill>
                  <a:schemeClr val="tx1"/>
                </a:solidFill>
                <a:cs typeface="+mj-cs"/>
              </a:rPr>
              <a:t>بتعويض قيمة </a:t>
            </a:r>
            <a:r>
              <a:rPr lang="fr-FR" sz="2800" dirty="0">
                <a:solidFill>
                  <a:schemeClr val="tx1"/>
                </a:solidFill>
                <a:cs typeface="+mj-cs"/>
              </a:rPr>
              <a:t>x2 </a:t>
            </a:r>
            <a:r>
              <a:rPr lang="ar-DZ" sz="2800" dirty="0">
                <a:solidFill>
                  <a:schemeClr val="tx1"/>
                </a:solidFill>
                <a:cs typeface="+mj-cs"/>
              </a:rPr>
              <a:t>في المعادلة الثانية نحصل على:</a:t>
            </a:r>
          </a:p>
          <a:p>
            <a:pPr rtl="1"/>
            <a:r>
              <a:rPr lang="ar-DZ" sz="2800" dirty="0">
                <a:solidFill>
                  <a:schemeClr val="tx1"/>
                </a:solidFill>
                <a:cs typeface="+mj-cs"/>
              </a:rPr>
              <a:t>2</a:t>
            </a:r>
            <a:r>
              <a:rPr lang="fr-FR" sz="2800" dirty="0">
                <a:solidFill>
                  <a:schemeClr val="tx1"/>
                </a:solidFill>
                <a:cs typeface="+mj-cs"/>
              </a:rPr>
              <a:t>x1 + 3(14) = 60   ⇒   2x1 = 60 – 42 =42  ⇒   x1 = 9</a:t>
            </a:r>
          </a:p>
          <a:p>
            <a:pPr rtl="1"/>
            <a:r>
              <a:rPr lang="ar-DZ" sz="2800" dirty="0">
                <a:solidFill>
                  <a:schemeClr val="tx1"/>
                </a:solidFill>
                <a:cs typeface="+mj-cs"/>
              </a:rPr>
              <a:t>و منه: </a:t>
            </a:r>
          </a:p>
          <a:p>
            <a:pPr rtl="1"/>
            <a:r>
              <a:rPr lang="fr-FR" sz="2800" dirty="0">
                <a:solidFill>
                  <a:schemeClr val="tx1"/>
                </a:solidFill>
                <a:cs typeface="+mj-cs"/>
              </a:rPr>
              <a:t>K (9 , 14)   ⇒   Z = 1000 (9) + 1200 (14)   ⇒   Z = 25800</a:t>
            </a:r>
          </a:p>
          <a:p>
            <a:pPr rtl="1"/>
            <a:r>
              <a:rPr lang="ar-DZ" sz="2800" dirty="0">
                <a:solidFill>
                  <a:schemeClr val="tx1"/>
                </a:solidFill>
                <a:cs typeface="+mj-cs"/>
              </a:rPr>
              <a:t>و عليه فإن الحل الأمثل هو النقطة: </a:t>
            </a:r>
            <a:r>
              <a:rPr lang="fr-FR" sz="2800" dirty="0">
                <a:solidFill>
                  <a:schemeClr val="tx1"/>
                </a:solidFill>
                <a:cs typeface="+mj-cs"/>
              </a:rPr>
              <a:t>M (15 , 10)    .</a:t>
            </a:r>
          </a:p>
          <a:p>
            <a:pPr rtl="1"/>
            <a:r>
              <a:rPr lang="ar-DZ" sz="2800" dirty="0">
                <a:solidFill>
                  <a:schemeClr val="tx1"/>
                </a:solidFill>
                <a:cs typeface="+mj-cs"/>
              </a:rPr>
              <a:t>و بعد إيجاد الحل الأمثل للنموذج، يمكن أن نخلُص إلى أن البرنامج الإنتاجي الأمثل للمؤسسة هو كالتالي:</a:t>
            </a:r>
          </a:p>
          <a:p>
            <a:pPr rtl="1"/>
            <a:r>
              <a:rPr lang="fr-FR" sz="2800" dirty="0">
                <a:solidFill>
                  <a:schemeClr val="tx1"/>
                </a:solidFill>
                <a:cs typeface="+mj-cs"/>
              </a:rPr>
              <a:t>x1= 15 </a:t>
            </a:r>
            <a:r>
              <a:rPr lang="ar-DZ" sz="2800" dirty="0">
                <a:solidFill>
                  <a:schemeClr val="tx1"/>
                </a:solidFill>
                <a:cs typeface="+mj-cs"/>
              </a:rPr>
              <a:t>أي على المؤسسة إنتاج 15 وحدة من المنتج الأول؛</a:t>
            </a:r>
          </a:p>
          <a:p>
            <a:pPr rtl="1"/>
            <a:r>
              <a:rPr lang="fr-FR" sz="2800" dirty="0">
                <a:solidFill>
                  <a:schemeClr val="tx1"/>
                </a:solidFill>
                <a:cs typeface="+mj-cs"/>
              </a:rPr>
              <a:t>x2= 10 </a:t>
            </a:r>
            <a:r>
              <a:rPr lang="ar-DZ" sz="2800" dirty="0">
                <a:solidFill>
                  <a:schemeClr val="tx1"/>
                </a:solidFill>
                <a:cs typeface="+mj-cs"/>
              </a:rPr>
              <a:t>أي على المؤسسة إنتاج 10 وحدات من المنتج الثاني.</a:t>
            </a:r>
          </a:p>
        </p:txBody>
      </p:sp>
    </p:spTree>
    <p:extLst>
      <p:ext uri="{BB962C8B-B14F-4D97-AF65-F5344CB8AC3E}">
        <p14:creationId xmlns:p14="http://schemas.microsoft.com/office/powerpoint/2010/main" val="33367224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a:solidFill>
                  <a:schemeClr val="tx1"/>
                </a:solidFill>
                <a:cs typeface="+mj-cs"/>
              </a:rPr>
              <a:t>تمرين </a:t>
            </a:r>
            <a:r>
              <a:rPr lang="ar-DZ" sz="2600" b="1" dirty="0" smtClean="0">
                <a:solidFill>
                  <a:schemeClr val="tx1"/>
                </a:solidFill>
                <a:cs typeface="+mj-cs"/>
              </a:rPr>
              <a:t>للمراجعة وللبحث وتعزيز القدرات</a:t>
            </a:r>
          </a:p>
          <a:p>
            <a:pPr algn="just" rtl="1"/>
            <a:endParaRPr lang="ar-DZ" sz="2600" dirty="0">
              <a:solidFill>
                <a:schemeClr val="tx1"/>
              </a:solidFill>
              <a:cs typeface="+mj-cs"/>
            </a:endParaRPr>
          </a:p>
          <a:p>
            <a:pPr marL="457200" indent="-457200" algn="just" rtl="1">
              <a:buFontTx/>
              <a:buChar char="-"/>
            </a:pPr>
            <a:r>
              <a:rPr lang="ar-DZ" sz="2600" dirty="0">
                <a:solidFill>
                  <a:schemeClr val="tx1"/>
                </a:solidFill>
                <a:cs typeface="+mj-cs"/>
              </a:rPr>
              <a:t>ليكن لدينا نموذج البرمجة الخطية التالي:</a:t>
            </a:r>
          </a:p>
          <a:p>
            <a:pPr marL="457200" indent="-457200" algn="just" rtl="1">
              <a:buFontTx/>
              <a:buChar char="-"/>
            </a:pPr>
            <a:r>
              <a:rPr lang="ar-DZ" sz="2600" dirty="0">
                <a:solidFill>
                  <a:schemeClr val="tx1"/>
                </a:solidFill>
                <a:cs typeface="+mj-cs"/>
              </a:rPr>
              <a:t>                                      </a:t>
            </a:r>
            <a:r>
              <a:rPr lang="fr-FR" sz="2600" dirty="0">
                <a:solidFill>
                  <a:schemeClr val="tx1"/>
                </a:solidFill>
                <a:cs typeface="+mj-cs"/>
              </a:rPr>
              <a:t>Min Z= 3 x1+3 x2</a:t>
            </a:r>
          </a:p>
          <a:p>
            <a:pPr algn="r"/>
            <a:r>
              <a:rPr lang="fr-FR" sz="2600" dirty="0">
                <a:solidFill>
                  <a:schemeClr val="tx1"/>
                </a:solidFill>
                <a:cs typeface="+mj-cs"/>
              </a:rPr>
              <a:t>                                                    </a:t>
            </a:r>
            <a:r>
              <a:rPr lang="ar-DZ" sz="2600" dirty="0" smtClean="0">
                <a:solidFill>
                  <a:schemeClr val="tx1"/>
                </a:solidFill>
                <a:cs typeface="+mj-cs"/>
              </a:rPr>
              <a:t>تحت القيود:</a:t>
            </a:r>
            <a:endParaRPr lang="fr-FR" sz="2600" dirty="0">
              <a:solidFill>
                <a:schemeClr val="tx1"/>
              </a:solidFill>
              <a:cs typeface="+mj-cs"/>
            </a:endParaRP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x1 +  x2  ≥ 9 </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x1  -  x2 ≤  9</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x1 + 3 x2 ≥  17</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x1 ≥ 3 </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x2 ≤ 10 </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x1 ≥ 0 </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x2 ≥ 0 </a:t>
            </a:r>
          </a:p>
          <a:p>
            <a:pPr marL="457200" indent="-457200" algn="just" rtl="1">
              <a:buFontTx/>
              <a:buChar char="-"/>
            </a:pPr>
            <a:r>
              <a:rPr lang="ar-DZ" sz="2600" dirty="0" smtClean="0">
                <a:solidFill>
                  <a:schemeClr val="tx1"/>
                </a:solidFill>
                <a:cs typeface="+mj-cs"/>
              </a:rPr>
              <a:t>المطلوب: حل النموذج بالطريقة</a:t>
            </a:r>
            <a:r>
              <a:rPr lang="fr-FR" sz="2600" dirty="0" smtClean="0">
                <a:solidFill>
                  <a:schemeClr val="tx1"/>
                </a:solidFill>
                <a:cs typeface="+mj-cs"/>
              </a:rPr>
              <a:t> </a:t>
            </a:r>
            <a:r>
              <a:rPr lang="ar-DZ" sz="2600" dirty="0" smtClean="0">
                <a:solidFill>
                  <a:schemeClr val="tx1"/>
                </a:solidFill>
                <a:cs typeface="+mj-cs"/>
              </a:rPr>
              <a:t>البيانية</a:t>
            </a:r>
            <a:endParaRPr lang="ar-DZ" sz="2600" dirty="0">
              <a:solidFill>
                <a:schemeClr val="tx1"/>
              </a:solidFill>
              <a:cs typeface="+mj-cs"/>
            </a:endParaRPr>
          </a:p>
        </p:txBody>
      </p:sp>
    </p:spTree>
    <p:extLst>
      <p:ext uri="{BB962C8B-B14F-4D97-AF65-F5344CB8AC3E}">
        <p14:creationId xmlns:p14="http://schemas.microsoft.com/office/powerpoint/2010/main" val="3243618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sz="2600" b="1" dirty="0">
                <a:solidFill>
                  <a:schemeClr val="tx1"/>
                </a:solidFill>
                <a:cs typeface="+mj-cs"/>
              </a:rPr>
              <a:t>الدرس  الخامس: الطريقة الجبرية لحل نماذج البرمجة الخطية</a:t>
            </a:r>
          </a:p>
          <a:p>
            <a:pPr rtl="1"/>
            <a:endParaRPr lang="ar-DZ" sz="2600" dirty="0" smtClean="0">
              <a:solidFill>
                <a:schemeClr val="tx1"/>
              </a:solidFill>
              <a:cs typeface="+mj-cs"/>
            </a:endParaRPr>
          </a:p>
          <a:p>
            <a:pPr algn="just" rtl="1"/>
            <a:r>
              <a:rPr lang="ar-DZ" sz="2600" dirty="0">
                <a:solidFill>
                  <a:schemeClr val="tx1"/>
                </a:solidFill>
                <a:cs typeface="+mj-cs"/>
              </a:rPr>
              <a:t>إن مجال استخدام هذه الطريقة أوسع من الطريقة البيانية، حيث تستخدم لحل المسائل متعددة المتغيرات، و تعد هذه الطرقة تمهيدا لفهم طريقة </a:t>
            </a:r>
            <a:r>
              <a:rPr lang="ar-DZ" sz="2600" dirty="0" err="1">
                <a:solidFill>
                  <a:schemeClr val="tx1"/>
                </a:solidFill>
                <a:cs typeface="+mj-cs"/>
              </a:rPr>
              <a:t>السمبلكس</a:t>
            </a:r>
            <a:r>
              <a:rPr lang="ar-DZ" sz="2600" dirty="0">
                <a:solidFill>
                  <a:schemeClr val="tx1"/>
                </a:solidFill>
                <a:cs typeface="+mj-cs"/>
              </a:rPr>
              <a:t>، و التي تفوق إمكانياتها الطريقتين: البيانية و الجبرية.   </a:t>
            </a:r>
          </a:p>
          <a:p>
            <a:pPr algn="just" rtl="1"/>
            <a:r>
              <a:rPr lang="ar-DZ" sz="2600" dirty="0">
                <a:solidFill>
                  <a:schemeClr val="tx1"/>
                </a:solidFill>
                <a:cs typeface="+mj-cs"/>
              </a:rPr>
              <a:t>1- الشكل القانوني لنماذج البرمجة الخطية </a:t>
            </a:r>
            <a:r>
              <a:rPr lang="ar-DZ" sz="2600" dirty="0" smtClean="0">
                <a:solidFill>
                  <a:schemeClr val="tx1"/>
                </a:solidFill>
                <a:cs typeface="+mj-cs"/>
              </a:rPr>
              <a:t>:يمكن </a:t>
            </a:r>
            <a:r>
              <a:rPr lang="ar-DZ" sz="2600" dirty="0">
                <a:solidFill>
                  <a:schemeClr val="tx1"/>
                </a:solidFill>
                <a:cs typeface="+mj-cs"/>
              </a:rPr>
              <a:t>القول أن نموذج البرمجة الخطية مكتوب على شكله النموذجي (القانوني)، إذا تحقق الشرطان: </a:t>
            </a:r>
          </a:p>
          <a:p>
            <a:pPr algn="just" rtl="1"/>
            <a:r>
              <a:rPr lang="ar-DZ" sz="2600" dirty="0">
                <a:solidFill>
                  <a:schemeClr val="tx1"/>
                </a:solidFill>
                <a:cs typeface="+mj-cs"/>
              </a:rPr>
              <a:t>أ‌-	جميع القيود الوظيفية للنموذج تكون: </a:t>
            </a:r>
          </a:p>
          <a:p>
            <a:pPr algn="just" rtl="1"/>
            <a:r>
              <a:rPr lang="ar-DZ" sz="2600" dirty="0">
                <a:solidFill>
                  <a:schemeClr val="tx1"/>
                </a:solidFill>
                <a:cs typeface="+mj-cs"/>
              </a:rPr>
              <a:t>	أقل أو تساوي في حالة نموذج التعظيم </a:t>
            </a:r>
            <a:r>
              <a:rPr lang="fr-FR" sz="2600" dirty="0" smtClean="0">
                <a:solidFill>
                  <a:schemeClr val="tx1"/>
                </a:solidFill>
                <a:cs typeface="+mj-cs"/>
              </a:rPr>
              <a:t>Max؛ </a:t>
            </a:r>
            <a:endParaRPr lang="fr-FR" sz="2600" dirty="0">
              <a:solidFill>
                <a:schemeClr val="tx1"/>
              </a:solidFill>
              <a:cs typeface="+mj-cs"/>
            </a:endParaRPr>
          </a:p>
          <a:p>
            <a:pPr algn="just" rtl="1"/>
            <a:r>
              <a:rPr lang="fr-FR" sz="2600" dirty="0">
                <a:solidFill>
                  <a:schemeClr val="tx1"/>
                </a:solidFill>
                <a:cs typeface="+mj-cs"/>
              </a:rPr>
              <a:t>	</a:t>
            </a:r>
            <a:r>
              <a:rPr lang="ar-DZ" sz="2600" dirty="0">
                <a:solidFill>
                  <a:schemeClr val="tx1"/>
                </a:solidFill>
                <a:cs typeface="+mj-cs"/>
              </a:rPr>
              <a:t>أكبر أو تساوي في حالة نموذج التدنية </a:t>
            </a:r>
            <a:r>
              <a:rPr lang="fr-FR" sz="2600" dirty="0" smtClean="0">
                <a:solidFill>
                  <a:schemeClr val="tx1"/>
                </a:solidFill>
                <a:cs typeface="+mj-cs"/>
              </a:rPr>
              <a:t>Min.</a:t>
            </a:r>
            <a:endParaRPr lang="fr-FR" sz="2600" dirty="0">
              <a:solidFill>
                <a:schemeClr val="tx1"/>
              </a:solidFill>
              <a:cs typeface="+mj-cs"/>
            </a:endParaRPr>
          </a:p>
          <a:p>
            <a:pPr algn="just" rtl="1"/>
            <a:r>
              <a:rPr lang="ar-DZ" sz="2600" dirty="0">
                <a:solidFill>
                  <a:schemeClr val="tx1"/>
                </a:solidFill>
                <a:cs typeface="+mj-cs"/>
              </a:rPr>
              <a:t>ب‌-	جميع متغيرات القرار تكون موجبة أو معدومة (</a:t>
            </a:r>
            <a:r>
              <a:rPr lang="fr-FR" sz="2600" dirty="0" err="1">
                <a:solidFill>
                  <a:schemeClr val="tx1"/>
                </a:solidFill>
                <a:cs typeface="+mj-cs"/>
              </a:rPr>
              <a:t>xj</a:t>
            </a:r>
            <a:r>
              <a:rPr lang="fr-FR" sz="2600" dirty="0">
                <a:solidFill>
                  <a:schemeClr val="tx1"/>
                </a:solidFill>
                <a:cs typeface="+mj-cs"/>
              </a:rPr>
              <a:t> ≥ 0 : j=1…. n).</a:t>
            </a:r>
          </a:p>
          <a:p>
            <a:pPr algn="just" rtl="1"/>
            <a:r>
              <a:rPr lang="fr-FR" sz="2600" dirty="0">
                <a:solidFill>
                  <a:schemeClr val="tx1"/>
                </a:solidFill>
                <a:cs typeface="+mj-cs"/>
              </a:rPr>
              <a:t>   </a:t>
            </a:r>
            <a:r>
              <a:rPr lang="ar-DZ" sz="2600" dirty="0">
                <a:solidFill>
                  <a:schemeClr val="tx1"/>
                </a:solidFill>
                <a:cs typeface="+mj-cs"/>
              </a:rPr>
              <a:t>وبناءً على ذلك يمكن التمييز بين 3 حالات:</a:t>
            </a: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dirty="0">
                <a:solidFill>
                  <a:schemeClr val="tx1"/>
                </a:solidFill>
                <a:cs typeface="+mj-cs"/>
              </a:rPr>
              <a:t>-1- الحالة الأولى: إشارات القيود الوظيفية للنموذج ( ≥، =، ≤ )</a:t>
            </a:r>
          </a:p>
          <a:p>
            <a:pPr algn="just" rtl="1"/>
            <a:r>
              <a:rPr lang="ar-DZ" sz="2600" dirty="0">
                <a:solidFill>
                  <a:schemeClr val="tx1"/>
                </a:solidFill>
                <a:cs typeface="+mj-cs"/>
              </a:rPr>
              <a:t>   يمكن أن تحتوي نماذج البرمجة الخطية على قيود وظيفية بإشارات لا تتوافق و دالة الهدف، كأن يكون النموذج من نوع تعظيم (</a:t>
            </a:r>
            <a:r>
              <a:rPr lang="fr-FR" sz="2600" dirty="0">
                <a:solidFill>
                  <a:schemeClr val="tx1"/>
                </a:solidFill>
                <a:cs typeface="+mj-cs"/>
              </a:rPr>
              <a:t>Max) </a:t>
            </a:r>
            <a:r>
              <a:rPr lang="ar-DZ" sz="2600" dirty="0">
                <a:solidFill>
                  <a:schemeClr val="tx1"/>
                </a:solidFill>
                <a:cs typeface="+mj-cs"/>
              </a:rPr>
              <a:t>و قيوده الوظيفية بإشارات أكبر أو تساوي، و هي بذلك لا تحقق شرط الشكل النموذجي للنموذج، لذلك يجب تحويلها إلى إشارة أقل أو تساوي و ذلك بضرب طرفي القيد في (-1) لتحويل إشارتها، و العكس لنموذج التدنية، فإن كانت قيوده بإشارات أقل أو تساوي يتم ضرب طرفي </a:t>
            </a:r>
            <a:r>
              <a:rPr lang="ar-DZ" sz="2600" dirty="0" err="1">
                <a:solidFill>
                  <a:schemeClr val="tx1"/>
                </a:solidFill>
                <a:cs typeface="+mj-cs"/>
              </a:rPr>
              <a:t>المتراجحات</a:t>
            </a:r>
            <a:r>
              <a:rPr lang="ar-DZ" sz="2600" dirty="0">
                <a:solidFill>
                  <a:schemeClr val="tx1"/>
                </a:solidFill>
                <a:cs typeface="+mj-cs"/>
              </a:rPr>
              <a:t> في   (-1) لتتحول بذلك إلى إشارات أكبر أو تساوي. </a:t>
            </a:r>
          </a:p>
          <a:p>
            <a:pPr algn="just" rtl="1"/>
            <a:r>
              <a:rPr lang="ar-DZ" sz="2600" dirty="0">
                <a:solidFill>
                  <a:schemeClr val="tx1"/>
                </a:solidFill>
                <a:cs typeface="+mj-cs"/>
              </a:rPr>
              <a:t>مثال 03-01:</a:t>
            </a:r>
          </a:p>
          <a:p>
            <a:pPr algn="just" rtl="1"/>
            <a:r>
              <a:rPr lang="ar-DZ" sz="2600" dirty="0">
                <a:solidFill>
                  <a:schemeClr val="tx1"/>
                </a:solidFill>
                <a:cs typeface="+mj-cs"/>
              </a:rPr>
              <a:t>أكتب نموذج البرمجة الخطية أدناه على الشكل القانوني:</a:t>
            </a:r>
          </a:p>
          <a:p>
            <a:pPr algn="just" rtl="1"/>
            <a:r>
              <a:rPr lang="fr-FR" sz="2600" dirty="0">
                <a:solidFill>
                  <a:schemeClr val="tx1"/>
                </a:solidFill>
                <a:cs typeface="+mj-cs"/>
              </a:rPr>
              <a:t>Max Z=  x1+2 x2+3 x3                                  </a:t>
            </a:r>
          </a:p>
          <a:p>
            <a:pPr algn="just" rtl="1"/>
            <a:r>
              <a:rPr lang="fr-FR" sz="2600" dirty="0">
                <a:solidFill>
                  <a:schemeClr val="tx1"/>
                </a:solidFill>
                <a:cs typeface="+mj-cs"/>
              </a:rPr>
              <a:t>             Soumise aux contraintes                    </a:t>
            </a:r>
          </a:p>
          <a:p>
            <a:pPr algn="just" rtl="1"/>
            <a:r>
              <a:rPr lang="fr-FR" sz="2600" dirty="0">
                <a:solidFill>
                  <a:schemeClr val="tx1"/>
                </a:solidFill>
                <a:cs typeface="+mj-cs"/>
              </a:rPr>
              <a:t>                       4x1+5 x2+6 x3 ≥ 100</a:t>
            </a:r>
          </a:p>
          <a:p>
            <a:pPr algn="just" rtl="1"/>
            <a:r>
              <a:rPr lang="fr-FR" sz="2600" dirty="0">
                <a:solidFill>
                  <a:schemeClr val="tx1"/>
                </a:solidFill>
                <a:cs typeface="+mj-cs"/>
              </a:rPr>
              <a:t>                       7 x1+8 x2+9 x3 ≤ 200</a:t>
            </a:r>
          </a:p>
          <a:p>
            <a:pPr algn="just" rtl="1"/>
            <a:r>
              <a:rPr lang="fr-FR" sz="2600" dirty="0">
                <a:solidFill>
                  <a:schemeClr val="tx1"/>
                </a:solidFill>
                <a:cs typeface="+mj-cs"/>
              </a:rPr>
              <a:t>                             10 x1+11 x2+ 12x3 ≥ 500</a:t>
            </a:r>
          </a:p>
          <a:p>
            <a:pPr algn="just" rtl="1"/>
            <a:r>
              <a:rPr lang="fr-FR" sz="2600" dirty="0">
                <a:solidFill>
                  <a:schemeClr val="tx1"/>
                </a:solidFill>
                <a:cs typeface="+mj-cs"/>
              </a:rPr>
              <a:t>x1 ≥ 0</a:t>
            </a:r>
          </a:p>
          <a:p>
            <a:pPr algn="just" rtl="1"/>
            <a:r>
              <a:rPr lang="fr-FR" sz="2600" dirty="0">
                <a:solidFill>
                  <a:schemeClr val="tx1"/>
                </a:solidFill>
                <a:cs typeface="+mj-cs"/>
              </a:rPr>
              <a:t>x2 ≥ 0</a:t>
            </a:r>
          </a:p>
          <a:p>
            <a:pPr algn="just" rtl="1"/>
            <a:r>
              <a:rPr lang="fr-FR" sz="2600" dirty="0">
                <a:solidFill>
                  <a:schemeClr val="tx1"/>
                </a:solidFill>
                <a:cs typeface="+mj-cs"/>
              </a:rPr>
              <a:t>x3 ≥ 0</a:t>
            </a:r>
          </a:p>
        </p:txBody>
      </p:sp>
    </p:spTree>
    <p:extLst>
      <p:ext uri="{BB962C8B-B14F-4D97-AF65-F5344CB8AC3E}">
        <p14:creationId xmlns:p14="http://schemas.microsoft.com/office/powerpoint/2010/main" val="31380598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endParaRPr lang="ar-DZ" dirty="0" smtClean="0">
              <a:solidFill>
                <a:schemeClr val="tx1"/>
              </a:solidFill>
              <a:cs typeface="+mj-cs"/>
            </a:endParaRPr>
          </a:p>
          <a:p>
            <a:pPr rtl="1"/>
            <a:r>
              <a:rPr lang="ar-DZ" b="1" dirty="0" smtClean="0">
                <a:solidFill>
                  <a:schemeClr val="tx1"/>
                </a:solidFill>
                <a:cs typeface="+mj-cs"/>
              </a:rPr>
              <a:t>المعارف المسبقة المطلوبة</a:t>
            </a:r>
          </a:p>
          <a:p>
            <a:pPr rtl="1"/>
            <a:endParaRPr lang="ar-DZ" sz="2600" dirty="0" smtClean="0">
              <a:solidFill>
                <a:schemeClr val="tx1"/>
              </a:solidFill>
              <a:cs typeface="+mj-cs"/>
            </a:endParaRPr>
          </a:p>
          <a:p>
            <a:pPr algn="just" rtl="1">
              <a:lnSpc>
                <a:spcPct val="150000"/>
              </a:lnSpc>
            </a:pPr>
            <a:r>
              <a:rPr lang="ar-DZ" dirty="0" smtClean="0">
                <a:solidFill>
                  <a:schemeClr val="tx1"/>
                </a:solidFill>
                <a:cs typeface="+mj-cs"/>
              </a:rPr>
              <a:t>حتى يتسنى للطالب دراسة مقرر مقياس </a:t>
            </a:r>
            <a:r>
              <a:rPr lang="ar-DZ" dirty="0">
                <a:solidFill>
                  <a:schemeClr val="tx1"/>
                </a:solidFill>
                <a:cs typeface="+mj-cs"/>
              </a:rPr>
              <a:t>أساسيات بحوث العمليات يجب </a:t>
            </a:r>
            <a:r>
              <a:rPr lang="ar-DZ" dirty="0" smtClean="0">
                <a:solidFill>
                  <a:schemeClr val="tx1"/>
                </a:solidFill>
                <a:cs typeface="+mj-cs"/>
              </a:rPr>
              <a:t>أن يكون للطالب بعض المكتسبات القبلية وخاصة في: مقرر </a:t>
            </a:r>
            <a:r>
              <a:rPr lang="ar-DZ" dirty="0">
                <a:solidFill>
                  <a:schemeClr val="tx1"/>
                </a:solidFill>
                <a:cs typeface="+mj-cs"/>
              </a:rPr>
              <a:t>التحكم في الرياضيات خاصة الجبر الخطي </a:t>
            </a:r>
            <a:r>
              <a:rPr lang="ar-DZ" dirty="0" smtClean="0">
                <a:solidFill>
                  <a:schemeClr val="tx1"/>
                </a:solidFill>
                <a:cs typeface="+mj-cs"/>
              </a:rPr>
              <a:t>والمصفوفات.</a:t>
            </a:r>
            <a:endParaRPr lang="fr-FR" dirty="0">
              <a:solidFill>
                <a:schemeClr val="tx1"/>
              </a:solidFill>
              <a:cs typeface="+mj-cs"/>
            </a:endParaRPr>
          </a:p>
        </p:txBody>
      </p:sp>
    </p:spTree>
    <p:extLst>
      <p:ext uri="{BB962C8B-B14F-4D97-AF65-F5344CB8AC3E}">
        <p14:creationId xmlns:p14="http://schemas.microsoft.com/office/powerpoint/2010/main" val="31505919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dirty="0">
                <a:solidFill>
                  <a:schemeClr val="tx1"/>
                </a:solidFill>
                <a:cs typeface="+mj-cs"/>
              </a:rPr>
              <a:t>نلاحظ أن القيدين الأول و الأخير لا يحققان شروط الشكل النموذجي للنموذج أعلاه، لذلك يتوجب كتابتهما وفق إشارة أقل أو تساوي و ذلك لأن النموذج من نوع تعظيم، و عليه يتم ضرب طرفي المتراجحة في (-1):</a:t>
            </a:r>
          </a:p>
          <a:p>
            <a:pPr algn="just" rtl="1"/>
            <a:r>
              <a:rPr lang="ar-DZ" sz="2600" dirty="0">
                <a:solidFill>
                  <a:schemeClr val="tx1"/>
                </a:solidFill>
                <a:cs typeface="+mj-cs"/>
              </a:rPr>
              <a:t>4</a:t>
            </a:r>
            <a:r>
              <a:rPr lang="fr-FR" sz="2600" dirty="0">
                <a:solidFill>
                  <a:schemeClr val="tx1"/>
                </a:solidFill>
                <a:cs typeface="+mj-cs"/>
              </a:rPr>
              <a:t>x1+5 x2+6 x3 ≥ 100…………… × (-1)        ⇒    -4x1 -5 x2 - 6 x3 ≤ -100                      10 x1+11 x2+ 12x3 ≥ 500…………… × (-1) ⇒   -10 x1 - 11 x2 - 12x3 ≤ -500</a:t>
            </a:r>
          </a:p>
          <a:p>
            <a:pPr algn="just" rtl="1"/>
            <a:r>
              <a:rPr lang="ar-DZ" sz="2600" dirty="0">
                <a:solidFill>
                  <a:schemeClr val="tx1"/>
                </a:solidFill>
                <a:cs typeface="+mj-cs"/>
              </a:rPr>
              <a:t>و عليه يصبح النموذج وفق الشكل القانوني كالتالي:</a:t>
            </a:r>
          </a:p>
          <a:p>
            <a:pPr algn="just" rtl="1"/>
            <a:r>
              <a:rPr lang="fr-FR" sz="2600" dirty="0">
                <a:solidFill>
                  <a:schemeClr val="tx1"/>
                </a:solidFill>
                <a:cs typeface="+mj-cs"/>
              </a:rPr>
              <a:t>Max Z=  x1+2 x2+3 x3                                  </a:t>
            </a:r>
          </a:p>
          <a:p>
            <a:pPr algn="just" rtl="1"/>
            <a:r>
              <a:rPr lang="fr-FR" sz="2600" dirty="0">
                <a:solidFill>
                  <a:schemeClr val="tx1"/>
                </a:solidFill>
                <a:cs typeface="+mj-cs"/>
              </a:rPr>
              <a:t>             </a:t>
            </a:r>
            <a:r>
              <a:rPr lang="ar-DZ" sz="2600" dirty="0" smtClean="0">
                <a:solidFill>
                  <a:schemeClr val="tx1"/>
                </a:solidFill>
                <a:cs typeface="+mj-cs"/>
              </a:rPr>
              <a:t>تحت القيود:</a:t>
            </a:r>
            <a:endParaRPr lang="fr-FR" sz="2600" dirty="0">
              <a:solidFill>
                <a:schemeClr val="tx1"/>
              </a:solidFill>
              <a:cs typeface="+mj-cs"/>
            </a:endParaRPr>
          </a:p>
          <a:p>
            <a:pPr algn="just" rtl="1"/>
            <a:r>
              <a:rPr lang="fr-FR" sz="2600" dirty="0">
                <a:solidFill>
                  <a:schemeClr val="tx1"/>
                </a:solidFill>
                <a:cs typeface="+mj-cs"/>
              </a:rPr>
              <a:t>                       -4x1-5 x2-6 x3 ≤ -100</a:t>
            </a:r>
          </a:p>
          <a:p>
            <a:pPr algn="just" rtl="1"/>
            <a:r>
              <a:rPr lang="fr-FR" sz="2600" dirty="0">
                <a:solidFill>
                  <a:schemeClr val="tx1"/>
                </a:solidFill>
                <a:cs typeface="+mj-cs"/>
              </a:rPr>
              <a:t>                       7 x1+8 x2+9 x3 ≤ 200</a:t>
            </a:r>
          </a:p>
          <a:p>
            <a:pPr algn="just" rtl="1"/>
            <a:r>
              <a:rPr lang="fr-FR" sz="2600" dirty="0">
                <a:solidFill>
                  <a:schemeClr val="tx1"/>
                </a:solidFill>
                <a:cs typeface="+mj-cs"/>
              </a:rPr>
              <a:t>                             -10 x1-11 x2- 12x3 ≤ -500</a:t>
            </a:r>
          </a:p>
          <a:p>
            <a:pPr algn="just" rtl="1"/>
            <a:r>
              <a:rPr lang="fr-FR" sz="2600" dirty="0">
                <a:solidFill>
                  <a:schemeClr val="tx1"/>
                </a:solidFill>
                <a:cs typeface="+mj-cs"/>
              </a:rPr>
              <a:t>x1 ≥ 0</a:t>
            </a:r>
          </a:p>
          <a:p>
            <a:pPr algn="just" rtl="1"/>
            <a:r>
              <a:rPr lang="fr-FR" sz="2600" dirty="0">
                <a:solidFill>
                  <a:schemeClr val="tx1"/>
                </a:solidFill>
                <a:cs typeface="+mj-cs"/>
              </a:rPr>
              <a:t>x2 ≥ 0</a:t>
            </a:r>
          </a:p>
          <a:p>
            <a:pPr algn="just" rtl="1"/>
            <a:r>
              <a:rPr lang="fr-FR" sz="2600" dirty="0">
                <a:solidFill>
                  <a:schemeClr val="tx1"/>
                </a:solidFill>
                <a:cs typeface="+mj-cs"/>
              </a:rPr>
              <a:t>x3 ≥ 0</a:t>
            </a:r>
          </a:p>
          <a:p>
            <a:pPr algn="just" rtl="1"/>
            <a:r>
              <a:rPr lang="ar-DZ" sz="2600" dirty="0">
                <a:solidFill>
                  <a:schemeClr val="tx1"/>
                </a:solidFill>
                <a:cs typeface="+mj-cs"/>
              </a:rPr>
              <a:t>أما إن كان النموذج يحتوي على قيود بإشارات تساوي تماما، فذلك يعني أن القيد يمكن كتابته وفق </a:t>
            </a:r>
            <a:r>
              <a:rPr lang="ar-DZ" sz="2600" dirty="0" err="1">
                <a:solidFill>
                  <a:schemeClr val="tx1"/>
                </a:solidFill>
                <a:cs typeface="+mj-cs"/>
              </a:rPr>
              <a:t>متراجحتين</a:t>
            </a:r>
            <a:r>
              <a:rPr lang="ar-DZ" sz="2600" dirty="0">
                <a:solidFill>
                  <a:schemeClr val="tx1"/>
                </a:solidFill>
                <a:cs typeface="+mj-cs"/>
              </a:rPr>
              <a:t>، فإما أن يكون بإشارة أكبر أو يساوي أو أقل أو </a:t>
            </a:r>
            <a:r>
              <a:rPr lang="ar-DZ" sz="2600" dirty="0" smtClean="0">
                <a:solidFill>
                  <a:schemeClr val="tx1"/>
                </a:solidFill>
                <a:cs typeface="+mj-cs"/>
              </a:rPr>
              <a:t>يساوي.</a:t>
            </a:r>
            <a:endParaRPr lang="ar-DZ" sz="2600" dirty="0">
              <a:solidFill>
                <a:schemeClr val="tx1"/>
              </a:solidFill>
              <a:cs typeface="+mj-cs"/>
            </a:endParaRPr>
          </a:p>
        </p:txBody>
      </p:sp>
    </p:spTree>
    <p:extLst>
      <p:ext uri="{BB962C8B-B14F-4D97-AF65-F5344CB8AC3E}">
        <p14:creationId xmlns:p14="http://schemas.microsoft.com/office/powerpoint/2010/main" val="12950100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rtl="1"/>
            <a:r>
              <a:rPr lang="ar-DZ" sz="2800" dirty="0">
                <a:solidFill>
                  <a:schemeClr val="tx1"/>
                </a:solidFill>
                <a:cs typeface="+mj-cs"/>
              </a:rPr>
              <a:t>-2- الحالة الثانية: إشارات المتغيرات غير محددة </a:t>
            </a:r>
            <a:r>
              <a:rPr lang="fr-FR" sz="2800" dirty="0" err="1" smtClean="0">
                <a:solidFill>
                  <a:schemeClr val="tx1"/>
                </a:solidFill>
                <a:cs typeface="+mj-cs"/>
              </a:rPr>
              <a:t>xj</a:t>
            </a:r>
            <a:r>
              <a:rPr lang="fr-FR" sz="2800" dirty="0" smtClean="0">
                <a:solidFill>
                  <a:schemeClr val="tx1"/>
                </a:solidFill>
                <a:cs typeface="+mj-cs"/>
              </a:rPr>
              <a:t> </a:t>
            </a:r>
            <a:r>
              <a:rPr lang="en-GB" sz="2800" b="1" i="1"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fr-FR" sz="2800" dirty="0" smtClean="0">
                <a:solidFill>
                  <a:schemeClr val="tx1"/>
                </a:solidFill>
                <a:cs typeface="+mj-cs"/>
              </a:rPr>
              <a:t> </a:t>
            </a:r>
            <a:r>
              <a:rPr lang="fr-FR" sz="2800" dirty="0">
                <a:solidFill>
                  <a:schemeClr val="tx1"/>
                </a:solidFill>
                <a:cs typeface="+mj-cs"/>
              </a:rPr>
              <a:t>R  )</a:t>
            </a:r>
          </a:p>
          <a:p>
            <a:pPr rtl="1"/>
            <a:r>
              <a:rPr lang="fr-FR" sz="2800" dirty="0">
                <a:solidFill>
                  <a:schemeClr val="tx1"/>
                </a:solidFill>
                <a:cs typeface="+mj-cs"/>
              </a:rPr>
              <a:t>   </a:t>
            </a:r>
            <a:r>
              <a:rPr lang="ar-DZ" sz="2800" dirty="0">
                <a:solidFill>
                  <a:schemeClr val="tx1"/>
                </a:solidFill>
                <a:cs typeface="+mj-cs"/>
              </a:rPr>
              <a:t>من المتفق عليه أن متغيرات نماذج البرمجة الخطية عموما تكون إما موجبة أو معدومة، إلا أنه في بعض مسائل البرمجة الخطية قد تأخذ متغيرات القرار قيما سالبة، و هذا ما يفسر اقتصاديا بانخفاض كمية الإنتاج مثلا، و هذا ما يعبر عنه رياضيا بالكتابة:  </a:t>
            </a:r>
            <a:r>
              <a:rPr lang="fr-FR" sz="2800" dirty="0" err="1">
                <a:solidFill>
                  <a:schemeClr val="tx1"/>
                </a:solidFill>
                <a:cs typeface="+mj-cs"/>
              </a:rPr>
              <a:t>xj</a:t>
            </a:r>
            <a:r>
              <a:rPr lang="fr-FR" sz="2800" dirty="0">
                <a:solidFill>
                  <a:schemeClr val="tx1"/>
                </a:solidFill>
                <a:cs typeface="+mj-cs"/>
              </a:rPr>
              <a:t> </a:t>
            </a:r>
            <a:r>
              <a:rPr lang="en-GB" sz="2800" b="1" i="1" dirty="0" smtClean="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fr-FR" sz="2800" dirty="0" smtClean="0">
                <a:solidFill>
                  <a:schemeClr val="tx1"/>
                </a:solidFill>
                <a:cs typeface="+mj-cs"/>
              </a:rPr>
              <a:t>R</a:t>
            </a:r>
            <a:r>
              <a:rPr lang="fr-FR" sz="2800" dirty="0">
                <a:solidFill>
                  <a:schemeClr val="tx1"/>
                </a:solidFill>
                <a:cs typeface="+mj-cs"/>
              </a:rPr>
              <a:t>، </a:t>
            </a:r>
            <a:r>
              <a:rPr lang="ar-DZ" sz="2800" dirty="0">
                <a:solidFill>
                  <a:schemeClr val="tx1"/>
                </a:solidFill>
                <a:cs typeface="+mj-cs"/>
              </a:rPr>
              <a:t>ذلك أن إشارة المتغيرات غيرة محددة.</a:t>
            </a:r>
          </a:p>
          <a:p>
            <a:pPr rtl="1"/>
            <a:r>
              <a:rPr lang="ar-DZ" sz="2800" dirty="0">
                <a:solidFill>
                  <a:schemeClr val="tx1"/>
                </a:solidFill>
                <a:cs typeface="+mj-cs"/>
              </a:rPr>
              <a:t>   ففي هذه الحالة يتوجب علينا كتابة كل متغيرة تنتمي إلى مجموعة الأعداد الحقيقة في صورة فرق متغيرتين موجبتين على مستوى القيود الوظيفية، و كذا على مستوى دالة الهدف، كما يلي: </a:t>
            </a:r>
          </a:p>
          <a:p>
            <a:pPr rtl="1"/>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p>
          <a:p>
            <a:pPr rtl="1"/>
            <a:r>
              <a:rPr lang="fr-FR" sz="2800" dirty="0" err="1">
                <a:solidFill>
                  <a:schemeClr val="tx1"/>
                </a:solidFill>
                <a:cs typeface="+mj-cs"/>
              </a:rPr>
              <a:t>x′j</a:t>
            </a:r>
            <a:r>
              <a:rPr lang="fr-FR" sz="2800" dirty="0">
                <a:solidFill>
                  <a:schemeClr val="tx1"/>
                </a:solidFill>
                <a:cs typeface="+mj-cs"/>
              </a:rPr>
              <a:t> ≥ 0,    </a:t>
            </a:r>
            <a:r>
              <a:rPr lang="fr-FR" sz="2800" dirty="0" err="1">
                <a:solidFill>
                  <a:schemeClr val="tx1"/>
                </a:solidFill>
                <a:cs typeface="+mj-cs"/>
              </a:rPr>
              <a:t>x″j</a:t>
            </a:r>
            <a:r>
              <a:rPr lang="fr-FR" sz="2800" dirty="0">
                <a:solidFill>
                  <a:schemeClr val="tx1"/>
                </a:solidFill>
                <a:cs typeface="+mj-cs"/>
              </a:rPr>
              <a:t> ≥ 0 </a:t>
            </a:r>
          </a:p>
          <a:p>
            <a:pPr rtl="1"/>
            <a:r>
              <a:rPr lang="ar-DZ" sz="2800" dirty="0">
                <a:solidFill>
                  <a:schemeClr val="tx1"/>
                </a:solidFill>
                <a:cs typeface="+mj-cs"/>
              </a:rPr>
              <a:t>و نصبح نتعامل فرق المتغيرتين </a:t>
            </a:r>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بدلا من </a:t>
            </a:r>
            <a:r>
              <a:rPr lang="fr-FR" sz="2800" dirty="0" err="1">
                <a:solidFill>
                  <a:schemeClr val="tx1"/>
                </a:solidFill>
                <a:cs typeface="+mj-cs"/>
              </a:rPr>
              <a:t>xj</a:t>
            </a:r>
            <a:endParaRPr lang="fr-FR" sz="2800" dirty="0">
              <a:solidFill>
                <a:schemeClr val="tx1"/>
              </a:solidFill>
              <a:cs typeface="+mj-cs"/>
            </a:endParaRPr>
          </a:p>
          <a:p>
            <a:pPr rtl="1"/>
            <a:r>
              <a:rPr lang="ar-DZ" sz="2800" dirty="0">
                <a:solidFill>
                  <a:schemeClr val="tx1"/>
                </a:solidFill>
                <a:cs typeface="+mj-cs"/>
              </a:rPr>
              <a:t>فإذا كانت: </a:t>
            </a:r>
          </a:p>
          <a:p>
            <a:pPr rtl="1"/>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أي:     ≥ 0  </a:t>
            </a:r>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فـــــــــــإن:     </a:t>
            </a:r>
            <a:r>
              <a:rPr lang="fr-FR" sz="2800" dirty="0" err="1">
                <a:solidFill>
                  <a:schemeClr val="tx1"/>
                </a:solidFill>
                <a:cs typeface="+mj-cs"/>
              </a:rPr>
              <a:t>xj</a:t>
            </a:r>
            <a:r>
              <a:rPr lang="fr-FR" sz="2800" dirty="0">
                <a:solidFill>
                  <a:schemeClr val="tx1"/>
                </a:solidFill>
                <a:cs typeface="+mj-cs"/>
              </a:rPr>
              <a:t> ≥ 0</a:t>
            </a:r>
          </a:p>
          <a:p>
            <a:pPr rtl="1"/>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أي:     ≤ 0  </a:t>
            </a:r>
            <a:r>
              <a:rPr lang="fr-FR" sz="2800" dirty="0" err="1">
                <a:solidFill>
                  <a:schemeClr val="tx1"/>
                </a:solidFill>
                <a:cs typeface="+mj-cs"/>
              </a:rPr>
              <a:t>x′j</a:t>
            </a:r>
            <a:r>
              <a:rPr lang="fr-FR" sz="2800" dirty="0">
                <a:solidFill>
                  <a:schemeClr val="tx1"/>
                </a:solidFill>
                <a:cs typeface="+mj-cs"/>
              </a:rPr>
              <a:t> -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فـــــــــــإن:     </a:t>
            </a:r>
            <a:r>
              <a:rPr lang="fr-FR" sz="2800" dirty="0" err="1">
                <a:solidFill>
                  <a:schemeClr val="tx1"/>
                </a:solidFill>
                <a:cs typeface="+mj-cs"/>
              </a:rPr>
              <a:t>xj</a:t>
            </a:r>
            <a:r>
              <a:rPr lang="fr-FR" sz="2800" dirty="0">
                <a:solidFill>
                  <a:schemeClr val="tx1"/>
                </a:solidFill>
                <a:cs typeface="+mj-cs"/>
              </a:rPr>
              <a:t> ≤ 0</a:t>
            </a:r>
          </a:p>
        </p:txBody>
      </p:sp>
    </p:spTree>
    <p:extLst>
      <p:ext uri="{BB962C8B-B14F-4D97-AF65-F5344CB8AC3E}">
        <p14:creationId xmlns:p14="http://schemas.microsoft.com/office/powerpoint/2010/main" val="26357412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85000" lnSpcReduction="20000"/>
          </a:bodyPr>
          <a:lstStyle/>
          <a:p>
            <a:pPr algn="r" rtl="1"/>
            <a:r>
              <a:rPr lang="ar-DZ" sz="2800" dirty="0">
                <a:solidFill>
                  <a:schemeClr val="tx1"/>
                </a:solidFill>
                <a:cs typeface="+mj-cs"/>
              </a:rPr>
              <a:t>مثال 03-03:</a:t>
            </a:r>
          </a:p>
          <a:p>
            <a:pPr rtl="1"/>
            <a:r>
              <a:rPr lang="ar-DZ" sz="2800" dirty="0">
                <a:solidFill>
                  <a:schemeClr val="tx1"/>
                </a:solidFill>
                <a:cs typeface="+mj-cs"/>
              </a:rPr>
              <a:t>   أكتب نموذج البرمجة الخطية أدناه على الشكل القانوني:</a:t>
            </a:r>
          </a:p>
          <a:p>
            <a:pPr rtl="1"/>
            <a:r>
              <a:rPr lang="fr-FR" sz="2800" dirty="0">
                <a:solidFill>
                  <a:schemeClr val="tx1"/>
                </a:solidFill>
                <a:cs typeface="+mj-cs"/>
              </a:rPr>
              <a:t>Max Z=  2x1+3 x2                                  </a:t>
            </a:r>
          </a:p>
          <a:p>
            <a:pPr algn="r" rtl="1"/>
            <a:r>
              <a:rPr lang="fr-FR" sz="2800" dirty="0">
                <a:solidFill>
                  <a:schemeClr val="tx1"/>
                </a:solidFill>
                <a:cs typeface="+mj-cs"/>
              </a:rPr>
              <a:t>                   </a:t>
            </a:r>
            <a:r>
              <a:rPr lang="ar-DZ" sz="2800" dirty="0" smtClean="0">
                <a:solidFill>
                  <a:schemeClr val="tx1"/>
                </a:solidFill>
                <a:cs typeface="+mj-cs"/>
              </a:rPr>
              <a:t>تحت القيود</a:t>
            </a:r>
            <a:r>
              <a:rPr lang="fr-FR" sz="2800" dirty="0" smtClean="0">
                <a:solidFill>
                  <a:schemeClr val="tx1"/>
                </a:solidFill>
                <a:cs typeface="+mj-cs"/>
              </a:rPr>
              <a:t>                  </a:t>
            </a:r>
            <a:r>
              <a:rPr lang="ar-DZ" sz="2800" dirty="0" smtClean="0">
                <a:solidFill>
                  <a:schemeClr val="tx1"/>
                </a:solidFill>
                <a:cs typeface="+mj-cs"/>
              </a:rPr>
              <a:t>:</a:t>
            </a:r>
            <a:r>
              <a:rPr lang="fr-FR" sz="2800" dirty="0" smtClean="0">
                <a:solidFill>
                  <a:schemeClr val="tx1"/>
                </a:solidFill>
                <a:cs typeface="+mj-cs"/>
              </a:rPr>
              <a:t>  </a:t>
            </a:r>
            <a:endParaRPr lang="fr-FR" sz="2800" dirty="0">
              <a:solidFill>
                <a:schemeClr val="tx1"/>
              </a:solidFill>
              <a:cs typeface="+mj-cs"/>
            </a:endParaRPr>
          </a:p>
          <a:p>
            <a:pPr rtl="1"/>
            <a:r>
              <a:rPr lang="fr-FR" sz="2800" dirty="0">
                <a:solidFill>
                  <a:schemeClr val="tx1"/>
                </a:solidFill>
                <a:cs typeface="+mj-cs"/>
              </a:rPr>
              <a:t>    x1+x2  ≤  5</a:t>
            </a:r>
          </a:p>
          <a:p>
            <a:pPr rtl="1"/>
            <a:r>
              <a:rPr lang="fr-FR" sz="2800" dirty="0">
                <a:solidFill>
                  <a:schemeClr val="tx1"/>
                </a:solidFill>
                <a:cs typeface="+mj-cs"/>
              </a:rPr>
              <a:t>        2 x1+x2 ≤ 10</a:t>
            </a:r>
          </a:p>
          <a:p>
            <a:pPr rtl="1"/>
            <a:r>
              <a:rPr lang="fr-FR" sz="2800" dirty="0">
                <a:solidFill>
                  <a:schemeClr val="tx1"/>
                </a:solidFill>
                <a:cs typeface="+mj-cs"/>
              </a:rPr>
              <a:t>                                                                                         x1 ≥ 0</a:t>
            </a:r>
          </a:p>
          <a:p>
            <a:pPr rtl="1"/>
            <a:r>
              <a:rPr lang="fr-FR" sz="2800" dirty="0">
                <a:solidFill>
                  <a:schemeClr val="tx1"/>
                </a:solidFill>
                <a:cs typeface="+mj-cs"/>
              </a:rPr>
              <a:t>                                                          x2 </a:t>
            </a:r>
            <a:r>
              <a:rPr lang="en-GB" sz="2800" i="1" dirty="0">
                <a:latin typeface="Times New Roman" panose="02020603050405020304" pitchFamily="18" charset="0"/>
                <a:ea typeface="Calibri" panose="020F0502020204030204" pitchFamily="34" charset="0"/>
                <a:cs typeface="Times New Roman" panose="02020603050405020304" pitchFamily="18" charset="0"/>
                <a:sym typeface="Symbol" panose="05050102010706020507" pitchFamily="18" charset="2"/>
              </a:rPr>
              <a:t></a:t>
            </a:r>
            <a:r>
              <a:rPr lang="fr-FR" sz="2800" dirty="0" smtClean="0">
                <a:solidFill>
                  <a:schemeClr val="tx1"/>
                </a:solidFill>
                <a:cs typeface="+mj-cs"/>
              </a:rPr>
              <a:t>  </a:t>
            </a:r>
            <a:r>
              <a:rPr lang="fr-FR" sz="2800" dirty="0">
                <a:solidFill>
                  <a:schemeClr val="tx1"/>
                </a:solidFill>
                <a:cs typeface="+mj-cs"/>
              </a:rPr>
              <a:t>R</a:t>
            </a:r>
          </a:p>
          <a:p>
            <a:pPr rtl="1"/>
            <a:r>
              <a:rPr lang="fr-FR" sz="2800" dirty="0">
                <a:solidFill>
                  <a:schemeClr val="tx1"/>
                </a:solidFill>
                <a:cs typeface="+mj-cs"/>
              </a:rPr>
              <a:t>   </a:t>
            </a:r>
            <a:r>
              <a:rPr lang="ar-DZ" sz="2800" dirty="0">
                <a:solidFill>
                  <a:schemeClr val="tx1"/>
                </a:solidFill>
                <a:cs typeface="+mj-cs"/>
              </a:rPr>
              <a:t>نلاحظ أن إشارات القيود لنموذج التعظيم أعلاه محققة، إضافة إلى قيود عدم السلبية، عدا المتغيرة </a:t>
            </a:r>
            <a:r>
              <a:rPr lang="fr-FR" sz="2800" dirty="0">
                <a:solidFill>
                  <a:schemeClr val="tx1"/>
                </a:solidFill>
                <a:cs typeface="+mj-cs"/>
              </a:rPr>
              <a:t>x2 </a:t>
            </a:r>
            <a:r>
              <a:rPr lang="ar-DZ" sz="2800" dirty="0">
                <a:solidFill>
                  <a:schemeClr val="tx1"/>
                </a:solidFill>
                <a:cs typeface="+mj-cs"/>
              </a:rPr>
              <a:t>و التي يجب علينا تعويضها بفرق متغيرتين موجبتين كما يلي:</a:t>
            </a:r>
          </a:p>
          <a:p>
            <a:pPr rtl="1"/>
            <a:r>
              <a:rPr lang="ar-DZ" sz="2800" dirty="0">
                <a:solidFill>
                  <a:schemeClr val="tx1"/>
                </a:solidFill>
                <a:cs typeface="+mj-cs"/>
              </a:rPr>
              <a:t>                                         </a:t>
            </a:r>
            <a:r>
              <a:rPr lang="fr-FR" sz="2800" dirty="0">
                <a:solidFill>
                  <a:schemeClr val="tx1"/>
                </a:solidFill>
                <a:cs typeface="+mj-cs"/>
              </a:rPr>
              <a:t>Max Z=  2x1+3 (x′2 - x″2)                                  </a:t>
            </a:r>
          </a:p>
          <a:p>
            <a:pPr algn="r" rtl="1"/>
            <a:r>
              <a:rPr lang="ar-DZ" sz="2800" dirty="0">
                <a:solidFill>
                  <a:schemeClr val="tx1"/>
                </a:solidFill>
                <a:cs typeface="+mj-cs"/>
              </a:rPr>
              <a:t> تحت القيود </a:t>
            </a:r>
            <a:r>
              <a:rPr lang="fr-FR" sz="2800" dirty="0" smtClean="0">
                <a:solidFill>
                  <a:schemeClr val="tx1"/>
                </a:solidFill>
                <a:cs typeface="+mj-cs"/>
              </a:rPr>
              <a:t>                   </a:t>
            </a:r>
            <a:r>
              <a:rPr lang="ar-DZ" sz="2800" dirty="0" smtClean="0">
                <a:solidFill>
                  <a:schemeClr val="tx1"/>
                </a:solidFill>
                <a:cs typeface="+mj-cs"/>
              </a:rPr>
              <a:t>:</a:t>
            </a:r>
            <a:r>
              <a:rPr lang="fr-FR" sz="2800" dirty="0" smtClean="0">
                <a:solidFill>
                  <a:schemeClr val="tx1"/>
                </a:solidFill>
                <a:cs typeface="+mj-cs"/>
              </a:rPr>
              <a:t> </a:t>
            </a:r>
            <a:endParaRPr lang="fr-FR" sz="2800" dirty="0">
              <a:solidFill>
                <a:schemeClr val="tx1"/>
              </a:solidFill>
              <a:cs typeface="+mj-cs"/>
            </a:endParaRPr>
          </a:p>
          <a:p>
            <a:pPr rtl="1"/>
            <a:r>
              <a:rPr lang="fr-FR" sz="2800" dirty="0">
                <a:solidFill>
                  <a:schemeClr val="tx1"/>
                </a:solidFill>
                <a:cs typeface="+mj-cs"/>
              </a:rPr>
              <a:t>    x1+(x′2 - x″2)≤  5</a:t>
            </a:r>
          </a:p>
          <a:p>
            <a:pPr rtl="1"/>
            <a:r>
              <a:rPr lang="fr-FR" sz="2800" dirty="0">
                <a:solidFill>
                  <a:schemeClr val="tx1"/>
                </a:solidFill>
                <a:cs typeface="+mj-cs"/>
              </a:rPr>
              <a:t>        2 x1+(x′2 - x″2)≤ 10</a:t>
            </a:r>
          </a:p>
          <a:p>
            <a:pPr rtl="1"/>
            <a:r>
              <a:rPr lang="fr-FR" sz="2800" dirty="0">
                <a:solidFill>
                  <a:schemeClr val="tx1"/>
                </a:solidFill>
                <a:cs typeface="+mj-cs"/>
              </a:rPr>
              <a:t>                                                                                 x1 ≥ 0</a:t>
            </a:r>
          </a:p>
          <a:p>
            <a:pPr rtl="1"/>
            <a:r>
              <a:rPr lang="fr-FR" sz="2800" dirty="0">
                <a:solidFill>
                  <a:schemeClr val="tx1"/>
                </a:solidFill>
                <a:cs typeface="+mj-cs"/>
              </a:rPr>
              <a:t>                                                     x′2≥ 0</a:t>
            </a:r>
          </a:p>
          <a:p>
            <a:pPr rtl="1"/>
            <a:r>
              <a:rPr lang="fr-FR" sz="2800" dirty="0">
                <a:solidFill>
                  <a:schemeClr val="tx1"/>
                </a:solidFill>
                <a:cs typeface="+mj-cs"/>
              </a:rPr>
              <a:t>                                                     x″2≥ 0</a:t>
            </a:r>
          </a:p>
        </p:txBody>
      </p:sp>
    </p:spTree>
    <p:extLst>
      <p:ext uri="{BB962C8B-B14F-4D97-AF65-F5344CB8AC3E}">
        <p14:creationId xmlns:p14="http://schemas.microsoft.com/office/powerpoint/2010/main" val="20350954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marL="457200" indent="-457200" algn="r" rtl="1">
              <a:buFontTx/>
              <a:buChar char="-"/>
            </a:pPr>
            <a:r>
              <a:rPr lang="ar-DZ" sz="2800" b="1" dirty="0" smtClean="0">
                <a:solidFill>
                  <a:schemeClr val="tx1"/>
                </a:solidFill>
                <a:cs typeface="+mj-cs"/>
              </a:rPr>
              <a:t>3 - الحالة </a:t>
            </a:r>
            <a:r>
              <a:rPr lang="ar-DZ" sz="2800" b="1" dirty="0">
                <a:solidFill>
                  <a:schemeClr val="tx1"/>
                </a:solidFill>
                <a:cs typeface="+mj-cs"/>
              </a:rPr>
              <a:t>الثالثة: إشارة المتغيرات سالبة </a:t>
            </a:r>
            <a:r>
              <a:rPr lang="fr-FR" sz="2800" b="1" dirty="0" err="1" smtClean="0">
                <a:solidFill>
                  <a:schemeClr val="tx1"/>
                </a:solidFill>
                <a:cs typeface="+mj-cs"/>
              </a:rPr>
              <a:t>xj</a:t>
            </a:r>
            <a:r>
              <a:rPr lang="fr-FR" sz="2800" b="1" dirty="0" smtClean="0">
                <a:solidFill>
                  <a:schemeClr val="tx1"/>
                </a:solidFill>
                <a:cs typeface="+mj-cs"/>
              </a:rPr>
              <a:t> </a:t>
            </a:r>
            <a:r>
              <a:rPr lang="fr-FR" sz="2800" b="1" dirty="0">
                <a:solidFill>
                  <a:schemeClr val="tx1"/>
                </a:solidFill>
                <a:cs typeface="+mj-cs"/>
              </a:rPr>
              <a:t>˂ </a:t>
            </a:r>
            <a:r>
              <a:rPr lang="fr-FR" sz="2800" b="1" dirty="0" smtClean="0">
                <a:solidFill>
                  <a:schemeClr val="tx1"/>
                </a:solidFill>
                <a:cs typeface="+mj-cs"/>
              </a:rPr>
              <a:t>0</a:t>
            </a:r>
            <a:r>
              <a:rPr lang="ar-DZ" sz="2800" b="1" dirty="0" smtClean="0">
                <a:solidFill>
                  <a:schemeClr val="tx1"/>
                </a:solidFill>
                <a:cs typeface="+mj-cs"/>
              </a:rPr>
              <a:t>:</a:t>
            </a:r>
          </a:p>
          <a:p>
            <a:pPr algn="r" rtl="1"/>
            <a:r>
              <a:rPr lang="ar-DZ" sz="2800" dirty="0" smtClean="0">
                <a:solidFill>
                  <a:schemeClr val="tx1"/>
                </a:solidFill>
                <a:cs typeface="+mj-cs"/>
              </a:rPr>
              <a:t>قد </a:t>
            </a:r>
            <a:r>
              <a:rPr lang="ar-DZ" sz="2800" dirty="0">
                <a:solidFill>
                  <a:schemeClr val="tx1"/>
                </a:solidFill>
                <a:cs typeface="+mj-cs"/>
              </a:rPr>
              <a:t>تأخذ بعض متغيرات نموذج البرمجة الخطية قيما سالبة، </a:t>
            </a:r>
            <a:r>
              <a:rPr lang="ar-DZ" sz="2800" dirty="0" smtClean="0">
                <a:solidFill>
                  <a:schemeClr val="tx1"/>
                </a:solidFill>
                <a:cs typeface="+mj-cs"/>
              </a:rPr>
              <a:t>يتوجب </a:t>
            </a:r>
            <a:r>
              <a:rPr lang="ar-DZ" sz="2800" dirty="0">
                <a:solidFill>
                  <a:schemeClr val="tx1"/>
                </a:solidFill>
                <a:cs typeface="+mj-cs"/>
              </a:rPr>
              <a:t>تعويض كل متغيرة سالبة بمتغيرة أخرى </a:t>
            </a:r>
            <a:r>
              <a:rPr lang="fr-FR" sz="2800" dirty="0" err="1" smtClean="0">
                <a:solidFill>
                  <a:schemeClr val="tx1"/>
                </a:solidFill>
                <a:cs typeface="+mj-cs"/>
              </a:rPr>
              <a:t>x′j</a:t>
            </a:r>
            <a:r>
              <a:rPr lang="fr-FR" sz="2800" dirty="0" smtClean="0">
                <a:solidFill>
                  <a:schemeClr val="tx1"/>
                </a:solidFill>
                <a:cs typeface="+mj-cs"/>
              </a:rPr>
              <a:t> -)</a:t>
            </a:r>
            <a:r>
              <a:rPr lang="ar-DZ" sz="2800" dirty="0" smtClean="0">
                <a:solidFill>
                  <a:schemeClr val="tx1"/>
                </a:solidFill>
                <a:cs typeface="+mj-cs"/>
              </a:rPr>
              <a:t>)</a:t>
            </a:r>
            <a:r>
              <a:rPr lang="fr-FR" sz="2800" dirty="0" smtClean="0">
                <a:solidFill>
                  <a:schemeClr val="tx1"/>
                </a:solidFill>
                <a:cs typeface="+mj-cs"/>
              </a:rPr>
              <a:t>، </a:t>
            </a:r>
            <a:r>
              <a:rPr lang="ar-DZ" sz="2800" dirty="0">
                <a:solidFill>
                  <a:schemeClr val="tx1"/>
                </a:solidFill>
                <a:cs typeface="+mj-cs"/>
              </a:rPr>
              <a:t>على مستوى القيود الوظيفية و كذا على مستوى دالة الهدف، حيث أن </a:t>
            </a:r>
            <a:r>
              <a:rPr lang="fr-FR" sz="2800" dirty="0" err="1">
                <a:solidFill>
                  <a:schemeClr val="tx1"/>
                </a:solidFill>
                <a:cs typeface="+mj-cs"/>
              </a:rPr>
              <a:t>x′j</a:t>
            </a:r>
            <a:r>
              <a:rPr lang="fr-FR" sz="2800" dirty="0">
                <a:solidFill>
                  <a:schemeClr val="tx1"/>
                </a:solidFill>
                <a:cs typeface="+mj-cs"/>
              </a:rPr>
              <a:t> </a:t>
            </a:r>
            <a:r>
              <a:rPr lang="ar-DZ" sz="2800" dirty="0">
                <a:solidFill>
                  <a:schemeClr val="tx1"/>
                </a:solidFill>
                <a:cs typeface="+mj-cs"/>
              </a:rPr>
              <a:t>متغيرة موجبة أو معدومة، أي: </a:t>
            </a:r>
          </a:p>
          <a:p>
            <a:pPr rtl="1"/>
            <a:r>
              <a:rPr lang="fr-FR" sz="2800" dirty="0" err="1">
                <a:solidFill>
                  <a:schemeClr val="tx1"/>
                </a:solidFill>
                <a:cs typeface="+mj-cs"/>
              </a:rPr>
              <a:t>xj</a:t>
            </a:r>
            <a:r>
              <a:rPr lang="fr-FR" sz="2800" dirty="0">
                <a:solidFill>
                  <a:schemeClr val="tx1"/>
                </a:solidFill>
                <a:cs typeface="+mj-cs"/>
              </a:rPr>
              <a:t> = - </a:t>
            </a:r>
            <a:r>
              <a:rPr lang="fr-FR" sz="2800" dirty="0" err="1">
                <a:solidFill>
                  <a:schemeClr val="tx1"/>
                </a:solidFill>
                <a:cs typeface="+mj-cs"/>
              </a:rPr>
              <a:t>x′j</a:t>
            </a:r>
            <a:r>
              <a:rPr lang="fr-FR" sz="2800" dirty="0">
                <a:solidFill>
                  <a:schemeClr val="tx1"/>
                </a:solidFill>
                <a:cs typeface="+mj-cs"/>
              </a:rPr>
              <a:t> </a:t>
            </a:r>
          </a:p>
          <a:p>
            <a:pPr rtl="1"/>
            <a:r>
              <a:rPr lang="fr-FR" sz="2800" dirty="0" err="1">
                <a:solidFill>
                  <a:schemeClr val="tx1"/>
                </a:solidFill>
                <a:cs typeface="+mj-cs"/>
              </a:rPr>
              <a:t>x′j</a:t>
            </a:r>
            <a:r>
              <a:rPr lang="fr-FR" sz="2800" dirty="0">
                <a:solidFill>
                  <a:schemeClr val="tx1"/>
                </a:solidFill>
                <a:cs typeface="+mj-cs"/>
              </a:rPr>
              <a:t> ≥ 0    </a:t>
            </a:r>
          </a:p>
          <a:p>
            <a:pPr algn="r" rtl="1"/>
            <a:endParaRPr lang="fr-FR" sz="2800" dirty="0">
              <a:solidFill>
                <a:schemeClr val="tx1"/>
              </a:solidFill>
              <a:cs typeface="+mj-cs"/>
            </a:endParaRPr>
          </a:p>
          <a:p>
            <a:pPr algn="r" rtl="1"/>
            <a:r>
              <a:rPr lang="ar-DZ" sz="2800" dirty="0">
                <a:solidFill>
                  <a:schemeClr val="tx1"/>
                </a:solidFill>
                <a:cs typeface="+mj-cs"/>
              </a:rPr>
              <a:t>مثال 03-04:</a:t>
            </a:r>
          </a:p>
          <a:p>
            <a:pPr algn="r" rtl="1"/>
            <a:r>
              <a:rPr lang="ar-DZ" sz="2800" dirty="0">
                <a:solidFill>
                  <a:schemeClr val="tx1"/>
                </a:solidFill>
                <a:cs typeface="+mj-cs"/>
              </a:rPr>
              <a:t>   أكتب نموذج البرمجة الخطية أدناه على الشكل النموذجي:</a:t>
            </a:r>
          </a:p>
          <a:p>
            <a:pPr algn="r" rtl="1"/>
            <a:r>
              <a:rPr lang="fr-FR" sz="2800" dirty="0">
                <a:solidFill>
                  <a:schemeClr val="tx1"/>
                </a:solidFill>
                <a:cs typeface="+mj-cs"/>
              </a:rPr>
              <a:t>Max Z=  15x1+12 x2                                  </a:t>
            </a:r>
          </a:p>
          <a:p>
            <a:pPr algn="r" rtl="1"/>
            <a:r>
              <a:rPr lang="fr-FR" sz="2800" dirty="0">
                <a:solidFill>
                  <a:schemeClr val="tx1"/>
                </a:solidFill>
                <a:cs typeface="+mj-cs"/>
              </a:rPr>
              <a:t>                   Soumise aux contraintes                    </a:t>
            </a:r>
          </a:p>
          <a:p>
            <a:pPr algn="r" rtl="1"/>
            <a:r>
              <a:rPr lang="fr-FR" sz="2800" dirty="0">
                <a:solidFill>
                  <a:schemeClr val="tx1"/>
                </a:solidFill>
                <a:cs typeface="+mj-cs"/>
              </a:rPr>
              <a:t>         7x1+9x2  ≤  25</a:t>
            </a:r>
          </a:p>
          <a:p>
            <a:pPr algn="r" rtl="1"/>
            <a:r>
              <a:rPr lang="fr-FR" sz="2800" dirty="0">
                <a:solidFill>
                  <a:schemeClr val="tx1"/>
                </a:solidFill>
                <a:cs typeface="+mj-cs"/>
              </a:rPr>
              <a:t>         8 x1+4x2 ≤ 40</a:t>
            </a:r>
          </a:p>
          <a:p>
            <a:pPr algn="r" rtl="1"/>
            <a:r>
              <a:rPr lang="fr-FR" sz="2800" dirty="0">
                <a:solidFill>
                  <a:schemeClr val="tx1"/>
                </a:solidFill>
                <a:cs typeface="+mj-cs"/>
              </a:rPr>
              <a:t>                                                                                         x1 ˂ 0</a:t>
            </a:r>
          </a:p>
          <a:p>
            <a:pPr algn="r" rtl="1"/>
            <a:r>
              <a:rPr lang="fr-FR" sz="2800" dirty="0">
                <a:solidFill>
                  <a:schemeClr val="tx1"/>
                </a:solidFill>
                <a:cs typeface="+mj-cs"/>
              </a:rPr>
              <a:t>                                                          x2 ≥  0</a:t>
            </a:r>
          </a:p>
          <a:p>
            <a:pPr algn="r" rtl="1"/>
            <a:endParaRPr lang="ar-DZ" sz="2800" dirty="0">
              <a:solidFill>
                <a:schemeClr val="tx1"/>
              </a:solidFill>
              <a:cs typeface="+mj-cs"/>
            </a:endParaRPr>
          </a:p>
        </p:txBody>
      </p:sp>
    </p:spTree>
    <p:extLst>
      <p:ext uri="{BB962C8B-B14F-4D97-AF65-F5344CB8AC3E}">
        <p14:creationId xmlns:p14="http://schemas.microsoft.com/office/powerpoint/2010/main" val="8850943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endParaRPr lang="ar-DZ" sz="2600" dirty="0" smtClean="0">
              <a:solidFill>
                <a:schemeClr val="tx1"/>
              </a:solidFill>
              <a:cs typeface="+mj-cs"/>
            </a:endParaRPr>
          </a:p>
          <a:p>
            <a:pPr algn="just" rtl="1"/>
            <a:r>
              <a:rPr lang="ar-DZ" sz="2800" dirty="0">
                <a:solidFill>
                  <a:schemeClr val="tx1"/>
                </a:solidFill>
                <a:cs typeface="+mj-cs"/>
              </a:rPr>
              <a:t>نلاحظ أن المتغيرة </a:t>
            </a:r>
            <a:r>
              <a:rPr lang="fr-FR" sz="2800" dirty="0">
                <a:solidFill>
                  <a:schemeClr val="tx1"/>
                </a:solidFill>
                <a:cs typeface="+mj-cs"/>
              </a:rPr>
              <a:t>x1 </a:t>
            </a:r>
            <a:r>
              <a:rPr lang="ar-DZ" sz="2800" dirty="0">
                <a:solidFill>
                  <a:schemeClr val="tx1"/>
                </a:solidFill>
                <a:cs typeface="+mj-cs"/>
              </a:rPr>
              <a:t>لا تحقق شرط عدم سلبية متغيرات القرار، و بغرض جعلها تحقق ذلك يتوجب علينا تعويضها بمتغيرة أخرى (- </a:t>
            </a:r>
            <a:r>
              <a:rPr lang="fr-FR" sz="2800" dirty="0">
                <a:solidFill>
                  <a:schemeClr val="tx1"/>
                </a:solidFill>
                <a:cs typeface="+mj-cs"/>
              </a:rPr>
              <a:t>x′1) </a:t>
            </a:r>
            <a:r>
              <a:rPr lang="ar-DZ" sz="2800" dirty="0">
                <a:solidFill>
                  <a:schemeClr val="tx1"/>
                </a:solidFill>
                <a:cs typeface="+mj-cs"/>
              </a:rPr>
              <a:t>حيث أن  0≤ </a:t>
            </a:r>
            <a:r>
              <a:rPr lang="fr-FR" sz="2800" dirty="0">
                <a:solidFill>
                  <a:schemeClr val="tx1"/>
                </a:solidFill>
                <a:cs typeface="+mj-cs"/>
              </a:rPr>
              <a:t>x′1، </a:t>
            </a:r>
            <a:r>
              <a:rPr lang="ar-DZ" sz="2800" dirty="0">
                <a:solidFill>
                  <a:schemeClr val="tx1"/>
                </a:solidFill>
                <a:cs typeface="+mj-cs"/>
              </a:rPr>
              <a:t>و عليه يصبح النموذج كالتالي:</a:t>
            </a:r>
          </a:p>
          <a:p>
            <a:pPr algn="just" rtl="1"/>
            <a:r>
              <a:rPr lang="fr-FR" sz="2800" dirty="0">
                <a:solidFill>
                  <a:schemeClr val="tx1"/>
                </a:solidFill>
                <a:cs typeface="+mj-cs"/>
              </a:rPr>
              <a:t>Max Z=  -15 x′1+12 x2                                  </a:t>
            </a:r>
          </a:p>
          <a:p>
            <a:pPr algn="just" rtl="1"/>
            <a:r>
              <a:rPr lang="fr-FR" sz="2800" dirty="0">
                <a:solidFill>
                  <a:schemeClr val="tx1"/>
                </a:solidFill>
                <a:cs typeface="+mj-cs"/>
              </a:rPr>
              <a:t>             </a:t>
            </a:r>
            <a:r>
              <a:rPr lang="ar-DZ" sz="2800" dirty="0" smtClean="0">
                <a:solidFill>
                  <a:schemeClr val="tx1"/>
                </a:solidFill>
                <a:cs typeface="+mj-cs"/>
              </a:rPr>
              <a:t>تحت القيود:</a:t>
            </a:r>
            <a:endParaRPr lang="fr-FR" sz="2800" dirty="0">
              <a:solidFill>
                <a:schemeClr val="tx1"/>
              </a:solidFill>
              <a:cs typeface="+mj-cs"/>
            </a:endParaRPr>
          </a:p>
          <a:p>
            <a:pPr algn="l" rtl="1"/>
            <a:r>
              <a:rPr lang="fr-FR" sz="2800" dirty="0">
                <a:solidFill>
                  <a:schemeClr val="tx1"/>
                </a:solidFill>
                <a:cs typeface="+mj-cs"/>
              </a:rPr>
              <a:t>         -7 x′1+9x2  ≤  25</a:t>
            </a:r>
          </a:p>
          <a:p>
            <a:pPr algn="l" rtl="1"/>
            <a:r>
              <a:rPr lang="fr-FR" sz="2800" dirty="0">
                <a:solidFill>
                  <a:schemeClr val="tx1"/>
                </a:solidFill>
                <a:cs typeface="+mj-cs"/>
              </a:rPr>
              <a:t>        - 8 x′1+4x2 ≤ 40</a:t>
            </a:r>
          </a:p>
          <a:p>
            <a:pPr algn="l" rtl="1"/>
            <a:r>
              <a:rPr lang="fr-FR" sz="2800" dirty="0">
                <a:solidFill>
                  <a:schemeClr val="tx1"/>
                </a:solidFill>
                <a:cs typeface="+mj-cs"/>
              </a:rPr>
              <a:t>                                        </a:t>
            </a:r>
            <a:r>
              <a:rPr lang="fr-FR" sz="2800" dirty="0" smtClean="0">
                <a:solidFill>
                  <a:schemeClr val="tx1"/>
                </a:solidFill>
                <a:cs typeface="+mj-cs"/>
              </a:rPr>
              <a:t>                  </a:t>
            </a:r>
            <a:r>
              <a:rPr lang="fr-FR" sz="2800" dirty="0">
                <a:solidFill>
                  <a:schemeClr val="tx1"/>
                </a:solidFill>
                <a:cs typeface="+mj-cs"/>
              </a:rPr>
              <a:t>x′1≥ 0</a:t>
            </a:r>
          </a:p>
          <a:p>
            <a:pPr algn="l" rtl="1"/>
            <a:r>
              <a:rPr lang="fr-FR" sz="2800" dirty="0">
                <a:solidFill>
                  <a:schemeClr val="tx1"/>
                </a:solidFill>
                <a:cs typeface="+mj-cs"/>
              </a:rPr>
              <a:t>                                                          x2 ≥  0</a:t>
            </a:r>
          </a:p>
          <a:p>
            <a:pPr algn="l" rtl="1"/>
            <a:endParaRPr lang="ar-DZ" sz="2600" dirty="0" smtClean="0">
              <a:solidFill>
                <a:schemeClr val="tx1"/>
              </a:solidFill>
              <a:cs typeface="+mj-cs"/>
            </a:endParaRPr>
          </a:p>
        </p:txBody>
      </p:sp>
    </p:spTree>
    <p:extLst>
      <p:ext uri="{BB962C8B-B14F-4D97-AF65-F5344CB8AC3E}">
        <p14:creationId xmlns:p14="http://schemas.microsoft.com/office/powerpoint/2010/main" val="23933059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smtClean="0">
                <a:solidFill>
                  <a:schemeClr val="tx1"/>
                </a:solidFill>
                <a:cs typeface="+mj-cs"/>
              </a:rPr>
              <a:t>تمرين للمراجعة وللبحث وتعزيز القدرات</a:t>
            </a:r>
          </a:p>
          <a:p>
            <a:pPr algn="just" rtl="1"/>
            <a:endParaRPr lang="ar-DZ" sz="2600" dirty="0">
              <a:solidFill>
                <a:schemeClr val="tx1"/>
              </a:solidFill>
              <a:cs typeface="+mj-cs"/>
            </a:endParaRPr>
          </a:p>
          <a:p>
            <a:pPr marL="457200" indent="-457200" algn="just" rtl="1">
              <a:buFontTx/>
              <a:buChar char="-"/>
            </a:pPr>
            <a:r>
              <a:rPr lang="ar-DZ" sz="2600" dirty="0" smtClean="0">
                <a:solidFill>
                  <a:schemeClr val="tx1"/>
                </a:solidFill>
                <a:cs typeface="+mj-cs"/>
              </a:rPr>
              <a:t>تمرين : </a:t>
            </a:r>
            <a:r>
              <a:rPr lang="ar-DZ" sz="2600" dirty="0">
                <a:solidFill>
                  <a:schemeClr val="tx1"/>
                </a:solidFill>
                <a:cs typeface="+mj-cs"/>
              </a:rPr>
              <a:t>ليكن نموذج البرمجة الخطية التالي:</a:t>
            </a:r>
          </a:p>
          <a:p>
            <a:pPr marL="457200" indent="-457200" algn="just" rtl="1">
              <a:buFontTx/>
              <a:buChar char="-"/>
            </a:pPr>
            <a:r>
              <a:rPr lang="fr-FR" sz="2600" dirty="0">
                <a:solidFill>
                  <a:schemeClr val="tx1"/>
                </a:solidFill>
                <a:cs typeface="+mj-cs"/>
              </a:rPr>
              <a:t>Max Z= 10 x1+12 x2                                  </a:t>
            </a:r>
          </a:p>
          <a:p>
            <a:pPr marL="457200" indent="-457200" algn="just" rtl="1">
              <a:buFontTx/>
              <a:buChar char="-"/>
            </a:pPr>
            <a:r>
              <a:rPr lang="ar-DZ" sz="2600" dirty="0" smtClean="0">
                <a:solidFill>
                  <a:schemeClr val="tx1"/>
                </a:solidFill>
                <a:cs typeface="+mj-cs"/>
              </a:rPr>
              <a:t>تحت القيود:</a:t>
            </a:r>
            <a:r>
              <a:rPr lang="fr-FR" sz="2600" dirty="0" smtClean="0">
                <a:solidFill>
                  <a:schemeClr val="tx1"/>
                </a:solidFill>
                <a:cs typeface="+mj-cs"/>
              </a:rPr>
              <a:t>                   </a:t>
            </a:r>
            <a:endParaRPr lang="fr-FR" sz="2600" dirty="0">
              <a:solidFill>
                <a:schemeClr val="tx1"/>
              </a:solidFill>
              <a:cs typeface="+mj-cs"/>
            </a:endParaRPr>
          </a:p>
          <a:p>
            <a:pPr marL="457200" indent="-457200" algn="just" rtl="1">
              <a:buFontTx/>
              <a:buChar char="-"/>
            </a:pPr>
            <a:r>
              <a:rPr lang="fr-FR" sz="2600" dirty="0">
                <a:solidFill>
                  <a:schemeClr val="tx1"/>
                </a:solidFill>
                <a:cs typeface="+mj-cs"/>
              </a:rPr>
              <a:t>                 x1 + 2 x2 ≤ 40</a:t>
            </a:r>
          </a:p>
          <a:p>
            <a:pPr marL="457200" indent="-457200" algn="just" rtl="1">
              <a:buFontTx/>
              <a:buChar char="-"/>
            </a:pPr>
            <a:r>
              <a:rPr lang="fr-FR" sz="2600" dirty="0">
                <a:solidFill>
                  <a:schemeClr val="tx1"/>
                </a:solidFill>
                <a:cs typeface="+mj-cs"/>
              </a:rPr>
              <a:t>                    -3 x1 - 2 x2 ≥ -60</a:t>
            </a:r>
          </a:p>
          <a:p>
            <a:pPr marL="457200" indent="-457200" algn="just" rtl="1">
              <a:buFontTx/>
              <a:buChar char="-"/>
            </a:pPr>
            <a:r>
              <a:rPr lang="fr-FR" sz="2600" dirty="0">
                <a:solidFill>
                  <a:schemeClr val="tx1"/>
                </a:solidFill>
                <a:cs typeface="+mj-cs"/>
              </a:rPr>
              <a:t>               x1 - 2 x2 ≥ 02</a:t>
            </a:r>
          </a:p>
          <a:p>
            <a:pPr marL="457200" indent="-457200" algn="just" rtl="1">
              <a:buFontTx/>
              <a:buChar char="-"/>
            </a:pPr>
            <a:r>
              <a:rPr lang="fr-FR" sz="2600" dirty="0">
                <a:solidFill>
                  <a:schemeClr val="tx1"/>
                </a:solidFill>
                <a:cs typeface="+mj-cs"/>
              </a:rPr>
              <a:t>         x1 , x2 ≥ 0</a:t>
            </a:r>
          </a:p>
          <a:p>
            <a:pPr marL="457200" indent="-457200" algn="just" rtl="1">
              <a:buFontTx/>
              <a:buChar char="-"/>
            </a:pPr>
            <a:r>
              <a:rPr lang="ar-DZ" sz="2600" dirty="0">
                <a:solidFill>
                  <a:schemeClr val="tx1"/>
                </a:solidFill>
                <a:cs typeface="+mj-cs"/>
              </a:rPr>
              <a:t>المطلوب:1- </a:t>
            </a:r>
            <a:r>
              <a:rPr lang="ar-DZ" sz="2600" dirty="0" smtClean="0">
                <a:solidFill>
                  <a:schemeClr val="tx1"/>
                </a:solidFill>
                <a:cs typeface="+mj-cs"/>
              </a:rPr>
              <a:t>حل </a:t>
            </a:r>
            <a:r>
              <a:rPr lang="ar-DZ" sz="2600" dirty="0">
                <a:solidFill>
                  <a:schemeClr val="tx1"/>
                </a:solidFill>
                <a:cs typeface="+mj-cs"/>
              </a:rPr>
              <a:t>نموذج البرمجة الخطية أعلاه </a:t>
            </a:r>
            <a:r>
              <a:rPr lang="ar-DZ" sz="2600" dirty="0" smtClean="0">
                <a:solidFill>
                  <a:schemeClr val="tx1"/>
                </a:solidFill>
                <a:cs typeface="+mj-cs"/>
              </a:rPr>
              <a:t>بالطريقة الجبرية؛</a:t>
            </a:r>
            <a:endParaRPr lang="ar-DZ" sz="2600" dirty="0">
              <a:solidFill>
                <a:schemeClr val="tx1"/>
              </a:solidFill>
              <a:cs typeface="+mj-cs"/>
            </a:endParaRPr>
          </a:p>
        </p:txBody>
      </p:sp>
    </p:spTree>
    <p:extLst>
      <p:ext uri="{BB962C8B-B14F-4D97-AF65-F5344CB8AC3E}">
        <p14:creationId xmlns:p14="http://schemas.microsoft.com/office/powerpoint/2010/main" val="8193643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sz="2600" b="1" dirty="0">
                <a:solidFill>
                  <a:schemeClr val="tx1"/>
                </a:solidFill>
                <a:cs typeface="+mj-cs"/>
              </a:rPr>
              <a:t>الدرس  السادس: حل نماذج البرمجة الخطية باستخدام طريقة </a:t>
            </a:r>
            <a:r>
              <a:rPr lang="ar-DZ" sz="2600" b="1" dirty="0" err="1">
                <a:solidFill>
                  <a:schemeClr val="tx1"/>
                </a:solidFill>
                <a:cs typeface="+mj-cs"/>
              </a:rPr>
              <a:t>السمبلكس</a:t>
            </a:r>
            <a:endParaRPr lang="ar-DZ" sz="2600" b="1" dirty="0">
              <a:solidFill>
                <a:schemeClr val="tx1"/>
              </a:solidFill>
              <a:cs typeface="+mj-cs"/>
            </a:endParaRPr>
          </a:p>
          <a:p>
            <a:pPr algn="just" rtl="1"/>
            <a:r>
              <a:rPr lang="ar-DZ" sz="2800" dirty="0">
                <a:solidFill>
                  <a:schemeClr val="tx1"/>
                </a:solidFill>
                <a:cs typeface="+mj-cs"/>
              </a:rPr>
              <a:t>في حالة وجود أكثر من ثلاث متغيرات في المشكلة فإنه لا يمكن استخدام الطريقة البيانية، لذلك يتم تقديم طريقة أخرى و المسماة طريقة </a:t>
            </a:r>
            <a:r>
              <a:rPr lang="ar-DZ" sz="2800" dirty="0" err="1">
                <a:solidFill>
                  <a:schemeClr val="tx1"/>
                </a:solidFill>
                <a:cs typeface="+mj-cs"/>
              </a:rPr>
              <a:t>السمبلكس</a:t>
            </a:r>
            <a:r>
              <a:rPr lang="ar-DZ" sz="2800" dirty="0">
                <a:solidFill>
                  <a:schemeClr val="tx1"/>
                </a:solidFill>
                <a:cs typeface="+mj-cs"/>
              </a:rPr>
              <a:t> </a:t>
            </a:r>
            <a:r>
              <a:rPr lang="fr-FR" sz="2800" dirty="0">
                <a:solidFill>
                  <a:schemeClr val="tx1"/>
                </a:solidFill>
                <a:cs typeface="+mj-cs"/>
              </a:rPr>
              <a:t>Simplexe </a:t>
            </a:r>
            <a:r>
              <a:rPr lang="ar-DZ" sz="2800" dirty="0">
                <a:solidFill>
                  <a:schemeClr val="tx1"/>
                </a:solidFill>
                <a:cs typeface="+mj-cs"/>
              </a:rPr>
              <a:t>التي ابتكرها الرياضي </a:t>
            </a:r>
            <a:r>
              <a:rPr lang="fr-FR" sz="2800" dirty="0">
                <a:solidFill>
                  <a:schemeClr val="tx1"/>
                </a:solidFill>
                <a:cs typeface="+mj-cs"/>
              </a:rPr>
              <a:t>George Dantzig </a:t>
            </a:r>
            <a:r>
              <a:rPr lang="ar-DZ" sz="2800" dirty="0">
                <a:solidFill>
                  <a:schemeClr val="tx1"/>
                </a:solidFill>
                <a:cs typeface="+mj-cs"/>
              </a:rPr>
              <a:t>عام 1947، و هي عبارة عن أسلوب اختياري تكراري لتحليل مشاكل البرمجة الخطية، و يعتمد هذا الأسلوب على اختيار المتغيرات ذات التأثير الأساسي على كلمن دالة الهدف و القيود و يهمل المتغيرات الأخرى التي لا تؤثر على دالة الهدف و القيود. </a:t>
            </a:r>
          </a:p>
          <a:p>
            <a:pPr algn="just" rtl="1"/>
            <a:r>
              <a:rPr lang="ar-DZ" sz="2800" dirty="0">
                <a:solidFill>
                  <a:schemeClr val="tx1"/>
                </a:solidFill>
                <a:cs typeface="+mj-cs"/>
              </a:rPr>
              <a:t>1- خطوات الحل باستخدام طريقة </a:t>
            </a:r>
            <a:r>
              <a:rPr lang="ar-DZ" sz="2800" dirty="0" err="1">
                <a:solidFill>
                  <a:schemeClr val="tx1"/>
                </a:solidFill>
                <a:cs typeface="+mj-cs"/>
              </a:rPr>
              <a:t>السمبلكس</a:t>
            </a:r>
            <a:r>
              <a:rPr lang="ar-DZ" sz="2800" dirty="0">
                <a:solidFill>
                  <a:schemeClr val="tx1"/>
                </a:solidFill>
                <a:cs typeface="+mj-cs"/>
              </a:rPr>
              <a:t>: </a:t>
            </a:r>
          </a:p>
          <a:p>
            <a:pPr algn="just" rtl="1"/>
            <a:r>
              <a:rPr lang="ar-DZ" sz="2800" dirty="0">
                <a:solidFill>
                  <a:schemeClr val="tx1"/>
                </a:solidFill>
                <a:cs typeface="+mj-cs"/>
              </a:rPr>
              <a:t>  تعد طريقة </a:t>
            </a:r>
            <a:r>
              <a:rPr lang="ar-DZ" sz="2800" dirty="0" err="1">
                <a:solidFill>
                  <a:schemeClr val="tx1"/>
                </a:solidFill>
                <a:cs typeface="+mj-cs"/>
              </a:rPr>
              <a:t>السمبلكس</a:t>
            </a:r>
            <a:r>
              <a:rPr lang="ar-DZ" sz="2800" dirty="0">
                <a:solidFill>
                  <a:schemeClr val="tx1"/>
                </a:solidFill>
                <a:cs typeface="+mj-cs"/>
              </a:rPr>
              <a:t> من أهم طرق حل نماذج البرمجة الخطية مهما كان عدد المتغيرات التي تحتويها المشكلة،   و هي طريقة تتابعية تنطلق من حل ابتدائي ممكن مروراً بحل أفضل وصولا إلى حل أمثل، مما يجعلنا نطلق عليها مصطلح خوارزمية </a:t>
            </a:r>
            <a:r>
              <a:rPr lang="ar-DZ" sz="2800" dirty="0" err="1">
                <a:solidFill>
                  <a:schemeClr val="tx1"/>
                </a:solidFill>
                <a:cs typeface="+mj-cs"/>
              </a:rPr>
              <a:t>السمبلكس</a:t>
            </a:r>
            <a:r>
              <a:rPr lang="ar-DZ" sz="2800" dirty="0">
                <a:solidFill>
                  <a:schemeClr val="tx1"/>
                </a:solidFill>
                <a:cs typeface="+mj-cs"/>
              </a:rPr>
              <a:t>.  و فيما يلي خطوات و مراحل تطبيق </a:t>
            </a:r>
            <a:r>
              <a:rPr lang="ar-DZ" sz="2800" dirty="0" err="1">
                <a:solidFill>
                  <a:schemeClr val="tx1"/>
                </a:solidFill>
                <a:cs typeface="+mj-cs"/>
              </a:rPr>
              <a:t>السمبلكس</a:t>
            </a:r>
            <a:r>
              <a:rPr lang="ar-DZ" sz="2800" dirty="0">
                <a:solidFill>
                  <a:schemeClr val="tx1"/>
                </a:solidFill>
                <a:cs typeface="+mj-cs"/>
              </a:rPr>
              <a:t>:</a:t>
            </a:r>
          </a:p>
        </p:txBody>
      </p:sp>
    </p:spTree>
    <p:extLst>
      <p:ext uri="{BB962C8B-B14F-4D97-AF65-F5344CB8AC3E}">
        <p14:creationId xmlns:p14="http://schemas.microsoft.com/office/powerpoint/2010/main" val="30890851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800" dirty="0">
                <a:solidFill>
                  <a:schemeClr val="tx1"/>
                </a:solidFill>
                <a:cs typeface="+mj-cs"/>
              </a:rPr>
              <a:t>مثال 04-01: </a:t>
            </a:r>
          </a:p>
          <a:p>
            <a:pPr algn="just" rtl="1"/>
            <a:r>
              <a:rPr lang="ar-DZ" sz="2800" dirty="0">
                <a:solidFill>
                  <a:schemeClr val="tx1"/>
                </a:solidFill>
                <a:cs typeface="+mj-cs"/>
              </a:rPr>
              <a:t>   ليكن نموذج البرمجة الخطية التالي:</a:t>
            </a:r>
          </a:p>
          <a:p>
            <a:pPr rtl="1"/>
            <a:r>
              <a:rPr lang="fr-FR" sz="2800" dirty="0">
                <a:solidFill>
                  <a:schemeClr val="tx1"/>
                </a:solidFill>
                <a:cs typeface="+mj-cs"/>
              </a:rPr>
              <a:t>Max Z = 70 x1+40 x2 +60 x3  </a:t>
            </a:r>
          </a:p>
          <a:p>
            <a:pPr algn="just" rtl="1"/>
            <a:r>
              <a:rPr lang="fr-FR" sz="2800" dirty="0">
                <a:solidFill>
                  <a:schemeClr val="tx1"/>
                </a:solidFill>
                <a:cs typeface="+mj-cs"/>
              </a:rPr>
              <a:t>      </a:t>
            </a:r>
            <a:r>
              <a:rPr lang="ar-DZ" sz="2800" dirty="0" smtClean="0">
                <a:solidFill>
                  <a:schemeClr val="tx1"/>
                </a:solidFill>
                <a:cs typeface="+mj-cs"/>
              </a:rPr>
              <a:t>تحت القيود:</a:t>
            </a:r>
            <a:endParaRPr lang="fr-FR" sz="2800" dirty="0">
              <a:solidFill>
                <a:schemeClr val="tx1"/>
              </a:solidFill>
              <a:cs typeface="+mj-cs"/>
            </a:endParaRPr>
          </a:p>
          <a:p>
            <a:pPr algn="l" rtl="1"/>
            <a:r>
              <a:rPr lang="fr-FR" sz="2800" dirty="0">
                <a:solidFill>
                  <a:schemeClr val="tx1"/>
                </a:solidFill>
                <a:cs typeface="+mj-cs"/>
              </a:rPr>
              <a:t>       </a:t>
            </a:r>
            <a:r>
              <a:rPr lang="fr-FR" sz="2800" dirty="0" smtClean="0">
                <a:solidFill>
                  <a:schemeClr val="tx1"/>
                </a:solidFill>
                <a:cs typeface="+mj-cs"/>
              </a:rPr>
              <a:t>   </a:t>
            </a:r>
            <a:r>
              <a:rPr lang="fr-FR" sz="2800" dirty="0">
                <a:solidFill>
                  <a:schemeClr val="tx1"/>
                </a:solidFill>
                <a:cs typeface="+mj-cs"/>
              </a:rPr>
              <a:t>4x1+2x2 +4x3  ≤  1000 </a:t>
            </a:r>
          </a:p>
          <a:p>
            <a:pPr algn="l" rtl="1"/>
            <a:r>
              <a:rPr lang="fr-FR" sz="2800" dirty="0">
                <a:solidFill>
                  <a:schemeClr val="tx1"/>
                </a:solidFill>
                <a:cs typeface="+mj-cs"/>
              </a:rPr>
              <a:t>            2x1+2x2+x3  ≤  800</a:t>
            </a:r>
          </a:p>
          <a:p>
            <a:pPr algn="l" rtl="1"/>
            <a:r>
              <a:rPr lang="fr-FR" sz="2800" dirty="0">
                <a:solidFill>
                  <a:schemeClr val="tx1"/>
                </a:solidFill>
                <a:cs typeface="+mj-cs"/>
              </a:rPr>
              <a:t>          x1+3x2 +x3 ≤  400</a:t>
            </a:r>
          </a:p>
          <a:p>
            <a:pPr algn="l" rtl="1"/>
            <a:r>
              <a:rPr lang="fr-FR" sz="2800" dirty="0">
                <a:solidFill>
                  <a:schemeClr val="tx1"/>
                </a:solidFill>
                <a:cs typeface="+mj-cs"/>
              </a:rPr>
              <a:t>                                                                                     x1 ≥  0</a:t>
            </a:r>
          </a:p>
          <a:p>
            <a:pPr algn="l" rtl="1"/>
            <a:r>
              <a:rPr lang="fr-FR" sz="2800" dirty="0">
                <a:solidFill>
                  <a:schemeClr val="tx1"/>
                </a:solidFill>
                <a:cs typeface="+mj-cs"/>
              </a:rPr>
              <a:t>                                                       x2 ≥  0</a:t>
            </a:r>
          </a:p>
          <a:p>
            <a:pPr algn="l" rtl="1"/>
            <a:r>
              <a:rPr lang="fr-FR" sz="2800" dirty="0">
                <a:solidFill>
                  <a:schemeClr val="tx1"/>
                </a:solidFill>
                <a:cs typeface="+mj-cs"/>
              </a:rPr>
              <a:t>                                                       x3 ≥  0</a:t>
            </a:r>
          </a:p>
        </p:txBody>
      </p:sp>
    </p:spTree>
    <p:extLst>
      <p:ext uri="{BB962C8B-B14F-4D97-AF65-F5344CB8AC3E}">
        <p14:creationId xmlns:p14="http://schemas.microsoft.com/office/powerpoint/2010/main" val="723575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rtl="1"/>
            <a:r>
              <a:rPr lang="fr-FR" sz="2400" dirty="0">
                <a:solidFill>
                  <a:srgbClr val="7030A0"/>
                </a:solidFill>
                <a:cs typeface="+mj-cs"/>
              </a:rPr>
              <a:t>Max Z = 70 x1+40 x2 +60 x3</a:t>
            </a:r>
          </a:p>
          <a:p>
            <a:pPr algn="just" rtl="1"/>
            <a:r>
              <a:rPr lang="fr-FR" sz="2400" dirty="0">
                <a:solidFill>
                  <a:schemeClr val="tx1"/>
                </a:solidFill>
                <a:cs typeface="+mj-cs"/>
              </a:rPr>
              <a:t>     </a:t>
            </a:r>
            <a:r>
              <a:rPr lang="ar-DZ" sz="2400" dirty="0" smtClean="0">
                <a:solidFill>
                  <a:schemeClr val="tx1"/>
                </a:solidFill>
                <a:cs typeface="+mj-cs"/>
              </a:rPr>
              <a:t>تحت القيود: </a:t>
            </a:r>
            <a:endParaRPr lang="fr-FR" sz="2400" dirty="0">
              <a:solidFill>
                <a:schemeClr val="tx1"/>
              </a:solidFill>
              <a:cs typeface="+mj-cs"/>
            </a:endParaRPr>
          </a:p>
          <a:p>
            <a:pPr algn="l" rtl="1"/>
            <a:r>
              <a:rPr lang="fr-FR" sz="2400" dirty="0">
                <a:solidFill>
                  <a:schemeClr val="tx1"/>
                </a:solidFill>
                <a:cs typeface="+mj-cs"/>
              </a:rPr>
              <a:t>           4x1+2x2 +4x3  + S1= 1000</a:t>
            </a:r>
          </a:p>
          <a:p>
            <a:pPr algn="l" rtl="1"/>
            <a:r>
              <a:rPr lang="fr-FR" sz="2400" dirty="0">
                <a:solidFill>
                  <a:schemeClr val="tx1"/>
                </a:solidFill>
                <a:cs typeface="+mj-cs"/>
              </a:rPr>
              <a:t>           2x1+2x2+x3  + S2 = 800</a:t>
            </a:r>
          </a:p>
          <a:p>
            <a:pPr algn="l" rtl="1"/>
            <a:r>
              <a:rPr lang="fr-FR" sz="2400" dirty="0">
                <a:solidFill>
                  <a:schemeClr val="tx1"/>
                </a:solidFill>
                <a:cs typeface="+mj-cs"/>
              </a:rPr>
              <a:t>           x1+3x2 +x3 + S3 = 400</a:t>
            </a:r>
          </a:p>
          <a:p>
            <a:pPr algn="l" rtl="1"/>
            <a:r>
              <a:rPr lang="fr-FR" sz="2400" dirty="0">
                <a:solidFill>
                  <a:schemeClr val="tx1"/>
                </a:solidFill>
                <a:cs typeface="+mj-cs"/>
              </a:rPr>
              <a:t>           x1 , x2 , x3 ≥  0</a:t>
            </a:r>
          </a:p>
          <a:p>
            <a:pPr algn="l" rtl="1"/>
            <a:r>
              <a:rPr lang="fr-FR" sz="2400" dirty="0">
                <a:solidFill>
                  <a:schemeClr val="tx1"/>
                </a:solidFill>
                <a:cs typeface="+mj-cs"/>
              </a:rPr>
              <a:t>           S1, S2, S3 ≥  0</a:t>
            </a:r>
          </a:p>
          <a:p>
            <a:pPr algn="l" rtl="1"/>
            <a:r>
              <a:rPr lang="fr-FR" sz="2400" dirty="0">
                <a:solidFill>
                  <a:schemeClr val="tx1"/>
                </a:solidFill>
                <a:cs typeface="+mj-cs"/>
              </a:rPr>
              <a:t>	</a:t>
            </a:r>
          </a:p>
          <a:p>
            <a:pPr rtl="1"/>
            <a:r>
              <a:rPr lang="fr-FR" sz="2400" dirty="0">
                <a:solidFill>
                  <a:schemeClr val="tx1"/>
                </a:solidFill>
                <a:cs typeface="+mj-cs"/>
              </a:rPr>
              <a:t>⟺	</a:t>
            </a:r>
            <a:r>
              <a:rPr lang="fr-FR" sz="2400" dirty="0">
                <a:solidFill>
                  <a:srgbClr val="7030A0"/>
                </a:solidFill>
                <a:cs typeface="+mj-cs"/>
              </a:rPr>
              <a:t>Max Z = 70 x1+40 x2 +60 x3+0S1+0S2+ 0S3</a:t>
            </a:r>
          </a:p>
          <a:p>
            <a:pPr algn="just" rtl="1"/>
            <a:r>
              <a:rPr lang="fr-FR" sz="2400" dirty="0">
                <a:solidFill>
                  <a:schemeClr val="tx1"/>
                </a:solidFill>
                <a:cs typeface="+mj-cs"/>
              </a:rPr>
              <a:t>     </a:t>
            </a:r>
            <a:r>
              <a:rPr lang="ar-DZ" sz="2400" dirty="0" smtClean="0">
                <a:solidFill>
                  <a:schemeClr val="tx1"/>
                </a:solidFill>
                <a:cs typeface="+mj-cs"/>
              </a:rPr>
              <a:t>تحت القيود:</a:t>
            </a:r>
            <a:endParaRPr lang="fr-FR" sz="2400" dirty="0">
              <a:solidFill>
                <a:schemeClr val="tx1"/>
              </a:solidFill>
              <a:cs typeface="+mj-cs"/>
            </a:endParaRPr>
          </a:p>
          <a:p>
            <a:pPr algn="l" rtl="1"/>
            <a:r>
              <a:rPr lang="fr-FR" sz="2400" dirty="0">
                <a:solidFill>
                  <a:schemeClr val="tx1"/>
                </a:solidFill>
                <a:cs typeface="+mj-cs"/>
              </a:rPr>
              <a:t>           4x1+2x2 +4x3 +S1+0S2+0S3= 1000</a:t>
            </a:r>
          </a:p>
          <a:p>
            <a:pPr algn="l" rtl="1"/>
            <a:r>
              <a:rPr lang="fr-FR" sz="2400" dirty="0">
                <a:solidFill>
                  <a:schemeClr val="tx1"/>
                </a:solidFill>
                <a:cs typeface="+mj-cs"/>
              </a:rPr>
              <a:t>           2x1+2x2+x3+0S1+S2+0S3= 800</a:t>
            </a:r>
          </a:p>
          <a:p>
            <a:pPr algn="l" rtl="1"/>
            <a:r>
              <a:rPr lang="fr-FR" sz="2400" dirty="0">
                <a:solidFill>
                  <a:schemeClr val="tx1"/>
                </a:solidFill>
                <a:cs typeface="+mj-cs"/>
              </a:rPr>
              <a:t>           x1+3x2 +x3+0S1+0S2+S3= 400</a:t>
            </a:r>
          </a:p>
          <a:p>
            <a:pPr algn="l" rtl="1"/>
            <a:r>
              <a:rPr lang="fr-FR" sz="2400" dirty="0">
                <a:solidFill>
                  <a:schemeClr val="tx1"/>
                </a:solidFill>
                <a:cs typeface="+mj-cs"/>
              </a:rPr>
              <a:t>           x1 , x2 , x3 ≥  0</a:t>
            </a:r>
          </a:p>
          <a:p>
            <a:pPr algn="l" rtl="1"/>
            <a:r>
              <a:rPr lang="fr-FR" sz="2400" dirty="0">
                <a:solidFill>
                  <a:schemeClr val="tx1"/>
                </a:solidFill>
                <a:cs typeface="+mj-cs"/>
              </a:rPr>
              <a:t>           S1, S2, S3 ≥  0</a:t>
            </a:r>
          </a:p>
          <a:p>
            <a:pPr algn="just" rtl="1"/>
            <a:endParaRPr lang="fr-FR" sz="2400" dirty="0">
              <a:solidFill>
                <a:schemeClr val="tx1"/>
              </a:solidFill>
              <a:cs typeface="+mj-cs"/>
            </a:endParaRPr>
          </a:p>
        </p:txBody>
      </p:sp>
    </p:spTree>
    <p:extLst>
      <p:ext uri="{BB962C8B-B14F-4D97-AF65-F5344CB8AC3E}">
        <p14:creationId xmlns:p14="http://schemas.microsoft.com/office/powerpoint/2010/main" val="10932597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Autofit/>
          </a:bodyPr>
          <a:lstStyle/>
          <a:p>
            <a:pPr algn="just" rtl="1"/>
            <a:r>
              <a:rPr lang="ar-DZ" sz="2400" b="1" dirty="0">
                <a:solidFill>
                  <a:schemeClr val="tx1"/>
                </a:solidFill>
                <a:cs typeface="+mj-cs"/>
              </a:rPr>
              <a:t>1- 2- إيجاد أول حل أساس مقبول:</a:t>
            </a:r>
          </a:p>
          <a:p>
            <a:pPr algn="just" rtl="1"/>
            <a:r>
              <a:rPr lang="ar-DZ" sz="2400" dirty="0">
                <a:solidFill>
                  <a:schemeClr val="tx1"/>
                </a:solidFill>
                <a:cs typeface="+mj-cs"/>
              </a:rPr>
              <a:t>   بما أن النموذج يحتوي على 6 متغيرات، و 3 معادلات فإنه يتم الحصول على أول حل أساي مقبول عن طريق عدم 3متغيرات (6-3=3)و لتكن متغيرات القرار (متغيرات خارج الأساس) </a:t>
            </a:r>
            <a:r>
              <a:rPr lang="fr-FR" sz="2400" dirty="0">
                <a:solidFill>
                  <a:schemeClr val="tx1"/>
                </a:solidFill>
                <a:cs typeface="+mj-cs"/>
              </a:rPr>
              <a:t>x1=0، x2=0، x3=0 </a:t>
            </a:r>
            <a:r>
              <a:rPr lang="ar-DZ" sz="2400" dirty="0">
                <a:solidFill>
                  <a:schemeClr val="tx1"/>
                </a:solidFill>
                <a:cs typeface="+mj-cs"/>
              </a:rPr>
              <a:t>و بعد التعويض في قيود النموذج أعلاه نحصل على قيم متغيرات الأساس:  </a:t>
            </a:r>
            <a:r>
              <a:rPr lang="fr-FR" sz="2400" dirty="0">
                <a:solidFill>
                  <a:schemeClr val="tx1"/>
                </a:solidFill>
                <a:cs typeface="+mj-cs"/>
              </a:rPr>
              <a:t>S1=1000، S2=800، S3=400،      </a:t>
            </a:r>
            <a:r>
              <a:rPr lang="ar-DZ" sz="2400" dirty="0">
                <a:solidFill>
                  <a:schemeClr val="tx1"/>
                </a:solidFill>
                <a:cs typeface="+mj-cs"/>
              </a:rPr>
              <a:t>و الذي يعتبر حل الأساس المقبول </a:t>
            </a:r>
            <a:r>
              <a:rPr lang="ar-DZ" sz="2400" dirty="0" smtClean="0">
                <a:solidFill>
                  <a:schemeClr val="tx1"/>
                </a:solidFill>
                <a:cs typeface="+mj-cs"/>
              </a:rPr>
              <a:t>الأول</a:t>
            </a:r>
            <a:r>
              <a:rPr lang="ar-DZ" sz="2400" dirty="0">
                <a:solidFill>
                  <a:schemeClr val="tx1"/>
                </a:solidFill>
                <a:cs typeface="+mj-cs"/>
              </a:rPr>
              <a:t>، حيث أن </a:t>
            </a:r>
            <a:r>
              <a:rPr lang="fr-FR" sz="2400" dirty="0">
                <a:solidFill>
                  <a:schemeClr val="tx1"/>
                </a:solidFill>
                <a:cs typeface="+mj-cs"/>
              </a:rPr>
              <a:t>Z=0 </a:t>
            </a:r>
            <a:r>
              <a:rPr lang="ar-DZ" sz="2400" dirty="0">
                <a:solidFill>
                  <a:schemeClr val="tx1"/>
                </a:solidFill>
                <a:cs typeface="+mj-cs"/>
              </a:rPr>
              <a:t>ما يعني أن المؤسسة لازالت في بداية نشاطها و لم تقم بعملية الإنتاج</a:t>
            </a:r>
            <a:r>
              <a:rPr lang="ar-DZ" sz="2400" dirty="0" smtClean="0">
                <a:solidFill>
                  <a:schemeClr val="tx1"/>
                </a:solidFill>
                <a:cs typeface="+mj-cs"/>
              </a:rPr>
              <a:t>.</a:t>
            </a:r>
          </a:p>
          <a:p>
            <a:pPr algn="just" rtl="1"/>
            <a:r>
              <a:rPr lang="ar-DZ" sz="2400" b="1" dirty="0" smtClean="0">
                <a:solidFill>
                  <a:schemeClr val="tx1"/>
                </a:solidFill>
                <a:cs typeface="+mj-cs"/>
              </a:rPr>
              <a:t>1- </a:t>
            </a:r>
            <a:r>
              <a:rPr lang="ar-DZ" sz="2400" b="1" dirty="0">
                <a:solidFill>
                  <a:schemeClr val="tx1"/>
                </a:solidFill>
                <a:cs typeface="+mj-cs"/>
              </a:rPr>
              <a:t>3- تشكيل جدول </a:t>
            </a:r>
            <a:r>
              <a:rPr lang="ar-DZ" sz="2400" b="1" dirty="0" err="1">
                <a:solidFill>
                  <a:schemeClr val="tx1"/>
                </a:solidFill>
                <a:cs typeface="+mj-cs"/>
              </a:rPr>
              <a:t>السمبلكس</a:t>
            </a:r>
            <a:r>
              <a:rPr lang="ar-DZ" sz="2400" b="1" dirty="0">
                <a:solidFill>
                  <a:schemeClr val="tx1"/>
                </a:solidFill>
                <a:cs typeface="+mj-cs"/>
              </a:rPr>
              <a:t> الأول:</a:t>
            </a:r>
          </a:p>
          <a:p>
            <a:pPr algn="just" rtl="1"/>
            <a:r>
              <a:rPr lang="ar-DZ" sz="2400" dirty="0">
                <a:solidFill>
                  <a:schemeClr val="tx1"/>
                </a:solidFill>
                <a:cs typeface="+mj-cs"/>
              </a:rPr>
              <a:t>-	تتم في المرحلة الأولى تشكيل جدول يضم في السطرين الأول و الثاني متغيرات النموذج (متغيرات القرار، متغيرات الفجوة)، حيث تكتب في السطر الأول معاملات هذه المتغيرات (</a:t>
            </a:r>
            <a:r>
              <a:rPr lang="fr-FR" sz="2400" dirty="0" err="1">
                <a:solidFill>
                  <a:schemeClr val="tx1"/>
                </a:solidFill>
                <a:cs typeface="+mj-cs"/>
              </a:rPr>
              <a:t>Cj</a:t>
            </a:r>
            <a:r>
              <a:rPr lang="fr-FR" sz="2400" dirty="0">
                <a:solidFill>
                  <a:schemeClr val="tx1"/>
                </a:solidFill>
                <a:cs typeface="+mj-cs"/>
              </a:rPr>
              <a:t>) </a:t>
            </a:r>
            <a:r>
              <a:rPr lang="ar-DZ" sz="2400" dirty="0">
                <a:solidFill>
                  <a:schemeClr val="tx1"/>
                </a:solidFill>
                <a:cs typeface="+mj-cs"/>
              </a:rPr>
              <a:t>في دالة الهدف و في السطر الثاني تكتب المتغيرات؛</a:t>
            </a:r>
          </a:p>
          <a:p>
            <a:pPr algn="just" rtl="1"/>
            <a:r>
              <a:rPr lang="ar-DZ" sz="2400" dirty="0">
                <a:solidFill>
                  <a:schemeClr val="tx1"/>
                </a:solidFill>
                <a:cs typeface="+mj-cs"/>
              </a:rPr>
              <a:t>-	تكتب في العمودين الأول و الثاني (على اليسار) متغيرات الأساس المتحصل عليها من أول حل أساس مقبول مع معاملاتها (</a:t>
            </a:r>
            <a:r>
              <a:rPr lang="fr-FR" sz="2400" dirty="0" err="1">
                <a:solidFill>
                  <a:schemeClr val="tx1"/>
                </a:solidFill>
                <a:cs typeface="+mj-cs"/>
              </a:rPr>
              <a:t>Cj</a:t>
            </a:r>
            <a:r>
              <a:rPr lang="fr-FR" sz="2400" dirty="0">
                <a:solidFill>
                  <a:schemeClr val="tx1"/>
                </a:solidFill>
                <a:cs typeface="+mj-cs"/>
              </a:rPr>
              <a:t>)</a:t>
            </a:r>
            <a:r>
              <a:rPr lang="ar-DZ" sz="2400" dirty="0">
                <a:solidFill>
                  <a:schemeClr val="tx1"/>
                </a:solidFill>
                <a:cs typeface="+mj-cs"/>
              </a:rPr>
              <a:t>في دالة الهدف؛</a:t>
            </a:r>
          </a:p>
          <a:p>
            <a:pPr algn="just" rtl="1"/>
            <a:r>
              <a:rPr lang="ar-DZ" sz="2400" dirty="0">
                <a:solidFill>
                  <a:schemeClr val="tx1"/>
                </a:solidFill>
                <a:cs typeface="+mj-cs"/>
              </a:rPr>
              <a:t>-	في باقي خانات الجدول تتم كتابة معاملات كافة المتغيرات في القيود الوظيفية؛</a:t>
            </a:r>
          </a:p>
          <a:p>
            <a:pPr algn="just" rtl="1"/>
            <a:r>
              <a:rPr lang="ar-DZ" sz="2400" dirty="0">
                <a:solidFill>
                  <a:schemeClr val="tx1"/>
                </a:solidFill>
                <a:cs typeface="+mj-cs"/>
              </a:rPr>
              <a:t>-	في العمود </a:t>
            </a:r>
            <a:r>
              <a:rPr lang="fr-FR" sz="2400" dirty="0">
                <a:solidFill>
                  <a:schemeClr val="tx1"/>
                </a:solidFill>
                <a:cs typeface="+mj-cs"/>
              </a:rPr>
              <a:t>B rayon </a:t>
            </a:r>
            <a:r>
              <a:rPr lang="ar-DZ" sz="2400" dirty="0">
                <a:solidFill>
                  <a:schemeClr val="tx1"/>
                </a:solidFill>
                <a:cs typeface="+mj-cs"/>
              </a:rPr>
              <a:t>تتم كتابة المتاح (من القيود الوظيفية)؛</a:t>
            </a:r>
          </a:p>
          <a:p>
            <a:pPr algn="just" rtl="1"/>
            <a:endParaRPr lang="ar-DZ" sz="2400" dirty="0">
              <a:solidFill>
                <a:schemeClr val="tx1"/>
              </a:solidFill>
              <a:cs typeface="+mj-cs"/>
            </a:endParaRPr>
          </a:p>
        </p:txBody>
      </p:sp>
    </p:spTree>
    <p:extLst>
      <p:ext uri="{BB962C8B-B14F-4D97-AF65-F5344CB8AC3E}">
        <p14:creationId xmlns:p14="http://schemas.microsoft.com/office/powerpoint/2010/main" val="6461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85000" lnSpcReduction="10000"/>
          </a:bodyPr>
          <a:lstStyle/>
          <a:p>
            <a:pPr rtl="1"/>
            <a:r>
              <a:rPr lang="ar-DZ" b="1" dirty="0" smtClean="0">
                <a:solidFill>
                  <a:schemeClr val="tx1"/>
                </a:solidFill>
                <a:cs typeface="+mj-cs"/>
              </a:rPr>
              <a:t>محاور مقياس </a:t>
            </a:r>
            <a:r>
              <a:rPr lang="ar-DZ" b="1" dirty="0">
                <a:solidFill>
                  <a:schemeClr val="tx1"/>
                </a:solidFill>
                <a:cs typeface="+mj-cs"/>
              </a:rPr>
              <a:t>أساسيات بحوث العمليات</a:t>
            </a:r>
          </a:p>
          <a:p>
            <a:pPr algn="r" rtl="1"/>
            <a:r>
              <a:rPr lang="ar-DZ" sz="3100" b="1" dirty="0" smtClean="0">
                <a:solidFill>
                  <a:schemeClr val="tx1"/>
                </a:solidFill>
                <a:cs typeface="+mj-cs"/>
              </a:rPr>
              <a:t>مقدمة</a:t>
            </a:r>
          </a:p>
          <a:p>
            <a:pPr algn="r" rtl="1"/>
            <a:r>
              <a:rPr lang="ar-DZ" sz="3100" b="1" dirty="0" smtClean="0">
                <a:solidFill>
                  <a:schemeClr val="tx1"/>
                </a:solidFill>
                <a:cs typeface="+mj-cs"/>
              </a:rPr>
              <a:t>الدرس الأول: </a:t>
            </a:r>
            <a:r>
              <a:rPr lang="ar-DZ" sz="3100" dirty="0">
                <a:solidFill>
                  <a:schemeClr val="tx1"/>
                </a:solidFill>
                <a:cs typeface="+mj-cs"/>
              </a:rPr>
              <a:t>مقدمة في بحوث العمليات </a:t>
            </a:r>
            <a:endParaRPr lang="ar-DZ" sz="3100" dirty="0" smtClean="0">
              <a:solidFill>
                <a:schemeClr val="tx1"/>
              </a:solidFill>
              <a:cs typeface="+mj-cs"/>
            </a:endParaRPr>
          </a:p>
          <a:p>
            <a:pPr algn="r" rtl="1"/>
            <a:r>
              <a:rPr lang="ar-DZ" sz="3100" b="1" dirty="0">
                <a:solidFill>
                  <a:schemeClr val="tx1"/>
                </a:solidFill>
                <a:cs typeface="+mj-cs"/>
              </a:rPr>
              <a:t>الدرس  </a:t>
            </a:r>
            <a:r>
              <a:rPr lang="ar-DZ" sz="3100" b="1" dirty="0" smtClean="0">
                <a:solidFill>
                  <a:schemeClr val="tx1"/>
                </a:solidFill>
                <a:cs typeface="+mj-cs"/>
              </a:rPr>
              <a:t>الثاني: </a:t>
            </a:r>
            <a:r>
              <a:rPr lang="ar-DZ" sz="3100" dirty="0">
                <a:solidFill>
                  <a:schemeClr val="tx1"/>
                </a:solidFill>
                <a:cs typeface="+mj-cs"/>
              </a:rPr>
              <a:t>البرمجة الخطيـــة</a:t>
            </a:r>
            <a:endParaRPr lang="ar-DZ" sz="3100" dirty="0" smtClean="0">
              <a:solidFill>
                <a:schemeClr val="tx1"/>
              </a:solidFill>
              <a:cs typeface="+mj-cs"/>
            </a:endParaRPr>
          </a:p>
          <a:p>
            <a:pPr algn="r" rtl="1"/>
            <a:r>
              <a:rPr lang="ar-DZ" sz="3100" b="1" dirty="0">
                <a:solidFill>
                  <a:schemeClr val="tx1"/>
                </a:solidFill>
                <a:cs typeface="+mj-cs"/>
              </a:rPr>
              <a:t>الدرس  </a:t>
            </a:r>
            <a:r>
              <a:rPr lang="ar-DZ" sz="3100" b="1" dirty="0" smtClean="0">
                <a:solidFill>
                  <a:schemeClr val="tx1"/>
                </a:solidFill>
                <a:cs typeface="+mj-cs"/>
              </a:rPr>
              <a:t>الثالث: </a:t>
            </a:r>
            <a:r>
              <a:rPr lang="ar-DZ" sz="3100" dirty="0">
                <a:solidFill>
                  <a:schemeClr val="tx1"/>
                </a:solidFill>
                <a:cs typeface="+mj-cs"/>
              </a:rPr>
              <a:t>صياغة نمـــاذج البرمجة </a:t>
            </a:r>
            <a:r>
              <a:rPr lang="ar-DZ" sz="3100" dirty="0" smtClean="0">
                <a:solidFill>
                  <a:schemeClr val="tx1"/>
                </a:solidFill>
                <a:cs typeface="+mj-cs"/>
              </a:rPr>
              <a:t>الخطية</a:t>
            </a:r>
          </a:p>
          <a:p>
            <a:pPr algn="r" rtl="1"/>
            <a:r>
              <a:rPr lang="ar-DZ" sz="3100" b="1" dirty="0">
                <a:solidFill>
                  <a:schemeClr val="tx1"/>
                </a:solidFill>
                <a:cs typeface="+mj-cs"/>
              </a:rPr>
              <a:t>الدرس  </a:t>
            </a:r>
            <a:r>
              <a:rPr lang="ar-DZ" sz="3100" b="1" dirty="0" smtClean="0">
                <a:solidFill>
                  <a:schemeClr val="tx1"/>
                </a:solidFill>
                <a:cs typeface="+mj-cs"/>
              </a:rPr>
              <a:t>الرابع: </a:t>
            </a:r>
            <a:r>
              <a:rPr lang="ar-DZ" sz="3100" dirty="0">
                <a:solidFill>
                  <a:schemeClr val="tx1"/>
                </a:solidFill>
                <a:cs typeface="+mj-cs"/>
              </a:rPr>
              <a:t>حل نماذج البرمجة الخطية بالطريقة </a:t>
            </a:r>
            <a:r>
              <a:rPr lang="ar-DZ" sz="3100" dirty="0" smtClean="0">
                <a:solidFill>
                  <a:schemeClr val="tx1"/>
                </a:solidFill>
                <a:cs typeface="+mj-cs"/>
              </a:rPr>
              <a:t>البيانيــة</a:t>
            </a:r>
          </a:p>
          <a:p>
            <a:pPr algn="r" rtl="1"/>
            <a:r>
              <a:rPr lang="ar-DZ" sz="3100" b="1" dirty="0">
                <a:solidFill>
                  <a:schemeClr val="tx1"/>
                </a:solidFill>
                <a:cs typeface="+mj-cs"/>
              </a:rPr>
              <a:t>الدرس  </a:t>
            </a:r>
            <a:r>
              <a:rPr lang="ar-DZ" sz="3100" b="1" dirty="0" smtClean="0">
                <a:solidFill>
                  <a:schemeClr val="tx1"/>
                </a:solidFill>
                <a:cs typeface="+mj-cs"/>
              </a:rPr>
              <a:t>الخامس: </a:t>
            </a:r>
            <a:r>
              <a:rPr lang="ar-DZ" sz="3100" dirty="0">
                <a:solidFill>
                  <a:schemeClr val="tx1"/>
                </a:solidFill>
                <a:cs typeface="+mj-cs"/>
              </a:rPr>
              <a:t>الطريقة الجبرية لحل نماذج البرمجة الخطية</a:t>
            </a:r>
            <a:endParaRPr lang="ar-DZ" sz="3100" dirty="0" smtClean="0">
              <a:solidFill>
                <a:schemeClr val="tx1"/>
              </a:solidFill>
              <a:cs typeface="+mj-cs"/>
            </a:endParaRPr>
          </a:p>
          <a:p>
            <a:pPr algn="r" rtl="1"/>
            <a:r>
              <a:rPr lang="ar-DZ" sz="3100" b="1" dirty="0">
                <a:solidFill>
                  <a:schemeClr val="tx1"/>
                </a:solidFill>
                <a:cs typeface="+mj-cs"/>
              </a:rPr>
              <a:t>الدرس  </a:t>
            </a:r>
            <a:r>
              <a:rPr lang="ar-DZ" sz="3100" b="1" dirty="0" smtClean="0">
                <a:solidFill>
                  <a:schemeClr val="tx1"/>
                </a:solidFill>
                <a:cs typeface="+mj-cs"/>
              </a:rPr>
              <a:t>السادس: </a:t>
            </a:r>
            <a:r>
              <a:rPr lang="ar-DZ" sz="3100" dirty="0">
                <a:solidFill>
                  <a:schemeClr val="tx1"/>
                </a:solidFill>
                <a:cs typeface="+mj-cs"/>
              </a:rPr>
              <a:t>حل نماذج البرمجة الخطية باستخدام طريقة </a:t>
            </a:r>
            <a:r>
              <a:rPr lang="ar-DZ" sz="3100" dirty="0" err="1">
                <a:solidFill>
                  <a:schemeClr val="tx1"/>
                </a:solidFill>
                <a:cs typeface="+mj-cs"/>
              </a:rPr>
              <a:t>السمبلكس</a:t>
            </a:r>
            <a:endParaRPr lang="ar-DZ" sz="3100" dirty="0" smtClean="0">
              <a:solidFill>
                <a:schemeClr val="tx1"/>
              </a:solidFill>
              <a:cs typeface="+mj-cs"/>
            </a:endParaRPr>
          </a:p>
          <a:p>
            <a:pPr algn="r" rtl="1"/>
            <a:r>
              <a:rPr lang="ar-DZ" sz="3100" b="1" dirty="0">
                <a:solidFill>
                  <a:schemeClr val="tx1"/>
                </a:solidFill>
                <a:cs typeface="+mj-cs"/>
              </a:rPr>
              <a:t>الدرس  </a:t>
            </a:r>
            <a:r>
              <a:rPr lang="ar-DZ" sz="3100" b="1" dirty="0" smtClean="0">
                <a:solidFill>
                  <a:schemeClr val="tx1"/>
                </a:solidFill>
                <a:cs typeface="+mj-cs"/>
              </a:rPr>
              <a:t>السابع: </a:t>
            </a:r>
            <a:r>
              <a:rPr lang="ar-DZ" sz="3100" dirty="0">
                <a:solidFill>
                  <a:schemeClr val="tx1"/>
                </a:solidFill>
                <a:cs typeface="+mj-cs"/>
              </a:rPr>
              <a:t>النموذج الثنـائي و تحليل الحساسية</a:t>
            </a:r>
            <a:endParaRPr lang="ar-DZ" sz="3100" dirty="0" smtClean="0">
              <a:solidFill>
                <a:schemeClr val="tx1"/>
              </a:solidFill>
              <a:cs typeface="+mj-cs"/>
            </a:endParaRPr>
          </a:p>
          <a:p>
            <a:pPr algn="r" rtl="1"/>
            <a:r>
              <a:rPr lang="ar-DZ" sz="3100" b="1" dirty="0">
                <a:solidFill>
                  <a:schemeClr val="tx1"/>
                </a:solidFill>
                <a:cs typeface="+mj-cs"/>
              </a:rPr>
              <a:t>الدرس  </a:t>
            </a:r>
            <a:r>
              <a:rPr lang="ar-DZ" sz="3100" b="1" dirty="0" smtClean="0">
                <a:solidFill>
                  <a:schemeClr val="tx1"/>
                </a:solidFill>
                <a:cs typeface="+mj-cs"/>
              </a:rPr>
              <a:t>الثامن: </a:t>
            </a:r>
            <a:r>
              <a:rPr lang="ar-DZ" sz="3100" dirty="0">
                <a:solidFill>
                  <a:schemeClr val="tx1"/>
                </a:solidFill>
                <a:cs typeface="+mj-cs"/>
              </a:rPr>
              <a:t>مسائل </a:t>
            </a:r>
            <a:r>
              <a:rPr lang="ar-DZ" sz="3100" dirty="0" smtClean="0">
                <a:solidFill>
                  <a:schemeClr val="tx1"/>
                </a:solidFill>
                <a:cs typeface="+mj-cs"/>
              </a:rPr>
              <a:t>النقل ( الصياغة )</a:t>
            </a:r>
          </a:p>
          <a:p>
            <a:pPr algn="r" rtl="1"/>
            <a:r>
              <a:rPr lang="ar-DZ" sz="3100" b="1" dirty="0">
                <a:solidFill>
                  <a:schemeClr val="tx1"/>
                </a:solidFill>
              </a:rPr>
              <a:t>الدرس  </a:t>
            </a:r>
            <a:r>
              <a:rPr lang="ar-DZ" sz="3100" b="1" dirty="0" smtClean="0">
                <a:solidFill>
                  <a:schemeClr val="tx1"/>
                </a:solidFill>
              </a:rPr>
              <a:t>التاسع: </a:t>
            </a:r>
            <a:r>
              <a:rPr lang="ar-DZ" sz="3100" dirty="0">
                <a:solidFill>
                  <a:schemeClr val="tx1"/>
                </a:solidFill>
              </a:rPr>
              <a:t>حل مسائل النقل </a:t>
            </a:r>
            <a:endParaRPr lang="ar-DZ" sz="3100" dirty="0" smtClean="0">
              <a:solidFill>
                <a:schemeClr val="tx1"/>
              </a:solidFill>
            </a:endParaRPr>
          </a:p>
          <a:p>
            <a:pPr algn="r" rtl="1"/>
            <a:r>
              <a:rPr lang="ar-DZ" sz="3100" b="1" dirty="0" smtClean="0">
                <a:solidFill>
                  <a:schemeClr val="tx1"/>
                </a:solidFill>
                <a:cs typeface="+mj-cs"/>
              </a:rPr>
              <a:t>الدرس  العاشر: </a:t>
            </a:r>
            <a:r>
              <a:rPr lang="ar-DZ" sz="3100" dirty="0">
                <a:solidFill>
                  <a:schemeClr val="tx1"/>
                </a:solidFill>
                <a:cs typeface="+mj-cs"/>
              </a:rPr>
              <a:t>تمثيل مسائل النقل بنظرية الشبكة</a:t>
            </a:r>
            <a:endParaRPr lang="ar-DZ" sz="3100" dirty="0" smtClean="0">
              <a:solidFill>
                <a:schemeClr val="tx1"/>
              </a:solidFill>
              <a:cs typeface="+mj-cs"/>
            </a:endParaRPr>
          </a:p>
          <a:p>
            <a:pPr algn="r" rtl="1"/>
            <a:r>
              <a:rPr lang="ar-DZ" sz="3100" dirty="0" smtClean="0">
                <a:solidFill>
                  <a:schemeClr val="tx1"/>
                </a:solidFill>
                <a:cs typeface="+mj-cs"/>
              </a:rPr>
              <a:t>تمارين عملية حول </a:t>
            </a:r>
            <a:r>
              <a:rPr lang="ar-DZ" sz="3100" dirty="0">
                <a:solidFill>
                  <a:schemeClr val="tx1"/>
                </a:solidFill>
                <a:cs typeface="+mj-cs"/>
              </a:rPr>
              <a:t>أساسيات بحوث العمليات</a:t>
            </a:r>
            <a:endParaRPr lang="ar-DZ" sz="3100" dirty="0" smtClean="0">
              <a:solidFill>
                <a:schemeClr val="tx1"/>
              </a:solidFill>
              <a:cs typeface="+mj-cs"/>
            </a:endParaRPr>
          </a:p>
          <a:p>
            <a:pPr algn="r" rtl="1"/>
            <a:r>
              <a:rPr lang="ar-DZ" sz="3100" dirty="0" smtClean="0">
                <a:solidFill>
                  <a:schemeClr val="tx1"/>
                </a:solidFill>
                <a:cs typeface="+mj-cs"/>
              </a:rPr>
              <a:t>خاتمة</a:t>
            </a:r>
          </a:p>
          <a:p>
            <a:pPr algn="r" rtl="1"/>
            <a:r>
              <a:rPr lang="ar-DZ" sz="3100" dirty="0" smtClean="0">
                <a:solidFill>
                  <a:schemeClr val="tx1"/>
                </a:solidFill>
                <a:cs typeface="+mj-cs"/>
              </a:rPr>
              <a:t>المصادر والمراجع</a:t>
            </a:r>
          </a:p>
        </p:txBody>
      </p:sp>
    </p:spTree>
    <p:extLst>
      <p:ext uri="{BB962C8B-B14F-4D97-AF65-F5344CB8AC3E}">
        <p14:creationId xmlns:p14="http://schemas.microsoft.com/office/powerpoint/2010/main" val="209521920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endParaRPr lang="ar-DZ" sz="2600" dirty="0" smtClean="0">
              <a:solidFill>
                <a:schemeClr val="tx1"/>
              </a:solidFill>
              <a:cs typeface="+mj-cs"/>
            </a:endParaRPr>
          </a:p>
          <a:p>
            <a:pPr algn="just" rtl="1"/>
            <a:r>
              <a:rPr lang="ar-DZ" sz="2600" dirty="0">
                <a:solidFill>
                  <a:schemeClr val="tx1"/>
                </a:solidFill>
                <a:cs typeface="+mj-cs"/>
              </a:rPr>
              <a:t>-	في السطر </a:t>
            </a:r>
            <a:r>
              <a:rPr lang="fr-FR" sz="2600" dirty="0" err="1">
                <a:solidFill>
                  <a:schemeClr val="tx1"/>
                </a:solidFill>
                <a:cs typeface="+mj-cs"/>
              </a:rPr>
              <a:t>Zj</a:t>
            </a:r>
            <a:r>
              <a:rPr lang="fr-FR" sz="2600" dirty="0">
                <a:solidFill>
                  <a:schemeClr val="tx1"/>
                </a:solidFill>
                <a:cs typeface="+mj-cs"/>
              </a:rPr>
              <a:t> = ∑</a:t>
            </a:r>
            <a:r>
              <a:rPr lang="fr-FR" sz="2600" dirty="0" err="1">
                <a:solidFill>
                  <a:schemeClr val="tx1"/>
                </a:solidFill>
                <a:cs typeface="+mj-cs"/>
              </a:rPr>
              <a:t>Cj</a:t>
            </a:r>
            <a:r>
              <a:rPr lang="fr-FR" sz="2600" dirty="0">
                <a:solidFill>
                  <a:schemeClr val="tx1"/>
                </a:solidFill>
                <a:cs typeface="+mj-cs"/>
              </a:rPr>
              <a:t> </a:t>
            </a:r>
            <a:r>
              <a:rPr lang="fr-FR" sz="2600" dirty="0" err="1">
                <a:solidFill>
                  <a:schemeClr val="tx1"/>
                </a:solidFill>
                <a:cs typeface="+mj-cs"/>
              </a:rPr>
              <a:t>xj</a:t>
            </a:r>
            <a:r>
              <a:rPr lang="fr-FR" sz="2600" dirty="0">
                <a:solidFill>
                  <a:schemeClr val="tx1"/>
                </a:solidFill>
                <a:cs typeface="+mj-cs"/>
              </a:rPr>
              <a:t>  </a:t>
            </a:r>
            <a:r>
              <a:rPr lang="ar-DZ" sz="2600" dirty="0">
                <a:solidFill>
                  <a:schemeClr val="tx1"/>
                </a:solidFill>
                <a:cs typeface="+mj-cs"/>
              </a:rPr>
              <a:t>يتم ضرب معاملات المتغيرة الأولى لكافة القيود الوظيفية في معاملات متغيرات الأساس، ثم جمعها، مثلا: (4×0)+(2×0)+(1×0)= 0، و ذلك للحصول على القيمة </a:t>
            </a:r>
            <a:r>
              <a:rPr lang="fr-FR" sz="2600" dirty="0" err="1">
                <a:solidFill>
                  <a:schemeClr val="tx1"/>
                </a:solidFill>
                <a:cs typeface="+mj-cs"/>
              </a:rPr>
              <a:t>Zj</a:t>
            </a:r>
            <a:r>
              <a:rPr lang="fr-FR" sz="2600" dirty="0">
                <a:solidFill>
                  <a:schemeClr val="tx1"/>
                </a:solidFill>
                <a:cs typeface="+mj-cs"/>
              </a:rPr>
              <a:t>  </a:t>
            </a:r>
            <a:r>
              <a:rPr lang="ar-DZ" sz="2600" dirty="0">
                <a:solidFill>
                  <a:schemeClr val="tx1"/>
                </a:solidFill>
                <a:cs typeface="+mj-cs"/>
              </a:rPr>
              <a:t>و هكذا؛</a:t>
            </a:r>
          </a:p>
          <a:p>
            <a:pPr algn="just" rtl="1"/>
            <a:r>
              <a:rPr lang="ar-DZ" sz="2600" dirty="0">
                <a:solidFill>
                  <a:schemeClr val="tx1"/>
                </a:solidFill>
                <a:cs typeface="+mj-cs"/>
              </a:rPr>
              <a:t>-	في السطر </a:t>
            </a:r>
            <a:r>
              <a:rPr lang="fr-FR" sz="2600" dirty="0">
                <a:solidFill>
                  <a:schemeClr val="tx1"/>
                </a:solidFill>
                <a:cs typeface="+mj-cs"/>
              </a:rPr>
              <a:t>Z = </a:t>
            </a:r>
            <a:r>
              <a:rPr lang="fr-FR" sz="2600" dirty="0" err="1">
                <a:solidFill>
                  <a:schemeClr val="tx1"/>
                </a:solidFill>
                <a:cs typeface="+mj-cs"/>
              </a:rPr>
              <a:t>Cj</a:t>
            </a:r>
            <a:r>
              <a:rPr lang="fr-FR" sz="2600" dirty="0">
                <a:solidFill>
                  <a:schemeClr val="tx1"/>
                </a:solidFill>
                <a:cs typeface="+mj-cs"/>
              </a:rPr>
              <a:t> - </a:t>
            </a:r>
            <a:r>
              <a:rPr lang="fr-FR" sz="2600" dirty="0" err="1">
                <a:solidFill>
                  <a:schemeClr val="tx1"/>
                </a:solidFill>
                <a:cs typeface="+mj-cs"/>
              </a:rPr>
              <a:t>Zj</a:t>
            </a:r>
            <a:r>
              <a:rPr lang="fr-FR" sz="2600" dirty="0">
                <a:solidFill>
                  <a:schemeClr val="tx1"/>
                </a:solidFill>
                <a:cs typeface="+mj-cs"/>
              </a:rPr>
              <a:t> </a:t>
            </a:r>
            <a:r>
              <a:rPr lang="ar-DZ" sz="2600" dirty="0">
                <a:solidFill>
                  <a:schemeClr val="tx1"/>
                </a:solidFill>
                <a:cs typeface="+mj-cs"/>
              </a:rPr>
              <a:t>يتم طرح قيم </a:t>
            </a:r>
            <a:r>
              <a:rPr lang="fr-FR" sz="2600" dirty="0" err="1">
                <a:solidFill>
                  <a:schemeClr val="tx1"/>
                </a:solidFill>
                <a:cs typeface="+mj-cs"/>
              </a:rPr>
              <a:t>Zj</a:t>
            </a:r>
            <a:r>
              <a:rPr lang="fr-FR" sz="2600" dirty="0">
                <a:solidFill>
                  <a:schemeClr val="tx1"/>
                </a:solidFill>
                <a:cs typeface="+mj-cs"/>
              </a:rPr>
              <a:t> </a:t>
            </a:r>
            <a:r>
              <a:rPr lang="ar-DZ" sz="2600" dirty="0">
                <a:solidFill>
                  <a:schemeClr val="tx1"/>
                </a:solidFill>
                <a:cs typeface="+mj-cs"/>
              </a:rPr>
              <a:t>من معاملات كافة المتغيرات في دالة الهدف (أول سطر </a:t>
            </a:r>
            <a:r>
              <a:rPr lang="fr-FR" sz="2600" dirty="0" err="1">
                <a:solidFill>
                  <a:schemeClr val="tx1"/>
                </a:solidFill>
                <a:cs typeface="+mj-cs"/>
              </a:rPr>
              <a:t>Cj</a:t>
            </a:r>
            <a:r>
              <a:rPr lang="fr-FR" sz="2600" dirty="0">
                <a:solidFill>
                  <a:schemeClr val="tx1"/>
                </a:solidFill>
                <a:cs typeface="+mj-cs"/>
              </a:rPr>
              <a:t>)؛</a:t>
            </a:r>
          </a:p>
          <a:p>
            <a:pPr marL="457200" indent="-457200" algn="just" rtl="1">
              <a:buFontTx/>
              <a:buChar char="-"/>
            </a:pPr>
            <a:r>
              <a:rPr lang="ar-DZ" sz="2600" dirty="0" smtClean="0">
                <a:solidFill>
                  <a:schemeClr val="tx1"/>
                </a:solidFill>
                <a:cs typeface="+mj-cs"/>
              </a:rPr>
              <a:t>للحصول </a:t>
            </a:r>
            <a:r>
              <a:rPr lang="ar-DZ" sz="2600" dirty="0">
                <a:solidFill>
                  <a:schemeClr val="tx1"/>
                </a:solidFill>
                <a:cs typeface="+mj-cs"/>
              </a:rPr>
              <a:t>على قيمة دالة الهدف </a:t>
            </a:r>
            <a:r>
              <a:rPr lang="fr-FR" sz="2600" dirty="0">
                <a:solidFill>
                  <a:schemeClr val="tx1"/>
                </a:solidFill>
                <a:cs typeface="+mj-cs"/>
              </a:rPr>
              <a:t>Z</a:t>
            </a:r>
            <a:r>
              <a:rPr lang="ar-DZ" sz="2600" dirty="0">
                <a:solidFill>
                  <a:schemeClr val="tx1"/>
                </a:solidFill>
                <a:cs typeface="+mj-cs"/>
              </a:rPr>
              <a:t>يتم ضرب معاملات متغيرات الأساس </a:t>
            </a:r>
            <a:r>
              <a:rPr lang="ar-DZ" sz="2600" dirty="0" smtClean="0">
                <a:solidFill>
                  <a:schemeClr val="tx1"/>
                </a:solidFill>
                <a:cs typeface="+mj-cs"/>
              </a:rPr>
              <a:t>العمود </a:t>
            </a:r>
            <a:r>
              <a:rPr lang="ar-DZ" sz="2600" dirty="0">
                <a:solidFill>
                  <a:schemeClr val="tx1"/>
                </a:solidFill>
                <a:cs typeface="+mj-cs"/>
              </a:rPr>
              <a:t>الأول </a:t>
            </a:r>
            <a:r>
              <a:rPr lang="fr-FR" sz="2600" dirty="0" err="1">
                <a:solidFill>
                  <a:schemeClr val="tx1"/>
                </a:solidFill>
                <a:cs typeface="+mj-cs"/>
              </a:rPr>
              <a:t>Cj</a:t>
            </a:r>
            <a:r>
              <a:rPr lang="fr-FR" sz="2600" dirty="0">
                <a:solidFill>
                  <a:schemeClr val="tx1"/>
                </a:solidFill>
                <a:cs typeface="+mj-cs"/>
              </a:rPr>
              <a:t>). </a:t>
            </a:r>
            <a:r>
              <a:rPr lang="ar-DZ" sz="2600" dirty="0" smtClean="0">
                <a:solidFill>
                  <a:schemeClr val="tx1"/>
                </a:solidFill>
                <a:cs typeface="+mj-cs"/>
              </a:rPr>
              <a:t>)</a:t>
            </a:r>
          </a:p>
          <a:p>
            <a:pPr marL="457200" indent="-457200" algn="just" rtl="1">
              <a:buFontTx/>
              <a:buChar char="-"/>
            </a:pPr>
            <a:r>
              <a:rPr lang="ar-DZ" sz="2600" dirty="0">
                <a:solidFill>
                  <a:schemeClr val="tx1"/>
                </a:solidFill>
                <a:cs typeface="+mj-cs"/>
              </a:rPr>
              <a:t>الجدول رقم </a:t>
            </a:r>
            <a:r>
              <a:rPr lang="ar-DZ" sz="2600" dirty="0" smtClean="0">
                <a:solidFill>
                  <a:schemeClr val="tx1"/>
                </a:solidFill>
                <a:cs typeface="+mj-cs"/>
              </a:rPr>
              <a:t>02: </a:t>
            </a:r>
            <a:r>
              <a:rPr lang="ar-DZ" sz="2600" dirty="0">
                <a:solidFill>
                  <a:schemeClr val="tx1"/>
                </a:solidFill>
                <a:cs typeface="+mj-cs"/>
              </a:rPr>
              <a:t>جدول </a:t>
            </a:r>
            <a:r>
              <a:rPr lang="ar-DZ" sz="2600" dirty="0" err="1">
                <a:solidFill>
                  <a:schemeClr val="tx1"/>
                </a:solidFill>
                <a:cs typeface="+mj-cs"/>
              </a:rPr>
              <a:t>السمبلكس</a:t>
            </a:r>
            <a:r>
              <a:rPr lang="ar-DZ" sz="2600" dirty="0">
                <a:solidFill>
                  <a:schemeClr val="tx1"/>
                </a:solidFill>
                <a:cs typeface="+mj-cs"/>
              </a:rPr>
              <a:t> الأول للمثال </a:t>
            </a:r>
            <a:r>
              <a:rPr lang="ar-DZ" sz="2600" dirty="0" smtClean="0">
                <a:solidFill>
                  <a:schemeClr val="tx1"/>
                </a:solidFill>
                <a:cs typeface="+mj-cs"/>
              </a:rPr>
              <a:t>04-01</a:t>
            </a:r>
          </a:p>
          <a:p>
            <a:pPr marL="457200" indent="-457200" algn="just" rtl="1">
              <a:buFontTx/>
              <a:buChar char="-"/>
            </a:pPr>
            <a:endParaRPr lang="fr-FR" sz="2600" dirty="0">
              <a:solidFill>
                <a:schemeClr val="tx1"/>
              </a:solidFill>
              <a:cs typeface="+mj-cs"/>
            </a:endParaRPr>
          </a:p>
        </p:txBody>
      </p:sp>
    </p:spTree>
    <p:extLst>
      <p:ext uri="{BB962C8B-B14F-4D97-AF65-F5344CB8AC3E}">
        <p14:creationId xmlns:p14="http://schemas.microsoft.com/office/powerpoint/2010/main" val="21508596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endParaRPr lang="ar-DZ" sz="2600" b="1" dirty="0" smtClean="0">
              <a:solidFill>
                <a:schemeClr val="tx1"/>
              </a:solidFill>
              <a:cs typeface="+mj-cs"/>
            </a:endParaRPr>
          </a:p>
          <a:p>
            <a:pPr algn="just" rtl="1"/>
            <a:endParaRPr lang="ar-DZ" sz="2600" dirty="0" smtClean="0">
              <a:solidFill>
                <a:schemeClr val="tx1"/>
              </a:solidFill>
              <a:cs typeface="+mj-cs"/>
            </a:endParaRPr>
          </a:p>
        </p:txBody>
      </p:sp>
      <p:pic>
        <p:nvPicPr>
          <p:cNvPr id="9" name="Image 8"/>
          <p:cNvPicPr>
            <a:picLocks noChangeAspect="1"/>
          </p:cNvPicPr>
          <p:nvPr/>
        </p:nvPicPr>
        <p:blipFill>
          <a:blip r:embed="rId2"/>
          <a:stretch>
            <a:fillRect/>
          </a:stretch>
        </p:blipFill>
        <p:spPr>
          <a:xfrm>
            <a:off x="899592" y="908720"/>
            <a:ext cx="7344816" cy="2656309"/>
          </a:xfrm>
          <a:prstGeom prst="rect">
            <a:avLst/>
          </a:prstGeom>
        </p:spPr>
      </p:pic>
      <p:sp>
        <p:nvSpPr>
          <p:cNvPr id="10" name="Rectangle 9"/>
          <p:cNvSpPr/>
          <p:nvPr/>
        </p:nvSpPr>
        <p:spPr>
          <a:xfrm>
            <a:off x="395536" y="4137536"/>
            <a:ext cx="7848872" cy="1200329"/>
          </a:xfrm>
          <a:prstGeom prst="rect">
            <a:avLst/>
          </a:prstGeom>
        </p:spPr>
        <p:txBody>
          <a:bodyPr wrap="square">
            <a:spAutoFit/>
          </a:bodyPr>
          <a:lstStyle/>
          <a:p>
            <a:pPr algn="r" rtl="1"/>
            <a:r>
              <a:rPr lang="ar-DZ" b="1" dirty="0" smtClean="0"/>
              <a:t>1-4 قراءة </a:t>
            </a:r>
            <a:r>
              <a:rPr lang="ar-DZ" b="1" dirty="0"/>
              <a:t>حل الأساس المقبول الموافق للجدول:</a:t>
            </a:r>
          </a:p>
          <a:p>
            <a:pPr algn="r" rtl="1"/>
            <a:r>
              <a:rPr lang="ar-DZ" b="1" dirty="0"/>
              <a:t>أ- تحديد المتغيرة الداخلة: </a:t>
            </a:r>
            <a:r>
              <a:rPr lang="ar-DZ" dirty="0"/>
              <a:t>المتغيرة الداخلة هي تلك المتغيرة خارج الأساس المعدومة التي تتحول إلى متغيرة أساس موجبة يتم اختيارها كما يلي: ذات أكبر معامل موجب في </a:t>
            </a:r>
            <a:r>
              <a:rPr lang="fr-FR" dirty="0"/>
              <a:t>Z = </a:t>
            </a:r>
            <a:r>
              <a:rPr lang="fr-FR" dirty="0" err="1"/>
              <a:t>Cj</a:t>
            </a:r>
            <a:r>
              <a:rPr lang="fr-FR" dirty="0"/>
              <a:t> - </a:t>
            </a:r>
            <a:r>
              <a:rPr lang="fr-FR" dirty="0" err="1"/>
              <a:t>Zj</a:t>
            </a:r>
            <a:r>
              <a:rPr lang="fr-FR" dirty="0"/>
              <a:t> ، </a:t>
            </a:r>
            <a:r>
              <a:rPr lang="ar-DZ" dirty="0"/>
              <a:t>و يشار إليها بسهم في الجدول، و في مثالنا هذا هي المتغيرة </a:t>
            </a:r>
            <a:r>
              <a:rPr lang="fr-FR" dirty="0"/>
              <a:t>x1 </a:t>
            </a:r>
            <a:r>
              <a:rPr lang="ar-DZ" dirty="0"/>
              <a:t>ذات المعامل </a:t>
            </a:r>
            <a:r>
              <a:rPr lang="fr-FR" dirty="0"/>
              <a:t>Z=70 (</a:t>
            </a:r>
            <a:r>
              <a:rPr lang="ar-DZ" dirty="0"/>
              <a:t>أقل معامل سالب في حالة نموذج </a:t>
            </a:r>
            <a:r>
              <a:rPr lang="fr-FR" dirty="0"/>
              <a:t>Min</a:t>
            </a:r>
            <a:r>
              <a:rPr lang="fr-FR" dirty="0" smtClean="0"/>
              <a:t>).</a:t>
            </a:r>
            <a:r>
              <a:rPr lang="ar-DZ" dirty="0" smtClean="0"/>
              <a:t>)</a:t>
            </a:r>
            <a:endParaRPr lang="fr-FR" dirty="0"/>
          </a:p>
        </p:txBody>
      </p:sp>
    </p:spTree>
    <p:extLst>
      <p:ext uri="{BB962C8B-B14F-4D97-AF65-F5344CB8AC3E}">
        <p14:creationId xmlns:p14="http://schemas.microsoft.com/office/powerpoint/2010/main" val="19946824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endParaRPr lang="ar-DZ" sz="2600" dirty="0" smtClean="0">
              <a:solidFill>
                <a:schemeClr val="tx1"/>
              </a:solidFill>
              <a:cs typeface="+mj-cs"/>
            </a:endParaRPr>
          </a:p>
          <a:p>
            <a:pPr algn="just" rtl="1"/>
            <a:r>
              <a:rPr lang="ar-DZ" sz="2600" dirty="0">
                <a:solidFill>
                  <a:schemeClr val="tx1"/>
                </a:solidFill>
                <a:cs typeface="+mj-cs"/>
              </a:rPr>
              <a:t>ب- </a:t>
            </a:r>
            <a:r>
              <a:rPr lang="ar-DZ" sz="2600" b="1" dirty="0">
                <a:solidFill>
                  <a:schemeClr val="tx1"/>
                </a:solidFill>
                <a:cs typeface="+mj-cs"/>
              </a:rPr>
              <a:t>تحديد المتغيرة الخارجة</a:t>
            </a:r>
            <a:r>
              <a:rPr lang="ar-DZ" sz="2600" dirty="0">
                <a:solidFill>
                  <a:schemeClr val="tx1"/>
                </a:solidFill>
                <a:cs typeface="+mj-cs"/>
              </a:rPr>
              <a:t>: المتغيرة الخارجة هي متغيرة أساس موجبة و التي تتحول إلى متغيرة خارج الأساس معدومة يتم تحديدها في الجدول كما يلي: نقوم بقسمة قيم الشعاع </a:t>
            </a:r>
            <a:r>
              <a:rPr lang="fr-FR" sz="2600" dirty="0">
                <a:solidFill>
                  <a:schemeClr val="tx1"/>
                </a:solidFill>
                <a:cs typeface="+mj-cs"/>
              </a:rPr>
              <a:t>B (1000, 800, 400) </a:t>
            </a:r>
            <a:r>
              <a:rPr lang="ar-DZ" sz="2600" dirty="0">
                <a:solidFill>
                  <a:schemeClr val="tx1"/>
                </a:solidFill>
                <a:cs typeface="+mj-cs"/>
              </a:rPr>
              <a:t>على قيم عمود المتغيرة الداخلة </a:t>
            </a:r>
            <a:r>
              <a:rPr lang="fr-FR" sz="2600" dirty="0">
                <a:solidFill>
                  <a:schemeClr val="tx1"/>
                </a:solidFill>
                <a:cs typeface="+mj-cs"/>
              </a:rPr>
              <a:t>x1 (4, 2, 1) </a:t>
            </a:r>
            <a:r>
              <a:rPr lang="ar-DZ" sz="2600" dirty="0">
                <a:solidFill>
                  <a:schemeClr val="tx1"/>
                </a:solidFill>
                <a:cs typeface="+mj-cs"/>
              </a:rPr>
              <a:t>فنحصل على قيم </a:t>
            </a:r>
            <a:r>
              <a:rPr lang="fr-FR" sz="2600" dirty="0">
                <a:solidFill>
                  <a:schemeClr val="tx1"/>
                </a:solidFill>
                <a:cs typeface="+mj-cs"/>
              </a:rPr>
              <a:t>Ri (250, 400, 400). </a:t>
            </a:r>
            <a:r>
              <a:rPr lang="ar-DZ" sz="2600" dirty="0">
                <a:solidFill>
                  <a:schemeClr val="tx1"/>
                </a:solidFill>
                <a:cs typeface="+mj-cs"/>
              </a:rPr>
              <a:t>و بناءً على ذلك فإن المتغيرة الخارجة هي التي تقابل أقل حاصل قسمة موجب (</a:t>
            </a:r>
            <a:r>
              <a:rPr lang="fr-FR" sz="2600" dirty="0">
                <a:solidFill>
                  <a:schemeClr val="tx1"/>
                </a:solidFill>
                <a:cs typeface="+mj-cs"/>
              </a:rPr>
              <a:t>Ri)، </a:t>
            </a:r>
            <a:r>
              <a:rPr lang="ar-DZ" sz="2600" dirty="0">
                <a:solidFill>
                  <a:schemeClr val="tx1"/>
                </a:solidFill>
                <a:cs typeface="+mj-cs"/>
              </a:rPr>
              <a:t>و يشار إليها في الجدول بسهم، و في مثالنا هذا تمثل </a:t>
            </a:r>
            <a:r>
              <a:rPr lang="fr-FR" sz="2600" dirty="0">
                <a:solidFill>
                  <a:schemeClr val="tx1"/>
                </a:solidFill>
                <a:cs typeface="+mj-cs"/>
              </a:rPr>
              <a:t>S1 </a:t>
            </a:r>
            <a:r>
              <a:rPr lang="ar-DZ" sz="2600" dirty="0">
                <a:solidFill>
                  <a:schemeClr val="tx1"/>
                </a:solidFill>
                <a:cs typeface="+mj-cs"/>
              </a:rPr>
              <a:t>المتغيرة الخارجة.</a:t>
            </a:r>
          </a:p>
          <a:p>
            <a:pPr algn="just" rtl="1"/>
            <a:r>
              <a:rPr lang="ar-DZ" sz="2600" dirty="0">
                <a:solidFill>
                  <a:schemeClr val="tx1"/>
                </a:solidFill>
                <a:cs typeface="+mj-cs"/>
              </a:rPr>
              <a:t>جـ- </a:t>
            </a:r>
            <a:r>
              <a:rPr lang="ar-DZ" sz="2600" b="1" dirty="0">
                <a:solidFill>
                  <a:schemeClr val="tx1"/>
                </a:solidFill>
                <a:cs typeface="+mj-cs"/>
              </a:rPr>
              <a:t>تحديد عنصر الارتكاز</a:t>
            </a:r>
            <a:r>
              <a:rPr lang="ar-DZ" sz="2600" dirty="0">
                <a:solidFill>
                  <a:schemeClr val="tx1"/>
                </a:solidFill>
                <a:cs typeface="+mj-cs"/>
              </a:rPr>
              <a:t>: يمثل عنصر الارتكاز نقطة تقاطع عمود المتغيرة الداخلة مع سطر المتغيرة الخارجة </a:t>
            </a:r>
            <a:r>
              <a:rPr lang="fr-FR" sz="2600" dirty="0">
                <a:solidFill>
                  <a:schemeClr val="tx1"/>
                </a:solidFill>
                <a:cs typeface="+mj-cs"/>
              </a:rPr>
              <a:t>Pivot = </a:t>
            </a:r>
            <a:r>
              <a:rPr lang="fr-FR" sz="2600" dirty="0" err="1">
                <a:solidFill>
                  <a:schemeClr val="tx1"/>
                </a:solidFill>
                <a:cs typeface="+mj-cs"/>
              </a:rPr>
              <a:t>Lp</a:t>
            </a:r>
            <a:r>
              <a:rPr lang="fr-FR" sz="2600" dirty="0">
                <a:solidFill>
                  <a:schemeClr val="tx1"/>
                </a:solidFill>
                <a:cs typeface="+mj-cs"/>
              </a:rPr>
              <a:t> ⋂ Cp، </a:t>
            </a:r>
            <a:r>
              <a:rPr lang="ar-DZ" sz="2600" dirty="0">
                <a:solidFill>
                  <a:schemeClr val="tx1"/>
                </a:solidFill>
                <a:cs typeface="+mj-cs"/>
              </a:rPr>
              <a:t>يشار إليه بدائرة في الجدول، و في </a:t>
            </a:r>
            <a:r>
              <a:rPr lang="ar-DZ" sz="2600" dirty="0" smtClean="0">
                <a:solidFill>
                  <a:schemeClr val="tx1"/>
                </a:solidFill>
                <a:cs typeface="+mj-cs"/>
              </a:rPr>
              <a:t>مثالنا </a:t>
            </a:r>
            <a:r>
              <a:rPr lang="ar-DZ" sz="2600" dirty="0">
                <a:solidFill>
                  <a:schemeClr val="tx1"/>
                </a:solidFill>
                <a:cs typeface="+mj-cs"/>
              </a:rPr>
              <a:t>هو 4</a:t>
            </a:r>
            <a:r>
              <a:rPr lang="ar-DZ" sz="2600" dirty="0" smtClean="0">
                <a:solidFill>
                  <a:schemeClr val="tx1"/>
                </a:solidFill>
                <a:cs typeface="+mj-cs"/>
              </a:rPr>
              <a:t>.</a:t>
            </a:r>
          </a:p>
          <a:p>
            <a:pPr algn="just" rtl="1"/>
            <a:r>
              <a:rPr lang="ar-DZ" sz="2600" b="1" dirty="0">
                <a:solidFill>
                  <a:schemeClr val="tx1"/>
                </a:solidFill>
                <a:cs typeface="+mj-cs"/>
              </a:rPr>
              <a:t>1- 5-تشكيل جدول </a:t>
            </a:r>
            <a:r>
              <a:rPr lang="ar-DZ" sz="2600" b="1" dirty="0" err="1">
                <a:solidFill>
                  <a:schemeClr val="tx1"/>
                </a:solidFill>
                <a:cs typeface="+mj-cs"/>
              </a:rPr>
              <a:t>السمبلكس</a:t>
            </a:r>
            <a:r>
              <a:rPr lang="ar-DZ" sz="2600" b="1" dirty="0">
                <a:solidFill>
                  <a:schemeClr val="tx1"/>
                </a:solidFill>
                <a:cs typeface="+mj-cs"/>
              </a:rPr>
              <a:t> الثاني</a:t>
            </a:r>
            <a:r>
              <a:rPr lang="ar-DZ" sz="2600" b="1" dirty="0" smtClean="0">
                <a:solidFill>
                  <a:schemeClr val="tx1"/>
                </a:solidFill>
                <a:cs typeface="+mj-cs"/>
              </a:rPr>
              <a:t>:</a:t>
            </a:r>
          </a:p>
          <a:p>
            <a:pPr rtl="1"/>
            <a:r>
              <a:rPr lang="ar-DZ" sz="2600" dirty="0">
                <a:solidFill>
                  <a:schemeClr val="tx1"/>
                </a:solidFill>
                <a:cs typeface="+mj-cs"/>
              </a:rPr>
              <a:t>الجدول رقم 07: جدول </a:t>
            </a:r>
            <a:r>
              <a:rPr lang="ar-DZ" sz="2600" dirty="0" err="1">
                <a:solidFill>
                  <a:schemeClr val="tx1"/>
                </a:solidFill>
                <a:cs typeface="+mj-cs"/>
              </a:rPr>
              <a:t>السمبلكس</a:t>
            </a:r>
            <a:r>
              <a:rPr lang="ar-DZ" sz="2600" dirty="0">
                <a:solidFill>
                  <a:schemeClr val="tx1"/>
                </a:solidFill>
                <a:cs typeface="+mj-cs"/>
              </a:rPr>
              <a:t> الثاني للمثال 04-01</a:t>
            </a:r>
          </a:p>
        </p:txBody>
      </p:sp>
    </p:spTree>
    <p:extLst>
      <p:ext uri="{BB962C8B-B14F-4D97-AF65-F5344CB8AC3E}">
        <p14:creationId xmlns:p14="http://schemas.microsoft.com/office/powerpoint/2010/main" val="8737789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331640" y="3933056"/>
            <a:ext cx="5905500" cy="2000250"/>
          </a:xfrm>
          <a:prstGeom prst="rect">
            <a:avLst/>
          </a:prstGeom>
        </p:spPr>
      </p:pic>
      <p:sp>
        <p:nvSpPr>
          <p:cNvPr id="3" name="Sous-titre 2"/>
          <p:cNvSpPr>
            <a:spLocks noGrp="1"/>
          </p:cNvSpPr>
          <p:nvPr>
            <p:ph type="subTitle" idx="1"/>
          </p:nvPr>
        </p:nvSpPr>
        <p:spPr>
          <a:xfrm>
            <a:off x="107504" y="116632"/>
            <a:ext cx="8928992" cy="6624736"/>
          </a:xfrm>
        </p:spPr>
        <p:txBody>
          <a:bodyPr/>
          <a:lstStyle/>
          <a:p>
            <a:pPr algn="just" rtl="1"/>
            <a:r>
              <a:rPr lang="ar-DZ" sz="2600" dirty="0">
                <a:solidFill>
                  <a:schemeClr val="tx1"/>
                </a:solidFill>
                <a:cs typeface="+mj-cs"/>
              </a:rPr>
              <a:t>-	يتم تشكيل جدول </a:t>
            </a:r>
            <a:r>
              <a:rPr lang="ar-DZ" sz="2600" dirty="0" err="1">
                <a:solidFill>
                  <a:schemeClr val="tx1"/>
                </a:solidFill>
                <a:cs typeface="+mj-cs"/>
              </a:rPr>
              <a:t>السمبلكس</a:t>
            </a:r>
            <a:r>
              <a:rPr lang="ar-DZ" sz="2600" dirty="0">
                <a:solidFill>
                  <a:schemeClr val="tx1"/>
                </a:solidFill>
                <a:cs typeface="+mj-cs"/>
              </a:rPr>
              <a:t> الثاني بإدخال المتغيرة الداخلة مكان المتغيرة الخارجة؛</a:t>
            </a:r>
          </a:p>
          <a:p>
            <a:pPr algn="just" rtl="1"/>
            <a:r>
              <a:rPr lang="ar-DZ" sz="2600" dirty="0">
                <a:solidFill>
                  <a:schemeClr val="tx1"/>
                </a:solidFill>
                <a:cs typeface="+mj-cs"/>
              </a:rPr>
              <a:t>-	تتم قسمة قيم سطر الارتكاز </a:t>
            </a:r>
            <a:r>
              <a:rPr lang="fr-FR" sz="2600" dirty="0" err="1" smtClean="0">
                <a:solidFill>
                  <a:schemeClr val="tx1"/>
                </a:solidFill>
                <a:cs typeface="+mj-cs"/>
              </a:rPr>
              <a:t>Lp</a:t>
            </a:r>
            <a:r>
              <a:rPr lang="fr-FR" sz="2600" dirty="0" smtClean="0">
                <a:solidFill>
                  <a:schemeClr val="tx1"/>
                </a:solidFill>
                <a:cs typeface="+mj-cs"/>
              </a:rPr>
              <a:t>)</a:t>
            </a:r>
            <a:r>
              <a:rPr lang="ar-DZ" sz="2600" dirty="0" smtClean="0">
                <a:solidFill>
                  <a:schemeClr val="tx1"/>
                </a:solidFill>
                <a:cs typeface="+mj-cs"/>
              </a:rPr>
              <a:t> )في </a:t>
            </a:r>
            <a:r>
              <a:rPr lang="ar-DZ" sz="2600" dirty="0">
                <a:solidFill>
                  <a:schemeClr val="tx1"/>
                </a:solidFill>
                <a:cs typeface="+mj-cs"/>
              </a:rPr>
              <a:t>الجدول الأول على عنصر الارتكاز نفسه </a:t>
            </a:r>
            <a:r>
              <a:rPr lang="fr-FR" sz="2600" dirty="0">
                <a:solidFill>
                  <a:schemeClr val="tx1"/>
                </a:solidFill>
                <a:cs typeface="+mj-cs"/>
              </a:rPr>
              <a:t>(</a:t>
            </a:r>
            <a:r>
              <a:rPr lang="fr-FR" sz="2600" dirty="0" err="1" smtClean="0">
                <a:solidFill>
                  <a:schemeClr val="tx1"/>
                </a:solidFill>
                <a:cs typeface="+mj-cs"/>
              </a:rPr>
              <a:t>Lp</a:t>
            </a:r>
            <a:r>
              <a:rPr lang="fr-FR" sz="2600" dirty="0" smtClean="0">
                <a:solidFill>
                  <a:schemeClr val="tx1"/>
                </a:solidFill>
                <a:cs typeface="+mj-cs"/>
              </a:rPr>
              <a:t>/P</a:t>
            </a:r>
            <a:r>
              <a:rPr lang="fr-FR" sz="2600" dirty="0">
                <a:solidFill>
                  <a:schemeClr val="tx1"/>
                </a:solidFill>
                <a:cs typeface="+mj-cs"/>
              </a:rPr>
              <a:t>)؛</a:t>
            </a:r>
          </a:p>
          <a:p>
            <a:pPr algn="just" rtl="1"/>
            <a:r>
              <a:rPr lang="fr-FR" sz="2600" dirty="0">
                <a:solidFill>
                  <a:schemeClr val="tx1"/>
                </a:solidFill>
                <a:cs typeface="+mj-cs"/>
              </a:rPr>
              <a:t>-	</a:t>
            </a:r>
            <a:r>
              <a:rPr lang="ar-DZ" sz="2600" dirty="0">
                <a:solidFill>
                  <a:schemeClr val="tx1"/>
                </a:solidFill>
                <a:cs typeface="+mj-cs"/>
              </a:rPr>
              <a:t>قيم عمود الارتكاز في الجدول الأول تصبح أصفاراً في الجدول </a:t>
            </a:r>
            <a:r>
              <a:rPr lang="ar-DZ" sz="2600" dirty="0" smtClean="0">
                <a:solidFill>
                  <a:schemeClr val="tx1"/>
                </a:solidFill>
                <a:cs typeface="+mj-cs"/>
              </a:rPr>
              <a:t>الثاني</a:t>
            </a:r>
            <a:r>
              <a:rPr lang="fr-FR" sz="2600" dirty="0" smtClean="0">
                <a:solidFill>
                  <a:schemeClr val="tx1"/>
                </a:solidFill>
                <a:cs typeface="+mj-cs"/>
              </a:rPr>
              <a:t>Cp=0، </a:t>
            </a:r>
            <a:r>
              <a:rPr lang="ar-DZ" sz="2600" dirty="0">
                <a:solidFill>
                  <a:schemeClr val="tx1"/>
                </a:solidFill>
                <a:cs typeface="+mj-cs"/>
              </a:rPr>
              <a:t>ماعدا عنصر الارتكاز الذي يبقى مساويا </a:t>
            </a:r>
            <a:r>
              <a:rPr lang="ar-DZ" sz="2600" dirty="0" smtClean="0">
                <a:solidFill>
                  <a:schemeClr val="tx1"/>
                </a:solidFill>
                <a:cs typeface="+mj-cs"/>
              </a:rPr>
              <a:t>للواحد</a:t>
            </a:r>
            <a:r>
              <a:rPr lang="fr-FR" sz="2600" dirty="0" smtClean="0">
                <a:solidFill>
                  <a:schemeClr val="tx1"/>
                </a:solidFill>
                <a:cs typeface="+mj-cs"/>
              </a:rPr>
              <a:t>P=1؛</a:t>
            </a:r>
            <a:endParaRPr lang="fr-FR" sz="2600" dirty="0">
              <a:solidFill>
                <a:schemeClr val="tx1"/>
              </a:solidFill>
              <a:cs typeface="+mj-cs"/>
            </a:endParaRPr>
          </a:p>
          <a:p>
            <a:pPr algn="just" rtl="1"/>
            <a:r>
              <a:rPr lang="fr-FR" sz="2600" dirty="0">
                <a:solidFill>
                  <a:schemeClr val="tx1"/>
                </a:solidFill>
                <a:cs typeface="+mj-cs"/>
              </a:rPr>
              <a:t>-	</a:t>
            </a:r>
            <a:r>
              <a:rPr lang="ar-DZ" sz="2600" dirty="0">
                <a:solidFill>
                  <a:schemeClr val="tx1"/>
                </a:solidFill>
                <a:cs typeface="+mj-cs"/>
              </a:rPr>
              <a:t>قيم باقي الأسطر يتم حسابها عن طريق ضرب عدد في قيم سطر الارتكاز الجديدة، مع إضافة القيم القديمة للسطر )في الجدول الأول) أي: القيمة الجديدة للسطر= </a:t>
            </a:r>
            <a:r>
              <a:rPr lang="fr-FR" sz="2600" dirty="0">
                <a:solidFill>
                  <a:schemeClr val="tx1"/>
                </a:solidFill>
                <a:cs typeface="+mj-cs"/>
              </a:rPr>
              <a:t>(</a:t>
            </a:r>
            <a:r>
              <a:rPr lang="fr-FR" sz="2600" dirty="0" smtClean="0">
                <a:solidFill>
                  <a:schemeClr val="tx1"/>
                </a:solidFill>
                <a:cs typeface="+mj-cs"/>
              </a:rPr>
              <a:t>a</a:t>
            </a:r>
            <a:r>
              <a:rPr lang="fr-FR" sz="2600" dirty="0">
                <a:solidFill>
                  <a:schemeClr val="tx1"/>
                </a:solidFill>
                <a:cs typeface="+mj-cs"/>
              </a:rPr>
              <a:t>).</a:t>
            </a:r>
            <a:r>
              <a:rPr lang="fr-FR" sz="2600" dirty="0" err="1">
                <a:solidFill>
                  <a:schemeClr val="tx1"/>
                </a:solidFill>
                <a:cs typeface="+mj-cs"/>
              </a:rPr>
              <a:t>Lp</a:t>
            </a:r>
            <a:r>
              <a:rPr lang="fr-FR" sz="2600" dirty="0">
                <a:solidFill>
                  <a:schemeClr val="tx1"/>
                </a:solidFill>
                <a:cs typeface="+mj-cs"/>
              </a:rPr>
              <a:t> + </a:t>
            </a:r>
            <a:r>
              <a:rPr lang="fr-FR" sz="2600" dirty="0" err="1">
                <a:solidFill>
                  <a:schemeClr val="tx1"/>
                </a:solidFill>
                <a:cs typeface="+mj-cs"/>
              </a:rPr>
              <a:t>Linitiale</a:t>
            </a:r>
            <a:r>
              <a:rPr lang="fr-FR" sz="2600" dirty="0" smtClean="0">
                <a:solidFill>
                  <a:schemeClr val="tx1"/>
                </a:solidFill>
                <a:cs typeface="+mj-cs"/>
              </a:rPr>
              <a:t>.</a:t>
            </a:r>
            <a:endParaRPr lang="fr-FR" sz="2600" dirty="0">
              <a:solidFill>
                <a:schemeClr val="tx1"/>
              </a:solidFill>
              <a:cs typeface="+mj-cs"/>
            </a:endParaRP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390210635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endParaRPr lang="ar-DZ" sz="2600" dirty="0" smtClean="0">
              <a:solidFill>
                <a:schemeClr val="tx1"/>
              </a:solidFill>
              <a:cs typeface="+mj-cs"/>
            </a:endParaRPr>
          </a:p>
          <a:p>
            <a:pPr algn="just" rtl="1"/>
            <a:r>
              <a:rPr lang="ar-DZ" sz="2600" b="1" dirty="0">
                <a:solidFill>
                  <a:schemeClr val="tx1"/>
                </a:solidFill>
                <a:cs typeface="+mj-cs"/>
              </a:rPr>
              <a:t>مثال</a:t>
            </a:r>
            <a:r>
              <a:rPr lang="ar-DZ" sz="2600" dirty="0">
                <a:solidFill>
                  <a:schemeClr val="tx1"/>
                </a:solidFill>
                <a:cs typeface="+mj-cs"/>
              </a:rPr>
              <a:t>: قيم السطر الثاني يتم حسابها كما يلي:</a:t>
            </a:r>
          </a:p>
          <a:p>
            <a:pPr algn="just" rtl="1"/>
            <a:r>
              <a:rPr lang="ar-DZ" sz="2600" dirty="0">
                <a:solidFill>
                  <a:schemeClr val="tx1"/>
                </a:solidFill>
                <a:cs typeface="+mj-cs"/>
              </a:rPr>
              <a:t>(-2)(</a:t>
            </a:r>
            <a:r>
              <a:rPr lang="fr-FR" sz="2600" dirty="0" err="1">
                <a:solidFill>
                  <a:schemeClr val="tx1"/>
                </a:solidFill>
                <a:cs typeface="+mj-cs"/>
              </a:rPr>
              <a:t>Lp</a:t>
            </a:r>
            <a:r>
              <a:rPr lang="fr-FR" sz="2600" dirty="0">
                <a:solidFill>
                  <a:schemeClr val="tx1"/>
                </a:solidFill>
                <a:cs typeface="+mj-cs"/>
              </a:rPr>
              <a:t>=1)+(Li=2)=0,   (-2)(1/2)+(2)=1,   (-2)(1)+(1)= -1,   (-2)( 1/4)+(0)=-1/2</a:t>
            </a:r>
          </a:p>
          <a:p>
            <a:pPr algn="just" rtl="1"/>
            <a:r>
              <a:rPr lang="fr-FR" sz="2600" dirty="0">
                <a:solidFill>
                  <a:schemeClr val="tx1"/>
                </a:solidFill>
                <a:cs typeface="+mj-cs"/>
              </a:rPr>
              <a:t>-	</a:t>
            </a:r>
            <a:r>
              <a:rPr lang="ar-DZ" sz="2600" dirty="0">
                <a:solidFill>
                  <a:schemeClr val="tx1"/>
                </a:solidFill>
                <a:cs typeface="+mj-cs"/>
              </a:rPr>
              <a:t>يتم الحصول على قيم </a:t>
            </a:r>
            <a:r>
              <a:rPr lang="fr-FR" sz="2600" dirty="0" err="1">
                <a:solidFill>
                  <a:schemeClr val="tx1"/>
                </a:solidFill>
                <a:cs typeface="+mj-cs"/>
              </a:rPr>
              <a:t>Zj</a:t>
            </a:r>
            <a:r>
              <a:rPr lang="fr-FR" sz="2600" dirty="0">
                <a:solidFill>
                  <a:schemeClr val="tx1"/>
                </a:solidFill>
                <a:cs typeface="+mj-cs"/>
              </a:rPr>
              <a:t> </a:t>
            </a:r>
            <a:r>
              <a:rPr lang="ar-DZ" sz="2600" dirty="0">
                <a:solidFill>
                  <a:schemeClr val="tx1"/>
                </a:solidFill>
                <a:cs typeface="+mj-cs"/>
              </a:rPr>
              <a:t>عن طريق ضرب معاملات متغيرات الأساس في معاملات المتغيرات في القيود الوظيفية.</a:t>
            </a:r>
          </a:p>
          <a:p>
            <a:pPr algn="just" rtl="1"/>
            <a:r>
              <a:rPr lang="ar-DZ" sz="2600" b="1" dirty="0">
                <a:solidFill>
                  <a:schemeClr val="tx1"/>
                </a:solidFill>
                <a:cs typeface="+mj-cs"/>
              </a:rPr>
              <a:t>مثال</a:t>
            </a:r>
            <a:r>
              <a:rPr lang="ar-DZ" sz="2600" dirty="0">
                <a:solidFill>
                  <a:schemeClr val="tx1"/>
                </a:solidFill>
                <a:cs typeface="+mj-cs"/>
              </a:rPr>
              <a:t>: (70×1) + (0×0) + (0×0) = 70، (70×1/2) + (0×1) + (0×1/2) = 35.</a:t>
            </a:r>
          </a:p>
          <a:p>
            <a:pPr algn="just" rtl="1"/>
            <a:r>
              <a:rPr lang="ar-DZ" sz="2600" dirty="0">
                <a:solidFill>
                  <a:schemeClr val="tx1"/>
                </a:solidFill>
                <a:cs typeface="+mj-cs"/>
              </a:rPr>
              <a:t>-	بعدها يتم تحديد قيمة </a:t>
            </a:r>
            <a:r>
              <a:rPr lang="fr-FR" sz="2600" dirty="0">
                <a:solidFill>
                  <a:schemeClr val="tx1"/>
                </a:solidFill>
                <a:cs typeface="+mj-cs"/>
              </a:rPr>
              <a:t>Z </a:t>
            </a:r>
            <a:r>
              <a:rPr lang="ar-DZ" sz="2600" dirty="0">
                <a:solidFill>
                  <a:schemeClr val="tx1"/>
                </a:solidFill>
                <a:cs typeface="+mj-cs"/>
              </a:rPr>
              <a:t>إن كانت مثلى، و ذلك إن كانت جميع معاملاتها سالبة أو معدومة، و في حالتنا هذه، قيمة </a:t>
            </a:r>
            <a:r>
              <a:rPr lang="fr-FR" sz="2600" dirty="0">
                <a:solidFill>
                  <a:schemeClr val="tx1"/>
                </a:solidFill>
                <a:cs typeface="+mj-cs"/>
              </a:rPr>
              <a:t>Z </a:t>
            </a:r>
            <a:r>
              <a:rPr lang="ar-DZ" sz="2600" dirty="0">
                <a:solidFill>
                  <a:schemeClr val="tx1"/>
                </a:solidFill>
                <a:cs typeface="+mj-cs"/>
              </a:rPr>
              <a:t>ليست مثلى لأن هناك قيمة موجبة (5)، و عليه يتم إنشاء جدول </a:t>
            </a:r>
            <a:r>
              <a:rPr lang="ar-DZ" sz="2600" dirty="0" err="1">
                <a:solidFill>
                  <a:schemeClr val="tx1"/>
                </a:solidFill>
                <a:cs typeface="+mj-cs"/>
              </a:rPr>
              <a:t>سمبلكس</a:t>
            </a:r>
            <a:r>
              <a:rPr lang="ar-DZ" sz="2600" dirty="0">
                <a:solidFill>
                  <a:schemeClr val="tx1"/>
                </a:solidFill>
                <a:cs typeface="+mj-cs"/>
              </a:rPr>
              <a:t> ثالث بغية تحسين الحل مرة أخرى، و ذلك بدءً بحساب قيم </a:t>
            </a:r>
            <a:r>
              <a:rPr lang="fr-FR" sz="2600" dirty="0">
                <a:solidFill>
                  <a:schemeClr val="tx1"/>
                </a:solidFill>
                <a:cs typeface="+mj-cs"/>
              </a:rPr>
              <a:t>Ri </a:t>
            </a:r>
            <a:r>
              <a:rPr lang="ar-DZ" sz="2600" dirty="0">
                <a:solidFill>
                  <a:schemeClr val="tx1"/>
                </a:solidFill>
                <a:cs typeface="+mj-cs"/>
              </a:rPr>
              <a:t>و تحديد المتغيرة الداخلة و الخارجة.</a:t>
            </a:r>
          </a:p>
          <a:p>
            <a:pPr algn="just" rtl="1"/>
            <a:r>
              <a:rPr lang="ar-DZ" sz="2600" dirty="0">
                <a:solidFill>
                  <a:schemeClr val="tx1"/>
                </a:solidFill>
                <a:cs typeface="+mj-cs"/>
              </a:rPr>
              <a:t>-	تتم قراءة حل الأساس المقبول الموافق للجدول الثاني كما يلي:</a:t>
            </a:r>
          </a:p>
          <a:p>
            <a:pPr algn="just" rtl="1"/>
            <a:r>
              <a:rPr lang="ar-DZ" sz="2600" dirty="0">
                <a:solidFill>
                  <a:schemeClr val="tx1"/>
                </a:solidFill>
                <a:cs typeface="+mj-cs"/>
              </a:rPr>
              <a:t>متغيرات الأساس: </a:t>
            </a:r>
            <a:r>
              <a:rPr lang="fr-FR" sz="2600" dirty="0">
                <a:solidFill>
                  <a:schemeClr val="tx1"/>
                </a:solidFill>
                <a:cs typeface="+mj-cs"/>
              </a:rPr>
              <a:t>x1=250,  S2=300,  S3=150</a:t>
            </a:r>
          </a:p>
          <a:p>
            <a:pPr algn="just" rtl="1"/>
            <a:r>
              <a:rPr lang="ar-DZ" sz="2600" dirty="0">
                <a:solidFill>
                  <a:schemeClr val="tx1"/>
                </a:solidFill>
                <a:cs typeface="+mj-cs"/>
              </a:rPr>
              <a:t>متغيرات خارج الأساس: </a:t>
            </a:r>
            <a:r>
              <a:rPr lang="fr-FR" sz="2600" dirty="0">
                <a:solidFill>
                  <a:schemeClr val="tx1"/>
                </a:solidFill>
                <a:cs typeface="+mj-cs"/>
              </a:rPr>
              <a:t>x2=0,  x3=0,  S1=0</a:t>
            </a:r>
          </a:p>
        </p:txBody>
      </p:sp>
    </p:spTree>
    <p:extLst>
      <p:ext uri="{BB962C8B-B14F-4D97-AF65-F5344CB8AC3E}">
        <p14:creationId xmlns:p14="http://schemas.microsoft.com/office/powerpoint/2010/main" val="16768714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r>
              <a:rPr lang="ar-DZ" sz="2600" dirty="0">
                <a:solidFill>
                  <a:schemeClr val="tx1"/>
                </a:solidFill>
                <a:cs typeface="+mj-cs"/>
              </a:rPr>
              <a:t>و عليه و بالاعتماد على الخطوات السابقة يتم الانتقال من أول حل أساس مقبول ذو </a:t>
            </a:r>
            <a:r>
              <a:rPr lang="fr-FR" sz="2600" dirty="0">
                <a:solidFill>
                  <a:schemeClr val="tx1"/>
                </a:solidFill>
                <a:cs typeface="+mj-cs"/>
              </a:rPr>
              <a:t>Z=0 </a:t>
            </a:r>
            <a:r>
              <a:rPr lang="ar-DZ" sz="2600" dirty="0">
                <a:solidFill>
                  <a:schemeClr val="tx1"/>
                </a:solidFill>
                <a:cs typeface="+mj-cs"/>
              </a:rPr>
              <a:t>إلى حل أساس مقبول آخر ذو </a:t>
            </a:r>
            <a:r>
              <a:rPr lang="fr-FR" sz="2600" dirty="0">
                <a:solidFill>
                  <a:schemeClr val="tx1"/>
                </a:solidFill>
                <a:cs typeface="+mj-cs"/>
              </a:rPr>
              <a:t>Z=17500، </a:t>
            </a:r>
            <a:r>
              <a:rPr lang="ar-DZ" sz="2600" dirty="0">
                <a:solidFill>
                  <a:schemeClr val="tx1"/>
                </a:solidFill>
                <a:cs typeface="+mj-cs"/>
              </a:rPr>
              <a:t>أي يتم تحسين الحل الأول.</a:t>
            </a:r>
          </a:p>
          <a:p>
            <a:pPr algn="just" rtl="1"/>
            <a:r>
              <a:rPr lang="ar-DZ" sz="2600" dirty="0">
                <a:solidFill>
                  <a:schemeClr val="tx1"/>
                </a:solidFill>
                <a:cs typeface="+mj-cs"/>
              </a:rPr>
              <a:t>1- 6-تشكيل جدول </a:t>
            </a:r>
            <a:r>
              <a:rPr lang="ar-DZ" sz="2600" dirty="0" err="1">
                <a:solidFill>
                  <a:schemeClr val="tx1"/>
                </a:solidFill>
                <a:cs typeface="+mj-cs"/>
              </a:rPr>
              <a:t>السمبلكس</a:t>
            </a:r>
            <a:r>
              <a:rPr lang="ar-DZ" sz="2600" dirty="0">
                <a:solidFill>
                  <a:schemeClr val="tx1"/>
                </a:solidFill>
                <a:cs typeface="+mj-cs"/>
              </a:rPr>
              <a:t> الثالث:</a:t>
            </a:r>
          </a:p>
          <a:p>
            <a:pPr algn="just" rtl="1"/>
            <a:r>
              <a:rPr lang="ar-DZ" sz="2600" dirty="0">
                <a:solidFill>
                  <a:schemeClr val="tx1"/>
                </a:solidFill>
                <a:cs typeface="+mj-cs"/>
              </a:rPr>
              <a:t>   تمثل </a:t>
            </a:r>
            <a:r>
              <a:rPr lang="fr-FR" sz="2600" dirty="0">
                <a:solidFill>
                  <a:schemeClr val="tx1"/>
                </a:solidFill>
                <a:cs typeface="+mj-cs"/>
              </a:rPr>
              <a:t>x2 </a:t>
            </a:r>
            <a:r>
              <a:rPr lang="ar-DZ" sz="2600" dirty="0">
                <a:solidFill>
                  <a:schemeClr val="tx1"/>
                </a:solidFill>
                <a:cs typeface="+mj-cs"/>
              </a:rPr>
              <a:t>المتغيرة الداخلة في هذه الحالة لأنها توافق أكبر معامل لــ </a:t>
            </a:r>
            <a:r>
              <a:rPr lang="fr-FR" sz="2600" dirty="0">
                <a:solidFill>
                  <a:schemeClr val="tx1"/>
                </a:solidFill>
                <a:cs typeface="+mj-cs"/>
              </a:rPr>
              <a:t>Z </a:t>
            </a:r>
            <a:r>
              <a:rPr lang="ar-DZ" sz="2600" dirty="0">
                <a:solidFill>
                  <a:schemeClr val="tx1"/>
                </a:solidFill>
                <a:cs typeface="+mj-cs"/>
              </a:rPr>
              <a:t>و </a:t>
            </a:r>
            <a:r>
              <a:rPr lang="fr-FR" sz="2600" dirty="0">
                <a:solidFill>
                  <a:schemeClr val="tx1"/>
                </a:solidFill>
                <a:cs typeface="+mj-cs"/>
              </a:rPr>
              <a:t>S3 </a:t>
            </a:r>
            <a:r>
              <a:rPr lang="ar-DZ" sz="2600" dirty="0">
                <a:solidFill>
                  <a:schemeClr val="tx1"/>
                </a:solidFill>
                <a:cs typeface="+mj-cs"/>
              </a:rPr>
              <a:t>هي المتغيرة الخارجة لأنها توافق أدنى قيمة لــ </a:t>
            </a:r>
            <a:r>
              <a:rPr lang="fr-FR" sz="2600" dirty="0">
                <a:solidFill>
                  <a:schemeClr val="tx1"/>
                </a:solidFill>
                <a:cs typeface="+mj-cs"/>
              </a:rPr>
              <a:t>Ri، </a:t>
            </a:r>
            <a:r>
              <a:rPr lang="ar-DZ" sz="2600" dirty="0">
                <a:solidFill>
                  <a:schemeClr val="tx1"/>
                </a:solidFill>
                <a:cs typeface="+mj-cs"/>
              </a:rPr>
              <a:t>و عليه فإن نقطة تقاطع سطر الارتكاز (المتغيرة الخارجة) و عمود الارتكاز (المتغيرة الداخلة) تمثل نقطة الارتكاز </a:t>
            </a:r>
            <a:r>
              <a:rPr lang="fr-FR" sz="2600" dirty="0">
                <a:solidFill>
                  <a:schemeClr val="tx1"/>
                </a:solidFill>
                <a:cs typeface="+mj-cs"/>
              </a:rPr>
              <a:t>P=5/2.</a:t>
            </a:r>
          </a:p>
          <a:p>
            <a:pPr rtl="1"/>
            <a:r>
              <a:rPr lang="ar-DZ" sz="2600" dirty="0">
                <a:solidFill>
                  <a:schemeClr val="tx1"/>
                </a:solidFill>
                <a:cs typeface="+mj-cs"/>
              </a:rPr>
              <a:t>الجدول رقم </a:t>
            </a:r>
            <a:r>
              <a:rPr lang="ar-DZ" sz="2600" dirty="0" smtClean="0">
                <a:solidFill>
                  <a:schemeClr val="tx1"/>
                </a:solidFill>
                <a:cs typeface="+mj-cs"/>
              </a:rPr>
              <a:t>03: </a:t>
            </a:r>
            <a:r>
              <a:rPr lang="ar-DZ" sz="2600" dirty="0">
                <a:solidFill>
                  <a:schemeClr val="tx1"/>
                </a:solidFill>
                <a:cs typeface="+mj-cs"/>
              </a:rPr>
              <a:t>جدول </a:t>
            </a:r>
            <a:r>
              <a:rPr lang="ar-DZ" sz="2600" dirty="0" err="1">
                <a:solidFill>
                  <a:schemeClr val="tx1"/>
                </a:solidFill>
                <a:cs typeface="+mj-cs"/>
              </a:rPr>
              <a:t>السمبلكس</a:t>
            </a:r>
            <a:r>
              <a:rPr lang="ar-DZ" sz="2600" dirty="0">
                <a:solidFill>
                  <a:schemeClr val="tx1"/>
                </a:solidFill>
                <a:cs typeface="+mj-cs"/>
              </a:rPr>
              <a:t> الثالث للمثال </a:t>
            </a:r>
            <a:r>
              <a:rPr lang="ar-DZ" sz="2600" dirty="0" smtClean="0">
                <a:solidFill>
                  <a:schemeClr val="tx1"/>
                </a:solidFill>
                <a:cs typeface="+mj-cs"/>
              </a:rPr>
              <a:t>04-01</a:t>
            </a:r>
          </a:p>
          <a:p>
            <a:pPr rtl="1"/>
            <a:endParaRPr lang="ar-DZ" sz="2600" dirty="0" smtClean="0">
              <a:solidFill>
                <a:schemeClr val="tx1"/>
              </a:solidFill>
              <a:cs typeface="+mj-cs"/>
            </a:endParaRPr>
          </a:p>
        </p:txBody>
      </p:sp>
      <p:pic>
        <p:nvPicPr>
          <p:cNvPr id="2" name="Image 1"/>
          <p:cNvPicPr>
            <a:picLocks noChangeAspect="1"/>
          </p:cNvPicPr>
          <p:nvPr/>
        </p:nvPicPr>
        <p:blipFill>
          <a:blip r:embed="rId2"/>
          <a:stretch>
            <a:fillRect/>
          </a:stretch>
        </p:blipFill>
        <p:spPr>
          <a:xfrm>
            <a:off x="1614487" y="3429000"/>
            <a:ext cx="5915025" cy="1990725"/>
          </a:xfrm>
          <a:prstGeom prst="rect">
            <a:avLst/>
          </a:prstGeom>
        </p:spPr>
      </p:pic>
    </p:spTree>
    <p:extLst>
      <p:ext uri="{BB962C8B-B14F-4D97-AF65-F5344CB8AC3E}">
        <p14:creationId xmlns:p14="http://schemas.microsoft.com/office/powerpoint/2010/main" val="273184186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endParaRPr lang="ar-DZ" sz="2600" dirty="0" smtClean="0">
              <a:solidFill>
                <a:schemeClr val="tx1"/>
              </a:solidFill>
              <a:cs typeface="+mj-cs"/>
            </a:endParaRPr>
          </a:p>
          <a:p>
            <a:pPr algn="just" rtl="1"/>
            <a:r>
              <a:rPr lang="ar-DZ" sz="2600" dirty="0">
                <a:solidFill>
                  <a:schemeClr val="tx1"/>
                </a:solidFill>
                <a:cs typeface="+mj-cs"/>
              </a:rPr>
              <a:t>من جدول </a:t>
            </a:r>
            <a:r>
              <a:rPr lang="ar-DZ" sz="2600" dirty="0" err="1">
                <a:solidFill>
                  <a:schemeClr val="tx1"/>
                </a:solidFill>
                <a:cs typeface="+mj-cs"/>
              </a:rPr>
              <a:t>السمبلكس</a:t>
            </a:r>
            <a:r>
              <a:rPr lang="ar-DZ" sz="2600" dirty="0">
                <a:solidFill>
                  <a:schemeClr val="tx1"/>
                </a:solidFill>
                <a:cs typeface="+mj-cs"/>
              </a:rPr>
              <a:t> الثالث نجد أن حل الأساس المقبول المُحسن هو:</a:t>
            </a:r>
          </a:p>
          <a:p>
            <a:pPr algn="just" rtl="1"/>
            <a:r>
              <a:rPr lang="fr-FR" sz="2600" dirty="0">
                <a:solidFill>
                  <a:schemeClr val="tx1"/>
                </a:solidFill>
                <a:cs typeface="+mj-cs"/>
              </a:rPr>
              <a:t>x1=220,     x2=60,     S2=240,     x3=0,     S1=0,     S3=0   ⇒   Z = 17800</a:t>
            </a:r>
          </a:p>
          <a:p>
            <a:pPr marL="457200" indent="-457200" algn="just" rtl="1">
              <a:buFontTx/>
              <a:buChar char="-"/>
            </a:pPr>
            <a:r>
              <a:rPr lang="ar-DZ" sz="2600" dirty="0" smtClean="0">
                <a:solidFill>
                  <a:schemeClr val="tx1"/>
                </a:solidFill>
                <a:cs typeface="+mj-cs"/>
              </a:rPr>
              <a:t>بالنسبة </a:t>
            </a:r>
            <a:r>
              <a:rPr lang="ar-DZ" sz="2600" dirty="0">
                <a:solidFill>
                  <a:schemeClr val="tx1"/>
                </a:solidFill>
                <a:cs typeface="+mj-cs"/>
              </a:rPr>
              <a:t>لــــ </a:t>
            </a:r>
            <a:r>
              <a:rPr lang="fr-FR" sz="2600" dirty="0">
                <a:solidFill>
                  <a:schemeClr val="tx1"/>
                </a:solidFill>
                <a:cs typeface="+mj-cs"/>
              </a:rPr>
              <a:t>Z </a:t>
            </a:r>
            <a:r>
              <a:rPr lang="ar-DZ" sz="2600" dirty="0">
                <a:solidFill>
                  <a:schemeClr val="tx1"/>
                </a:solidFill>
                <a:cs typeface="+mj-cs"/>
              </a:rPr>
              <a:t>نجد أنه لا يمكننا تحسين الحل مرة أخرى لأن النموذج تعظيم، و إذا أخذنا المتغيرة </a:t>
            </a:r>
            <a:r>
              <a:rPr lang="fr-FR" sz="2600" dirty="0">
                <a:solidFill>
                  <a:schemeClr val="tx1"/>
                </a:solidFill>
                <a:cs typeface="+mj-cs"/>
              </a:rPr>
              <a:t>x3 </a:t>
            </a:r>
            <a:r>
              <a:rPr lang="ar-DZ" sz="2600" dirty="0">
                <a:solidFill>
                  <a:schemeClr val="tx1"/>
                </a:solidFill>
                <a:cs typeface="+mj-cs"/>
              </a:rPr>
              <a:t>فإننا سوف نُخفض </a:t>
            </a:r>
            <a:r>
              <a:rPr lang="fr-FR" sz="2600" dirty="0">
                <a:solidFill>
                  <a:schemeClr val="tx1"/>
                </a:solidFill>
                <a:cs typeface="+mj-cs"/>
              </a:rPr>
              <a:t>Z </a:t>
            </a:r>
            <a:r>
              <a:rPr lang="ar-DZ" sz="2600" dirty="0">
                <a:solidFill>
                  <a:schemeClr val="tx1"/>
                </a:solidFill>
                <a:cs typeface="+mj-cs"/>
              </a:rPr>
              <a:t>بـــ (-10) لكل وحدة من </a:t>
            </a:r>
            <a:r>
              <a:rPr lang="fr-FR" sz="2600" dirty="0">
                <a:solidFill>
                  <a:schemeClr val="tx1"/>
                </a:solidFill>
                <a:cs typeface="+mj-cs"/>
              </a:rPr>
              <a:t>x3، </a:t>
            </a:r>
            <a:r>
              <a:rPr lang="ar-DZ" sz="2600" dirty="0">
                <a:solidFill>
                  <a:schemeClr val="tx1"/>
                </a:solidFill>
                <a:cs typeface="+mj-cs"/>
              </a:rPr>
              <a:t>لذا نتوقف</a:t>
            </a:r>
            <a:r>
              <a:rPr lang="ar-DZ" sz="2600" dirty="0" smtClean="0">
                <a:solidFill>
                  <a:schemeClr val="tx1"/>
                </a:solidFill>
                <a:cs typeface="+mj-cs"/>
              </a:rPr>
              <a:t>؛</a:t>
            </a:r>
          </a:p>
          <a:p>
            <a:pPr marL="457200" indent="-457200" algn="just" rtl="1">
              <a:buFontTx/>
              <a:buChar char="-"/>
            </a:pPr>
            <a:r>
              <a:rPr lang="ar-DZ" sz="2600" dirty="0" smtClean="0">
                <a:solidFill>
                  <a:schemeClr val="tx1"/>
                </a:solidFill>
                <a:cs typeface="+mj-cs"/>
              </a:rPr>
              <a:t>بما </a:t>
            </a:r>
            <a:r>
              <a:rPr lang="ar-DZ" sz="2600" dirty="0">
                <a:solidFill>
                  <a:schemeClr val="tx1"/>
                </a:solidFill>
                <a:cs typeface="+mj-cs"/>
              </a:rPr>
              <a:t>أن جميع معاملات متغيرات النموذج لـــ </a:t>
            </a:r>
            <a:r>
              <a:rPr lang="fr-FR" sz="2600" dirty="0">
                <a:solidFill>
                  <a:schemeClr val="tx1"/>
                </a:solidFill>
                <a:cs typeface="+mj-cs"/>
              </a:rPr>
              <a:t>Z </a:t>
            </a:r>
            <a:r>
              <a:rPr lang="ar-DZ" sz="2600" dirty="0">
                <a:solidFill>
                  <a:schemeClr val="tx1"/>
                </a:solidFill>
                <a:cs typeface="+mj-cs"/>
              </a:rPr>
              <a:t>سالبة أو معدومة فإن الحل الأخير هو الحل الأمثل (لأن اختيار أي وحدة أخرى سوف يؤدي إلى تخفيض قيمة دالة الهدف)؛</a:t>
            </a:r>
          </a:p>
          <a:p>
            <a:pPr marL="457200" indent="-457200" algn="just" rtl="1">
              <a:buFontTx/>
              <a:buChar char="-"/>
            </a:pPr>
            <a:r>
              <a:rPr lang="ar-DZ" sz="2600" dirty="0" smtClean="0">
                <a:solidFill>
                  <a:schemeClr val="tx1"/>
                </a:solidFill>
                <a:cs typeface="+mj-cs"/>
              </a:rPr>
              <a:t>إذا </a:t>
            </a:r>
            <a:r>
              <a:rPr lang="ar-DZ" sz="2600" dirty="0">
                <a:solidFill>
                  <a:schemeClr val="tx1"/>
                </a:solidFill>
                <a:cs typeface="+mj-cs"/>
              </a:rPr>
              <a:t>كانت معاملات متغيرات النموذج من نوع تعظيم </a:t>
            </a:r>
            <a:r>
              <a:rPr lang="fr-FR" sz="2600" dirty="0">
                <a:solidFill>
                  <a:schemeClr val="tx1"/>
                </a:solidFill>
                <a:cs typeface="+mj-cs"/>
              </a:rPr>
              <a:t>Max </a:t>
            </a:r>
            <a:r>
              <a:rPr lang="ar-DZ" sz="2600" dirty="0">
                <a:solidFill>
                  <a:schemeClr val="tx1"/>
                </a:solidFill>
                <a:cs typeface="+mj-cs"/>
              </a:rPr>
              <a:t>سالبة أو معدومة، فإن الحل الأخير هو الحل الأمثل، أما في النموذج من نوع تدنية </a:t>
            </a:r>
            <a:r>
              <a:rPr lang="fr-FR" sz="2600" dirty="0">
                <a:solidFill>
                  <a:schemeClr val="tx1"/>
                </a:solidFill>
                <a:cs typeface="+mj-cs"/>
              </a:rPr>
              <a:t>Min </a:t>
            </a:r>
            <a:r>
              <a:rPr lang="ar-DZ" sz="2600" dirty="0">
                <a:solidFill>
                  <a:schemeClr val="tx1"/>
                </a:solidFill>
                <a:cs typeface="+mj-cs"/>
              </a:rPr>
              <a:t>فإننا نحصل على الحل الأمثل عندما تكون كافة المعاملات موجبة أو معدومة.</a:t>
            </a:r>
          </a:p>
          <a:p>
            <a:pPr marL="457200" indent="-457200" algn="just" rtl="1">
              <a:buFontTx/>
              <a:buChar char="-"/>
            </a:pPr>
            <a:endParaRPr lang="ar-DZ" sz="2600" dirty="0">
              <a:solidFill>
                <a:schemeClr val="tx1"/>
              </a:solidFill>
              <a:cs typeface="+mj-cs"/>
            </a:endParaRPr>
          </a:p>
        </p:txBody>
      </p:sp>
    </p:spTree>
    <p:extLst>
      <p:ext uri="{BB962C8B-B14F-4D97-AF65-F5344CB8AC3E}">
        <p14:creationId xmlns:p14="http://schemas.microsoft.com/office/powerpoint/2010/main" val="23837284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a:solidFill>
                  <a:schemeClr val="tx1"/>
                </a:solidFill>
                <a:cs typeface="+mj-cs"/>
              </a:rPr>
              <a:t>تمرين </a:t>
            </a:r>
            <a:r>
              <a:rPr lang="ar-DZ" sz="2600" b="1" dirty="0" smtClean="0">
                <a:solidFill>
                  <a:schemeClr val="tx1"/>
                </a:solidFill>
                <a:cs typeface="+mj-cs"/>
              </a:rPr>
              <a:t>للمراجعة وللبحث وتعزيز القدرات</a:t>
            </a:r>
          </a:p>
          <a:p>
            <a:pPr algn="just" rtl="1"/>
            <a:endParaRPr lang="ar-DZ" sz="2600" dirty="0">
              <a:solidFill>
                <a:schemeClr val="tx1"/>
              </a:solidFill>
              <a:cs typeface="+mj-cs"/>
            </a:endParaRPr>
          </a:p>
          <a:p>
            <a:pPr algn="just" rtl="1"/>
            <a:r>
              <a:rPr lang="ar-DZ" sz="2600" dirty="0" smtClean="0">
                <a:solidFill>
                  <a:schemeClr val="tx1"/>
                </a:solidFill>
                <a:cs typeface="+mj-cs"/>
              </a:rPr>
              <a:t>تمرين :</a:t>
            </a:r>
            <a:endParaRPr lang="ar-DZ" sz="2600" dirty="0">
              <a:solidFill>
                <a:schemeClr val="tx1"/>
              </a:solidFill>
              <a:cs typeface="+mj-cs"/>
            </a:endParaRPr>
          </a:p>
          <a:p>
            <a:pPr marL="457200" indent="-457200" algn="just" rtl="1">
              <a:buFontTx/>
              <a:buChar char="-"/>
            </a:pPr>
            <a:r>
              <a:rPr lang="ar-DZ" sz="2600" dirty="0">
                <a:solidFill>
                  <a:schemeClr val="tx1"/>
                </a:solidFill>
                <a:cs typeface="+mj-cs"/>
              </a:rPr>
              <a:t>   باستخدام طريقة </a:t>
            </a:r>
            <a:r>
              <a:rPr lang="ar-DZ" sz="2600" dirty="0" err="1">
                <a:solidFill>
                  <a:schemeClr val="tx1"/>
                </a:solidFill>
                <a:cs typeface="+mj-cs"/>
              </a:rPr>
              <a:t>السمبلكس</a:t>
            </a:r>
            <a:r>
              <a:rPr lang="ar-DZ" sz="2600" dirty="0">
                <a:solidFill>
                  <a:schemeClr val="tx1"/>
                </a:solidFill>
                <a:cs typeface="+mj-cs"/>
              </a:rPr>
              <a:t> </a:t>
            </a:r>
            <a:r>
              <a:rPr lang="ar-DZ" sz="2600" dirty="0" smtClean="0">
                <a:solidFill>
                  <a:schemeClr val="tx1"/>
                </a:solidFill>
                <a:cs typeface="+mj-cs"/>
              </a:rPr>
              <a:t>أوجد </a:t>
            </a:r>
            <a:r>
              <a:rPr lang="ar-DZ" sz="2600" dirty="0">
                <a:solidFill>
                  <a:schemeClr val="tx1"/>
                </a:solidFill>
                <a:cs typeface="+mj-cs"/>
              </a:rPr>
              <a:t>الحلول المثلى لنماذج البرمجة الخطية أدناه</a:t>
            </a:r>
            <a:r>
              <a:rPr lang="ar-DZ" sz="2600" dirty="0" smtClean="0">
                <a:solidFill>
                  <a:schemeClr val="tx1"/>
                </a:solidFill>
                <a:cs typeface="+mj-cs"/>
              </a:rPr>
              <a:t>.</a:t>
            </a:r>
          </a:p>
          <a:p>
            <a:pPr algn="just" rtl="1"/>
            <a:endParaRPr lang="ar-DZ" sz="2600" dirty="0">
              <a:solidFill>
                <a:schemeClr val="tx1"/>
              </a:solidFill>
              <a:cs typeface="+mj-cs"/>
            </a:endParaRPr>
          </a:p>
          <a:p>
            <a:pPr algn="l" rtl="1"/>
            <a:r>
              <a:rPr lang="pl-PL" sz="2600" dirty="0">
                <a:solidFill>
                  <a:schemeClr val="tx1"/>
                </a:solidFill>
                <a:cs typeface="+mj-cs"/>
              </a:rPr>
              <a:t>Min Z= -6 x1 -7 x2  -8 x3 </a:t>
            </a:r>
            <a:endParaRPr lang="fr-FR" sz="2600" dirty="0">
              <a:solidFill>
                <a:schemeClr val="tx1"/>
              </a:solidFill>
              <a:cs typeface="+mj-cs"/>
            </a:endParaRPr>
          </a:p>
          <a:p>
            <a:pPr algn="just" rtl="1"/>
            <a:r>
              <a:rPr lang="fr-FR" sz="2600" dirty="0">
                <a:solidFill>
                  <a:schemeClr val="tx1"/>
                </a:solidFill>
                <a:cs typeface="+mj-cs"/>
              </a:rPr>
              <a:t>     </a:t>
            </a:r>
            <a:r>
              <a:rPr lang="ar-DZ" sz="2600" dirty="0" smtClean="0">
                <a:solidFill>
                  <a:schemeClr val="tx1"/>
                </a:solidFill>
                <a:cs typeface="+mj-cs"/>
              </a:rPr>
              <a:t>تحت القيود: </a:t>
            </a:r>
            <a:r>
              <a:rPr lang="fr-FR" sz="2600" dirty="0" smtClean="0">
                <a:solidFill>
                  <a:schemeClr val="tx1"/>
                </a:solidFill>
                <a:cs typeface="+mj-cs"/>
              </a:rPr>
              <a:t>                   </a:t>
            </a:r>
            <a:endParaRPr lang="fr-FR" sz="2600" dirty="0">
              <a:solidFill>
                <a:schemeClr val="tx1"/>
              </a:solidFill>
              <a:cs typeface="+mj-cs"/>
            </a:endParaRPr>
          </a:p>
          <a:p>
            <a:pPr algn="l" rtl="1"/>
            <a:r>
              <a:rPr lang="fr-FR" sz="2600" dirty="0">
                <a:solidFill>
                  <a:schemeClr val="tx1"/>
                </a:solidFill>
                <a:cs typeface="+mj-cs"/>
              </a:rPr>
              <a:t>   x1 + 2 x2+  x3 ≤ 100</a:t>
            </a:r>
          </a:p>
          <a:p>
            <a:pPr algn="l" rtl="1"/>
            <a:r>
              <a:rPr lang="fr-FR" sz="2600" dirty="0">
                <a:solidFill>
                  <a:schemeClr val="tx1"/>
                </a:solidFill>
                <a:cs typeface="+mj-cs"/>
              </a:rPr>
              <a:t>     3 x1 + 4 x2+2 x3 ≤ 120</a:t>
            </a:r>
          </a:p>
          <a:p>
            <a:pPr algn="l" rtl="1"/>
            <a:r>
              <a:rPr lang="fr-FR" sz="2600" dirty="0">
                <a:solidFill>
                  <a:schemeClr val="tx1"/>
                </a:solidFill>
                <a:cs typeface="+mj-cs"/>
              </a:rPr>
              <a:t>     2 x1 + 4 x2+ 6 x3 ≤ 200</a:t>
            </a:r>
          </a:p>
          <a:p>
            <a:pPr algn="l" rtl="1"/>
            <a:r>
              <a:rPr lang="fr-FR" sz="2600" dirty="0">
                <a:solidFill>
                  <a:schemeClr val="tx1"/>
                </a:solidFill>
                <a:cs typeface="+mj-cs"/>
              </a:rPr>
              <a:t>        x1 ≥ 0 , x2 ≥ 0, x3 ≥ 0</a:t>
            </a:r>
          </a:p>
          <a:p>
            <a:pPr algn="just" rtl="1"/>
            <a:r>
              <a:rPr lang="fr-FR" sz="2600" dirty="0">
                <a:solidFill>
                  <a:schemeClr val="tx1"/>
                </a:solidFill>
                <a:cs typeface="+mj-cs"/>
              </a:rPr>
              <a:t> </a:t>
            </a:r>
            <a:endParaRPr lang="ar-DZ" sz="2600" dirty="0">
              <a:solidFill>
                <a:schemeClr val="tx1"/>
              </a:solidFill>
              <a:cs typeface="+mj-cs"/>
            </a:endParaRPr>
          </a:p>
        </p:txBody>
      </p:sp>
    </p:spTree>
    <p:extLst>
      <p:ext uri="{BB962C8B-B14F-4D97-AF65-F5344CB8AC3E}">
        <p14:creationId xmlns:p14="http://schemas.microsoft.com/office/powerpoint/2010/main" val="22158170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a:bodyPr>
          <a:lstStyle/>
          <a:p>
            <a:pPr rtl="1"/>
            <a:r>
              <a:rPr lang="ar-DZ" sz="2600" b="1" dirty="0">
                <a:solidFill>
                  <a:schemeClr val="tx1"/>
                </a:solidFill>
                <a:cs typeface="+mj-cs"/>
              </a:rPr>
              <a:t>الدرس  السابع: النموذج الثنـائي و تحليل الحساسية</a:t>
            </a:r>
          </a:p>
          <a:p>
            <a:pPr algn="just" rtl="1"/>
            <a:endParaRPr lang="ar-DZ" sz="2600" dirty="0" smtClean="0">
              <a:solidFill>
                <a:schemeClr val="tx1"/>
              </a:solidFill>
              <a:cs typeface="+mj-cs"/>
            </a:endParaRPr>
          </a:p>
          <a:p>
            <a:pPr algn="just" rtl="1"/>
            <a:r>
              <a:rPr lang="ar-DZ" sz="2600" dirty="0">
                <a:solidFill>
                  <a:schemeClr val="tx1"/>
                </a:solidFill>
                <a:cs typeface="+mj-cs"/>
              </a:rPr>
              <a:t>من الظواهر المهمة المصاحبة لمسائل البرمجة الخطية نموذج الثنائية و التي تعرف بتحويل نموذج البرمجة الخطية الأولي إلى نموذج الثنائية، و يختص هذا الأخير بسهولة حله عند حصول أي تغير في معاملات و إتاحة المتغيرات في النموذج الأولي بعد صياغته و حله، و تستخدم هذه الخاصية في تسهيل ظاهرة الحساسية لنموذج البرمجة </a:t>
            </a:r>
            <a:r>
              <a:rPr lang="ar-DZ" sz="2600" dirty="0" smtClean="0">
                <a:solidFill>
                  <a:schemeClr val="tx1"/>
                </a:solidFill>
                <a:cs typeface="+mj-cs"/>
              </a:rPr>
              <a:t>الخطية.</a:t>
            </a:r>
          </a:p>
          <a:p>
            <a:pPr algn="just" rtl="1"/>
            <a:r>
              <a:rPr lang="ar-DZ" sz="2600" b="1" dirty="0" smtClean="0">
                <a:solidFill>
                  <a:schemeClr val="tx1"/>
                </a:solidFill>
                <a:cs typeface="+mj-cs"/>
              </a:rPr>
              <a:t>1.تعريف </a:t>
            </a:r>
            <a:r>
              <a:rPr lang="ar-DZ" sz="2600" b="1" dirty="0">
                <a:solidFill>
                  <a:schemeClr val="tx1"/>
                </a:solidFill>
                <a:cs typeface="+mj-cs"/>
              </a:rPr>
              <a:t>النموذج الثنائي: </a:t>
            </a:r>
          </a:p>
          <a:p>
            <a:pPr algn="just" rtl="1"/>
            <a:r>
              <a:rPr lang="ar-DZ" sz="2600" dirty="0">
                <a:solidFill>
                  <a:schemeClr val="tx1"/>
                </a:solidFill>
                <a:cs typeface="+mj-cs"/>
              </a:rPr>
              <a:t>   تشير هذه النظرية إلى أن لكل نموذج من نماذج التعظيم نموذجا مقابلا (ثنائيا) يمثل نموذج تدنية التكاليف، و أن هناك صفة مشتركة ما بين النموذجين تتمثل في أن الحل الأمثل لأحدهما يعطي الحل الأمثل للنموذج </a:t>
            </a:r>
            <a:r>
              <a:rPr lang="ar-DZ" sz="2600" dirty="0" smtClean="0">
                <a:solidFill>
                  <a:schemeClr val="tx1"/>
                </a:solidFill>
                <a:cs typeface="+mj-cs"/>
              </a:rPr>
              <a:t>الآخر.</a:t>
            </a:r>
            <a:endParaRPr lang="ar-DZ" sz="2600" dirty="0">
              <a:solidFill>
                <a:schemeClr val="tx1"/>
              </a:solidFill>
              <a:cs typeface="+mj-cs"/>
            </a:endParaRPr>
          </a:p>
          <a:p>
            <a:pPr algn="just" rtl="1"/>
            <a:r>
              <a:rPr lang="ar-DZ" sz="2600" b="1" dirty="0" smtClean="0">
                <a:solidFill>
                  <a:schemeClr val="tx1"/>
                </a:solidFill>
                <a:cs typeface="+mj-cs"/>
              </a:rPr>
              <a:t>2.خطوات </a:t>
            </a:r>
            <a:r>
              <a:rPr lang="ar-DZ" sz="2600" b="1" dirty="0">
                <a:solidFill>
                  <a:schemeClr val="tx1"/>
                </a:solidFill>
                <a:cs typeface="+mj-cs"/>
              </a:rPr>
              <a:t>تشكيل النموذج الثنائي: </a:t>
            </a:r>
          </a:p>
          <a:p>
            <a:pPr algn="just" rtl="1"/>
            <a:r>
              <a:rPr lang="ar-DZ" sz="2600" dirty="0">
                <a:solidFill>
                  <a:schemeClr val="tx1"/>
                </a:solidFill>
                <a:cs typeface="+mj-cs"/>
              </a:rPr>
              <a:t>  يمكن تلخيص خطوات تحويل النموذج الأصلي إلى نموذج ثنائي بالشكل التالي: </a:t>
            </a:r>
          </a:p>
          <a:p>
            <a:pPr algn="just" rtl="1"/>
            <a:r>
              <a:rPr lang="ar-DZ" sz="2600" dirty="0">
                <a:solidFill>
                  <a:schemeClr val="tx1"/>
                </a:solidFill>
                <a:cs typeface="+mj-cs"/>
              </a:rPr>
              <a:t>-	عندما يكون النموذج الأصلي يعبر عن مشكلة الوصول إلى أقصى قيمة </a:t>
            </a:r>
            <a:r>
              <a:rPr lang="fr-FR" sz="2600" dirty="0">
                <a:solidFill>
                  <a:schemeClr val="tx1"/>
                </a:solidFill>
                <a:cs typeface="+mj-cs"/>
              </a:rPr>
              <a:t>Max </a:t>
            </a:r>
            <a:r>
              <a:rPr lang="ar-DZ" sz="2600" dirty="0">
                <a:solidFill>
                  <a:schemeClr val="tx1"/>
                </a:solidFill>
                <a:cs typeface="+mj-cs"/>
              </a:rPr>
              <a:t>فإنه يتحول إلى الوصول إلى أدنى قيمة </a:t>
            </a:r>
            <a:r>
              <a:rPr lang="fr-FR" sz="2600" dirty="0">
                <a:solidFill>
                  <a:schemeClr val="tx1"/>
                </a:solidFill>
                <a:cs typeface="+mj-cs"/>
              </a:rPr>
              <a:t>Min </a:t>
            </a:r>
            <a:r>
              <a:rPr lang="ar-DZ" sz="2600" dirty="0">
                <a:solidFill>
                  <a:schemeClr val="tx1"/>
                </a:solidFill>
                <a:cs typeface="+mj-cs"/>
              </a:rPr>
              <a:t>عند إعداد النموذج الثنائي، و العكس صحيح؛</a:t>
            </a:r>
          </a:p>
          <a:p>
            <a:pPr algn="just" rtl="1"/>
            <a:r>
              <a:rPr lang="ar-DZ" sz="2600" dirty="0">
                <a:solidFill>
                  <a:schemeClr val="tx1"/>
                </a:solidFill>
                <a:cs typeface="+mj-cs"/>
              </a:rPr>
              <a:t>-	الموارد المتاحة و المذكورة في الجانب الأيسر لقيود النموذج الأصلي تصبح معاملات دالة الهدف في النموذج الثنائي؛</a:t>
            </a: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20000"/>
          </a:bodyPr>
          <a:lstStyle/>
          <a:p>
            <a:pPr algn="r" rtl="1"/>
            <a:r>
              <a:rPr lang="ar-DZ" sz="2600" dirty="0">
                <a:solidFill>
                  <a:schemeClr val="tx1"/>
                </a:solidFill>
                <a:cs typeface="+mj-cs"/>
              </a:rPr>
              <a:t>-	معاملات متغيرات دالة الهدف في النموذج الأصلي تصبح قيم الجانب الأيسر في النموذج الثنائي؛</a:t>
            </a:r>
          </a:p>
          <a:p>
            <a:pPr algn="r" rtl="1"/>
            <a:r>
              <a:rPr lang="ar-DZ" sz="2600" dirty="0">
                <a:solidFill>
                  <a:schemeClr val="tx1"/>
                </a:solidFill>
                <a:cs typeface="+mj-cs"/>
              </a:rPr>
              <a:t>-	تُحول أعمدة النموذج الأصلي إلى صفوف في النموذج الثنائي؛</a:t>
            </a:r>
          </a:p>
          <a:p>
            <a:pPr algn="r" rtl="1"/>
            <a:r>
              <a:rPr lang="ar-DZ" sz="2600" dirty="0">
                <a:solidFill>
                  <a:schemeClr val="tx1"/>
                </a:solidFill>
                <a:cs typeface="+mj-cs"/>
              </a:rPr>
              <a:t>-	كلا النموذجين متحرران من مبدأ السلبية لكافة المتغيرات (إضافة شرط عدم سلبية المتغيرات). </a:t>
            </a:r>
          </a:p>
          <a:p>
            <a:pPr algn="r" rtl="1"/>
            <a:r>
              <a:rPr lang="ar-DZ" sz="2600" dirty="0">
                <a:solidFill>
                  <a:schemeClr val="tx1"/>
                </a:solidFill>
                <a:cs typeface="+mj-cs"/>
              </a:rPr>
              <a:t>   إضافة إلى ذلك نقوم بــــ: </a:t>
            </a:r>
          </a:p>
          <a:p>
            <a:pPr algn="r" rtl="1"/>
            <a:r>
              <a:rPr lang="ar-DZ" sz="2600" dirty="0">
                <a:solidFill>
                  <a:schemeClr val="tx1"/>
                </a:solidFill>
                <a:cs typeface="+mj-cs"/>
              </a:rPr>
              <a:t>-	تحويل اتجاه المتباينات من النموذج الأصلي إلى النموذج المقابل ( ≥ تصبح ≤ و العكس)؛ </a:t>
            </a:r>
          </a:p>
          <a:p>
            <a:pPr marL="457200" indent="-457200" algn="r" rtl="1">
              <a:buFontTx/>
              <a:buChar char="-"/>
            </a:pPr>
            <a:r>
              <a:rPr lang="ar-DZ" sz="2600" dirty="0" smtClean="0">
                <a:solidFill>
                  <a:schemeClr val="tx1"/>
                </a:solidFill>
                <a:cs typeface="+mj-cs"/>
              </a:rPr>
              <a:t>تغيير </a:t>
            </a:r>
            <a:r>
              <a:rPr lang="ar-DZ" sz="2600" dirty="0">
                <a:solidFill>
                  <a:schemeClr val="tx1"/>
                </a:solidFill>
                <a:cs typeface="+mj-cs"/>
              </a:rPr>
              <a:t>ترميز المتغيرات من النموذج الأصلي إلى النموذج المرافق (</a:t>
            </a:r>
            <a:r>
              <a:rPr lang="fr-FR" sz="2600" dirty="0">
                <a:solidFill>
                  <a:schemeClr val="tx1"/>
                </a:solidFill>
                <a:cs typeface="+mj-cs"/>
              </a:rPr>
              <a:t>x1…</a:t>
            </a:r>
            <a:r>
              <a:rPr lang="fr-FR" sz="2600" dirty="0" err="1">
                <a:solidFill>
                  <a:schemeClr val="tx1"/>
                </a:solidFill>
                <a:cs typeface="+mj-cs"/>
              </a:rPr>
              <a:t>xn</a:t>
            </a:r>
            <a:r>
              <a:rPr lang="fr-FR" sz="2600" dirty="0">
                <a:solidFill>
                  <a:schemeClr val="tx1"/>
                </a:solidFill>
                <a:cs typeface="+mj-cs"/>
              </a:rPr>
              <a:t> </a:t>
            </a:r>
            <a:r>
              <a:rPr lang="ar-DZ" sz="2600" dirty="0">
                <a:solidFill>
                  <a:schemeClr val="tx1"/>
                </a:solidFill>
                <a:cs typeface="+mj-cs"/>
              </a:rPr>
              <a:t>تصبح </a:t>
            </a:r>
            <a:r>
              <a:rPr lang="fr-FR" sz="2600" dirty="0">
                <a:solidFill>
                  <a:schemeClr val="tx1"/>
                </a:solidFill>
                <a:cs typeface="+mj-cs"/>
              </a:rPr>
              <a:t>y1…</a:t>
            </a:r>
            <a:r>
              <a:rPr lang="fr-FR" sz="2600" dirty="0" err="1">
                <a:solidFill>
                  <a:schemeClr val="tx1"/>
                </a:solidFill>
                <a:cs typeface="+mj-cs"/>
              </a:rPr>
              <a:t>yn</a:t>
            </a:r>
            <a:r>
              <a:rPr lang="fr-FR" sz="2600" dirty="0" smtClean="0">
                <a:solidFill>
                  <a:schemeClr val="tx1"/>
                </a:solidFill>
                <a:cs typeface="+mj-cs"/>
              </a:rPr>
              <a:t>).</a:t>
            </a:r>
            <a:r>
              <a:rPr lang="ar-DZ" sz="2600" dirty="0" smtClean="0">
                <a:solidFill>
                  <a:schemeClr val="tx1"/>
                </a:solidFill>
                <a:cs typeface="+mj-cs"/>
              </a:rPr>
              <a:t>)</a:t>
            </a:r>
          </a:p>
          <a:p>
            <a:pPr marL="457200" indent="-457200" algn="r" rtl="1">
              <a:buFontTx/>
              <a:buChar char="-"/>
            </a:pPr>
            <a:r>
              <a:rPr lang="ar-DZ" sz="2600" dirty="0">
                <a:solidFill>
                  <a:schemeClr val="tx1"/>
                </a:solidFill>
                <a:cs typeface="+mj-cs"/>
              </a:rPr>
              <a:t>و بناء على ذلك يصبح عدد متغيرات النموذج الثنائي مساويا لعدد قيود البرنامج الأولي.   </a:t>
            </a:r>
          </a:p>
          <a:p>
            <a:pPr marL="457200" indent="-457200" algn="r" rtl="1">
              <a:buFontTx/>
              <a:buChar char="-"/>
            </a:pPr>
            <a:r>
              <a:rPr lang="ar-DZ" sz="2600" dirty="0">
                <a:solidFill>
                  <a:schemeClr val="tx1"/>
                </a:solidFill>
                <a:cs typeface="+mj-cs"/>
              </a:rPr>
              <a:t>   و عليه تكون الصيغ القانونية للنموذجين الأولي و الثنائي كما يلي:  </a:t>
            </a:r>
          </a:p>
          <a:p>
            <a:pPr marL="457200" indent="-457200" rtl="1">
              <a:buFontTx/>
              <a:buChar char="-"/>
            </a:pPr>
            <a:r>
              <a:rPr lang="ar-DZ" sz="2600" dirty="0">
                <a:solidFill>
                  <a:schemeClr val="tx1"/>
                </a:solidFill>
                <a:cs typeface="+mj-cs"/>
              </a:rPr>
              <a:t>  </a:t>
            </a:r>
            <a:r>
              <a:rPr lang="fr-FR" sz="2600" dirty="0">
                <a:solidFill>
                  <a:schemeClr val="tx1"/>
                </a:solidFill>
                <a:cs typeface="+mj-cs"/>
              </a:rPr>
              <a:t>Min W =</a:t>
            </a:r>
            <a:r>
              <a:rPr lang="fr-FR" sz="2600" dirty="0" err="1">
                <a:solidFill>
                  <a:schemeClr val="tx1"/>
                </a:solidFill>
                <a:cs typeface="+mj-cs"/>
              </a:rPr>
              <a:t>b’y</a:t>
            </a:r>
            <a:endParaRPr lang="fr-FR" sz="2600" dirty="0">
              <a:solidFill>
                <a:schemeClr val="tx1"/>
              </a:solidFill>
              <a:cs typeface="+mj-cs"/>
            </a:endParaRPr>
          </a:p>
          <a:p>
            <a:pPr marL="457200" indent="-457200" rtl="1">
              <a:buFontTx/>
              <a:buChar char="-"/>
            </a:pPr>
            <a:r>
              <a:rPr lang="fr-FR" sz="2600" dirty="0">
                <a:solidFill>
                  <a:schemeClr val="tx1"/>
                </a:solidFill>
                <a:cs typeface="+mj-cs"/>
              </a:rPr>
              <a:t>s/c    </a:t>
            </a:r>
            <a:r>
              <a:rPr lang="fr-FR" sz="2600" dirty="0" err="1">
                <a:solidFill>
                  <a:schemeClr val="tx1"/>
                </a:solidFill>
                <a:cs typeface="+mj-cs"/>
              </a:rPr>
              <a:t>A’y</a:t>
            </a:r>
            <a:r>
              <a:rPr lang="fr-FR" sz="2600" dirty="0">
                <a:solidFill>
                  <a:schemeClr val="tx1"/>
                </a:solidFill>
                <a:cs typeface="+mj-cs"/>
              </a:rPr>
              <a:t> ≥ C</a:t>
            </a:r>
          </a:p>
          <a:p>
            <a:pPr marL="457200" indent="-457200" rtl="1">
              <a:buFontTx/>
              <a:buChar char="-"/>
            </a:pPr>
            <a:r>
              <a:rPr lang="fr-FR" sz="2600" dirty="0">
                <a:solidFill>
                  <a:schemeClr val="tx1"/>
                </a:solidFill>
                <a:cs typeface="+mj-cs"/>
              </a:rPr>
              <a:t>         y ≥ 0	</a:t>
            </a:r>
          </a:p>
          <a:p>
            <a:pPr marL="457200" indent="-457200" rtl="1">
              <a:buFontTx/>
              <a:buChar char="-"/>
            </a:pPr>
            <a:r>
              <a:rPr lang="fr-FR" sz="2600" dirty="0">
                <a:solidFill>
                  <a:schemeClr val="tx1"/>
                </a:solidFill>
                <a:cs typeface="+mj-cs"/>
              </a:rPr>
              <a:t>⇒	Max Z =C’x</a:t>
            </a:r>
          </a:p>
          <a:p>
            <a:pPr marL="457200" indent="-457200" rtl="1">
              <a:buFontTx/>
              <a:buChar char="-"/>
            </a:pPr>
            <a:r>
              <a:rPr lang="fr-FR" sz="2600" dirty="0">
                <a:solidFill>
                  <a:schemeClr val="tx1"/>
                </a:solidFill>
                <a:cs typeface="+mj-cs"/>
              </a:rPr>
              <a:t>s/c    </a:t>
            </a:r>
            <a:r>
              <a:rPr lang="fr-FR" sz="2600" dirty="0" err="1">
                <a:solidFill>
                  <a:schemeClr val="tx1"/>
                </a:solidFill>
                <a:cs typeface="+mj-cs"/>
              </a:rPr>
              <a:t>Ax</a:t>
            </a:r>
            <a:r>
              <a:rPr lang="fr-FR" sz="2600" dirty="0">
                <a:solidFill>
                  <a:schemeClr val="tx1"/>
                </a:solidFill>
                <a:cs typeface="+mj-cs"/>
              </a:rPr>
              <a:t> ≤ b</a:t>
            </a:r>
          </a:p>
          <a:p>
            <a:pPr marL="457200" indent="-457200" rtl="1">
              <a:buFontTx/>
              <a:buChar char="-"/>
            </a:pPr>
            <a:r>
              <a:rPr lang="fr-FR" sz="2600" dirty="0">
                <a:solidFill>
                  <a:schemeClr val="tx1"/>
                </a:solidFill>
                <a:cs typeface="+mj-cs"/>
              </a:rPr>
              <a:t>         x ≥ 0</a:t>
            </a:r>
          </a:p>
          <a:p>
            <a:pPr marL="457200" indent="-457200" algn="r" rtl="1">
              <a:buFontTx/>
              <a:buChar char="-"/>
            </a:pPr>
            <a:endParaRPr lang="fr-FR" sz="2600" dirty="0">
              <a:solidFill>
                <a:schemeClr val="tx1"/>
              </a:solidFill>
              <a:cs typeface="+mj-cs"/>
            </a:endParaRPr>
          </a:p>
        </p:txBody>
      </p:sp>
    </p:spTree>
    <p:extLst>
      <p:ext uri="{BB962C8B-B14F-4D97-AF65-F5344CB8AC3E}">
        <p14:creationId xmlns:p14="http://schemas.microsoft.com/office/powerpoint/2010/main" val="3315658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b="1" dirty="0" smtClean="0">
                <a:solidFill>
                  <a:schemeClr val="tx1"/>
                </a:solidFill>
                <a:cs typeface="+mj-cs"/>
              </a:rPr>
              <a:t>مقدمة</a:t>
            </a:r>
          </a:p>
          <a:p>
            <a:pPr algn="just" rtl="1"/>
            <a:r>
              <a:rPr lang="ar-DZ" sz="2800" dirty="0" smtClean="0">
                <a:solidFill>
                  <a:schemeClr val="tx1"/>
                </a:solidFill>
                <a:cs typeface="+mj-cs"/>
              </a:rPr>
              <a:t>            إن </a:t>
            </a:r>
            <a:r>
              <a:rPr lang="ar-DZ" sz="2800" dirty="0">
                <a:solidFill>
                  <a:schemeClr val="tx1"/>
                </a:solidFill>
                <a:cs typeface="+mj-cs"/>
              </a:rPr>
              <a:t>عملية اتخاذ القرار ليست بالأمر الهين كونها تحتاج من الشخص القائم عليها بذل جهد أكبر و بحث عميق لصياغة المشكلة بشكل دقيق، و تحديد المعلومات المطلوبة، و تحليلها و تقييم مختلف البدائل الممكنة و من ثم تقييم النتائج المحصل عليها، و بالتالي التوصل إلى القرار الأنسب و الذي يمكِّن المؤسسة من انجاز أعمالها بأعلى درجات الكفاءة.</a:t>
            </a:r>
          </a:p>
          <a:p>
            <a:pPr algn="just" rtl="1"/>
            <a:r>
              <a:rPr lang="ar-DZ" sz="2800" dirty="0">
                <a:solidFill>
                  <a:schemeClr val="tx1"/>
                </a:solidFill>
                <a:cs typeface="+mj-cs"/>
              </a:rPr>
              <a:t>   </a:t>
            </a:r>
            <a:r>
              <a:rPr lang="ar-DZ" sz="2800" dirty="0" smtClean="0">
                <a:solidFill>
                  <a:schemeClr val="tx1"/>
                </a:solidFill>
                <a:cs typeface="+mj-cs"/>
              </a:rPr>
              <a:t>         من </a:t>
            </a:r>
            <a:r>
              <a:rPr lang="ar-DZ" sz="2800" dirty="0">
                <a:solidFill>
                  <a:schemeClr val="tx1"/>
                </a:solidFill>
                <a:cs typeface="+mj-cs"/>
              </a:rPr>
              <a:t>هنا جاءت أساسيات بحوث </a:t>
            </a:r>
            <a:r>
              <a:rPr lang="ar-DZ" sz="2800" dirty="0" smtClean="0">
                <a:solidFill>
                  <a:schemeClr val="tx1"/>
                </a:solidFill>
                <a:cs typeface="+mj-cs"/>
              </a:rPr>
              <a:t>العمليات كتطبيق </a:t>
            </a:r>
            <a:r>
              <a:rPr lang="ar-DZ" sz="2800" dirty="0">
                <a:solidFill>
                  <a:schemeClr val="tx1"/>
                </a:solidFill>
                <a:cs typeface="+mj-cs"/>
              </a:rPr>
              <a:t>علمي للطرق </a:t>
            </a:r>
            <a:r>
              <a:rPr lang="ar-DZ" sz="2800" dirty="0" smtClean="0">
                <a:solidFill>
                  <a:schemeClr val="tx1"/>
                </a:solidFill>
                <a:cs typeface="+mj-cs"/>
              </a:rPr>
              <a:t>الرياضية </a:t>
            </a:r>
            <a:r>
              <a:rPr lang="ar-DZ" sz="2800" dirty="0">
                <a:solidFill>
                  <a:schemeClr val="tx1"/>
                </a:solidFill>
                <a:cs typeface="+mj-cs"/>
              </a:rPr>
              <a:t>و الإحصائية في حل مختلف المشاكل الإدارية و الاقتصادية، التي تواجه متخذ القرار في أداء مهامه، و القابلة للتكميم بالدرجة الأولى. </a:t>
            </a:r>
            <a:endParaRPr lang="ar-DZ" sz="2800" dirty="0" smtClean="0">
              <a:solidFill>
                <a:schemeClr val="tx1"/>
              </a:solidFill>
              <a:cs typeface="+mj-cs"/>
            </a:endParaRPr>
          </a:p>
          <a:p>
            <a:pPr algn="just" rtl="1"/>
            <a:r>
              <a:rPr lang="ar-DZ" sz="2800" dirty="0">
                <a:solidFill>
                  <a:schemeClr val="tx1"/>
                </a:solidFill>
                <a:cs typeface="+mj-cs"/>
              </a:rPr>
              <a:t> </a:t>
            </a:r>
            <a:r>
              <a:rPr lang="ar-DZ" sz="2800" dirty="0" smtClean="0">
                <a:solidFill>
                  <a:schemeClr val="tx1"/>
                </a:solidFill>
                <a:cs typeface="+mj-cs"/>
              </a:rPr>
              <a:t>        وقد حاولنا من خلال تقديم هذه الدروس تبسيط الأفكار و المعلومات للطلبة للاستفادة وتعزيز قدراتهم العملية من خلال التطبيقات و التمارين التي شملتها هاته الدروس.</a:t>
            </a:r>
            <a:endParaRPr lang="ar-DZ" sz="2800" dirty="0">
              <a:solidFill>
                <a:schemeClr val="tx1"/>
              </a:solidFill>
              <a:cs typeface="+mj-cs"/>
            </a:endParaRPr>
          </a:p>
        </p:txBody>
      </p:sp>
    </p:spTree>
    <p:extLst>
      <p:ext uri="{BB962C8B-B14F-4D97-AF65-F5344CB8AC3E}">
        <p14:creationId xmlns:p14="http://schemas.microsoft.com/office/powerpoint/2010/main" val="2253554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r>
              <a:rPr lang="ar-DZ" sz="2600" dirty="0">
                <a:solidFill>
                  <a:schemeClr val="tx1"/>
                </a:solidFill>
                <a:cs typeface="+mj-cs"/>
              </a:rPr>
              <a:t>و للتوضيح أكثر سوف نأخذ المثال التالي:</a:t>
            </a:r>
          </a:p>
          <a:p>
            <a:pPr algn="just" rtl="1"/>
            <a:r>
              <a:rPr lang="ar-DZ" sz="2600" dirty="0">
                <a:solidFill>
                  <a:schemeClr val="tx1"/>
                </a:solidFill>
                <a:cs typeface="+mj-cs"/>
              </a:rPr>
              <a:t>مثال 05-01: ليكن نموذج البرمجة الخطية التالي:</a:t>
            </a:r>
          </a:p>
          <a:p>
            <a:pPr algn="just" rtl="1"/>
            <a:r>
              <a:rPr lang="fr-FR" sz="2600" dirty="0">
                <a:solidFill>
                  <a:schemeClr val="tx1"/>
                </a:solidFill>
                <a:cs typeface="+mj-cs"/>
              </a:rPr>
              <a:t>Max Z = 100 x1+200 x2 +300 x3  </a:t>
            </a:r>
          </a:p>
          <a:p>
            <a:pPr algn="just" rtl="1"/>
            <a:r>
              <a:rPr lang="fr-FR" sz="2600" dirty="0">
                <a:solidFill>
                  <a:schemeClr val="tx1"/>
                </a:solidFill>
                <a:cs typeface="+mj-cs"/>
              </a:rPr>
              <a:t>      Soumise aux contraintes                    </a:t>
            </a:r>
          </a:p>
          <a:p>
            <a:pPr algn="just" rtl="1"/>
            <a:r>
              <a:rPr lang="fr-FR" sz="2600" dirty="0">
                <a:solidFill>
                  <a:schemeClr val="tx1"/>
                </a:solidFill>
                <a:cs typeface="+mj-cs"/>
              </a:rPr>
              <a:t>                                                       2x1+x2 +4x3  ≤ 1000 </a:t>
            </a:r>
          </a:p>
          <a:p>
            <a:pPr algn="just" rtl="1"/>
            <a:r>
              <a:rPr lang="fr-FR" sz="2600" dirty="0">
                <a:solidFill>
                  <a:schemeClr val="tx1"/>
                </a:solidFill>
                <a:cs typeface="+mj-cs"/>
              </a:rPr>
              <a:t>               5x1+5x2+7x3 ≤ 1500</a:t>
            </a:r>
          </a:p>
          <a:p>
            <a:pPr algn="just" rtl="1"/>
            <a:r>
              <a:rPr lang="fr-FR" sz="2600" dirty="0">
                <a:solidFill>
                  <a:schemeClr val="tx1"/>
                </a:solidFill>
                <a:cs typeface="+mj-cs"/>
              </a:rPr>
              <a:t>                                                       8x1+9x2 +4x3  ≤ 2000 </a:t>
            </a:r>
          </a:p>
          <a:p>
            <a:pPr algn="just" rtl="1"/>
            <a:r>
              <a:rPr lang="fr-FR" sz="2600" dirty="0">
                <a:solidFill>
                  <a:schemeClr val="tx1"/>
                </a:solidFill>
                <a:cs typeface="+mj-cs"/>
              </a:rPr>
              <a:t>             5x1+2x2+x3 ≤ 2500</a:t>
            </a:r>
          </a:p>
          <a:p>
            <a:pPr algn="just" rtl="1"/>
            <a:r>
              <a:rPr lang="fr-FR" sz="2600" dirty="0">
                <a:solidFill>
                  <a:schemeClr val="tx1"/>
                </a:solidFill>
                <a:cs typeface="+mj-cs"/>
              </a:rPr>
              <a:t>                                                                                     x1, x2, x3 ≥  0</a:t>
            </a:r>
          </a:p>
          <a:p>
            <a:pPr algn="just"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	</a:t>
            </a:r>
          </a:p>
          <a:p>
            <a:pPr algn="just" rtl="1"/>
            <a:r>
              <a:rPr lang="fr-FR" sz="2600" dirty="0">
                <a:solidFill>
                  <a:schemeClr val="tx1"/>
                </a:solidFill>
                <a:cs typeface="+mj-cs"/>
              </a:rPr>
              <a:t>   </a:t>
            </a:r>
            <a:r>
              <a:rPr lang="ar-DZ" sz="2600" dirty="0">
                <a:solidFill>
                  <a:schemeClr val="tx1"/>
                </a:solidFill>
                <a:cs typeface="+mj-cs"/>
              </a:rPr>
              <a:t>نلاحظ أن النموذج يحتوي على 3 متغيرات و التي تمثل 3 أنواع من المنتجات، تعتمد المؤسسة في إنتاج هذه المنتجات على 4 موارد متاحة، حيث أنها تسعى من خلال هذه العملية إلى تعظيم الأرباح المترتبة عن بيع هذه المنتجات، في المقابل سيسعى مشتري هذه المنتجات إلى تدنية تكاليف شرائها مع تحفيز صاحب المؤسسة على البيع، فتصبح دالة الهدف الخاصة بهذا المشتري من نوع تدنية:</a:t>
            </a:r>
          </a:p>
        </p:txBody>
      </p:sp>
    </p:spTree>
    <p:extLst>
      <p:ext uri="{BB962C8B-B14F-4D97-AF65-F5344CB8AC3E}">
        <p14:creationId xmlns:p14="http://schemas.microsoft.com/office/powerpoint/2010/main" val="186104907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fr-FR" sz="2600" dirty="0">
                <a:solidFill>
                  <a:schemeClr val="tx1"/>
                </a:solidFill>
                <a:cs typeface="+mj-cs"/>
              </a:rPr>
              <a:t>Min W = 1000 y1+1500 y2 +2000 y3 +2500 y4 </a:t>
            </a:r>
          </a:p>
          <a:p>
            <a:pPr algn="just" rtl="1"/>
            <a:r>
              <a:rPr lang="ar-DZ" sz="2600" dirty="0">
                <a:solidFill>
                  <a:schemeClr val="tx1"/>
                </a:solidFill>
                <a:cs typeface="+mj-cs"/>
              </a:rPr>
              <a:t>حيث تمثل (</a:t>
            </a:r>
            <a:r>
              <a:rPr lang="fr-FR" sz="2600" dirty="0">
                <a:solidFill>
                  <a:schemeClr val="tx1"/>
                </a:solidFill>
                <a:cs typeface="+mj-cs"/>
              </a:rPr>
              <a:t>y1, y2 , y3 , y4) </a:t>
            </a:r>
            <a:r>
              <a:rPr lang="ar-DZ" sz="2600" dirty="0">
                <a:solidFill>
                  <a:schemeClr val="tx1"/>
                </a:solidFill>
                <a:cs typeface="+mj-cs"/>
              </a:rPr>
              <a:t>أسعار المواد الأولية.</a:t>
            </a:r>
          </a:p>
          <a:p>
            <a:pPr algn="just" rtl="1"/>
            <a:r>
              <a:rPr lang="ar-DZ" sz="2600" dirty="0">
                <a:solidFill>
                  <a:schemeClr val="tx1"/>
                </a:solidFill>
                <a:cs typeface="+mj-cs"/>
              </a:rPr>
              <a:t>   في الوقت نفسه ستقوم المؤسسة ببيع المنتجات في حال ما إذا كان العائد المحقق من بيعها أكبر من العائد على الإنتاج، فتصاغ هذه العملية كما يلي:</a:t>
            </a:r>
          </a:p>
          <a:p>
            <a:pPr algn="l" rtl="1"/>
            <a:r>
              <a:rPr lang="ar-DZ" sz="2600" dirty="0">
                <a:solidFill>
                  <a:schemeClr val="tx1"/>
                </a:solidFill>
                <a:cs typeface="+mj-cs"/>
              </a:rPr>
              <a:t>2</a:t>
            </a:r>
            <a:r>
              <a:rPr lang="fr-FR" sz="2600" dirty="0">
                <a:solidFill>
                  <a:schemeClr val="tx1"/>
                </a:solidFill>
                <a:cs typeface="+mj-cs"/>
              </a:rPr>
              <a:t>y1+5y2 +8y3+5y4  ≥ 100</a:t>
            </a: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y1+5y2 +9y3+2y4  ≥ 200</a:t>
            </a: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4y1+7y2 +4y3  +4y4  ≥ 300 </a:t>
            </a:r>
          </a:p>
          <a:p>
            <a:pPr algn="just" rtl="1"/>
            <a:r>
              <a:rPr lang="ar-DZ" sz="2600" dirty="0">
                <a:solidFill>
                  <a:schemeClr val="tx1"/>
                </a:solidFill>
                <a:cs typeface="+mj-cs"/>
              </a:rPr>
              <a:t>و عليه فإن النموذج المرافق للنموذج الأولي أعلاه يكون من الشكل:</a:t>
            </a:r>
          </a:p>
          <a:p>
            <a:pPr algn="l" rtl="1"/>
            <a:r>
              <a:rPr lang="fr-FR" sz="2600" dirty="0">
                <a:solidFill>
                  <a:schemeClr val="tx1"/>
                </a:solidFill>
                <a:cs typeface="+mj-cs"/>
              </a:rPr>
              <a:t>Min W = 1000 y1+1500 y2 +2000 y3 +2500 </a:t>
            </a:r>
            <a:r>
              <a:rPr lang="fr-FR" sz="2600" dirty="0" smtClean="0">
                <a:solidFill>
                  <a:schemeClr val="tx1"/>
                </a:solidFill>
                <a:cs typeface="+mj-cs"/>
              </a:rPr>
              <a:t>y4</a:t>
            </a:r>
            <a:endParaRPr lang="fr-FR" sz="2600" dirty="0">
              <a:solidFill>
                <a:schemeClr val="tx1"/>
              </a:solidFill>
              <a:cs typeface="+mj-cs"/>
            </a:endParaRPr>
          </a:p>
          <a:p>
            <a:pPr algn="just" rtl="1"/>
            <a:r>
              <a:rPr lang="ar-DZ" sz="2600" dirty="0" smtClean="0">
                <a:solidFill>
                  <a:schemeClr val="tx1"/>
                </a:solidFill>
                <a:cs typeface="+mj-cs"/>
              </a:rPr>
              <a:t>تحت القيود: </a:t>
            </a:r>
            <a:endParaRPr lang="fr-FR" sz="2600" dirty="0">
              <a:solidFill>
                <a:schemeClr val="tx1"/>
              </a:solidFill>
              <a:cs typeface="+mj-cs"/>
            </a:endParaRP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2y1+5y2 +8y3+5y4  ≥ 100 </a:t>
            </a: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y1+5y2 +9y3+2y4  ≥ 200</a:t>
            </a: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4y1+7y2 +4y3  +4y4  ≥ 300 </a:t>
            </a:r>
          </a:p>
          <a:p>
            <a:pPr algn="l" rtl="1"/>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y1, y2, y3 , y4 ≥  0</a:t>
            </a:r>
          </a:p>
        </p:txBody>
      </p:sp>
    </p:spTree>
    <p:extLst>
      <p:ext uri="{BB962C8B-B14F-4D97-AF65-F5344CB8AC3E}">
        <p14:creationId xmlns:p14="http://schemas.microsoft.com/office/powerpoint/2010/main" val="284232845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a:solidFill>
                  <a:schemeClr val="tx1"/>
                </a:solidFill>
                <a:cs typeface="+mj-cs"/>
              </a:rPr>
              <a:t>أما في حالة نماذج التدنية فيكون برنامج الثنائية كما يلي</a:t>
            </a:r>
            <a:r>
              <a:rPr lang="ar-DZ" sz="2600" dirty="0" smtClean="0">
                <a:solidFill>
                  <a:schemeClr val="tx1"/>
                </a:solidFill>
                <a:cs typeface="+mj-cs"/>
              </a:rPr>
              <a:t>:</a:t>
            </a:r>
          </a:p>
          <a:p>
            <a:pPr algn="just"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1115616" y="908720"/>
            <a:ext cx="6658495" cy="2383135"/>
          </a:xfrm>
          <a:prstGeom prst="rect">
            <a:avLst/>
          </a:prstGeom>
        </p:spPr>
      </p:pic>
    </p:spTree>
    <p:extLst>
      <p:ext uri="{BB962C8B-B14F-4D97-AF65-F5344CB8AC3E}">
        <p14:creationId xmlns:p14="http://schemas.microsoft.com/office/powerpoint/2010/main" val="223032490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20000"/>
          </a:bodyPr>
          <a:lstStyle/>
          <a:p>
            <a:pPr rtl="1"/>
            <a:r>
              <a:rPr lang="ar-DZ" sz="2600" b="1" dirty="0" smtClean="0">
                <a:solidFill>
                  <a:schemeClr val="tx1"/>
                </a:solidFill>
                <a:cs typeface="+mj-cs"/>
              </a:rPr>
              <a:t>تمرين للمراجعة وللبحث وتعزيز القدرات</a:t>
            </a:r>
          </a:p>
          <a:p>
            <a:pPr algn="just" rtl="1"/>
            <a:endParaRPr lang="ar-DZ" sz="2600" dirty="0">
              <a:solidFill>
                <a:schemeClr val="tx1"/>
              </a:solidFill>
              <a:cs typeface="+mj-cs"/>
            </a:endParaRPr>
          </a:p>
          <a:p>
            <a:pPr marL="457200" indent="-457200" algn="just" rtl="1">
              <a:buFontTx/>
              <a:buChar char="-"/>
            </a:pPr>
            <a:r>
              <a:rPr lang="ar-DZ" sz="2600" b="1" dirty="0">
                <a:solidFill>
                  <a:schemeClr val="tx1"/>
                </a:solidFill>
                <a:cs typeface="+mj-cs"/>
              </a:rPr>
              <a:t>التمرين</a:t>
            </a:r>
            <a:r>
              <a:rPr lang="ar-DZ" sz="2600" dirty="0">
                <a:solidFill>
                  <a:schemeClr val="tx1"/>
                </a:solidFill>
                <a:cs typeface="+mj-cs"/>
              </a:rPr>
              <a:t> </a:t>
            </a:r>
            <a:r>
              <a:rPr lang="ar-DZ" sz="2600" dirty="0" smtClean="0">
                <a:solidFill>
                  <a:schemeClr val="tx1"/>
                </a:solidFill>
                <a:cs typeface="+mj-cs"/>
              </a:rPr>
              <a:t>: </a:t>
            </a:r>
            <a:r>
              <a:rPr lang="ar-DZ" sz="2600" dirty="0">
                <a:solidFill>
                  <a:schemeClr val="tx1"/>
                </a:solidFill>
                <a:cs typeface="+mj-cs"/>
              </a:rPr>
              <a:t>لتكن نماذج البرمجة الخطية التالية:</a:t>
            </a:r>
          </a:p>
          <a:p>
            <a:pPr marL="457200" indent="-457200" algn="l" rtl="1">
              <a:buFontTx/>
              <a:buChar char="-"/>
            </a:pPr>
            <a:r>
              <a:rPr lang="fr-FR" sz="2600" dirty="0">
                <a:solidFill>
                  <a:schemeClr val="tx1"/>
                </a:solidFill>
                <a:cs typeface="+mj-cs"/>
              </a:rPr>
              <a:t>Max Z= 20 x1+15 x2 +18 x3</a:t>
            </a:r>
          </a:p>
          <a:p>
            <a:pPr marL="457200" indent="-457200" algn="just" rtl="1">
              <a:buFontTx/>
              <a:buChar char="-"/>
            </a:pPr>
            <a:r>
              <a:rPr lang="ar-DZ" sz="2600" dirty="0" smtClean="0">
                <a:solidFill>
                  <a:schemeClr val="tx1"/>
                </a:solidFill>
                <a:cs typeface="+mj-cs"/>
              </a:rPr>
              <a:t>تحت القيود: </a:t>
            </a:r>
          </a:p>
          <a:p>
            <a:pPr marL="457200" indent="-457200" algn="l" rtl="1">
              <a:buFontTx/>
              <a:buChar char="-"/>
            </a:pPr>
            <a:r>
              <a:rPr lang="fr-FR" sz="2600" dirty="0" smtClean="0">
                <a:solidFill>
                  <a:schemeClr val="tx1"/>
                </a:solidFill>
                <a:cs typeface="+mj-cs"/>
              </a:rPr>
              <a:t>5x1 </a:t>
            </a:r>
            <a:r>
              <a:rPr lang="fr-FR" sz="2600" dirty="0">
                <a:solidFill>
                  <a:schemeClr val="tx1"/>
                </a:solidFill>
                <a:cs typeface="+mj-cs"/>
              </a:rPr>
              <a:t>+ 10x2 +4x3 ≤ 80</a:t>
            </a:r>
          </a:p>
          <a:p>
            <a:pPr marL="457200" indent="-457200" algn="l" rtl="1">
              <a:buFontTx/>
              <a:buChar char="-"/>
            </a:pPr>
            <a:r>
              <a:rPr lang="fr-FR" sz="2600" dirty="0">
                <a:solidFill>
                  <a:schemeClr val="tx1"/>
                </a:solidFill>
                <a:cs typeface="+mj-cs"/>
              </a:rPr>
              <a:t>15x1 + 12x2 +5x3 ≤ 120</a:t>
            </a:r>
          </a:p>
          <a:p>
            <a:pPr marL="457200" indent="-457200" algn="l">
              <a:buFontTx/>
              <a:buChar char="-"/>
            </a:pPr>
            <a:r>
              <a:rPr lang="fr-FR" sz="2600" dirty="0">
                <a:solidFill>
                  <a:schemeClr val="tx1"/>
                </a:solidFill>
                <a:cs typeface="+mj-cs"/>
              </a:rPr>
              <a:t>  </a:t>
            </a:r>
            <a:r>
              <a:rPr lang="fr-FR" sz="2600" dirty="0" smtClean="0">
                <a:solidFill>
                  <a:schemeClr val="tx1"/>
                </a:solidFill>
                <a:cs typeface="+mj-cs"/>
              </a:rPr>
              <a:t>  </a:t>
            </a:r>
            <a:r>
              <a:rPr lang="fr-FR" sz="2600" dirty="0">
                <a:solidFill>
                  <a:schemeClr val="tx1"/>
                </a:solidFill>
                <a:cs typeface="+mj-cs"/>
              </a:rPr>
              <a:t>7x1 + 21x2 +3x3 ≤ </a:t>
            </a:r>
            <a:r>
              <a:rPr lang="fr-FR" sz="2600" dirty="0" smtClean="0">
                <a:solidFill>
                  <a:schemeClr val="tx1"/>
                </a:solidFill>
                <a:cs typeface="+mj-cs"/>
              </a:rPr>
              <a:t>84</a:t>
            </a:r>
            <a:r>
              <a:rPr lang="ar-DZ" sz="2600" dirty="0" smtClean="0">
                <a:solidFill>
                  <a:schemeClr val="tx1"/>
                </a:solidFill>
                <a:cs typeface="+mj-cs"/>
              </a:rPr>
              <a:t>              </a:t>
            </a:r>
            <a:r>
              <a:rPr lang="fr-FR" sz="2600" dirty="0">
                <a:solidFill>
                  <a:schemeClr val="tx1"/>
                </a:solidFill>
                <a:cs typeface="+mj-cs"/>
              </a:rPr>
              <a:t>x1=0, x2=0, x3=20 </a:t>
            </a:r>
            <a:r>
              <a:rPr lang="ar-DZ" sz="2600" dirty="0" smtClean="0">
                <a:solidFill>
                  <a:schemeClr val="tx1"/>
                </a:solidFill>
                <a:cs typeface="+mj-cs"/>
              </a:rPr>
              <a:t>الحل الأمثل:</a:t>
            </a:r>
            <a:endParaRPr lang="fr-FR" sz="2600" dirty="0">
              <a:solidFill>
                <a:schemeClr val="tx1"/>
              </a:solidFill>
              <a:cs typeface="+mj-cs"/>
            </a:endParaRPr>
          </a:p>
          <a:p>
            <a:pPr marL="457200" indent="-457200" algn="l" rtl="1">
              <a:buFontTx/>
              <a:buChar char="-"/>
            </a:pPr>
            <a:r>
              <a:rPr lang="fr-FR" sz="2600" dirty="0">
                <a:solidFill>
                  <a:schemeClr val="tx1"/>
                </a:solidFill>
                <a:cs typeface="+mj-cs"/>
              </a:rPr>
              <a:t>                 x1≥0, x2≥0, x3≥0	</a:t>
            </a:r>
            <a:endParaRPr lang="ar-DZ" sz="2600" dirty="0" smtClean="0">
              <a:solidFill>
                <a:schemeClr val="tx1"/>
              </a:solidFill>
              <a:cs typeface="+mj-cs"/>
            </a:endParaRPr>
          </a:p>
          <a:p>
            <a:pPr marL="457200" indent="-457200" rtl="1">
              <a:buFontTx/>
              <a:buChar char="-"/>
            </a:pPr>
            <a:r>
              <a:rPr lang="pl-PL" sz="2600" dirty="0">
                <a:solidFill>
                  <a:schemeClr val="tx1"/>
                </a:solidFill>
                <a:cs typeface="+mj-cs"/>
              </a:rPr>
              <a:t>Max Z= 10 x1+15 x2</a:t>
            </a:r>
          </a:p>
          <a:p>
            <a:pPr marL="457200" indent="-457200" algn="l" rtl="1">
              <a:buFontTx/>
              <a:buChar char="-"/>
            </a:pPr>
            <a:endParaRPr lang="ar-DZ" sz="2600" dirty="0">
              <a:solidFill>
                <a:schemeClr val="tx1"/>
              </a:solidFill>
              <a:cs typeface="+mj-cs"/>
            </a:endParaRPr>
          </a:p>
          <a:p>
            <a:pPr marL="457200" indent="-457200" algn="r" rtl="1">
              <a:buFontTx/>
              <a:buChar char="-"/>
            </a:pPr>
            <a:r>
              <a:rPr lang="ar-DZ" sz="2600" dirty="0" smtClean="0">
                <a:solidFill>
                  <a:schemeClr val="tx1"/>
                </a:solidFill>
                <a:cs typeface="+mj-cs"/>
              </a:rPr>
              <a:t>تحت القيود: </a:t>
            </a:r>
            <a:endParaRPr lang="fr-FR" sz="2600" dirty="0">
              <a:solidFill>
                <a:schemeClr val="tx1"/>
              </a:solidFill>
              <a:cs typeface="+mj-cs"/>
            </a:endParaRPr>
          </a:p>
          <a:p>
            <a:pPr marL="457200" indent="-457200" algn="l" rtl="1">
              <a:buFontTx/>
              <a:buChar char="-"/>
            </a:pPr>
            <a:r>
              <a:rPr lang="fr-FR" sz="2600" dirty="0">
                <a:solidFill>
                  <a:schemeClr val="tx1"/>
                </a:solidFill>
                <a:cs typeface="+mj-cs"/>
              </a:rPr>
              <a:t>2x1 + 4x2 ≤ 40</a:t>
            </a:r>
          </a:p>
          <a:p>
            <a:pPr marL="457200" indent="-457200" algn="l" rtl="1">
              <a:buFontTx/>
              <a:buChar char="-"/>
            </a:pPr>
            <a:r>
              <a:rPr lang="fr-FR" sz="2600" dirty="0">
                <a:solidFill>
                  <a:schemeClr val="tx1"/>
                </a:solidFill>
                <a:cs typeface="+mj-cs"/>
              </a:rPr>
              <a:t>6x1 + 2x2 ≤ 60</a:t>
            </a:r>
          </a:p>
          <a:p>
            <a:pPr marL="457200" indent="-457200" algn="l" rtl="1">
              <a:buFontTx/>
              <a:buChar char="-"/>
            </a:pPr>
            <a:r>
              <a:rPr lang="fr-FR" sz="2600" dirty="0">
                <a:solidFill>
                  <a:schemeClr val="tx1"/>
                </a:solidFill>
                <a:cs typeface="+mj-cs"/>
              </a:rPr>
              <a:t>                       0x1≥0, x2≥0</a:t>
            </a:r>
          </a:p>
          <a:p>
            <a:pPr marL="457200" indent="-457200" algn="just" rtl="1">
              <a:buFontTx/>
              <a:buChar char="-"/>
            </a:pPr>
            <a:r>
              <a:rPr lang="ar-DZ" sz="2600" dirty="0">
                <a:solidFill>
                  <a:schemeClr val="tx1"/>
                </a:solidFill>
                <a:cs typeface="+mj-cs"/>
              </a:rPr>
              <a:t>	الحل الأمثل: </a:t>
            </a:r>
            <a:r>
              <a:rPr lang="fr-FR" sz="2600" dirty="0">
                <a:solidFill>
                  <a:schemeClr val="tx1"/>
                </a:solidFill>
                <a:cs typeface="+mj-cs"/>
              </a:rPr>
              <a:t>x1=8, </a:t>
            </a:r>
            <a:r>
              <a:rPr lang="fr-FR" sz="2600" dirty="0" smtClean="0">
                <a:solidFill>
                  <a:schemeClr val="tx1"/>
                </a:solidFill>
                <a:cs typeface="+mj-cs"/>
              </a:rPr>
              <a:t>x2=6</a:t>
            </a:r>
            <a:endParaRPr lang="ar-DZ" sz="2600" dirty="0" smtClean="0">
              <a:solidFill>
                <a:schemeClr val="tx1"/>
              </a:solidFill>
              <a:cs typeface="+mj-cs"/>
            </a:endParaRPr>
          </a:p>
          <a:p>
            <a:pPr marL="457200" indent="-457200" algn="just" rtl="1">
              <a:buFontTx/>
              <a:buChar char="-"/>
            </a:pPr>
            <a:r>
              <a:rPr lang="ar-DZ" sz="2600" b="1" dirty="0">
                <a:solidFill>
                  <a:schemeClr val="tx1"/>
                </a:solidFill>
                <a:cs typeface="+mj-cs"/>
              </a:rPr>
              <a:t>المطلوب:</a:t>
            </a:r>
          </a:p>
          <a:p>
            <a:pPr algn="just" rtl="1"/>
            <a:r>
              <a:rPr lang="ar-DZ" sz="2600" dirty="0" smtClean="0">
                <a:solidFill>
                  <a:schemeClr val="tx1"/>
                </a:solidFill>
                <a:cs typeface="+mj-cs"/>
              </a:rPr>
              <a:t>- </a:t>
            </a:r>
            <a:r>
              <a:rPr lang="ar-DZ" sz="2600" dirty="0">
                <a:solidFill>
                  <a:schemeClr val="tx1"/>
                </a:solidFill>
                <a:cs typeface="+mj-cs"/>
              </a:rPr>
              <a:t>أوجد النماذج الثنائية للنماذج الأصلية، و </a:t>
            </a:r>
            <a:r>
              <a:rPr lang="ar-DZ" sz="2600" dirty="0" smtClean="0">
                <a:solidFill>
                  <a:schemeClr val="tx1"/>
                </a:solidFill>
                <a:cs typeface="+mj-cs"/>
              </a:rPr>
              <a:t>العكس.</a:t>
            </a:r>
            <a:endParaRPr lang="ar-DZ" sz="2600" dirty="0">
              <a:solidFill>
                <a:schemeClr val="tx1"/>
              </a:solidFill>
              <a:cs typeface="+mj-cs"/>
            </a:endParaRPr>
          </a:p>
          <a:p>
            <a:pPr marL="457200" indent="-457200" algn="just" rtl="1">
              <a:buFontTx/>
              <a:buChar char="-"/>
            </a:pPr>
            <a:endParaRPr lang="fr-FR" sz="2600" dirty="0">
              <a:solidFill>
                <a:schemeClr val="tx1"/>
              </a:solidFill>
              <a:cs typeface="+mj-cs"/>
            </a:endParaRPr>
          </a:p>
        </p:txBody>
      </p:sp>
    </p:spTree>
    <p:extLst>
      <p:ext uri="{BB962C8B-B14F-4D97-AF65-F5344CB8AC3E}">
        <p14:creationId xmlns:p14="http://schemas.microsoft.com/office/powerpoint/2010/main" val="36941204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a:solidFill>
                  <a:schemeClr val="tx1"/>
                </a:solidFill>
                <a:cs typeface="+mj-cs"/>
              </a:rPr>
              <a:t>الدرس  الثامن: مسائل </a:t>
            </a:r>
            <a:r>
              <a:rPr lang="ar-DZ" sz="2600" b="1" dirty="0" smtClean="0">
                <a:solidFill>
                  <a:schemeClr val="tx1"/>
                </a:solidFill>
                <a:cs typeface="+mj-cs"/>
              </a:rPr>
              <a:t>النقل ( الصياغة )</a:t>
            </a:r>
            <a:endParaRPr lang="ar-DZ" sz="2600" b="1" dirty="0">
              <a:solidFill>
                <a:schemeClr val="tx1"/>
              </a:solidFill>
              <a:cs typeface="+mj-cs"/>
            </a:endParaRPr>
          </a:p>
          <a:p>
            <a:pPr algn="just" rtl="1"/>
            <a:r>
              <a:rPr lang="ar-DZ" sz="2600" dirty="0">
                <a:solidFill>
                  <a:schemeClr val="tx1"/>
                </a:solidFill>
                <a:cs typeface="+mj-cs"/>
              </a:rPr>
              <a:t>تعتبر مسألة النقل إحدى تطبيقات البرمجة الخطية الهامة، حيث أنها تهتم بتوزيع المنتجات من عدة مصادر للعرض (معامل، موانئ ...) إلى عدة مواقع للطلب (مراكز استهلاكية) بأقل تكلفة ممكنة أو بأعلى ربح أو بأقل وقت.  فالبرمجة الخطية تستعمل للتوزيع الأمثل للموارد بالمؤسسة، أما طريقة النقل لها نفس هذه الخواص مضافا إليها شرط تساوي العرض مع الطلب. </a:t>
            </a:r>
          </a:p>
          <a:p>
            <a:pPr algn="just" rtl="1"/>
            <a:r>
              <a:rPr lang="ar-DZ" sz="2600" b="1" dirty="0">
                <a:solidFill>
                  <a:schemeClr val="tx1"/>
                </a:solidFill>
                <a:cs typeface="+mj-cs"/>
              </a:rPr>
              <a:t>1- عرض مسألة النقل:</a:t>
            </a:r>
          </a:p>
          <a:p>
            <a:pPr algn="just" rtl="1"/>
            <a:r>
              <a:rPr lang="ar-DZ" sz="2600" dirty="0">
                <a:solidFill>
                  <a:schemeClr val="tx1"/>
                </a:solidFill>
                <a:cs typeface="+mj-cs"/>
              </a:rPr>
              <a:t>   سنقوم بعرض مسألة النقل من خلال المثال أدناه:</a:t>
            </a:r>
          </a:p>
          <a:p>
            <a:pPr algn="just" rtl="1"/>
            <a:r>
              <a:rPr lang="ar-DZ" sz="2600" b="1" dirty="0">
                <a:solidFill>
                  <a:schemeClr val="tx1"/>
                </a:solidFill>
                <a:cs typeface="+mj-cs"/>
              </a:rPr>
              <a:t>مثال 01-01:</a:t>
            </a:r>
            <a:r>
              <a:rPr lang="ar-DZ" sz="2600" dirty="0">
                <a:solidFill>
                  <a:schemeClr val="tx1"/>
                </a:solidFill>
                <a:cs typeface="+mj-cs"/>
              </a:rPr>
              <a:t> لنفرض أنه لدينا مؤسسة اقتصادية لها 3 وحدات إنتاجية </a:t>
            </a:r>
            <a:r>
              <a:rPr lang="fr-FR" sz="2600" dirty="0">
                <a:solidFill>
                  <a:schemeClr val="tx1"/>
                </a:solidFill>
                <a:cs typeface="+mj-cs"/>
              </a:rPr>
              <a:t>O1، O2، O3 </a:t>
            </a:r>
            <a:r>
              <a:rPr lang="ar-DZ" sz="2600" dirty="0">
                <a:solidFill>
                  <a:schemeClr val="tx1"/>
                </a:solidFill>
                <a:cs typeface="+mj-cs"/>
              </a:rPr>
              <a:t>متواجدة في ثلاث مناطق مختلفة، كما أنها تتوفر على 5 مراكز توزيع </a:t>
            </a:r>
            <a:r>
              <a:rPr lang="fr-FR" sz="2600" dirty="0">
                <a:solidFill>
                  <a:schemeClr val="tx1"/>
                </a:solidFill>
                <a:cs typeface="+mj-cs"/>
              </a:rPr>
              <a:t>D1، D2، D3، D4، D5، </a:t>
            </a:r>
            <a:r>
              <a:rPr lang="ar-DZ" sz="2600" dirty="0">
                <a:solidFill>
                  <a:schemeClr val="tx1"/>
                </a:solidFill>
                <a:cs typeface="+mj-cs"/>
              </a:rPr>
              <a:t>حيث أن هذه المؤسسة تنتج المنتج </a:t>
            </a:r>
            <a:r>
              <a:rPr lang="fr-FR" sz="2600" dirty="0">
                <a:solidFill>
                  <a:schemeClr val="tx1"/>
                </a:solidFill>
                <a:cs typeface="+mj-cs"/>
              </a:rPr>
              <a:t>P </a:t>
            </a:r>
            <a:r>
              <a:rPr lang="ar-DZ" sz="2600" dirty="0">
                <a:solidFill>
                  <a:schemeClr val="tx1"/>
                </a:solidFill>
                <a:cs typeface="+mj-cs"/>
              </a:rPr>
              <a:t>على مستوى مراكز الإنتاج، ثم تقوم بتوزيعه على مراكز التوزيع الخمسة. </a:t>
            </a:r>
          </a:p>
          <a:p>
            <a:pPr algn="just" rtl="1"/>
            <a:r>
              <a:rPr lang="ar-DZ" sz="2600" dirty="0">
                <a:solidFill>
                  <a:schemeClr val="tx1"/>
                </a:solidFill>
                <a:cs typeface="+mj-cs"/>
              </a:rPr>
              <a:t>   تعرض مراكز الإنتاج (المنبع)كميات معينة من الإنتاج: </a:t>
            </a:r>
            <a:r>
              <a:rPr lang="fr-FR" sz="2600" dirty="0">
                <a:solidFill>
                  <a:schemeClr val="tx1"/>
                </a:solidFill>
                <a:cs typeface="+mj-cs"/>
              </a:rPr>
              <a:t>a1، a2، a3، </a:t>
            </a:r>
            <a:r>
              <a:rPr lang="ar-DZ" sz="2600" dirty="0">
                <a:solidFill>
                  <a:schemeClr val="tx1"/>
                </a:solidFill>
                <a:cs typeface="+mj-cs"/>
              </a:rPr>
              <a:t>أما مراكز التوزيع (المصب) فتقوم بطلب كميات معينة من الإنتاج: </a:t>
            </a:r>
            <a:r>
              <a:rPr lang="fr-FR" sz="2600" dirty="0">
                <a:solidFill>
                  <a:schemeClr val="tx1"/>
                </a:solidFill>
                <a:cs typeface="+mj-cs"/>
              </a:rPr>
              <a:t>b1، b2، b3، b4، b5، </a:t>
            </a:r>
            <a:r>
              <a:rPr lang="ar-DZ" sz="2600" dirty="0">
                <a:solidFill>
                  <a:schemeClr val="tx1"/>
                </a:solidFill>
                <a:cs typeface="+mj-cs"/>
              </a:rPr>
              <a:t>كما هو موضح في الجدولين أدناه.</a:t>
            </a: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683568" y="260648"/>
            <a:ext cx="7848872" cy="2122165"/>
          </a:xfrm>
          <a:prstGeom prst="rect">
            <a:avLst/>
          </a:prstGeom>
        </p:spPr>
      </p:pic>
      <p:sp>
        <p:nvSpPr>
          <p:cNvPr id="3" name="Sous-titre 2"/>
          <p:cNvSpPr>
            <a:spLocks noGrp="1"/>
          </p:cNvSpPr>
          <p:nvPr>
            <p:ph type="subTitle" idx="1"/>
          </p:nvPr>
        </p:nvSpPr>
        <p:spPr>
          <a:xfrm>
            <a:off x="107504" y="2924944"/>
            <a:ext cx="8928992" cy="3816424"/>
          </a:xfrm>
        </p:spPr>
        <p:txBody>
          <a:bodyPr>
            <a:normAutofit/>
          </a:bodyPr>
          <a:lstStyle/>
          <a:p>
            <a:pPr algn="just" rtl="1"/>
            <a:r>
              <a:rPr lang="ar-DZ" sz="2000" dirty="0">
                <a:solidFill>
                  <a:schemeClr val="tx1"/>
                </a:solidFill>
                <a:cs typeface="+mj-cs"/>
              </a:rPr>
              <a:t>عملية نقل المنتج </a:t>
            </a:r>
            <a:r>
              <a:rPr lang="fr-FR" sz="2000" dirty="0">
                <a:solidFill>
                  <a:schemeClr val="tx1"/>
                </a:solidFill>
                <a:cs typeface="+mj-cs"/>
              </a:rPr>
              <a:t>P </a:t>
            </a:r>
            <a:r>
              <a:rPr lang="ar-DZ" sz="2000" dirty="0">
                <a:solidFill>
                  <a:schemeClr val="tx1"/>
                </a:solidFill>
                <a:cs typeface="+mj-cs"/>
              </a:rPr>
              <a:t>من مراكز الإنتاج الثلاثة إلى مراكز التوزيع الخمسة يترتب عليها تحمل تكلفة النقل </a:t>
            </a:r>
            <a:r>
              <a:rPr lang="fr-FR" sz="2000" dirty="0" err="1">
                <a:solidFill>
                  <a:schemeClr val="tx1"/>
                </a:solidFill>
                <a:cs typeface="+mj-cs"/>
              </a:rPr>
              <a:t>Cij</a:t>
            </a:r>
            <a:r>
              <a:rPr lang="fr-FR" sz="2000" dirty="0">
                <a:solidFill>
                  <a:schemeClr val="tx1"/>
                </a:solidFill>
                <a:cs typeface="+mj-cs"/>
              </a:rPr>
              <a:t>.</a:t>
            </a:r>
          </a:p>
          <a:p>
            <a:pPr algn="just" rtl="1"/>
            <a:r>
              <a:rPr lang="fr-FR" sz="2000" dirty="0" err="1">
                <a:solidFill>
                  <a:schemeClr val="tx1"/>
                </a:solidFill>
                <a:cs typeface="+mj-cs"/>
              </a:rPr>
              <a:t>Cij</a:t>
            </a:r>
            <a:r>
              <a:rPr lang="fr-FR" sz="2000" dirty="0">
                <a:solidFill>
                  <a:schemeClr val="tx1"/>
                </a:solidFill>
                <a:cs typeface="+mj-cs"/>
              </a:rPr>
              <a:t> </a:t>
            </a:r>
            <a:r>
              <a:rPr lang="ar-DZ" sz="2000" dirty="0">
                <a:solidFill>
                  <a:schemeClr val="tx1"/>
                </a:solidFill>
                <a:cs typeface="+mj-cs"/>
              </a:rPr>
              <a:t>تمثل تكلفة نقل الوحدة الواحدة من المنتج </a:t>
            </a:r>
            <a:r>
              <a:rPr lang="fr-FR" sz="2000" dirty="0">
                <a:solidFill>
                  <a:schemeClr val="tx1"/>
                </a:solidFill>
                <a:cs typeface="+mj-cs"/>
              </a:rPr>
              <a:t>P </a:t>
            </a:r>
            <a:r>
              <a:rPr lang="ar-DZ" sz="2000" dirty="0">
                <a:solidFill>
                  <a:schemeClr val="tx1"/>
                </a:solidFill>
                <a:cs typeface="+mj-cs"/>
              </a:rPr>
              <a:t>من مراكز الإنتاج </a:t>
            </a:r>
            <a:r>
              <a:rPr lang="fr-FR" sz="2000" dirty="0">
                <a:solidFill>
                  <a:schemeClr val="tx1"/>
                </a:solidFill>
                <a:cs typeface="+mj-cs"/>
              </a:rPr>
              <a:t>i </a:t>
            </a:r>
            <a:r>
              <a:rPr lang="ar-DZ" sz="2000" dirty="0">
                <a:solidFill>
                  <a:schemeClr val="tx1"/>
                </a:solidFill>
                <a:cs typeface="+mj-cs"/>
              </a:rPr>
              <a:t>إلى مركز التوزيع </a:t>
            </a:r>
            <a:r>
              <a:rPr lang="fr-FR" sz="2000" dirty="0">
                <a:solidFill>
                  <a:schemeClr val="tx1"/>
                </a:solidFill>
                <a:cs typeface="+mj-cs"/>
              </a:rPr>
              <a:t>j .</a:t>
            </a:r>
          </a:p>
          <a:p>
            <a:pPr algn="just" rtl="1"/>
            <a:r>
              <a:rPr lang="ar-DZ" sz="2000" dirty="0">
                <a:solidFill>
                  <a:schemeClr val="tx1"/>
                </a:solidFill>
                <a:cs typeface="+mj-cs"/>
              </a:rPr>
              <a:t>تكلفة النقل الوحدوية يقدمها الجدول أدناه:</a:t>
            </a:r>
          </a:p>
          <a:p>
            <a:pPr algn="just" rtl="1"/>
            <a:endParaRPr lang="ar-DZ" sz="2600" dirty="0">
              <a:solidFill>
                <a:schemeClr val="tx1"/>
              </a:solidFill>
              <a:cs typeface="+mj-cs"/>
            </a:endParaRPr>
          </a:p>
        </p:txBody>
      </p:sp>
      <p:pic>
        <p:nvPicPr>
          <p:cNvPr id="4" name="Image 3"/>
          <p:cNvPicPr>
            <a:picLocks noChangeAspect="1"/>
          </p:cNvPicPr>
          <p:nvPr/>
        </p:nvPicPr>
        <p:blipFill>
          <a:blip r:embed="rId3"/>
          <a:stretch>
            <a:fillRect/>
          </a:stretch>
        </p:blipFill>
        <p:spPr>
          <a:xfrm>
            <a:off x="395536" y="4214031"/>
            <a:ext cx="8424936" cy="1238250"/>
          </a:xfrm>
          <a:prstGeom prst="rect">
            <a:avLst/>
          </a:prstGeom>
        </p:spPr>
      </p:pic>
    </p:spTree>
    <p:extLst>
      <p:ext uri="{BB962C8B-B14F-4D97-AF65-F5344CB8AC3E}">
        <p14:creationId xmlns:p14="http://schemas.microsoft.com/office/powerpoint/2010/main" val="36946771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400" b="1" dirty="0" smtClean="0">
                <a:solidFill>
                  <a:schemeClr val="tx1"/>
                </a:solidFill>
                <a:cs typeface="+mj-cs"/>
              </a:rPr>
              <a:t>2- </a:t>
            </a:r>
            <a:r>
              <a:rPr lang="ar-DZ" sz="2400" b="1" dirty="0" err="1">
                <a:solidFill>
                  <a:schemeClr val="tx1"/>
                </a:solidFill>
                <a:cs typeface="+mj-cs"/>
              </a:rPr>
              <a:t>نمذجة</a:t>
            </a:r>
            <a:r>
              <a:rPr lang="ar-DZ" sz="2400" b="1" dirty="0">
                <a:solidFill>
                  <a:schemeClr val="tx1"/>
                </a:solidFill>
                <a:cs typeface="+mj-cs"/>
              </a:rPr>
              <a:t> مسائل النقل:</a:t>
            </a:r>
          </a:p>
          <a:p>
            <a:pPr algn="just" rtl="1"/>
            <a:r>
              <a:rPr lang="ar-DZ" sz="2400" b="1" dirty="0">
                <a:solidFill>
                  <a:schemeClr val="tx1"/>
                </a:solidFill>
                <a:cs typeface="+mj-cs"/>
              </a:rPr>
              <a:t>2-1- تشكيل جدول مسائل النقل:</a:t>
            </a:r>
          </a:p>
          <a:p>
            <a:pPr algn="just" rtl="1"/>
            <a:r>
              <a:rPr lang="ar-DZ" sz="2400" dirty="0">
                <a:solidFill>
                  <a:schemeClr val="tx1"/>
                </a:solidFill>
                <a:cs typeface="+mj-cs"/>
              </a:rPr>
              <a:t>   إن العرض الإنشائي لمسألة النقل حسب المثال أعلاه، يمكن تلخيصه في جدول شامل يسمى جدول مسألة النقل، يكون كالتالي</a:t>
            </a:r>
            <a:r>
              <a:rPr lang="ar-DZ" sz="2400" dirty="0" smtClean="0">
                <a:solidFill>
                  <a:schemeClr val="tx1"/>
                </a:solidFill>
                <a:cs typeface="+mj-cs"/>
              </a:rPr>
              <a:t>:</a:t>
            </a:r>
          </a:p>
          <a:p>
            <a:pPr rtl="1"/>
            <a:r>
              <a:rPr lang="ar-DZ" sz="2400" dirty="0">
                <a:solidFill>
                  <a:schemeClr val="tx1"/>
                </a:solidFill>
                <a:cs typeface="+mj-cs"/>
              </a:rPr>
              <a:t>الجدول رقم </a:t>
            </a:r>
            <a:r>
              <a:rPr lang="ar-DZ" sz="2400" dirty="0" smtClean="0">
                <a:solidFill>
                  <a:schemeClr val="tx1"/>
                </a:solidFill>
                <a:cs typeface="+mj-cs"/>
              </a:rPr>
              <a:t>05: </a:t>
            </a:r>
            <a:r>
              <a:rPr lang="ar-DZ" sz="2400" dirty="0">
                <a:solidFill>
                  <a:schemeClr val="tx1"/>
                </a:solidFill>
                <a:cs typeface="+mj-cs"/>
              </a:rPr>
              <a:t>جدول مسألة النقل للمثال </a:t>
            </a:r>
            <a:r>
              <a:rPr lang="ar-DZ" sz="2400" dirty="0" smtClean="0">
                <a:solidFill>
                  <a:schemeClr val="tx1"/>
                </a:solidFill>
                <a:cs typeface="+mj-cs"/>
              </a:rPr>
              <a:t>01-01</a:t>
            </a:r>
          </a:p>
          <a:p>
            <a:pPr rtl="1"/>
            <a:endParaRPr lang="ar-DZ" sz="2400" dirty="0">
              <a:solidFill>
                <a:schemeClr val="tx1"/>
              </a:solidFill>
              <a:cs typeface="+mj-cs"/>
            </a:endParaRPr>
          </a:p>
          <a:p>
            <a:pPr rtl="1"/>
            <a:endParaRPr lang="ar-DZ" sz="2400" dirty="0" smtClean="0">
              <a:solidFill>
                <a:schemeClr val="tx1"/>
              </a:solidFill>
              <a:cs typeface="+mj-cs"/>
            </a:endParaRPr>
          </a:p>
          <a:p>
            <a:pPr rtl="1"/>
            <a:endParaRPr lang="ar-DZ" sz="2400" dirty="0">
              <a:solidFill>
                <a:schemeClr val="tx1"/>
              </a:solidFill>
              <a:cs typeface="+mj-cs"/>
            </a:endParaRPr>
          </a:p>
          <a:p>
            <a:pPr rtl="1"/>
            <a:endParaRPr lang="ar-DZ" sz="2400" dirty="0" smtClean="0">
              <a:solidFill>
                <a:schemeClr val="tx1"/>
              </a:solidFill>
              <a:cs typeface="+mj-cs"/>
            </a:endParaRPr>
          </a:p>
          <a:p>
            <a:pPr rtl="1"/>
            <a:endParaRPr lang="ar-DZ" sz="2400" dirty="0">
              <a:solidFill>
                <a:schemeClr val="tx1"/>
              </a:solidFill>
              <a:cs typeface="+mj-cs"/>
            </a:endParaRPr>
          </a:p>
          <a:p>
            <a:pPr rtl="1"/>
            <a:endParaRPr lang="ar-DZ" sz="2400" dirty="0" smtClean="0">
              <a:solidFill>
                <a:schemeClr val="tx1"/>
              </a:solidFill>
              <a:cs typeface="+mj-cs"/>
            </a:endParaRPr>
          </a:p>
          <a:p>
            <a:pPr algn="r" rtl="1"/>
            <a:r>
              <a:rPr lang="ar-DZ" sz="2400" dirty="0">
                <a:solidFill>
                  <a:schemeClr val="tx1"/>
                </a:solidFill>
                <a:cs typeface="+mj-cs"/>
              </a:rPr>
              <a:t>يلخص جدول مسائل النقل كامل المسألة، بحيث تظهر فيه تكاليف نقل الوحدة الواحدة من كل وحدة إنتاجية إلى كل مركز توزيع في أعلى كل خانة، و تظهر متغيرات المسألة و هي القيم </a:t>
            </a:r>
            <a:r>
              <a:rPr lang="fr-FR" sz="2400" dirty="0">
                <a:solidFill>
                  <a:schemeClr val="tx1"/>
                </a:solidFill>
                <a:cs typeface="+mj-cs"/>
              </a:rPr>
              <a:t>xij </a:t>
            </a:r>
            <a:r>
              <a:rPr lang="ar-DZ" sz="2400" dirty="0">
                <a:solidFill>
                  <a:schemeClr val="tx1"/>
                </a:solidFill>
                <a:cs typeface="+mj-cs"/>
              </a:rPr>
              <a:t>المراد البحث عنها، كما تظهر الكميات القصوى التي تعرضها كل وحدة، و كذا كمية الطلب لكل </a:t>
            </a:r>
            <a:r>
              <a:rPr lang="ar-DZ" sz="2400" dirty="0" smtClean="0">
                <a:solidFill>
                  <a:schemeClr val="tx1"/>
                </a:solidFill>
                <a:cs typeface="+mj-cs"/>
              </a:rPr>
              <a:t>منطقة.</a:t>
            </a:r>
          </a:p>
          <a:p>
            <a:pPr rtl="1"/>
            <a:endParaRPr lang="ar-DZ" sz="2400" dirty="0">
              <a:solidFill>
                <a:schemeClr val="tx1"/>
              </a:solidFill>
              <a:cs typeface="+mj-cs"/>
            </a:endParaRPr>
          </a:p>
        </p:txBody>
      </p:sp>
      <p:pic>
        <p:nvPicPr>
          <p:cNvPr id="2" name="Image 1"/>
          <p:cNvPicPr>
            <a:picLocks noChangeAspect="1"/>
          </p:cNvPicPr>
          <p:nvPr/>
        </p:nvPicPr>
        <p:blipFill>
          <a:blip r:embed="rId2"/>
          <a:stretch>
            <a:fillRect/>
          </a:stretch>
        </p:blipFill>
        <p:spPr>
          <a:xfrm>
            <a:off x="179512" y="2348880"/>
            <a:ext cx="8784976" cy="2476500"/>
          </a:xfrm>
          <a:prstGeom prst="rect">
            <a:avLst/>
          </a:prstGeom>
        </p:spPr>
      </p:pic>
    </p:spTree>
    <p:extLst>
      <p:ext uri="{BB962C8B-B14F-4D97-AF65-F5344CB8AC3E}">
        <p14:creationId xmlns:p14="http://schemas.microsoft.com/office/powerpoint/2010/main" val="412877553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70000" lnSpcReduction="20000"/>
          </a:bodyPr>
          <a:lstStyle/>
          <a:p>
            <a:pPr algn="just" rtl="1"/>
            <a:r>
              <a:rPr lang="ar-DZ" sz="2600" b="1" dirty="0" smtClean="0">
                <a:solidFill>
                  <a:schemeClr val="tx1"/>
                </a:solidFill>
                <a:cs typeface="+mj-cs"/>
              </a:rPr>
              <a:t>2-2- </a:t>
            </a:r>
            <a:r>
              <a:rPr lang="ar-DZ" sz="2600" b="1" dirty="0">
                <a:solidFill>
                  <a:schemeClr val="tx1"/>
                </a:solidFill>
                <a:cs typeface="+mj-cs"/>
              </a:rPr>
              <a:t>الصياغة الرياضية لمسائل النقل:</a:t>
            </a:r>
          </a:p>
          <a:p>
            <a:pPr algn="just" rtl="1"/>
            <a:r>
              <a:rPr lang="ar-DZ" sz="2600" dirty="0">
                <a:solidFill>
                  <a:schemeClr val="tx1"/>
                </a:solidFill>
                <a:cs typeface="+mj-cs"/>
              </a:rPr>
              <a:t>   </a:t>
            </a:r>
            <a:r>
              <a:rPr lang="ar-DZ" sz="2600" dirty="0" smtClean="0">
                <a:solidFill>
                  <a:schemeClr val="tx1"/>
                </a:solidFill>
                <a:cs typeface="+mj-cs"/>
              </a:rPr>
              <a:t>يمكن </a:t>
            </a:r>
            <a:r>
              <a:rPr lang="ar-DZ" sz="2600" dirty="0">
                <a:solidFill>
                  <a:schemeClr val="tx1"/>
                </a:solidFill>
                <a:cs typeface="+mj-cs"/>
              </a:rPr>
              <a:t>صياغة مشكل النقل في شكل نموذج رياضي كما يلي</a:t>
            </a:r>
            <a:r>
              <a:rPr lang="ar-DZ" sz="2600" dirty="0" smtClean="0">
                <a:solidFill>
                  <a:schemeClr val="tx1"/>
                </a:solidFill>
                <a:cs typeface="+mj-cs"/>
              </a:rPr>
              <a:t>:</a:t>
            </a:r>
          </a:p>
          <a:p>
            <a:pPr algn="just" rtl="1"/>
            <a:r>
              <a:rPr lang="ar-DZ" sz="2600" b="1" dirty="0">
                <a:solidFill>
                  <a:schemeClr val="tx1"/>
                </a:solidFill>
                <a:cs typeface="+mj-cs"/>
              </a:rPr>
              <a:t>أ- تحديد متغيرات القرار: </a:t>
            </a:r>
            <a:r>
              <a:rPr lang="ar-DZ" sz="2600" dirty="0">
                <a:solidFill>
                  <a:schemeClr val="tx1"/>
                </a:solidFill>
                <a:cs typeface="+mj-cs"/>
              </a:rPr>
              <a:t>تمثل القيم </a:t>
            </a:r>
            <a:r>
              <a:rPr lang="fr-FR" sz="2600" dirty="0">
                <a:solidFill>
                  <a:schemeClr val="tx1"/>
                </a:solidFill>
                <a:cs typeface="+mj-cs"/>
              </a:rPr>
              <a:t>xij </a:t>
            </a:r>
            <a:r>
              <a:rPr lang="ar-DZ" sz="2600" dirty="0">
                <a:solidFill>
                  <a:schemeClr val="tx1"/>
                </a:solidFill>
                <a:cs typeface="+mj-cs"/>
              </a:rPr>
              <a:t>متغيرات القرار في مسائل النقل، و عددها في مثالنا السابق 15 متغيرة قرار، حيث:</a:t>
            </a:r>
          </a:p>
          <a:p>
            <a:pPr algn="just" rtl="1"/>
            <a:r>
              <a:rPr lang="fr-FR" sz="2600" dirty="0">
                <a:solidFill>
                  <a:schemeClr val="tx1"/>
                </a:solidFill>
                <a:cs typeface="+mj-cs"/>
              </a:rPr>
              <a:t>x11 : </a:t>
            </a:r>
            <a:r>
              <a:rPr lang="ar-DZ" sz="2600" dirty="0">
                <a:solidFill>
                  <a:schemeClr val="tx1"/>
                </a:solidFill>
                <a:cs typeface="+mj-cs"/>
              </a:rPr>
              <a:t>تمثل الكمية الواجب نقلها من مركز الإنتاج </a:t>
            </a:r>
            <a:r>
              <a:rPr lang="fr-FR" sz="2600" dirty="0">
                <a:solidFill>
                  <a:schemeClr val="tx1"/>
                </a:solidFill>
                <a:cs typeface="+mj-cs"/>
              </a:rPr>
              <a:t>O1 </a:t>
            </a:r>
            <a:r>
              <a:rPr lang="ar-DZ" sz="2600" dirty="0">
                <a:solidFill>
                  <a:schemeClr val="tx1"/>
                </a:solidFill>
                <a:cs typeface="+mj-cs"/>
              </a:rPr>
              <a:t>إلى مركز التوزيع  </a:t>
            </a:r>
            <a:r>
              <a:rPr lang="fr-FR" sz="2600" dirty="0">
                <a:solidFill>
                  <a:schemeClr val="tx1"/>
                </a:solidFill>
                <a:cs typeface="+mj-cs"/>
              </a:rPr>
              <a:t>D1.</a:t>
            </a:r>
          </a:p>
          <a:p>
            <a:pPr algn="just" rtl="1"/>
            <a:r>
              <a:rPr lang="fr-FR" sz="2600" dirty="0">
                <a:solidFill>
                  <a:schemeClr val="tx1"/>
                </a:solidFill>
                <a:cs typeface="+mj-cs"/>
              </a:rPr>
              <a:t>x43 : </a:t>
            </a:r>
            <a:r>
              <a:rPr lang="ar-DZ" sz="2600" dirty="0">
                <a:solidFill>
                  <a:schemeClr val="tx1"/>
                </a:solidFill>
                <a:cs typeface="+mj-cs"/>
              </a:rPr>
              <a:t>تمثل الكمية الواجب نقلها من مركز الإنتاج </a:t>
            </a:r>
            <a:r>
              <a:rPr lang="fr-FR" sz="2600" dirty="0">
                <a:solidFill>
                  <a:schemeClr val="tx1"/>
                </a:solidFill>
                <a:cs typeface="+mj-cs"/>
              </a:rPr>
              <a:t>O4 </a:t>
            </a:r>
            <a:r>
              <a:rPr lang="ar-DZ" sz="2600" dirty="0">
                <a:solidFill>
                  <a:schemeClr val="tx1"/>
                </a:solidFill>
                <a:cs typeface="+mj-cs"/>
              </a:rPr>
              <a:t>إلى مركز التوزيع  </a:t>
            </a:r>
            <a:r>
              <a:rPr lang="fr-FR" sz="2600" dirty="0">
                <a:solidFill>
                  <a:schemeClr val="tx1"/>
                </a:solidFill>
                <a:cs typeface="+mj-cs"/>
              </a:rPr>
              <a:t>D3.</a:t>
            </a:r>
          </a:p>
          <a:p>
            <a:pPr algn="just" rtl="1"/>
            <a:r>
              <a:rPr lang="ar-DZ" sz="2600" b="1" dirty="0">
                <a:solidFill>
                  <a:schemeClr val="tx1"/>
                </a:solidFill>
                <a:cs typeface="+mj-cs"/>
              </a:rPr>
              <a:t>ب- صياغة دالة الهدف: </a:t>
            </a:r>
            <a:r>
              <a:rPr lang="ar-DZ" sz="2600" dirty="0">
                <a:solidFill>
                  <a:schemeClr val="tx1"/>
                </a:solidFill>
                <a:cs typeface="+mj-cs"/>
              </a:rPr>
              <a:t>دالة الهدف في هذه الحالة هي عبارة عن </a:t>
            </a:r>
            <a:r>
              <a:rPr lang="ar-DZ" sz="2600" dirty="0" err="1">
                <a:solidFill>
                  <a:schemeClr val="tx1"/>
                </a:solidFill>
                <a:cs typeface="+mj-cs"/>
              </a:rPr>
              <a:t>تدنئة</a:t>
            </a:r>
            <a:r>
              <a:rPr lang="ar-DZ" sz="2600" dirty="0">
                <a:solidFill>
                  <a:schemeClr val="tx1"/>
                </a:solidFill>
                <a:cs typeface="+mj-cs"/>
              </a:rPr>
              <a:t> التكاليف المترتبة عن عملية النقل.    و تكون من الشكل التالي:</a:t>
            </a:r>
          </a:p>
          <a:p>
            <a:pPr algn="just" rtl="1"/>
            <a:r>
              <a:rPr lang="ar-DZ" sz="2600" dirty="0">
                <a:solidFill>
                  <a:schemeClr val="tx1"/>
                </a:solidFill>
                <a:cs typeface="+mj-cs"/>
              </a:rPr>
              <a:t> </a:t>
            </a:r>
          </a:p>
          <a:p>
            <a:pPr algn="just" rtl="1"/>
            <a:r>
              <a:rPr lang="fr-FR" sz="2600" dirty="0">
                <a:solidFill>
                  <a:schemeClr val="tx1"/>
                </a:solidFill>
                <a:cs typeface="+mj-cs"/>
              </a:rPr>
              <a:t>Min Z =100 x11+800 x12+100 x13+500 x14+400 x15+500 x21+500 x22+300 x23+600 x24+700 x25+200 x31+900 x32+500 x33+900 x34+800 x35</a:t>
            </a:r>
          </a:p>
          <a:p>
            <a:pPr algn="just" rtl="1"/>
            <a:r>
              <a:rPr lang="ar-DZ" sz="2600" b="1" dirty="0">
                <a:solidFill>
                  <a:schemeClr val="tx1"/>
                </a:solidFill>
                <a:cs typeface="+mj-cs"/>
              </a:rPr>
              <a:t>جـ- صياغة القيود: </a:t>
            </a:r>
            <a:r>
              <a:rPr lang="ar-DZ" sz="2600" dirty="0">
                <a:solidFill>
                  <a:schemeClr val="tx1"/>
                </a:solidFill>
                <a:cs typeface="+mj-cs"/>
              </a:rPr>
              <a:t>لدينا نوعين من القيود: قيود العرض و قيود الطلب.</a:t>
            </a:r>
          </a:p>
          <a:p>
            <a:pPr algn="just" rtl="1"/>
            <a:r>
              <a:rPr lang="ar-DZ" sz="2600" dirty="0">
                <a:solidFill>
                  <a:schemeClr val="tx1"/>
                </a:solidFill>
                <a:cs typeface="+mj-cs"/>
              </a:rPr>
              <a:t>قيود العرض: </a:t>
            </a:r>
            <a:endParaRPr lang="ar-DZ" sz="2600" dirty="0" smtClean="0">
              <a:solidFill>
                <a:schemeClr val="tx1"/>
              </a:solidFill>
              <a:cs typeface="+mj-cs"/>
            </a:endParaRPr>
          </a:p>
          <a:p>
            <a:pPr algn="just" rtl="1"/>
            <a:endParaRPr lang="fr-FR" sz="2600" dirty="0">
              <a:solidFill>
                <a:schemeClr val="tx1"/>
              </a:solidFill>
              <a:cs typeface="+mj-cs"/>
            </a:endParaRPr>
          </a:p>
          <a:p>
            <a:pPr algn="just" rtl="1"/>
            <a:r>
              <a:rPr lang="fr-FR" sz="2600" dirty="0">
                <a:solidFill>
                  <a:schemeClr val="tx1"/>
                </a:solidFill>
                <a:cs typeface="+mj-cs"/>
              </a:rPr>
              <a:t>x21 + x22 + x23 + x24 + x25 = 160</a:t>
            </a:r>
          </a:p>
          <a:p>
            <a:pPr algn="just" rtl="1"/>
            <a:r>
              <a:rPr lang="fr-FR" sz="2600" dirty="0">
                <a:solidFill>
                  <a:schemeClr val="tx1"/>
                </a:solidFill>
                <a:cs typeface="+mj-cs"/>
              </a:rPr>
              <a:t>x31 + x32 + x33 + x34 + x35 = 260</a:t>
            </a:r>
          </a:p>
          <a:p>
            <a:pPr algn="just" rtl="1"/>
            <a:r>
              <a:rPr lang="ar-DZ" sz="2600" dirty="0">
                <a:solidFill>
                  <a:schemeClr val="tx1"/>
                </a:solidFill>
                <a:cs typeface="+mj-cs"/>
              </a:rPr>
              <a:t>قيود الطلب:  </a:t>
            </a:r>
          </a:p>
          <a:p>
            <a:pPr algn="just" rtl="1"/>
            <a:r>
              <a:rPr lang="fr-FR" sz="2600" dirty="0">
                <a:solidFill>
                  <a:schemeClr val="tx1"/>
                </a:solidFill>
                <a:cs typeface="+mj-cs"/>
              </a:rPr>
              <a:t>x11 + x21 + x31 = 120</a:t>
            </a:r>
          </a:p>
          <a:p>
            <a:pPr algn="just" rtl="1"/>
            <a:r>
              <a:rPr lang="fr-FR" sz="2600" dirty="0">
                <a:solidFill>
                  <a:schemeClr val="tx1"/>
                </a:solidFill>
                <a:cs typeface="+mj-cs"/>
              </a:rPr>
              <a:t>x12 + x22 + x23 = 130</a:t>
            </a:r>
          </a:p>
          <a:p>
            <a:pPr algn="just" rtl="1"/>
            <a:r>
              <a:rPr lang="fr-FR" sz="2600" dirty="0">
                <a:solidFill>
                  <a:schemeClr val="tx1"/>
                </a:solidFill>
                <a:cs typeface="+mj-cs"/>
              </a:rPr>
              <a:t>x13 + x23 + x33 = 145</a:t>
            </a:r>
          </a:p>
          <a:p>
            <a:pPr algn="just" rtl="1"/>
            <a:r>
              <a:rPr lang="fr-FR" sz="2600" dirty="0">
                <a:solidFill>
                  <a:schemeClr val="tx1"/>
                </a:solidFill>
                <a:cs typeface="+mj-cs"/>
              </a:rPr>
              <a:t>x14 + x24 + x34 = 125</a:t>
            </a:r>
          </a:p>
          <a:p>
            <a:pPr algn="just" rtl="1"/>
            <a:r>
              <a:rPr lang="fr-FR" sz="2600" dirty="0">
                <a:solidFill>
                  <a:schemeClr val="tx1"/>
                </a:solidFill>
                <a:cs typeface="+mj-cs"/>
              </a:rPr>
              <a:t>x15 + x25 + x35 = 140</a:t>
            </a:r>
          </a:p>
          <a:p>
            <a:pPr algn="r" rtl="1"/>
            <a:r>
              <a:rPr lang="ar-DZ" sz="2600" dirty="0">
                <a:solidFill>
                  <a:schemeClr val="tx1"/>
                </a:solidFill>
                <a:cs typeface="+mj-cs"/>
              </a:rPr>
              <a:t>قيود عدم سلبية المتغيرات: </a:t>
            </a:r>
            <a:r>
              <a:rPr lang="fr-FR" sz="2800" i="1" dirty="0" smtClean="0">
                <a:solidFill>
                  <a:schemeClr val="tx1"/>
                </a:solidFill>
                <a:latin typeface="Times New Roman" panose="02020603050405020304" pitchFamily="18" charset="0"/>
                <a:ea typeface="Arial Unicode MS"/>
              </a:rPr>
              <a:t>≥</a:t>
            </a:r>
            <a:r>
              <a:rPr lang="fr-FR" sz="2800" i="1" dirty="0" smtClean="0">
                <a:latin typeface="Times New Roman" panose="02020603050405020304" pitchFamily="18" charset="0"/>
                <a:ea typeface="Arial Unicode MS"/>
              </a:rPr>
              <a:t> </a:t>
            </a:r>
            <a:r>
              <a:rPr lang="fr-FR" sz="2800" i="1" dirty="0" smtClean="0">
                <a:solidFill>
                  <a:schemeClr val="tx1"/>
                </a:solidFill>
                <a:latin typeface="Times New Roman" panose="02020603050405020304" pitchFamily="18" charset="0"/>
                <a:ea typeface="Arial Unicode MS"/>
              </a:rPr>
              <a:t>0         </a:t>
            </a:r>
            <a:r>
              <a:rPr lang="ar-DZ" sz="2800" i="1" dirty="0" smtClean="0">
                <a:solidFill>
                  <a:schemeClr val="tx1"/>
                </a:solidFill>
                <a:latin typeface="Times New Roman" panose="02020603050405020304" pitchFamily="18" charset="0"/>
                <a:ea typeface="Arial Unicode MS"/>
              </a:rPr>
              <a:t>  </a:t>
            </a:r>
            <a:r>
              <a:rPr lang="fr-FR" sz="2800" i="1" dirty="0">
                <a:solidFill>
                  <a:schemeClr val="tx1"/>
                </a:solidFill>
                <a:latin typeface="Times New Roman" panose="02020603050405020304" pitchFamily="18" charset="0"/>
                <a:ea typeface="Arial Unicode MS"/>
              </a:rPr>
              <a:t>xij</a:t>
            </a:r>
            <a:endParaRPr lang="ar-DZ" sz="2600" dirty="0">
              <a:solidFill>
                <a:schemeClr val="tx1"/>
              </a:solidFill>
              <a:cs typeface="+mj-cs"/>
            </a:endParaRPr>
          </a:p>
        </p:txBody>
      </p:sp>
    </p:spTree>
    <p:extLst>
      <p:ext uri="{BB962C8B-B14F-4D97-AF65-F5344CB8AC3E}">
        <p14:creationId xmlns:p14="http://schemas.microsoft.com/office/powerpoint/2010/main" val="120728691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sz="2600" b="1" dirty="0">
                <a:solidFill>
                  <a:schemeClr val="tx1"/>
                </a:solidFill>
                <a:cs typeface="+mj-cs"/>
              </a:rPr>
              <a:t>الدرس  التاسع: حل مسائل النقل </a:t>
            </a:r>
          </a:p>
          <a:p>
            <a:pPr algn="just" rtl="1"/>
            <a:r>
              <a:rPr lang="ar-DZ" sz="2600" dirty="0">
                <a:solidFill>
                  <a:schemeClr val="tx1"/>
                </a:solidFill>
                <a:cs typeface="+mj-cs"/>
              </a:rPr>
              <a:t> يقصد بحل مسائل النقل إيجاد قيم متغيرات القرار </a:t>
            </a:r>
            <a:r>
              <a:rPr lang="fr-FR" sz="2600" dirty="0">
                <a:solidFill>
                  <a:schemeClr val="tx1"/>
                </a:solidFill>
                <a:cs typeface="+mj-cs"/>
              </a:rPr>
              <a:t>xij </a:t>
            </a:r>
            <a:r>
              <a:rPr lang="ar-DZ" sz="2600" dirty="0">
                <a:solidFill>
                  <a:schemeClr val="tx1"/>
                </a:solidFill>
                <a:cs typeface="+mj-cs"/>
              </a:rPr>
              <a:t>المجهولة، لذلك فإن الأسلوب الرياضي لحل هذه المسائل يمر بمرحلتين أساسيتين هما: إيجاد الحل الابتدائي الممكن و التي تتضمن ثلاث طرق و هي: طريقة الزاوية الشمالية الغربية، طريقة التكاليف الدنيا، طريقة فوجل التقريبية، ثم تحسين الحل الابتدائي في المرحلة الثانية    وتتضمن هذه المرحلة هي الأخرى طريقتين هما: طريقة المسار المتعرج و طريقة عوامل الضرب.</a:t>
            </a:r>
          </a:p>
          <a:p>
            <a:pPr algn="just" rtl="1"/>
            <a:r>
              <a:rPr lang="ar-DZ" sz="2600" b="1" dirty="0">
                <a:solidFill>
                  <a:schemeClr val="tx1"/>
                </a:solidFill>
                <a:cs typeface="+mj-cs"/>
              </a:rPr>
              <a:t>1- المرحلة الأولى: تحديد الحل الابتدائي </a:t>
            </a:r>
          </a:p>
          <a:p>
            <a:pPr algn="just" rtl="1"/>
            <a:r>
              <a:rPr lang="ar-DZ" sz="2600" dirty="0">
                <a:solidFill>
                  <a:schemeClr val="tx1"/>
                </a:solidFill>
                <a:cs typeface="+mj-cs"/>
              </a:rPr>
              <a:t>	</a:t>
            </a:r>
            <a:r>
              <a:rPr lang="ar-DZ" sz="2600" b="1" dirty="0">
                <a:solidFill>
                  <a:schemeClr val="tx1"/>
                </a:solidFill>
                <a:cs typeface="+mj-cs"/>
              </a:rPr>
              <a:t>1-1- طريقة الزاوية الشمالية الغربية </a:t>
            </a:r>
            <a:r>
              <a:rPr lang="ar-DZ" sz="2600" b="1" dirty="0" smtClean="0">
                <a:solidFill>
                  <a:schemeClr val="tx1"/>
                </a:solidFill>
                <a:cs typeface="+mj-cs"/>
              </a:rPr>
              <a:t>: </a:t>
            </a:r>
            <a:r>
              <a:rPr lang="ar-DZ" sz="2600" dirty="0" smtClean="0">
                <a:solidFill>
                  <a:schemeClr val="tx1"/>
                </a:solidFill>
                <a:cs typeface="+mj-cs"/>
              </a:rPr>
              <a:t>يقصد </a:t>
            </a:r>
            <a:r>
              <a:rPr lang="ar-DZ" sz="2600" dirty="0">
                <a:solidFill>
                  <a:schemeClr val="tx1"/>
                </a:solidFill>
                <a:cs typeface="+mj-cs"/>
              </a:rPr>
              <a:t>بها أول خانة في الجدول إلى الأعلى و إلى اليسار، و هي الخلية التي ينطلق منها إيجاد الحل الأساسي الأول،  و يتم ذلك بإتباع المنهجية التالية و بالتطبيق على المثال السابق:</a:t>
            </a:r>
          </a:p>
          <a:p>
            <a:pPr algn="just" rtl="1"/>
            <a:r>
              <a:rPr lang="ar-DZ" sz="2600" dirty="0" smtClean="0">
                <a:solidFill>
                  <a:schemeClr val="tx1"/>
                </a:solidFill>
                <a:cs typeface="+mj-cs"/>
              </a:rPr>
              <a:t>- أول </a:t>
            </a:r>
            <a:r>
              <a:rPr lang="ar-DZ" sz="2600" dirty="0">
                <a:solidFill>
                  <a:schemeClr val="tx1"/>
                </a:solidFill>
                <a:cs typeface="+mj-cs"/>
              </a:rPr>
              <a:t>خلية موافقة لمركز الإنتاج الأول و مركز التوزيع الأول (أعلى إلى اليسار)، نجد أن طلب مركز التوزيع </a:t>
            </a:r>
            <a:r>
              <a:rPr lang="fr-FR" sz="2600" dirty="0">
                <a:solidFill>
                  <a:schemeClr val="tx1"/>
                </a:solidFill>
                <a:cs typeface="+mj-cs"/>
              </a:rPr>
              <a:t>D1 </a:t>
            </a:r>
            <a:r>
              <a:rPr lang="ar-DZ" sz="2600" dirty="0">
                <a:solidFill>
                  <a:schemeClr val="tx1"/>
                </a:solidFill>
                <a:cs typeface="+mj-cs"/>
              </a:rPr>
              <a:t>هو 120 وحدة، بينما حجم العرض </a:t>
            </a:r>
            <a:r>
              <a:rPr lang="fr-FR" sz="2600" dirty="0">
                <a:solidFill>
                  <a:schemeClr val="tx1"/>
                </a:solidFill>
                <a:cs typeface="+mj-cs"/>
              </a:rPr>
              <a:t>O1 </a:t>
            </a:r>
            <a:r>
              <a:rPr lang="ar-DZ" sz="2600" dirty="0">
                <a:solidFill>
                  <a:schemeClr val="tx1"/>
                </a:solidFill>
                <a:cs typeface="+mj-cs"/>
              </a:rPr>
              <a:t>هو 240 وحدة، فيحصل </a:t>
            </a:r>
            <a:r>
              <a:rPr lang="fr-FR" sz="2600" dirty="0">
                <a:solidFill>
                  <a:schemeClr val="tx1"/>
                </a:solidFill>
                <a:cs typeface="+mj-cs"/>
              </a:rPr>
              <a:t>D1 </a:t>
            </a:r>
            <a:r>
              <a:rPr lang="ar-DZ" sz="2600" dirty="0">
                <a:solidFill>
                  <a:schemeClr val="tx1"/>
                </a:solidFill>
                <a:cs typeface="+mj-cs"/>
              </a:rPr>
              <a:t>على كافة طلبه 120 وحدة من </a:t>
            </a:r>
            <a:r>
              <a:rPr lang="fr-FR" sz="2600" dirty="0">
                <a:solidFill>
                  <a:schemeClr val="tx1"/>
                </a:solidFill>
                <a:cs typeface="+mj-cs"/>
              </a:rPr>
              <a:t>D1، </a:t>
            </a:r>
            <a:r>
              <a:rPr lang="ar-DZ" sz="2600" dirty="0">
                <a:solidFill>
                  <a:schemeClr val="tx1"/>
                </a:solidFill>
                <a:cs typeface="+mj-cs"/>
              </a:rPr>
              <a:t>و يتشبع بذلك العمود الأول </a:t>
            </a:r>
            <a:r>
              <a:rPr lang="fr-FR" sz="2600" dirty="0" smtClean="0">
                <a:solidFill>
                  <a:schemeClr val="tx1"/>
                </a:solidFill>
                <a:cs typeface="+mj-cs"/>
              </a:rPr>
              <a:t>D1، </a:t>
            </a:r>
            <a:r>
              <a:rPr lang="ar-DZ" sz="2600" dirty="0">
                <a:solidFill>
                  <a:schemeClr val="tx1"/>
                </a:solidFill>
                <a:cs typeface="+mj-cs"/>
              </a:rPr>
              <a:t>و يتبقى لمركز الإنتاج </a:t>
            </a:r>
            <a:r>
              <a:rPr lang="fr-FR" sz="2600" dirty="0">
                <a:solidFill>
                  <a:schemeClr val="tx1"/>
                </a:solidFill>
                <a:cs typeface="+mj-cs"/>
              </a:rPr>
              <a:t>O1 </a:t>
            </a:r>
            <a:r>
              <a:rPr lang="ar-DZ" sz="2600" dirty="0">
                <a:solidFill>
                  <a:schemeClr val="tx1"/>
                </a:solidFill>
                <a:cs typeface="+mj-cs"/>
              </a:rPr>
              <a:t>كمية تقدر بــ 120 وحدة.</a:t>
            </a:r>
          </a:p>
        </p:txBody>
      </p:sp>
    </p:spTree>
    <p:extLst>
      <p:ext uri="{BB962C8B-B14F-4D97-AF65-F5344CB8AC3E}">
        <p14:creationId xmlns:p14="http://schemas.microsoft.com/office/powerpoint/2010/main" val="335518210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marL="457200" indent="-457200" algn="just" rtl="1">
              <a:buFontTx/>
              <a:buChar char="-"/>
            </a:pPr>
            <a:r>
              <a:rPr lang="ar-DZ" sz="2600" dirty="0" smtClean="0">
                <a:solidFill>
                  <a:schemeClr val="tx1"/>
                </a:solidFill>
                <a:cs typeface="+mj-cs"/>
              </a:rPr>
              <a:t>بالانتقال </a:t>
            </a:r>
            <a:r>
              <a:rPr lang="ar-DZ" sz="2600" dirty="0">
                <a:solidFill>
                  <a:schemeClr val="tx1"/>
                </a:solidFill>
                <a:cs typeface="+mj-cs"/>
              </a:rPr>
              <a:t>إلى الخلية المقابلة و الموافقة لمركز الإنتاج </a:t>
            </a:r>
            <a:r>
              <a:rPr lang="fr-FR" sz="2600" dirty="0">
                <a:solidFill>
                  <a:schemeClr val="tx1"/>
                </a:solidFill>
                <a:cs typeface="+mj-cs"/>
              </a:rPr>
              <a:t>O1، </a:t>
            </a:r>
            <a:r>
              <a:rPr lang="ar-DZ" sz="2600" dirty="0">
                <a:solidFill>
                  <a:schemeClr val="tx1"/>
                </a:solidFill>
                <a:cs typeface="+mj-cs"/>
              </a:rPr>
              <a:t>و مركز التوزيع </a:t>
            </a:r>
            <a:r>
              <a:rPr lang="fr-FR" sz="2600" dirty="0">
                <a:solidFill>
                  <a:schemeClr val="tx1"/>
                </a:solidFill>
                <a:cs typeface="+mj-cs"/>
              </a:rPr>
              <a:t>D2، </a:t>
            </a:r>
            <a:r>
              <a:rPr lang="ar-DZ" sz="2600" dirty="0">
                <a:solidFill>
                  <a:schemeClr val="tx1"/>
                </a:solidFill>
                <a:cs typeface="+mj-cs"/>
              </a:rPr>
              <a:t>تقدر الكمية المعروضة بـــ 120 وحدة و هي الكمية المتبقية بعد التوزيع الأول، و حجم الطلب 130 وحدة، و عليه ستوجه كل الكمية المعروضة من </a:t>
            </a:r>
            <a:r>
              <a:rPr lang="fr-FR" sz="2600" dirty="0">
                <a:solidFill>
                  <a:schemeClr val="tx1"/>
                </a:solidFill>
                <a:cs typeface="+mj-cs"/>
              </a:rPr>
              <a:t>O1 </a:t>
            </a:r>
            <a:r>
              <a:rPr lang="ar-DZ" sz="2600" dirty="0">
                <a:solidFill>
                  <a:schemeClr val="tx1"/>
                </a:solidFill>
                <a:cs typeface="+mj-cs"/>
              </a:rPr>
              <a:t>إلى </a:t>
            </a:r>
            <a:r>
              <a:rPr lang="fr-FR" sz="2600" dirty="0">
                <a:solidFill>
                  <a:schemeClr val="tx1"/>
                </a:solidFill>
                <a:cs typeface="+mj-cs"/>
              </a:rPr>
              <a:t>D2، </a:t>
            </a:r>
            <a:r>
              <a:rPr lang="ar-DZ" sz="2600" dirty="0">
                <a:solidFill>
                  <a:schemeClr val="tx1"/>
                </a:solidFill>
                <a:cs typeface="+mj-cs"/>
              </a:rPr>
              <a:t>فيتشبع السطر الأول، و يبقى طلب </a:t>
            </a:r>
            <a:r>
              <a:rPr lang="fr-FR" sz="2600" dirty="0">
                <a:solidFill>
                  <a:schemeClr val="tx1"/>
                </a:solidFill>
                <a:cs typeface="+mj-cs"/>
              </a:rPr>
              <a:t>D2 </a:t>
            </a:r>
            <a:r>
              <a:rPr lang="ar-DZ" sz="2600" dirty="0">
                <a:solidFill>
                  <a:schemeClr val="tx1"/>
                </a:solidFill>
                <a:cs typeface="+mj-cs"/>
              </a:rPr>
              <a:t>هو 10 وحدات ينبغي على </a:t>
            </a:r>
            <a:r>
              <a:rPr lang="fr-FR" sz="2600" dirty="0">
                <a:solidFill>
                  <a:schemeClr val="tx1"/>
                </a:solidFill>
                <a:cs typeface="+mj-cs"/>
              </a:rPr>
              <a:t>O2 </a:t>
            </a:r>
            <a:r>
              <a:rPr lang="ar-DZ" sz="2600" dirty="0">
                <a:solidFill>
                  <a:schemeClr val="tx1"/>
                </a:solidFill>
                <a:cs typeface="+mj-cs"/>
              </a:rPr>
              <a:t>تلبيته، و هكذا. خطوات هذه الطريقة يلخصها الجدول أدناه</a:t>
            </a:r>
            <a:r>
              <a:rPr lang="ar-DZ" sz="2600" dirty="0" smtClean="0">
                <a:solidFill>
                  <a:schemeClr val="tx1"/>
                </a:solidFill>
                <a:cs typeface="+mj-cs"/>
              </a:rPr>
              <a:t>:</a:t>
            </a:r>
          </a:p>
          <a:p>
            <a:pPr marL="457200" indent="-457200" algn="just" rtl="1">
              <a:buFontTx/>
              <a:buChar char="-"/>
            </a:pPr>
            <a:r>
              <a:rPr lang="ar-DZ" sz="2600" dirty="0">
                <a:solidFill>
                  <a:schemeClr val="tx1"/>
                </a:solidFill>
                <a:cs typeface="+mj-cs"/>
              </a:rPr>
              <a:t>الجدول رقم </a:t>
            </a:r>
            <a:r>
              <a:rPr lang="ar-DZ" sz="2600" b="1" dirty="0" smtClean="0">
                <a:solidFill>
                  <a:schemeClr val="tx1"/>
                </a:solidFill>
                <a:cs typeface="+mj-cs"/>
              </a:rPr>
              <a:t>06</a:t>
            </a:r>
            <a:r>
              <a:rPr lang="ar-DZ" sz="2600" dirty="0" smtClean="0">
                <a:solidFill>
                  <a:schemeClr val="tx1"/>
                </a:solidFill>
                <a:cs typeface="+mj-cs"/>
              </a:rPr>
              <a:t>: </a:t>
            </a:r>
            <a:r>
              <a:rPr lang="ar-DZ" sz="2600" dirty="0">
                <a:solidFill>
                  <a:schemeClr val="tx1"/>
                </a:solidFill>
                <a:cs typeface="+mj-cs"/>
              </a:rPr>
              <a:t>حل مسألة النقل بطريقة الزاوية الشمالية الغربية للمثال 01-01</a:t>
            </a: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r>
              <a:rPr lang="ar-DZ" sz="2600" dirty="0">
                <a:solidFill>
                  <a:schemeClr val="tx1"/>
                </a:solidFill>
                <a:cs typeface="+mj-cs"/>
              </a:rPr>
              <a:t>و بذلك نحصل على جدول الحل الأساسي الأول، و الذي نجد فيه:</a:t>
            </a:r>
          </a:p>
        </p:txBody>
      </p:sp>
      <p:pic>
        <p:nvPicPr>
          <p:cNvPr id="2" name="Image 1"/>
          <p:cNvPicPr>
            <a:picLocks noChangeAspect="1"/>
          </p:cNvPicPr>
          <p:nvPr/>
        </p:nvPicPr>
        <p:blipFill>
          <a:blip r:embed="rId2"/>
          <a:stretch>
            <a:fillRect/>
          </a:stretch>
        </p:blipFill>
        <p:spPr>
          <a:xfrm>
            <a:off x="323528" y="2708920"/>
            <a:ext cx="8064896" cy="2676525"/>
          </a:xfrm>
          <a:prstGeom prst="rect">
            <a:avLst/>
          </a:prstGeom>
        </p:spPr>
      </p:pic>
    </p:spTree>
    <p:extLst>
      <p:ext uri="{BB962C8B-B14F-4D97-AF65-F5344CB8AC3E}">
        <p14:creationId xmlns:p14="http://schemas.microsoft.com/office/powerpoint/2010/main" val="1028685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sz="2600" b="1" dirty="0" smtClean="0">
                <a:solidFill>
                  <a:schemeClr val="tx1"/>
                </a:solidFill>
                <a:cs typeface="+mj-cs"/>
              </a:rPr>
              <a:t>الدرس الأول:  </a:t>
            </a:r>
            <a:r>
              <a:rPr lang="ar-DZ" sz="2600" b="1" dirty="0">
                <a:solidFill>
                  <a:schemeClr val="tx1"/>
                </a:solidFill>
                <a:cs typeface="+mj-cs"/>
              </a:rPr>
              <a:t>مقدمة في بحوث العمليات </a:t>
            </a:r>
            <a:endParaRPr lang="ar-DZ" sz="2600" dirty="0" smtClean="0">
              <a:solidFill>
                <a:schemeClr val="tx1"/>
              </a:solidFill>
              <a:cs typeface="+mj-cs"/>
            </a:endParaRPr>
          </a:p>
          <a:p>
            <a:pPr algn="just" rtl="1"/>
            <a:r>
              <a:rPr lang="ar-DZ" sz="2600" dirty="0">
                <a:solidFill>
                  <a:schemeClr val="tx1"/>
                </a:solidFill>
                <a:cs typeface="+mj-cs"/>
              </a:rPr>
              <a:t>1-	</a:t>
            </a:r>
            <a:r>
              <a:rPr lang="ar-DZ" sz="2600" b="1" dirty="0">
                <a:solidFill>
                  <a:schemeClr val="tx1"/>
                </a:solidFill>
                <a:cs typeface="+mj-cs"/>
              </a:rPr>
              <a:t>نبذة تاريخية عن بحوث العمليات:</a:t>
            </a:r>
          </a:p>
          <a:p>
            <a:pPr algn="just" rtl="1"/>
            <a:r>
              <a:rPr lang="ar-DZ" sz="2600" dirty="0">
                <a:solidFill>
                  <a:schemeClr val="tx1"/>
                </a:solidFill>
                <a:cs typeface="+mj-cs"/>
              </a:rPr>
              <a:t>نشأت بحوث العمليات خلال الحرب العالمية الثانية، واستخدمت للمرة الأول أثناء الحرب العالمية الثانية في عام 1940م في المملكة المتحدة، حيث عهدت الإدارة العسكرية في بريطانيا إلى فريق من العلماء والباحثين وذوي اختصاصات مختلفة مهمّة دراسة العمليات المرتبطة بالدفاع الجوي والبري ودراسة المشاكل </a:t>
            </a:r>
            <a:r>
              <a:rPr lang="ar-DZ" sz="2600" dirty="0" err="1">
                <a:solidFill>
                  <a:schemeClr val="tx1"/>
                </a:solidFill>
                <a:cs typeface="+mj-cs"/>
              </a:rPr>
              <a:t>الإستراتيجية</a:t>
            </a:r>
            <a:r>
              <a:rPr lang="ar-DZ" sz="2600" dirty="0">
                <a:solidFill>
                  <a:schemeClr val="tx1"/>
                </a:solidFill>
                <a:cs typeface="+mj-cs"/>
              </a:rPr>
              <a:t> </a:t>
            </a:r>
            <a:r>
              <a:rPr lang="ar-DZ" sz="2600" dirty="0" smtClean="0">
                <a:solidFill>
                  <a:schemeClr val="tx1"/>
                </a:solidFill>
                <a:cs typeface="+mj-cs"/>
              </a:rPr>
              <a:t>والتعرف </a:t>
            </a:r>
            <a:r>
              <a:rPr lang="ar-DZ" sz="2600" dirty="0">
                <a:solidFill>
                  <a:schemeClr val="tx1"/>
                </a:solidFill>
                <a:cs typeface="+mj-cs"/>
              </a:rPr>
              <a:t>على أفضل استخدام ممكن للمعدات الحربية</a:t>
            </a:r>
            <a:r>
              <a:rPr lang="ar-DZ" sz="2600" dirty="0" smtClean="0">
                <a:solidFill>
                  <a:schemeClr val="tx1"/>
                </a:solidFill>
                <a:cs typeface="+mj-cs"/>
              </a:rPr>
              <a:t>.</a:t>
            </a:r>
          </a:p>
          <a:p>
            <a:pPr algn="just" rtl="1"/>
            <a:r>
              <a:rPr lang="ar-DZ" sz="2600" dirty="0">
                <a:solidFill>
                  <a:schemeClr val="tx1"/>
                </a:solidFill>
                <a:cs typeface="+mj-cs"/>
              </a:rPr>
              <a:t>ويعود الاستخدام الأول لأساليب بحوث العمليات إلى الحرب العالمية الثانية عندما لجأ الأمريكيون والإنجليز إلى الأساليب الكمية في حل المشاكل التي واجهتهم حينئذٍ. وقد تم ذلك عن طريق تكوين فريق من العلماء المتخصصين في الرياضيات، والهندسة، والسلوكيات … الخ، بحيث يقوم الفريق بدراسة المشكلة واقتراح الحلول المناسبة مستخدماً الأسلوب العلمي في ذلك. ومن ضمن القرارات التي نوقشت واتخذت بهذه الطريقة تحديد الأهداف العسكرية، وتوقيت الضربات الجوية، وتحديد أفضل الوسائل وأكثرها أمناً للإنزال العسكري، ونقل المؤن والأفراد. وقد حفز نجا ح استخدام هذه الأساليب خلال الحرب في </a:t>
            </a:r>
            <a:r>
              <a:rPr lang="ar-DZ" sz="2600" dirty="0" err="1">
                <a:solidFill>
                  <a:schemeClr val="tx1"/>
                </a:solidFill>
                <a:cs typeface="+mj-cs"/>
              </a:rPr>
              <a:t>إتخاذ</a:t>
            </a:r>
            <a:r>
              <a:rPr lang="ar-DZ" sz="2600" dirty="0">
                <a:solidFill>
                  <a:schemeClr val="tx1"/>
                </a:solidFill>
                <a:cs typeface="+mj-cs"/>
              </a:rPr>
              <a:t> القرارات العسكرية.</a:t>
            </a:r>
          </a:p>
        </p:txBody>
      </p:sp>
    </p:spTree>
    <p:extLst>
      <p:ext uri="{BB962C8B-B14F-4D97-AF65-F5344CB8AC3E}">
        <p14:creationId xmlns:p14="http://schemas.microsoft.com/office/powerpoint/2010/main" val="1179534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a:bodyPr>
          <a:lstStyle/>
          <a:p>
            <a:pPr algn="just" rtl="1"/>
            <a:r>
              <a:rPr lang="fr-FR" sz="2600" dirty="0">
                <a:solidFill>
                  <a:schemeClr val="tx1"/>
                </a:solidFill>
                <a:cs typeface="+mj-cs"/>
              </a:rPr>
              <a:t>x11=120: </a:t>
            </a:r>
            <a:r>
              <a:rPr lang="ar-DZ" sz="2600" dirty="0">
                <a:solidFill>
                  <a:schemeClr val="tx1"/>
                </a:solidFill>
                <a:cs typeface="+mj-cs"/>
              </a:rPr>
              <a:t>أي أن </a:t>
            </a:r>
            <a:r>
              <a:rPr lang="fr-FR" sz="2600" dirty="0">
                <a:solidFill>
                  <a:schemeClr val="tx1"/>
                </a:solidFill>
                <a:cs typeface="+mj-cs"/>
              </a:rPr>
              <a:t>O1 </a:t>
            </a:r>
            <a:r>
              <a:rPr lang="ar-DZ" sz="2600" dirty="0">
                <a:solidFill>
                  <a:schemeClr val="tx1"/>
                </a:solidFill>
                <a:cs typeface="+mj-cs"/>
              </a:rPr>
              <a:t>يقوم بتموين </a:t>
            </a:r>
            <a:r>
              <a:rPr lang="fr-FR" sz="2600" dirty="0">
                <a:solidFill>
                  <a:schemeClr val="tx1"/>
                </a:solidFill>
                <a:cs typeface="+mj-cs"/>
              </a:rPr>
              <a:t>D1 </a:t>
            </a:r>
            <a:r>
              <a:rPr lang="ar-DZ" sz="2600" dirty="0">
                <a:solidFill>
                  <a:schemeClr val="tx1"/>
                </a:solidFill>
                <a:cs typeface="+mj-cs"/>
              </a:rPr>
              <a:t>بمقدار 120 وحدة بتكلفة تقدر بـــ 100 وحدة</a:t>
            </a:r>
            <a:r>
              <a:rPr lang="ar-DZ" sz="2600" dirty="0" smtClean="0">
                <a:solidFill>
                  <a:schemeClr val="tx1"/>
                </a:solidFill>
                <a:cs typeface="+mj-cs"/>
              </a:rPr>
              <a:t>؛</a:t>
            </a:r>
          </a:p>
          <a:p>
            <a:pPr algn="just" rtl="1"/>
            <a:endParaRPr lang="fr-FR" sz="2600" dirty="0">
              <a:solidFill>
                <a:schemeClr val="tx1"/>
              </a:solidFill>
              <a:cs typeface="+mj-cs"/>
            </a:endParaRPr>
          </a:p>
          <a:p>
            <a:pPr algn="just" rtl="1"/>
            <a:r>
              <a:rPr lang="fr-FR" sz="2600" dirty="0">
                <a:solidFill>
                  <a:schemeClr val="tx1"/>
                </a:solidFill>
                <a:cs typeface="+mj-cs"/>
              </a:rPr>
              <a:t>x12=120: </a:t>
            </a:r>
            <a:r>
              <a:rPr lang="ar-DZ" sz="2600" dirty="0">
                <a:solidFill>
                  <a:schemeClr val="tx1"/>
                </a:solidFill>
                <a:cs typeface="+mj-cs"/>
              </a:rPr>
              <a:t>أي أن </a:t>
            </a:r>
            <a:r>
              <a:rPr lang="fr-FR" sz="2600" dirty="0">
                <a:solidFill>
                  <a:schemeClr val="tx1"/>
                </a:solidFill>
                <a:cs typeface="+mj-cs"/>
              </a:rPr>
              <a:t>O1 </a:t>
            </a:r>
            <a:r>
              <a:rPr lang="ar-DZ" sz="2600" dirty="0">
                <a:solidFill>
                  <a:schemeClr val="tx1"/>
                </a:solidFill>
                <a:cs typeface="+mj-cs"/>
              </a:rPr>
              <a:t>يقوم بتموين </a:t>
            </a:r>
            <a:r>
              <a:rPr lang="fr-FR" sz="2600" dirty="0">
                <a:solidFill>
                  <a:schemeClr val="tx1"/>
                </a:solidFill>
                <a:cs typeface="+mj-cs"/>
              </a:rPr>
              <a:t>D2 </a:t>
            </a:r>
            <a:r>
              <a:rPr lang="ar-DZ" sz="2600" dirty="0">
                <a:solidFill>
                  <a:schemeClr val="tx1"/>
                </a:solidFill>
                <a:cs typeface="+mj-cs"/>
              </a:rPr>
              <a:t>بمقدار 120 وحدة بتكلفة تقدر بـــ 800 وحدة؛</a:t>
            </a:r>
          </a:p>
          <a:p>
            <a:pPr algn="just" rtl="1"/>
            <a:r>
              <a:rPr lang="fr-FR" sz="2600" dirty="0">
                <a:solidFill>
                  <a:schemeClr val="tx1"/>
                </a:solidFill>
                <a:cs typeface="+mj-cs"/>
              </a:rPr>
              <a:t>x22=10: </a:t>
            </a:r>
            <a:r>
              <a:rPr lang="ar-DZ" sz="2600" dirty="0">
                <a:solidFill>
                  <a:schemeClr val="tx1"/>
                </a:solidFill>
                <a:cs typeface="+mj-cs"/>
              </a:rPr>
              <a:t>أي أن </a:t>
            </a:r>
            <a:r>
              <a:rPr lang="fr-FR" sz="2600" dirty="0">
                <a:solidFill>
                  <a:schemeClr val="tx1"/>
                </a:solidFill>
                <a:cs typeface="+mj-cs"/>
              </a:rPr>
              <a:t>O2 </a:t>
            </a:r>
            <a:r>
              <a:rPr lang="ar-DZ" sz="2600" dirty="0">
                <a:solidFill>
                  <a:schemeClr val="tx1"/>
                </a:solidFill>
                <a:cs typeface="+mj-cs"/>
              </a:rPr>
              <a:t>يقوم بتموين </a:t>
            </a:r>
            <a:r>
              <a:rPr lang="fr-FR" sz="2600" dirty="0">
                <a:solidFill>
                  <a:schemeClr val="tx1"/>
                </a:solidFill>
                <a:cs typeface="+mj-cs"/>
              </a:rPr>
              <a:t>D2 </a:t>
            </a:r>
            <a:r>
              <a:rPr lang="ar-DZ" sz="2600" dirty="0">
                <a:solidFill>
                  <a:schemeClr val="tx1"/>
                </a:solidFill>
                <a:cs typeface="+mj-cs"/>
              </a:rPr>
              <a:t>بمقدار 10 وحدات بتكلفة تقدر بـــ 500 وحدة؛</a:t>
            </a:r>
          </a:p>
          <a:p>
            <a:pPr algn="just" rtl="1"/>
            <a:r>
              <a:rPr lang="fr-FR" sz="2600" dirty="0">
                <a:solidFill>
                  <a:schemeClr val="tx1"/>
                </a:solidFill>
                <a:cs typeface="+mj-cs"/>
              </a:rPr>
              <a:t>x23=145: </a:t>
            </a:r>
            <a:r>
              <a:rPr lang="ar-DZ" sz="2600" dirty="0">
                <a:solidFill>
                  <a:schemeClr val="tx1"/>
                </a:solidFill>
                <a:cs typeface="+mj-cs"/>
              </a:rPr>
              <a:t>أي أن </a:t>
            </a:r>
            <a:r>
              <a:rPr lang="fr-FR" sz="2600" dirty="0">
                <a:solidFill>
                  <a:schemeClr val="tx1"/>
                </a:solidFill>
                <a:cs typeface="+mj-cs"/>
              </a:rPr>
              <a:t>O2 </a:t>
            </a:r>
            <a:r>
              <a:rPr lang="ar-DZ" sz="2600" dirty="0">
                <a:solidFill>
                  <a:schemeClr val="tx1"/>
                </a:solidFill>
                <a:cs typeface="+mj-cs"/>
              </a:rPr>
              <a:t>يقوم بتموين </a:t>
            </a:r>
            <a:r>
              <a:rPr lang="fr-FR" sz="2600" dirty="0">
                <a:solidFill>
                  <a:schemeClr val="tx1"/>
                </a:solidFill>
                <a:cs typeface="+mj-cs"/>
              </a:rPr>
              <a:t>D3 </a:t>
            </a:r>
            <a:r>
              <a:rPr lang="ar-DZ" sz="2600" dirty="0">
                <a:solidFill>
                  <a:schemeClr val="tx1"/>
                </a:solidFill>
                <a:cs typeface="+mj-cs"/>
              </a:rPr>
              <a:t>بمقدار 145 وحدة بتكلفة تقدر بـــ 300 وحدة؛</a:t>
            </a:r>
          </a:p>
          <a:p>
            <a:pPr algn="just" rtl="1"/>
            <a:r>
              <a:rPr lang="fr-FR" sz="2600" dirty="0">
                <a:solidFill>
                  <a:schemeClr val="tx1"/>
                </a:solidFill>
                <a:cs typeface="+mj-cs"/>
              </a:rPr>
              <a:t>x24=5: </a:t>
            </a:r>
            <a:r>
              <a:rPr lang="ar-DZ" sz="2600" dirty="0">
                <a:solidFill>
                  <a:schemeClr val="tx1"/>
                </a:solidFill>
                <a:cs typeface="+mj-cs"/>
              </a:rPr>
              <a:t>أي أن </a:t>
            </a:r>
            <a:r>
              <a:rPr lang="fr-FR" sz="2600" dirty="0">
                <a:solidFill>
                  <a:schemeClr val="tx1"/>
                </a:solidFill>
                <a:cs typeface="+mj-cs"/>
              </a:rPr>
              <a:t>O2 </a:t>
            </a:r>
            <a:r>
              <a:rPr lang="ar-DZ" sz="2600" dirty="0">
                <a:solidFill>
                  <a:schemeClr val="tx1"/>
                </a:solidFill>
                <a:cs typeface="+mj-cs"/>
              </a:rPr>
              <a:t>يقوم بتموين </a:t>
            </a:r>
            <a:r>
              <a:rPr lang="fr-FR" sz="2600" dirty="0">
                <a:solidFill>
                  <a:schemeClr val="tx1"/>
                </a:solidFill>
                <a:cs typeface="+mj-cs"/>
              </a:rPr>
              <a:t>D4 </a:t>
            </a:r>
            <a:r>
              <a:rPr lang="ar-DZ" sz="2600" dirty="0">
                <a:solidFill>
                  <a:schemeClr val="tx1"/>
                </a:solidFill>
                <a:cs typeface="+mj-cs"/>
              </a:rPr>
              <a:t>بمقدار 5 وحدات بتكلفة تقدر بـــ 600 وحدة؛</a:t>
            </a:r>
          </a:p>
          <a:p>
            <a:pPr algn="just" rtl="1"/>
            <a:r>
              <a:rPr lang="fr-FR" sz="2600" dirty="0">
                <a:solidFill>
                  <a:schemeClr val="tx1"/>
                </a:solidFill>
                <a:cs typeface="+mj-cs"/>
              </a:rPr>
              <a:t>x34=120: </a:t>
            </a:r>
            <a:r>
              <a:rPr lang="ar-DZ" sz="2600" dirty="0">
                <a:solidFill>
                  <a:schemeClr val="tx1"/>
                </a:solidFill>
                <a:cs typeface="+mj-cs"/>
              </a:rPr>
              <a:t>أي أن </a:t>
            </a:r>
            <a:r>
              <a:rPr lang="fr-FR" sz="2600" dirty="0">
                <a:solidFill>
                  <a:schemeClr val="tx1"/>
                </a:solidFill>
                <a:cs typeface="+mj-cs"/>
              </a:rPr>
              <a:t>O3 </a:t>
            </a:r>
            <a:r>
              <a:rPr lang="ar-DZ" sz="2600" dirty="0">
                <a:solidFill>
                  <a:schemeClr val="tx1"/>
                </a:solidFill>
                <a:cs typeface="+mj-cs"/>
              </a:rPr>
              <a:t>يقوم بتموين </a:t>
            </a:r>
            <a:r>
              <a:rPr lang="fr-FR" sz="2600" dirty="0">
                <a:solidFill>
                  <a:schemeClr val="tx1"/>
                </a:solidFill>
                <a:cs typeface="+mj-cs"/>
              </a:rPr>
              <a:t>D4 </a:t>
            </a:r>
            <a:r>
              <a:rPr lang="ar-DZ" sz="2600" dirty="0">
                <a:solidFill>
                  <a:schemeClr val="tx1"/>
                </a:solidFill>
                <a:cs typeface="+mj-cs"/>
              </a:rPr>
              <a:t>بمقدار 120 وحدة بتكلفة تقدر بـــ 900 وحدة؛</a:t>
            </a:r>
          </a:p>
          <a:p>
            <a:pPr algn="just" rtl="1"/>
            <a:r>
              <a:rPr lang="fr-FR" sz="2600" dirty="0">
                <a:solidFill>
                  <a:schemeClr val="tx1"/>
                </a:solidFill>
                <a:cs typeface="+mj-cs"/>
              </a:rPr>
              <a:t>x35=140: </a:t>
            </a:r>
            <a:r>
              <a:rPr lang="ar-DZ" sz="2600" dirty="0">
                <a:solidFill>
                  <a:schemeClr val="tx1"/>
                </a:solidFill>
                <a:cs typeface="+mj-cs"/>
              </a:rPr>
              <a:t>أي أن </a:t>
            </a:r>
            <a:r>
              <a:rPr lang="fr-FR" sz="2600" dirty="0">
                <a:solidFill>
                  <a:schemeClr val="tx1"/>
                </a:solidFill>
                <a:cs typeface="+mj-cs"/>
              </a:rPr>
              <a:t>O3 </a:t>
            </a:r>
            <a:r>
              <a:rPr lang="ar-DZ" sz="2600" dirty="0">
                <a:solidFill>
                  <a:schemeClr val="tx1"/>
                </a:solidFill>
                <a:cs typeface="+mj-cs"/>
              </a:rPr>
              <a:t>يقوم بتموين </a:t>
            </a:r>
            <a:r>
              <a:rPr lang="fr-FR" sz="2600" dirty="0">
                <a:solidFill>
                  <a:schemeClr val="tx1"/>
                </a:solidFill>
                <a:cs typeface="+mj-cs"/>
              </a:rPr>
              <a:t>D5 </a:t>
            </a:r>
            <a:r>
              <a:rPr lang="ar-DZ" sz="2600" dirty="0">
                <a:solidFill>
                  <a:schemeClr val="tx1"/>
                </a:solidFill>
                <a:cs typeface="+mj-cs"/>
              </a:rPr>
              <a:t>بمقدار 140 وحدة بتكلفة تقدر بـــ 800 وحدة؛</a:t>
            </a:r>
          </a:p>
          <a:p>
            <a:pPr algn="just" rtl="1"/>
            <a:r>
              <a:rPr lang="ar-DZ" sz="2600" dirty="0" smtClean="0">
                <a:solidFill>
                  <a:schemeClr val="tx1"/>
                </a:solidFill>
                <a:cs typeface="+mj-cs"/>
              </a:rPr>
              <a:t>-</a:t>
            </a:r>
            <a:r>
              <a:rPr lang="ar-DZ" sz="2600" dirty="0">
                <a:solidFill>
                  <a:schemeClr val="tx1"/>
                </a:solidFill>
                <a:cs typeface="+mj-cs"/>
              </a:rPr>
              <a:t>	يتم حساب التكلفة الكلية وفق هذه الطريقة عن طريق ضرب قيمة التكلفة الوحدوية في كمية الإنتاج لكافة مراكز الإنتاج و التوزيع، أي:</a:t>
            </a:r>
          </a:p>
          <a:p>
            <a:pPr algn="just" rtl="1"/>
            <a:r>
              <a:rPr lang="fr-FR" sz="2600" dirty="0">
                <a:solidFill>
                  <a:schemeClr val="tx1"/>
                </a:solidFill>
                <a:cs typeface="+mj-cs"/>
              </a:rPr>
              <a:t>Z=(100×120)+(800×120)+(500×10)+(300×145)+(600×5)+(900×120)+ (800×140)=379500</a:t>
            </a:r>
          </a:p>
          <a:p>
            <a:pPr algn="just" rtl="1"/>
            <a:r>
              <a:rPr lang="ar-DZ" sz="2600" dirty="0" smtClean="0">
                <a:solidFill>
                  <a:schemeClr val="tx1"/>
                </a:solidFill>
                <a:cs typeface="+mj-cs"/>
              </a:rPr>
              <a:t>-</a:t>
            </a:r>
            <a:r>
              <a:rPr lang="fr-FR" sz="2600" dirty="0">
                <a:solidFill>
                  <a:schemeClr val="tx1"/>
                </a:solidFill>
                <a:cs typeface="+mj-cs"/>
              </a:rPr>
              <a:t>	</a:t>
            </a:r>
            <a:r>
              <a:rPr lang="ar-DZ" sz="2600" dirty="0">
                <a:solidFill>
                  <a:schemeClr val="tx1"/>
                </a:solidFill>
                <a:cs typeface="+mj-cs"/>
              </a:rPr>
              <a:t>عدد المتغيرات الداخلة في الحل (عدد الخلايا المملوءة) = عدد الأسطر </a:t>
            </a:r>
            <a:r>
              <a:rPr lang="fr-FR" sz="2600" dirty="0" smtClean="0">
                <a:solidFill>
                  <a:schemeClr val="tx1"/>
                </a:solidFill>
                <a:cs typeface="+mj-cs"/>
              </a:rPr>
              <a:t>m) </a:t>
            </a:r>
            <a:r>
              <a:rPr lang="ar-DZ" sz="2600" dirty="0" smtClean="0">
                <a:solidFill>
                  <a:schemeClr val="tx1"/>
                </a:solidFill>
                <a:cs typeface="+mj-cs"/>
              </a:rPr>
              <a:t>)+عدد </a:t>
            </a:r>
            <a:r>
              <a:rPr lang="ar-DZ" sz="2600" dirty="0">
                <a:solidFill>
                  <a:schemeClr val="tx1"/>
                </a:solidFill>
                <a:cs typeface="+mj-cs"/>
              </a:rPr>
              <a:t>الأعمدة </a:t>
            </a:r>
            <a:r>
              <a:rPr lang="fr-FR" sz="2600" dirty="0" smtClean="0">
                <a:solidFill>
                  <a:schemeClr val="tx1"/>
                </a:solidFill>
                <a:cs typeface="+mj-cs"/>
              </a:rPr>
              <a:t>n</a:t>
            </a:r>
            <a:r>
              <a:rPr lang="fr-FR" sz="2600" dirty="0">
                <a:solidFill>
                  <a:schemeClr val="tx1"/>
                </a:solidFill>
                <a:cs typeface="+mj-cs"/>
              </a:rPr>
              <a:t>) – </a:t>
            </a:r>
            <a:r>
              <a:rPr lang="fr-FR" sz="2600" dirty="0" smtClean="0">
                <a:solidFill>
                  <a:schemeClr val="tx1"/>
                </a:solidFill>
                <a:cs typeface="+mj-cs"/>
              </a:rPr>
              <a:t>1</a:t>
            </a:r>
            <a:r>
              <a:rPr lang="ar-DZ" sz="2600" dirty="0" smtClean="0">
                <a:solidFill>
                  <a:schemeClr val="tx1"/>
                </a:solidFill>
                <a:cs typeface="+mj-cs"/>
              </a:rPr>
              <a:t>)</a:t>
            </a:r>
            <a:endParaRPr lang="fr-FR" sz="2600" dirty="0">
              <a:solidFill>
                <a:schemeClr val="tx1"/>
              </a:solidFill>
              <a:cs typeface="+mj-cs"/>
            </a:endParaRPr>
          </a:p>
          <a:p>
            <a:pPr algn="just" rtl="1"/>
            <a:endParaRPr lang="fr-FR" sz="2600" dirty="0">
              <a:solidFill>
                <a:schemeClr val="tx1"/>
              </a:solidFill>
              <a:cs typeface="+mj-cs"/>
            </a:endParaRPr>
          </a:p>
          <a:p>
            <a:pPr algn="just" rtl="1"/>
            <a:endParaRPr lang="ar-DZ" sz="2600" dirty="0">
              <a:solidFill>
                <a:schemeClr val="tx1"/>
              </a:solidFill>
              <a:cs typeface="+mj-cs"/>
            </a:endParaRPr>
          </a:p>
        </p:txBody>
      </p:sp>
    </p:spTree>
    <p:extLst>
      <p:ext uri="{BB962C8B-B14F-4D97-AF65-F5344CB8AC3E}">
        <p14:creationId xmlns:p14="http://schemas.microsoft.com/office/powerpoint/2010/main" val="2600950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b="1" dirty="0" smtClean="0">
                <a:solidFill>
                  <a:schemeClr val="tx1"/>
                </a:solidFill>
                <a:cs typeface="+mj-cs"/>
              </a:rPr>
              <a:t>1-2- </a:t>
            </a:r>
            <a:r>
              <a:rPr lang="ar-DZ" sz="2600" b="1" dirty="0">
                <a:solidFill>
                  <a:schemeClr val="tx1"/>
                </a:solidFill>
                <a:cs typeface="+mj-cs"/>
              </a:rPr>
              <a:t>طريقة التكاليف </a:t>
            </a:r>
            <a:r>
              <a:rPr lang="ar-DZ" sz="2600" b="1" dirty="0" smtClean="0">
                <a:solidFill>
                  <a:schemeClr val="tx1"/>
                </a:solidFill>
                <a:cs typeface="+mj-cs"/>
              </a:rPr>
              <a:t>الدنيا:</a:t>
            </a:r>
            <a:endParaRPr lang="fr-FR" sz="2600" b="1" dirty="0">
              <a:solidFill>
                <a:schemeClr val="tx1"/>
              </a:solidFill>
              <a:cs typeface="+mj-cs"/>
            </a:endParaRPr>
          </a:p>
          <a:p>
            <a:pPr algn="just" rtl="1"/>
            <a:r>
              <a:rPr lang="fr-FR" sz="2600" dirty="0">
                <a:solidFill>
                  <a:schemeClr val="tx1"/>
                </a:solidFill>
                <a:cs typeface="+mj-cs"/>
              </a:rPr>
              <a:t>   </a:t>
            </a:r>
            <a:r>
              <a:rPr lang="ar-DZ" sz="2600" dirty="0">
                <a:solidFill>
                  <a:schemeClr val="tx1"/>
                </a:solidFill>
                <a:cs typeface="+mj-cs"/>
              </a:rPr>
              <a:t>تختلف هذه الطريقة عن سابقتها في إيجاد الحل الأساسي الأول، حيث أننا في هذه الطريقة نبدأ بتشبيع الخلايا انطلاقا من أدنى تكلفة في الجدول، ثم التكلفة المساوية أو الموالية و هكذا، حتى يتم استيفاء كل العرض والطلب، بحيث نحصل على عدد متغيرات داخلة في الحل يساوي </a:t>
            </a:r>
            <a:r>
              <a:rPr lang="fr-FR" sz="2600" dirty="0" smtClean="0">
                <a:solidFill>
                  <a:schemeClr val="tx1"/>
                </a:solidFill>
                <a:cs typeface="+mj-cs"/>
              </a:rPr>
              <a:t>m+n-1</a:t>
            </a:r>
            <a:r>
              <a:rPr lang="fr-FR" sz="2600" dirty="0">
                <a:solidFill>
                  <a:schemeClr val="tx1"/>
                </a:solidFill>
                <a:cs typeface="+mj-cs"/>
              </a:rPr>
              <a:t>). </a:t>
            </a:r>
            <a:r>
              <a:rPr lang="ar-DZ" sz="2600" dirty="0" smtClean="0">
                <a:solidFill>
                  <a:schemeClr val="tx1"/>
                </a:solidFill>
                <a:cs typeface="+mj-cs"/>
              </a:rPr>
              <a:t>)</a:t>
            </a:r>
            <a:endParaRPr lang="fr-FR" sz="2600" dirty="0">
              <a:solidFill>
                <a:schemeClr val="tx1"/>
              </a:solidFill>
              <a:cs typeface="+mj-cs"/>
            </a:endParaRPr>
          </a:p>
          <a:p>
            <a:pPr algn="just" rtl="1"/>
            <a:r>
              <a:rPr lang="fr-FR" sz="2600" dirty="0">
                <a:solidFill>
                  <a:schemeClr val="tx1"/>
                </a:solidFill>
                <a:cs typeface="+mj-cs"/>
              </a:rPr>
              <a:t>   </a:t>
            </a:r>
            <a:r>
              <a:rPr lang="ar-DZ" sz="2600" dirty="0">
                <a:solidFill>
                  <a:schemeClr val="tx1"/>
                </a:solidFill>
                <a:cs typeface="+mj-cs"/>
              </a:rPr>
              <a:t>و بالعودة إلى مثالنا السابق، يمكن تطبيق هذه الطريقة كما يلي:</a:t>
            </a:r>
          </a:p>
          <a:p>
            <a:pPr algn="just" rtl="1"/>
            <a:r>
              <a:rPr lang="ar-DZ" sz="2600" dirty="0" smtClean="0">
                <a:solidFill>
                  <a:schemeClr val="tx1"/>
                </a:solidFill>
                <a:cs typeface="+mj-cs"/>
              </a:rPr>
              <a:t>-نلاحظ </a:t>
            </a:r>
            <a:r>
              <a:rPr lang="ar-DZ" sz="2600" dirty="0">
                <a:solidFill>
                  <a:schemeClr val="tx1"/>
                </a:solidFill>
                <a:cs typeface="+mj-cs"/>
              </a:rPr>
              <a:t>أن أدنى تكلفة في الجدول هي 100، أي إما نقل المنتج من المنبع الأول </a:t>
            </a:r>
            <a:r>
              <a:rPr lang="fr-FR" sz="2600" dirty="0">
                <a:solidFill>
                  <a:schemeClr val="tx1"/>
                </a:solidFill>
                <a:cs typeface="+mj-cs"/>
              </a:rPr>
              <a:t>O1 </a:t>
            </a:r>
            <a:r>
              <a:rPr lang="ar-DZ" sz="2600" dirty="0">
                <a:solidFill>
                  <a:schemeClr val="tx1"/>
                </a:solidFill>
                <a:cs typeface="+mj-cs"/>
              </a:rPr>
              <a:t>إلى المصب الأول </a:t>
            </a:r>
            <a:r>
              <a:rPr lang="fr-FR" sz="2600" dirty="0">
                <a:solidFill>
                  <a:schemeClr val="tx1"/>
                </a:solidFill>
                <a:cs typeface="+mj-cs"/>
              </a:rPr>
              <a:t>D1 </a:t>
            </a:r>
            <a:r>
              <a:rPr lang="ar-DZ" sz="2600" dirty="0">
                <a:solidFill>
                  <a:schemeClr val="tx1"/>
                </a:solidFill>
                <a:cs typeface="+mj-cs"/>
              </a:rPr>
              <a:t>أو من المنبع الأول </a:t>
            </a:r>
            <a:r>
              <a:rPr lang="fr-FR" sz="2600" dirty="0">
                <a:solidFill>
                  <a:schemeClr val="tx1"/>
                </a:solidFill>
                <a:cs typeface="+mj-cs"/>
              </a:rPr>
              <a:t>O1 </a:t>
            </a:r>
            <a:r>
              <a:rPr lang="ar-DZ" sz="2600" dirty="0">
                <a:solidFill>
                  <a:schemeClr val="tx1"/>
                </a:solidFill>
                <a:cs typeface="+mj-cs"/>
              </a:rPr>
              <a:t>إلى المصب الثالث </a:t>
            </a:r>
            <a:r>
              <a:rPr lang="fr-FR" sz="2600" dirty="0">
                <a:solidFill>
                  <a:schemeClr val="tx1"/>
                </a:solidFill>
                <a:cs typeface="+mj-cs"/>
              </a:rPr>
              <a:t>D3، </a:t>
            </a:r>
            <a:r>
              <a:rPr lang="ar-DZ" sz="2600" dirty="0">
                <a:solidFill>
                  <a:schemeClr val="tx1"/>
                </a:solidFill>
                <a:cs typeface="+mj-cs"/>
              </a:rPr>
              <a:t>و طريقة الاختيار هنا تعتمد على أكبر قدر من الطلب، فلو تمت مقارنة طلب كل من المصب الأول و الثاني، فإن المؤسسة حتما سوف تختار الطلب الأكبر لتصريف أكبر قدر من منتجاتها، لذلك يتم إشباع طلب المصب الثالث كليا من المنبع الأول؛</a:t>
            </a:r>
          </a:p>
          <a:p>
            <a:pPr algn="just" rtl="1"/>
            <a:r>
              <a:rPr lang="ar-DZ" sz="2600" dirty="0" smtClean="0">
                <a:solidFill>
                  <a:schemeClr val="tx1"/>
                </a:solidFill>
                <a:cs typeface="+mj-cs"/>
              </a:rPr>
              <a:t>-أما </a:t>
            </a:r>
            <a:r>
              <a:rPr lang="ar-DZ" sz="2600" dirty="0">
                <a:solidFill>
                  <a:schemeClr val="tx1"/>
                </a:solidFill>
                <a:cs typeface="+mj-cs"/>
              </a:rPr>
              <a:t>التكلفة الموالية فهي 100، أي نقل المنتج من المنبع الأول </a:t>
            </a:r>
            <a:r>
              <a:rPr lang="fr-FR" sz="2600" dirty="0">
                <a:solidFill>
                  <a:schemeClr val="tx1"/>
                </a:solidFill>
                <a:cs typeface="+mj-cs"/>
              </a:rPr>
              <a:t>O1 </a:t>
            </a:r>
            <a:r>
              <a:rPr lang="ar-DZ" sz="2600" dirty="0">
                <a:solidFill>
                  <a:schemeClr val="tx1"/>
                </a:solidFill>
                <a:cs typeface="+mj-cs"/>
              </a:rPr>
              <a:t>إلى المصب الأول </a:t>
            </a:r>
            <a:r>
              <a:rPr lang="fr-FR" sz="2600" dirty="0">
                <a:solidFill>
                  <a:schemeClr val="tx1"/>
                </a:solidFill>
                <a:cs typeface="+mj-cs"/>
              </a:rPr>
              <a:t>D1، </a:t>
            </a:r>
            <a:r>
              <a:rPr lang="ar-DZ" sz="2600" dirty="0">
                <a:solidFill>
                  <a:schemeClr val="tx1"/>
                </a:solidFill>
                <a:cs typeface="+mj-cs"/>
              </a:rPr>
              <a:t>حيث يتم تزويده بــ 95 وحدة المتبقية من 240 وحدة بعد التوزيع، و بذلك يتشبع السطر الأول، أي أن الكمية المعروضة في المنبع الأول 0؛</a:t>
            </a:r>
          </a:p>
          <a:p>
            <a:pPr algn="just" rtl="1"/>
            <a:r>
              <a:rPr lang="ar-DZ" sz="2600" dirty="0" smtClean="0">
                <a:solidFill>
                  <a:schemeClr val="tx1"/>
                </a:solidFill>
                <a:cs typeface="+mj-cs"/>
              </a:rPr>
              <a:t>-أما </a:t>
            </a:r>
            <a:r>
              <a:rPr lang="ar-DZ" sz="2600" dirty="0">
                <a:solidFill>
                  <a:schemeClr val="tx1"/>
                </a:solidFill>
                <a:cs typeface="+mj-cs"/>
              </a:rPr>
              <a:t>التكلفة الموالية فهي 200، و هي تكلفة نقل المنتج من المنبع الثالث </a:t>
            </a:r>
            <a:r>
              <a:rPr lang="fr-FR" sz="2600" dirty="0">
                <a:solidFill>
                  <a:schemeClr val="tx1"/>
                </a:solidFill>
                <a:cs typeface="+mj-cs"/>
              </a:rPr>
              <a:t>O3 </a:t>
            </a:r>
            <a:r>
              <a:rPr lang="ar-DZ" sz="2600" dirty="0">
                <a:solidFill>
                  <a:schemeClr val="tx1"/>
                </a:solidFill>
                <a:cs typeface="+mj-cs"/>
              </a:rPr>
              <a:t>إلى المصب الأول </a:t>
            </a:r>
            <a:r>
              <a:rPr lang="fr-FR" sz="2600" dirty="0">
                <a:solidFill>
                  <a:schemeClr val="tx1"/>
                </a:solidFill>
                <a:cs typeface="+mj-cs"/>
              </a:rPr>
              <a:t>D1، </a:t>
            </a:r>
            <a:r>
              <a:rPr lang="ar-DZ" sz="2600" dirty="0">
                <a:solidFill>
                  <a:schemeClr val="tx1"/>
                </a:solidFill>
                <a:cs typeface="+mj-cs"/>
              </a:rPr>
              <a:t>وهنا يتم تزويد هذا الأخير بـــ 25 وحدة فقط و هي احتياجاته بعد حصوله على 95 وحدة من المنبع الأول، وبالتالي يتشبع العمود الأول، و هكذا يتم الانتقال بين الخلايا تصاعديا، كما في الجدول أدناه:</a:t>
            </a:r>
          </a:p>
        </p:txBody>
      </p:sp>
    </p:spTree>
    <p:extLst>
      <p:ext uri="{BB962C8B-B14F-4D97-AF65-F5344CB8AC3E}">
        <p14:creationId xmlns:p14="http://schemas.microsoft.com/office/powerpoint/2010/main" val="38532305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r>
              <a:rPr lang="ar-DZ" sz="2600" dirty="0">
                <a:solidFill>
                  <a:schemeClr val="tx1"/>
                </a:solidFill>
                <a:cs typeface="+mj-cs"/>
              </a:rPr>
              <a:t>الجدول رقم </a:t>
            </a:r>
            <a:r>
              <a:rPr lang="ar-DZ" sz="2600" dirty="0" smtClean="0">
                <a:solidFill>
                  <a:schemeClr val="tx1"/>
                </a:solidFill>
                <a:cs typeface="+mj-cs"/>
              </a:rPr>
              <a:t>07: </a:t>
            </a:r>
            <a:r>
              <a:rPr lang="ar-DZ" sz="2600" dirty="0">
                <a:solidFill>
                  <a:schemeClr val="tx1"/>
                </a:solidFill>
                <a:cs typeface="+mj-cs"/>
              </a:rPr>
              <a:t>حل مسألة النقل بطريقة التكاليف الدنيا للمثال </a:t>
            </a:r>
            <a:r>
              <a:rPr lang="ar-DZ" sz="2600" dirty="0" smtClean="0">
                <a:solidFill>
                  <a:schemeClr val="tx1"/>
                </a:solidFill>
                <a:cs typeface="+mj-cs"/>
              </a:rPr>
              <a:t>01-01  </a:t>
            </a: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r>
              <a:rPr lang="ar-DZ" sz="2600" dirty="0">
                <a:solidFill>
                  <a:schemeClr val="tx1"/>
                </a:solidFill>
                <a:cs typeface="+mj-cs"/>
              </a:rPr>
              <a:t>قيمة التكاليف وفق هذه الطريقة هي:</a:t>
            </a:r>
          </a:p>
          <a:p>
            <a:pPr algn="just"/>
            <a:r>
              <a:rPr lang="fr-FR" sz="2600" dirty="0">
                <a:solidFill>
                  <a:schemeClr val="tx1"/>
                </a:solidFill>
                <a:cs typeface="+mj-cs"/>
              </a:rPr>
              <a:t>Z=(100×95)+(100×145)+(500×130)+(600×30)+(200×25)+(900×95)+ (800×140)=309500</a:t>
            </a:r>
          </a:p>
          <a:p>
            <a:pPr algn="just" rtl="1"/>
            <a:r>
              <a:rPr lang="ar-DZ" sz="2600" b="1" dirty="0" smtClean="0">
                <a:solidFill>
                  <a:schemeClr val="tx1"/>
                </a:solidFill>
                <a:cs typeface="+mj-cs"/>
              </a:rPr>
              <a:t>1-3 </a:t>
            </a:r>
            <a:r>
              <a:rPr lang="fr-FR" sz="2600" b="1" dirty="0" smtClean="0">
                <a:solidFill>
                  <a:schemeClr val="tx1"/>
                </a:solidFill>
                <a:cs typeface="+mj-cs"/>
              </a:rPr>
              <a:t> </a:t>
            </a:r>
            <a:r>
              <a:rPr lang="ar-DZ" sz="2600" b="1" dirty="0">
                <a:solidFill>
                  <a:schemeClr val="tx1"/>
                </a:solidFill>
                <a:cs typeface="+mj-cs"/>
              </a:rPr>
              <a:t>طريقة فوجل :</a:t>
            </a:r>
            <a:endParaRPr lang="fr-FR" sz="2600" b="1" dirty="0">
              <a:solidFill>
                <a:schemeClr val="tx1"/>
              </a:solidFill>
              <a:cs typeface="+mj-cs"/>
            </a:endParaRPr>
          </a:p>
          <a:p>
            <a:pPr algn="just" rtl="1"/>
            <a:r>
              <a:rPr lang="fr-FR" sz="2600" dirty="0">
                <a:solidFill>
                  <a:schemeClr val="tx1"/>
                </a:solidFill>
                <a:cs typeface="+mj-cs"/>
              </a:rPr>
              <a:t>   </a:t>
            </a:r>
            <a:r>
              <a:rPr lang="ar-DZ" sz="2600" dirty="0">
                <a:solidFill>
                  <a:schemeClr val="tx1"/>
                </a:solidFill>
                <a:cs typeface="+mj-cs"/>
              </a:rPr>
              <a:t>تعتبر طريقة فوجل التقريبية (طرقة الفروقات العظمى) من أهم الطرق الثلاث على الإطلاق لما تتميز به هذه الطريقة من القدرة على الوصول للحل الأمثل أو الحل القريب من الأمثل، و نادرا ما تكون طريقة التكلفة الدنيا وطريقة الزاوية الشمالية الغربية أفضل من طريقة فوجل، إلا أنها تحتاج إلى عمليات حسابية أطول مما تحتاجه الطريقتين السابقتين. وتتلخص خطوات إيجاد الحل الابتدائي لهذه الطريقة كما يلي:</a:t>
            </a:r>
          </a:p>
          <a:p>
            <a:pPr algn="just" rtl="1"/>
            <a:endParaRPr lang="ar-DZ" sz="2600" dirty="0" smtClean="0">
              <a:solidFill>
                <a:schemeClr val="tx1"/>
              </a:solidFill>
              <a:cs typeface="+mj-cs"/>
            </a:endParaRPr>
          </a:p>
          <a:p>
            <a:pPr algn="just"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467544" y="836712"/>
            <a:ext cx="8424936" cy="2714625"/>
          </a:xfrm>
          <a:prstGeom prst="rect">
            <a:avLst/>
          </a:prstGeom>
        </p:spPr>
      </p:pic>
    </p:spTree>
    <p:extLst>
      <p:ext uri="{BB962C8B-B14F-4D97-AF65-F5344CB8AC3E}">
        <p14:creationId xmlns:p14="http://schemas.microsoft.com/office/powerpoint/2010/main" val="10009639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algn="just" rtl="1"/>
            <a:r>
              <a:rPr lang="ar-DZ" sz="2600" dirty="0">
                <a:solidFill>
                  <a:schemeClr val="tx1"/>
                </a:solidFill>
                <a:cs typeface="+mj-cs"/>
              </a:rPr>
              <a:t>-</a:t>
            </a:r>
            <a:r>
              <a:rPr lang="ar-DZ" sz="2600" dirty="0" smtClean="0">
                <a:solidFill>
                  <a:schemeClr val="tx1"/>
                </a:solidFill>
                <a:cs typeface="+mj-cs"/>
              </a:rPr>
              <a:t>حساب </a:t>
            </a:r>
            <a:r>
              <a:rPr lang="ar-DZ" sz="2600" dirty="0">
                <a:solidFill>
                  <a:schemeClr val="tx1"/>
                </a:solidFill>
                <a:cs typeface="+mj-cs"/>
              </a:rPr>
              <a:t>الفرق بين أقل تكلفتين في كل صف و في كل عمود؛</a:t>
            </a:r>
          </a:p>
          <a:p>
            <a:pPr algn="just" rtl="1"/>
            <a:r>
              <a:rPr lang="ar-DZ" sz="2600" dirty="0">
                <a:solidFill>
                  <a:schemeClr val="tx1"/>
                </a:solidFill>
                <a:cs typeface="+mj-cs"/>
              </a:rPr>
              <a:t>-</a:t>
            </a:r>
            <a:r>
              <a:rPr lang="ar-DZ" sz="2600" dirty="0" smtClean="0">
                <a:solidFill>
                  <a:schemeClr val="tx1"/>
                </a:solidFill>
                <a:cs typeface="+mj-cs"/>
              </a:rPr>
              <a:t>تحديد </a:t>
            </a:r>
            <a:r>
              <a:rPr lang="ar-DZ" sz="2600" dirty="0">
                <a:solidFill>
                  <a:schemeClr val="tx1"/>
                </a:solidFill>
                <a:cs typeface="+mj-cs"/>
              </a:rPr>
              <a:t>الصف أو العمود الذي يمتلك أكبر فرق التكلفة (أعلى جزاء)؛</a:t>
            </a:r>
          </a:p>
          <a:p>
            <a:pPr algn="just" rtl="1"/>
            <a:r>
              <a:rPr lang="ar-DZ" sz="2600" dirty="0">
                <a:solidFill>
                  <a:schemeClr val="tx1"/>
                </a:solidFill>
                <a:cs typeface="+mj-cs"/>
              </a:rPr>
              <a:t>-</a:t>
            </a:r>
            <a:r>
              <a:rPr lang="ar-DZ" sz="2600" dirty="0" smtClean="0">
                <a:solidFill>
                  <a:schemeClr val="tx1"/>
                </a:solidFill>
                <a:cs typeface="+mj-cs"/>
              </a:rPr>
              <a:t>اختيار </a:t>
            </a:r>
            <a:r>
              <a:rPr lang="ar-DZ" sz="2600" dirty="0">
                <a:solidFill>
                  <a:schemeClr val="tx1"/>
                </a:solidFill>
                <a:cs typeface="+mj-cs"/>
              </a:rPr>
              <a:t>الخلية ذات التكلفة الأقل في ذلك الصف أو العمود؛</a:t>
            </a:r>
          </a:p>
          <a:p>
            <a:pPr algn="just" rtl="1"/>
            <a:r>
              <a:rPr lang="ar-DZ" sz="2600" dirty="0">
                <a:solidFill>
                  <a:schemeClr val="tx1"/>
                </a:solidFill>
                <a:cs typeface="+mj-cs"/>
              </a:rPr>
              <a:t>-</a:t>
            </a:r>
            <a:r>
              <a:rPr lang="ar-DZ" sz="2600" dirty="0" smtClean="0">
                <a:solidFill>
                  <a:schemeClr val="tx1"/>
                </a:solidFill>
                <a:cs typeface="+mj-cs"/>
              </a:rPr>
              <a:t>في </a:t>
            </a:r>
            <a:r>
              <a:rPr lang="ar-DZ" sz="2600" dirty="0">
                <a:solidFill>
                  <a:schemeClr val="tx1"/>
                </a:solidFill>
                <a:cs typeface="+mj-cs"/>
              </a:rPr>
              <a:t>الخلية التي اختيرت في الخلية الثالثة، نقارن احتياجات المصب مع ما هو متوفر في المنبع لنأخذ القيمة الأقل؛</a:t>
            </a:r>
          </a:p>
          <a:p>
            <a:pPr algn="just" rtl="1"/>
            <a:r>
              <a:rPr lang="ar-DZ" sz="2600" dirty="0">
                <a:solidFill>
                  <a:schemeClr val="tx1"/>
                </a:solidFill>
                <a:cs typeface="+mj-cs"/>
              </a:rPr>
              <a:t>-</a:t>
            </a:r>
            <a:r>
              <a:rPr lang="ar-DZ" sz="2600" dirty="0" smtClean="0">
                <a:solidFill>
                  <a:schemeClr val="tx1"/>
                </a:solidFill>
                <a:cs typeface="+mj-cs"/>
              </a:rPr>
              <a:t>نعيد </a:t>
            </a:r>
            <a:r>
              <a:rPr lang="ar-DZ" sz="2600" dirty="0">
                <a:solidFill>
                  <a:schemeClr val="tx1"/>
                </a:solidFill>
                <a:cs typeface="+mj-cs"/>
              </a:rPr>
              <a:t>حساب الفرق مرة أخرى لكل من الأعمدة و الصفوف، و ذلك بعد إلغاء العمود أو السطر المشبع، و تكرر العملية السابقة إلى أن نلبي احتياجات كل المصبات من المنابع المتاحة.</a:t>
            </a:r>
          </a:p>
          <a:p>
            <a:pPr algn="just" rtl="1"/>
            <a:r>
              <a:rPr lang="ar-DZ" sz="2600" dirty="0">
                <a:solidFill>
                  <a:schemeClr val="tx1"/>
                </a:solidFill>
                <a:cs typeface="+mj-cs"/>
              </a:rPr>
              <a:t>   و بالعودة إلى مثالنا السابق، سنقوم بتطبيق مراحل هذه الطريقة، وفق المراحل التالية:</a:t>
            </a:r>
          </a:p>
          <a:p>
            <a:pPr algn="just" rtl="1"/>
            <a:r>
              <a:rPr lang="ar-DZ" sz="2600" dirty="0">
                <a:solidFill>
                  <a:schemeClr val="tx1"/>
                </a:solidFill>
                <a:cs typeface="+mj-cs"/>
              </a:rPr>
              <a:t>	نقوم بحساب الفرق بين أدنى تكلفتين على مستوى جميع الأسطر و الأعمدة فنحصل على القيم: (100-100=0، 300-500=200، 500-200=300) عــــــلى مستـــــوى الأســـــــطر الثـــــــلاث، ونحصل على القيم: (200-100=100، 800-500=300، 300-100=200، 600-500=100، 700-400=300) على مستوى الأعمدة؛</a:t>
            </a:r>
          </a:p>
          <a:p>
            <a:pPr algn="just" rtl="1"/>
            <a:r>
              <a:rPr lang="ar-DZ" sz="2600" dirty="0">
                <a:solidFill>
                  <a:schemeClr val="tx1"/>
                </a:solidFill>
                <a:cs typeface="+mj-cs"/>
              </a:rPr>
              <a:t>	 نقوم باختيار أكبر فرق بين الأعمدة و الأسطر، نلاحظ في هذا المثال أن 300 هي أكبر فرق و قد تكررت في السطر الأخير و العمودين الثاني و الخامس، و هنا يتم اختيار أكبر فرق بينها و الذي يوافق أدنى تكلفة، و هو السطر الثالث و الذي يوافق 200 التي تعبر عن أدنى تكلفة في الجدول؛</a:t>
            </a:r>
          </a:p>
        </p:txBody>
      </p:sp>
    </p:spTree>
    <p:extLst>
      <p:ext uri="{BB962C8B-B14F-4D97-AF65-F5344CB8AC3E}">
        <p14:creationId xmlns:p14="http://schemas.microsoft.com/office/powerpoint/2010/main" val="241682474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a:solidFill>
                  <a:schemeClr val="tx1"/>
                </a:solidFill>
                <a:cs typeface="+mj-cs"/>
              </a:rPr>
              <a:t>-</a:t>
            </a:r>
            <a:r>
              <a:rPr lang="ar-DZ" sz="2600" dirty="0" smtClean="0">
                <a:solidFill>
                  <a:schemeClr val="tx1"/>
                </a:solidFill>
                <a:cs typeface="+mj-cs"/>
              </a:rPr>
              <a:t>تعبر </a:t>
            </a:r>
            <a:r>
              <a:rPr lang="ar-DZ" sz="2600" dirty="0">
                <a:solidFill>
                  <a:schemeClr val="tx1"/>
                </a:solidFill>
                <a:cs typeface="+mj-cs"/>
              </a:rPr>
              <a:t>الخلية 200 عن تكلفة تزويد المصب الأول بالمنتج من المنبع الثالث، لذلك يتم تزويد طلبه المتمثل في 120 وحدة من 260 وحدة (عرض المنبع الثالث)، و بذلك يتم إشباع المصب الأول (العمود الأول)، و يتبقى للمنبع الثالث كمية معروضة تقدر بـــ 140 وحدة؛</a:t>
            </a:r>
          </a:p>
          <a:p>
            <a:pPr algn="just" rtl="1"/>
            <a:r>
              <a:rPr lang="ar-DZ" sz="2600" dirty="0">
                <a:solidFill>
                  <a:schemeClr val="tx1"/>
                </a:solidFill>
                <a:cs typeface="+mj-cs"/>
              </a:rPr>
              <a:t>-</a:t>
            </a:r>
            <a:r>
              <a:rPr lang="ar-DZ" sz="2600" dirty="0" smtClean="0">
                <a:solidFill>
                  <a:schemeClr val="tx1"/>
                </a:solidFill>
                <a:cs typeface="+mj-cs"/>
              </a:rPr>
              <a:t> </a:t>
            </a:r>
            <a:r>
              <a:rPr lang="ar-DZ" sz="2600" dirty="0">
                <a:solidFill>
                  <a:schemeClr val="tx1"/>
                </a:solidFill>
                <a:cs typeface="+mj-cs"/>
              </a:rPr>
              <a:t>و هكذا يتم إلغاء العمود الأول من جدول النقل لكونه مشبعا، و يتم تحيين (</a:t>
            </a:r>
            <a:r>
              <a:rPr lang="fr-FR" sz="2600" dirty="0">
                <a:solidFill>
                  <a:schemeClr val="tx1"/>
                </a:solidFill>
                <a:cs typeface="+mj-cs"/>
              </a:rPr>
              <a:t>actualisation) </a:t>
            </a:r>
            <a:r>
              <a:rPr lang="ar-DZ" sz="2600" dirty="0">
                <a:solidFill>
                  <a:schemeClr val="tx1"/>
                </a:solidFill>
                <a:cs typeface="+mj-cs"/>
              </a:rPr>
              <a:t>الجدول بإعادة حساب الفرق بين التكاليف المتبقية، فنحصل على القيم: 300، 200، 300 في الأسطر الثلاث، و تبقى القيم: 300، 200، 100، 300 في الأعمدة الأربعة المتبقية، نقوم باختيار أكبر فرق (300) و الذي يوافق أدنى تكلفة (100)؛</a:t>
            </a:r>
          </a:p>
          <a:p>
            <a:pPr algn="just" rtl="1"/>
            <a:r>
              <a:rPr lang="ar-DZ" sz="2600" dirty="0">
                <a:solidFill>
                  <a:schemeClr val="tx1"/>
                </a:solidFill>
                <a:cs typeface="+mj-cs"/>
              </a:rPr>
              <a:t>-</a:t>
            </a:r>
            <a:r>
              <a:rPr lang="ar-DZ" sz="2600" dirty="0" smtClean="0">
                <a:solidFill>
                  <a:schemeClr val="tx1"/>
                </a:solidFill>
                <a:cs typeface="+mj-cs"/>
              </a:rPr>
              <a:t>تمثل </a:t>
            </a:r>
            <a:r>
              <a:rPr lang="ar-DZ" sz="2600" dirty="0">
                <a:solidFill>
                  <a:schemeClr val="tx1"/>
                </a:solidFill>
                <a:cs typeface="+mj-cs"/>
              </a:rPr>
              <a:t>الخلية 100 عن تكلفة نقل المنتجات من المنبع الأول إلى المصب الثالث، لذلك يتم تزويد هذا الأخير بكل طلبه المتمثل في 145 وحدة من أصل 240 وحدة معروضة لدى المنبع الأول، و هكذا يتم إشباع العمود الثاني، و إلغاؤه، و يبقى للمنبع الأول كمية معروض تقدر بـــ 95وحدة؛</a:t>
            </a:r>
          </a:p>
          <a:p>
            <a:pPr algn="just" rtl="1"/>
            <a:r>
              <a:rPr lang="ar-DZ" sz="2600" dirty="0">
                <a:solidFill>
                  <a:schemeClr val="tx1"/>
                </a:solidFill>
                <a:cs typeface="+mj-cs"/>
              </a:rPr>
              <a:t>-</a:t>
            </a:r>
            <a:r>
              <a:rPr lang="ar-DZ" sz="2600" dirty="0" smtClean="0">
                <a:solidFill>
                  <a:schemeClr val="tx1"/>
                </a:solidFill>
                <a:cs typeface="+mj-cs"/>
              </a:rPr>
              <a:t>و </a:t>
            </a:r>
            <a:r>
              <a:rPr lang="ar-DZ" sz="2600" dirty="0">
                <a:solidFill>
                  <a:schemeClr val="tx1"/>
                </a:solidFill>
                <a:cs typeface="+mj-cs"/>
              </a:rPr>
              <a:t>بإتباع نفس الخطوات في كل مرة، نحصل على النتائج المبينة في الجدول أدناه:</a:t>
            </a:r>
          </a:p>
        </p:txBody>
      </p:sp>
    </p:spTree>
    <p:extLst>
      <p:ext uri="{BB962C8B-B14F-4D97-AF65-F5344CB8AC3E}">
        <p14:creationId xmlns:p14="http://schemas.microsoft.com/office/powerpoint/2010/main" val="232812185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rtl="1"/>
            <a:r>
              <a:rPr lang="ar-DZ" sz="2600" dirty="0">
                <a:solidFill>
                  <a:schemeClr val="tx1"/>
                </a:solidFill>
                <a:cs typeface="+mj-cs"/>
              </a:rPr>
              <a:t>الجدول رقم </a:t>
            </a:r>
            <a:r>
              <a:rPr lang="ar-DZ" sz="2600" dirty="0" smtClean="0">
                <a:solidFill>
                  <a:schemeClr val="tx1"/>
                </a:solidFill>
                <a:cs typeface="+mj-cs"/>
              </a:rPr>
              <a:t>08: </a:t>
            </a:r>
            <a:r>
              <a:rPr lang="ar-DZ" sz="2600" dirty="0">
                <a:solidFill>
                  <a:schemeClr val="tx1"/>
                </a:solidFill>
                <a:cs typeface="+mj-cs"/>
              </a:rPr>
              <a:t>حل مسألة النقل بطريقة فوجل للمثال </a:t>
            </a:r>
            <a:r>
              <a:rPr lang="ar-DZ" sz="2600" dirty="0" smtClean="0">
                <a:solidFill>
                  <a:schemeClr val="tx1"/>
                </a:solidFill>
                <a:cs typeface="+mj-cs"/>
              </a:rPr>
              <a:t>01-01  </a:t>
            </a:r>
          </a:p>
          <a:p>
            <a:pPr rtl="1"/>
            <a:endParaRPr lang="ar-DZ" sz="2600" dirty="0">
              <a:solidFill>
                <a:schemeClr val="tx1"/>
              </a:solidFill>
              <a:cs typeface="+mj-cs"/>
            </a:endParaRPr>
          </a:p>
          <a:p>
            <a:pPr rtl="1"/>
            <a:endParaRPr lang="ar-DZ" sz="2600" dirty="0" smtClean="0">
              <a:solidFill>
                <a:schemeClr val="tx1"/>
              </a:solidFill>
              <a:cs typeface="+mj-cs"/>
            </a:endParaRPr>
          </a:p>
          <a:p>
            <a:pPr rtl="1"/>
            <a:endParaRPr lang="ar-DZ" sz="2600" dirty="0">
              <a:solidFill>
                <a:schemeClr val="tx1"/>
              </a:solidFill>
              <a:cs typeface="+mj-cs"/>
            </a:endParaRPr>
          </a:p>
          <a:p>
            <a:pPr rtl="1"/>
            <a:endParaRPr lang="ar-DZ" sz="2600" dirty="0" smtClean="0">
              <a:solidFill>
                <a:schemeClr val="tx1"/>
              </a:solidFill>
              <a:cs typeface="+mj-cs"/>
            </a:endParaRPr>
          </a:p>
          <a:p>
            <a:pPr rtl="1"/>
            <a:endParaRPr lang="ar-DZ" sz="2600" dirty="0">
              <a:solidFill>
                <a:schemeClr val="tx1"/>
              </a:solidFill>
              <a:cs typeface="+mj-cs"/>
            </a:endParaRPr>
          </a:p>
          <a:p>
            <a:pPr rtl="1"/>
            <a:endParaRPr lang="ar-DZ" sz="2600" dirty="0" smtClean="0">
              <a:solidFill>
                <a:schemeClr val="tx1"/>
              </a:solidFill>
              <a:cs typeface="+mj-cs"/>
            </a:endParaRPr>
          </a:p>
          <a:p>
            <a:pPr rtl="1"/>
            <a:endParaRPr lang="ar-DZ" sz="2600" dirty="0">
              <a:solidFill>
                <a:schemeClr val="tx1"/>
              </a:solidFill>
              <a:cs typeface="+mj-cs"/>
            </a:endParaRPr>
          </a:p>
          <a:p>
            <a:pPr algn="r" rtl="1"/>
            <a:r>
              <a:rPr lang="ar-DZ" sz="2600" dirty="0">
                <a:solidFill>
                  <a:schemeClr val="tx1"/>
                </a:solidFill>
                <a:cs typeface="+mj-cs"/>
              </a:rPr>
              <a:t> انطلاقا من الجدول أعلاه أنه تم ملئ جميع الخانات، لذلك نتوقف عن تطبيق طريقة </a:t>
            </a:r>
            <a:r>
              <a:rPr lang="fr-FR" sz="2600" dirty="0">
                <a:solidFill>
                  <a:schemeClr val="tx1"/>
                </a:solidFill>
                <a:cs typeface="+mj-cs"/>
              </a:rPr>
              <a:t>Vogel، </a:t>
            </a:r>
            <a:r>
              <a:rPr lang="ar-DZ" sz="2600" dirty="0">
                <a:solidFill>
                  <a:schemeClr val="tx1"/>
                </a:solidFill>
                <a:cs typeface="+mj-cs"/>
              </a:rPr>
              <a:t>و عليه تم الحصول على حل الأساس المقبول:</a:t>
            </a:r>
          </a:p>
          <a:p>
            <a:pPr algn="r" rtl="1"/>
            <a:r>
              <a:rPr lang="ar-DZ" sz="2600" dirty="0">
                <a:solidFill>
                  <a:schemeClr val="tx1"/>
                </a:solidFill>
                <a:cs typeface="+mj-cs"/>
              </a:rPr>
              <a:t>-	متغيرات الأساس الموجبة: و عددها 07= </a:t>
            </a:r>
            <a:r>
              <a:rPr lang="fr-FR" sz="2600" dirty="0" smtClean="0">
                <a:solidFill>
                  <a:schemeClr val="tx1"/>
                </a:solidFill>
                <a:cs typeface="+mj-cs"/>
              </a:rPr>
              <a:t>m+n-1)</a:t>
            </a:r>
            <a:r>
              <a:rPr lang="ar-DZ" sz="2600" dirty="0">
                <a:solidFill>
                  <a:schemeClr val="tx1"/>
                </a:solidFill>
                <a:cs typeface="+mj-cs"/>
              </a:rPr>
              <a:t>)</a:t>
            </a:r>
            <a:endParaRPr lang="fr-FR" sz="2600" dirty="0">
              <a:solidFill>
                <a:schemeClr val="tx1"/>
              </a:solidFill>
              <a:cs typeface="+mj-cs"/>
            </a:endParaRPr>
          </a:p>
          <a:p>
            <a:pPr algn="r" rtl="1"/>
            <a:r>
              <a:rPr lang="fr-FR" sz="2600" dirty="0">
                <a:solidFill>
                  <a:schemeClr val="tx1"/>
                </a:solidFill>
                <a:cs typeface="+mj-cs"/>
              </a:rPr>
              <a:t>x13=145,    x15=95,    x22=130,    x24=30,    x31=120,    x34=95,  x35=45</a:t>
            </a:r>
          </a:p>
          <a:p>
            <a:pPr algn="r" rtl="1"/>
            <a:r>
              <a:rPr lang="fr-FR" sz="2600" dirty="0">
                <a:solidFill>
                  <a:schemeClr val="tx1"/>
                </a:solidFill>
                <a:cs typeface="+mj-cs"/>
              </a:rPr>
              <a:t>-	</a:t>
            </a:r>
            <a:r>
              <a:rPr lang="ar-DZ" sz="2600" dirty="0">
                <a:solidFill>
                  <a:schemeClr val="tx1"/>
                </a:solidFill>
                <a:cs typeface="+mj-cs"/>
              </a:rPr>
              <a:t>متغيرات خارج الأساس المعدومة: و تمثل باقي متغيرات القرار.</a:t>
            </a:r>
          </a:p>
          <a:p>
            <a:pPr algn="r" rtl="1"/>
            <a:endParaRPr lang="ar-DZ" sz="2600" dirty="0" smtClean="0">
              <a:solidFill>
                <a:schemeClr val="tx1"/>
              </a:solidFill>
              <a:cs typeface="+mj-cs"/>
            </a:endParaRPr>
          </a:p>
          <a:p>
            <a:pPr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359532" y="764704"/>
            <a:ext cx="8424936" cy="3048000"/>
          </a:xfrm>
          <a:prstGeom prst="rect">
            <a:avLst/>
          </a:prstGeom>
        </p:spPr>
      </p:pic>
    </p:spTree>
    <p:extLst>
      <p:ext uri="{BB962C8B-B14F-4D97-AF65-F5344CB8AC3E}">
        <p14:creationId xmlns:p14="http://schemas.microsoft.com/office/powerpoint/2010/main" val="33116228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r>
              <a:rPr lang="ar-DZ" sz="2600" dirty="0">
                <a:solidFill>
                  <a:schemeClr val="tx1"/>
                </a:solidFill>
                <a:cs typeface="+mj-cs"/>
              </a:rPr>
              <a:t>بعدها نقوم بتعويض قيم متغيرات القرار على مستوى القيود الوظيفية للتحقق منها.</a:t>
            </a:r>
          </a:p>
          <a:p>
            <a:pPr algn="just" rtl="1"/>
            <a:r>
              <a:rPr lang="ar-DZ" sz="2600" dirty="0">
                <a:solidFill>
                  <a:schemeClr val="tx1"/>
                </a:solidFill>
                <a:cs typeface="+mj-cs"/>
              </a:rPr>
              <a:t>و بغرض الحصول على قيمة دالة الهدف نقوم أيضا بتعويض قيم متغيرات القرار في دالة هدف نموذج النقل، فنحصل على:</a:t>
            </a:r>
          </a:p>
          <a:p>
            <a:pPr algn="just" rtl="1"/>
            <a:r>
              <a:rPr lang="fr-FR" sz="2600" dirty="0">
                <a:solidFill>
                  <a:schemeClr val="tx1"/>
                </a:solidFill>
                <a:cs typeface="+mj-cs"/>
              </a:rPr>
              <a:t>Z =100 (0)+800 (0)+100 (145)+500 (0)+400 (95)+500 (0)+500 (130)+300 (0)+600 (30)+700 (0)+200 (120)+900 (0)+500 (0)+900 (95)+800 (45)=281000</a:t>
            </a:r>
          </a:p>
          <a:p>
            <a:pPr algn="just" rtl="1"/>
            <a:r>
              <a:rPr lang="fr-FR" sz="2600" dirty="0">
                <a:solidFill>
                  <a:schemeClr val="tx1"/>
                </a:solidFill>
                <a:cs typeface="+mj-cs"/>
              </a:rPr>
              <a:t>   </a:t>
            </a:r>
            <a:r>
              <a:rPr lang="ar-DZ" sz="2600" dirty="0">
                <a:solidFill>
                  <a:schemeClr val="tx1"/>
                </a:solidFill>
                <a:cs typeface="+mj-cs"/>
              </a:rPr>
              <a:t>قيمة دالة الهدف المحصل عليها باستخدام طريقة </a:t>
            </a:r>
            <a:r>
              <a:rPr lang="fr-FR" sz="2600" dirty="0">
                <a:solidFill>
                  <a:schemeClr val="tx1"/>
                </a:solidFill>
                <a:cs typeface="+mj-cs"/>
              </a:rPr>
              <a:t>Vogel (281000) </a:t>
            </a:r>
            <a:r>
              <a:rPr lang="ar-DZ" sz="2600" dirty="0">
                <a:solidFill>
                  <a:schemeClr val="tx1"/>
                </a:solidFill>
                <a:cs typeface="+mj-cs"/>
              </a:rPr>
              <a:t>أقل من التكلفة الإجمالية للنقل المحصل عليها بطريقة التكاليف الدنيا (309500)، و أقل أيضا من التكلفة الإجمالية المحصل عليها بطريقة الزاوية الشمالية الغربية (379500</a:t>
            </a:r>
            <a:r>
              <a:rPr lang="ar-DZ" sz="2600" dirty="0" smtClean="0">
                <a:solidFill>
                  <a:schemeClr val="tx1"/>
                </a:solidFill>
                <a:cs typeface="+mj-cs"/>
              </a:rPr>
              <a:t>).</a:t>
            </a:r>
          </a:p>
          <a:p>
            <a:pPr algn="just" rtl="1"/>
            <a:r>
              <a:rPr lang="ar-DZ" sz="2600" dirty="0">
                <a:solidFill>
                  <a:schemeClr val="tx1"/>
                </a:solidFill>
                <a:cs typeface="+mj-cs"/>
              </a:rPr>
              <a:t>2- المرحلة الثانية: تحسين الحل الابتدائي</a:t>
            </a:r>
          </a:p>
          <a:p>
            <a:pPr algn="just" rtl="1"/>
            <a:r>
              <a:rPr lang="ar-DZ" sz="2600" dirty="0">
                <a:solidFill>
                  <a:schemeClr val="tx1"/>
                </a:solidFill>
                <a:cs typeface="+mj-cs"/>
              </a:rPr>
              <a:t>   و تتضمن هذه المرحلة طريقتين هما: طريقة المسار المتعرج و طريقة عوامل الضرب.</a:t>
            </a:r>
          </a:p>
          <a:p>
            <a:pPr algn="just" rtl="1"/>
            <a:r>
              <a:rPr lang="ar-DZ" sz="2600" dirty="0">
                <a:solidFill>
                  <a:schemeClr val="tx1"/>
                </a:solidFill>
                <a:cs typeface="+mj-cs"/>
              </a:rPr>
              <a:t>2-1- طريقة المسار المتعرج: يتم في هذه الطريقة اختبار الخلايا الفارغة الموجودة في مصفوفة الحل الابتدائي الذي تم التوصل إليه بإحدى الطرق السابقة، و المقصود بالخلايا الفارغة تلك المربعات الموجودة في المصفوفة والتي لم يتم النقل إليها، أي التي تحتوي على </a:t>
            </a:r>
            <a:r>
              <a:rPr lang="fr-FR" sz="2600" dirty="0">
                <a:solidFill>
                  <a:schemeClr val="tx1"/>
                </a:solidFill>
                <a:cs typeface="+mj-cs"/>
              </a:rPr>
              <a:t>xij = 0،  </a:t>
            </a:r>
            <a:r>
              <a:rPr lang="ar-DZ" sz="2600" dirty="0">
                <a:solidFill>
                  <a:schemeClr val="tx1"/>
                </a:solidFill>
                <a:cs typeface="+mj-cs"/>
              </a:rPr>
              <a:t>و يمكن تلخيص هذه الطريقة في الخطوات التالية:</a:t>
            </a:r>
          </a:p>
          <a:p>
            <a:pPr algn="just" rtl="1"/>
            <a:endParaRPr lang="ar-DZ" sz="2600" dirty="0">
              <a:solidFill>
                <a:schemeClr val="tx1"/>
              </a:solidFill>
              <a:cs typeface="+mj-cs"/>
            </a:endParaRPr>
          </a:p>
        </p:txBody>
      </p:sp>
    </p:spTree>
    <p:extLst>
      <p:ext uri="{BB962C8B-B14F-4D97-AF65-F5344CB8AC3E}">
        <p14:creationId xmlns:p14="http://schemas.microsoft.com/office/powerpoint/2010/main" val="34518845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a:solidFill>
                  <a:schemeClr val="tx1"/>
                </a:solidFill>
                <a:cs typeface="+mj-cs"/>
              </a:rPr>
              <a:t>-	يتم تحديد و رسم مسارات الخلايا الفارغة؛</a:t>
            </a:r>
          </a:p>
          <a:p>
            <a:pPr algn="just" rtl="1"/>
            <a:r>
              <a:rPr lang="ar-DZ" sz="2600" dirty="0">
                <a:solidFill>
                  <a:schemeClr val="tx1"/>
                </a:solidFill>
                <a:cs typeface="+mj-cs"/>
              </a:rPr>
              <a:t>-	يتم حساب القيم الجبرية للخلايا الفارغة؛</a:t>
            </a:r>
          </a:p>
          <a:p>
            <a:pPr algn="just" rtl="1"/>
            <a:r>
              <a:rPr lang="ar-DZ" sz="2600" dirty="0">
                <a:solidFill>
                  <a:schemeClr val="tx1"/>
                </a:solidFill>
                <a:cs typeface="+mj-cs"/>
              </a:rPr>
              <a:t>-	يتم اختيار الخلية الفارغة التي تحمل القيمة الجبرية الأشد سلبية و تتم دراسة مسارها، و ذلك بأخذ مسار مغلق (إشارته بالتناوب +، -، + ...) و يتم اختيار أصغر قيمة من بين الزوايا التي تحمل الإشارة (-)؛</a:t>
            </a:r>
          </a:p>
          <a:p>
            <a:pPr marL="457200" indent="-457200" algn="just" rtl="1">
              <a:buFontTx/>
              <a:buChar char="-"/>
            </a:pPr>
            <a:r>
              <a:rPr lang="ar-DZ" sz="2600" dirty="0" smtClean="0">
                <a:solidFill>
                  <a:schemeClr val="tx1"/>
                </a:solidFill>
                <a:cs typeface="+mj-cs"/>
              </a:rPr>
              <a:t>تكرر </a:t>
            </a:r>
            <a:r>
              <a:rPr lang="ar-DZ" sz="2600" dirty="0">
                <a:solidFill>
                  <a:schemeClr val="tx1"/>
                </a:solidFill>
                <a:cs typeface="+mj-cs"/>
              </a:rPr>
              <a:t>هذه العمليات إلى غاية الوصول إلى قيم جبرية للخلايا تكون موجبة أو مساوية للصفر و الذي يعني الوصول إلى الحل الأمثل</a:t>
            </a:r>
            <a:r>
              <a:rPr lang="ar-DZ" sz="2600" dirty="0" smtClean="0">
                <a:solidFill>
                  <a:schemeClr val="tx1"/>
                </a:solidFill>
                <a:cs typeface="+mj-cs"/>
              </a:rPr>
              <a:t>.</a:t>
            </a:r>
          </a:p>
          <a:p>
            <a:pPr marL="457200" indent="-457200" algn="just" rtl="1">
              <a:buFontTx/>
              <a:buChar char="-"/>
            </a:pPr>
            <a:endParaRPr lang="ar-DZ" sz="2600" dirty="0">
              <a:solidFill>
                <a:schemeClr val="tx1"/>
              </a:solidFill>
              <a:cs typeface="+mj-cs"/>
            </a:endParaRPr>
          </a:p>
        </p:txBody>
      </p:sp>
    </p:spTree>
    <p:extLst>
      <p:ext uri="{BB962C8B-B14F-4D97-AF65-F5344CB8AC3E}">
        <p14:creationId xmlns:p14="http://schemas.microsoft.com/office/powerpoint/2010/main" val="121434524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smtClean="0">
                <a:solidFill>
                  <a:schemeClr val="tx1"/>
                </a:solidFill>
                <a:cs typeface="+mj-cs"/>
              </a:rPr>
              <a:t>تمرين للمراجعة وللبحث وتعزيز القدرات</a:t>
            </a:r>
          </a:p>
          <a:p>
            <a:pPr algn="just" rtl="1"/>
            <a:r>
              <a:rPr lang="ar-DZ" sz="2600" dirty="0">
                <a:solidFill>
                  <a:schemeClr val="tx1"/>
                </a:solidFill>
                <a:cs typeface="+mj-cs"/>
              </a:rPr>
              <a:t>تمرين: ليكن لدينا نموذج النقل التالي: </a:t>
            </a:r>
          </a:p>
          <a:p>
            <a:pPr algn="just" rtl="1"/>
            <a:r>
              <a:rPr lang="ar-DZ" sz="2600" dirty="0">
                <a:solidFill>
                  <a:schemeClr val="tx1"/>
                </a:solidFill>
                <a:cs typeface="+mj-cs"/>
              </a:rPr>
              <a:t>الجدول رقم </a:t>
            </a:r>
            <a:r>
              <a:rPr lang="ar-DZ" sz="2600" dirty="0" smtClean="0">
                <a:solidFill>
                  <a:schemeClr val="tx1"/>
                </a:solidFill>
                <a:cs typeface="+mj-cs"/>
              </a:rPr>
              <a:t>09: </a:t>
            </a:r>
            <a:r>
              <a:rPr lang="ar-DZ" sz="2600" dirty="0">
                <a:solidFill>
                  <a:schemeClr val="tx1"/>
                </a:solidFill>
                <a:cs typeface="+mj-cs"/>
              </a:rPr>
              <a:t>مسألة النقل للمثال </a:t>
            </a:r>
            <a:r>
              <a:rPr lang="ar-DZ" sz="2600" dirty="0" smtClean="0">
                <a:solidFill>
                  <a:schemeClr val="tx1"/>
                </a:solidFill>
                <a:cs typeface="+mj-cs"/>
              </a:rPr>
              <a:t>02-01 </a:t>
            </a: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r>
              <a:rPr lang="ar-DZ" sz="2600" dirty="0">
                <a:solidFill>
                  <a:schemeClr val="tx1"/>
                </a:solidFill>
                <a:cs typeface="+mj-cs"/>
              </a:rPr>
              <a:t>المطلوب: </a:t>
            </a:r>
            <a:r>
              <a:rPr lang="ar-DZ" sz="2600" dirty="0" smtClean="0">
                <a:solidFill>
                  <a:schemeClr val="tx1"/>
                </a:solidFill>
                <a:cs typeface="+mj-cs"/>
              </a:rPr>
              <a:t>قم </a:t>
            </a:r>
            <a:r>
              <a:rPr lang="ar-DZ" sz="2600" dirty="0">
                <a:solidFill>
                  <a:schemeClr val="tx1"/>
                </a:solidFill>
                <a:cs typeface="+mj-cs"/>
              </a:rPr>
              <a:t>بحل هذا </a:t>
            </a:r>
            <a:r>
              <a:rPr lang="ar-DZ" sz="2600" dirty="0" smtClean="0">
                <a:solidFill>
                  <a:schemeClr val="tx1"/>
                </a:solidFill>
                <a:cs typeface="+mj-cs"/>
              </a:rPr>
              <a:t>التمرين باستخدام </a:t>
            </a:r>
            <a:r>
              <a:rPr lang="ar-DZ" sz="2600" dirty="0">
                <a:solidFill>
                  <a:schemeClr val="tx1"/>
                </a:solidFill>
                <a:cs typeface="+mj-cs"/>
              </a:rPr>
              <a:t>طريقة الزاوية الشمالية الغربية للحصول على الحل الابتدائي و من ثم تحسين الحل باستخدام المسار المتعرج.</a:t>
            </a:r>
          </a:p>
          <a:p>
            <a:pPr algn="just"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251521" y="1700808"/>
            <a:ext cx="8568952" cy="2428875"/>
          </a:xfrm>
          <a:prstGeom prst="rect">
            <a:avLst/>
          </a:prstGeom>
        </p:spPr>
      </p:pic>
    </p:spTree>
    <p:extLst>
      <p:ext uri="{BB962C8B-B14F-4D97-AF65-F5344CB8AC3E}">
        <p14:creationId xmlns:p14="http://schemas.microsoft.com/office/powerpoint/2010/main" val="2333417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20000"/>
          </a:bodyPr>
          <a:lstStyle/>
          <a:p>
            <a:pPr rtl="1"/>
            <a:r>
              <a:rPr lang="ar-DZ" sz="2600" b="1" dirty="0">
                <a:solidFill>
                  <a:schemeClr val="tx1"/>
                </a:solidFill>
                <a:cs typeface="+mj-cs"/>
              </a:rPr>
              <a:t>الدرس  العاشر: تمثيل مسائل النقل بنظرية الشبكة</a:t>
            </a:r>
          </a:p>
          <a:p>
            <a:pPr algn="just" rtl="1"/>
            <a:r>
              <a:rPr lang="ar-DZ" sz="2600" dirty="0">
                <a:solidFill>
                  <a:schemeClr val="tx1"/>
                </a:solidFill>
                <a:cs typeface="+mj-cs"/>
              </a:rPr>
              <a:t> يهتم أسلوب شبكات النقل بحل كثير من المسائل الاقتصادية و التقنية منها، خاصة مسائل نقل المسافرين والبضائع أو نقل و توزيع مختلف المواد، و من أجل معالجة مختلف الجوانب المتعلقة بهذه المسائل نلجأ إلى استخدام تقنية الشبكات.</a:t>
            </a:r>
          </a:p>
          <a:p>
            <a:pPr algn="just" rtl="1"/>
            <a:r>
              <a:rPr lang="ar-DZ" sz="2600" dirty="0">
                <a:solidFill>
                  <a:schemeClr val="tx1"/>
                </a:solidFill>
                <a:cs typeface="+mj-cs"/>
              </a:rPr>
              <a:t>   من بين تطبيقات نظرية شبكات النقل يمكن ذكر مسائل البحث عن المسارات ذات القيمة </a:t>
            </a:r>
            <a:r>
              <a:rPr lang="ar-DZ" sz="2600" dirty="0" smtClean="0">
                <a:solidFill>
                  <a:schemeClr val="tx1"/>
                </a:solidFill>
                <a:cs typeface="+mj-cs"/>
              </a:rPr>
              <a:t>المثلى</a:t>
            </a:r>
            <a:r>
              <a:rPr lang="fr-FR" sz="2600" dirty="0" smtClean="0">
                <a:solidFill>
                  <a:schemeClr val="tx1"/>
                </a:solidFill>
                <a:cs typeface="+mj-cs"/>
              </a:rPr>
              <a:t>، </a:t>
            </a:r>
            <a:r>
              <a:rPr lang="ar-DZ" sz="2600" dirty="0">
                <a:solidFill>
                  <a:schemeClr val="tx1"/>
                </a:solidFill>
                <a:cs typeface="+mj-cs"/>
              </a:rPr>
              <a:t>مسألة التدفق الأعظم عبر الشبكة </a:t>
            </a:r>
            <a:r>
              <a:rPr lang="ar-DZ" sz="2600" dirty="0" smtClean="0">
                <a:solidFill>
                  <a:schemeClr val="tx1"/>
                </a:solidFill>
                <a:cs typeface="+mj-cs"/>
              </a:rPr>
              <a:t>، مسألة </a:t>
            </a:r>
            <a:r>
              <a:rPr lang="ar-DZ" sz="2600" dirty="0">
                <a:solidFill>
                  <a:schemeClr val="tx1"/>
                </a:solidFill>
                <a:cs typeface="+mj-cs"/>
              </a:rPr>
              <a:t>المسافر التجاري و غيرها. </a:t>
            </a:r>
          </a:p>
          <a:p>
            <a:pPr algn="just" rtl="1"/>
            <a:r>
              <a:rPr lang="ar-DZ" sz="2600" b="1" dirty="0">
                <a:solidFill>
                  <a:schemeClr val="tx1"/>
                </a:solidFill>
                <a:cs typeface="+mj-cs"/>
              </a:rPr>
              <a:t>1- الشبكة </a:t>
            </a:r>
            <a:r>
              <a:rPr lang="ar-DZ" sz="2600" b="1" dirty="0" smtClean="0">
                <a:solidFill>
                  <a:schemeClr val="tx1"/>
                </a:solidFill>
                <a:cs typeface="+mj-cs"/>
              </a:rPr>
              <a:t>: </a:t>
            </a:r>
            <a:r>
              <a:rPr lang="ar-DZ" sz="2600" dirty="0" smtClean="0">
                <a:solidFill>
                  <a:schemeClr val="tx1"/>
                </a:solidFill>
                <a:cs typeface="+mj-cs"/>
              </a:rPr>
              <a:t>هو </a:t>
            </a:r>
            <a:r>
              <a:rPr lang="ar-DZ" sz="2600" dirty="0">
                <a:solidFill>
                  <a:schemeClr val="tx1"/>
                </a:solidFill>
                <a:cs typeface="+mj-cs"/>
              </a:rPr>
              <a:t>هيكل يحتوي على مجموعة من العناصر تسمى بالرؤوس و مجموعة أخرى من العناصر تسمى بالأقواس و يرمز للشبكة بالرمز </a:t>
            </a:r>
            <a:r>
              <a:rPr lang="fr-FR" sz="2600" dirty="0">
                <a:solidFill>
                  <a:schemeClr val="tx1"/>
                </a:solidFill>
                <a:cs typeface="+mj-cs"/>
              </a:rPr>
              <a:t>U(X) </a:t>
            </a:r>
            <a:r>
              <a:rPr lang="ar-DZ" sz="2600" dirty="0">
                <a:solidFill>
                  <a:schemeClr val="tx1"/>
                </a:solidFill>
                <a:cs typeface="+mj-cs"/>
              </a:rPr>
              <a:t>تمثل الرؤوس على الرسم بنقاط و الأسهم بأقواس. وتنقسم الشبكات إلى:</a:t>
            </a:r>
          </a:p>
          <a:p>
            <a:pPr algn="just" rtl="1"/>
            <a:r>
              <a:rPr lang="ar-DZ" sz="2600" dirty="0">
                <a:solidFill>
                  <a:schemeClr val="tx1"/>
                </a:solidFill>
                <a:cs typeface="+mj-cs"/>
              </a:rPr>
              <a:t>	</a:t>
            </a:r>
            <a:r>
              <a:rPr lang="ar-DZ" sz="2600" b="1" dirty="0">
                <a:solidFill>
                  <a:schemeClr val="tx1"/>
                </a:solidFill>
                <a:cs typeface="+mj-cs"/>
              </a:rPr>
              <a:t>1-1- الشبكة الكاملة </a:t>
            </a:r>
            <a:r>
              <a:rPr lang="ar-DZ" sz="2600" b="1" dirty="0" smtClean="0">
                <a:solidFill>
                  <a:schemeClr val="tx1"/>
                </a:solidFill>
                <a:cs typeface="+mj-cs"/>
              </a:rPr>
              <a:t>:</a:t>
            </a:r>
            <a:r>
              <a:rPr lang="ar-DZ" sz="2600" dirty="0" smtClean="0">
                <a:solidFill>
                  <a:schemeClr val="tx1"/>
                </a:solidFill>
                <a:cs typeface="+mj-cs"/>
              </a:rPr>
              <a:t>هو </a:t>
            </a:r>
            <a:r>
              <a:rPr lang="ar-DZ" sz="2600" dirty="0">
                <a:solidFill>
                  <a:schemeClr val="tx1"/>
                </a:solidFill>
                <a:cs typeface="+mj-cs"/>
              </a:rPr>
              <a:t>هيكل يكون فيه أي رأس من الرؤوس مرتبط بكل من الرؤوس الأخرى على مرة واحدة.</a:t>
            </a:r>
          </a:p>
          <a:p>
            <a:pPr algn="just" rtl="1"/>
            <a:r>
              <a:rPr lang="ar-DZ" sz="2600" b="1" dirty="0">
                <a:solidFill>
                  <a:schemeClr val="tx1"/>
                </a:solidFill>
                <a:cs typeface="+mj-cs"/>
              </a:rPr>
              <a:t>1-2- الشبكة </a:t>
            </a:r>
            <a:r>
              <a:rPr lang="ar-DZ" sz="2600" b="1" dirty="0" smtClean="0">
                <a:solidFill>
                  <a:schemeClr val="tx1"/>
                </a:solidFill>
                <a:cs typeface="+mj-cs"/>
              </a:rPr>
              <a:t>الموجهة:</a:t>
            </a:r>
            <a:r>
              <a:rPr lang="fr-FR" sz="2600" b="1" dirty="0" smtClean="0">
                <a:solidFill>
                  <a:schemeClr val="tx1"/>
                </a:solidFill>
                <a:cs typeface="+mj-cs"/>
              </a:rPr>
              <a:t> </a:t>
            </a:r>
            <a:r>
              <a:rPr lang="ar-DZ" sz="2600" dirty="0">
                <a:solidFill>
                  <a:schemeClr val="tx1"/>
                </a:solidFill>
                <a:cs typeface="+mj-cs"/>
              </a:rPr>
              <a:t>هي هيكل يتكون من رؤوس تربطها أسهم موجهة، بمعنى أن السير فيها يخضع لاتجاه الأسهم.</a:t>
            </a:r>
          </a:p>
          <a:p>
            <a:pPr algn="just" rtl="1"/>
            <a:r>
              <a:rPr lang="ar-DZ" sz="2600" b="1" dirty="0">
                <a:solidFill>
                  <a:schemeClr val="tx1"/>
                </a:solidFill>
                <a:cs typeface="+mj-cs"/>
              </a:rPr>
              <a:t>1-3- الشبكة غير الموجهة </a:t>
            </a:r>
            <a:r>
              <a:rPr lang="ar-DZ" sz="2600" b="1" dirty="0" smtClean="0">
                <a:solidFill>
                  <a:schemeClr val="tx1"/>
                </a:solidFill>
                <a:cs typeface="+mj-cs"/>
              </a:rPr>
              <a:t>:</a:t>
            </a:r>
            <a:r>
              <a:rPr lang="ar-DZ" sz="2600" dirty="0" smtClean="0">
                <a:solidFill>
                  <a:schemeClr val="tx1"/>
                </a:solidFill>
                <a:cs typeface="+mj-cs"/>
              </a:rPr>
              <a:t>هي </a:t>
            </a:r>
            <a:r>
              <a:rPr lang="ar-DZ" sz="2600" dirty="0">
                <a:solidFill>
                  <a:schemeClr val="tx1"/>
                </a:solidFill>
                <a:cs typeface="+mj-cs"/>
              </a:rPr>
              <a:t>هيكل يتكون من رؤوس تربطها أسهم غير موجهة، في هذا النوع من الشبكات يسمى السهم الذي يربط أي رأسين "بالحد".</a:t>
            </a:r>
          </a:p>
          <a:p>
            <a:pPr algn="just" rtl="1"/>
            <a:r>
              <a:rPr lang="ar-DZ" sz="2600" dirty="0">
                <a:solidFill>
                  <a:schemeClr val="tx1"/>
                </a:solidFill>
                <a:cs typeface="+mj-cs"/>
              </a:rPr>
              <a:t>2- المسار (</a:t>
            </a:r>
            <a:r>
              <a:rPr lang="fr-FR" sz="2600" dirty="0">
                <a:solidFill>
                  <a:schemeClr val="tx1"/>
                </a:solidFill>
                <a:cs typeface="+mj-cs"/>
              </a:rPr>
              <a:t>Le chemin): </a:t>
            </a:r>
            <a:r>
              <a:rPr lang="ar-DZ" sz="2600" dirty="0">
                <a:solidFill>
                  <a:schemeClr val="tx1"/>
                </a:solidFill>
                <a:cs typeface="+mj-cs"/>
              </a:rPr>
              <a:t>في أي شبكة نسمي مسارا كل سلسلة متصلة من الأسهم التي يكون فيها الطرف النهائي لكل منها هو عبارة عن الطرف الابتدائي للسهم الذي يليه، ما عدا السهم الأخير.</a:t>
            </a:r>
          </a:p>
          <a:p>
            <a:pPr algn="just" rtl="1"/>
            <a:r>
              <a:rPr lang="ar-DZ" sz="2600" dirty="0">
                <a:solidFill>
                  <a:schemeClr val="tx1"/>
                </a:solidFill>
                <a:cs typeface="+mj-cs"/>
              </a:rPr>
              <a:t>   في مسائل النقل يمكن التمييز بين أنواع مختلفة من مسارات النقل التي تربط بين مراكز التوزيع و مراكز الاستلام</a:t>
            </a:r>
          </a:p>
        </p:txBody>
      </p:sp>
    </p:spTree>
    <p:extLst>
      <p:ext uri="{BB962C8B-B14F-4D97-AF65-F5344CB8AC3E}">
        <p14:creationId xmlns:p14="http://schemas.microsoft.com/office/powerpoint/2010/main" val="3089085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endParaRPr lang="ar-DZ" sz="2600" dirty="0">
              <a:solidFill>
                <a:schemeClr val="tx1"/>
              </a:solidFill>
              <a:cs typeface="+mj-cs"/>
            </a:endParaRPr>
          </a:p>
          <a:p>
            <a:pPr algn="just" rtl="1"/>
            <a:r>
              <a:rPr lang="ar-DZ" sz="2600" dirty="0">
                <a:solidFill>
                  <a:schemeClr val="tx1"/>
                </a:solidFill>
                <a:cs typeface="+mj-cs"/>
              </a:rPr>
              <a:t>2-	</a:t>
            </a:r>
            <a:r>
              <a:rPr lang="ar-DZ" sz="2600" b="1" dirty="0">
                <a:solidFill>
                  <a:schemeClr val="tx1"/>
                </a:solidFill>
                <a:cs typeface="+mj-cs"/>
              </a:rPr>
              <a:t>مفهوم بحوث العمليات:</a:t>
            </a:r>
          </a:p>
          <a:p>
            <a:pPr algn="just" rtl="1"/>
            <a:r>
              <a:rPr lang="ar-DZ" sz="2600" dirty="0">
                <a:solidFill>
                  <a:schemeClr val="tx1"/>
                </a:solidFill>
                <a:cs typeface="+mj-cs"/>
              </a:rPr>
              <a:t>يمكن تعريف مصطلح بحوث العمليات </a:t>
            </a:r>
            <a:r>
              <a:rPr lang="fr-FR" sz="2600" dirty="0" err="1" smtClean="0">
                <a:solidFill>
                  <a:schemeClr val="tx1"/>
                </a:solidFill>
                <a:cs typeface="+mj-cs"/>
              </a:rPr>
              <a:t>research</a:t>
            </a:r>
            <a:r>
              <a:rPr lang="fr-FR" sz="2600" dirty="0" smtClean="0">
                <a:solidFill>
                  <a:schemeClr val="tx1"/>
                </a:solidFill>
                <a:cs typeface="+mj-cs"/>
              </a:rPr>
              <a:t> </a:t>
            </a:r>
            <a:r>
              <a:rPr lang="fr-FR" sz="2600" dirty="0" err="1" smtClean="0">
                <a:solidFill>
                  <a:schemeClr val="tx1"/>
                </a:solidFill>
                <a:cs typeface="+mj-cs"/>
              </a:rPr>
              <a:t>operations</a:t>
            </a:r>
            <a:r>
              <a:rPr lang="fr-FR" sz="2600" dirty="0">
                <a:solidFill>
                  <a:schemeClr val="tx1"/>
                </a:solidFill>
                <a:cs typeface="+mj-cs"/>
              </a:rPr>
              <a:t>)</a:t>
            </a:r>
            <a:r>
              <a:rPr lang="ar-DZ" sz="2600" dirty="0" smtClean="0">
                <a:solidFill>
                  <a:schemeClr val="tx1"/>
                </a:solidFill>
                <a:cs typeface="+mj-cs"/>
              </a:rPr>
              <a:t>)</a:t>
            </a:r>
            <a:r>
              <a:rPr lang="fr-FR" sz="2600" dirty="0" smtClean="0">
                <a:solidFill>
                  <a:schemeClr val="tx1"/>
                </a:solidFill>
                <a:cs typeface="+mj-cs"/>
              </a:rPr>
              <a:t> </a:t>
            </a:r>
            <a:r>
              <a:rPr lang="ar-DZ" sz="2600" dirty="0">
                <a:solidFill>
                  <a:schemeClr val="tx1"/>
                </a:solidFill>
                <a:cs typeface="+mj-cs"/>
              </a:rPr>
              <a:t>بأنه مصطلح يطلق على عملية صنع القرار المبنية على المنهج العلمي مع الاعتماد بصفة رئيسية على أساليب التحليل الكمي في حل المشكلة الإدارية بهدف الوصول إلى البديل الأمثل “</a:t>
            </a:r>
            <a:r>
              <a:rPr lang="fr-FR" sz="2600" dirty="0">
                <a:solidFill>
                  <a:schemeClr val="tx1"/>
                </a:solidFill>
                <a:cs typeface="+mj-cs"/>
              </a:rPr>
              <a:t>Optimum” </a:t>
            </a:r>
            <a:r>
              <a:rPr lang="ar-DZ" sz="2600" dirty="0">
                <a:solidFill>
                  <a:schemeClr val="tx1"/>
                </a:solidFill>
                <a:cs typeface="+mj-cs"/>
              </a:rPr>
              <a:t>في حدود الإمكانيات المتاحة وذلك بناء على بيانات تفصيلية ودراسة دقيقة للمخرجات، وتقدير المخاطر لكل البدائل المتاحة.</a:t>
            </a:r>
          </a:p>
          <a:p>
            <a:pPr algn="just" rtl="1"/>
            <a:r>
              <a:rPr lang="ar-DZ" sz="2600" dirty="0">
                <a:solidFill>
                  <a:schemeClr val="tx1"/>
                </a:solidFill>
                <a:cs typeface="+mj-cs"/>
              </a:rPr>
              <a:t>ومفهوم بحوث العمليات بلغة أخرى: هو علم التمثيل الرياضي لمشاكل عملية </a:t>
            </a:r>
            <a:r>
              <a:rPr lang="ar-DZ" sz="2600" dirty="0" err="1">
                <a:solidFill>
                  <a:schemeClr val="tx1"/>
                </a:solidFill>
                <a:cs typeface="+mj-cs"/>
              </a:rPr>
              <a:t>إتخاذ</a:t>
            </a:r>
            <a:r>
              <a:rPr lang="ar-DZ" sz="2600" dirty="0">
                <a:solidFill>
                  <a:schemeClr val="tx1"/>
                </a:solidFill>
                <a:cs typeface="+mj-cs"/>
              </a:rPr>
              <a:t> </a:t>
            </a:r>
            <a:r>
              <a:rPr lang="ar-DZ" sz="2600" dirty="0" smtClean="0">
                <a:solidFill>
                  <a:schemeClr val="tx1"/>
                </a:solidFill>
                <a:cs typeface="+mj-cs"/>
              </a:rPr>
              <a:t>القرار </a:t>
            </a:r>
            <a:r>
              <a:rPr lang="ar-DZ" sz="2600" dirty="0">
                <a:solidFill>
                  <a:schemeClr val="tx1"/>
                </a:solidFill>
                <a:cs typeface="+mj-cs"/>
              </a:rPr>
              <a:t>وإيجاد طرق حل لهذه النماذج الرياضية</a:t>
            </a:r>
            <a:r>
              <a:rPr lang="ar-DZ" sz="2600" dirty="0" smtClean="0">
                <a:solidFill>
                  <a:schemeClr val="tx1"/>
                </a:solidFill>
                <a:cs typeface="+mj-cs"/>
              </a:rPr>
              <a:t>.</a:t>
            </a:r>
          </a:p>
          <a:p>
            <a:pPr algn="just" rtl="1"/>
            <a:r>
              <a:rPr lang="ar-DZ" sz="2600" dirty="0">
                <a:solidFill>
                  <a:schemeClr val="tx1"/>
                </a:solidFill>
                <a:cs typeface="+mj-cs"/>
              </a:rPr>
              <a:t>أما التعريف الذي قدمته جمعية بحوث العمليات الأمريكية فهو: تهتم بحوث العمليات بالاختيار العلمي لأفضل تصميم وتشغيل لأنظمة الإنسان – الآلة – وفي ظروف تتطلب تخصيصاً للموارد المحدودة.</a:t>
            </a:r>
          </a:p>
        </p:txBody>
      </p:sp>
    </p:spTree>
    <p:extLst>
      <p:ext uri="{BB962C8B-B14F-4D97-AF65-F5344CB8AC3E}">
        <p14:creationId xmlns:p14="http://schemas.microsoft.com/office/powerpoint/2010/main" val="13323980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400" dirty="0">
                <a:solidFill>
                  <a:schemeClr val="tx1"/>
                </a:solidFill>
                <a:cs typeface="+mj-cs"/>
              </a:rPr>
              <a:t>و ذلك على أساس الاعتبارين التاليين:</a:t>
            </a:r>
          </a:p>
          <a:p>
            <a:pPr algn="just" rtl="1"/>
            <a:r>
              <a:rPr lang="ar-DZ" sz="2400" dirty="0">
                <a:solidFill>
                  <a:schemeClr val="tx1"/>
                </a:solidFill>
                <a:cs typeface="+mj-cs"/>
              </a:rPr>
              <a:t>الاعتبار الأول: عدد مراحل النقل (مسارات النقل ذات المرحلة الواحدة، مسارات النقل متعددة المراحل)؛</a:t>
            </a:r>
          </a:p>
          <a:p>
            <a:pPr algn="just" rtl="1"/>
            <a:r>
              <a:rPr lang="ar-DZ" sz="2400" dirty="0">
                <a:solidFill>
                  <a:schemeClr val="tx1"/>
                </a:solidFill>
                <a:cs typeface="+mj-cs"/>
              </a:rPr>
              <a:t>الاعتبار الثاني: توازن كمية العرض مع كمية الطلب، ما يسمى بالنقل المغلق و النقل المفتوح، ففي حالة النقل المغلق يكون التوازن موجوداً، أما في حالة النقل المفتوح فلا يتحقق التوازن، مما يجعلنا نفكر في إدخال مركز استلام أو مركز توزيع وهمي</a:t>
            </a:r>
            <a:r>
              <a:rPr lang="ar-DZ" sz="2400" dirty="0" smtClean="0">
                <a:solidFill>
                  <a:schemeClr val="tx1"/>
                </a:solidFill>
                <a:cs typeface="+mj-cs"/>
              </a:rPr>
              <a:t>.</a:t>
            </a:r>
          </a:p>
          <a:p>
            <a:pPr algn="just" rtl="1"/>
            <a:r>
              <a:rPr lang="ar-DZ" sz="2400" dirty="0">
                <a:solidFill>
                  <a:schemeClr val="tx1"/>
                </a:solidFill>
                <a:cs typeface="+mj-cs"/>
              </a:rPr>
              <a:t>و الأشكال أدناه توضح أنواع المسارات:</a:t>
            </a:r>
          </a:p>
          <a:p>
            <a:pPr rtl="1"/>
            <a:r>
              <a:rPr lang="ar-DZ" sz="2400" dirty="0">
                <a:solidFill>
                  <a:schemeClr val="tx1"/>
                </a:solidFill>
                <a:cs typeface="+mj-cs"/>
              </a:rPr>
              <a:t>الشكل رقم </a:t>
            </a:r>
            <a:r>
              <a:rPr lang="ar-DZ" sz="2400" dirty="0" smtClean="0">
                <a:solidFill>
                  <a:schemeClr val="tx1"/>
                </a:solidFill>
                <a:cs typeface="+mj-cs"/>
              </a:rPr>
              <a:t>02: </a:t>
            </a:r>
            <a:r>
              <a:rPr lang="ar-DZ" sz="2400" dirty="0">
                <a:solidFill>
                  <a:schemeClr val="tx1"/>
                </a:solidFill>
                <a:cs typeface="+mj-cs"/>
              </a:rPr>
              <a:t>مسارات نقل ذات مرحلة واحدة</a:t>
            </a:r>
          </a:p>
          <a:p>
            <a:pPr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2771800" y="3573016"/>
            <a:ext cx="4032448" cy="2444874"/>
          </a:xfrm>
          <a:prstGeom prst="rect">
            <a:avLst/>
          </a:prstGeom>
        </p:spPr>
      </p:pic>
    </p:spTree>
    <p:extLst>
      <p:ext uri="{BB962C8B-B14F-4D97-AF65-F5344CB8AC3E}">
        <p14:creationId xmlns:p14="http://schemas.microsoft.com/office/powerpoint/2010/main" val="311399233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dirty="0">
                <a:solidFill>
                  <a:schemeClr val="tx1"/>
                </a:solidFill>
                <a:cs typeface="+mj-cs"/>
              </a:rPr>
              <a:t>الشكل رقم </a:t>
            </a:r>
            <a:r>
              <a:rPr lang="ar-DZ" sz="2600" b="1" dirty="0" smtClean="0">
                <a:solidFill>
                  <a:schemeClr val="tx1"/>
                </a:solidFill>
                <a:cs typeface="+mj-cs"/>
              </a:rPr>
              <a:t>03</a:t>
            </a:r>
            <a:r>
              <a:rPr lang="ar-DZ" sz="2600" dirty="0" smtClean="0">
                <a:solidFill>
                  <a:schemeClr val="tx1"/>
                </a:solidFill>
                <a:cs typeface="+mj-cs"/>
              </a:rPr>
              <a:t>: </a:t>
            </a:r>
            <a:r>
              <a:rPr lang="ar-DZ" sz="2600" dirty="0">
                <a:solidFill>
                  <a:schemeClr val="tx1"/>
                </a:solidFill>
                <a:cs typeface="+mj-cs"/>
              </a:rPr>
              <a:t>مسارات نقل ذات مراحل </a:t>
            </a:r>
            <a:r>
              <a:rPr lang="ar-DZ" sz="2600" dirty="0" smtClean="0">
                <a:solidFill>
                  <a:schemeClr val="tx1"/>
                </a:solidFill>
                <a:cs typeface="+mj-cs"/>
              </a:rPr>
              <a:t>متعددة</a:t>
            </a:r>
          </a:p>
          <a:p>
            <a:pPr rtl="1"/>
            <a:endParaRPr lang="ar-DZ" sz="2600" dirty="0">
              <a:solidFill>
                <a:schemeClr val="tx1"/>
              </a:solidFill>
              <a:cs typeface="+mj-cs"/>
            </a:endParaRPr>
          </a:p>
          <a:p>
            <a:pPr rtl="1"/>
            <a:endParaRPr lang="ar-DZ" sz="2600" dirty="0" smtClean="0">
              <a:solidFill>
                <a:schemeClr val="tx1"/>
              </a:solidFill>
              <a:cs typeface="+mj-cs"/>
            </a:endParaRPr>
          </a:p>
          <a:p>
            <a:pPr rtl="1"/>
            <a:endParaRPr lang="ar-DZ" sz="2600" dirty="0">
              <a:solidFill>
                <a:schemeClr val="tx1"/>
              </a:solidFill>
              <a:cs typeface="+mj-cs"/>
            </a:endParaRPr>
          </a:p>
          <a:p>
            <a:pPr rtl="1"/>
            <a:endParaRPr lang="ar-DZ" sz="2600" dirty="0" smtClean="0">
              <a:solidFill>
                <a:schemeClr val="tx1"/>
              </a:solidFill>
              <a:cs typeface="+mj-cs"/>
            </a:endParaRPr>
          </a:p>
          <a:p>
            <a:pPr rtl="1"/>
            <a:endParaRPr lang="ar-DZ" sz="2600" dirty="0">
              <a:solidFill>
                <a:schemeClr val="tx1"/>
              </a:solidFill>
              <a:cs typeface="+mj-cs"/>
            </a:endParaRPr>
          </a:p>
          <a:p>
            <a:pPr rtl="1"/>
            <a:r>
              <a:rPr lang="ar-DZ" sz="2600" b="1" dirty="0" smtClean="0">
                <a:solidFill>
                  <a:schemeClr val="tx1"/>
                </a:solidFill>
                <a:cs typeface="+mj-cs"/>
              </a:rPr>
              <a:t>3- </a:t>
            </a:r>
            <a:r>
              <a:rPr lang="ar-DZ" sz="2600" b="1" dirty="0">
                <a:solidFill>
                  <a:schemeClr val="tx1"/>
                </a:solidFill>
                <a:cs typeface="+mj-cs"/>
              </a:rPr>
              <a:t>الحلقة </a:t>
            </a:r>
            <a:r>
              <a:rPr lang="ar-DZ" sz="2600" b="1" dirty="0" smtClean="0">
                <a:solidFill>
                  <a:schemeClr val="tx1"/>
                </a:solidFill>
                <a:cs typeface="+mj-cs"/>
              </a:rPr>
              <a:t>: </a:t>
            </a:r>
            <a:r>
              <a:rPr lang="ar-DZ" sz="2600" dirty="0" smtClean="0">
                <a:solidFill>
                  <a:schemeClr val="tx1"/>
                </a:solidFill>
                <a:cs typeface="+mj-cs"/>
              </a:rPr>
              <a:t>المسار </a:t>
            </a:r>
            <a:r>
              <a:rPr lang="ar-DZ" sz="2600" dirty="0">
                <a:solidFill>
                  <a:schemeClr val="tx1"/>
                </a:solidFill>
                <a:cs typeface="+mj-cs"/>
              </a:rPr>
              <a:t>الذي يكون فيه الطرف النهائي للسهم الأخير هو عبارة عن الطرف الابتدائي للسهم الأول، يسمى بالمسار المغلق أو الحلقة. طول أي مسار هو عبارة عن مجموع القيم التي تعبر عنها الأسهم المشكلة و تسمى عادة بالقيم المرافقة. </a:t>
            </a:r>
          </a:p>
          <a:p>
            <a:pPr rtl="1"/>
            <a:r>
              <a:rPr lang="ar-DZ" sz="2600" dirty="0">
                <a:solidFill>
                  <a:schemeClr val="tx1"/>
                </a:solidFill>
                <a:cs typeface="+mj-cs"/>
              </a:rPr>
              <a:t>   و لذلك توجد عدة طرق تستعمل من أجل استخراج قيمة المسار ذو القيمة الأصغر، من بينها: طريقة </a:t>
            </a:r>
            <a:r>
              <a:rPr lang="fr-FR" sz="2600" dirty="0">
                <a:solidFill>
                  <a:schemeClr val="tx1"/>
                </a:solidFill>
                <a:cs typeface="+mj-cs"/>
              </a:rPr>
              <a:t>Ford، </a:t>
            </a:r>
            <a:r>
              <a:rPr lang="ar-DZ" sz="2600" dirty="0">
                <a:solidFill>
                  <a:schemeClr val="tx1"/>
                </a:solidFill>
                <a:cs typeface="+mj-cs"/>
              </a:rPr>
              <a:t>طريقة </a:t>
            </a:r>
            <a:r>
              <a:rPr lang="fr-FR" sz="2600" dirty="0">
                <a:solidFill>
                  <a:schemeClr val="tx1"/>
                </a:solidFill>
                <a:cs typeface="+mj-cs"/>
              </a:rPr>
              <a:t>R.BELLMAN، </a:t>
            </a:r>
            <a:r>
              <a:rPr lang="ar-DZ" sz="2600" dirty="0">
                <a:solidFill>
                  <a:schemeClr val="tx1"/>
                </a:solidFill>
                <a:cs typeface="+mj-cs"/>
              </a:rPr>
              <a:t>طريقة </a:t>
            </a:r>
            <a:r>
              <a:rPr lang="fr-FR" sz="2600" dirty="0">
                <a:solidFill>
                  <a:schemeClr val="tx1"/>
                </a:solidFill>
                <a:cs typeface="+mj-cs"/>
              </a:rPr>
              <a:t>G.DANTZIG، </a:t>
            </a:r>
            <a:r>
              <a:rPr lang="ar-DZ" sz="2600" dirty="0">
                <a:solidFill>
                  <a:schemeClr val="tx1"/>
                </a:solidFill>
                <a:cs typeface="+mj-cs"/>
              </a:rPr>
              <a:t>طريقة المصفوفات </a:t>
            </a:r>
            <a:r>
              <a:rPr lang="fr-FR" sz="2600" dirty="0" smtClean="0">
                <a:solidFill>
                  <a:schemeClr val="tx1"/>
                </a:solidFill>
                <a:cs typeface="+mj-cs"/>
              </a:rPr>
              <a:t>FLOYD.</a:t>
            </a:r>
            <a:endParaRPr lang="fr-FR" sz="2600" dirty="0">
              <a:solidFill>
                <a:schemeClr val="tx1"/>
              </a:solidFill>
              <a:cs typeface="+mj-cs"/>
            </a:endParaRPr>
          </a:p>
          <a:p>
            <a:pPr rtl="1"/>
            <a:endParaRPr lang="ar-DZ" sz="2600" dirty="0" smtClean="0">
              <a:solidFill>
                <a:schemeClr val="tx1"/>
              </a:solidFill>
              <a:cs typeface="+mj-cs"/>
            </a:endParaRPr>
          </a:p>
          <a:p>
            <a:pPr rtl="1"/>
            <a:endParaRPr lang="ar-DZ" sz="2600" dirty="0" smtClean="0">
              <a:solidFill>
                <a:schemeClr val="tx1"/>
              </a:solidFill>
              <a:cs typeface="+mj-cs"/>
            </a:endParaRPr>
          </a:p>
        </p:txBody>
      </p:sp>
      <p:pic>
        <p:nvPicPr>
          <p:cNvPr id="2" name="Image 1"/>
          <p:cNvPicPr>
            <a:picLocks noChangeAspect="1"/>
          </p:cNvPicPr>
          <p:nvPr/>
        </p:nvPicPr>
        <p:blipFill>
          <a:blip r:embed="rId2"/>
          <a:stretch>
            <a:fillRect/>
          </a:stretch>
        </p:blipFill>
        <p:spPr>
          <a:xfrm>
            <a:off x="1259632" y="908720"/>
            <a:ext cx="6768752" cy="2152650"/>
          </a:xfrm>
          <a:prstGeom prst="rect">
            <a:avLst/>
          </a:prstGeom>
        </p:spPr>
      </p:pic>
    </p:spTree>
    <p:extLst>
      <p:ext uri="{BB962C8B-B14F-4D97-AF65-F5344CB8AC3E}">
        <p14:creationId xmlns:p14="http://schemas.microsoft.com/office/powerpoint/2010/main" val="272313132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a:bodyPr>
          <a:lstStyle/>
          <a:p>
            <a:pPr algn="just" rtl="1"/>
            <a:r>
              <a:rPr lang="ar-DZ" sz="2600" b="1" dirty="0" smtClean="0">
                <a:solidFill>
                  <a:schemeClr val="tx1"/>
                </a:solidFill>
                <a:cs typeface="+mj-cs"/>
              </a:rPr>
              <a:t>تمرين </a:t>
            </a:r>
            <a:r>
              <a:rPr lang="ar-DZ" sz="2600" dirty="0" smtClean="0">
                <a:solidFill>
                  <a:schemeClr val="tx1"/>
                </a:solidFill>
                <a:cs typeface="+mj-cs"/>
              </a:rPr>
              <a:t>:</a:t>
            </a:r>
            <a:endParaRPr lang="ar-DZ" sz="2600" dirty="0">
              <a:solidFill>
                <a:schemeClr val="tx1"/>
              </a:solidFill>
              <a:cs typeface="+mj-cs"/>
            </a:endParaRPr>
          </a:p>
          <a:p>
            <a:pPr algn="just" rtl="1"/>
            <a:r>
              <a:rPr lang="ar-DZ" sz="2600" dirty="0">
                <a:solidFill>
                  <a:schemeClr val="tx1"/>
                </a:solidFill>
                <a:cs typeface="+mj-cs"/>
              </a:rPr>
              <a:t>   الجدول أدناه يقدم تكاليف النقل الوحدوية لنقل منتج معين من 03 مراكز إنتاج إلى 04 مراكز توزيع، بالإضافة إلى عرض كل مركز إنتاج و طلب كل مركز توزيع</a:t>
            </a:r>
            <a:r>
              <a:rPr lang="ar-DZ" sz="2600" dirty="0" smtClean="0">
                <a:solidFill>
                  <a:schemeClr val="tx1"/>
                </a:solidFill>
                <a:cs typeface="+mj-cs"/>
              </a:rPr>
              <a:t>.</a:t>
            </a: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r>
              <a:rPr lang="ar-DZ" sz="2600" b="1" dirty="0">
                <a:solidFill>
                  <a:schemeClr val="tx1"/>
                </a:solidFill>
                <a:cs typeface="+mj-cs"/>
              </a:rPr>
              <a:t>المطلوب:</a:t>
            </a:r>
            <a:r>
              <a:rPr lang="ar-DZ" sz="2600" dirty="0">
                <a:solidFill>
                  <a:schemeClr val="tx1"/>
                </a:solidFill>
                <a:cs typeface="+mj-cs"/>
              </a:rPr>
              <a:t>1- انطلاقا من معطيات مسألة النقل أعلاه شكِّل جدول النقل الموافق لهذه المسألة؛</a:t>
            </a:r>
          </a:p>
          <a:p>
            <a:pPr algn="just" rtl="1"/>
            <a:r>
              <a:rPr lang="ar-DZ" sz="2600" dirty="0">
                <a:solidFill>
                  <a:schemeClr val="tx1"/>
                </a:solidFill>
                <a:cs typeface="+mj-cs"/>
              </a:rPr>
              <a:t>2- قدم نموذج النقل الموافق لجدول النقل المتوصل إليه؛</a:t>
            </a:r>
          </a:p>
          <a:p>
            <a:pPr algn="just" rtl="1"/>
            <a:r>
              <a:rPr lang="ar-DZ" sz="2600" dirty="0">
                <a:solidFill>
                  <a:schemeClr val="tx1"/>
                </a:solidFill>
                <a:cs typeface="+mj-cs"/>
              </a:rPr>
              <a:t>3- أوجد حل الأساس المقبول باستخدام طريقة الزاوية الشمالية الغربية، و كذا قيمة دالة الهدف الموافقة له؛</a:t>
            </a:r>
          </a:p>
          <a:p>
            <a:pPr algn="just" rtl="1"/>
            <a:r>
              <a:rPr lang="ar-DZ" sz="2600" dirty="0">
                <a:solidFill>
                  <a:schemeClr val="tx1"/>
                </a:solidFill>
                <a:cs typeface="+mj-cs"/>
              </a:rPr>
              <a:t>      4- أوجد حل الأساس المقبول باستخدام طريقة التكاليف الدنيا، و كذا قيمة دالة الهدف الموافقة له؛</a:t>
            </a:r>
          </a:p>
          <a:p>
            <a:pPr algn="just" rtl="1"/>
            <a:r>
              <a:rPr lang="ar-DZ" sz="2600" dirty="0">
                <a:solidFill>
                  <a:schemeClr val="tx1"/>
                </a:solidFill>
                <a:cs typeface="+mj-cs"/>
              </a:rPr>
              <a:t>      5- أوجد حل الأساس المقبول باستخدام طريقة فوجل، و كذا قيمة دالة الهدف الموافقة له.</a:t>
            </a:r>
          </a:p>
          <a:p>
            <a:pPr algn="just" rtl="1"/>
            <a:endParaRPr lang="ar-DZ" sz="2600" dirty="0">
              <a:solidFill>
                <a:schemeClr val="tx1"/>
              </a:solidFill>
              <a:cs typeface="+mj-cs"/>
            </a:endParaRPr>
          </a:p>
          <a:p>
            <a:pPr algn="just" rtl="1"/>
            <a:endParaRPr lang="ar-DZ" sz="2600" dirty="0" smtClean="0">
              <a:solidFill>
                <a:schemeClr val="tx1"/>
              </a:solidFill>
              <a:cs typeface="+mj-cs"/>
            </a:endParaRPr>
          </a:p>
        </p:txBody>
      </p:sp>
      <p:pic>
        <p:nvPicPr>
          <p:cNvPr id="2" name="Image 1"/>
          <p:cNvPicPr>
            <a:picLocks noChangeAspect="1"/>
          </p:cNvPicPr>
          <p:nvPr/>
        </p:nvPicPr>
        <p:blipFill>
          <a:blip r:embed="rId2"/>
          <a:stretch>
            <a:fillRect/>
          </a:stretch>
        </p:blipFill>
        <p:spPr>
          <a:xfrm>
            <a:off x="1043608" y="1484784"/>
            <a:ext cx="7056784" cy="1944216"/>
          </a:xfrm>
          <a:prstGeom prst="rect">
            <a:avLst/>
          </a:prstGeom>
        </p:spPr>
      </p:pic>
    </p:spTree>
    <p:extLst>
      <p:ext uri="{BB962C8B-B14F-4D97-AF65-F5344CB8AC3E}">
        <p14:creationId xmlns:p14="http://schemas.microsoft.com/office/powerpoint/2010/main" val="304554879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lnSpcReduction="10000"/>
          </a:bodyPr>
          <a:lstStyle/>
          <a:p>
            <a:pPr algn="just" rtl="1"/>
            <a:r>
              <a:rPr lang="ar-DZ" sz="2600" dirty="0">
                <a:solidFill>
                  <a:schemeClr val="tx1"/>
                </a:solidFill>
                <a:cs typeface="+mj-cs"/>
              </a:rPr>
              <a:t>حل التمرين </a:t>
            </a:r>
            <a:r>
              <a:rPr lang="ar-DZ" sz="2600" dirty="0" smtClean="0">
                <a:solidFill>
                  <a:schemeClr val="tx1"/>
                </a:solidFill>
                <a:cs typeface="+mj-cs"/>
              </a:rPr>
              <a:t>:</a:t>
            </a:r>
            <a:endParaRPr lang="ar-DZ" sz="2600" dirty="0">
              <a:solidFill>
                <a:schemeClr val="tx1"/>
              </a:solidFill>
              <a:cs typeface="+mj-cs"/>
            </a:endParaRPr>
          </a:p>
          <a:p>
            <a:pPr algn="just" rtl="1"/>
            <a:r>
              <a:rPr lang="ar-DZ" sz="2600" dirty="0">
                <a:solidFill>
                  <a:schemeClr val="tx1"/>
                </a:solidFill>
                <a:cs typeface="+mj-cs"/>
              </a:rPr>
              <a:t>1-	</a:t>
            </a:r>
            <a:r>
              <a:rPr lang="ar-DZ" sz="2600" b="1" dirty="0">
                <a:solidFill>
                  <a:schemeClr val="tx1"/>
                </a:solidFill>
                <a:cs typeface="+mj-cs"/>
              </a:rPr>
              <a:t>تشكيل جدول النقل</a:t>
            </a:r>
            <a:r>
              <a:rPr lang="ar-DZ" sz="2600" b="1" dirty="0" smtClean="0">
                <a:solidFill>
                  <a:schemeClr val="tx1"/>
                </a:solidFill>
                <a:cs typeface="+mj-cs"/>
              </a:rPr>
              <a:t>:</a:t>
            </a:r>
          </a:p>
          <a:p>
            <a:pPr algn="just" rtl="1"/>
            <a:endParaRPr lang="ar-DZ" sz="2600" b="1" dirty="0">
              <a:solidFill>
                <a:schemeClr val="tx1"/>
              </a:solidFill>
              <a:cs typeface="+mj-cs"/>
            </a:endParaRPr>
          </a:p>
          <a:p>
            <a:pPr algn="just" rtl="1"/>
            <a:endParaRPr lang="ar-DZ" sz="2600" b="1" dirty="0" smtClean="0">
              <a:solidFill>
                <a:schemeClr val="tx1"/>
              </a:solidFill>
              <a:cs typeface="+mj-cs"/>
            </a:endParaRPr>
          </a:p>
          <a:p>
            <a:pPr algn="just" rtl="1"/>
            <a:endParaRPr lang="ar-DZ" sz="2600" b="1" dirty="0">
              <a:solidFill>
                <a:schemeClr val="tx1"/>
              </a:solidFill>
              <a:cs typeface="+mj-cs"/>
            </a:endParaRPr>
          </a:p>
          <a:p>
            <a:pPr algn="just" rtl="1"/>
            <a:endParaRPr lang="ar-DZ" sz="2600" b="1" dirty="0" smtClean="0">
              <a:solidFill>
                <a:schemeClr val="tx1"/>
              </a:solidFill>
              <a:cs typeface="+mj-cs"/>
            </a:endParaRPr>
          </a:p>
          <a:p>
            <a:pPr algn="just" rtl="1"/>
            <a:endParaRPr lang="ar-DZ" sz="2600" b="1" dirty="0">
              <a:solidFill>
                <a:schemeClr val="tx1"/>
              </a:solidFill>
              <a:cs typeface="+mj-cs"/>
            </a:endParaRPr>
          </a:p>
          <a:p>
            <a:pPr algn="just" rtl="1"/>
            <a:endParaRPr lang="ar-DZ" sz="2600" b="1" dirty="0" smtClean="0">
              <a:solidFill>
                <a:schemeClr val="tx1"/>
              </a:solidFill>
              <a:cs typeface="+mj-cs"/>
            </a:endParaRPr>
          </a:p>
          <a:p>
            <a:pPr algn="just" rtl="1"/>
            <a:r>
              <a:rPr lang="ar-DZ" sz="2600" b="1" dirty="0">
                <a:solidFill>
                  <a:schemeClr val="tx1"/>
                </a:solidFill>
                <a:cs typeface="+mj-cs"/>
              </a:rPr>
              <a:t>- صياغة نموذج النقل:</a:t>
            </a:r>
          </a:p>
          <a:p>
            <a:pPr algn="just"/>
            <a:r>
              <a:rPr lang="fr-FR" sz="2600" dirty="0">
                <a:solidFill>
                  <a:schemeClr val="tx1"/>
                </a:solidFill>
                <a:cs typeface="+mj-cs"/>
              </a:rPr>
              <a:t>Min Z =12 x11+13 x12+4 x13+6 x14 +6 x21+4 x22+10 x23+11 x24 +10 x31+9 x32+12 x33+4 x34</a:t>
            </a:r>
          </a:p>
          <a:p>
            <a:pPr algn="just" rtl="1"/>
            <a:r>
              <a:rPr lang="ar-DZ" sz="2600" dirty="0">
                <a:solidFill>
                  <a:schemeClr val="tx1"/>
                </a:solidFill>
                <a:cs typeface="+mj-cs"/>
              </a:rPr>
              <a:t>قيود العرض:   </a:t>
            </a:r>
          </a:p>
          <a:p>
            <a:pPr algn="just"/>
            <a:r>
              <a:rPr lang="fr-FR" sz="2600" dirty="0">
                <a:solidFill>
                  <a:schemeClr val="tx1"/>
                </a:solidFill>
                <a:cs typeface="+mj-cs"/>
              </a:rPr>
              <a:t>x11 + x12 + x13 + x14 + x15 = 500</a:t>
            </a:r>
          </a:p>
          <a:p>
            <a:pPr algn="just"/>
            <a:r>
              <a:rPr lang="fr-FR" sz="2600" dirty="0">
                <a:solidFill>
                  <a:schemeClr val="tx1"/>
                </a:solidFill>
                <a:cs typeface="+mj-cs"/>
              </a:rPr>
              <a:t>x21 + x22 + x23 + x24 + x25 = 700</a:t>
            </a:r>
          </a:p>
          <a:p>
            <a:pPr algn="just"/>
            <a:r>
              <a:rPr lang="fr-FR" sz="2600" dirty="0">
                <a:solidFill>
                  <a:schemeClr val="tx1"/>
                </a:solidFill>
                <a:cs typeface="+mj-cs"/>
              </a:rPr>
              <a:t>x31 + x32 + x33 + x34 + x35 = 800</a:t>
            </a:r>
          </a:p>
          <a:p>
            <a:pPr algn="just" rtl="1"/>
            <a:endParaRPr lang="ar-DZ" sz="2600" b="1" dirty="0" smtClean="0">
              <a:solidFill>
                <a:schemeClr val="tx1"/>
              </a:solidFill>
              <a:cs typeface="+mj-cs"/>
            </a:endParaRPr>
          </a:p>
          <a:p>
            <a:pPr algn="just" rtl="1"/>
            <a:endParaRPr lang="ar-DZ" sz="2600" b="1" dirty="0">
              <a:solidFill>
                <a:schemeClr val="tx1"/>
              </a:solidFill>
              <a:cs typeface="+mj-cs"/>
            </a:endParaRPr>
          </a:p>
        </p:txBody>
      </p:sp>
      <p:pic>
        <p:nvPicPr>
          <p:cNvPr id="2" name="Image 1"/>
          <p:cNvPicPr>
            <a:picLocks noChangeAspect="1"/>
          </p:cNvPicPr>
          <p:nvPr/>
        </p:nvPicPr>
        <p:blipFill>
          <a:blip r:embed="rId2"/>
          <a:stretch>
            <a:fillRect/>
          </a:stretch>
        </p:blipFill>
        <p:spPr>
          <a:xfrm>
            <a:off x="899592" y="1196752"/>
            <a:ext cx="7128792" cy="2466975"/>
          </a:xfrm>
          <a:prstGeom prst="rect">
            <a:avLst/>
          </a:prstGeom>
        </p:spPr>
      </p:pic>
    </p:spTree>
    <p:extLst>
      <p:ext uri="{BB962C8B-B14F-4D97-AF65-F5344CB8AC3E}">
        <p14:creationId xmlns:p14="http://schemas.microsoft.com/office/powerpoint/2010/main" val="24802148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r>
              <a:rPr lang="ar-DZ" sz="2400" dirty="0" smtClean="0">
                <a:solidFill>
                  <a:schemeClr val="tx1"/>
                </a:solidFill>
                <a:cs typeface="+mj-cs"/>
              </a:rPr>
              <a:t>قيود </a:t>
            </a:r>
            <a:r>
              <a:rPr lang="ar-DZ" sz="2400" dirty="0">
                <a:solidFill>
                  <a:schemeClr val="tx1"/>
                </a:solidFill>
                <a:cs typeface="+mj-cs"/>
              </a:rPr>
              <a:t>الطلب: </a:t>
            </a:r>
          </a:p>
          <a:p>
            <a:pPr algn="l" rtl="1"/>
            <a:r>
              <a:rPr lang="fr-FR" sz="2400" dirty="0">
                <a:solidFill>
                  <a:schemeClr val="tx1"/>
                </a:solidFill>
                <a:cs typeface="+mj-cs"/>
              </a:rPr>
              <a:t>x11 + x21 + x31 = 400</a:t>
            </a:r>
          </a:p>
          <a:p>
            <a:pPr algn="l" rtl="1"/>
            <a:r>
              <a:rPr lang="fr-FR" sz="2400" dirty="0">
                <a:solidFill>
                  <a:schemeClr val="tx1"/>
                </a:solidFill>
                <a:cs typeface="+mj-cs"/>
              </a:rPr>
              <a:t>x12 + x22 + x23 = 900</a:t>
            </a:r>
          </a:p>
          <a:p>
            <a:pPr algn="l" rtl="1"/>
            <a:r>
              <a:rPr lang="fr-FR" sz="2400" dirty="0">
                <a:solidFill>
                  <a:schemeClr val="tx1"/>
                </a:solidFill>
                <a:cs typeface="+mj-cs"/>
              </a:rPr>
              <a:t>x13 + x23 + x33 = 200</a:t>
            </a:r>
          </a:p>
          <a:p>
            <a:pPr algn="l" rtl="1"/>
            <a:r>
              <a:rPr lang="fr-FR" sz="2400" dirty="0">
                <a:solidFill>
                  <a:schemeClr val="tx1"/>
                </a:solidFill>
                <a:cs typeface="+mj-cs"/>
              </a:rPr>
              <a:t>x14 + x24 + x34 = 500</a:t>
            </a:r>
          </a:p>
          <a:p>
            <a:pPr algn="just" rtl="1"/>
            <a:r>
              <a:rPr lang="ar-DZ" sz="2400" dirty="0">
                <a:solidFill>
                  <a:schemeClr val="tx1"/>
                </a:solidFill>
                <a:cs typeface="+mj-cs"/>
              </a:rPr>
              <a:t>قيود عدم سلبية المتغيرات:   </a:t>
            </a:r>
          </a:p>
          <a:p>
            <a:pPr algn="just" rtl="1"/>
            <a:r>
              <a:rPr lang="ar-DZ" sz="2400" dirty="0">
                <a:solidFill>
                  <a:schemeClr val="tx1"/>
                </a:solidFill>
                <a:cs typeface="+mj-cs"/>
              </a:rPr>
              <a:t>3- إيجاد حل الأساس المقبول باستخدام طريقة الزاوية الشمالية الغربية:</a:t>
            </a:r>
          </a:p>
          <a:p>
            <a:pPr algn="just" rtl="1"/>
            <a:endParaRPr lang="ar-DZ" sz="2600" dirty="0" smtClean="0">
              <a:solidFill>
                <a:schemeClr val="tx1"/>
              </a:solidFill>
              <a:cs typeface="+mj-cs"/>
            </a:endParaRPr>
          </a:p>
        </p:txBody>
      </p:sp>
      <p:pic>
        <p:nvPicPr>
          <p:cNvPr id="2" name="Image 1"/>
          <p:cNvPicPr>
            <a:picLocks noChangeAspect="1"/>
          </p:cNvPicPr>
          <p:nvPr/>
        </p:nvPicPr>
        <p:blipFill>
          <a:blip r:embed="rId2"/>
          <a:stretch>
            <a:fillRect/>
          </a:stretch>
        </p:blipFill>
        <p:spPr>
          <a:xfrm>
            <a:off x="971600" y="3284984"/>
            <a:ext cx="6984776" cy="2562225"/>
          </a:xfrm>
          <a:prstGeom prst="rect">
            <a:avLst/>
          </a:prstGeom>
        </p:spPr>
      </p:pic>
    </p:spTree>
    <p:extLst>
      <p:ext uri="{BB962C8B-B14F-4D97-AF65-F5344CB8AC3E}">
        <p14:creationId xmlns:p14="http://schemas.microsoft.com/office/powerpoint/2010/main" val="26009024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algn="just" rtl="1"/>
            <a:endParaRPr lang="ar-DZ" sz="2600" dirty="0" smtClean="0">
              <a:solidFill>
                <a:schemeClr val="tx1"/>
              </a:solidFill>
              <a:cs typeface="+mj-cs"/>
            </a:endParaRPr>
          </a:p>
          <a:p>
            <a:pPr rtl="1"/>
            <a:r>
              <a:rPr lang="pl-PL" sz="2400" dirty="0">
                <a:solidFill>
                  <a:schemeClr val="tx1"/>
                </a:solidFill>
                <a:cs typeface="+mj-cs"/>
              </a:rPr>
              <a:t>Min Z =12 (400)+13 (100)+4 (0)+6 (0) +6 (0)+4 (700)+10 (0)+11 (0) +10 (0)+9 (100)+12 (200)+4 (500) = </a:t>
            </a:r>
            <a:r>
              <a:rPr lang="pl-PL" sz="2400" dirty="0" smtClean="0">
                <a:solidFill>
                  <a:schemeClr val="tx1"/>
                </a:solidFill>
                <a:cs typeface="+mj-cs"/>
              </a:rPr>
              <a:t>14200</a:t>
            </a:r>
            <a:endParaRPr lang="ar-DZ" sz="2400" dirty="0" smtClean="0">
              <a:solidFill>
                <a:schemeClr val="tx1"/>
              </a:solidFill>
              <a:cs typeface="+mj-cs"/>
            </a:endParaRPr>
          </a:p>
          <a:p>
            <a:pPr algn="r" rtl="1"/>
            <a:r>
              <a:rPr lang="ar-DZ" sz="2400" dirty="0" smtClean="0">
                <a:solidFill>
                  <a:schemeClr val="tx1"/>
                </a:solidFill>
                <a:cs typeface="+mj-cs"/>
              </a:rPr>
              <a:t>3- </a:t>
            </a:r>
            <a:r>
              <a:rPr lang="ar-DZ" sz="2400" dirty="0">
                <a:solidFill>
                  <a:schemeClr val="tx1"/>
                </a:solidFill>
                <a:cs typeface="+mj-cs"/>
              </a:rPr>
              <a:t>إيجاد حل الأساس المقبول باستخدام طريقة التكاليف الدنيا</a:t>
            </a:r>
            <a:r>
              <a:rPr lang="ar-DZ" sz="2400" dirty="0" smtClean="0">
                <a:solidFill>
                  <a:schemeClr val="tx1"/>
                </a:solidFill>
                <a:cs typeface="+mj-cs"/>
              </a:rPr>
              <a:t>:</a:t>
            </a:r>
          </a:p>
          <a:p>
            <a:pPr algn="r" rtl="1"/>
            <a:endParaRPr lang="ar-DZ" sz="2400" dirty="0">
              <a:solidFill>
                <a:schemeClr val="tx1"/>
              </a:solidFill>
              <a:cs typeface="+mj-cs"/>
            </a:endParaRPr>
          </a:p>
          <a:p>
            <a:pPr algn="r" rtl="1"/>
            <a:endParaRPr lang="ar-DZ" sz="2400" dirty="0" smtClean="0">
              <a:solidFill>
                <a:schemeClr val="tx1"/>
              </a:solidFill>
              <a:cs typeface="+mj-cs"/>
            </a:endParaRPr>
          </a:p>
          <a:p>
            <a:pPr algn="r" rtl="1"/>
            <a:endParaRPr lang="ar-DZ" sz="2400" dirty="0">
              <a:solidFill>
                <a:schemeClr val="tx1"/>
              </a:solidFill>
              <a:cs typeface="+mj-cs"/>
            </a:endParaRPr>
          </a:p>
          <a:p>
            <a:pPr algn="r" rtl="1"/>
            <a:endParaRPr lang="ar-DZ" sz="2400" dirty="0" smtClean="0">
              <a:solidFill>
                <a:schemeClr val="tx1"/>
              </a:solidFill>
              <a:cs typeface="+mj-cs"/>
            </a:endParaRPr>
          </a:p>
          <a:p>
            <a:pPr algn="r" rtl="1"/>
            <a:endParaRPr lang="ar-DZ" sz="2400" dirty="0">
              <a:solidFill>
                <a:schemeClr val="tx1"/>
              </a:solidFill>
              <a:cs typeface="+mj-cs"/>
            </a:endParaRPr>
          </a:p>
          <a:p>
            <a:pPr algn="r" rtl="1"/>
            <a:endParaRPr lang="ar-DZ" sz="2400" dirty="0" smtClean="0">
              <a:solidFill>
                <a:schemeClr val="tx1"/>
              </a:solidFill>
              <a:cs typeface="+mj-cs"/>
            </a:endParaRPr>
          </a:p>
          <a:p>
            <a:pPr algn="l" rtl="1"/>
            <a:r>
              <a:rPr lang="fr-FR" sz="2400" dirty="0">
                <a:solidFill>
                  <a:schemeClr val="tx1"/>
                </a:solidFill>
                <a:cs typeface="+mj-cs"/>
              </a:rPr>
              <a:t>Min Z =12 (300)+13 (0)+4 (200)+6 (0) +6 (0)+4 (700)+10 (0)+11 (0) +10 (100)+9 (200)+12 (0)+4 (500) = 10400</a:t>
            </a:r>
          </a:p>
          <a:p>
            <a:pPr algn="r" rtl="1"/>
            <a:r>
              <a:rPr lang="fr-FR" sz="2400" dirty="0" smtClean="0">
                <a:solidFill>
                  <a:schemeClr val="tx1"/>
                </a:solidFill>
                <a:cs typeface="+mj-cs"/>
              </a:rPr>
              <a:t>4 </a:t>
            </a:r>
            <a:r>
              <a:rPr lang="ar-DZ" sz="2400" dirty="0" smtClean="0">
                <a:solidFill>
                  <a:schemeClr val="tx1"/>
                </a:solidFill>
                <a:cs typeface="+mj-cs"/>
              </a:rPr>
              <a:t>-إيجاد </a:t>
            </a:r>
            <a:r>
              <a:rPr lang="ar-DZ" sz="2400" dirty="0">
                <a:solidFill>
                  <a:schemeClr val="tx1"/>
                </a:solidFill>
                <a:cs typeface="+mj-cs"/>
              </a:rPr>
              <a:t>حل الأساس المقبول باستخدام طريقة فوجل:</a:t>
            </a:r>
          </a:p>
          <a:p>
            <a:pPr algn="r" rtl="1"/>
            <a:endParaRPr lang="ar-DZ" sz="2400" dirty="0" smtClean="0">
              <a:solidFill>
                <a:schemeClr val="tx1"/>
              </a:solidFill>
              <a:cs typeface="+mj-cs"/>
            </a:endParaRPr>
          </a:p>
          <a:p>
            <a:pPr algn="r" rtl="1"/>
            <a:endParaRPr lang="ar-DZ" sz="2400" dirty="0" smtClean="0">
              <a:solidFill>
                <a:schemeClr val="tx1"/>
              </a:solidFill>
              <a:cs typeface="+mj-cs"/>
            </a:endParaRPr>
          </a:p>
        </p:txBody>
      </p:sp>
      <p:pic>
        <p:nvPicPr>
          <p:cNvPr id="4" name="Image 3"/>
          <p:cNvPicPr>
            <a:picLocks noChangeAspect="1"/>
          </p:cNvPicPr>
          <p:nvPr/>
        </p:nvPicPr>
        <p:blipFill>
          <a:blip r:embed="rId2"/>
          <a:stretch>
            <a:fillRect/>
          </a:stretch>
        </p:blipFill>
        <p:spPr>
          <a:xfrm>
            <a:off x="899592" y="1844824"/>
            <a:ext cx="6912768" cy="2609850"/>
          </a:xfrm>
          <a:prstGeom prst="rect">
            <a:avLst/>
          </a:prstGeom>
        </p:spPr>
      </p:pic>
    </p:spTree>
    <p:extLst>
      <p:ext uri="{BB962C8B-B14F-4D97-AF65-F5344CB8AC3E}">
        <p14:creationId xmlns:p14="http://schemas.microsoft.com/office/powerpoint/2010/main" val="144762396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971600" y="188640"/>
            <a:ext cx="7272808" cy="3600400"/>
          </a:xfrm>
          <a:prstGeom prst="rect">
            <a:avLst/>
          </a:prstGeom>
        </p:spPr>
      </p:pic>
      <p:sp>
        <p:nvSpPr>
          <p:cNvPr id="3" name="Sous-titre 2"/>
          <p:cNvSpPr>
            <a:spLocks noGrp="1"/>
          </p:cNvSpPr>
          <p:nvPr>
            <p:ph type="subTitle" idx="1"/>
          </p:nvPr>
        </p:nvSpPr>
        <p:spPr>
          <a:xfrm>
            <a:off x="107504" y="4149080"/>
            <a:ext cx="8928992" cy="2592288"/>
          </a:xfrm>
        </p:spPr>
        <p:txBody>
          <a:bodyPr/>
          <a:lstStyle/>
          <a:p>
            <a:pPr algn="l" rtl="1"/>
            <a:r>
              <a:rPr lang="pl-PL" sz="2600" dirty="0">
                <a:solidFill>
                  <a:schemeClr val="tx1"/>
                </a:solidFill>
                <a:cs typeface="+mj-cs"/>
              </a:rPr>
              <a:t>Min Z =12 (0)+13 (0)+4 (200)+6 (300) +6 (0)+4 (700)+10 (0)+11 (0) +10 (400)+9 (200)+12 (0)+4 (200) = 12000</a:t>
            </a:r>
            <a:endParaRPr lang="ar-DZ" sz="2600" dirty="0" smtClean="0">
              <a:solidFill>
                <a:schemeClr val="tx1"/>
              </a:solidFill>
              <a:cs typeface="+mj-cs"/>
            </a:endParaRPr>
          </a:p>
        </p:txBody>
      </p:sp>
    </p:spTree>
    <p:extLst>
      <p:ext uri="{BB962C8B-B14F-4D97-AF65-F5344CB8AC3E}">
        <p14:creationId xmlns:p14="http://schemas.microsoft.com/office/powerpoint/2010/main" val="1136632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smtClean="0">
                <a:solidFill>
                  <a:schemeClr val="tx1"/>
                </a:solidFill>
                <a:cs typeface="+mj-cs"/>
              </a:rPr>
              <a:t>تمرين للمراجعة وللبحث وتعزيز القدرات</a:t>
            </a:r>
          </a:p>
          <a:p>
            <a:pPr algn="just" rtl="1"/>
            <a:endParaRPr lang="ar-DZ" sz="2600" dirty="0">
              <a:solidFill>
                <a:schemeClr val="tx1"/>
              </a:solidFill>
              <a:cs typeface="+mj-cs"/>
            </a:endParaRPr>
          </a:p>
          <a:p>
            <a:pPr marL="457200" indent="-457200" algn="just" rtl="1">
              <a:buFontTx/>
              <a:buChar char="-"/>
            </a:pPr>
            <a:r>
              <a:rPr lang="ar-DZ" sz="2600" b="1" dirty="0">
                <a:solidFill>
                  <a:schemeClr val="tx1"/>
                </a:solidFill>
                <a:cs typeface="+mj-cs"/>
              </a:rPr>
              <a:t>التمرين </a:t>
            </a:r>
            <a:r>
              <a:rPr lang="ar-DZ" sz="2600" b="1" dirty="0" smtClean="0">
                <a:solidFill>
                  <a:schemeClr val="tx1"/>
                </a:solidFill>
                <a:cs typeface="+mj-cs"/>
              </a:rPr>
              <a:t>:</a:t>
            </a:r>
            <a:endParaRPr lang="ar-DZ" sz="2600" b="1" dirty="0">
              <a:solidFill>
                <a:schemeClr val="tx1"/>
              </a:solidFill>
              <a:cs typeface="+mj-cs"/>
            </a:endParaRPr>
          </a:p>
          <a:p>
            <a:pPr marL="457200" indent="-457200" algn="just" rtl="1">
              <a:buFontTx/>
              <a:buChar char="-"/>
            </a:pPr>
            <a:r>
              <a:rPr lang="ar-DZ" sz="2600" dirty="0">
                <a:solidFill>
                  <a:schemeClr val="tx1"/>
                </a:solidFill>
                <a:cs typeface="+mj-cs"/>
              </a:rPr>
              <a:t> الجدول أدناه يقدم معطيات لمسألة نقل ما</a:t>
            </a:r>
            <a:r>
              <a:rPr lang="ar-DZ" sz="2600" dirty="0" smtClean="0">
                <a:solidFill>
                  <a:schemeClr val="tx1"/>
                </a:solidFill>
                <a:cs typeface="+mj-cs"/>
              </a:rPr>
              <a:t>.</a:t>
            </a:r>
          </a:p>
          <a:p>
            <a:pPr marL="457200" indent="-457200" algn="just" rtl="1">
              <a:buFontTx/>
              <a:buChar char="-"/>
            </a:pPr>
            <a:endParaRPr lang="ar-DZ" sz="2600" dirty="0">
              <a:solidFill>
                <a:schemeClr val="tx1"/>
              </a:solidFill>
              <a:cs typeface="+mj-cs"/>
            </a:endParaRPr>
          </a:p>
          <a:p>
            <a:pPr marL="457200" indent="-457200" algn="just" rtl="1">
              <a:buFontTx/>
              <a:buChar char="-"/>
            </a:pPr>
            <a:endParaRPr lang="ar-DZ" sz="2600" dirty="0" smtClean="0">
              <a:solidFill>
                <a:schemeClr val="tx1"/>
              </a:solidFill>
              <a:cs typeface="+mj-cs"/>
            </a:endParaRPr>
          </a:p>
          <a:p>
            <a:pPr marL="457200" indent="-457200" algn="just" rtl="1">
              <a:buFontTx/>
              <a:buChar char="-"/>
            </a:pPr>
            <a:endParaRPr lang="ar-DZ" sz="2600" dirty="0">
              <a:solidFill>
                <a:schemeClr val="tx1"/>
              </a:solidFill>
              <a:cs typeface="+mj-cs"/>
            </a:endParaRPr>
          </a:p>
          <a:p>
            <a:pPr marL="457200" indent="-457200" algn="just" rtl="1">
              <a:buFontTx/>
              <a:buChar char="-"/>
            </a:pPr>
            <a:endParaRPr lang="ar-DZ" sz="2600" dirty="0" smtClean="0">
              <a:solidFill>
                <a:schemeClr val="tx1"/>
              </a:solidFill>
              <a:cs typeface="+mj-cs"/>
            </a:endParaRPr>
          </a:p>
          <a:p>
            <a:pPr marL="457200" indent="-457200" algn="just" rtl="1">
              <a:buFontTx/>
              <a:buChar char="-"/>
            </a:pPr>
            <a:endParaRPr lang="ar-DZ" sz="2600" dirty="0">
              <a:solidFill>
                <a:schemeClr val="tx1"/>
              </a:solidFill>
              <a:cs typeface="+mj-cs"/>
            </a:endParaRPr>
          </a:p>
          <a:p>
            <a:pPr marL="457200" indent="-457200" algn="just" rtl="1">
              <a:buFontTx/>
              <a:buChar char="-"/>
            </a:pPr>
            <a:r>
              <a:rPr lang="ar-DZ" sz="2600" b="1" dirty="0">
                <a:solidFill>
                  <a:schemeClr val="tx1"/>
                </a:solidFill>
                <a:cs typeface="+mj-cs"/>
              </a:rPr>
              <a:t>المطلوب</a:t>
            </a:r>
            <a:r>
              <a:rPr lang="ar-DZ" sz="2600" dirty="0">
                <a:solidFill>
                  <a:schemeClr val="tx1"/>
                </a:solidFill>
                <a:cs typeface="+mj-cs"/>
              </a:rPr>
              <a:t>:1- انطلاقا من معطيات مسألة النقل أعلاه شكِّل جدول النقل الموافق لهذه المسألة؛</a:t>
            </a:r>
          </a:p>
          <a:p>
            <a:pPr marL="457200" indent="-457200" algn="just" rtl="1">
              <a:buFontTx/>
              <a:buChar char="-"/>
            </a:pPr>
            <a:r>
              <a:rPr lang="ar-DZ" sz="2600" dirty="0">
                <a:solidFill>
                  <a:schemeClr val="tx1"/>
                </a:solidFill>
                <a:cs typeface="+mj-cs"/>
              </a:rPr>
              <a:t>2- أوجد حل الأساس المقبول باستخدام طريقة التكاليف الدنيا؛</a:t>
            </a:r>
          </a:p>
          <a:p>
            <a:pPr marL="457200" indent="-457200" algn="just" rtl="1">
              <a:buFontTx/>
              <a:buChar char="-"/>
            </a:pPr>
            <a:endParaRPr lang="ar-DZ" sz="2600" dirty="0" smtClean="0">
              <a:solidFill>
                <a:schemeClr val="tx1"/>
              </a:solidFill>
              <a:cs typeface="+mj-cs"/>
            </a:endParaRPr>
          </a:p>
          <a:p>
            <a:pPr algn="just" rtl="1"/>
            <a:endParaRPr lang="ar-DZ" sz="2600" dirty="0">
              <a:solidFill>
                <a:schemeClr val="tx1"/>
              </a:solidFill>
              <a:cs typeface="+mj-cs"/>
            </a:endParaRPr>
          </a:p>
        </p:txBody>
      </p:sp>
      <p:pic>
        <p:nvPicPr>
          <p:cNvPr id="2" name="Image 1"/>
          <p:cNvPicPr>
            <a:picLocks noChangeAspect="1"/>
          </p:cNvPicPr>
          <p:nvPr/>
        </p:nvPicPr>
        <p:blipFill>
          <a:blip r:embed="rId2"/>
          <a:stretch>
            <a:fillRect/>
          </a:stretch>
        </p:blipFill>
        <p:spPr>
          <a:xfrm>
            <a:off x="935596" y="2060848"/>
            <a:ext cx="7272808" cy="2114550"/>
          </a:xfrm>
          <a:prstGeom prst="rect">
            <a:avLst/>
          </a:prstGeom>
        </p:spPr>
      </p:pic>
    </p:spTree>
    <p:extLst>
      <p:ext uri="{BB962C8B-B14F-4D97-AF65-F5344CB8AC3E}">
        <p14:creationId xmlns:p14="http://schemas.microsoft.com/office/powerpoint/2010/main" val="2333417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sz="2600" b="1" dirty="0">
                <a:solidFill>
                  <a:schemeClr val="tx1"/>
                </a:solidFill>
                <a:cs typeface="+mj-cs"/>
              </a:rPr>
              <a:t>تمارين مقترحة</a:t>
            </a:r>
            <a:endParaRPr lang="ar-DZ" sz="2600" dirty="0">
              <a:solidFill>
                <a:schemeClr val="tx1"/>
              </a:solidFill>
              <a:cs typeface="+mj-cs"/>
            </a:endParaRPr>
          </a:p>
          <a:p>
            <a:pPr marL="457200" indent="-457200" algn="just" rtl="1">
              <a:buFontTx/>
              <a:buChar char="-"/>
            </a:pPr>
            <a:r>
              <a:rPr lang="ar-DZ" sz="2600" b="1" dirty="0">
                <a:solidFill>
                  <a:schemeClr val="tx1"/>
                </a:solidFill>
                <a:cs typeface="+mj-cs"/>
              </a:rPr>
              <a:t>التمرين الأول</a:t>
            </a:r>
            <a:r>
              <a:rPr lang="ar-DZ" sz="2600" dirty="0">
                <a:solidFill>
                  <a:schemeClr val="tx1"/>
                </a:solidFill>
                <a:cs typeface="+mj-cs"/>
              </a:rPr>
              <a:t>: مؤسسة لنقل المسافرين تمتلك نوعين من السيارات: سيارة 5 ركاب و سيارة 11 راكبا، حيث تعمل السيارات على خطين لنقل المسافرين، علما أن كل سيارة تستطيع القيام برحلة واحدة يوميا. يبلغ إيراد النوع الأول 5000 دج على الخط الأول 6000 دج على الخط الثاني، أما النوع الثاني فيبلغ إيرادها 8000 دج على الخط الأول و 10000 دج على الخط الثاني. عدد الأشخاص المتوقع نقلهم على الخط الأول لا يتجاوز 2000 شخص بينما لا يتجاوز عدد 1500 على الخط الثاني. أجرت المؤسسة دراسة أوضحت بأن تخصيص 10 سيارات من النوع الأول على الخط الأول يمكن أن يعود عليها بالإيراد المطلوب، أما عند تخصيص أكثر من 10 سيارات فإن ذلك يمكن أن يؤدي إلى خسارة في الإيراد مقدارها 2000 دج لكل سيارة.</a:t>
            </a:r>
          </a:p>
          <a:p>
            <a:pPr marL="457200" indent="-457200" algn="just" rtl="1">
              <a:buFontTx/>
              <a:buChar char="-"/>
            </a:pPr>
            <a:r>
              <a:rPr lang="ar-DZ" sz="2600" dirty="0">
                <a:solidFill>
                  <a:schemeClr val="tx1"/>
                </a:solidFill>
                <a:cs typeface="+mj-cs"/>
              </a:rPr>
              <a:t>المطلوب: صياغة النموذج الرياضي و الذي يسمح بتحديد عدد السيارات و الذي يعظم إيرادات المؤسسة.</a:t>
            </a:r>
          </a:p>
        </p:txBody>
      </p:sp>
    </p:spTree>
    <p:extLst>
      <p:ext uri="{BB962C8B-B14F-4D97-AF65-F5344CB8AC3E}">
        <p14:creationId xmlns:p14="http://schemas.microsoft.com/office/powerpoint/2010/main" val="283437359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r" rtl="1"/>
            <a:r>
              <a:rPr lang="ar-DZ" sz="2600" b="1" dirty="0" smtClean="0">
                <a:solidFill>
                  <a:schemeClr val="tx1"/>
                </a:solidFill>
                <a:cs typeface="+mj-cs"/>
              </a:rPr>
              <a:t>التمرين الثاني </a:t>
            </a:r>
            <a:r>
              <a:rPr lang="ar-DZ" sz="2600" dirty="0" smtClean="0">
                <a:solidFill>
                  <a:schemeClr val="tx1"/>
                </a:solidFill>
                <a:cs typeface="+mj-cs"/>
              </a:rPr>
              <a:t>: </a:t>
            </a:r>
            <a:r>
              <a:rPr lang="ar-DZ" sz="2600" dirty="0">
                <a:solidFill>
                  <a:schemeClr val="tx1"/>
                </a:solidFill>
                <a:cs typeface="+mj-cs"/>
              </a:rPr>
              <a:t>ليكن نموذج البرمجة الخطية التالي:</a:t>
            </a:r>
          </a:p>
          <a:p>
            <a:pPr rtl="1"/>
            <a:r>
              <a:rPr lang="fr-FR" sz="2600" dirty="0">
                <a:solidFill>
                  <a:schemeClr val="tx1"/>
                </a:solidFill>
                <a:cs typeface="+mj-cs"/>
              </a:rPr>
              <a:t>Max Z= 4000 x1+6000 </a:t>
            </a:r>
            <a:r>
              <a:rPr lang="fr-FR" sz="2600" dirty="0" smtClean="0">
                <a:solidFill>
                  <a:schemeClr val="tx1"/>
                </a:solidFill>
                <a:cs typeface="+mj-cs"/>
              </a:rPr>
              <a:t>x2</a:t>
            </a:r>
            <a:endParaRPr lang="fr-FR" sz="2600" dirty="0">
              <a:solidFill>
                <a:schemeClr val="tx1"/>
              </a:solidFill>
              <a:cs typeface="+mj-cs"/>
            </a:endParaRPr>
          </a:p>
          <a:p>
            <a:pPr rtl="1"/>
            <a:r>
              <a:rPr lang="fr-FR" sz="2600" dirty="0">
                <a:solidFill>
                  <a:schemeClr val="tx1"/>
                </a:solidFill>
                <a:cs typeface="+mj-cs"/>
              </a:rPr>
              <a:t>Soumise aux contraintes</a:t>
            </a:r>
          </a:p>
          <a:p>
            <a:pPr rtl="1"/>
            <a:r>
              <a:rPr lang="fr-FR" sz="2600" dirty="0">
                <a:solidFill>
                  <a:schemeClr val="tx1"/>
                </a:solidFill>
                <a:cs typeface="+mj-cs"/>
              </a:rPr>
              <a:t>10 x1 +20 x2 ≤  800</a:t>
            </a:r>
          </a:p>
          <a:p>
            <a:pPr rtl="1"/>
            <a:r>
              <a:rPr lang="fr-FR" sz="2600" dirty="0">
                <a:solidFill>
                  <a:schemeClr val="tx1"/>
                </a:solidFill>
                <a:cs typeface="+mj-cs"/>
              </a:rPr>
              <a:t>  60 x1+ 40 x2  ≤ 2400</a:t>
            </a:r>
          </a:p>
          <a:p>
            <a:pPr rtl="1"/>
            <a:r>
              <a:rPr lang="fr-FR" sz="2600" dirty="0">
                <a:solidFill>
                  <a:schemeClr val="tx1"/>
                </a:solidFill>
                <a:cs typeface="+mj-cs"/>
              </a:rPr>
              <a:t>x1, x2 ≥ 0</a:t>
            </a:r>
          </a:p>
          <a:p>
            <a:pPr algn="r" rtl="1"/>
            <a:r>
              <a:rPr lang="ar-DZ" sz="2600" dirty="0">
                <a:solidFill>
                  <a:schemeClr val="tx1"/>
                </a:solidFill>
                <a:cs typeface="+mj-cs"/>
              </a:rPr>
              <a:t>المطلوب: 1- حدد منطقة الحلول المقبولة و إحداثيات النقاط الرأسية لها؛</a:t>
            </a:r>
          </a:p>
          <a:p>
            <a:pPr algn="r" rtl="1"/>
            <a:r>
              <a:rPr lang="ar-DZ" sz="2600" dirty="0">
                <a:solidFill>
                  <a:schemeClr val="tx1"/>
                </a:solidFill>
                <a:cs typeface="+mj-cs"/>
              </a:rPr>
              <a:t>            2- حدد قيمة دالة الهدف عند كل نقطة رأسية، ثم أوجد الحل الأمثل؛</a:t>
            </a:r>
          </a:p>
          <a:p>
            <a:pPr algn="r" rtl="1"/>
            <a:r>
              <a:rPr lang="ar-DZ" sz="2600" dirty="0">
                <a:solidFill>
                  <a:schemeClr val="tx1"/>
                </a:solidFill>
                <a:cs typeface="+mj-cs"/>
              </a:rPr>
              <a:t>            3- حدد القيود المشبعة و غير المشبعة بيانيا و جبريا.</a:t>
            </a:r>
          </a:p>
          <a:p>
            <a:pPr rtl="1"/>
            <a:endParaRPr lang="ar-DZ" sz="2600" dirty="0">
              <a:solidFill>
                <a:schemeClr val="tx1"/>
              </a:solidFill>
              <a:cs typeface="+mj-cs"/>
            </a:endParaRPr>
          </a:p>
        </p:txBody>
      </p:sp>
    </p:spTree>
    <p:extLst>
      <p:ext uri="{BB962C8B-B14F-4D97-AF65-F5344CB8AC3E}">
        <p14:creationId xmlns:p14="http://schemas.microsoft.com/office/powerpoint/2010/main" val="3089085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a:solidFill>
                  <a:schemeClr val="tx1"/>
                </a:solidFill>
                <a:cs typeface="+mj-cs"/>
              </a:rPr>
              <a:t>من التعريف الأول يتضح أن علم بحوث العمليات يعتمد على استخدام النماذج الرياضية كقالب تصاغ فيه المشكلة الإدارية؛ إلا أن نجاح تكوين النموذج وتطبيقه يعتمد على قدرة متخذ القرار، حيث يتوقف نجاح عملية جمع البيانات للنموذج والتحقق من صحة تمثيله للواقع وتطبيقه على القدرة على إيجاد خطوط اتصال جيدة بين هؤلاء الذين لديهم المعلومات وبين من سيقوم بالتطبيق وفريق بحوث العمليات</a:t>
            </a:r>
            <a:r>
              <a:rPr lang="ar-DZ" sz="2600" dirty="0" smtClean="0">
                <a:solidFill>
                  <a:schemeClr val="tx1"/>
                </a:solidFill>
                <a:cs typeface="+mj-cs"/>
              </a:rPr>
              <a:t>.</a:t>
            </a:r>
          </a:p>
          <a:p>
            <a:pPr algn="just" rtl="1"/>
            <a:r>
              <a:rPr lang="ar-DZ" sz="2600" dirty="0">
                <a:solidFill>
                  <a:schemeClr val="tx1"/>
                </a:solidFill>
                <a:cs typeface="+mj-cs"/>
              </a:rPr>
              <a:t>وأساليب بحوث العمليات تطبق في مختلف المجالات، مثل إدارة التجارة والصناعة، والمستشفيات، والقطاع العام … الخ. وتعتمد بحوث العمليات على استخدام المنهج العلمي وذلك بهدف إيجاد الحل الأمثل للمشكلة محل الدراسة، ومن أجل الوصول للهدف لابد من تحديد مقياس كافي يضع في اعتباره أهداف المنظمة ككل. حيث يستخدم المقياس لمقارنة البدائل المتاحة.</a:t>
            </a:r>
          </a:p>
        </p:txBody>
      </p:sp>
    </p:spTree>
    <p:extLst>
      <p:ext uri="{BB962C8B-B14F-4D97-AF65-F5344CB8AC3E}">
        <p14:creationId xmlns:p14="http://schemas.microsoft.com/office/powerpoint/2010/main" val="325261089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smtClean="0">
                <a:solidFill>
                  <a:schemeClr val="tx1"/>
                </a:solidFill>
                <a:cs typeface="+mj-cs"/>
              </a:rPr>
              <a:t>- </a:t>
            </a:r>
            <a:r>
              <a:rPr lang="ar-DZ" sz="2600" b="1" dirty="0">
                <a:solidFill>
                  <a:schemeClr val="tx1"/>
                </a:solidFill>
                <a:cs typeface="+mj-cs"/>
              </a:rPr>
              <a:t>التمرين </a:t>
            </a:r>
            <a:r>
              <a:rPr lang="ar-DZ" sz="2600" b="1" dirty="0" smtClean="0">
                <a:solidFill>
                  <a:schemeClr val="tx1"/>
                </a:solidFill>
                <a:cs typeface="+mj-cs"/>
              </a:rPr>
              <a:t>الثالث</a:t>
            </a:r>
            <a:r>
              <a:rPr lang="ar-DZ" sz="2600" dirty="0" smtClean="0">
                <a:solidFill>
                  <a:schemeClr val="tx1"/>
                </a:solidFill>
                <a:cs typeface="+mj-cs"/>
              </a:rPr>
              <a:t>: </a:t>
            </a:r>
            <a:r>
              <a:rPr lang="ar-DZ" sz="2600" dirty="0">
                <a:solidFill>
                  <a:schemeClr val="tx1"/>
                </a:solidFill>
                <a:cs typeface="+mj-cs"/>
              </a:rPr>
              <a:t>لتكن نماذج البرمجة الخطية التالية:</a:t>
            </a:r>
          </a:p>
          <a:p>
            <a:pPr algn="l" rtl="1"/>
            <a:r>
              <a:rPr lang="fr-FR" sz="2600" dirty="0">
                <a:solidFill>
                  <a:schemeClr val="tx1"/>
                </a:solidFill>
                <a:cs typeface="+mj-cs"/>
              </a:rPr>
              <a:t>Min Z= 600 x1+400 x2 +400 x3</a:t>
            </a:r>
          </a:p>
          <a:p>
            <a:pPr algn="just" rtl="1"/>
            <a:r>
              <a:rPr lang="ar-DZ" sz="2600" dirty="0" smtClean="0">
                <a:solidFill>
                  <a:schemeClr val="tx1"/>
                </a:solidFill>
                <a:cs typeface="+mj-cs"/>
              </a:rPr>
              <a:t>تحت القيود:</a:t>
            </a:r>
            <a:endParaRPr lang="fr-FR" sz="2600" dirty="0">
              <a:solidFill>
                <a:schemeClr val="tx1"/>
              </a:solidFill>
              <a:cs typeface="+mj-cs"/>
            </a:endParaRPr>
          </a:p>
          <a:p>
            <a:pPr algn="l" rtl="1"/>
            <a:r>
              <a:rPr lang="fr-FR" sz="2600" dirty="0">
                <a:solidFill>
                  <a:schemeClr val="tx1"/>
                </a:solidFill>
                <a:cs typeface="+mj-cs"/>
              </a:rPr>
              <a:t>                3 x1+4 x2 +5 x3 ≥  60</a:t>
            </a:r>
          </a:p>
          <a:p>
            <a:pPr algn="l" rtl="1"/>
            <a:r>
              <a:rPr lang="fr-FR" sz="2600" dirty="0">
                <a:solidFill>
                  <a:schemeClr val="tx1"/>
                </a:solidFill>
                <a:cs typeface="+mj-cs"/>
              </a:rPr>
              <a:t>               5 x1 +2 x2 + x3 ≥  40</a:t>
            </a:r>
          </a:p>
          <a:p>
            <a:pPr algn="l" rtl="1"/>
            <a:r>
              <a:rPr lang="fr-FR" sz="2600" dirty="0">
                <a:solidFill>
                  <a:schemeClr val="tx1"/>
                </a:solidFill>
                <a:cs typeface="+mj-cs"/>
              </a:rPr>
              <a:t>                              x1, x2, x3 ≥ 0	Min Z= 80 x1+120 x2  +84 x3</a:t>
            </a:r>
          </a:p>
          <a:p>
            <a:pPr algn="just" rtl="1"/>
            <a:r>
              <a:rPr lang="ar-DZ" sz="2600" dirty="0" smtClean="0">
                <a:solidFill>
                  <a:schemeClr val="tx1"/>
                </a:solidFill>
                <a:cs typeface="+mj-cs"/>
              </a:rPr>
              <a:t>تحت القيود: </a:t>
            </a:r>
            <a:endParaRPr lang="fr-FR" sz="2600" dirty="0">
              <a:solidFill>
                <a:schemeClr val="tx1"/>
              </a:solidFill>
              <a:cs typeface="+mj-cs"/>
            </a:endParaRPr>
          </a:p>
          <a:p>
            <a:pPr algn="l" rtl="1"/>
            <a:r>
              <a:rPr lang="fr-FR" sz="2600" dirty="0">
                <a:solidFill>
                  <a:schemeClr val="tx1"/>
                </a:solidFill>
                <a:cs typeface="+mj-cs"/>
              </a:rPr>
              <a:t>         5 x1 + 15 x2+ 7 x3 ≥  20</a:t>
            </a:r>
          </a:p>
          <a:p>
            <a:pPr algn="l" rtl="1"/>
            <a:r>
              <a:rPr lang="fr-FR" sz="2600" dirty="0">
                <a:solidFill>
                  <a:schemeClr val="tx1"/>
                </a:solidFill>
                <a:cs typeface="+mj-cs"/>
              </a:rPr>
              <a:t>           10 x1 + 12 x2+21 x3 ≥ 15</a:t>
            </a:r>
          </a:p>
          <a:p>
            <a:pPr algn="l" rtl="1"/>
            <a:r>
              <a:rPr lang="fr-FR" sz="2600" dirty="0">
                <a:solidFill>
                  <a:schemeClr val="tx1"/>
                </a:solidFill>
                <a:cs typeface="+mj-cs"/>
              </a:rPr>
              <a:t>      4 x1 +5  x2+ 3 x3 ≥ 18</a:t>
            </a:r>
          </a:p>
          <a:p>
            <a:pPr algn="l" rtl="1"/>
            <a:r>
              <a:rPr lang="fr-FR" sz="2600" dirty="0">
                <a:solidFill>
                  <a:schemeClr val="tx1"/>
                </a:solidFill>
                <a:cs typeface="+mj-cs"/>
              </a:rPr>
              <a:t>                       x1, x2, x3 ≥ 0</a:t>
            </a:r>
          </a:p>
          <a:p>
            <a:pPr algn="just" rtl="1"/>
            <a:r>
              <a:rPr lang="ar-DZ" sz="2600" b="1" dirty="0">
                <a:solidFill>
                  <a:schemeClr val="tx1"/>
                </a:solidFill>
                <a:cs typeface="+mj-cs"/>
              </a:rPr>
              <a:t>المطلوب</a:t>
            </a:r>
            <a:r>
              <a:rPr lang="ar-DZ" sz="2600" dirty="0">
                <a:solidFill>
                  <a:schemeClr val="tx1"/>
                </a:solidFill>
                <a:cs typeface="+mj-cs"/>
              </a:rPr>
              <a:t>: باستخدام طريقة </a:t>
            </a:r>
            <a:r>
              <a:rPr lang="ar-DZ" sz="2600" dirty="0" err="1">
                <a:solidFill>
                  <a:schemeClr val="tx1"/>
                </a:solidFill>
                <a:cs typeface="+mj-cs"/>
              </a:rPr>
              <a:t>السمبلكس</a:t>
            </a:r>
            <a:r>
              <a:rPr lang="ar-DZ" sz="2600" dirty="0">
                <a:solidFill>
                  <a:schemeClr val="tx1"/>
                </a:solidFill>
                <a:cs typeface="+mj-cs"/>
              </a:rPr>
              <a:t>، أوجد الحل الأمثل لنماذج البرمجة الخطية أعلاه.</a:t>
            </a:r>
          </a:p>
          <a:p>
            <a:pPr algn="just" rtl="1"/>
            <a:endParaRPr lang="ar-DZ" sz="2600" dirty="0">
              <a:solidFill>
                <a:schemeClr val="tx1"/>
              </a:solidFill>
              <a:cs typeface="+mj-cs"/>
            </a:endParaRPr>
          </a:p>
        </p:txBody>
      </p:sp>
    </p:spTree>
    <p:extLst>
      <p:ext uri="{BB962C8B-B14F-4D97-AF65-F5344CB8AC3E}">
        <p14:creationId xmlns:p14="http://schemas.microsoft.com/office/powerpoint/2010/main" val="421815946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b="1" dirty="0">
                <a:solidFill>
                  <a:schemeClr val="tx1"/>
                </a:solidFill>
                <a:cs typeface="+mj-cs"/>
              </a:rPr>
              <a:t>التمرين </a:t>
            </a:r>
            <a:r>
              <a:rPr lang="ar-DZ" sz="2600" b="1" dirty="0" smtClean="0">
                <a:solidFill>
                  <a:schemeClr val="tx1"/>
                </a:solidFill>
                <a:cs typeface="+mj-cs"/>
              </a:rPr>
              <a:t>الرابع: </a:t>
            </a:r>
            <a:r>
              <a:rPr lang="ar-DZ" sz="2600" dirty="0">
                <a:solidFill>
                  <a:schemeClr val="tx1"/>
                </a:solidFill>
                <a:cs typeface="+mj-cs"/>
              </a:rPr>
              <a:t>مؤسسة إنتاجية ما تزود 4 زبائن لها بالمنتج الذي يتم إنتاجه في 6 وحدات إنتاجية، الكميات القصوى من الإنتاج التي تستطيع الوحدات الإنتاجية توفيرها، الطلب الأقصى للزبائن و كذلك التكلفة الوحدوية للنقل يوضحها الجدول </a:t>
            </a:r>
            <a:r>
              <a:rPr lang="ar-DZ" sz="2600" dirty="0" smtClean="0">
                <a:solidFill>
                  <a:schemeClr val="tx1"/>
                </a:solidFill>
                <a:cs typeface="+mj-cs"/>
              </a:rPr>
              <a:t>أدناه</a:t>
            </a: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a:p>
            <a:pPr algn="just" rtl="1"/>
            <a:r>
              <a:rPr lang="ar-DZ" sz="2600" dirty="0">
                <a:solidFill>
                  <a:schemeClr val="tx1"/>
                </a:solidFill>
                <a:cs typeface="+mj-cs"/>
              </a:rPr>
              <a:t> المطلوب: إيجاد شبكة النقل الأرخص و التي تسمح للمؤسسة بنقل المنتج إلى زبائنها بأقل تكلفة ممكنة. </a:t>
            </a:r>
          </a:p>
        </p:txBody>
      </p:sp>
      <p:pic>
        <p:nvPicPr>
          <p:cNvPr id="2" name="Image 1"/>
          <p:cNvPicPr>
            <a:picLocks noChangeAspect="1"/>
          </p:cNvPicPr>
          <p:nvPr/>
        </p:nvPicPr>
        <p:blipFill>
          <a:blip r:embed="rId2"/>
          <a:stretch>
            <a:fillRect/>
          </a:stretch>
        </p:blipFill>
        <p:spPr>
          <a:xfrm>
            <a:off x="395536" y="1484784"/>
            <a:ext cx="8352928" cy="1743075"/>
          </a:xfrm>
          <a:prstGeom prst="rect">
            <a:avLst/>
          </a:prstGeom>
        </p:spPr>
      </p:pic>
    </p:spTree>
    <p:extLst>
      <p:ext uri="{BB962C8B-B14F-4D97-AF65-F5344CB8AC3E}">
        <p14:creationId xmlns:p14="http://schemas.microsoft.com/office/powerpoint/2010/main" val="177414732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lstStyle/>
          <a:p>
            <a:pPr rtl="1"/>
            <a:r>
              <a:rPr lang="ar-DZ" b="1" dirty="0" smtClean="0">
                <a:solidFill>
                  <a:schemeClr val="tx1"/>
                </a:solidFill>
                <a:cs typeface="+mj-cs"/>
              </a:rPr>
              <a:t>خاتمة</a:t>
            </a:r>
          </a:p>
          <a:p>
            <a:pPr algn="just" rtl="1"/>
            <a:endParaRPr lang="ar-DZ" sz="2600" dirty="0" smtClean="0">
              <a:solidFill>
                <a:schemeClr val="tx1"/>
              </a:solidFill>
              <a:cs typeface="+mj-cs"/>
            </a:endParaRPr>
          </a:p>
          <a:p>
            <a:pPr algn="just" rtl="1"/>
            <a:endParaRPr lang="ar-DZ" sz="2600" dirty="0">
              <a:solidFill>
                <a:schemeClr val="tx1"/>
              </a:solidFill>
              <a:cs typeface="+mj-cs"/>
            </a:endParaRPr>
          </a:p>
          <a:p>
            <a:pPr algn="just" rtl="1"/>
            <a:endParaRPr lang="ar-DZ" sz="2600" dirty="0" smtClean="0">
              <a:solidFill>
                <a:schemeClr val="tx1"/>
              </a:solidFill>
              <a:cs typeface="+mj-cs"/>
            </a:endParaRPr>
          </a:p>
        </p:txBody>
      </p:sp>
    </p:spTree>
    <p:extLst>
      <p:ext uri="{BB962C8B-B14F-4D97-AF65-F5344CB8AC3E}">
        <p14:creationId xmlns:p14="http://schemas.microsoft.com/office/powerpoint/2010/main" val="48414524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fontScale="92500" lnSpcReduction="10000"/>
          </a:bodyPr>
          <a:lstStyle/>
          <a:p>
            <a:pPr rtl="1"/>
            <a:r>
              <a:rPr lang="ar-DZ" b="1" dirty="0" smtClean="0">
                <a:solidFill>
                  <a:schemeClr val="tx1"/>
                </a:solidFill>
                <a:cs typeface="+mj-cs"/>
              </a:rPr>
              <a:t>المصادر والمراجع</a:t>
            </a:r>
          </a:p>
          <a:p>
            <a:pPr marL="457200" indent="-457200" algn="just">
              <a:buFontTx/>
              <a:buChar char="-"/>
            </a:pPr>
            <a:r>
              <a:rPr lang="en-US" sz="2600" dirty="0" smtClean="0">
                <a:solidFill>
                  <a:schemeClr val="tx1"/>
                </a:solidFill>
                <a:cs typeface="+mj-cs"/>
              </a:rPr>
              <a:t>Evans</a:t>
            </a:r>
            <a:r>
              <a:rPr lang="en-US" sz="2600" dirty="0">
                <a:solidFill>
                  <a:schemeClr val="tx1"/>
                </a:solidFill>
                <a:cs typeface="+mj-cs"/>
              </a:rPr>
              <a:t>, J. R., </a:t>
            </a:r>
            <a:r>
              <a:rPr lang="en-US" sz="2600" dirty="0" err="1">
                <a:solidFill>
                  <a:schemeClr val="tx1"/>
                </a:solidFill>
                <a:cs typeface="+mj-cs"/>
              </a:rPr>
              <a:t>Oison</a:t>
            </a:r>
            <a:r>
              <a:rPr lang="en-US" sz="2600" dirty="0">
                <a:solidFill>
                  <a:schemeClr val="tx1"/>
                </a:solidFill>
                <a:cs typeface="+mj-cs"/>
              </a:rPr>
              <a:t>, D. L., "Statistics, Data Analysis, and Decision Modeling", 1st ed. Prentice Hall, New Jersey, 2000</a:t>
            </a:r>
            <a:r>
              <a:rPr lang="en-US" sz="2600" dirty="0" smtClean="0">
                <a:solidFill>
                  <a:schemeClr val="tx1"/>
                </a:solidFill>
                <a:cs typeface="+mj-cs"/>
              </a:rPr>
              <a:t>.</a:t>
            </a:r>
            <a:endParaRPr lang="ar-DZ" sz="2600" dirty="0" smtClean="0">
              <a:solidFill>
                <a:schemeClr val="tx1"/>
              </a:solidFill>
              <a:cs typeface="+mj-cs"/>
            </a:endParaRPr>
          </a:p>
          <a:p>
            <a:pPr marL="457200" indent="-457200" algn="just">
              <a:buFontTx/>
              <a:buChar char="-"/>
            </a:pPr>
            <a:r>
              <a:rPr lang="en-US" sz="2600" dirty="0" err="1" smtClean="0">
                <a:solidFill>
                  <a:schemeClr val="tx1"/>
                </a:solidFill>
                <a:cs typeface="+mj-cs"/>
              </a:rPr>
              <a:t>Behnezhof</a:t>
            </a:r>
            <a:r>
              <a:rPr lang="en-US" sz="2600" dirty="0">
                <a:solidFill>
                  <a:schemeClr val="tx1"/>
                </a:solidFill>
                <a:cs typeface="+mj-cs"/>
              </a:rPr>
              <a:t>, A. R., and </a:t>
            </a:r>
            <a:r>
              <a:rPr lang="en-US" sz="2600" dirty="0" err="1">
                <a:solidFill>
                  <a:schemeClr val="tx1"/>
                </a:solidFill>
                <a:cs typeface="+mj-cs"/>
              </a:rPr>
              <a:t>Khoshnevis</a:t>
            </a:r>
            <a:r>
              <a:rPr lang="en-US" sz="2600" dirty="0">
                <a:solidFill>
                  <a:schemeClr val="tx1"/>
                </a:solidFill>
                <a:cs typeface="+mj-cs"/>
              </a:rPr>
              <a:t>, B., "Integration of machine requirements is planning and aggregate production planning, production planning and control, vol.7, no.3, </a:t>
            </a:r>
            <a:r>
              <a:rPr lang="en-US" sz="2600" dirty="0" smtClean="0">
                <a:solidFill>
                  <a:schemeClr val="tx1"/>
                </a:solidFill>
                <a:cs typeface="+mj-cs"/>
              </a:rPr>
              <a:t>pp.22-92</a:t>
            </a:r>
            <a:r>
              <a:rPr lang="en-US" sz="2600" dirty="0">
                <a:solidFill>
                  <a:schemeClr val="tx1"/>
                </a:solidFill>
                <a:cs typeface="+mj-cs"/>
              </a:rPr>
              <a:t>, 8, 2000</a:t>
            </a:r>
            <a:r>
              <a:rPr lang="en-US" sz="2600" dirty="0" smtClean="0">
                <a:solidFill>
                  <a:schemeClr val="tx1"/>
                </a:solidFill>
                <a:cs typeface="+mj-cs"/>
              </a:rPr>
              <a:t>.</a:t>
            </a:r>
            <a:endParaRPr lang="ar-DZ" sz="2600" dirty="0" smtClean="0">
              <a:solidFill>
                <a:schemeClr val="tx1"/>
              </a:solidFill>
              <a:cs typeface="+mj-cs"/>
            </a:endParaRPr>
          </a:p>
          <a:p>
            <a:pPr marL="457200" indent="-457200" algn="just">
              <a:buFontTx/>
              <a:buChar char="-"/>
            </a:pPr>
            <a:r>
              <a:rPr lang="en-US" sz="2600" dirty="0" smtClean="0">
                <a:solidFill>
                  <a:schemeClr val="tx1"/>
                </a:solidFill>
                <a:cs typeface="+mj-cs"/>
              </a:rPr>
              <a:t>Anderson</a:t>
            </a:r>
            <a:r>
              <a:rPr lang="en-US" sz="2600" dirty="0">
                <a:solidFill>
                  <a:schemeClr val="tx1"/>
                </a:solidFill>
                <a:cs typeface="+mj-cs"/>
              </a:rPr>
              <a:t>, D . R. Sweeney D. G., Williams , T. A. "Introduction to Management Science A </a:t>
            </a:r>
            <a:r>
              <a:rPr lang="en-US" sz="2600" dirty="0" err="1">
                <a:solidFill>
                  <a:schemeClr val="tx1"/>
                </a:solidFill>
                <a:cs typeface="+mj-cs"/>
              </a:rPr>
              <a:t>Quantitive</a:t>
            </a:r>
            <a:r>
              <a:rPr lang="en-US" sz="2600" dirty="0">
                <a:solidFill>
                  <a:schemeClr val="tx1"/>
                </a:solidFill>
                <a:cs typeface="+mj-cs"/>
              </a:rPr>
              <a:t> Approach to Decision Making with CD- </a:t>
            </a:r>
            <a:r>
              <a:rPr lang="en-US" sz="2600" dirty="0" err="1">
                <a:solidFill>
                  <a:schemeClr val="tx1"/>
                </a:solidFill>
                <a:cs typeface="+mj-cs"/>
              </a:rPr>
              <a:t>Roum</a:t>
            </a:r>
            <a:r>
              <a:rPr lang="en-US" sz="2600" dirty="0">
                <a:solidFill>
                  <a:schemeClr val="tx1"/>
                </a:solidFill>
                <a:cs typeface="+mj-cs"/>
              </a:rPr>
              <a:t>, New York, 2001</a:t>
            </a:r>
            <a:r>
              <a:rPr lang="en-US" sz="2600" dirty="0" smtClean="0">
                <a:solidFill>
                  <a:schemeClr val="tx1"/>
                </a:solidFill>
                <a:cs typeface="+mj-cs"/>
              </a:rPr>
              <a:t>.</a:t>
            </a:r>
            <a:endParaRPr lang="ar-DZ" sz="2600" dirty="0" smtClean="0">
              <a:solidFill>
                <a:schemeClr val="tx1"/>
              </a:solidFill>
              <a:cs typeface="+mj-cs"/>
            </a:endParaRPr>
          </a:p>
          <a:p>
            <a:pPr marL="457200" indent="-457200" algn="r">
              <a:buFontTx/>
              <a:buChar char="-"/>
            </a:pPr>
            <a:r>
              <a:rPr lang="ar-DZ" sz="2600" dirty="0">
                <a:solidFill>
                  <a:schemeClr val="tx1"/>
                </a:solidFill>
                <a:cs typeface="+mj-cs"/>
              </a:rPr>
              <a:t>21.	</a:t>
            </a:r>
            <a:r>
              <a:rPr lang="ar-DZ" sz="2600" dirty="0" smtClean="0">
                <a:solidFill>
                  <a:schemeClr val="tx1"/>
                </a:solidFill>
                <a:cs typeface="+mj-cs"/>
              </a:rPr>
              <a:t>- ريتشارد </a:t>
            </a:r>
            <a:r>
              <a:rPr lang="ar-DZ" sz="2600" dirty="0" err="1">
                <a:solidFill>
                  <a:schemeClr val="tx1"/>
                </a:solidFill>
                <a:cs typeface="+mj-cs"/>
              </a:rPr>
              <a:t>برونسون</a:t>
            </a:r>
            <a:r>
              <a:rPr lang="ar-DZ" sz="2600" dirty="0">
                <a:solidFill>
                  <a:schemeClr val="tx1"/>
                </a:solidFill>
                <a:cs typeface="+mj-cs"/>
              </a:rPr>
              <a:t>(2004)، بحوث العمليات، ترجمة حسن حسنى الغباري، سلسلة ملخصات </a:t>
            </a:r>
            <a:r>
              <a:rPr lang="ar-DZ" sz="2600" dirty="0" err="1">
                <a:solidFill>
                  <a:schemeClr val="tx1"/>
                </a:solidFill>
                <a:cs typeface="+mj-cs"/>
              </a:rPr>
              <a:t>شوم،الدار</a:t>
            </a:r>
            <a:r>
              <a:rPr lang="ar-DZ" sz="2600" dirty="0">
                <a:solidFill>
                  <a:schemeClr val="tx1"/>
                </a:solidFill>
                <a:cs typeface="+mj-cs"/>
              </a:rPr>
              <a:t> الدولية للاستثمارات الثقافية، مصر</a:t>
            </a:r>
            <a:endParaRPr lang="ar-DZ" sz="2600" dirty="0" smtClean="0">
              <a:solidFill>
                <a:schemeClr val="tx1"/>
              </a:solidFill>
              <a:cs typeface="+mj-cs"/>
            </a:endParaRPr>
          </a:p>
          <a:p>
            <a:pPr marL="457200" indent="-457200" algn="r">
              <a:buFontTx/>
              <a:buChar char="-"/>
            </a:pPr>
            <a:r>
              <a:rPr lang="ar-DZ" sz="2600" dirty="0" smtClean="0">
                <a:solidFill>
                  <a:schemeClr val="tx1"/>
                </a:solidFill>
                <a:cs typeface="+mj-cs"/>
              </a:rPr>
              <a:t>-عبد </a:t>
            </a:r>
            <a:r>
              <a:rPr lang="ar-DZ" sz="2600" dirty="0">
                <a:solidFill>
                  <a:schemeClr val="tx1"/>
                </a:solidFill>
                <a:cs typeface="+mj-cs"/>
              </a:rPr>
              <a:t>الرحمن بن محمد أبو عمه، محمد أحمد العش، البرمجة الخطية، مطبعة جامعة الملك سعود، الطبعة الأولى، المملكة العربية السعودية، 1990.</a:t>
            </a:r>
          </a:p>
          <a:p>
            <a:pPr marL="457200" indent="-457200" algn="r">
              <a:buFontTx/>
              <a:buChar char="-"/>
            </a:pPr>
            <a:r>
              <a:rPr lang="ar-DZ" sz="2600" dirty="0" smtClean="0">
                <a:solidFill>
                  <a:schemeClr val="tx1"/>
                </a:solidFill>
                <a:cs typeface="+mj-cs"/>
              </a:rPr>
              <a:t>- </a:t>
            </a:r>
            <a:r>
              <a:rPr lang="ar-DZ" sz="2600" dirty="0">
                <a:solidFill>
                  <a:schemeClr val="tx1"/>
                </a:solidFill>
                <a:cs typeface="+mj-cs"/>
              </a:rPr>
              <a:t>عبد الرزاق الموسوي، المدخل لبحوث العمليات، دار وائل للنشر، عمان، الأردن، الطبعة الثانية.</a:t>
            </a:r>
          </a:p>
          <a:p>
            <a:pPr marL="457200" indent="-457200" algn="r">
              <a:buFontTx/>
              <a:buChar char="-"/>
            </a:pPr>
            <a:r>
              <a:rPr lang="ar-DZ" sz="2600" dirty="0" smtClean="0">
                <a:solidFill>
                  <a:schemeClr val="tx1"/>
                </a:solidFill>
                <a:cs typeface="+mj-cs"/>
              </a:rPr>
              <a:t>- </a:t>
            </a:r>
            <a:r>
              <a:rPr lang="ar-DZ" sz="2600" dirty="0">
                <a:solidFill>
                  <a:schemeClr val="tx1"/>
                </a:solidFill>
                <a:cs typeface="+mj-cs"/>
              </a:rPr>
              <a:t>عبد الستار أحمد محمد </a:t>
            </a:r>
            <a:r>
              <a:rPr lang="ar-DZ" sz="2600" dirty="0" err="1">
                <a:solidFill>
                  <a:schemeClr val="tx1"/>
                </a:solidFill>
                <a:cs typeface="+mj-cs"/>
              </a:rPr>
              <a:t>الآلوسي</a:t>
            </a:r>
            <a:r>
              <a:rPr lang="ar-DZ" sz="2600" dirty="0">
                <a:solidFill>
                  <a:schemeClr val="tx1"/>
                </a:solidFill>
                <a:cs typeface="+mj-cs"/>
              </a:rPr>
              <a:t>، أساليب بحوث العمليات (الطرق الكمية المساعدة في اتخاذ القرار)، دار القلم للنشر، الإمارات. </a:t>
            </a:r>
          </a:p>
          <a:p>
            <a:pPr marL="457200" indent="-457200" algn="just">
              <a:buFontTx/>
              <a:buChar char="-"/>
            </a:pPr>
            <a:endParaRPr lang="ar-DZ" sz="2600" dirty="0" smtClean="0">
              <a:solidFill>
                <a:schemeClr val="tx1"/>
              </a:solidFill>
              <a:cs typeface="+mj-cs"/>
            </a:endParaRPr>
          </a:p>
          <a:p>
            <a:pPr marL="457200" indent="-457200" algn="just">
              <a:buFontTx/>
              <a:buChar char="-"/>
            </a:pPr>
            <a:endParaRPr lang="ar-DZ" sz="2600" dirty="0" smtClean="0">
              <a:solidFill>
                <a:schemeClr val="tx1"/>
              </a:solidFill>
              <a:cs typeface="+mj-cs"/>
            </a:endParaRPr>
          </a:p>
        </p:txBody>
      </p:sp>
    </p:spTree>
    <p:extLst>
      <p:ext uri="{BB962C8B-B14F-4D97-AF65-F5344CB8AC3E}">
        <p14:creationId xmlns:p14="http://schemas.microsoft.com/office/powerpoint/2010/main" val="133591134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16632"/>
            <a:ext cx="8928992" cy="6624736"/>
          </a:xfrm>
        </p:spPr>
        <p:txBody>
          <a:bodyPr>
            <a:normAutofit/>
          </a:bodyPr>
          <a:lstStyle/>
          <a:p>
            <a:pPr algn="just" rtl="1"/>
            <a:r>
              <a:rPr lang="ar-DZ" sz="2600" dirty="0" smtClean="0">
                <a:solidFill>
                  <a:schemeClr val="tx1"/>
                </a:solidFill>
                <a:cs typeface="+mj-cs"/>
              </a:rPr>
              <a:t>- </a:t>
            </a:r>
            <a:r>
              <a:rPr lang="ar-DZ" sz="2600" dirty="0">
                <a:solidFill>
                  <a:schemeClr val="tx1"/>
                </a:solidFill>
                <a:cs typeface="+mj-cs"/>
              </a:rPr>
              <a:t>علي حازم </a:t>
            </a:r>
            <a:r>
              <a:rPr lang="ar-DZ" sz="2600" dirty="0" err="1">
                <a:solidFill>
                  <a:schemeClr val="tx1"/>
                </a:solidFill>
                <a:cs typeface="+mj-cs"/>
              </a:rPr>
              <a:t>اليامور</a:t>
            </a:r>
            <a:r>
              <a:rPr lang="ar-DZ" sz="2600" dirty="0">
                <a:solidFill>
                  <a:schemeClr val="tx1"/>
                </a:solidFill>
                <a:cs typeface="+mj-cs"/>
              </a:rPr>
              <a:t>، استخدام نموذج البرمجة الخطية في تحديد المزيج الإنتاجي الأمثل الذي يعظم الأرباح في ظل تطبيق نظرية القيود، ورقة بحثية مقدمة للمؤتمر العلمي الثاني للرياضيات، الإحصاء و المعلوماتية، 6-7 ديسمبر 2009، كلية علوم الحاسبات و الرياضيات، جامعة الموصل، العراق. </a:t>
            </a:r>
          </a:p>
          <a:p>
            <a:pPr algn="just" rtl="1"/>
            <a:r>
              <a:rPr lang="ar-DZ" sz="2600" dirty="0" smtClean="0">
                <a:solidFill>
                  <a:schemeClr val="tx1"/>
                </a:solidFill>
                <a:cs typeface="+mj-cs"/>
              </a:rPr>
              <a:t>- </a:t>
            </a:r>
            <a:r>
              <a:rPr lang="ar-DZ" sz="2600" dirty="0">
                <a:solidFill>
                  <a:schemeClr val="tx1"/>
                </a:solidFill>
                <a:cs typeface="+mj-cs"/>
              </a:rPr>
              <a:t>محمد </a:t>
            </a:r>
            <a:r>
              <a:rPr lang="ar-DZ" sz="2600" dirty="0" err="1">
                <a:solidFill>
                  <a:schemeClr val="tx1"/>
                </a:solidFill>
                <a:cs typeface="+mj-cs"/>
              </a:rPr>
              <a:t>راتول</a:t>
            </a:r>
            <a:r>
              <a:rPr lang="ar-DZ" sz="2600" dirty="0">
                <a:solidFill>
                  <a:schemeClr val="tx1"/>
                </a:solidFill>
                <a:cs typeface="+mj-cs"/>
              </a:rPr>
              <a:t>، بحوث العمليات، ديوان المطبوعات الجامعية، الجزائر، الطبعة الثانية، 2006.</a:t>
            </a:r>
          </a:p>
          <a:p>
            <a:pPr algn="just" rtl="1"/>
            <a:r>
              <a:rPr lang="ar-DZ" sz="2600" dirty="0" smtClean="0">
                <a:solidFill>
                  <a:schemeClr val="tx1"/>
                </a:solidFill>
                <a:cs typeface="+mj-cs"/>
              </a:rPr>
              <a:t>- </a:t>
            </a:r>
            <a:r>
              <a:rPr lang="ar-DZ" sz="2600" dirty="0">
                <a:solidFill>
                  <a:schemeClr val="tx1"/>
                </a:solidFill>
                <a:cs typeface="+mj-cs"/>
              </a:rPr>
              <a:t>محمد عبد العال النعيمي و آخرون، بحوث العمليات، دار وائل </a:t>
            </a:r>
            <a:r>
              <a:rPr lang="ar-DZ" sz="2600" dirty="0" err="1">
                <a:solidFill>
                  <a:schemeClr val="tx1"/>
                </a:solidFill>
                <a:cs typeface="+mj-cs"/>
              </a:rPr>
              <a:t>للنشر،عمان</a:t>
            </a:r>
            <a:r>
              <a:rPr lang="ar-DZ" sz="2600" dirty="0">
                <a:solidFill>
                  <a:schemeClr val="tx1"/>
                </a:solidFill>
                <a:cs typeface="+mj-cs"/>
              </a:rPr>
              <a:t>، الأردن، الطبعة الثانية، 2011.  </a:t>
            </a:r>
          </a:p>
          <a:p>
            <a:pPr algn="just" rtl="1"/>
            <a:r>
              <a:rPr lang="ar-DZ" sz="2600" dirty="0" smtClean="0">
                <a:solidFill>
                  <a:schemeClr val="tx1"/>
                </a:solidFill>
                <a:cs typeface="+mj-cs"/>
              </a:rPr>
              <a:t>- </a:t>
            </a:r>
            <a:r>
              <a:rPr lang="ar-DZ" sz="2600" dirty="0">
                <a:solidFill>
                  <a:schemeClr val="tx1"/>
                </a:solidFill>
                <a:cs typeface="+mj-cs"/>
              </a:rPr>
              <a:t>مصطفى أبو بكر، مصطفى مظهر، بحوث العمليات و فاعلية القرارات، مكتبة عين شمس، القاهرة، مصر، 1997.</a:t>
            </a:r>
          </a:p>
          <a:p>
            <a:pPr algn="just" rtl="1"/>
            <a:r>
              <a:rPr lang="ar-DZ" sz="2600" dirty="0" smtClean="0">
                <a:solidFill>
                  <a:schemeClr val="tx1"/>
                </a:solidFill>
                <a:cs typeface="+mj-cs"/>
              </a:rPr>
              <a:t>- </a:t>
            </a:r>
            <a:r>
              <a:rPr lang="ar-DZ" sz="2600" dirty="0">
                <a:solidFill>
                  <a:schemeClr val="tx1"/>
                </a:solidFill>
                <a:cs typeface="+mj-cs"/>
              </a:rPr>
              <a:t>مكيد علي، بحوث العمليات و تطبيقاتها الاقتصادية "نظرية الشبكات و مسائل النقل و التخصيص"، ديوان المطبوعات الجامعية، الجزائر، 2016.</a:t>
            </a:r>
          </a:p>
          <a:p>
            <a:pPr algn="just" rtl="1"/>
            <a:r>
              <a:rPr lang="ar-DZ" sz="2600" dirty="0" smtClean="0">
                <a:solidFill>
                  <a:schemeClr val="tx1"/>
                </a:solidFill>
                <a:cs typeface="+mj-cs"/>
              </a:rPr>
              <a:t>- </a:t>
            </a:r>
            <a:r>
              <a:rPr lang="ar-DZ" sz="2600" dirty="0">
                <a:solidFill>
                  <a:schemeClr val="tx1"/>
                </a:solidFill>
                <a:cs typeface="+mj-cs"/>
              </a:rPr>
              <a:t>منعم </a:t>
            </a:r>
            <a:r>
              <a:rPr lang="ar-DZ" sz="2600" dirty="0" err="1">
                <a:solidFill>
                  <a:schemeClr val="tx1"/>
                </a:solidFill>
                <a:cs typeface="+mj-cs"/>
              </a:rPr>
              <a:t>زمزير</a:t>
            </a:r>
            <a:r>
              <a:rPr lang="ar-DZ" sz="2600" dirty="0">
                <a:solidFill>
                  <a:schemeClr val="tx1"/>
                </a:solidFill>
                <a:cs typeface="+mj-cs"/>
              </a:rPr>
              <a:t> الموسوي، بحوث العمليات-مدخل علمي لاتخاذ القرارات-، دار وائل للنشر، عمان، الأردن، الطبعة الأولى، 2009.</a:t>
            </a:r>
          </a:p>
        </p:txBody>
      </p:sp>
    </p:spTree>
    <p:extLst>
      <p:ext uri="{BB962C8B-B14F-4D97-AF65-F5344CB8AC3E}">
        <p14:creationId xmlns:p14="http://schemas.microsoft.com/office/powerpoint/2010/main" val="200780864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1290</TotalTime>
  <Words>9518</Words>
  <Application>Microsoft Office PowerPoint</Application>
  <PresentationFormat>Affichage à l'écran (4:3)</PresentationFormat>
  <Paragraphs>816</Paragraphs>
  <Slides>94</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94</vt:i4>
      </vt:variant>
    </vt:vector>
  </HeadingPairs>
  <TitlesOfParts>
    <vt:vector size="101" baseType="lpstr">
      <vt:lpstr>Arial</vt:lpstr>
      <vt:lpstr>Arial Unicode MS</vt:lpstr>
      <vt:lpstr>Calibri</vt:lpstr>
      <vt:lpstr>Symbol</vt:lpstr>
      <vt:lpstr>Times New Roman</vt:lpstr>
      <vt:lpstr>Traditional Arabic</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الحاجة إلى تقييم أو تقليل المخاطرة، كما هو الحال عند البدء في مشروع جديد حيث لا توجد خبرة مسبقة عن كيفية إتخاذ قرار منطقي. - تكرار المشكلة، وعدم قدرة المنشأة على الاستفادة من البيانات لحل المشكلة. - لتحسين مستوى الأداء، وتقليل المخاطرة، وتحقيق الميزة التنافسية للمنظمة. </vt:lpstr>
      <vt:lpstr>3-2 أهمية استخدام نماذج بحوث العمليات: </vt:lpstr>
      <vt:lpstr>4- خطوات التحليل الكمي: </vt:lpstr>
      <vt:lpstr>دالة الهدف :Function Objective) )</vt:lpstr>
      <vt:lpstr>5- شروط تطبيق بحوث العمليات </vt:lpstr>
      <vt:lpstr>6- استخدامات بحوث العمليات: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MED BACHIR</dc:creator>
  <cp:lastModifiedBy>Maher Fattouh</cp:lastModifiedBy>
  <cp:revision>142</cp:revision>
  <dcterms:created xsi:type="dcterms:W3CDTF">2023-09-30T23:09:02Z</dcterms:created>
  <dcterms:modified xsi:type="dcterms:W3CDTF">2025-04-10T07:45:50Z</dcterms:modified>
</cp:coreProperties>
</file>