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6" r:id="rId3"/>
    <p:sldId id="337" r:id="rId4"/>
    <p:sldId id="354" r:id="rId5"/>
    <p:sldId id="413" r:id="rId6"/>
    <p:sldId id="412" r:id="rId7"/>
    <p:sldId id="257" r:id="rId8"/>
    <p:sldId id="356" r:id="rId9"/>
    <p:sldId id="357" r:id="rId10"/>
    <p:sldId id="407" r:id="rId11"/>
    <p:sldId id="358" r:id="rId12"/>
    <p:sldId id="355" r:id="rId13"/>
    <p:sldId id="258" r:id="rId14"/>
    <p:sldId id="408" r:id="rId15"/>
    <p:sldId id="259" r:id="rId16"/>
    <p:sldId id="260" r:id="rId17"/>
    <p:sldId id="327" r:id="rId18"/>
    <p:sldId id="338" r:id="rId19"/>
    <p:sldId id="410" r:id="rId20"/>
    <p:sldId id="267" r:id="rId21"/>
    <p:sldId id="268" r:id="rId22"/>
    <p:sldId id="409" r:id="rId23"/>
    <p:sldId id="399" r:id="rId24"/>
    <p:sldId id="273" r:id="rId25"/>
    <p:sldId id="411" r:id="rId26"/>
    <p:sldId id="361" r:id="rId27"/>
    <p:sldId id="360" r:id="rId28"/>
    <p:sldId id="340" r:id="rId29"/>
    <p:sldId id="261" r:id="rId30"/>
    <p:sldId id="262" r:id="rId31"/>
    <p:sldId id="263" r:id="rId32"/>
    <p:sldId id="264" r:id="rId33"/>
    <p:sldId id="265" r:id="rId34"/>
    <p:sldId id="266" r:id="rId35"/>
    <p:sldId id="394" r:id="rId36"/>
    <p:sldId id="339" r:id="rId37"/>
    <p:sldId id="333" r:id="rId38"/>
    <p:sldId id="395" r:id="rId39"/>
    <p:sldId id="362" r:id="rId40"/>
    <p:sldId id="396" r:id="rId41"/>
    <p:sldId id="397" r:id="rId42"/>
    <p:sldId id="363" r:id="rId43"/>
    <p:sldId id="398" r:id="rId44"/>
    <p:sldId id="382" r:id="rId45"/>
    <p:sldId id="400" r:id="rId46"/>
    <p:sldId id="301" r:id="rId47"/>
    <p:sldId id="302" r:id="rId48"/>
    <p:sldId id="303" r:id="rId49"/>
    <p:sldId id="345" r:id="rId50"/>
    <p:sldId id="297" r:id="rId51"/>
    <p:sldId id="332" r:id="rId52"/>
    <p:sldId id="298" r:id="rId53"/>
    <p:sldId id="299" r:id="rId54"/>
    <p:sldId id="300" r:id="rId55"/>
    <p:sldId id="401" r:id="rId56"/>
    <p:sldId id="359" r:id="rId57"/>
    <p:sldId id="414" r:id="rId58"/>
    <p:sldId id="364" r:id="rId59"/>
    <p:sldId id="365" r:id="rId60"/>
    <p:sldId id="373" r:id="rId61"/>
    <p:sldId id="374" r:id="rId62"/>
    <p:sldId id="375" r:id="rId63"/>
    <p:sldId id="415" r:id="rId64"/>
    <p:sldId id="376" r:id="rId65"/>
    <p:sldId id="377" r:id="rId66"/>
    <p:sldId id="402" r:id="rId67"/>
    <p:sldId id="366" r:id="rId68"/>
    <p:sldId id="416" r:id="rId69"/>
    <p:sldId id="367" r:id="rId70"/>
    <p:sldId id="368" r:id="rId71"/>
    <p:sldId id="417" r:id="rId72"/>
    <p:sldId id="384" r:id="rId73"/>
    <p:sldId id="385" r:id="rId74"/>
    <p:sldId id="386" r:id="rId75"/>
    <p:sldId id="387" r:id="rId76"/>
    <p:sldId id="418" r:id="rId77"/>
    <p:sldId id="388" r:id="rId78"/>
    <p:sldId id="403" r:id="rId79"/>
    <p:sldId id="370" r:id="rId80"/>
    <p:sldId id="371" r:id="rId81"/>
    <p:sldId id="372" r:id="rId82"/>
    <p:sldId id="389" r:id="rId83"/>
    <p:sldId id="404" r:id="rId84"/>
    <p:sldId id="290" r:id="rId85"/>
    <p:sldId id="329" r:id="rId86"/>
    <p:sldId id="291" r:id="rId87"/>
    <p:sldId id="292" r:id="rId88"/>
    <p:sldId id="405" r:id="rId89"/>
    <p:sldId id="293" r:id="rId90"/>
    <p:sldId id="331" r:id="rId91"/>
    <p:sldId id="330" r:id="rId92"/>
    <p:sldId id="294" r:id="rId93"/>
    <p:sldId id="295" r:id="rId94"/>
    <p:sldId id="296" r:id="rId95"/>
    <p:sldId id="344" r:id="rId96"/>
    <p:sldId id="312" r:id="rId97"/>
    <p:sldId id="334" r:id="rId98"/>
    <p:sldId id="313" r:id="rId99"/>
    <p:sldId id="314" r:id="rId100"/>
    <p:sldId id="335" r:id="rId101"/>
    <p:sldId id="315" r:id="rId102"/>
    <p:sldId id="316" r:id="rId103"/>
    <p:sldId id="317" r:id="rId104"/>
    <p:sldId id="347" r:id="rId105"/>
    <p:sldId id="390" r:id="rId106"/>
    <p:sldId id="392" r:id="rId107"/>
    <p:sldId id="391" r:id="rId108"/>
    <p:sldId id="393" r:id="rId109"/>
    <p:sldId id="406" r:id="rId110"/>
    <p:sldId id="326" r:id="rId111"/>
    <p:sldId id="352" r:id="rId112"/>
    <p:sldId id="353" r:id="rId113"/>
    <p:sldId id="351" r:id="rId1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1703BC85-A91D-4479-AF2C-DCCAA5D0B22B}" type="datetimeFigureOut">
              <a:rPr lang="fr-FR" smtClean="0"/>
              <a:t>12/10/2024</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F3A10D6C-BEFB-47C7-9784-A25C96DFA1C1}" type="slidenum">
              <a:rPr lang="fr-FR" smtClean="0"/>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703BC85-A91D-4479-AF2C-DCCAA5D0B22B}" type="datetimeFigureOut">
              <a:rPr lang="fr-FR" smtClean="0"/>
              <a:t>12/10/2024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703BC85-A91D-4479-AF2C-DCCAA5D0B22B}" type="datetimeFigureOut">
              <a:rPr lang="fr-FR" smtClean="0"/>
              <a:t>12/10/2024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703BC85-A91D-4479-AF2C-DCCAA5D0B22B}" type="datetimeFigureOut">
              <a:rPr lang="fr-FR" smtClean="0"/>
              <a:t>12/10/2024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1703BC85-A91D-4479-AF2C-DCCAA5D0B22B}" type="datetimeFigureOut">
              <a:rPr lang="fr-FR" smtClean="0"/>
              <a:t>12/10/2024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3A10D6C-BEFB-47C7-9784-A25C96DFA1C1}" type="slidenum">
              <a:rPr lang="fr-FR" smtClean="0"/>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703BC85-A91D-4479-AF2C-DCCAA5D0B22B}" type="datetimeFigureOut">
              <a:rPr lang="fr-FR" smtClean="0"/>
              <a:t>12/10/2024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703BC85-A91D-4479-AF2C-DCCAA5D0B22B}" type="datetimeFigureOut">
              <a:rPr lang="fr-FR" smtClean="0"/>
              <a:t>12/10/2024</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1703BC85-A91D-4479-AF2C-DCCAA5D0B22B}" type="datetimeFigureOut">
              <a:rPr lang="fr-FR" smtClean="0"/>
              <a:t>12/10/2024</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1703BC85-A91D-4479-AF2C-DCCAA5D0B22B}" type="datetimeFigureOut">
              <a:rPr lang="fr-FR" smtClean="0"/>
              <a:t>12/10/2024</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F3A10D6C-BEFB-47C7-9784-A25C96DFA1C1}" type="slidenum">
              <a:rPr lang="fr-FR" smtClean="0"/>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703BC85-A91D-4479-AF2C-DCCAA5D0B22B}" type="datetimeFigureOut">
              <a:rPr lang="fr-FR" smtClean="0"/>
              <a:t>12/10/2024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extLst/>
          </a:lstStyle>
          <a:p>
            <a:fld id="{1703BC85-A91D-4479-AF2C-DCCAA5D0B22B}" type="datetimeFigureOut">
              <a:rPr lang="fr-FR" smtClean="0"/>
              <a:t>12/10/2024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3A10D6C-BEFB-47C7-9784-A25C96DFA1C1}" type="slidenum">
              <a:rPr lang="fr-FR" smtClean="0"/>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Modifiez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703BC85-A91D-4479-AF2C-DCCAA5D0B22B}" type="datetimeFigureOut">
              <a:rPr lang="fr-FR" smtClean="0"/>
              <a:t>12/10/2024</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A10D6C-BEFB-47C7-9784-A25C96DFA1C1}" type="slidenum">
              <a:rPr lang="fr-FR" smtClean="0"/>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awdoo3.com/%D9%83%D9%8A%D9%81%D9%8A%D8%A9_%D8%AD%D8%B3%D8%A7%D8%A8_%D8%A7%D9%84%D9%85%D8%AA%D9%88%D8%B3%D8%B7_%D8%A7%D9%84%D8%AD%D8%B3%D8%A7%D8%A8%D9%8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ar.lpcentre.com/dubai"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ar.lpcentre.com/articles/purchasing-power-parity-understanding-exchange-rates-and-inflation"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ar.wikipedia.org/wiki/%D8%A7%D8%B3%D8%AA%D9%82%D8%B1%D8%A7%D8%B1_%D9%85%D8%A7%D9%84%D9%8A"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57"/>
            <a:ext cx="8867775" cy="260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379" y="857285"/>
            <a:ext cx="2141016" cy="156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96024" y="2550533"/>
            <a:ext cx="7671751" cy="168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96025" y="4221176"/>
            <a:ext cx="7671750" cy="25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4502"/>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randombar(horizontal)">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p:cTn id="19" dur="1000" fill="hold"/>
                                        <p:tgtEl>
                                          <p:spTgt spid="1029"/>
                                        </p:tgtEl>
                                        <p:attrNameLst>
                                          <p:attrName>ppt_w</p:attrName>
                                        </p:attrNameLst>
                                      </p:cBhvr>
                                      <p:tavLst>
                                        <p:tav tm="0">
                                          <p:val>
                                            <p:fltVal val="0"/>
                                          </p:val>
                                        </p:tav>
                                        <p:tav tm="100000">
                                          <p:val>
                                            <p:strVal val="#ppt_w"/>
                                          </p:val>
                                        </p:tav>
                                      </p:tavLst>
                                    </p:anim>
                                    <p:anim calcmode="lin" valueType="num">
                                      <p:cBhvr>
                                        <p:cTn id="20" dur="1000" fill="hold"/>
                                        <p:tgtEl>
                                          <p:spTgt spid="1029"/>
                                        </p:tgtEl>
                                        <p:attrNameLst>
                                          <p:attrName>ppt_h</p:attrName>
                                        </p:attrNameLst>
                                      </p:cBhvr>
                                      <p:tavLst>
                                        <p:tav tm="0">
                                          <p:val>
                                            <p:fltVal val="0"/>
                                          </p:val>
                                        </p:tav>
                                        <p:tav tm="100000">
                                          <p:val>
                                            <p:strVal val="#ppt_h"/>
                                          </p:val>
                                        </p:tav>
                                      </p:tavLst>
                                    </p:anim>
                                    <p:anim calcmode="lin" valueType="num">
                                      <p:cBhvr>
                                        <p:cTn id="21" dur="1000" fill="hold"/>
                                        <p:tgtEl>
                                          <p:spTgt spid="1029"/>
                                        </p:tgtEl>
                                        <p:attrNameLst>
                                          <p:attrName>style.rotation</p:attrName>
                                        </p:attrNameLst>
                                      </p:cBhvr>
                                      <p:tavLst>
                                        <p:tav tm="0">
                                          <p:val>
                                            <p:fltVal val="90"/>
                                          </p:val>
                                        </p:tav>
                                        <p:tav tm="100000">
                                          <p:val>
                                            <p:fltVal val="0"/>
                                          </p:val>
                                        </p:tav>
                                      </p:tavLst>
                                    </p:anim>
                                    <p:animEffect transition="in" filter="fade">
                                      <p:cBhvr>
                                        <p:cTn id="22" dur="10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p:cTn id="27" dur="500" fill="hold"/>
                                        <p:tgtEl>
                                          <p:spTgt spid="1030"/>
                                        </p:tgtEl>
                                        <p:attrNameLst>
                                          <p:attrName>ppt_w</p:attrName>
                                        </p:attrNameLst>
                                      </p:cBhvr>
                                      <p:tavLst>
                                        <p:tav tm="0">
                                          <p:val>
                                            <p:fltVal val="0"/>
                                          </p:val>
                                        </p:tav>
                                        <p:tav tm="100000">
                                          <p:val>
                                            <p:strVal val="#ppt_w"/>
                                          </p:val>
                                        </p:tav>
                                      </p:tavLst>
                                    </p:anim>
                                    <p:anim calcmode="lin" valueType="num">
                                      <p:cBhvr>
                                        <p:cTn id="28" dur="500" fill="hold"/>
                                        <p:tgtEl>
                                          <p:spTgt spid="1030"/>
                                        </p:tgtEl>
                                        <p:attrNameLst>
                                          <p:attrName>ppt_h</p:attrName>
                                        </p:attrNameLst>
                                      </p:cBhvr>
                                      <p:tavLst>
                                        <p:tav tm="0">
                                          <p:val>
                                            <p:fltVal val="0"/>
                                          </p:val>
                                        </p:tav>
                                        <p:tav tm="100000">
                                          <p:val>
                                            <p:strVal val="#ppt_h"/>
                                          </p:val>
                                        </p:tav>
                                      </p:tavLst>
                                    </p:anim>
                                    <p:animEffect transition="in" filter="fade">
                                      <p:cBhvr>
                                        <p:cTn id="2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88640"/>
            <a:ext cx="7920880" cy="6463308"/>
          </a:xfrm>
          <a:prstGeom prst="rect">
            <a:avLst/>
          </a:prstGeom>
        </p:spPr>
        <p:txBody>
          <a:bodyPr wrap="square">
            <a:spAutoFit/>
          </a:bodyPr>
          <a:lstStyle/>
          <a:p>
            <a:pPr algn="just" rtl="1">
              <a:lnSpc>
                <a:spcPct val="150000"/>
              </a:lnSpc>
            </a:pPr>
            <a:r>
              <a:rPr lang="ar-DZ" sz="2400" b="1" dirty="0" smtClean="0">
                <a:latin typeface="Sakkal Majalla" pitchFamily="2" charset="-78"/>
                <a:cs typeface="Sakkal Majalla" pitchFamily="2" charset="-78"/>
              </a:rPr>
              <a:t>- </a:t>
            </a:r>
            <a:r>
              <a:rPr lang="ar-DZ" sz="2800" b="1" dirty="0">
                <a:latin typeface="Sakkal Majalla" pitchFamily="2" charset="-78"/>
                <a:cs typeface="Sakkal Majalla" pitchFamily="2" charset="-78"/>
              </a:rPr>
              <a:t>مرحلة النقود المساعدة:</a:t>
            </a:r>
            <a:r>
              <a:rPr lang="ar-DZ" sz="2800" dirty="0">
                <a:latin typeface="Sakkal Majalla" pitchFamily="2" charset="-78"/>
                <a:cs typeface="Sakkal Majalla" pitchFamily="2" charset="-78"/>
              </a:rPr>
              <a:t> </a:t>
            </a:r>
            <a:r>
              <a:rPr lang="ar-DZ" sz="2400" dirty="0">
                <a:latin typeface="Sakkal Majalla" pitchFamily="2" charset="-78"/>
                <a:cs typeface="Sakkal Majalla" pitchFamily="2" charset="-78"/>
              </a:rPr>
              <a:t>وبعد أن أصبحت النقود الورقية هي أساس التداول وتسمى بالعملة ولها قوة ابراء كاملة، فإن هذه الأوراق النقدية عادة ما تكون كبيرة القيمة، فإن الحكومات ممثلة في وزارة المالية اهتدت إلى اصدار قطع نقدية ذات قيم وفئات مختلفة (عادة صغيرة القيمة) تسمى بالنقود المساعدة أو النقود الحكومية الهدف منها مساعدة أوراق البنكنوت على التداول.</a:t>
            </a:r>
            <a:endParaRPr lang="fr-FR" sz="2400" dirty="0">
              <a:latin typeface="Sakkal Majalla" pitchFamily="2" charset="-78"/>
              <a:cs typeface="Sakkal Majalla" pitchFamily="2" charset="-78"/>
            </a:endParaRPr>
          </a:p>
          <a:p>
            <a:pPr algn="just" rtl="1">
              <a:lnSpc>
                <a:spcPct val="150000"/>
              </a:lnSpc>
            </a:pPr>
            <a:r>
              <a:rPr lang="ar-DZ" sz="2400" b="1" dirty="0">
                <a:latin typeface="Sakkal Majalla" pitchFamily="2" charset="-78"/>
                <a:cs typeface="Sakkal Majalla" pitchFamily="2" charset="-78"/>
              </a:rPr>
              <a:t>- </a:t>
            </a:r>
            <a:r>
              <a:rPr lang="ar-DZ" sz="2800" b="1" dirty="0">
                <a:latin typeface="Sakkal Majalla" pitchFamily="2" charset="-78"/>
                <a:cs typeface="Sakkal Majalla" pitchFamily="2" charset="-78"/>
              </a:rPr>
              <a:t>مرحلة النقود المصرفية:</a:t>
            </a:r>
            <a:r>
              <a:rPr lang="ar-DZ" sz="2800" dirty="0">
                <a:latin typeface="Sakkal Majalla" pitchFamily="2" charset="-78"/>
                <a:cs typeface="Sakkal Majalla" pitchFamily="2" charset="-78"/>
              </a:rPr>
              <a:t> </a:t>
            </a:r>
            <a:r>
              <a:rPr lang="ar-DZ" sz="2400" dirty="0">
                <a:latin typeface="Sakkal Majalla" pitchFamily="2" charset="-78"/>
                <a:cs typeface="Sakkal Majalla" pitchFamily="2" charset="-78"/>
              </a:rPr>
              <a:t>إن ايداع النقود الورقية لدى البنوك (حفاظا عليها) أدى إلى استخدامها في خلق نقود جديدة هي النقود الكتابية وهي حسابات دائنة لدى البنوك التجارية يتم استعمالها باستخدام الشيك.</a:t>
            </a:r>
            <a:endParaRPr lang="fr-FR" sz="2400" dirty="0">
              <a:latin typeface="Sakkal Majalla" pitchFamily="2" charset="-78"/>
              <a:cs typeface="Sakkal Majalla" pitchFamily="2" charset="-78"/>
            </a:endParaRPr>
          </a:p>
          <a:p>
            <a:pPr algn="just" rtl="1">
              <a:lnSpc>
                <a:spcPct val="150000"/>
              </a:lnSpc>
            </a:pPr>
            <a:r>
              <a:rPr lang="ar-DZ" sz="2400" b="1" dirty="0">
                <a:latin typeface="Sakkal Majalla" pitchFamily="2" charset="-78"/>
                <a:cs typeface="Sakkal Majalla" pitchFamily="2" charset="-78"/>
              </a:rPr>
              <a:t>- </a:t>
            </a:r>
            <a:r>
              <a:rPr lang="ar-DZ" sz="2800" b="1" dirty="0">
                <a:latin typeface="Sakkal Majalla" pitchFamily="2" charset="-78"/>
                <a:cs typeface="Sakkal Majalla" pitchFamily="2" charset="-78"/>
              </a:rPr>
              <a:t>مرحلة النقود الالكترونية:</a:t>
            </a:r>
            <a:r>
              <a:rPr lang="ar-DZ" sz="2800" dirty="0">
                <a:latin typeface="Sakkal Majalla" pitchFamily="2" charset="-78"/>
                <a:cs typeface="Sakkal Majalla" pitchFamily="2" charset="-78"/>
              </a:rPr>
              <a:t> </a:t>
            </a:r>
            <a:r>
              <a:rPr lang="ar-DZ" sz="2400" dirty="0">
                <a:latin typeface="Sakkal Majalla" pitchFamily="2" charset="-78"/>
                <a:cs typeface="Sakkal Majalla" pitchFamily="2" charset="-78"/>
              </a:rPr>
              <a:t>وظهرت هذه النقود نتيجة التطور الحاصل في التكنولوجيا حيث أنه هذه النقود تستعمل في وسائط الكترونية تعتمد على الرصيد النقدي في البنوك.</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2551873858"/>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260648"/>
            <a:ext cx="7848872" cy="2123658"/>
          </a:xfrm>
          <a:prstGeom prst="rect">
            <a:avLst/>
          </a:prstGeom>
        </p:spPr>
        <p:txBody>
          <a:bodyPr wrap="square">
            <a:spAutoFit/>
          </a:bodyPr>
          <a:lstStyle/>
          <a:p>
            <a:pPr algn="just" rtl="1"/>
            <a:r>
              <a:rPr lang="ar-DZ" sz="2200" b="1" dirty="0">
                <a:latin typeface="Sakkal Majalla" pitchFamily="2" charset="-78"/>
                <a:cs typeface="Sakkal Majalla" pitchFamily="2" charset="-78"/>
              </a:rPr>
              <a:t>3. أنواع الأسواق النقدية والادوات المالية المتداولة فيها:</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وتنقسم السوق النقدية إلى</a:t>
            </a:r>
            <a:r>
              <a:rPr lang="ar-DZ" sz="2200" b="1" dirty="0">
                <a:latin typeface="Sakkal Majalla" pitchFamily="2" charset="-78"/>
                <a:cs typeface="Sakkal Majalla" pitchFamily="2" charset="-78"/>
              </a:rPr>
              <a:t>: </a:t>
            </a:r>
            <a:endParaRPr lang="fr-FR" sz="2200" b="1"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أولا- سوق ما بين البنوك.</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توفر سوق ما بين البنوك إمكانية مبادلة فوائض البنوك إمكانية مبادلة فوائض او عجوزات البنوك بالنقود المركزية. فهذه السوق المسماة بسوق النقود المركزية مهيأة لمؤسسات القرض وبعض المؤسسات المالية، أما الوكلاء الاقتصاديين غير </a:t>
            </a:r>
            <a:r>
              <a:rPr lang="ar-DZ" sz="2200" dirty="0" smtClean="0">
                <a:latin typeface="Sakkal Majalla" pitchFamily="2" charset="-78"/>
                <a:cs typeface="Sakkal Majalla" pitchFamily="2" charset="-78"/>
              </a:rPr>
              <a:t>الماليين </a:t>
            </a:r>
            <a:r>
              <a:rPr lang="ar-DZ" sz="2200" dirty="0">
                <a:latin typeface="Sakkal Majalla" pitchFamily="2" charset="-78"/>
                <a:cs typeface="Sakkal Majalla" pitchFamily="2" charset="-78"/>
              </a:rPr>
              <a:t>ليس لهم مكان في هذه السوق.</a:t>
            </a:r>
            <a:endParaRPr lang="fr-FR" sz="2200" dirty="0">
              <a:latin typeface="Sakkal Majalla" pitchFamily="2" charset="-78"/>
              <a:cs typeface="Sakkal Majalla" pitchFamily="2" charset="-78"/>
            </a:endParaRPr>
          </a:p>
        </p:txBody>
      </p:sp>
      <p:sp>
        <p:nvSpPr>
          <p:cNvPr id="5" name="Rectangle 4"/>
          <p:cNvSpPr/>
          <p:nvPr/>
        </p:nvSpPr>
        <p:spPr>
          <a:xfrm>
            <a:off x="1115616" y="2636912"/>
            <a:ext cx="7740352" cy="2462213"/>
          </a:xfrm>
          <a:prstGeom prst="rect">
            <a:avLst/>
          </a:prstGeom>
        </p:spPr>
        <p:txBody>
          <a:bodyPr wrap="square">
            <a:spAutoFit/>
          </a:bodyPr>
          <a:lstStyle/>
          <a:p>
            <a:pPr algn="just" rtl="1"/>
            <a:r>
              <a:rPr lang="ar-DZ" sz="2200" b="1" dirty="0">
                <a:latin typeface="Sakkal Majalla" pitchFamily="2" charset="-78"/>
                <a:cs typeface="Sakkal Majalla" pitchFamily="2" charset="-78"/>
              </a:rPr>
              <a:t>ثانيا: سوق الأصول المالية القابلة للتداول.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تشكل سوق الأصول المالية الخاصة بالحقوق القابلة للتداول القسم الثاني للسوق النقدية، وهذه الاخيرة كما أسلفنا الذكر عنصر قصير ومتوسط الأجل ضمن مجال الأسواق المالية.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وقد أدى ظهور ونمو سوق الأصول المالية للتداول إلى التأثير بشكل كبير على التطور الأخير لسوق ما بين البنوك، لكونها أبرزت إيجابية دخول الأعوان الاقتصاديين ووفرت إمكانيات التوظيف </a:t>
            </a:r>
            <a:r>
              <a:rPr lang="en-US" sz="2200" dirty="0">
                <a:latin typeface="Sakkal Majalla" pitchFamily="2" charset="-78"/>
                <a:cs typeface="Sakkal Majalla" pitchFamily="2" charset="-78"/>
              </a:rPr>
              <a:t>(placement)</a:t>
            </a:r>
            <a:r>
              <a:rPr lang="ar-DZ" sz="2200" dirty="0">
                <a:latin typeface="Sakkal Majalla" pitchFamily="2" charset="-78"/>
                <a:cs typeface="Sakkal Majalla" pitchFamily="2" charset="-78"/>
              </a:rPr>
              <a:t> لأجل قصير ومتوسط، وهذه الأصول المالية أصبحت بشكل تدريجي وسيلة ضمان </a:t>
            </a:r>
            <a:r>
              <a:rPr lang="en-US" sz="2200" dirty="0">
                <a:latin typeface="Sakkal Majalla" pitchFamily="2" charset="-78"/>
                <a:cs typeface="Sakkal Majalla" pitchFamily="2" charset="-78"/>
              </a:rPr>
              <a:t>(support)</a:t>
            </a:r>
            <a:r>
              <a:rPr lang="ar-DZ" sz="2200" dirty="0">
                <a:latin typeface="Sakkal Majalla" pitchFamily="2" charset="-78"/>
                <a:cs typeface="Sakkal Majalla" pitchFamily="2" charset="-78"/>
              </a:rPr>
              <a:t> أكثر فعالية بين مؤسسات القرض، خاصة في حالة أذونات الخزينة.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158382314"/>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820472" cy="1785104"/>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2.3</a:t>
            </a:r>
            <a:r>
              <a:rPr lang="ar-DZ" sz="2200" b="1" dirty="0">
                <a:latin typeface="Sakkal Majalla" pitchFamily="2" charset="-78"/>
                <a:cs typeface="Sakkal Majalla" pitchFamily="2" charset="-78"/>
              </a:rPr>
              <a:t>. الأدوات المتداولة فيها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ويبقى أن نشير إلى نطاق التعامل بأوراق السوق النقدي أنه يتعدى الأدوات </a:t>
            </a:r>
            <a:r>
              <a:rPr lang="ar-DZ" sz="2200" dirty="0" smtClean="0">
                <a:latin typeface="Sakkal Majalla" pitchFamily="2" charset="-78"/>
                <a:cs typeface="Sakkal Majalla" pitchFamily="2" charset="-78"/>
              </a:rPr>
              <a:t>الاستثمارية </a:t>
            </a:r>
            <a:r>
              <a:rPr lang="ar-DZ" sz="2200" dirty="0">
                <a:latin typeface="Sakkal Majalla" pitchFamily="2" charset="-78"/>
                <a:cs typeface="Sakkal Majalla" pitchFamily="2" charset="-78"/>
              </a:rPr>
              <a:t>المتاحة والتي سيأتي ذكرها وتفصيلها كما هو مبين أدناه إلى طريقة القروض المباشرة قصيرة الأجل، تتوفر في سوق النقد مجموعة من أدوات </a:t>
            </a:r>
            <a:r>
              <a:rPr lang="ar-DZ" sz="2200" dirty="0" smtClean="0">
                <a:latin typeface="Sakkal Majalla" pitchFamily="2" charset="-78"/>
                <a:cs typeface="Sakkal Majalla" pitchFamily="2" charset="-78"/>
              </a:rPr>
              <a:t>االاستثمار </a:t>
            </a:r>
            <a:r>
              <a:rPr lang="ar-DZ" sz="2200" dirty="0">
                <a:latin typeface="Sakkal Majalla" pitchFamily="2" charset="-78"/>
                <a:cs typeface="Sakkal Majalla" pitchFamily="2" charset="-78"/>
              </a:rPr>
              <a:t>ومن أهمها ما </a:t>
            </a:r>
            <a:r>
              <a:rPr lang="ar-DZ" sz="2200" dirty="0" smtClean="0">
                <a:latin typeface="Sakkal Majalla" pitchFamily="2" charset="-78"/>
                <a:cs typeface="Sakkal Majalla" pitchFamily="2" charset="-78"/>
              </a:rPr>
              <a:t>يلي:</a:t>
            </a:r>
            <a:endParaRPr lang="fr-FR" sz="2200" dirty="0">
              <a:latin typeface="Sakkal Majalla" pitchFamily="2" charset="-78"/>
              <a:cs typeface="Sakkal Majalla" pitchFamily="2" charset="-78"/>
            </a:endParaRPr>
          </a:p>
          <a:p>
            <a:pPr algn="ctr" rtl="1"/>
            <a:r>
              <a:rPr lang="ar-DZ" sz="2200" b="1" dirty="0">
                <a:latin typeface="Sakkal Majalla" pitchFamily="2" charset="-78"/>
                <a:cs typeface="Sakkal Majalla" pitchFamily="2" charset="-78"/>
              </a:rPr>
              <a:t>الشكل رقم(17): أدوات التعامل في سوق النقد </a:t>
            </a:r>
            <a:endParaRPr lang="fr-FR" sz="2200" b="1" dirty="0">
              <a:latin typeface="Sakkal Majalla" pitchFamily="2" charset="-78"/>
              <a:cs typeface="Sakkal Majalla" pitchFamily="2" charset="-78"/>
            </a:endParaRPr>
          </a:p>
        </p:txBody>
      </p:sp>
      <p:sp>
        <p:nvSpPr>
          <p:cNvPr id="3" name="Rectangle 2"/>
          <p:cNvSpPr/>
          <p:nvPr/>
        </p:nvSpPr>
        <p:spPr>
          <a:xfrm>
            <a:off x="182610" y="2348880"/>
            <a:ext cx="8640960" cy="430887"/>
          </a:xfrm>
          <a:prstGeom prst="rect">
            <a:avLst/>
          </a:prstGeom>
        </p:spPr>
        <p:txBody>
          <a:bodyPr wrap="square">
            <a:spAutoFit/>
          </a:bodyPr>
          <a:lstStyle/>
          <a:p>
            <a:pPr algn="r" rtl="1"/>
            <a:r>
              <a:rPr lang="ar-DZ" sz="2200" dirty="0">
                <a:latin typeface="Sakkal Majalla" pitchFamily="2" charset="-78"/>
                <a:cs typeface="Sakkal Majalla" pitchFamily="2" charset="-78"/>
              </a:rPr>
              <a:t>شهادات الإيداع    </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الأوراق التجارية        </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أذونات الخزينة        </a:t>
            </a:r>
            <a:r>
              <a:rPr lang="ar-DZ" sz="2200" dirty="0" smtClean="0">
                <a:latin typeface="Sakkal Majalla" pitchFamily="2" charset="-78"/>
                <a:cs typeface="Sakkal Majalla" pitchFamily="2" charset="-78"/>
              </a:rPr>
              <a:t>    </a:t>
            </a:r>
            <a:r>
              <a:rPr lang="ar-DZ" sz="2200" dirty="0" err="1">
                <a:latin typeface="Sakkal Majalla" pitchFamily="2" charset="-78"/>
                <a:cs typeface="Sakkal Majalla" pitchFamily="2" charset="-78"/>
              </a:rPr>
              <a:t>القبولات</a:t>
            </a:r>
            <a:r>
              <a:rPr lang="ar-DZ" sz="2200" dirty="0">
                <a:latin typeface="Sakkal Majalla" pitchFamily="2" charset="-78"/>
                <a:cs typeface="Sakkal Majalla" pitchFamily="2" charset="-78"/>
              </a:rPr>
              <a:t> المصرفية القابلة للتداول</a:t>
            </a:r>
            <a:endParaRPr lang="fr-FR" sz="2200" dirty="0">
              <a:latin typeface="Sakkal Majalla" pitchFamily="2" charset="-78"/>
              <a:cs typeface="Sakkal Majalla" pitchFamily="2" charset="-78"/>
            </a:endParaRPr>
          </a:p>
        </p:txBody>
      </p:sp>
      <p:sp>
        <p:nvSpPr>
          <p:cNvPr id="4" name="Rectangle 3"/>
          <p:cNvSpPr/>
          <p:nvPr/>
        </p:nvSpPr>
        <p:spPr>
          <a:xfrm>
            <a:off x="1801298" y="2818205"/>
            <a:ext cx="6212008" cy="430887"/>
          </a:xfrm>
          <a:prstGeom prst="rect">
            <a:avLst/>
          </a:prstGeom>
        </p:spPr>
        <p:txBody>
          <a:bodyPr wrap="square">
            <a:spAutoFit/>
          </a:bodyPr>
          <a:lstStyle/>
          <a:p>
            <a:pPr algn="r" rtl="1"/>
            <a:r>
              <a:rPr lang="ar-DZ" sz="2200" dirty="0">
                <a:latin typeface="Sakkal Majalla" pitchFamily="2" charset="-78"/>
                <a:cs typeface="Sakkal Majalla" pitchFamily="2" charset="-78"/>
              </a:rPr>
              <a:t>الكمبيالات قصيرة الأجل                               </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سوق اليورو دولار</a:t>
            </a:r>
            <a:endParaRPr lang="fr-FR" sz="2200" dirty="0">
              <a:latin typeface="Sakkal Majalla" pitchFamily="2" charset="-78"/>
              <a:cs typeface="Sakkal Majalla" pitchFamily="2" charset="-78"/>
            </a:endParaRPr>
          </a:p>
        </p:txBody>
      </p:sp>
      <p:grpSp>
        <p:nvGrpSpPr>
          <p:cNvPr id="5" name="Group 373"/>
          <p:cNvGrpSpPr>
            <a:grpSpLocks/>
          </p:cNvGrpSpPr>
          <p:nvPr/>
        </p:nvGrpSpPr>
        <p:grpSpPr bwMode="auto">
          <a:xfrm>
            <a:off x="1247806" y="2060848"/>
            <a:ext cx="6780577" cy="756285"/>
            <a:chOff x="934" y="2149"/>
            <a:chExt cx="8940" cy="1191"/>
          </a:xfrm>
        </p:grpSpPr>
        <p:cxnSp>
          <p:nvCxnSpPr>
            <p:cNvPr id="6" name="Connecteur droit 5"/>
            <p:cNvCxnSpPr/>
            <p:nvPr/>
          </p:nvCxnSpPr>
          <p:spPr bwMode="auto">
            <a:xfrm flipH="1">
              <a:off x="934" y="2149"/>
              <a:ext cx="8940" cy="12"/>
            </a:xfrm>
            <a:prstGeom prst="line">
              <a:avLst/>
            </a:prstGeom>
            <a:noFill/>
            <a:ln w="9525">
              <a:solidFill>
                <a:schemeClr val="tx1">
                  <a:lumMod val="100000"/>
                  <a:lumOff val="0"/>
                </a:schemeClr>
              </a:solidFill>
              <a:round/>
              <a:headEnd/>
              <a:tailEnd/>
            </a:ln>
            <a:extLst>
              <a:ext uri="{909E8E84-426E-40DD-AFC4-6F175D3DCCD1}">
                <a14:hiddenFill xmlns:a14="http://schemas.microsoft.com/office/drawing/2010/main">
                  <a:noFill/>
                </a14:hiddenFill>
              </a:ext>
            </a:extLst>
          </p:spPr>
        </p:cxnSp>
        <p:cxnSp>
          <p:nvCxnSpPr>
            <p:cNvPr id="7" name="Connecteur droit avec flèche 6"/>
            <p:cNvCxnSpPr>
              <a:cxnSpLocks noChangeShapeType="1"/>
            </p:cNvCxnSpPr>
            <p:nvPr/>
          </p:nvCxnSpPr>
          <p:spPr bwMode="auto">
            <a:xfrm>
              <a:off x="9874" y="2161"/>
              <a:ext cx="0" cy="396"/>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8" name="Connecteur droit avec flèche 7"/>
            <p:cNvCxnSpPr>
              <a:cxnSpLocks noChangeShapeType="1"/>
            </p:cNvCxnSpPr>
            <p:nvPr/>
          </p:nvCxnSpPr>
          <p:spPr bwMode="auto">
            <a:xfrm>
              <a:off x="8271" y="2166"/>
              <a:ext cx="0" cy="1164"/>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9" name="Connecteur droit avec flèche 8"/>
            <p:cNvCxnSpPr>
              <a:cxnSpLocks noChangeShapeType="1"/>
            </p:cNvCxnSpPr>
            <p:nvPr/>
          </p:nvCxnSpPr>
          <p:spPr bwMode="auto">
            <a:xfrm>
              <a:off x="7260" y="2161"/>
              <a:ext cx="0" cy="396"/>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0" name="Connecteur droit avec flèche 9"/>
            <p:cNvCxnSpPr>
              <a:cxnSpLocks noChangeShapeType="1"/>
            </p:cNvCxnSpPr>
            <p:nvPr/>
          </p:nvCxnSpPr>
          <p:spPr bwMode="auto">
            <a:xfrm>
              <a:off x="5226" y="2161"/>
              <a:ext cx="0" cy="396"/>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1" name="Connecteur droit avec flèche 10"/>
            <p:cNvCxnSpPr>
              <a:cxnSpLocks noChangeShapeType="1"/>
            </p:cNvCxnSpPr>
            <p:nvPr/>
          </p:nvCxnSpPr>
          <p:spPr bwMode="auto">
            <a:xfrm>
              <a:off x="3992" y="2176"/>
              <a:ext cx="0" cy="1164"/>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2" name="Connecteur droit avec flèche 11"/>
            <p:cNvCxnSpPr>
              <a:cxnSpLocks noChangeShapeType="1"/>
            </p:cNvCxnSpPr>
            <p:nvPr/>
          </p:nvCxnSpPr>
          <p:spPr bwMode="auto">
            <a:xfrm>
              <a:off x="934" y="2161"/>
              <a:ext cx="0" cy="396"/>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grpSp>
      <p:sp>
        <p:nvSpPr>
          <p:cNvPr id="13" name="Rectangle 12"/>
          <p:cNvSpPr/>
          <p:nvPr/>
        </p:nvSpPr>
        <p:spPr>
          <a:xfrm>
            <a:off x="1787981" y="3266289"/>
            <a:ext cx="5387789" cy="430887"/>
          </a:xfrm>
          <a:prstGeom prst="rect">
            <a:avLst/>
          </a:prstGeom>
        </p:spPr>
        <p:txBody>
          <a:bodyPr wrap="square">
            <a:spAutoFit/>
          </a:bodyPr>
          <a:lstStyle/>
          <a:p>
            <a:pPr algn="ctr" rtl="1"/>
            <a:r>
              <a:rPr lang="ar-DZ" sz="2200" dirty="0">
                <a:latin typeface="Sakkal Majalla" pitchFamily="2" charset="-78"/>
                <a:cs typeface="Sakkal Majalla" pitchFamily="2" charset="-78"/>
              </a:rPr>
              <a:t>المصدر: صلاح الدين شريط، مرجع سابق، ص54.</a:t>
            </a:r>
            <a:endParaRPr lang="fr-FR" sz="2200" dirty="0">
              <a:latin typeface="Sakkal Majalla" pitchFamily="2" charset="-78"/>
              <a:cs typeface="Sakkal Majalla" pitchFamily="2" charset="-78"/>
            </a:endParaRPr>
          </a:p>
        </p:txBody>
      </p:sp>
      <p:sp>
        <p:nvSpPr>
          <p:cNvPr id="14" name="Rectangle 13"/>
          <p:cNvSpPr/>
          <p:nvPr/>
        </p:nvSpPr>
        <p:spPr>
          <a:xfrm>
            <a:off x="1132515" y="4293096"/>
            <a:ext cx="7691055" cy="1785104"/>
          </a:xfrm>
          <a:prstGeom prst="rect">
            <a:avLst/>
          </a:prstGeom>
        </p:spPr>
        <p:txBody>
          <a:bodyPr wrap="square">
            <a:spAutoFit/>
          </a:bodyPr>
          <a:lstStyle/>
          <a:p>
            <a:pPr algn="just" rtl="1"/>
            <a:r>
              <a:rPr lang="ar-DZ" sz="2200" b="1" dirty="0">
                <a:latin typeface="Sakkal Majalla" pitchFamily="2" charset="-78"/>
                <a:cs typeface="Sakkal Majalla" pitchFamily="2" charset="-78"/>
              </a:rPr>
              <a:t>1.2.3.  شهادات الإيداع القابلة للتداول: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تعتبر هذه الشهادات من أهم أدوات </a:t>
            </a:r>
            <a:r>
              <a:rPr lang="ar-DZ" sz="2200" dirty="0" smtClean="0">
                <a:latin typeface="Sakkal Majalla" pitchFamily="2" charset="-78"/>
                <a:cs typeface="Sakkal Majalla" pitchFamily="2" charset="-78"/>
              </a:rPr>
              <a:t>الاستثمار </a:t>
            </a:r>
            <a:r>
              <a:rPr lang="ar-DZ" sz="2200" dirty="0">
                <a:latin typeface="Sakkal Majalla" pitchFamily="2" charset="-78"/>
                <a:cs typeface="Sakkal Majalla" pitchFamily="2" charset="-78"/>
              </a:rPr>
              <a:t>في سوق النقد، يصدرها البنك التجاري ولا يعطي لحاملها الحق في إسترداد قيمتها من البنك المصدر إلا في تاريخ الإستحقاق، أما قبل ذلك التاريخ فإنه لا سبيل لحاملها سوى عرضها للبيع في السوق الثانوي الذي يتضمن البنوك التجارية والمستثمرين والوسطاء الذين يتمثل تلك الشهادات.</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476672"/>
            <a:ext cx="7776864" cy="5509200"/>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2.2.3</a:t>
            </a:r>
            <a:r>
              <a:rPr lang="ar-DZ" sz="2200" b="1" dirty="0">
                <a:latin typeface="Sakkal Majalla" pitchFamily="2" charset="-78"/>
                <a:cs typeface="Sakkal Majalla" pitchFamily="2" charset="-78"/>
              </a:rPr>
              <a:t>. الأوراق التجارية: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وهي تشمل فقط مفهوم السند الأدنى أو سند لأمر قصير الأجل، وهي عادة تصدر في السوق المفتوحة من قبل الشركات العالية السمعة والمكانة الراسخة دون ضمانات معينة </a:t>
            </a:r>
            <a:r>
              <a:rPr lang="ar-DZ" sz="2200" dirty="0" smtClean="0">
                <a:latin typeface="Sakkal Majalla" pitchFamily="2" charset="-78"/>
                <a:cs typeface="Sakkal Majalla" pitchFamily="2" charset="-78"/>
              </a:rPr>
              <a:t>كاللالتزام</a:t>
            </a:r>
            <a:r>
              <a:rPr lang="ar-DZ" sz="2200" dirty="0">
                <a:latin typeface="Sakkal Majalla" pitchFamily="2" charset="-78"/>
                <a:cs typeface="Sakkal Majalla" pitchFamily="2" charset="-78"/>
              </a:rPr>
              <a:t>، على الجهة المصدرة نفسها.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وبهذا المعنى نجد أن الأوراق التجارية من أدوات </a:t>
            </a:r>
            <a:r>
              <a:rPr lang="ar-DZ" sz="2200" dirty="0" smtClean="0">
                <a:latin typeface="Sakkal Majalla" pitchFamily="2" charset="-78"/>
                <a:cs typeface="Sakkal Majalla" pitchFamily="2" charset="-78"/>
              </a:rPr>
              <a:t>الاستثمار </a:t>
            </a:r>
            <a:r>
              <a:rPr lang="ar-DZ" sz="2200" dirty="0">
                <a:latin typeface="Sakkal Majalla" pitchFamily="2" charset="-78"/>
                <a:cs typeface="Sakkal Majalla" pitchFamily="2" charset="-78"/>
              </a:rPr>
              <a:t>ذات الدخل الثابت وتصدر لحامله وعلى أساس الخصم مثل أذونات الخزينة، وعادة ما تحصل الشركات المقترضة على </a:t>
            </a:r>
            <a:r>
              <a:rPr lang="ar-DZ" sz="2200" dirty="0" smtClean="0">
                <a:latin typeface="Sakkal Majalla" pitchFamily="2" charset="-78"/>
                <a:cs typeface="Sakkal Majalla" pitchFamily="2" charset="-78"/>
              </a:rPr>
              <a:t>ائتمان </a:t>
            </a:r>
            <a:r>
              <a:rPr lang="ar-DZ" sz="2200" dirty="0">
                <a:latin typeface="Sakkal Majalla" pitchFamily="2" charset="-78"/>
                <a:cs typeface="Sakkal Majalla" pitchFamily="2" charset="-78"/>
              </a:rPr>
              <a:t>مفتوح لدى بعض البنوك التجارية، حيث تقوم البنوك بالإلتزام بدفع قيمة تلك الأوراق لحاملها في تاريخ الإستحقاق، وهذا ما يوقي المركز المالي لتلك الأوراق.</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3.2.3. أذونات الخزينة: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تعرف أذونات الخزينة على انها  أداة دين حكومية وتصدر بصيغة ولآجال تتراوح بين 3شهور إلى 12 شهرا.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ويمكن بيع الإذن بخصم أي سعر أقل من قيمته الإسمية، وفي تاريخ </a:t>
            </a:r>
            <a:r>
              <a:rPr lang="ar-DZ" sz="2200" dirty="0" smtClean="0">
                <a:latin typeface="Sakkal Majalla" pitchFamily="2" charset="-78"/>
                <a:cs typeface="Sakkal Majalla" pitchFamily="2" charset="-78"/>
              </a:rPr>
              <a:t>االاستحقاق </a:t>
            </a:r>
            <a:r>
              <a:rPr lang="ar-DZ" sz="2200" dirty="0">
                <a:latin typeface="Sakkal Majalla" pitchFamily="2" charset="-78"/>
                <a:cs typeface="Sakkal Majalla" pitchFamily="2" charset="-78"/>
              </a:rPr>
              <a:t>تلتزم الحكومة بدفع قيمته الإسمية المدونة على الإذن.</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وعادة ما يكون المستثمرين في أذونات الخزينة مؤسسات </a:t>
            </a:r>
            <a:r>
              <a:rPr lang="ar-DZ" sz="2200" dirty="0" smtClean="0">
                <a:latin typeface="Sakkal Majalla" pitchFamily="2" charset="-78"/>
                <a:cs typeface="Sakkal Majalla" pitchFamily="2" charset="-78"/>
              </a:rPr>
              <a:t>استثمارية </a:t>
            </a:r>
            <a:r>
              <a:rPr lang="ar-DZ" sz="2200" dirty="0">
                <a:latin typeface="Sakkal Majalla" pitchFamily="2" charset="-78"/>
                <a:cs typeface="Sakkal Majalla" pitchFamily="2" charset="-78"/>
              </a:rPr>
              <a:t>(</a:t>
            </a:r>
            <a:r>
              <a:rPr lang="ar-DZ" sz="2200" dirty="0" smtClean="0">
                <a:latin typeface="Sakkal Majalla" pitchFamily="2" charset="-78"/>
                <a:cs typeface="Sakkal Majalla" pitchFamily="2" charset="-78"/>
              </a:rPr>
              <a:t>وليسوا </a:t>
            </a:r>
            <a:r>
              <a:rPr lang="ar-DZ" sz="2200" dirty="0">
                <a:latin typeface="Sakkal Majalla" pitchFamily="2" charset="-78"/>
                <a:cs typeface="Sakkal Majalla" pitchFamily="2" charset="-78"/>
              </a:rPr>
              <a:t>أفرادا)، مثل البنوك وشركات التأمين وشركات </a:t>
            </a:r>
            <a:r>
              <a:rPr lang="ar-DZ" sz="2200" dirty="0" smtClean="0">
                <a:latin typeface="Sakkal Majalla" pitchFamily="2" charset="-78"/>
                <a:cs typeface="Sakkal Majalla" pitchFamily="2" charset="-78"/>
              </a:rPr>
              <a:t>الاستثمار</a:t>
            </a:r>
            <a:r>
              <a:rPr lang="ar-DZ" sz="2200" dirty="0">
                <a:latin typeface="Sakkal Majalla" pitchFamily="2" charset="-78"/>
                <a:cs typeface="Sakkal Majalla" pitchFamily="2" charset="-78"/>
              </a:rPr>
              <a:t>، والبنك المركزي لأي دولة هو الذي يطرح الأذونات للبيع في السوق، ويعتبر عائدها خاليا من المخاطر.</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400" advTm="22000">
        <p14:ripple/>
      </p:transition>
    </mc:Choice>
    <mc:Fallback xmlns="">
      <p:transition spd="slow" advTm="22000">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308" y="417797"/>
            <a:ext cx="7812360" cy="5170646"/>
          </a:xfrm>
          <a:prstGeom prst="rect">
            <a:avLst/>
          </a:prstGeom>
        </p:spPr>
        <p:txBody>
          <a:bodyPr wrap="square">
            <a:spAutoFit/>
          </a:bodyPr>
          <a:lstStyle/>
          <a:p>
            <a:pPr algn="just" rtl="1"/>
            <a:r>
              <a:rPr lang="ar-DZ" sz="2200" b="1" dirty="0">
                <a:latin typeface="Sakkal Majalla" pitchFamily="2" charset="-78"/>
                <a:cs typeface="Sakkal Majalla" pitchFamily="2" charset="-78"/>
              </a:rPr>
              <a:t>4.2.3. السحوبات (</a:t>
            </a:r>
            <a:r>
              <a:rPr lang="ar-DZ" sz="2200" b="1" dirty="0" err="1">
                <a:latin typeface="Sakkal Majalla" pitchFamily="2" charset="-78"/>
                <a:cs typeface="Sakkal Majalla" pitchFamily="2" charset="-78"/>
              </a:rPr>
              <a:t>القبولات</a:t>
            </a:r>
            <a:r>
              <a:rPr lang="ar-DZ" sz="2200" b="1" dirty="0">
                <a:latin typeface="Sakkal Majalla" pitchFamily="2" charset="-78"/>
                <a:cs typeface="Sakkal Majalla" pitchFamily="2" charset="-78"/>
              </a:rPr>
              <a:t> المصرفية):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تعتبر القبولات المصرفية أداة دين صادرة عن أحد البنوك التجارية وهي عبارة عن سحوبات بنكية يستخدمها المستوردون المحليون في </a:t>
            </a:r>
            <a:r>
              <a:rPr lang="ar-DZ" sz="2200" dirty="0" smtClean="0">
                <a:latin typeface="Sakkal Majalla" pitchFamily="2" charset="-78"/>
                <a:cs typeface="Sakkal Majalla" pitchFamily="2" charset="-78"/>
              </a:rPr>
              <a:t>استراد </a:t>
            </a:r>
            <a:r>
              <a:rPr lang="ar-DZ" sz="2200" dirty="0">
                <a:latin typeface="Sakkal Majalla" pitchFamily="2" charset="-78"/>
                <a:cs typeface="Sakkal Majalla" pitchFamily="2" charset="-78"/>
              </a:rPr>
              <a:t>بضاعة أجنبية على الحساب</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5.2.3. الكمبيالات القصيرة الأجل: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تمثل الكمبيالات شكلا آخر من شهادات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قصيرة الأجل، وهي تعهد كتابي بإعادة مبلغ إقترضه شخص ما من أحد البنوك التجارية، ويمكن للبنك الإحتفاظ بالتعهد والذي يمثل (عقد إقتراض يتولد عنه فوائد)، حتى تاريخ الإستحقاق، كما يمكنه بيعه لطرف آخر، وكذلك الطرف الثاني يبيعه بدوره لطرف ثالث إذا رغب بذلك وهكذا على حسب حاجة كل طرف للسيولة.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6.2.3. سوق الإقراض المصرفي بالعملات الأجنبية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لقد عرفت بتلك القروض بانها "القروض الممنوحة من طرف البنوك </a:t>
            </a:r>
            <a:r>
              <a:rPr lang="ar-DZ" sz="2200" dirty="0" smtClean="0">
                <a:latin typeface="Sakkal Majalla" pitchFamily="2" charset="-78"/>
                <a:cs typeface="Sakkal Majalla" pitchFamily="2" charset="-78"/>
              </a:rPr>
              <a:t>باستعمال </a:t>
            </a:r>
            <a:r>
              <a:rPr lang="ar-DZ" sz="2200" dirty="0">
                <a:latin typeface="Sakkal Majalla" pitchFamily="2" charset="-78"/>
                <a:cs typeface="Sakkal Majalla" pitchFamily="2" charset="-78"/>
              </a:rPr>
              <a:t>عملة أجنبية أي خارج الدولة التي أصدرتها".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وبذلك فإن سوق الإقراض المصرفي بالعملات الأجنبية هي سوق منح القروض متوسطة وطويلة الأجل على المستوى العالمي، والتي عادة </a:t>
            </a:r>
            <a:r>
              <a:rPr lang="ar-DZ" sz="2200" dirty="0" smtClean="0">
                <a:latin typeface="Sakkal Majalla" pitchFamily="2" charset="-78"/>
                <a:cs typeface="Sakkal Majalla" pitchFamily="2" charset="-78"/>
              </a:rPr>
              <a:t>ما تكون </a:t>
            </a:r>
            <a:r>
              <a:rPr lang="ar-DZ" sz="2200" dirty="0">
                <a:latin typeface="Sakkal Majalla" pitchFamily="2" charset="-78"/>
                <a:cs typeface="Sakkal Majalla" pitchFamily="2" charset="-78"/>
              </a:rPr>
              <a:t>بمبالغ كبيرة، بالإضافة إلى ذلك فإن البنوك العالمية المتخصصة في منح مثل هذه القروض </a:t>
            </a:r>
            <a:r>
              <a:rPr lang="ar-DZ" sz="2200" dirty="0" smtClean="0">
                <a:latin typeface="Sakkal Majalla" pitchFamily="2" charset="-78"/>
                <a:cs typeface="Sakkal Majalla" pitchFamily="2" charset="-78"/>
              </a:rPr>
              <a:t>لا تخضع </a:t>
            </a:r>
            <a:r>
              <a:rPr lang="ar-DZ" sz="2200" dirty="0">
                <a:latin typeface="Sakkal Majalla" pitchFamily="2" charset="-78"/>
                <a:cs typeface="Sakkal Majalla" pitchFamily="2" charset="-78"/>
              </a:rPr>
              <a:t>في معظم الأحيان لتشريعات وحماية دولة معينة وأن الخطر الذي يميز تلك القروض عادة </a:t>
            </a:r>
            <a:r>
              <a:rPr lang="ar-DZ" sz="2200" dirty="0" smtClean="0">
                <a:latin typeface="Sakkal Majalla" pitchFamily="2" charset="-78"/>
                <a:cs typeface="Sakkal Majalla" pitchFamily="2" charset="-78"/>
              </a:rPr>
              <a:t>ما يكون </a:t>
            </a:r>
            <a:r>
              <a:rPr lang="ar-DZ" sz="2200" dirty="0">
                <a:latin typeface="Sakkal Majalla" pitchFamily="2" charset="-78"/>
                <a:cs typeface="Sakkal Majalla" pitchFamily="2" charset="-78"/>
              </a:rPr>
              <a:t>عاليا نسبيا.</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1763688" y="2276872"/>
            <a:ext cx="6268853" cy="3416320"/>
          </a:xfrm>
          <a:prstGeom prst="rect">
            <a:avLst/>
          </a:prstGeom>
        </p:spPr>
        <p:txBody>
          <a:bodyPr wrap="square">
            <a:spAutoFit/>
          </a:bodyPr>
          <a:lstStyle/>
          <a:p>
            <a:pPr marL="457200" lvl="0" indent="-457200" algn="just" rtl="1">
              <a:lnSpc>
                <a:spcPct val="150000"/>
              </a:lnSpc>
              <a:buFont typeface="+mj-lt"/>
              <a:buAutoNum type="arabicPeriod"/>
            </a:pPr>
            <a:r>
              <a:rPr lang="ar-SA" sz="2400" b="1" dirty="0">
                <a:latin typeface="Sakkal Majalla" pitchFamily="2" charset="-78"/>
                <a:cs typeface="Sakkal Majalla" pitchFamily="2" charset="-78"/>
              </a:rPr>
              <a:t>ماذا يقصد بالسوق النقدية؟.</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400" b="1" dirty="0">
                <a:latin typeface="Sakkal Majalla" pitchFamily="2" charset="-78"/>
                <a:cs typeface="Sakkal Majalla" pitchFamily="2" charset="-78"/>
              </a:rPr>
              <a:t>ما الفرق بين السوق النقدية وسوق رؤوس الأموال.</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400" b="1" dirty="0">
                <a:latin typeface="Sakkal Majalla" pitchFamily="2" charset="-78"/>
                <a:cs typeface="Sakkal Majalla" pitchFamily="2" charset="-78"/>
              </a:rPr>
              <a:t>اشرح أهم الأدوات المتداولة في السوق النقدي.</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400" b="1" dirty="0">
                <a:latin typeface="Sakkal Majalla" pitchFamily="2" charset="-78"/>
                <a:cs typeface="Sakkal Majalla" pitchFamily="2" charset="-78"/>
              </a:rPr>
              <a:t>ماذا يقصد بالسوق ما بين البنوك.</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400" b="1" dirty="0">
                <a:latin typeface="Sakkal Majalla" pitchFamily="2" charset="-78"/>
                <a:cs typeface="Sakkal Majalla" pitchFamily="2" charset="-78"/>
              </a:rPr>
              <a:t>ما علاقة السوق النقدية بالخزينة العمومية؟.</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400" b="1" dirty="0">
                <a:latin typeface="Sakkal Majalla" pitchFamily="2" charset="-78"/>
                <a:cs typeface="Sakkal Majalla" pitchFamily="2" charset="-78"/>
              </a:rPr>
              <a:t>ماذا يقصد بسوق الأورو دولار؟.</a:t>
            </a:r>
            <a:endParaRPr lang="fr-FR" sz="2400" b="1" dirty="0">
              <a:latin typeface="Sakkal Majalla" pitchFamily="2" charset="-78"/>
              <a:cs typeface="Sakkal Majalla" pitchFamily="2" charset="-78"/>
            </a:endParaRPr>
          </a:p>
        </p:txBody>
      </p:sp>
      <p:sp>
        <p:nvSpPr>
          <p:cNvPr id="4" name="Rectangle 3"/>
          <p:cNvSpPr/>
          <p:nvPr/>
        </p:nvSpPr>
        <p:spPr>
          <a:xfrm>
            <a:off x="5736787" y="1484783"/>
            <a:ext cx="2653290" cy="600164"/>
          </a:xfrm>
          <a:prstGeom prst="rect">
            <a:avLst/>
          </a:prstGeom>
        </p:spPr>
        <p:txBody>
          <a:bodyPr wrap="square">
            <a:spAutoFit/>
          </a:bodyPr>
          <a:lstStyle/>
          <a:p>
            <a:pPr algn="just" rtl="1">
              <a:lnSpc>
                <a:spcPct val="150000"/>
              </a:lnSpc>
            </a:pPr>
            <a:r>
              <a:rPr lang="ar-DZ" sz="2400" b="1" dirty="0">
                <a:latin typeface="Sakkal Majalla" pitchFamily="2" charset="-78"/>
                <a:cs typeface="Sakkal Majalla" pitchFamily="2" charset="-78"/>
              </a:rPr>
              <a:t>أجب عن الأسئلة  التالية:</a:t>
            </a:r>
            <a:endParaRPr lang="fr-FR" sz="2400" b="1"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504359"/>
            <a:ext cx="8496944" cy="6894195"/>
          </a:xfrm>
          <a:prstGeom prst="rect">
            <a:avLst/>
          </a:prstGeom>
        </p:spPr>
        <p:txBody>
          <a:bodyPr wrap="square">
            <a:spAutoFit/>
          </a:bodyPr>
          <a:lstStyle/>
          <a:p>
            <a:pPr algn="r" rtl="1"/>
            <a:r>
              <a:rPr lang="ar-SA" sz="2400" b="1" dirty="0">
                <a:latin typeface="Sakkal Majalla" pitchFamily="2" charset="-78"/>
                <a:cs typeface="Sakkal Majalla" pitchFamily="2" charset="-78"/>
              </a:rPr>
              <a:t>السوق النقدي في الجزائر</a:t>
            </a:r>
            <a:r>
              <a:rPr lang="en-US" sz="2400" b="1" dirty="0">
                <a:latin typeface="Sakkal Majalla" pitchFamily="2" charset="-78"/>
                <a:cs typeface="Sakkal Majalla" pitchFamily="2" charset="-78"/>
              </a:rPr>
              <a:t>:</a:t>
            </a:r>
            <a:r>
              <a:rPr lang="en-US" sz="2000" dirty="0">
                <a:latin typeface="Sakkal Majalla" pitchFamily="2" charset="-78"/>
                <a:cs typeface="Sakkal Majalla" pitchFamily="2" charset="-78"/>
              </a:rPr>
              <a:t/>
            </a:r>
            <a:br>
              <a:rPr lang="en-US" sz="2000" dirty="0">
                <a:latin typeface="Sakkal Majalla" pitchFamily="2" charset="-78"/>
                <a:cs typeface="Sakkal Majalla" pitchFamily="2" charset="-78"/>
              </a:rPr>
            </a:br>
            <a:r>
              <a:rPr lang="ar-SA" sz="2200" dirty="0">
                <a:latin typeface="Sakkal Majalla" pitchFamily="2" charset="-78"/>
                <a:cs typeface="Sakkal Majalla" pitchFamily="2" charset="-78"/>
              </a:rPr>
              <a:t>تم إنشاء السوق النقدي في الجزائر في جوان 1989مما فتح المجال أمام المؤسسات المالية غير المصرفية ( صندوق التوفير و الاحتياط ، مؤسسات التأمين ، ومؤسسات الضمان الاجتماعي ) بالتدخل فيه بصفتها مقرضة ، سمحت هذه العملية التي كانت حكرا على الخزينة العامة للبنك المركزي بمراقبة هذا السوق و ذلك </a:t>
            </a:r>
            <a:r>
              <a:rPr lang="ar-SA" sz="2200" dirty="0" err="1">
                <a:latin typeface="Sakkal Majalla" pitchFamily="2" charset="-78"/>
                <a:cs typeface="Sakkal Majalla" pitchFamily="2" charset="-78"/>
              </a:rPr>
              <a:t>بإستعمال</a:t>
            </a:r>
            <a:r>
              <a:rPr lang="ar-SA" sz="2200" dirty="0">
                <a:latin typeface="Sakkal Majalla" pitchFamily="2" charset="-78"/>
                <a:cs typeface="Sakkal Majalla" pitchFamily="2" charset="-78"/>
              </a:rPr>
              <a:t> أسعار الخصم التي أصبحت أعلى من سعر الفائدة</a:t>
            </a:r>
            <a:r>
              <a:rPr lang="en-US" sz="2200" dirty="0">
                <a:latin typeface="Sakkal Majalla" pitchFamily="2" charset="-78"/>
                <a:cs typeface="Sakkal Majalla" pitchFamily="2" charset="-78"/>
              </a:rPr>
              <a:t> .</a:t>
            </a:r>
            <a:br>
              <a:rPr lang="en-US" sz="2200" dirty="0">
                <a:latin typeface="Sakkal Majalla" pitchFamily="2" charset="-78"/>
                <a:cs typeface="Sakkal Majalla" pitchFamily="2" charset="-78"/>
              </a:rPr>
            </a:br>
            <a:r>
              <a:rPr lang="ar-SA" sz="2200" dirty="0">
                <a:latin typeface="Sakkal Majalla" pitchFamily="2" charset="-78"/>
                <a:cs typeface="Sakkal Majalla" pitchFamily="2" charset="-78"/>
              </a:rPr>
              <a:t>إن الرقابة الكفيلة على </a:t>
            </a:r>
            <a:r>
              <a:rPr lang="ar-SA" sz="2200" dirty="0" err="1">
                <a:latin typeface="Sakkal Majalla" pitchFamily="2" charset="-78"/>
                <a:cs typeface="Sakkal Majalla" pitchFamily="2" charset="-78"/>
              </a:rPr>
              <a:t>الإئتمان</a:t>
            </a:r>
            <a:r>
              <a:rPr lang="ar-SA" sz="2200" dirty="0">
                <a:latin typeface="Sakkal Majalla" pitchFamily="2" charset="-78"/>
                <a:cs typeface="Sakkal Majalla" pitchFamily="2" charset="-78"/>
              </a:rPr>
              <a:t> التي يقرها القانون 90-10 لها صفة الرقابة غير المباشرة لكونها لا تخص الرقابة على حجم </a:t>
            </a:r>
            <a:r>
              <a:rPr lang="ar-SA" sz="2200" dirty="0" err="1">
                <a:latin typeface="Sakkal Majalla" pitchFamily="2" charset="-78"/>
                <a:cs typeface="Sakkal Majalla" pitchFamily="2" charset="-78"/>
              </a:rPr>
              <a:t>الإئتمان</a:t>
            </a:r>
            <a:r>
              <a:rPr lang="ar-SA" sz="2200" dirty="0">
                <a:latin typeface="Sakkal Majalla" pitchFamily="2" charset="-78"/>
                <a:cs typeface="Sakkal Majalla" pitchFamily="2" charset="-78"/>
              </a:rPr>
              <a:t> في حد ذاته بل تكون عبر سقوف عملية إعادة الخصم قصد إعادة تمويل البنوك من طرف البنك المركزي . وفي هذا الإطار، بإمكان البنك المركزي أن يعيد خصم السندات المنشأة لتشكيل قروض متوسطة الأجل لمدة أقصاها 6 أشهر ، كما أنه يمكن تجديد هذه العملية على أن لا تتعدى 3 سنوات و ذلك شريطة أن يتمثل هدف هذه القروض المتوسطة الأجل في إحدى الغايات التالية : تطوير وسائل الإنتاج ،تمويل الصادرات ،إنجاز السكنات. كما أنه يمكن للبنك المركزي خصم سندات تمويل تمثل قروضا موسمية أو قروض تمويل قصيرة الأجل كما يمكنه تحديد هذه العملية على أن لا تتعدى مجموع مهلة هذه المساعدة التي يسددها البنك المركزي ، </a:t>
            </a:r>
            <a:r>
              <a:rPr lang="ar-SA" sz="2200" dirty="0" err="1">
                <a:latin typeface="Sakkal Majalla" pitchFamily="2" charset="-78"/>
                <a:cs typeface="Sakkal Majalla" pitchFamily="2" charset="-78"/>
              </a:rPr>
              <a:t>إثني</a:t>
            </a:r>
            <a:r>
              <a:rPr lang="ar-SA" sz="2200" dirty="0">
                <a:latin typeface="Sakkal Majalla" pitchFamily="2" charset="-78"/>
                <a:cs typeface="Sakkal Majalla" pitchFamily="2" charset="-78"/>
              </a:rPr>
              <a:t> عشر شهرا .</a:t>
            </a:r>
            <a:r>
              <a:rPr lang="en-US" sz="2200" dirty="0">
                <a:latin typeface="Sakkal Majalla" pitchFamily="2" charset="-78"/>
                <a:cs typeface="Sakkal Majalla" pitchFamily="2" charset="-78"/>
              </a:rPr>
              <a:t/>
            </a:r>
            <a:br>
              <a:rPr lang="en-US" sz="2200" dirty="0">
                <a:latin typeface="Sakkal Majalla" pitchFamily="2" charset="-78"/>
                <a:cs typeface="Sakkal Majalla" pitchFamily="2" charset="-78"/>
              </a:rPr>
            </a:br>
            <a:r>
              <a:rPr lang="ar-SA" sz="2200" dirty="0">
                <a:latin typeface="Sakkal Majalla" pitchFamily="2" charset="-78"/>
                <a:cs typeface="Sakkal Majalla" pitchFamily="2" charset="-78"/>
              </a:rPr>
              <a:t>*</a:t>
            </a:r>
            <a:r>
              <a:rPr lang="ar-SA" sz="2200" b="1" dirty="0">
                <a:latin typeface="Sakkal Majalla" pitchFamily="2" charset="-78"/>
                <a:cs typeface="Sakkal Majalla" pitchFamily="2" charset="-78"/>
              </a:rPr>
              <a:t>مهام بنك الجزائر</a:t>
            </a:r>
            <a:r>
              <a:rPr lang="en-US" sz="2200" b="1" dirty="0">
                <a:latin typeface="Sakkal Majalla" pitchFamily="2" charset="-78"/>
                <a:cs typeface="Sakkal Majalla" pitchFamily="2" charset="-78"/>
              </a:rPr>
              <a:t>:</a:t>
            </a:r>
            <a:r>
              <a:rPr lang="en-US" sz="2200" dirty="0">
                <a:latin typeface="Sakkal Majalla" pitchFamily="2" charset="-78"/>
                <a:cs typeface="Sakkal Majalla" pitchFamily="2" charset="-78"/>
              </a:rPr>
              <a:t/>
            </a:r>
            <a:br>
              <a:rPr lang="en-US" sz="2200" dirty="0">
                <a:latin typeface="Sakkal Majalla" pitchFamily="2" charset="-78"/>
                <a:cs typeface="Sakkal Majalla" pitchFamily="2" charset="-78"/>
              </a:rPr>
            </a:br>
            <a:r>
              <a:rPr lang="ar-SA" sz="2200" dirty="0">
                <a:latin typeface="Sakkal Majalla" pitchFamily="2" charset="-78"/>
                <a:cs typeface="Sakkal Majalla" pitchFamily="2" charset="-78"/>
              </a:rPr>
              <a:t>لقد استعاد بنك الجزائر في إطار إصلاح النظام النقدي مكانته كمركز لهذا النظام، و دوره في مراقبة عمل نظام التمويل، و هذا بعد أن كانت الخزينة (في الفترة السابقة) هي المركز الفعلي و ليس الرسمي للنظام المصرفي. فإضافة إلى الوظائف التقليدية التي يؤديها البنك المركزي كمعهد للإصدار باحتكار حق إصدار </a:t>
            </a:r>
            <a:r>
              <a:rPr lang="ar-SA" sz="2200" dirty="0" err="1">
                <a:latin typeface="Sakkal Majalla" pitchFamily="2" charset="-78"/>
                <a:cs typeface="Sakkal Majalla" pitchFamily="2" charset="-78"/>
              </a:rPr>
              <a:t>النقود،و</a:t>
            </a:r>
            <a:r>
              <a:rPr lang="ar-SA" sz="2200" dirty="0">
                <a:latin typeface="Sakkal Majalla" pitchFamily="2" charset="-78"/>
                <a:cs typeface="Sakkal Majalla" pitchFamily="2" charset="-78"/>
              </a:rPr>
              <a:t> كبنك للبنوك من خلال علاقته التقليدية مع البنوك التجارية، و كبنك للحكومة من خلال علاقته مع الخزينة، أصبح يلعب دورا أساسيا في الدفاع عن القدرة الشرائية للعملة الوطنية داخليا و خارجيا، وذلك بالعمل على استقرار الأسعار الداخلية واستقر سعر الصرف خارجيا </a:t>
            </a:r>
            <a:endParaRPr lang="fr-FR" sz="2200" dirty="0">
              <a:latin typeface="Sakkal Majalla" pitchFamily="2" charset="-78"/>
              <a:cs typeface="Sakkal Majalla" pitchFamily="2" charset="-78"/>
            </a:endParaRPr>
          </a:p>
        </p:txBody>
      </p:sp>
      <p:sp>
        <p:nvSpPr>
          <p:cNvPr id="6" name="Rectangle 5"/>
          <p:cNvSpPr/>
          <p:nvPr/>
        </p:nvSpPr>
        <p:spPr>
          <a:xfrm>
            <a:off x="1403648" y="260648"/>
            <a:ext cx="7056784" cy="523220"/>
          </a:xfrm>
          <a:prstGeom prst="rect">
            <a:avLst/>
          </a:prstGeom>
        </p:spPr>
        <p:txBody>
          <a:bodyPr wrap="square">
            <a:spAutoFit/>
          </a:bodyPr>
          <a:lstStyle/>
          <a:p>
            <a:pPr lvl="0" algn="ctr" rtl="1"/>
            <a:r>
              <a:rPr lang="ar-DZ" sz="2800" b="1" dirty="0">
                <a:solidFill>
                  <a:srgbClr val="0070C0"/>
                </a:solidFill>
                <a:latin typeface="Sakkal Majalla" pitchFamily="2" charset="-78"/>
                <a:cs typeface="Sakkal Majalla" pitchFamily="2" charset="-78"/>
              </a:rPr>
              <a:t>	المحاضرة </a:t>
            </a:r>
            <a:r>
              <a:rPr lang="ar-DZ" sz="2800" b="1" dirty="0" smtClean="0">
                <a:solidFill>
                  <a:srgbClr val="0070C0"/>
                </a:solidFill>
                <a:latin typeface="Sakkal Majalla" pitchFamily="2" charset="-78"/>
                <a:cs typeface="Sakkal Majalla" pitchFamily="2" charset="-78"/>
              </a:rPr>
              <a:t>الخامسة عشر:  السوق النقدي في الجزائر</a:t>
            </a:r>
            <a:endParaRPr lang="fr-FR" sz="2800" b="1"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1437150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611" y="260648"/>
            <a:ext cx="8568952" cy="6494085"/>
          </a:xfrm>
          <a:prstGeom prst="rect">
            <a:avLst/>
          </a:prstGeom>
        </p:spPr>
        <p:txBody>
          <a:bodyPr wrap="square">
            <a:spAutoFit/>
          </a:bodyPr>
          <a:lstStyle/>
          <a:p>
            <a:pPr algn="r" rtl="1"/>
            <a:r>
              <a:rPr lang="ar-SA" sz="2000" dirty="0">
                <a:latin typeface="Sakkal Majalla" pitchFamily="2" charset="-78"/>
                <a:cs typeface="Sakkal Majalla" pitchFamily="2" charset="-78"/>
              </a:rPr>
              <a:t> *</a:t>
            </a:r>
            <a:r>
              <a:rPr lang="ar-SA" sz="2000" b="1" dirty="0">
                <a:latin typeface="Sakkal Majalla" pitchFamily="2" charset="-78"/>
                <a:cs typeface="Sakkal Majalla" pitchFamily="2" charset="-78"/>
              </a:rPr>
              <a:t>المهام التي يقوم بها بنك الجزائر</a:t>
            </a:r>
            <a:r>
              <a:rPr lang="en-US" sz="2000" b="1" dirty="0">
                <a:latin typeface="Sakkal Majalla" pitchFamily="2" charset="-78"/>
                <a:cs typeface="Sakkal Majalla" pitchFamily="2" charset="-78"/>
              </a:rPr>
              <a:t>:</a:t>
            </a:r>
            <a:r>
              <a:rPr lang="en-US" sz="2000" dirty="0">
                <a:latin typeface="Sakkal Majalla" pitchFamily="2" charset="-78"/>
                <a:cs typeface="Sakkal Majalla" pitchFamily="2" charset="-78"/>
              </a:rPr>
              <a:t/>
            </a:r>
            <a:br>
              <a:rPr lang="en-US" sz="2000" dirty="0">
                <a:latin typeface="Sakkal Majalla" pitchFamily="2" charset="-78"/>
                <a:cs typeface="Sakkal Majalla" pitchFamily="2" charset="-78"/>
              </a:rPr>
            </a:br>
            <a:r>
              <a:rPr lang="en-US" sz="2000" b="1" dirty="0">
                <a:latin typeface="Sakkal Majalla" pitchFamily="2" charset="-78"/>
                <a:cs typeface="Sakkal Majalla" pitchFamily="2" charset="-78"/>
              </a:rPr>
              <a:t>1- </a:t>
            </a:r>
            <a:r>
              <a:rPr lang="ar-SA" sz="2000" b="1" dirty="0">
                <a:latin typeface="Sakkal Majalla" pitchFamily="2" charset="-78"/>
                <a:cs typeface="Sakkal Majalla" pitchFamily="2" charset="-78"/>
              </a:rPr>
              <a:t>إصدار النقود:</a:t>
            </a:r>
            <a:r>
              <a:rPr lang="ar-SA" sz="2000" dirty="0">
                <a:latin typeface="Sakkal Majalla" pitchFamily="2" charset="-78"/>
                <a:cs typeface="Sakkal Majalla" pitchFamily="2" charset="-78"/>
              </a:rPr>
              <a:t> يعود امتياز إصدار النقود في كامل التراب الوطني إلى الدولة التي فوضته إلى البنك المركزي ، و التي تعتبر التزاما عليه، وفق آلية يتم بموجبها استلام إحدى الأصول التالية أو كلها ، و هذه الأصول تعتبر حقا من حقوقه</a:t>
            </a:r>
            <a:r>
              <a:rPr lang="en-US" sz="2000" dirty="0">
                <a:latin typeface="Sakkal Majalla" pitchFamily="2" charset="-78"/>
                <a:cs typeface="Sakkal Majalla" pitchFamily="2" charset="-78"/>
              </a:rPr>
              <a:t>.</a:t>
            </a:r>
            <a:br>
              <a:rPr lang="en-US" sz="2000" dirty="0">
                <a:latin typeface="Sakkal Majalla" pitchFamily="2" charset="-78"/>
                <a:cs typeface="Sakkal Majalla" pitchFamily="2" charset="-78"/>
              </a:rPr>
            </a:br>
            <a:r>
              <a:rPr lang="en-US" sz="2000" dirty="0">
                <a:latin typeface="Sakkal Majalla" pitchFamily="2" charset="-78"/>
                <a:cs typeface="Sakkal Majalla" pitchFamily="2" charset="-78"/>
              </a:rPr>
              <a:t>* </a:t>
            </a:r>
            <a:r>
              <a:rPr lang="ar-SA" sz="2000" dirty="0">
                <a:latin typeface="Sakkal Majalla" pitchFamily="2" charset="-78"/>
                <a:cs typeface="Sakkal Majalla" pitchFamily="2" charset="-78"/>
              </a:rPr>
              <a:t>ذهب و عملات أجنبية حرة التداول</a:t>
            </a:r>
            <a:r>
              <a:rPr lang="en-US" sz="2000" dirty="0">
                <a:latin typeface="Sakkal Majalla" pitchFamily="2" charset="-78"/>
                <a:cs typeface="Sakkal Majalla" pitchFamily="2" charset="-78"/>
              </a:rPr>
              <a:t>.</a:t>
            </a:r>
            <a:br>
              <a:rPr lang="en-US" sz="2000" dirty="0">
                <a:latin typeface="Sakkal Majalla" pitchFamily="2" charset="-78"/>
                <a:cs typeface="Sakkal Majalla" pitchFamily="2" charset="-78"/>
              </a:rPr>
            </a:br>
            <a:r>
              <a:rPr lang="en-US" sz="2000" dirty="0">
                <a:latin typeface="Sakkal Majalla" pitchFamily="2" charset="-78"/>
                <a:cs typeface="Sakkal Majalla" pitchFamily="2" charset="-78"/>
              </a:rPr>
              <a:t>* </a:t>
            </a:r>
            <a:r>
              <a:rPr lang="ar-SA" sz="2000" dirty="0">
                <a:latin typeface="Sakkal Majalla" pitchFamily="2" charset="-78"/>
                <a:cs typeface="Sakkal Majalla" pitchFamily="2" charset="-78"/>
              </a:rPr>
              <a:t>سندات مصدرة من الخزينة الجزائرية</a:t>
            </a:r>
            <a:r>
              <a:rPr lang="en-US" sz="2000" dirty="0">
                <a:latin typeface="Sakkal Majalla" pitchFamily="2" charset="-78"/>
                <a:cs typeface="Sakkal Majalla" pitchFamily="2" charset="-78"/>
              </a:rPr>
              <a:t>.</a:t>
            </a:r>
            <a:br>
              <a:rPr lang="en-US" sz="2000" dirty="0">
                <a:latin typeface="Sakkal Majalla" pitchFamily="2" charset="-78"/>
                <a:cs typeface="Sakkal Majalla" pitchFamily="2" charset="-78"/>
              </a:rPr>
            </a:br>
            <a:r>
              <a:rPr lang="en-US" sz="2000" dirty="0">
                <a:latin typeface="Sakkal Majalla" pitchFamily="2" charset="-78"/>
                <a:cs typeface="Sakkal Majalla" pitchFamily="2" charset="-78"/>
              </a:rPr>
              <a:t>* </a:t>
            </a:r>
            <a:r>
              <a:rPr lang="ar-SA" sz="2000" dirty="0">
                <a:latin typeface="Sakkal Majalla" pitchFamily="2" charset="-78"/>
                <a:cs typeface="Sakkal Majalla" pitchFamily="2" charset="-78"/>
              </a:rPr>
              <a:t>سندات مقبولة تحت نظام الأمانة أو محسومة أو مرهونة</a:t>
            </a:r>
            <a:r>
              <a:rPr lang="en-US" sz="2000" dirty="0">
                <a:latin typeface="Sakkal Majalla" pitchFamily="2" charset="-78"/>
                <a:cs typeface="Sakkal Majalla" pitchFamily="2" charset="-78"/>
              </a:rPr>
              <a:t>.</a:t>
            </a:r>
            <a:br>
              <a:rPr lang="en-US" sz="2000" dirty="0">
                <a:latin typeface="Sakkal Majalla" pitchFamily="2" charset="-78"/>
                <a:cs typeface="Sakkal Majalla" pitchFamily="2" charset="-78"/>
              </a:rPr>
            </a:br>
            <a:r>
              <a:rPr lang="en-US" sz="2000" b="1" dirty="0">
                <a:latin typeface="Sakkal Majalla" pitchFamily="2" charset="-78"/>
                <a:cs typeface="Sakkal Majalla" pitchFamily="2" charset="-78"/>
              </a:rPr>
              <a:t>2-</a:t>
            </a:r>
            <a:r>
              <a:rPr lang="ar-SA" sz="2000" b="1" dirty="0">
                <a:latin typeface="Sakkal Majalla" pitchFamily="2" charset="-78"/>
                <a:cs typeface="Sakkal Majalla" pitchFamily="2" charset="-78"/>
              </a:rPr>
              <a:t>علاقة البنك المركزي بالبنوك:</a:t>
            </a:r>
            <a:r>
              <a:rPr lang="ar-SA" sz="2000" dirty="0">
                <a:latin typeface="Sakkal Majalla" pitchFamily="2" charset="-78"/>
                <a:cs typeface="Sakkal Majalla" pitchFamily="2" charset="-78"/>
              </a:rPr>
              <a:t> البنك المركزي هو بنك البنوك، و هو الملجأ الأخير للإقراض. فالخاصية الأولى يستمدها من خلال تحكمه في تطورات السيولة، أما الخاصية الثانية فيستمدها من كونه  المصدر الرئيسي للسيولة، حيث يتحكم في إعادة تمويل البنوك</a:t>
            </a:r>
            <a:r>
              <a:rPr lang="en-US" sz="2000" dirty="0">
                <a:latin typeface="Sakkal Majalla" pitchFamily="2" charset="-78"/>
                <a:cs typeface="Sakkal Majalla" pitchFamily="2" charset="-78"/>
              </a:rPr>
              <a:t>.</a:t>
            </a:r>
            <a:br>
              <a:rPr lang="en-US" sz="2000" dirty="0">
                <a:latin typeface="Sakkal Majalla" pitchFamily="2" charset="-78"/>
                <a:cs typeface="Sakkal Majalla" pitchFamily="2" charset="-78"/>
              </a:rPr>
            </a:br>
            <a:r>
              <a:rPr lang="en-US" sz="2000" b="1" dirty="0">
                <a:latin typeface="Sakkal Majalla" pitchFamily="2" charset="-78"/>
                <a:cs typeface="Sakkal Majalla" pitchFamily="2" charset="-78"/>
              </a:rPr>
              <a:t>3- </a:t>
            </a:r>
            <a:r>
              <a:rPr lang="ar-SA" sz="2000" b="1" dirty="0">
                <a:latin typeface="Sakkal Majalla" pitchFamily="2" charset="-78"/>
                <a:cs typeface="Sakkal Majalla" pitchFamily="2" charset="-78"/>
              </a:rPr>
              <a:t>علاقة البنك المركزي بالخزينة:</a:t>
            </a:r>
            <a:r>
              <a:rPr lang="ar-SA" sz="2000" dirty="0">
                <a:latin typeface="Sakkal Majalla" pitchFamily="2" charset="-78"/>
                <a:cs typeface="Sakkal Majalla" pitchFamily="2" charset="-78"/>
              </a:rPr>
              <a:t> يمكن للخزينة أن تستفيد من تسبيقات البنك المركزي خلال سنة مالية معينة في حدود 10% فقط كحد أقصى و ذلك من الإيرادات العادية لميزانية الدولة المسجلة في السنة المالية السابقة </a:t>
            </a:r>
            <a:endParaRPr lang="fr-FR" sz="2000" dirty="0">
              <a:latin typeface="Sakkal Majalla" pitchFamily="2" charset="-78"/>
              <a:cs typeface="Sakkal Majalla" pitchFamily="2" charset="-78"/>
            </a:endParaRPr>
          </a:p>
          <a:p>
            <a:pPr algn="r" rtl="1"/>
            <a:r>
              <a:rPr lang="ar-SA" sz="2000" dirty="0">
                <a:latin typeface="Sakkal Majalla" pitchFamily="2" charset="-78"/>
                <a:cs typeface="Sakkal Majalla" pitchFamily="2" charset="-78"/>
              </a:rPr>
              <a:t>كما يمكن أن يتدخل البنك المركزي في السوق النقدية ليجري عمليات بيع أو شراء على سندات عامة تستحق في أقل من 6 أشهرن و لا يجوز أن يتعدى المبلغ الإجمالي لهذه العمليات 20% من الإيرادات العادية للدولة المسجلة في ميزانية السنة المالية السابقة</a:t>
            </a:r>
            <a:r>
              <a:rPr lang="en-US" sz="2000" dirty="0">
                <a:latin typeface="Sakkal Majalla" pitchFamily="2" charset="-78"/>
                <a:cs typeface="Sakkal Majalla" pitchFamily="2" charset="-78"/>
              </a:rPr>
              <a:t>.</a:t>
            </a:r>
            <a:br>
              <a:rPr lang="en-US" sz="2000" dirty="0">
                <a:latin typeface="Sakkal Majalla" pitchFamily="2" charset="-78"/>
                <a:cs typeface="Sakkal Majalla" pitchFamily="2" charset="-78"/>
              </a:rPr>
            </a:br>
            <a:r>
              <a:rPr lang="ar-SA" sz="2000" dirty="0">
                <a:latin typeface="Sakkal Majalla" pitchFamily="2" charset="-78"/>
                <a:cs typeface="Sakkal Majalla" pitchFamily="2" charset="-78"/>
              </a:rPr>
              <a:t>و يمكن للبنك المركزي دائما أن يبقى لدى مركز الصكوك البريدية أي مبلغ يراه ضروريا لتسوية حاجاته المتوقعة، و بطبيعة الحال يجوز للخزينة استعمال هذه الأموال على أن تكون جاهزة حالما يطلبها</a:t>
            </a:r>
            <a:r>
              <a:rPr lang="en-US" sz="2000" dirty="0">
                <a:latin typeface="Sakkal Majalla" pitchFamily="2" charset="-78"/>
                <a:cs typeface="Sakkal Majalla" pitchFamily="2" charset="-78"/>
              </a:rPr>
              <a:t>. </a:t>
            </a:r>
            <a:br>
              <a:rPr lang="en-US" sz="2000" dirty="0">
                <a:latin typeface="Sakkal Majalla" pitchFamily="2" charset="-78"/>
                <a:cs typeface="Sakkal Majalla" pitchFamily="2" charset="-78"/>
              </a:rPr>
            </a:br>
            <a:r>
              <a:rPr lang="en-US" sz="2000" b="1" dirty="0">
                <a:latin typeface="Sakkal Majalla" pitchFamily="2" charset="-78"/>
                <a:cs typeface="Sakkal Majalla" pitchFamily="2" charset="-78"/>
              </a:rPr>
              <a:t>4- </a:t>
            </a:r>
            <a:r>
              <a:rPr lang="ar-SA" sz="2000" b="1" dirty="0">
                <a:latin typeface="Sakkal Majalla" pitchFamily="2" charset="-78"/>
                <a:cs typeface="Sakkal Majalla" pitchFamily="2" charset="-78"/>
              </a:rPr>
              <a:t>تسيير السوق النقدي:</a:t>
            </a:r>
            <a:r>
              <a:rPr lang="ar-SA" sz="2000" dirty="0">
                <a:latin typeface="Sakkal Majalla" pitchFamily="2" charset="-78"/>
                <a:cs typeface="Sakkal Majalla" pitchFamily="2" charset="-78"/>
              </a:rPr>
              <a:t> و يقوم البنك المركزي بدور المنظم و المسير للسوق النقدي، و يتدخل في هذا السوق، بصفة عامة، عندما يفوق طلب بعض المتدخلين على النقود المركزية العرض الذي يقترحه المتدخلون من هذه النقود. و يلعب دور </a:t>
            </a:r>
            <a:r>
              <a:rPr lang="ar-SA" sz="2000" dirty="0" smtClean="0">
                <a:latin typeface="Sakkal Majalla" pitchFamily="2" charset="-78"/>
                <a:cs typeface="Sakkal Majalla" pitchFamily="2" charset="-78"/>
              </a:rPr>
              <a:t>الوسيط</a:t>
            </a:r>
            <a:r>
              <a:rPr lang="ar-DZ" sz="2000" dirty="0" smtClean="0">
                <a:latin typeface="Sakkal Majalla" pitchFamily="2" charset="-78"/>
                <a:cs typeface="Sakkal Majalla" pitchFamily="2" charset="-78"/>
              </a:rPr>
              <a:t> </a:t>
            </a:r>
            <a:r>
              <a:rPr lang="ar-SA" sz="2000" dirty="0" smtClean="0">
                <a:latin typeface="Sakkal Majalla" pitchFamily="2" charset="-78"/>
                <a:cs typeface="Sakkal Majalla" pitchFamily="2" charset="-78"/>
              </a:rPr>
              <a:t>بينهم</a:t>
            </a:r>
            <a:r>
              <a:rPr lang="ar-SA" sz="2000" dirty="0">
                <a:latin typeface="Sakkal Majalla" pitchFamily="2" charset="-78"/>
                <a:cs typeface="Sakkal Majalla" pitchFamily="2" charset="-78"/>
              </a:rPr>
              <a:t>.</a:t>
            </a:r>
            <a:endParaRPr lang="fr-FR" sz="2000" dirty="0">
              <a:latin typeface="Sakkal Majalla" pitchFamily="2" charset="-78"/>
              <a:cs typeface="Sakkal Majalla" pitchFamily="2" charset="-78"/>
            </a:endParaRPr>
          </a:p>
          <a:p>
            <a:pPr algn="r" rtl="1"/>
            <a:r>
              <a:rPr lang="en-US" sz="2000" dirty="0">
                <a:latin typeface="Sakkal Majalla" pitchFamily="2" charset="-78"/>
                <a:cs typeface="Sakkal Majalla" pitchFamily="2" charset="-78"/>
              </a:rPr>
              <a:t/>
            </a:r>
            <a:br>
              <a:rPr lang="en-US" sz="2000" dirty="0">
                <a:latin typeface="Sakkal Majalla" pitchFamily="2" charset="-78"/>
                <a:cs typeface="Sakkal Majalla" pitchFamily="2" charset="-78"/>
              </a:rPr>
            </a:br>
            <a:endParaRPr lang="fr-FR" sz="2000" dirty="0">
              <a:latin typeface="Sakkal Majalla" pitchFamily="2" charset="-78"/>
              <a:cs typeface="Sakkal Majalla" pitchFamily="2" charset="-78"/>
            </a:endParaRPr>
          </a:p>
        </p:txBody>
      </p:sp>
    </p:spTree>
    <p:extLst>
      <p:ext uri="{BB962C8B-B14F-4D97-AF65-F5344CB8AC3E}">
        <p14:creationId xmlns:p14="http://schemas.microsoft.com/office/powerpoint/2010/main" val="1717085530"/>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32405"/>
            <a:ext cx="8882188" cy="7017306"/>
          </a:xfrm>
          <a:prstGeom prst="rect">
            <a:avLst/>
          </a:prstGeom>
        </p:spPr>
        <p:txBody>
          <a:bodyPr wrap="square">
            <a:spAutoFit/>
          </a:bodyPr>
          <a:lstStyle/>
          <a:p>
            <a:pPr algn="r" rtl="1"/>
            <a:r>
              <a:rPr lang="ar-SA" dirty="0">
                <a:latin typeface="Sakkal Majalla" pitchFamily="2" charset="-78"/>
                <a:cs typeface="Sakkal Majalla" pitchFamily="2" charset="-78"/>
              </a:rPr>
              <a:t>*</a:t>
            </a:r>
            <a:r>
              <a:rPr lang="ar-SA" b="1" dirty="0">
                <a:latin typeface="Sakkal Majalla" pitchFamily="2" charset="-78"/>
                <a:cs typeface="Sakkal Majalla" pitchFamily="2" charset="-78"/>
              </a:rPr>
              <a:t>هيكل بنك الجزائر:</a:t>
            </a:r>
            <a:r>
              <a:rPr lang="en-US" dirty="0">
                <a:latin typeface="Sakkal Majalla" pitchFamily="2" charset="-78"/>
                <a:cs typeface="Sakkal Majalla" pitchFamily="2" charset="-78"/>
              </a:rPr>
              <a:t/>
            </a:r>
            <a:br>
              <a:rPr lang="en-US" dirty="0">
                <a:latin typeface="Sakkal Majalla" pitchFamily="2" charset="-78"/>
                <a:cs typeface="Sakkal Majalla" pitchFamily="2" charset="-78"/>
              </a:rPr>
            </a:br>
            <a:r>
              <a:rPr lang="ar-SA" dirty="0">
                <a:latin typeface="Sakkal Majalla" pitchFamily="2" charset="-78"/>
                <a:cs typeface="Sakkal Majalla" pitchFamily="2" charset="-78"/>
              </a:rPr>
              <a:t> بنك </a:t>
            </a:r>
            <a:r>
              <a:rPr lang="ar-SA" dirty="0" err="1">
                <a:latin typeface="Sakkal Majalla" pitchFamily="2" charset="-78"/>
                <a:cs typeface="Sakkal Majalla" pitchFamily="2" charset="-78"/>
              </a:rPr>
              <a:t>الجزائرمؤسسة</a:t>
            </a:r>
            <a:r>
              <a:rPr lang="ar-SA" dirty="0">
                <a:latin typeface="Sakkal Majalla" pitchFamily="2" charset="-78"/>
                <a:cs typeface="Sakkal Majalla" pitchFamily="2" charset="-78"/>
              </a:rPr>
              <a:t> وطنية تتمتع بالشخصية المعنوية و الاستقلال المالي ، كما أنه يخضع لقواعد المحاسبة التجارية باعتباره تاجرا، و تعود ملكية رأس ماله بالكامل للدولة</a:t>
            </a:r>
            <a:r>
              <a:rPr lang="en-US" dirty="0">
                <a:latin typeface="Sakkal Majalla" pitchFamily="2" charset="-78"/>
                <a:cs typeface="Sakkal Majalla" pitchFamily="2" charset="-78"/>
              </a:rPr>
              <a:t>.</a:t>
            </a:r>
            <a:endParaRPr lang="fr-FR" dirty="0">
              <a:latin typeface="Sakkal Majalla" pitchFamily="2" charset="-78"/>
              <a:cs typeface="Sakkal Majalla" pitchFamily="2" charset="-78"/>
            </a:endParaRPr>
          </a:p>
          <a:p>
            <a:pPr algn="r" rtl="1"/>
            <a:r>
              <a:rPr lang="ar-SA" b="1" dirty="0">
                <a:latin typeface="Sakkal Majalla" pitchFamily="2" charset="-78"/>
                <a:cs typeface="Sakkal Majalla" pitchFamily="2" charset="-78"/>
              </a:rPr>
              <a:t>*تقديم السوق النقدي في الجزائر:</a:t>
            </a:r>
            <a:r>
              <a:rPr lang="en-US" dirty="0">
                <a:latin typeface="Sakkal Majalla" pitchFamily="2" charset="-78"/>
                <a:cs typeface="Sakkal Majalla" pitchFamily="2" charset="-78"/>
              </a:rPr>
              <a:t>.</a:t>
            </a:r>
            <a:br>
              <a:rPr lang="en-US" dirty="0">
                <a:latin typeface="Sakkal Majalla" pitchFamily="2" charset="-78"/>
                <a:cs typeface="Sakkal Majalla" pitchFamily="2" charset="-78"/>
              </a:rPr>
            </a:br>
            <a:r>
              <a:rPr lang="ar-SA" dirty="0">
                <a:latin typeface="Sakkal Majalla" pitchFamily="2" charset="-78"/>
                <a:cs typeface="Sakkal Majalla" pitchFamily="2" charset="-78"/>
              </a:rPr>
              <a:t>*</a:t>
            </a:r>
            <a:r>
              <a:rPr lang="ar-SA" b="1" dirty="0">
                <a:latin typeface="Sakkal Majalla" pitchFamily="2" charset="-78"/>
                <a:cs typeface="Sakkal Majalla" pitchFamily="2" charset="-78"/>
              </a:rPr>
              <a:t>إعادة تنظيم السوق النقدي :</a:t>
            </a:r>
            <a:r>
              <a:rPr lang="ar-SA" dirty="0">
                <a:latin typeface="Sakkal Majalla" pitchFamily="2" charset="-78"/>
                <a:cs typeface="Sakkal Majalla" pitchFamily="2" charset="-78"/>
              </a:rPr>
              <a:t> </a:t>
            </a:r>
            <a:r>
              <a:rPr lang="en-US" dirty="0">
                <a:latin typeface="Sakkal Majalla" pitchFamily="2" charset="-78"/>
                <a:cs typeface="Sakkal Majalla" pitchFamily="2" charset="-78"/>
              </a:rPr>
              <a:t/>
            </a:r>
            <a:br>
              <a:rPr lang="en-US" dirty="0">
                <a:latin typeface="Sakkal Majalla" pitchFamily="2" charset="-78"/>
                <a:cs typeface="Sakkal Majalla" pitchFamily="2" charset="-78"/>
              </a:rPr>
            </a:br>
            <a:r>
              <a:rPr lang="ar-SA" dirty="0">
                <a:latin typeface="Sakkal Majalla" pitchFamily="2" charset="-78"/>
                <a:cs typeface="Sakkal Majalla" pitchFamily="2" charset="-78"/>
              </a:rPr>
              <a:t>و كان من محصلة هذا توسيع السوق النقدي من خلال السماح للمستثمرين </a:t>
            </a:r>
            <a:r>
              <a:rPr lang="ar-SA" dirty="0" err="1">
                <a:latin typeface="Sakkal Majalla" pitchFamily="2" charset="-78"/>
                <a:cs typeface="Sakkal Majalla" pitchFamily="2" charset="-78"/>
              </a:rPr>
              <a:t>المؤسساتيون</a:t>
            </a:r>
            <a:r>
              <a:rPr lang="ar-SA" dirty="0">
                <a:latin typeface="Sakkal Majalla" pitchFamily="2" charset="-78"/>
                <a:cs typeface="Sakkal Majalla" pitchFamily="2" charset="-78"/>
              </a:rPr>
              <a:t> و المؤسسات المالية غير المصرفية الذين تجاوز عددهم 17 متدخل بالتدخل في السوق</a:t>
            </a:r>
            <a:r>
              <a:rPr lang="en-US" dirty="0">
                <a:latin typeface="Sakkal Majalla" pitchFamily="2" charset="-78"/>
                <a:cs typeface="Sakkal Majalla" pitchFamily="2" charset="-78"/>
              </a:rPr>
              <a:t> .</a:t>
            </a:r>
            <a:br>
              <a:rPr lang="en-US" dirty="0">
                <a:latin typeface="Sakkal Majalla" pitchFamily="2" charset="-78"/>
                <a:cs typeface="Sakkal Majalla" pitchFamily="2" charset="-78"/>
              </a:rPr>
            </a:br>
            <a:r>
              <a:rPr lang="ar-SA" dirty="0">
                <a:latin typeface="Sakkal Majalla" pitchFamily="2" charset="-78"/>
                <a:cs typeface="Sakkal Majalla" pitchFamily="2" charset="-78"/>
              </a:rPr>
              <a:t>إن المتدخلين المقبولين في سوق ما بين البنوك هم</a:t>
            </a:r>
            <a:r>
              <a:rPr lang="en-US" dirty="0">
                <a:latin typeface="Sakkal Majalla" pitchFamily="2" charset="-78"/>
                <a:cs typeface="Sakkal Majalla" pitchFamily="2" charset="-78"/>
              </a:rPr>
              <a:t> :</a:t>
            </a:r>
            <a:br>
              <a:rPr lang="en-US" dirty="0">
                <a:latin typeface="Sakkal Majalla" pitchFamily="2" charset="-78"/>
                <a:cs typeface="Sakkal Majalla" pitchFamily="2" charset="-78"/>
              </a:rPr>
            </a:br>
            <a:r>
              <a:rPr lang="ar-SA" dirty="0">
                <a:latin typeface="Sakkal Majalla" pitchFamily="2" charset="-78"/>
                <a:cs typeface="Sakkal Majalla" pitchFamily="2" charset="-78"/>
              </a:rPr>
              <a:t>آخرون المستثمرين </a:t>
            </a:r>
            <a:r>
              <a:rPr lang="ar-SA" dirty="0" err="1">
                <a:latin typeface="Sakkal Majalla" pitchFamily="2" charset="-78"/>
                <a:cs typeface="Sakkal Majalla" pitchFamily="2" charset="-78"/>
              </a:rPr>
              <a:t>المؤسساتيون</a:t>
            </a:r>
            <a:r>
              <a:rPr lang="ar-SA" dirty="0">
                <a:latin typeface="Sakkal Majalla" pitchFamily="2" charset="-78"/>
                <a:cs typeface="Sakkal Majalla" pitchFamily="2" charset="-78"/>
              </a:rPr>
              <a:t> المؤسسات المالية غ-مصرفية البنوك</a:t>
            </a:r>
            <a:r>
              <a:rPr lang="en-US" dirty="0">
                <a:latin typeface="Sakkal Majalla" pitchFamily="2" charset="-78"/>
                <a:cs typeface="Sakkal Majalla" pitchFamily="2" charset="-78"/>
              </a:rPr>
              <a:t/>
            </a:r>
            <a:br>
              <a:rPr lang="en-US" dirty="0">
                <a:latin typeface="Sakkal Majalla" pitchFamily="2" charset="-78"/>
                <a:cs typeface="Sakkal Majalla" pitchFamily="2" charset="-78"/>
              </a:rPr>
            </a:br>
            <a:r>
              <a:rPr lang="en-US" dirty="0">
                <a:latin typeface="Sakkal Majalla" pitchFamily="2" charset="-78"/>
                <a:cs typeface="Sakkal Majalla" pitchFamily="2" charset="-78"/>
              </a:rPr>
              <a:t>ELBARAKA CNAS, , CNR CAAR, CANOS, CAAT, SAA ; CCR, CNL, CNMA , BAD, CNEP BADR, BEA, BDL, BNA, CPA</a:t>
            </a:r>
            <a:br>
              <a:rPr lang="en-US" dirty="0">
                <a:latin typeface="Sakkal Majalla" pitchFamily="2" charset="-78"/>
                <a:cs typeface="Sakkal Majalla" pitchFamily="2" charset="-78"/>
              </a:rPr>
            </a:br>
            <a:r>
              <a:rPr lang="en-US" dirty="0">
                <a:latin typeface="Sakkal Majalla" pitchFamily="2" charset="-78"/>
                <a:cs typeface="Sakkal Majalla" pitchFamily="2" charset="-78"/>
              </a:rPr>
              <a:t> </a:t>
            </a:r>
            <a:r>
              <a:rPr lang="ar-SA" dirty="0">
                <a:latin typeface="Sakkal Majalla" pitchFamily="2" charset="-78"/>
                <a:cs typeface="Sakkal Majalla" pitchFamily="2" charset="-78"/>
              </a:rPr>
              <a:t>يقوم البنك الجزائر بتنظيم و ضبط السوق و هذا بتدخله عن طريق</a:t>
            </a:r>
            <a:r>
              <a:rPr lang="en-US" dirty="0">
                <a:latin typeface="Sakkal Majalla" pitchFamily="2" charset="-78"/>
                <a:cs typeface="Sakkal Majalla" pitchFamily="2" charset="-78"/>
              </a:rPr>
              <a:t>: </a:t>
            </a:r>
            <a:br>
              <a:rPr lang="en-US" dirty="0">
                <a:latin typeface="Sakkal Majalla" pitchFamily="2" charset="-78"/>
                <a:cs typeface="Sakkal Majalla" pitchFamily="2" charset="-78"/>
              </a:rPr>
            </a:br>
            <a:r>
              <a:rPr lang="en-US" dirty="0">
                <a:latin typeface="Sakkal Majalla" pitchFamily="2" charset="-78"/>
                <a:cs typeface="Sakkal Majalla" pitchFamily="2" charset="-78"/>
              </a:rPr>
              <a:t>- </a:t>
            </a:r>
            <a:r>
              <a:rPr lang="ar-SA" dirty="0">
                <a:latin typeface="Sakkal Majalla" pitchFamily="2" charset="-78"/>
                <a:cs typeface="Sakkal Majalla" pitchFamily="2" charset="-78"/>
              </a:rPr>
              <a:t>حقن أو سحب الأموال من السوق لمدة24 ساعة ) تزويد السوق</a:t>
            </a:r>
            <a:r>
              <a:rPr lang="en-US" dirty="0">
                <a:latin typeface="Sakkal Majalla" pitchFamily="2" charset="-78"/>
                <a:cs typeface="Sakkal Majalla" pitchFamily="2" charset="-78"/>
              </a:rPr>
              <a:t> ( .</a:t>
            </a:r>
            <a:br>
              <a:rPr lang="en-US" dirty="0">
                <a:latin typeface="Sakkal Majalla" pitchFamily="2" charset="-78"/>
                <a:cs typeface="Sakkal Majalla" pitchFamily="2" charset="-78"/>
              </a:rPr>
            </a:br>
            <a:r>
              <a:rPr lang="en-US" dirty="0">
                <a:latin typeface="Sakkal Majalla" pitchFamily="2" charset="-78"/>
                <a:cs typeface="Sakkal Majalla" pitchFamily="2" charset="-78"/>
              </a:rPr>
              <a:t>- </a:t>
            </a:r>
            <a:r>
              <a:rPr lang="ar-SA" dirty="0">
                <a:latin typeface="Sakkal Majalla" pitchFamily="2" charset="-78"/>
                <a:cs typeface="Sakkal Majalla" pitchFamily="2" charset="-78"/>
              </a:rPr>
              <a:t>سحب الأموال من السوق لعدة أيام بناء على طلب البنوك</a:t>
            </a:r>
            <a:r>
              <a:rPr lang="en-US" dirty="0">
                <a:latin typeface="Sakkal Majalla" pitchFamily="2" charset="-78"/>
                <a:cs typeface="Sakkal Majalla" pitchFamily="2" charset="-78"/>
              </a:rPr>
              <a:t>.</a:t>
            </a:r>
            <a:br>
              <a:rPr lang="en-US" dirty="0">
                <a:latin typeface="Sakkal Majalla" pitchFamily="2" charset="-78"/>
                <a:cs typeface="Sakkal Majalla" pitchFamily="2" charset="-78"/>
              </a:rPr>
            </a:br>
            <a:r>
              <a:rPr lang="en-US" dirty="0">
                <a:latin typeface="Sakkal Majalla" pitchFamily="2" charset="-78"/>
                <a:cs typeface="Sakkal Majalla" pitchFamily="2" charset="-78"/>
              </a:rPr>
              <a:t>- </a:t>
            </a:r>
            <a:r>
              <a:rPr lang="ar-SA" dirty="0">
                <a:latin typeface="Sakkal Majalla" pitchFamily="2" charset="-78"/>
                <a:cs typeface="Sakkal Majalla" pitchFamily="2" charset="-78"/>
              </a:rPr>
              <a:t>إجراء "مزايدات </a:t>
            </a:r>
            <a:r>
              <a:rPr lang="ar-SA" dirty="0" err="1">
                <a:latin typeface="Sakkal Majalla" pitchFamily="2" charset="-78"/>
                <a:cs typeface="Sakkal Majalla" pitchFamily="2" charset="-78"/>
              </a:rPr>
              <a:t>القروض"في</a:t>
            </a:r>
            <a:r>
              <a:rPr lang="ar-SA" dirty="0">
                <a:latin typeface="Sakkal Majalla" pitchFamily="2" charset="-78"/>
                <a:cs typeface="Sakkal Majalla" pitchFamily="2" charset="-78"/>
              </a:rPr>
              <a:t> مدة لا تتجاوز3 اشهر</a:t>
            </a:r>
            <a:r>
              <a:rPr lang="en-US" dirty="0">
                <a:latin typeface="Sakkal Majalla" pitchFamily="2" charset="-78"/>
                <a:cs typeface="Sakkal Majalla" pitchFamily="2" charset="-78"/>
              </a:rPr>
              <a:t>.</a:t>
            </a:r>
            <a:br>
              <a:rPr lang="en-US" dirty="0">
                <a:latin typeface="Sakkal Majalla" pitchFamily="2" charset="-78"/>
                <a:cs typeface="Sakkal Majalla" pitchFamily="2" charset="-78"/>
              </a:rPr>
            </a:br>
            <a:r>
              <a:rPr lang="en-US" dirty="0">
                <a:latin typeface="Sakkal Majalla" pitchFamily="2" charset="-78"/>
                <a:cs typeface="Sakkal Majalla" pitchFamily="2" charset="-78"/>
              </a:rPr>
              <a:t> </a:t>
            </a:r>
            <a:r>
              <a:rPr lang="ar-SA" dirty="0">
                <a:latin typeface="Sakkal Majalla" pitchFamily="2" charset="-78"/>
                <a:cs typeface="Sakkal Majalla" pitchFamily="2" charset="-78"/>
              </a:rPr>
              <a:t>*</a:t>
            </a:r>
            <a:r>
              <a:rPr lang="ar-SA" b="1" dirty="0">
                <a:latin typeface="Sakkal Majalla" pitchFamily="2" charset="-78"/>
                <a:cs typeface="Sakkal Majalla" pitchFamily="2" charset="-78"/>
              </a:rPr>
              <a:t>تنظيم السوق النقدي حسب التعليمة 95/28</a:t>
            </a:r>
            <a:r>
              <a:rPr lang="en-US" b="1" dirty="0">
                <a:latin typeface="Sakkal Majalla" pitchFamily="2" charset="-78"/>
                <a:cs typeface="Sakkal Majalla" pitchFamily="2" charset="-78"/>
              </a:rPr>
              <a:t>:</a:t>
            </a:r>
            <a:r>
              <a:rPr lang="en-US" dirty="0">
                <a:latin typeface="Sakkal Majalla" pitchFamily="2" charset="-78"/>
                <a:cs typeface="Sakkal Majalla" pitchFamily="2" charset="-78"/>
              </a:rPr>
              <a:t/>
            </a:r>
            <a:br>
              <a:rPr lang="en-US" dirty="0">
                <a:latin typeface="Sakkal Majalla" pitchFamily="2" charset="-78"/>
                <a:cs typeface="Sakkal Majalla" pitchFamily="2" charset="-78"/>
              </a:rPr>
            </a:br>
            <a:r>
              <a:rPr lang="ar-SA" b="1" dirty="0">
                <a:latin typeface="Sakkal Majalla" pitchFamily="2" charset="-78"/>
                <a:cs typeface="Sakkal Majalla" pitchFamily="2" charset="-78"/>
              </a:rPr>
              <a:t>ضبط بنك الجزائر للسيولة المصرفية:</a:t>
            </a:r>
            <a:r>
              <a:rPr lang="en-US" b="1" dirty="0">
                <a:latin typeface="Sakkal Majalla" pitchFamily="2" charset="-78"/>
                <a:cs typeface="Sakkal Majalla" pitchFamily="2" charset="-78"/>
              </a:rPr>
              <a:t> </a:t>
            </a:r>
            <a:br>
              <a:rPr lang="en-US" b="1" dirty="0">
                <a:latin typeface="Sakkal Majalla" pitchFamily="2" charset="-78"/>
                <a:cs typeface="Sakkal Majalla" pitchFamily="2" charset="-78"/>
              </a:rPr>
            </a:br>
            <a:r>
              <a:rPr lang="ar-SA" dirty="0">
                <a:latin typeface="Sakkal Majalla" pitchFamily="2" charset="-78"/>
                <a:cs typeface="Sakkal Majalla" pitchFamily="2" charset="-78"/>
              </a:rPr>
              <a:t>يتدخل بنك الجزائر يوميا في السوق النقدي لضبط السيولة إما بتوسيعها أو بتقليلها ، حيث يلجا إلى توسيعها على أساس مبلغ معين يناسب معدلات الفائدة كما يمكن تقليصها لتناسب معدلات الفائدة المتداولة في سوق ما بين البنوك</a:t>
            </a:r>
            <a:r>
              <a:rPr lang="en-US" dirty="0">
                <a:latin typeface="Sakkal Majalla" pitchFamily="2" charset="-78"/>
                <a:cs typeface="Sakkal Majalla" pitchFamily="2" charset="-78"/>
              </a:rPr>
              <a:t>.</a:t>
            </a:r>
            <a:br>
              <a:rPr lang="en-US" dirty="0">
                <a:latin typeface="Sakkal Majalla" pitchFamily="2" charset="-78"/>
                <a:cs typeface="Sakkal Majalla" pitchFamily="2" charset="-78"/>
              </a:rPr>
            </a:br>
            <a:r>
              <a:rPr lang="ar-SA" b="1" dirty="0">
                <a:latin typeface="Sakkal Majalla" pitchFamily="2" charset="-78"/>
                <a:cs typeface="Sakkal Majalla" pitchFamily="2" charset="-78"/>
              </a:rPr>
              <a:t>مزايدة القروض عن طريق</a:t>
            </a:r>
            <a:r>
              <a:rPr lang="en-US" b="1" dirty="0">
                <a:latin typeface="Sakkal Majalla" pitchFamily="2" charset="-78"/>
                <a:cs typeface="Sakkal Majalla" pitchFamily="2" charset="-78"/>
              </a:rPr>
              <a:t> " </a:t>
            </a:r>
            <a:r>
              <a:rPr lang="ar-SA" b="1" dirty="0">
                <a:latin typeface="Sakkal Majalla" pitchFamily="2" charset="-78"/>
                <a:cs typeface="Sakkal Majalla" pitchFamily="2" charset="-78"/>
              </a:rPr>
              <a:t>نداءات العروض</a:t>
            </a:r>
            <a:r>
              <a:rPr lang="en-US" b="1" dirty="0">
                <a:latin typeface="Sakkal Majalla" pitchFamily="2" charset="-78"/>
                <a:cs typeface="Sakkal Majalla" pitchFamily="2" charset="-78"/>
              </a:rPr>
              <a:t>"</a:t>
            </a:r>
            <a:r>
              <a:rPr lang="ar-SA" b="1" dirty="0">
                <a:latin typeface="Sakkal Majalla" pitchFamily="2" charset="-78"/>
                <a:cs typeface="Sakkal Majalla" pitchFamily="2" charset="-78"/>
              </a:rPr>
              <a:t>: </a:t>
            </a:r>
            <a:r>
              <a:rPr lang="en-US" dirty="0">
                <a:latin typeface="Sakkal Majalla" pitchFamily="2" charset="-78"/>
                <a:cs typeface="Sakkal Majalla" pitchFamily="2" charset="-78"/>
              </a:rPr>
              <a:t/>
            </a:r>
            <a:br>
              <a:rPr lang="en-US" dirty="0">
                <a:latin typeface="Sakkal Majalla" pitchFamily="2" charset="-78"/>
                <a:cs typeface="Sakkal Majalla" pitchFamily="2" charset="-78"/>
              </a:rPr>
            </a:br>
            <a:r>
              <a:rPr lang="ar-SA" dirty="0">
                <a:latin typeface="Sakkal Majalla" pitchFamily="2" charset="-78"/>
                <a:cs typeface="Sakkal Majalla" pitchFamily="2" charset="-78"/>
              </a:rPr>
              <a:t>سن بنك الجزائر نظام " مزايدة القروض " في السوق النقدي عن طريق ما يسمى ب " نداءات العروض " بحيث يسمح لمختلف البنوك و المؤسسات المالية التي تعمل في السوق بالمشاركة في هذه المزايدة لفترات لا تتعدى 3 </a:t>
            </a:r>
            <a:r>
              <a:rPr lang="ar-SA" dirty="0" err="1">
                <a:latin typeface="Sakkal Majalla" pitchFamily="2" charset="-78"/>
                <a:cs typeface="Sakkal Majalla" pitchFamily="2" charset="-78"/>
              </a:rPr>
              <a:t>أشهر،عن</a:t>
            </a:r>
            <a:r>
              <a:rPr lang="ar-SA" dirty="0">
                <a:latin typeface="Sakkal Majalla" pitchFamily="2" charset="-78"/>
                <a:cs typeface="Sakkal Majalla" pitchFamily="2" charset="-78"/>
              </a:rPr>
              <a:t> طريق التلكس أو </a:t>
            </a:r>
            <a:r>
              <a:rPr lang="ar-SA" dirty="0" err="1">
                <a:latin typeface="Sakkal Majalla" pitchFamily="2" charset="-78"/>
                <a:cs typeface="Sakkal Majalla" pitchFamily="2" charset="-78"/>
              </a:rPr>
              <a:t>التليفاكس</a:t>
            </a:r>
            <a:r>
              <a:rPr lang="ar-SA" dirty="0">
                <a:latin typeface="Sakkal Majalla" pitchFamily="2" charset="-78"/>
                <a:cs typeface="Sakkal Majalla" pitchFamily="2" charset="-78"/>
              </a:rPr>
              <a:t> بحيث تتضمن هذه النداءات</a:t>
            </a:r>
            <a:r>
              <a:rPr lang="en-US" dirty="0">
                <a:latin typeface="Sakkal Majalla" pitchFamily="2" charset="-78"/>
                <a:cs typeface="Sakkal Majalla" pitchFamily="2" charset="-78"/>
              </a:rPr>
              <a:t> :</a:t>
            </a:r>
            <a:br>
              <a:rPr lang="en-US" dirty="0">
                <a:latin typeface="Sakkal Majalla" pitchFamily="2" charset="-78"/>
                <a:cs typeface="Sakkal Majalla" pitchFamily="2" charset="-78"/>
              </a:rPr>
            </a:br>
            <a:r>
              <a:rPr lang="en-US" dirty="0">
                <a:latin typeface="Sakkal Majalla" pitchFamily="2" charset="-78"/>
                <a:cs typeface="Sakkal Majalla" pitchFamily="2" charset="-78"/>
              </a:rPr>
              <a:t>- </a:t>
            </a:r>
            <a:r>
              <a:rPr lang="ar-SA" dirty="0">
                <a:latin typeface="Sakkal Majalla" pitchFamily="2" charset="-78"/>
                <a:cs typeface="Sakkal Majalla" pitchFamily="2" charset="-78"/>
              </a:rPr>
              <a:t>معدل الفائدة المستهدف</a:t>
            </a:r>
            <a:r>
              <a:rPr lang="en-US" dirty="0">
                <a:latin typeface="Sakkal Majalla" pitchFamily="2" charset="-78"/>
                <a:cs typeface="Sakkal Majalla" pitchFamily="2" charset="-78"/>
              </a:rPr>
              <a:t> .</a:t>
            </a:r>
            <a:br>
              <a:rPr lang="en-US" dirty="0">
                <a:latin typeface="Sakkal Majalla" pitchFamily="2" charset="-78"/>
                <a:cs typeface="Sakkal Majalla" pitchFamily="2" charset="-78"/>
              </a:rPr>
            </a:br>
            <a:r>
              <a:rPr lang="en-US" dirty="0">
                <a:latin typeface="Sakkal Majalla" pitchFamily="2" charset="-78"/>
                <a:cs typeface="Sakkal Majalla" pitchFamily="2" charset="-78"/>
              </a:rPr>
              <a:t>- </a:t>
            </a:r>
            <a:r>
              <a:rPr lang="ar-SA" dirty="0">
                <a:latin typeface="Sakkal Majalla" pitchFamily="2" charset="-78"/>
                <a:cs typeface="Sakkal Majalla" pitchFamily="2" charset="-78"/>
              </a:rPr>
              <a:t>مختلف السندات المؤهلة</a:t>
            </a:r>
            <a:r>
              <a:rPr lang="en-US" dirty="0">
                <a:latin typeface="Sakkal Majalla" pitchFamily="2" charset="-78"/>
                <a:cs typeface="Sakkal Majalla" pitchFamily="2" charset="-78"/>
              </a:rPr>
              <a:t> . -</a:t>
            </a:r>
            <a:r>
              <a:rPr lang="ar-SA" dirty="0">
                <a:latin typeface="Sakkal Majalla" pitchFamily="2" charset="-78"/>
                <a:cs typeface="Sakkal Majalla" pitchFamily="2" charset="-78"/>
              </a:rPr>
              <a:t>تاريخ قيمة العملية</a:t>
            </a:r>
            <a:r>
              <a:rPr lang="en-US" dirty="0">
                <a:latin typeface="Sakkal Majalla" pitchFamily="2" charset="-78"/>
                <a:cs typeface="Sakkal Majalla" pitchFamily="2" charset="-78"/>
              </a:rPr>
              <a:t> . – </a:t>
            </a:r>
            <a:r>
              <a:rPr lang="ar-SA" dirty="0">
                <a:latin typeface="Sakkal Majalla" pitchFamily="2" charset="-78"/>
                <a:cs typeface="Sakkal Majalla" pitchFamily="2" charset="-78"/>
              </a:rPr>
              <a:t>الساعة المحددة لتقديم العروض</a:t>
            </a:r>
            <a:r>
              <a:rPr lang="en-US" dirty="0">
                <a:latin typeface="Sakkal Majalla" pitchFamily="2" charset="-78"/>
                <a:cs typeface="Sakkal Majalla" pitchFamily="2" charset="-78"/>
              </a:rPr>
              <a:t> ..</a:t>
            </a:r>
            <a:br>
              <a:rPr lang="en-US" dirty="0">
                <a:latin typeface="Sakkal Majalla" pitchFamily="2" charset="-78"/>
                <a:cs typeface="Sakkal Majalla" pitchFamily="2" charset="-78"/>
              </a:rPr>
            </a:br>
            <a:endParaRPr lang="fr-FR" dirty="0">
              <a:latin typeface="Sakkal Majalla" pitchFamily="2" charset="-78"/>
              <a:cs typeface="Sakkal Majalla" pitchFamily="2" charset="-78"/>
            </a:endParaRPr>
          </a:p>
        </p:txBody>
      </p:sp>
    </p:spTree>
    <p:extLst>
      <p:ext uri="{BB962C8B-B14F-4D97-AF65-F5344CB8AC3E}">
        <p14:creationId xmlns:p14="http://schemas.microsoft.com/office/powerpoint/2010/main" val="627816093"/>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640960" cy="6740307"/>
          </a:xfrm>
          <a:prstGeom prst="rect">
            <a:avLst/>
          </a:prstGeom>
        </p:spPr>
        <p:txBody>
          <a:bodyPr wrap="square">
            <a:spAutoFit/>
          </a:bodyPr>
          <a:lstStyle/>
          <a:p>
            <a:pPr algn="r" rtl="1"/>
            <a:r>
              <a:rPr lang="ar-SA" b="1" dirty="0">
                <a:latin typeface="Sakkal Majalla" pitchFamily="2" charset="-78"/>
                <a:cs typeface="Sakkal Majalla" pitchFamily="2" charset="-78"/>
              </a:rPr>
              <a:t>مزايدة " سندات الخزينة" من خلال الحساب الجاري</a:t>
            </a:r>
            <a:r>
              <a:rPr lang="en-US" b="1" dirty="0">
                <a:latin typeface="Sakkal Majalla" pitchFamily="2" charset="-78"/>
                <a:cs typeface="Sakkal Majalla" pitchFamily="2" charset="-78"/>
              </a:rPr>
              <a:t> :</a:t>
            </a:r>
            <a:r>
              <a:rPr lang="en-US" dirty="0">
                <a:latin typeface="Sakkal Majalla" pitchFamily="2" charset="-78"/>
                <a:cs typeface="Sakkal Majalla" pitchFamily="2" charset="-78"/>
              </a:rPr>
              <a:t/>
            </a:r>
            <a:br>
              <a:rPr lang="en-US" dirty="0">
                <a:latin typeface="Sakkal Majalla" pitchFamily="2" charset="-78"/>
                <a:cs typeface="Sakkal Majalla" pitchFamily="2" charset="-78"/>
              </a:rPr>
            </a:br>
            <a:r>
              <a:rPr lang="ar-SA" dirty="0">
                <a:latin typeface="Sakkal Majalla" pitchFamily="2" charset="-78"/>
                <a:cs typeface="Sakkal Majalla" pitchFamily="2" charset="-78"/>
              </a:rPr>
              <a:t>تتدخل الخزينة العمومية في السوق النقدي بصفتها مصدرة لسنداتها </a:t>
            </a:r>
            <a:r>
              <a:rPr lang="en-US" dirty="0">
                <a:latin typeface="Sakkal Majalla" pitchFamily="2" charset="-78"/>
                <a:cs typeface="Sakkal Majalla" pitchFamily="2" charset="-78"/>
              </a:rPr>
              <a:t>.</a:t>
            </a:r>
            <a:r>
              <a:rPr lang="ar-SA" dirty="0">
                <a:latin typeface="Sakkal Majalla" pitchFamily="2" charset="-78"/>
                <a:cs typeface="Sakkal Majalla" pitchFamily="2" charset="-78"/>
              </a:rPr>
              <a:t>تقوم الخزينة العامة بإعداد رزنامة موسمية </a:t>
            </a:r>
            <a:r>
              <a:rPr lang="ar-SA" dirty="0" err="1">
                <a:latin typeface="Sakkal Majalla" pitchFamily="2" charset="-78"/>
                <a:cs typeface="Sakkal Majalla" pitchFamily="2" charset="-78"/>
              </a:rPr>
              <a:t>توقعية</a:t>
            </a:r>
            <a:r>
              <a:rPr lang="ar-SA" dirty="0">
                <a:latin typeface="Sakkal Majalla" pitchFamily="2" charset="-78"/>
                <a:cs typeface="Sakkal Majalla" pitchFamily="2" charset="-78"/>
              </a:rPr>
              <a:t> لإصدارات سندات الخزينة . ثم ترسلها لمختلف المستثمرين من خلال مصالح بنك الجزائر التي تلعب دور الوسيط في هذا المجال</a:t>
            </a:r>
            <a:r>
              <a:rPr lang="en-US" dirty="0">
                <a:latin typeface="Sakkal Majalla" pitchFamily="2" charset="-78"/>
                <a:cs typeface="Sakkal Majalla" pitchFamily="2" charset="-78"/>
              </a:rPr>
              <a:t> . </a:t>
            </a:r>
            <a:r>
              <a:rPr lang="ar-SA" dirty="0">
                <a:latin typeface="Sakkal Majalla" pitchFamily="2" charset="-78"/>
                <a:cs typeface="Sakkal Majalla" pitchFamily="2" charset="-78"/>
              </a:rPr>
              <a:t>و قبل ثلاثة أيام عمل قبل تاريخ المزاد يقوم بنك الجزائر بإعلام المتعهدين -عن طريق رسالة تأكيد- بآجال هذه المزايدة المتضمنة</a:t>
            </a:r>
            <a:r>
              <a:rPr lang="en-US" dirty="0">
                <a:latin typeface="Sakkal Majalla" pitchFamily="2" charset="-78"/>
                <a:cs typeface="Sakkal Majalla" pitchFamily="2" charset="-78"/>
              </a:rPr>
              <a:t> :</a:t>
            </a:r>
            <a:br>
              <a:rPr lang="en-US" dirty="0">
                <a:latin typeface="Sakkal Majalla" pitchFamily="2" charset="-78"/>
                <a:cs typeface="Sakkal Majalla" pitchFamily="2" charset="-78"/>
              </a:rPr>
            </a:br>
            <a:r>
              <a:rPr lang="en-US" dirty="0">
                <a:latin typeface="Sakkal Majalla" pitchFamily="2" charset="-78"/>
                <a:cs typeface="Sakkal Majalla" pitchFamily="2" charset="-78"/>
              </a:rPr>
              <a:t>- </a:t>
            </a:r>
            <a:r>
              <a:rPr lang="ar-SA" dirty="0">
                <a:latin typeface="Sakkal Majalla" pitchFamily="2" charset="-78"/>
                <a:cs typeface="Sakkal Majalla" pitchFamily="2" charset="-78"/>
              </a:rPr>
              <a:t>نوع السندات المصدرة في المزاد</a:t>
            </a:r>
            <a:r>
              <a:rPr lang="en-US" dirty="0">
                <a:latin typeface="Sakkal Majalla" pitchFamily="2" charset="-78"/>
                <a:cs typeface="Sakkal Majalla" pitchFamily="2" charset="-78"/>
              </a:rPr>
              <a:t> . - </a:t>
            </a:r>
            <a:r>
              <a:rPr lang="ar-SA" dirty="0">
                <a:latin typeface="Sakkal Majalla" pitchFamily="2" charset="-78"/>
                <a:cs typeface="Sakkal Majalla" pitchFamily="2" charset="-78"/>
              </a:rPr>
              <a:t>الطرق التطبيقية للتعهدات</a:t>
            </a:r>
            <a:r>
              <a:rPr lang="en-US" dirty="0">
                <a:latin typeface="Sakkal Majalla" pitchFamily="2" charset="-78"/>
                <a:cs typeface="Sakkal Majalla" pitchFamily="2" charset="-78"/>
              </a:rPr>
              <a:t> . - </a:t>
            </a:r>
            <a:r>
              <a:rPr lang="ar-SA" dirty="0">
                <a:latin typeface="Sakkal Majalla" pitchFamily="2" charset="-78"/>
                <a:cs typeface="Sakkal Majalla" pitchFamily="2" charset="-78"/>
              </a:rPr>
              <a:t>المبلغ الموضع في المزايدة</a:t>
            </a:r>
            <a:r>
              <a:rPr lang="en-US" dirty="0">
                <a:latin typeface="Sakkal Majalla" pitchFamily="2" charset="-78"/>
                <a:cs typeface="Sakkal Majalla" pitchFamily="2" charset="-78"/>
              </a:rPr>
              <a:t> .</a:t>
            </a:r>
            <a:br>
              <a:rPr lang="en-US" dirty="0">
                <a:latin typeface="Sakkal Majalla" pitchFamily="2" charset="-78"/>
                <a:cs typeface="Sakkal Majalla" pitchFamily="2" charset="-78"/>
              </a:rPr>
            </a:br>
            <a:r>
              <a:rPr lang="en-US" b="1" dirty="0">
                <a:latin typeface="Sakkal Majalla" pitchFamily="2" charset="-78"/>
                <a:cs typeface="Sakkal Majalla" pitchFamily="2" charset="-78"/>
              </a:rPr>
              <a:t> </a:t>
            </a:r>
            <a:r>
              <a:rPr lang="ar-SA" b="1" dirty="0">
                <a:latin typeface="Sakkal Majalla" pitchFamily="2" charset="-78"/>
                <a:cs typeface="Sakkal Majalla" pitchFamily="2" charset="-78"/>
              </a:rPr>
              <a:t>عملية السوق المفتوحة:</a:t>
            </a:r>
            <a:r>
              <a:rPr lang="en-US" dirty="0">
                <a:latin typeface="Sakkal Majalla" pitchFamily="2" charset="-78"/>
                <a:cs typeface="Sakkal Majalla" pitchFamily="2" charset="-78"/>
              </a:rPr>
              <a:t> </a:t>
            </a:r>
            <a:br>
              <a:rPr lang="en-US" dirty="0">
                <a:latin typeface="Sakkal Majalla" pitchFamily="2" charset="-78"/>
                <a:cs typeface="Sakkal Majalla" pitchFamily="2" charset="-78"/>
              </a:rPr>
            </a:br>
            <a:r>
              <a:rPr lang="ar-SA" dirty="0">
                <a:latin typeface="Sakkal Majalla" pitchFamily="2" charset="-78"/>
                <a:cs typeface="Sakkal Majalla" pitchFamily="2" charset="-78"/>
              </a:rPr>
              <a:t>يقوم بنك الجزائر ببيع و شراء السندات العمومية ذات آجال اقل من 6 اشهر و السندات الخاصة القابلة لإعادة الخصم ، و تتم عملية الشراء و البيع على مستوى بنك الجزائر الذي يقوم بالمعالجة مباشرة مع البنوك و المؤسسات المالية المسموح لها بالتدخل في السوق النقدي </a:t>
            </a:r>
            <a:r>
              <a:rPr lang="en-US" dirty="0">
                <a:latin typeface="Sakkal Majalla" pitchFamily="2" charset="-78"/>
                <a:cs typeface="Sakkal Majalla" pitchFamily="2" charset="-78"/>
              </a:rPr>
              <a:t>.</a:t>
            </a:r>
            <a:endParaRPr lang="fr-FR" dirty="0">
              <a:latin typeface="Sakkal Majalla" pitchFamily="2" charset="-78"/>
              <a:cs typeface="Sakkal Majalla" pitchFamily="2" charset="-78"/>
            </a:endParaRPr>
          </a:p>
          <a:p>
            <a:pPr algn="r" rtl="1"/>
            <a:r>
              <a:rPr lang="ar-SA" b="1" dirty="0">
                <a:latin typeface="Sakkal Majalla" pitchFamily="2" charset="-78"/>
                <a:cs typeface="Sakkal Majalla" pitchFamily="2" charset="-78"/>
              </a:rPr>
              <a:t>السوق </a:t>
            </a:r>
            <a:r>
              <a:rPr lang="ar-SA" b="1" dirty="0" err="1">
                <a:latin typeface="Sakkal Majalla" pitchFamily="2" charset="-78"/>
                <a:cs typeface="Sakkal Majalla" pitchFamily="2" charset="-78"/>
              </a:rPr>
              <a:t>مابين</a:t>
            </a:r>
            <a:r>
              <a:rPr lang="ar-SA" b="1" dirty="0">
                <a:latin typeface="Sakkal Majalla" pitchFamily="2" charset="-78"/>
                <a:cs typeface="Sakkal Majalla" pitchFamily="2" charset="-78"/>
              </a:rPr>
              <a:t> البنوك للصرف</a:t>
            </a:r>
            <a:r>
              <a:rPr lang="en-US" b="1" dirty="0">
                <a:latin typeface="Sakkal Majalla" pitchFamily="2" charset="-78"/>
                <a:cs typeface="Sakkal Majalla" pitchFamily="2" charset="-78"/>
              </a:rPr>
              <a:t>:</a:t>
            </a:r>
            <a:br>
              <a:rPr lang="en-US" b="1" dirty="0">
                <a:latin typeface="Sakkal Majalla" pitchFamily="2" charset="-78"/>
                <a:cs typeface="Sakkal Majalla" pitchFamily="2" charset="-78"/>
              </a:rPr>
            </a:br>
            <a:r>
              <a:rPr lang="ar-SA" dirty="0">
                <a:latin typeface="Sakkal Majalla" pitchFamily="2" charset="-78"/>
                <a:cs typeface="Sakkal Majalla" pitchFamily="2" charset="-78"/>
              </a:rPr>
              <a:t>هو سوق </a:t>
            </a:r>
            <a:r>
              <a:rPr lang="ar-SA" dirty="0" err="1">
                <a:latin typeface="Sakkal Majalla" pitchFamily="2" charset="-78"/>
                <a:cs typeface="Sakkal Majalla" pitchFamily="2" charset="-78"/>
              </a:rPr>
              <a:t>مابين</a:t>
            </a:r>
            <a:r>
              <a:rPr lang="ar-SA" dirty="0">
                <a:latin typeface="Sakkal Majalla" pitchFamily="2" charset="-78"/>
                <a:cs typeface="Sakkal Majalla" pitchFamily="2" charset="-78"/>
              </a:rPr>
              <a:t> المؤسسات المالية و المصرفية تعالج ضمنه عمليات مبادلات الصرف ( البيع ، الشراء ) الآنية والآجلة بالعملة الوطنية و العملات الصعبة الأخرى و الحرة الخاضعة للطلب والعرض</a:t>
            </a:r>
            <a:r>
              <a:rPr lang="en-US" dirty="0">
                <a:latin typeface="Sakkal Majalla" pitchFamily="2" charset="-78"/>
                <a:cs typeface="Sakkal Majalla" pitchFamily="2" charset="-78"/>
              </a:rPr>
              <a:t> .</a:t>
            </a:r>
            <a:br>
              <a:rPr lang="en-US" dirty="0">
                <a:latin typeface="Sakkal Majalla" pitchFamily="2" charset="-78"/>
                <a:cs typeface="Sakkal Majalla" pitchFamily="2" charset="-78"/>
              </a:rPr>
            </a:br>
            <a:r>
              <a:rPr lang="ar-SA" dirty="0">
                <a:latin typeface="Sakkal Majalla" pitchFamily="2" charset="-78"/>
                <a:cs typeface="Sakkal Majalla" pitchFamily="2" charset="-78"/>
              </a:rPr>
              <a:t>سوق </a:t>
            </a:r>
            <a:r>
              <a:rPr lang="ar-SA" dirty="0" err="1">
                <a:latin typeface="Sakkal Majalla" pitchFamily="2" charset="-78"/>
                <a:cs typeface="Sakkal Majalla" pitchFamily="2" charset="-78"/>
              </a:rPr>
              <a:t>مابين</a:t>
            </a:r>
            <a:r>
              <a:rPr lang="ar-SA" dirty="0">
                <a:latin typeface="Sakkal Majalla" pitchFamily="2" charset="-78"/>
                <a:cs typeface="Sakkal Majalla" pitchFamily="2" charset="-78"/>
              </a:rPr>
              <a:t> البنوك للصرف ليس له مقر فالمبادلات تتم ب: الفاكس، التلكس ، والوسائل الإلكترونية الأخرى ، ويتم معالجة النقود الموجودة في الحساب فقط وعلى مدى اليوم و المبادلات تتم بالتراضي </a:t>
            </a:r>
            <a:endParaRPr lang="fr-FR" dirty="0">
              <a:latin typeface="Sakkal Majalla" pitchFamily="2" charset="-78"/>
              <a:cs typeface="Sakkal Majalla" pitchFamily="2" charset="-78"/>
            </a:endParaRPr>
          </a:p>
          <a:p>
            <a:pPr algn="r" rtl="1"/>
            <a:r>
              <a:rPr lang="en-US" dirty="0">
                <a:latin typeface="Sakkal Majalla" pitchFamily="2" charset="-78"/>
                <a:cs typeface="Sakkal Majalla" pitchFamily="2" charset="-78"/>
              </a:rPr>
              <a:t/>
            </a:r>
            <a:br>
              <a:rPr lang="en-US" dirty="0">
                <a:latin typeface="Sakkal Majalla" pitchFamily="2" charset="-78"/>
                <a:cs typeface="Sakkal Majalla" pitchFamily="2" charset="-78"/>
              </a:rPr>
            </a:br>
            <a:r>
              <a:rPr lang="ar-SA" dirty="0">
                <a:latin typeface="Sakkal Majalla" pitchFamily="2" charset="-78"/>
                <a:cs typeface="Sakkal Majalla" pitchFamily="2" charset="-78"/>
              </a:rPr>
              <a:t>* في إطار برنامج التعديل الهيكلي مع صندوق النقد الدولي ضمن اتفاقية </a:t>
            </a:r>
            <a:r>
              <a:rPr lang="ar-SA" dirty="0" err="1">
                <a:latin typeface="Sakkal Majalla" pitchFamily="2" charset="-78"/>
                <a:cs typeface="Sakkal Majalla" pitchFamily="2" charset="-78"/>
              </a:rPr>
              <a:t>أفريل</a:t>
            </a:r>
            <a:r>
              <a:rPr lang="ar-SA" dirty="0">
                <a:latin typeface="Sakkal Majalla" pitchFamily="2" charset="-78"/>
                <a:cs typeface="Sakkal Majalla" pitchFamily="2" charset="-78"/>
              </a:rPr>
              <a:t> 1994، كان من أهدافه تنمية السوق النقدي عن طريق</a:t>
            </a:r>
            <a:r>
              <a:rPr lang="en-US" dirty="0">
                <a:latin typeface="Sakkal Majalla" pitchFamily="2" charset="-78"/>
                <a:cs typeface="Sakkal Majalla" pitchFamily="2" charset="-78"/>
              </a:rPr>
              <a:t>:</a:t>
            </a:r>
            <a:br>
              <a:rPr lang="en-US" dirty="0">
                <a:latin typeface="Sakkal Majalla" pitchFamily="2" charset="-78"/>
                <a:cs typeface="Sakkal Majalla" pitchFamily="2" charset="-78"/>
              </a:rPr>
            </a:br>
            <a:r>
              <a:rPr lang="en-US" dirty="0">
                <a:latin typeface="Sakkal Majalla" pitchFamily="2" charset="-78"/>
                <a:cs typeface="Sakkal Majalla" pitchFamily="2" charset="-78"/>
              </a:rPr>
              <a:t> </a:t>
            </a:r>
            <a:r>
              <a:rPr lang="ar-SA" dirty="0">
                <a:latin typeface="Sakkal Majalla" pitchFamily="2" charset="-78"/>
                <a:cs typeface="Sakkal Majalla" pitchFamily="2" charset="-78"/>
              </a:rPr>
              <a:t>وضع نظام مزايدة لسندات الخزينة</a:t>
            </a:r>
            <a:r>
              <a:rPr lang="en-US" dirty="0">
                <a:latin typeface="Sakkal Majalla" pitchFamily="2" charset="-78"/>
                <a:cs typeface="Sakkal Majalla" pitchFamily="2" charset="-78"/>
              </a:rPr>
              <a:t>.</a:t>
            </a:r>
            <a:r>
              <a:rPr lang="en-US" dirty="0">
                <a:latin typeface="Sakkal Majalla" pitchFamily="2" charset="-78"/>
                <a:cs typeface="Sakkal Majalla" pitchFamily="2" charset="-78"/>
                <a:sym typeface="Symbol"/>
              </a:rPr>
              <a:t></a:t>
            </a:r>
            <a:r>
              <a:rPr lang="en-US" dirty="0">
                <a:latin typeface="Sakkal Majalla" pitchFamily="2" charset="-78"/>
                <a:cs typeface="Sakkal Majalla" pitchFamily="2" charset="-78"/>
              </a:rPr>
              <a:t/>
            </a:r>
            <a:br>
              <a:rPr lang="en-US" dirty="0">
                <a:latin typeface="Sakkal Majalla" pitchFamily="2" charset="-78"/>
                <a:cs typeface="Sakkal Majalla" pitchFamily="2" charset="-78"/>
              </a:rPr>
            </a:br>
            <a:r>
              <a:rPr lang="en-US" dirty="0">
                <a:latin typeface="Sakkal Majalla" pitchFamily="2" charset="-78"/>
                <a:cs typeface="Sakkal Majalla" pitchFamily="2" charset="-78"/>
              </a:rPr>
              <a:t> </a:t>
            </a:r>
            <a:r>
              <a:rPr lang="ar-SA" dirty="0">
                <a:latin typeface="Sakkal Majalla" pitchFamily="2" charset="-78"/>
                <a:cs typeface="Sakkal Majalla" pitchFamily="2" charset="-78"/>
              </a:rPr>
              <a:t>وضع</a:t>
            </a:r>
            <a:r>
              <a:rPr lang="en-US" dirty="0">
                <a:latin typeface="Sakkal Majalla" pitchFamily="2" charset="-78"/>
                <a:cs typeface="Sakkal Majalla" pitchFamily="2" charset="-78"/>
                <a:sym typeface="Symbol"/>
              </a:rPr>
              <a:t></a:t>
            </a:r>
            <a:r>
              <a:rPr lang="en-US" dirty="0">
                <a:latin typeface="Sakkal Majalla" pitchFamily="2" charset="-78"/>
                <a:cs typeface="Sakkal Majalla" pitchFamily="2" charset="-78"/>
              </a:rPr>
              <a:t> </a:t>
            </a:r>
            <a:r>
              <a:rPr lang="ar-SA" dirty="0">
                <a:latin typeface="Sakkal Majalla" pitchFamily="2" charset="-78"/>
                <a:cs typeface="Sakkal Majalla" pitchFamily="2" charset="-78"/>
              </a:rPr>
              <a:t>نظام مزايدة لديون البنك المركزي</a:t>
            </a:r>
            <a:r>
              <a:rPr lang="en-US" dirty="0">
                <a:latin typeface="Sakkal Majalla" pitchFamily="2" charset="-78"/>
                <a:cs typeface="Sakkal Majalla" pitchFamily="2" charset="-78"/>
              </a:rPr>
              <a:t>.</a:t>
            </a:r>
            <a:br>
              <a:rPr lang="en-US" dirty="0">
                <a:latin typeface="Sakkal Majalla" pitchFamily="2" charset="-78"/>
                <a:cs typeface="Sakkal Majalla" pitchFamily="2" charset="-78"/>
              </a:rPr>
            </a:br>
            <a:r>
              <a:rPr lang="en-US" dirty="0">
                <a:latin typeface="Sakkal Majalla" pitchFamily="2" charset="-78"/>
                <a:cs typeface="Sakkal Majalla" pitchFamily="2" charset="-78"/>
              </a:rPr>
              <a:t> </a:t>
            </a:r>
            <a:r>
              <a:rPr lang="ar-SA" dirty="0">
                <a:latin typeface="Sakkal Majalla" pitchFamily="2" charset="-78"/>
                <a:cs typeface="Sakkal Majalla" pitchFamily="2" charset="-78"/>
              </a:rPr>
              <a:t>وضع نظام عمليات السوق المفتوحة</a:t>
            </a:r>
            <a:r>
              <a:rPr lang="en-US" dirty="0">
                <a:latin typeface="Sakkal Majalla" pitchFamily="2" charset="-78"/>
                <a:cs typeface="Sakkal Majalla" pitchFamily="2" charset="-78"/>
              </a:rPr>
              <a:t>.</a:t>
            </a:r>
            <a:r>
              <a:rPr lang="en-US" dirty="0">
                <a:latin typeface="Sakkal Majalla" pitchFamily="2" charset="-78"/>
                <a:cs typeface="Sakkal Majalla" pitchFamily="2" charset="-78"/>
                <a:sym typeface="Symbol"/>
              </a:rPr>
              <a:t></a:t>
            </a:r>
            <a:r>
              <a:rPr lang="en-US" dirty="0">
                <a:latin typeface="Sakkal Majalla" pitchFamily="2" charset="-78"/>
                <a:cs typeface="Sakkal Majalla" pitchFamily="2" charset="-78"/>
              </a:rPr>
              <a:t> </a:t>
            </a:r>
            <a:br>
              <a:rPr lang="en-US" dirty="0">
                <a:latin typeface="Sakkal Majalla" pitchFamily="2" charset="-78"/>
                <a:cs typeface="Sakkal Majalla" pitchFamily="2" charset="-78"/>
              </a:rPr>
            </a:br>
            <a:r>
              <a:rPr lang="en-US" dirty="0">
                <a:latin typeface="Sakkal Majalla" pitchFamily="2" charset="-78"/>
                <a:cs typeface="Sakkal Majalla" pitchFamily="2" charset="-78"/>
              </a:rPr>
              <a:t/>
            </a:r>
            <a:br>
              <a:rPr lang="en-US" dirty="0">
                <a:latin typeface="Sakkal Majalla" pitchFamily="2" charset="-78"/>
                <a:cs typeface="Sakkal Majalla" pitchFamily="2" charset="-78"/>
              </a:rPr>
            </a:br>
            <a:r>
              <a:rPr lang="ar-SA" dirty="0">
                <a:latin typeface="Sakkal Majalla" pitchFamily="2" charset="-78"/>
                <a:cs typeface="Sakkal Majalla" pitchFamily="2" charset="-78"/>
              </a:rPr>
              <a:t>ولقد أسس بنك الجزائر سوق </a:t>
            </a:r>
            <a:r>
              <a:rPr lang="ar-SA" dirty="0" err="1">
                <a:latin typeface="Sakkal Majalla" pitchFamily="2" charset="-78"/>
                <a:cs typeface="Sakkal Majalla" pitchFamily="2" charset="-78"/>
              </a:rPr>
              <a:t>مابين</a:t>
            </a:r>
            <a:r>
              <a:rPr lang="ar-SA" dirty="0">
                <a:latin typeface="Sakkal Majalla" pitchFamily="2" charset="-78"/>
                <a:cs typeface="Sakkal Majalla" pitchFamily="2" charset="-78"/>
              </a:rPr>
              <a:t> البنوك للصرف، بحيث تتدخل البنوك والمؤسسات المالية في هذا السوق في إطار لامركزي إذ قواعد العمل محددة بتعليمات من بنك الجزائر، ويتم في هذا السوق معالجة عمليات الصرف الآجل والعاجل بين العملة الوطنية و العملات الأجنبية الحرة</a:t>
            </a:r>
            <a:r>
              <a:rPr lang="en-US" dirty="0">
                <a:latin typeface="Sakkal Majalla" pitchFamily="2" charset="-78"/>
                <a:cs typeface="Sakkal Majalla" pitchFamily="2" charset="-78"/>
              </a:rPr>
              <a:t> .</a:t>
            </a:r>
            <a:endParaRPr lang="fr-FR" dirty="0">
              <a:latin typeface="Sakkal Majalla" pitchFamily="2" charset="-78"/>
              <a:cs typeface="Sakkal Majalla" pitchFamily="2" charset="-78"/>
            </a:endParaRPr>
          </a:p>
          <a:p>
            <a:pPr algn="r" rtl="1"/>
            <a:r>
              <a:rPr lang="en-US" dirty="0">
                <a:latin typeface="Sakkal Majalla" pitchFamily="2" charset="-78"/>
                <a:cs typeface="Sakkal Majalla" pitchFamily="2" charset="-78"/>
              </a:rPr>
              <a:t> </a:t>
            </a:r>
            <a:endParaRPr lang="fr-FR" dirty="0">
              <a:latin typeface="Sakkal Majalla" pitchFamily="2" charset="-78"/>
              <a:cs typeface="Sakkal Majalla" pitchFamily="2" charset="-78"/>
            </a:endParaRPr>
          </a:p>
        </p:txBody>
      </p:sp>
    </p:spTree>
    <p:extLst>
      <p:ext uri="{BB962C8B-B14F-4D97-AF65-F5344CB8AC3E}">
        <p14:creationId xmlns:p14="http://schemas.microsoft.com/office/powerpoint/2010/main" val="192283908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1352" y="220678"/>
            <a:ext cx="4818906" cy="523220"/>
          </a:xfrm>
          <a:prstGeom prst="rect">
            <a:avLst/>
          </a:prstGeom>
        </p:spPr>
        <p:txBody>
          <a:bodyPr wrap="square">
            <a:spAutoFit/>
          </a:bodyPr>
          <a:lstStyle/>
          <a:p>
            <a:pPr lvl="0" algn="ctr" rtl="1"/>
            <a:r>
              <a:rPr lang="ar-DZ" sz="2800" b="1" u="sng" dirty="0">
                <a:solidFill>
                  <a:prstClr val="black"/>
                </a:solidFill>
                <a:latin typeface="Sakkal Majalla" pitchFamily="2" charset="-78"/>
                <a:cs typeface="Sakkal Majalla" pitchFamily="2" charset="-78"/>
              </a:rPr>
              <a:t>تطبيقات </a:t>
            </a:r>
            <a:r>
              <a:rPr lang="ar-DZ" sz="2800" b="1" u="sng" dirty="0" smtClean="0">
                <a:solidFill>
                  <a:prstClr val="black"/>
                </a:solidFill>
                <a:latin typeface="Sakkal Majalla" pitchFamily="2" charset="-78"/>
                <a:cs typeface="Sakkal Majalla" pitchFamily="2" charset="-78"/>
              </a:rPr>
              <a:t>المحاضرة</a:t>
            </a:r>
            <a:r>
              <a:rPr lang="ar-DZ" sz="2800" b="1" u="sng" dirty="0">
                <a:solidFill>
                  <a:prstClr val="black"/>
                </a:solidFill>
                <a:latin typeface="Sakkal Majalla" pitchFamily="2" charset="-78"/>
                <a:cs typeface="Sakkal Majalla" pitchFamily="2" charset="-78"/>
              </a:rPr>
              <a:t>:</a:t>
            </a:r>
            <a:endParaRPr lang="fr-FR" sz="2800" b="1" u="sng" dirty="0">
              <a:solidFill>
                <a:prstClr val="black"/>
              </a:solidFill>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86061250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5214" y="548680"/>
            <a:ext cx="3469140" cy="584775"/>
          </a:xfrm>
          <a:prstGeom prst="rect">
            <a:avLst/>
          </a:prstGeom>
        </p:spPr>
        <p:txBody>
          <a:bodyPr wrap="square">
            <a:spAutoFit/>
          </a:bodyPr>
          <a:lstStyle/>
          <a:p>
            <a:pPr algn="r" rtl="1"/>
            <a:r>
              <a:rPr lang="ar-DZ" sz="3200" b="1" dirty="0">
                <a:latin typeface="Sakkal Majalla" pitchFamily="2" charset="-78"/>
                <a:cs typeface="Sakkal Majalla" pitchFamily="2" charset="-78"/>
              </a:rPr>
              <a:t>تطبيقات المحاضرة:</a:t>
            </a:r>
          </a:p>
        </p:txBody>
      </p:sp>
      <p:sp>
        <p:nvSpPr>
          <p:cNvPr id="3" name="Rectangle 2"/>
          <p:cNvSpPr/>
          <p:nvPr/>
        </p:nvSpPr>
        <p:spPr>
          <a:xfrm>
            <a:off x="2339752" y="1628800"/>
            <a:ext cx="6048672" cy="2062103"/>
          </a:xfrm>
          <a:prstGeom prst="rect">
            <a:avLst/>
          </a:prstGeom>
        </p:spPr>
        <p:txBody>
          <a:bodyPr wrap="square">
            <a:spAutoFit/>
          </a:bodyPr>
          <a:lstStyle/>
          <a:p>
            <a:pPr algn="r" rtl="1"/>
            <a:r>
              <a:rPr lang="ar-DZ" sz="3200" dirty="0" smtClean="0">
                <a:latin typeface="Sakkal Majalla" pitchFamily="2" charset="-78"/>
                <a:cs typeface="Sakkal Majalla" pitchFamily="2" charset="-78"/>
              </a:rPr>
              <a:t>- ماهو </a:t>
            </a:r>
            <a:r>
              <a:rPr lang="ar-DZ" sz="3200" dirty="0">
                <a:latin typeface="Sakkal Majalla" pitchFamily="2" charset="-78"/>
                <a:cs typeface="Sakkal Majalla" pitchFamily="2" charset="-78"/>
              </a:rPr>
              <a:t>اقتصاد المبادلة وإقتصاد  اللامبادلة؟.</a:t>
            </a:r>
          </a:p>
          <a:p>
            <a:pPr algn="r" rtl="1"/>
            <a:r>
              <a:rPr lang="ar-DZ" sz="3200" dirty="0" smtClean="0">
                <a:latin typeface="Sakkal Majalla" pitchFamily="2" charset="-78"/>
                <a:cs typeface="Sakkal Majalla" pitchFamily="2" charset="-78"/>
              </a:rPr>
              <a:t>- عرف </a:t>
            </a:r>
            <a:r>
              <a:rPr lang="ar-DZ" sz="3200" dirty="0">
                <a:latin typeface="Sakkal Majalla" pitchFamily="2" charset="-78"/>
                <a:cs typeface="Sakkal Majalla" pitchFamily="2" charset="-78"/>
              </a:rPr>
              <a:t>النقود من خلال الوظائف التي تقوم بها؟.</a:t>
            </a:r>
          </a:p>
          <a:p>
            <a:pPr algn="r" rtl="1"/>
            <a:r>
              <a:rPr lang="ar-DZ" sz="3200" dirty="0" smtClean="0">
                <a:latin typeface="Sakkal Majalla" pitchFamily="2" charset="-78"/>
                <a:cs typeface="Sakkal Majalla" pitchFamily="2" charset="-78"/>
              </a:rPr>
              <a:t>- اشرح </a:t>
            </a:r>
            <a:r>
              <a:rPr lang="ar-DZ" sz="3200" dirty="0">
                <a:latin typeface="Sakkal Majalla" pitchFamily="2" charset="-78"/>
                <a:cs typeface="Sakkal Majalla" pitchFamily="2" charset="-78"/>
              </a:rPr>
              <a:t>مفهوم القيمة الاستعمالية والقيمة التبادلية؟.</a:t>
            </a:r>
          </a:p>
        </p:txBody>
      </p:sp>
    </p:spTree>
    <p:extLst>
      <p:ext uri="{BB962C8B-B14F-4D97-AF65-F5344CB8AC3E}">
        <p14:creationId xmlns:p14="http://schemas.microsoft.com/office/powerpoint/2010/main" val="1287243720"/>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3928" y="-46548"/>
            <a:ext cx="1566454" cy="523220"/>
          </a:xfrm>
          <a:prstGeom prst="rect">
            <a:avLst/>
          </a:prstGeom>
        </p:spPr>
        <p:txBody>
          <a:bodyPr wrap="none">
            <a:spAutoFit/>
          </a:bodyPr>
          <a:lstStyle/>
          <a:p>
            <a:pPr lvl="0" algn="just" rtl="1"/>
            <a:r>
              <a:rPr lang="ar-DZ" sz="2800" b="1" u="sng" dirty="0" smtClean="0">
                <a:solidFill>
                  <a:prstClr val="black"/>
                </a:solidFill>
                <a:latin typeface="Sakkal Majalla" pitchFamily="2" charset="-78"/>
                <a:cs typeface="Sakkal Majalla" pitchFamily="2" charset="-78"/>
              </a:rPr>
              <a:t>قائمة المراجع</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183494" y="276192"/>
            <a:ext cx="8784976" cy="6494085"/>
          </a:xfrm>
          <a:prstGeom prst="rect">
            <a:avLst/>
          </a:prstGeom>
        </p:spPr>
        <p:txBody>
          <a:bodyPr wrap="square">
            <a:spAutoFit/>
          </a:bodyPr>
          <a:lstStyle/>
          <a:p>
            <a:pPr algn="just" rtl="1"/>
            <a:r>
              <a:rPr lang="ar-DZ" sz="2000" b="1" dirty="0">
                <a:latin typeface="Sakkal Majalla" pitchFamily="2" charset="-78"/>
                <a:cs typeface="Sakkal Majalla" pitchFamily="2" charset="-78"/>
              </a:rPr>
              <a:t>1/ الكتب:</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أحمد بوراس، الأسواق المالية، دروس جامعة التكوين المتواصل، 2006.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أحمد فريد مصطفى، النقود والتوازن </a:t>
            </a:r>
            <a:r>
              <a:rPr lang="ar-DZ" sz="2000" dirty="0" err="1">
                <a:latin typeface="Sakkal Majalla" pitchFamily="2" charset="-78"/>
                <a:cs typeface="Sakkal Majalla" pitchFamily="2" charset="-78"/>
              </a:rPr>
              <a:t>الإقتصادي</a:t>
            </a:r>
            <a:r>
              <a:rPr lang="ar-DZ" sz="2000" dirty="0">
                <a:latin typeface="Sakkal Majalla" pitchFamily="2" charset="-78"/>
                <a:cs typeface="Sakkal Majalla" pitchFamily="2" charset="-78"/>
              </a:rPr>
              <a:t>، مؤسسة شباب الجامعة، الإسكندرية، مصر،2000.</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أحمد هني، العملة والنقود، ديوان المطبوعات الجامعية، 1999.</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إسماعيل هاشم ، مذكرات في النقود والبنوك، دار النهضة العربية للطباعة والنشر، بيروت ، 1976.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err="1">
                <a:latin typeface="Sakkal Majalla" pitchFamily="2" charset="-78"/>
                <a:cs typeface="Sakkal Majalla" pitchFamily="2" charset="-78"/>
              </a:rPr>
              <a:t>بلعزوز</a:t>
            </a:r>
            <a:r>
              <a:rPr lang="ar-DZ" sz="2000" dirty="0">
                <a:latin typeface="Sakkal Majalla" pitchFamily="2" charset="-78"/>
                <a:cs typeface="Sakkal Majalla" pitchFamily="2" charset="-78"/>
              </a:rPr>
              <a:t> بن علي ،محاضرات في النظريات والسياسات النقدية، ديوان المطبوعات الجامعية،2006. </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بن حمود سكينة، دروس في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السياسي، دار الملكية للطباعة والإعلام، الجزائر، 2006.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بن علي </a:t>
            </a:r>
            <a:r>
              <a:rPr lang="ar-DZ" sz="2000" dirty="0" err="1">
                <a:latin typeface="Sakkal Majalla" pitchFamily="2" charset="-78"/>
                <a:cs typeface="Sakkal Majalla" pitchFamily="2" charset="-78"/>
              </a:rPr>
              <a:t>بلعزوز</a:t>
            </a:r>
            <a:r>
              <a:rPr lang="ar-DZ" sz="2000" dirty="0">
                <a:latin typeface="Sakkal Majalla" pitchFamily="2" charset="-78"/>
                <a:cs typeface="Sakkal Majalla" pitchFamily="2" charset="-78"/>
              </a:rPr>
              <a:t>، عبدالكريم </a:t>
            </a:r>
            <a:r>
              <a:rPr lang="ar-DZ" sz="2000" dirty="0" err="1">
                <a:latin typeface="Sakkal Majalla" pitchFamily="2" charset="-78"/>
                <a:cs typeface="Sakkal Majalla" pitchFamily="2" charset="-78"/>
              </a:rPr>
              <a:t>قندوز</a:t>
            </a:r>
            <a:r>
              <a:rPr lang="ar-DZ" sz="2000" dirty="0">
                <a:latin typeface="Sakkal Majalla" pitchFamily="2" charset="-78"/>
                <a:cs typeface="Sakkal Majalla" pitchFamily="2" charset="-78"/>
              </a:rPr>
              <a:t>، عبدالرزاق حبار، إدارة المخاطر ( إدارة المخاطر، المشتقات المالية، الهندسة المالية)، الوراق للنشر والتوزيع، الأردن، 2013.</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بوعبدالله علي، الأسواق والأدوات المالية، مطبوعة، جامعة بسكرة، السنة الجامعية 2015/2016.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بول سام ويلسون، نورد هاوس، علم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مكتبة لبنان ناشرون، بيروت، 2006.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حاكم الربيعي وآخرون، المشتقات المالية، دار اليازوري العلمية للنشر والتوزيع، الأردن، 2011. </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زيدان رمضان، الاستثمار المالي والحقيقي، دار وائل للنشر، عمان، 1998.</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زينب حسنين عوض الله، </a:t>
            </a:r>
            <a:r>
              <a:rPr lang="ar-DZ" sz="2000" dirty="0" err="1">
                <a:latin typeface="Sakkal Majalla" pitchFamily="2" charset="-78"/>
                <a:cs typeface="Sakkal Majalla" pitchFamily="2" charset="-78"/>
              </a:rPr>
              <a:t>إقتصاديات</a:t>
            </a:r>
            <a:r>
              <a:rPr lang="ar-DZ" sz="2000" dirty="0">
                <a:latin typeface="Sakkal Majalla" pitchFamily="2" charset="-78"/>
                <a:cs typeface="Sakkal Majalla" pitchFamily="2" charset="-78"/>
              </a:rPr>
              <a:t> النقد والبنوك، الدار الجامعية بيروت، 1993.</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سعيد </a:t>
            </a:r>
            <a:r>
              <a:rPr lang="ar-DZ" sz="2000" dirty="0" err="1">
                <a:latin typeface="Sakkal Majalla" pitchFamily="2" charset="-78"/>
                <a:cs typeface="Sakkal Majalla" pitchFamily="2" charset="-78"/>
              </a:rPr>
              <a:t>الخفري</a:t>
            </a:r>
            <a:r>
              <a:rPr lang="ar-DZ" sz="2000" dirty="0">
                <a:latin typeface="Sakkal Majalla" pitchFamily="2" charset="-78"/>
                <a:cs typeface="Sakkal Majalla" pitchFamily="2" charset="-78"/>
              </a:rPr>
              <a:t>،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a:t>
            </a:r>
            <a:r>
              <a:rPr lang="ar-DZ" sz="2000" dirty="0" err="1">
                <a:latin typeface="Sakkal Majalla" pitchFamily="2" charset="-78"/>
                <a:cs typeface="Sakkal Majalla" pitchFamily="2" charset="-78"/>
              </a:rPr>
              <a:t>والمصرفي،مؤسسة</a:t>
            </a:r>
            <a:r>
              <a:rPr lang="ar-DZ" sz="2000" dirty="0">
                <a:latin typeface="Sakkal Majalla" pitchFamily="2" charset="-78"/>
                <a:cs typeface="Sakkal Majalla" pitchFamily="2" charset="-78"/>
              </a:rPr>
              <a:t> عزالدين للطباعة والنشر،1990.</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سعيد سامي الحلاق، النقود والبنوك المركزية، دار اليازوري العلمية للنشر،ط1، عمان الاأردن،2010.</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سليمان </a:t>
            </a:r>
            <a:r>
              <a:rPr lang="ar-DZ" sz="2000" dirty="0" err="1">
                <a:latin typeface="Sakkal Majalla" pitchFamily="2" charset="-78"/>
                <a:cs typeface="Sakkal Majalla" pitchFamily="2" charset="-78"/>
              </a:rPr>
              <a:t>بوفاسة</a:t>
            </a:r>
            <a:r>
              <a:rPr lang="ar-DZ" sz="2000" dirty="0">
                <a:latin typeface="Sakkal Majalla" pitchFamily="2" charset="-78"/>
                <a:cs typeface="Sakkal Majalla" pitchFamily="2" charset="-78"/>
              </a:rPr>
              <a:t>، أساسيات في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والمصرفي، ديوان المطبوعات الجامعية، الجزائر،2018.</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SA" sz="2000" dirty="0">
                <a:latin typeface="Sakkal Majalla" pitchFamily="2" charset="-78"/>
                <a:cs typeface="Sakkal Majalla" pitchFamily="2" charset="-78"/>
              </a:rPr>
              <a:t>سمير عبد الحميد رضوان ، المشتقات المالية ودورها في إدارة المخاطر ،دار النشر للجامعات، مصر ، 2005. </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سوزي عادلي ناشد، مقدمة في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والمصرفي، منشورات الحلبي الحقوقية،لبنان،2007.</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السيد متولي عبد </a:t>
            </a:r>
            <a:r>
              <a:rPr lang="ar-DZ" sz="2000" dirty="0" err="1">
                <a:latin typeface="Sakkal Majalla" pitchFamily="2" charset="-78"/>
                <a:cs typeface="Sakkal Majalla" pitchFamily="2" charset="-78"/>
              </a:rPr>
              <a:t>القاد</a:t>
            </a:r>
            <a:r>
              <a:rPr lang="ar-DZ" sz="2000" dirty="0">
                <a:latin typeface="Sakkal Majalla" pitchFamily="2" charset="-78"/>
                <a:cs typeface="Sakkal Majalla" pitchFamily="2" charset="-78"/>
              </a:rPr>
              <a:t>، الأسواق المالية والنقدية في عالم متغير، ط1، دار الفكر للنشر والتوزيع، الأردن، 2010.</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السيد متولي عبدالقادر، </a:t>
            </a:r>
            <a:r>
              <a:rPr lang="ar-DZ" sz="2000" dirty="0" err="1">
                <a:latin typeface="Sakkal Majalla" pitchFamily="2" charset="-78"/>
                <a:cs typeface="Sakkal Majalla" pitchFamily="2" charset="-78"/>
              </a:rPr>
              <a:t>إقتصاديات</a:t>
            </a:r>
            <a:r>
              <a:rPr lang="ar-DZ" sz="2000" dirty="0">
                <a:latin typeface="Sakkal Majalla" pitchFamily="2" charset="-78"/>
                <a:cs typeface="Sakkal Majalla" pitchFamily="2" charset="-78"/>
              </a:rPr>
              <a:t> النقود والبنوك، دار الفكر ، الاردن،2010</a:t>
            </a:r>
            <a:r>
              <a:rPr lang="ar-DZ" sz="2000" dirty="0" smtClean="0">
                <a:latin typeface="Sakkal Majalla" pitchFamily="2" charset="-78"/>
                <a:cs typeface="Sakkal Majalla" pitchFamily="2" charset="-78"/>
              </a:rPr>
              <a:t>.</a:t>
            </a:r>
            <a:endParaRPr lang="fr-FR" sz="20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820472" cy="6863417"/>
          </a:xfrm>
          <a:prstGeom prst="rect">
            <a:avLst/>
          </a:prstGeom>
        </p:spPr>
        <p:txBody>
          <a:bodyPr wrap="square">
            <a:spAutoFit/>
          </a:bodyPr>
          <a:lstStyle/>
          <a:p>
            <a:pPr marL="342900" lvl="0" indent="-342900" algn="just" rtl="1">
              <a:buFont typeface="Arial" pitchFamily="34" charset="0"/>
              <a:buChar char="•"/>
            </a:pPr>
            <a:r>
              <a:rPr lang="ar-DZ" sz="2000" dirty="0">
                <a:latin typeface="Sakkal Majalla" pitchFamily="2" charset="-78"/>
                <a:cs typeface="Sakkal Majalla" pitchFamily="2" charset="-78"/>
              </a:rPr>
              <a:t>شاكر القزويني، محاضرات في اقتصاد البنوك، ديوان المطبوعات الجامعية، 2008.</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صلاح الدين شريط، مبادئ الأسواق المالية ،دار الشروق للنشر والتوزيع، عمان، الأردن،2014.</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عبد الحميد الغزالي ومحمد خليل مرعي، مقدمة في الاقتصاديات الكلية، (النقود والبنوك)، مكتبة القاهرة الحديثة، دار وهدان للطباعة والنشر بالقاهرة، الطبعة </a:t>
            </a:r>
            <a:r>
              <a:rPr lang="ar-DZ" sz="2000" dirty="0" err="1">
                <a:latin typeface="Sakkal Majalla" pitchFamily="2" charset="-78"/>
                <a:cs typeface="Sakkal Majalla" pitchFamily="2" charset="-78"/>
              </a:rPr>
              <a:t>الأولى،بدون</a:t>
            </a:r>
            <a:r>
              <a:rPr lang="ar-DZ" sz="2000" dirty="0">
                <a:latin typeface="Sakkal Majalla" pitchFamily="2" charset="-78"/>
                <a:cs typeface="Sakkal Majalla" pitchFamily="2" charset="-78"/>
              </a:rPr>
              <a:t> سنة نشر.</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محمود </a:t>
            </a:r>
            <a:r>
              <a:rPr lang="ar-DZ" sz="2000" dirty="0" err="1">
                <a:latin typeface="Sakkal Majalla" pitchFamily="2" charset="-78"/>
                <a:cs typeface="Sakkal Majalla" pitchFamily="2" charset="-78"/>
              </a:rPr>
              <a:t>حميدات،مدخل</a:t>
            </a:r>
            <a:r>
              <a:rPr lang="ar-DZ" sz="2000" dirty="0">
                <a:latin typeface="Sakkal Majalla" pitchFamily="2" charset="-78"/>
                <a:cs typeface="Sakkal Majalla" pitchFamily="2" charset="-78"/>
              </a:rPr>
              <a:t> للتحليل </a:t>
            </a:r>
            <a:r>
              <a:rPr lang="ar-DZ" sz="2000" dirty="0" err="1">
                <a:latin typeface="Sakkal Majalla" pitchFamily="2" charset="-78"/>
                <a:cs typeface="Sakkal Majalla" pitchFamily="2" charset="-78"/>
              </a:rPr>
              <a:t>النقدي،ديوان</a:t>
            </a:r>
            <a:r>
              <a:rPr lang="ar-DZ" sz="2000" dirty="0">
                <a:latin typeface="Sakkal Majalla" pitchFamily="2" charset="-78"/>
                <a:cs typeface="Sakkal Majalla" pitchFamily="2" charset="-78"/>
              </a:rPr>
              <a:t> المطبوعات الجامعية، الجزائر، طبعة 2014.</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SA" sz="2000" dirty="0">
                <a:latin typeface="Sakkal Majalla" pitchFamily="2" charset="-78"/>
                <a:cs typeface="Sakkal Majalla" pitchFamily="2" charset="-78"/>
              </a:rPr>
              <a:t>عبد العال حماد ، المشتقات المالية : المفاهيم – إدارة المخاطر – </a:t>
            </a:r>
            <a:r>
              <a:rPr lang="ar-SA" sz="2000" dirty="0" smtClean="0">
                <a:latin typeface="Sakkal Majalla" pitchFamily="2" charset="-78"/>
                <a:cs typeface="Sakkal Majalla" pitchFamily="2" charset="-78"/>
              </a:rPr>
              <a:t>المحاسبة، </a:t>
            </a:r>
            <a:r>
              <a:rPr lang="ar-SA" sz="2000" dirty="0">
                <a:latin typeface="Sakkal Majalla" pitchFamily="2" charset="-78"/>
                <a:cs typeface="Sakkal Majalla" pitchFamily="2" charset="-78"/>
              </a:rPr>
              <a:t>الدار الجامعية </a:t>
            </a:r>
            <a:r>
              <a:rPr lang="ar-DZ" sz="2000" dirty="0" smtClean="0">
                <a:latin typeface="Sakkal Majalla" pitchFamily="2" charset="-78"/>
                <a:cs typeface="Sakkal Majalla" pitchFamily="2" charset="-78"/>
              </a:rPr>
              <a:t>،</a:t>
            </a:r>
            <a:r>
              <a:rPr lang="ar-SA" sz="2000" dirty="0" smtClean="0">
                <a:latin typeface="Sakkal Majalla" pitchFamily="2" charset="-78"/>
                <a:cs typeface="Sakkal Majalla" pitchFamily="2" charset="-78"/>
              </a:rPr>
              <a:t> </a:t>
            </a:r>
            <a:r>
              <a:rPr lang="ar-SA" sz="2000" dirty="0">
                <a:latin typeface="Sakkal Majalla" pitchFamily="2" charset="-78"/>
                <a:cs typeface="Sakkal Majalla" pitchFamily="2" charset="-78"/>
              </a:rPr>
              <a:t>الإسكندرية ، </a:t>
            </a:r>
            <a:r>
              <a:rPr lang="ar-SA" sz="2000" dirty="0" smtClean="0">
                <a:latin typeface="Sakkal Majalla" pitchFamily="2" charset="-78"/>
                <a:cs typeface="Sakkal Majalla" pitchFamily="2" charset="-78"/>
              </a:rPr>
              <a:t>مصر،2001</a:t>
            </a:r>
            <a:r>
              <a:rPr lang="ar-SA" sz="2000" dirty="0">
                <a:latin typeface="Sakkal Majalla" pitchFamily="2" charset="-78"/>
                <a:cs typeface="Sakkal Majalla" pitchFamily="2" charset="-78"/>
              </a:rPr>
              <a:t>.</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عبد العزيز عجمية ، مصطفى رشدي شيخة ، النقود و البنوك و العلاقات </a:t>
            </a:r>
            <a:r>
              <a:rPr lang="ar-DZ" sz="2000" dirty="0" err="1">
                <a:latin typeface="Sakkal Majalla" pitchFamily="2" charset="-78"/>
                <a:cs typeface="Sakkal Majalla" pitchFamily="2" charset="-78"/>
              </a:rPr>
              <a:t>الإقتصادية</a:t>
            </a:r>
            <a:r>
              <a:rPr lang="ar-DZ" sz="2000" dirty="0">
                <a:latin typeface="Sakkal Majalla" pitchFamily="2" charset="-78"/>
                <a:cs typeface="Sakkal Majalla" pitchFamily="2" charset="-78"/>
              </a:rPr>
              <a:t> الدولية ، الدار الجامعية،لبنان،1999. </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SA" sz="2000" dirty="0">
                <a:latin typeface="Sakkal Majalla" pitchFamily="2" charset="-78"/>
                <a:cs typeface="Sakkal Majalla" pitchFamily="2" charset="-78"/>
              </a:rPr>
              <a:t>عبد العزيز هيكل فهمي، موسوعة المصطلحات </a:t>
            </a:r>
            <a:r>
              <a:rPr lang="ar-SA" sz="2000" dirty="0" err="1">
                <a:latin typeface="Sakkal Majalla" pitchFamily="2" charset="-78"/>
                <a:cs typeface="Sakkal Majalla" pitchFamily="2" charset="-78"/>
              </a:rPr>
              <a:t>الإقتصادية</a:t>
            </a:r>
            <a:r>
              <a:rPr lang="ar-SA" sz="2000" dirty="0">
                <a:latin typeface="Sakkal Majalla" pitchFamily="2" charset="-78"/>
                <a:cs typeface="Sakkal Majalla" pitchFamily="2" charset="-78"/>
              </a:rPr>
              <a:t> والإحصائية، دار النهضة العربية، بيروت، لبنان، الطبعة الثانية،1981.</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SA" sz="2000" dirty="0">
                <a:latin typeface="Sakkal Majalla" pitchFamily="2" charset="-78"/>
                <a:cs typeface="Sakkal Majalla" pitchFamily="2" charset="-78"/>
              </a:rPr>
              <a:t>عبد القادر بحيح، الشامل لتقنيات أعمال البنوك، دار </a:t>
            </a:r>
            <a:r>
              <a:rPr lang="ar-SA" sz="2000" dirty="0" err="1">
                <a:latin typeface="Sakkal Majalla" pitchFamily="2" charset="-78"/>
                <a:cs typeface="Sakkal Majalla" pitchFamily="2" charset="-78"/>
              </a:rPr>
              <a:t>الخلدونية</a:t>
            </a:r>
            <a:r>
              <a:rPr lang="ar-SA" sz="2000" dirty="0">
                <a:latin typeface="Sakkal Majalla" pitchFamily="2" charset="-78"/>
                <a:cs typeface="Sakkal Majalla" pitchFamily="2" charset="-78"/>
              </a:rPr>
              <a:t> للنشر والتوزيع، الجزائر، 2013.</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عبد القادر خليل، مبادئ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والمصرفي ،جزء1، ديوان المطبوعات الجامعية، الجزائر، 2012.</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عبد المنعم عفر، مشكلة التخلف وإطار التكامل والتنمية بين الفكر </a:t>
            </a:r>
            <a:r>
              <a:rPr lang="ar-DZ" sz="2000" dirty="0" err="1">
                <a:latin typeface="Sakkal Majalla" pitchFamily="2" charset="-78"/>
                <a:cs typeface="Sakkal Majalla" pitchFamily="2" charset="-78"/>
              </a:rPr>
              <a:t>الإقتصادي</a:t>
            </a:r>
            <a:r>
              <a:rPr lang="ar-DZ" sz="2000" dirty="0">
                <a:latin typeface="Sakkal Majalla" pitchFamily="2" charset="-78"/>
                <a:cs typeface="Sakkal Majalla" pitchFamily="2" charset="-78"/>
              </a:rPr>
              <a:t> والإسلام، دار </a:t>
            </a:r>
            <a:r>
              <a:rPr lang="ar-DZ" sz="2000" dirty="0" err="1">
                <a:latin typeface="Sakkal Majalla" pitchFamily="2" charset="-78"/>
                <a:cs typeface="Sakkal Majalla" pitchFamily="2" charset="-78"/>
              </a:rPr>
              <a:t>الفدا</a:t>
            </a:r>
            <a:r>
              <a:rPr lang="ar-DZ" sz="2000" dirty="0">
                <a:latin typeface="Sakkal Majalla" pitchFamily="2" charset="-78"/>
                <a:cs typeface="Sakkal Majalla" pitchFamily="2" charset="-78"/>
              </a:rPr>
              <a:t> العربي،1981.</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عبدالقادر بحيح، الشامل لتقنيات البنوك، دار </a:t>
            </a:r>
            <a:r>
              <a:rPr lang="ar-DZ" sz="2000" dirty="0" err="1">
                <a:latin typeface="Sakkal Majalla" pitchFamily="2" charset="-78"/>
                <a:cs typeface="Sakkal Majalla" pitchFamily="2" charset="-78"/>
              </a:rPr>
              <a:t>الخلدونية</a:t>
            </a:r>
            <a:r>
              <a:rPr lang="ar-DZ" sz="2000" dirty="0">
                <a:latin typeface="Sakkal Majalla" pitchFamily="2" charset="-78"/>
                <a:cs typeface="Sakkal Majalla" pitchFamily="2" charset="-78"/>
              </a:rPr>
              <a:t>، 2013.</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عدنان </a:t>
            </a:r>
            <a:r>
              <a:rPr lang="ar-DZ" sz="2000" dirty="0" err="1">
                <a:latin typeface="Sakkal Majalla" pitchFamily="2" charset="-78"/>
                <a:cs typeface="Sakkal Majalla" pitchFamily="2" charset="-78"/>
              </a:rPr>
              <a:t>تايه</a:t>
            </a:r>
            <a:r>
              <a:rPr lang="ar-DZ" sz="2000" dirty="0">
                <a:latin typeface="Sakkal Majalla" pitchFamily="2" charset="-78"/>
                <a:cs typeface="Sakkal Majalla" pitchFamily="2" charset="-78"/>
              </a:rPr>
              <a:t> النعيمي، إدارة العملات الأجنبية، دار المسيرة للنشر والتوزيع والطباعة، عمان، الاردن، 2012.</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err="1">
                <a:latin typeface="Sakkal Majalla" pitchFamily="2" charset="-78"/>
                <a:cs typeface="Sakkal Majalla" pitchFamily="2" charset="-78"/>
              </a:rPr>
              <a:t>العلواني</a:t>
            </a:r>
            <a:r>
              <a:rPr lang="ar-DZ" sz="2000" dirty="0">
                <a:latin typeface="Sakkal Majalla" pitchFamily="2" charset="-78"/>
                <a:cs typeface="Sakkal Majalla" pitchFamily="2" charset="-78"/>
              </a:rPr>
              <a:t> عديلة، الميسر في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دار </a:t>
            </a:r>
            <a:r>
              <a:rPr lang="ar-DZ" sz="2000" dirty="0" err="1">
                <a:latin typeface="Sakkal Majalla" pitchFamily="2" charset="-78"/>
                <a:cs typeface="Sakkal Majalla" pitchFamily="2" charset="-78"/>
              </a:rPr>
              <a:t>الخلدونية</a:t>
            </a:r>
            <a:r>
              <a:rPr lang="ar-DZ" sz="2000" dirty="0">
                <a:latin typeface="Sakkal Majalla" pitchFamily="2" charset="-78"/>
                <a:cs typeface="Sakkal Majalla" pitchFamily="2" charset="-78"/>
              </a:rPr>
              <a:t> للنشر والتوزيع، القبة (الجزائر)،2014.</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عوض فاضل، النقود وأعمال البنوك والأسواق المالية، الدار الجامعية، الإسكندرية، 2003.</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فتح الله ولعلو،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السياسي (توزيع المداخيل ، النقود </a:t>
            </a:r>
            <a:r>
              <a:rPr lang="ar-DZ" sz="2000" dirty="0" err="1">
                <a:latin typeface="Sakkal Majalla" pitchFamily="2" charset="-78"/>
                <a:cs typeface="Sakkal Majalla" pitchFamily="2" charset="-78"/>
              </a:rPr>
              <a:t>والإئتمان</a:t>
            </a:r>
            <a:r>
              <a:rPr lang="ar-DZ" sz="2000" dirty="0">
                <a:latin typeface="Sakkal Majalla" pitchFamily="2" charset="-78"/>
                <a:cs typeface="Sakkal Majalla" pitchFamily="2" charset="-78"/>
              </a:rPr>
              <a:t>)، دار الحداثة للطباعة والنشر والتوزيع، بيروت لبنان،1981.</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فليح حسن خلف، الأسواق المالية النقدية، عالم الكتب الحديث للنشر ، الأردن، 2006.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فليح حسن خلف، النقود والبنوك، دار عالم الكتب الحديث، أريد، 2006.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لحلو موسى بوخاري، سياسة الصرف </a:t>
            </a:r>
            <a:r>
              <a:rPr lang="ar-DZ" dirty="0">
                <a:latin typeface="Sakkal Majalla" pitchFamily="2" charset="-78"/>
                <a:cs typeface="Sakkal Majalla" pitchFamily="2" charset="-78"/>
              </a:rPr>
              <a:t>الأجنبي وعلاقتها بالسياسة النقدية، مكتبة حسين العصرية، لبنان، 2010.</a:t>
            </a:r>
            <a:endParaRPr lang="fr-FR" dirty="0">
              <a:latin typeface="Sakkal Majalla" pitchFamily="2" charset="-78"/>
              <a:cs typeface="Sakkal Majalla" pitchFamily="2" charset="-78"/>
            </a:endParaRPr>
          </a:p>
        </p:txBody>
      </p:sp>
    </p:spTree>
    <p:extLst>
      <p:ext uri="{BB962C8B-B14F-4D97-AF65-F5344CB8AC3E}">
        <p14:creationId xmlns:p14="http://schemas.microsoft.com/office/powerpoint/2010/main" val="94995257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38172" cy="5940088"/>
          </a:xfrm>
          <a:prstGeom prst="rect">
            <a:avLst/>
          </a:prstGeom>
        </p:spPr>
        <p:txBody>
          <a:bodyPr wrap="square">
            <a:spAutoFit/>
          </a:bodyPr>
          <a:lstStyle/>
          <a:p>
            <a:pPr marL="342900" indent="-342900" algn="just" rtl="1">
              <a:buFont typeface="Arial" pitchFamily="34" charset="0"/>
              <a:buChar char="•"/>
            </a:pPr>
            <a:r>
              <a:rPr lang="ar-DZ" sz="2000" dirty="0">
                <a:latin typeface="Sakkal Majalla" pitchFamily="2" charset="-78"/>
                <a:cs typeface="Sakkal Majalla" pitchFamily="2" charset="-78"/>
              </a:rPr>
              <a:t>محمد زكي الشافعي، مقدمة في النقود والبنوك، دار النهضة العربية للنشر، بيروت(لبنان)،2002.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زكي شافعي، مقدمة في النقود والبنوك، دار النهضة العربية ،للطباعة </a:t>
            </a:r>
            <a:r>
              <a:rPr lang="ar-DZ" sz="2000" dirty="0" err="1">
                <a:latin typeface="Sakkal Majalla" pitchFamily="2" charset="-78"/>
                <a:cs typeface="Sakkal Majalla" pitchFamily="2" charset="-78"/>
              </a:rPr>
              <a:t>والنشر،لبنان</a:t>
            </a:r>
            <a:r>
              <a:rPr lang="ar-DZ" sz="2000" dirty="0">
                <a:latin typeface="Sakkal Majalla" pitchFamily="2" charset="-78"/>
                <a:cs typeface="Sakkal Majalla" pitchFamily="2" charset="-78"/>
              </a:rPr>
              <a:t>، 1996.</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سلطان أبو علي : محاضرات في اقتصاديات النقود والبنوك، دار الجامعة المصرفية، مطبعة م ك، الاسكندرية، 1972.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عزت غزلان ،</a:t>
            </a:r>
            <a:r>
              <a:rPr lang="ar-DZ" sz="2000" dirty="0" err="1">
                <a:latin typeface="Sakkal Majalla" pitchFamily="2" charset="-78"/>
                <a:cs typeface="Sakkal Majalla" pitchFamily="2" charset="-78"/>
              </a:rPr>
              <a:t>إقتصاديات</a:t>
            </a:r>
            <a:r>
              <a:rPr lang="ar-DZ" sz="2000" dirty="0">
                <a:latin typeface="Sakkal Majalla" pitchFamily="2" charset="-78"/>
                <a:cs typeface="Sakkal Majalla" pitchFamily="2" charset="-78"/>
              </a:rPr>
              <a:t> النقود والمصارف، دار النهضة العربية،بيروت،2002.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يوسف ياسين ، البورصة ، منشورات الحلبي الحقوقيةالحقوقية،لبنان،2004. .</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يوسف ياسين، البورصة، منشورات الحلبي الحقوقية، لبنان، 2004.</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يونس، الاقتصاديات النفوذ والبنوك والأسواق المالية، دار التعليم الجامعي للطباعة والنشر والتوزيع، 2013.</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محمود سحنون،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والمصرفي، بهاء الدين للنشر والتوزيع، قسنطينة، 2003.</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مدحت صادق، أدوات وتقنيات مصرفية، دار غريب للطباعة والنشر والتوزيع، القاهرة، 2001.</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مروان </a:t>
            </a:r>
            <a:r>
              <a:rPr lang="ar-DZ" sz="2000" dirty="0" err="1">
                <a:latin typeface="Sakkal Majalla" pitchFamily="2" charset="-78"/>
                <a:cs typeface="Sakkal Majalla" pitchFamily="2" charset="-78"/>
              </a:rPr>
              <a:t>عطون</a:t>
            </a:r>
            <a:r>
              <a:rPr lang="ar-DZ" sz="2000" dirty="0">
                <a:latin typeface="Sakkal Majalla" pitchFamily="2" charset="-78"/>
                <a:cs typeface="Sakkal Majalla" pitchFamily="2" charset="-78"/>
              </a:rPr>
              <a:t>، أزمات الذهب في العلاقات النقدية الدولية، دار الهدى، عين مليلة،الجزائر،1992.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مروان </a:t>
            </a:r>
            <a:r>
              <a:rPr lang="ar-DZ" sz="2000" dirty="0" err="1">
                <a:latin typeface="Sakkal Majalla" pitchFamily="2" charset="-78"/>
                <a:cs typeface="Sakkal Majalla" pitchFamily="2" charset="-78"/>
              </a:rPr>
              <a:t>عطون</a:t>
            </a:r>
            <a:r>
              <a:rPr lang="ar-DZ" sz="2000" dirty="0">
                <a:latin typeface="Sakkal Majalla" pitchFamily="2" charset="-78"/>
                <a:cs typeface="Sakkal Majalla" pitchFamily="2" charset="-78"/>
              </a:rPr>
              <a:t>، أزمات النهب في العلاقات النقدية الدولية، دار الهدى، عين مليلة، الجزائر، 1992.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مصطفى رشيد شيحة ،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والمصرفي، المكتبة </a:t>
            </a:r>
            <a:r>
              <a:rPr lang="ar-DZ" sz="2000" dirty="0" err="1">
                <a:latin typeface="Sakkal Majalla" pitchFamily="2" charset="-78"/>
                <a:cs typeface="Sakkal Majalla" pitchFamily="2" charset="-78"/>
              </a:rPr>
              <a:t>الإقتصادية</a:t>
            </a:r>
            <a:r>
              <a:rPr lang="ar-DZ" sz="2000" dirty="0">
                <a:latin typeface="Sakkal Majalla" pitchFamily="2" charset="-78"/>
                <a:cs typeface="Sakkal Majalla" pitchFamily="2" charset="-78"/>
              </a:rPr>
              <a:t>، الدار الجامعية، مصر ، 1985.</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مفيد عبد اللاوي ،محاضرات في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والسيات النقدية، مطبعة مزوار ،2007.</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ناظم محمد فوزي الشمري وآخرون، أساسيات الاستثمار العيني والمالي، دار وائل للنشر، ط1، عمان، 1999.</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هيل عجمي جميل الجنابي، النقود والمصارف والنظرية النقدية، دار وائل للنشر،الأردن،2014.</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SA" sz="2000" dirty="0">
                <a:latin typeface="Sakkal Majalla" pitchFamily="2" charset="-78"/>
                <a:cs typeface="Sakkal Majalla" pitchFamily="2" charset="-78"/>
              </a:rPr>
              <a:t>وهبة </a:t>
            </a:r>
            <a:r>
              <a:rPr lang="ar-SA" sz="2000" dirty="0" err="1">
                <a:latin typeface="Sakkal Majalla" pitchFamily="2" charset="-78"/>
                <a:cs typeface="Sakkal Majalla" pitchFamily="2" charset="-78"/>
              </a:rPr>
              <a:t>الزحيلي</a:t>
            </a:r>
            <a:r>
              <a:rPr lang="ar-SA" sz="2000" dirty="0">
                <a:latin typeface="Sakkal Majalla" pitchFamily="2" charset="-78"/>
                <a:cs typeface="Sakkal Majalla" pitchFamily="2" charset="-78"/>
              </a:rPr>
              <a:t> ، المعاملات المالية المعاصرة ، دار الفكر ،دمشق ،سوريا،2002.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صبحي تادرس </a:t>
            </a:r>
            <a:r>
              <a:rPr lang="ar-SA" sz="2000" dirty="0">
                <a:latin typeface="Sakkal Majalla" pitchFamily="2" charset="-78"/>
                <a:cs typeface="Sakkal Majalla" pitchFamily="2" charset="-78"/>
              </a:rPr>
              <a:t>قريصة ،النقود </a:t>
            </a:r>
            <a:r>
              <a:rPr lang="ar-SA" sz="2000" dirty="0" err="1">
                <a:latin typeface="Sakkal Majalla" pitchFamily="2" charset="-78"/>
                <a:cs typeface="Sakkal Majalla" pitchFamily="2" charset="-78"/>
              </a:rPr>
              <a:t>والبنوك،دار</a:t>
            </a:r>
            <a:r>
              <a:rPr lang="ar-SA" sz="2000" dirty="0">
                <a:latin typeface="Sakkal Majalla" pitchFamily="2" charset="-78"/>
                <a:cs typeface="Sakkal Majalla" pitchFamily="2" charset="-78"/>
              </a:rPr>
              <a:t> النهضة العربية للطباعةوالنشر،لبنان،1984.</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SA" sz="2000" dirty="0">
                <a:latin typeface="Sakkal Majalla" pitchFamily="2" charset="-78"/>
                <a:cs typeface="Sakkal Majalla" pitchFamily="2" charset="-78"/>
              </a:rPr>
              <a:t> ضياء الدين محمد موساوي</a:t>
            </a:r>
            <a:r>
              <a:rPr lang="ar-DZ" sz="2000" dirty="0">
                <a:latin typeface="Sakkal Majalla" pitchFamily="2" charset="-78"/>
                <a:cs typeface="Sakkal Majalla" pitchFamily="2" charset="-78"/>
              </a:rPr>
              <a:t>، البورصات: أسواق رأس المال وأدواتها (الأسهم والسندات)، منشورات </a:t>
            </a:r>
            <a:r>
              <a:rPr lang="fr-FR" sz="2000" dirty="0" err="1">
                <a:latin typeface="Sakkal Majalla" pitchFamily="2" charset="-78"/>
                <a:cs typeface="Sakkal Majalla" pitchFamily="2" charset="-78"/>
              </a:rPr>
              <a:t>magr</a:t>
            </a:r>
            <a:r>
              <a:rPr lang="ar-DZ" sz="2000" dirty="0">
                <a:latin typeface="Sakkal Majalla" pitchFamily="2" charset="-78"/>
                <a:cs typeface="Sakkal Majalla" pitchFamily="2" charset="-78"/>
              </a:rPr>
              <a:t>.2005.</a:t>
            </a:r>
            <a:endParaRPr lang="fr-FR" sz="2000" dirty="0">
              <a:latin typeface="Sakkal Majalla" pitchFamily="2" charset="-78"/>
              <a:cs typeface="Sakkal Majalla" pitchFamily="2" charset="-78"/>
            </a:endParaRPr>
          </a:p>
        </p:txBody>
      </p:sp>
    </p:spTree>
    <p:extLst>
      <p:ext uri="{BB962C8B-B14F-4D97-AF65-F5344CB8AC3E}">
        <p14:creationId xmlns:p14="http://schemas.microsoft.com/office/powerpoint/2010/main" val="266944640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125" y="260648"/>
            <a:ext cx="8814363" cy="6155531"/>
          </a:xfrm>
          <a:prstGeom prst="rect">
            <a:avLst/>
          </a:prstGeom>
        </p:spPr>
        <p:txBody>
          <a:bodyPr wrap="square">
            <a:spAutoFit/>
          </a:bodyPr>
          <a:lstStyle/>
          <a:p>
            <a:pPr algn="just" rtl="1"/>
            <a:r>
              <a:rPr lang="ar-DZ" b="1" dirty="0">
                <a:latin typeface="Sakkal Majalla" pitchFamily="2" charset="-78"/>
                <a:cs typeface="Sakkal Majalla" pitchFamily="2" charset="-78"/>
              </a:rPr>
              <a:t>2/ الرسائل والأطروحات:</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SA" dirty="0">
                <a:latin typeface="Sakkal Majalla" pitchFamily="2" charset="-78"/>
                <a:cs typeface="Sakkal Majalla" pitchFamily="2" charset="-78"/>
              </a:rPr>
              <a:t>مسعود درواسي، السياسة المالية ودورها في تحقيق التوازن </a:t>
            </a:r>
            <a:r>
              <a:rPr lang="ar-SA" dirty="0" err="1">
                <a:latin typeface="Sakkal Majalla" pitchFamily="2" charset="-78"/>
                <a:cs typeface="Sakkal Majalla" pitchFamily="2" charset="-78"/>
              </a:rPr>
              <a:t>الإقتصادي</a:t>
            </a:r>
            <a:r>
              <a:rPr lang="ar-SA" dirty="0">
                <a:latin typeface="Sakkal Majalla" pitchFamily="2" charset="-78"/>
                <a:cs typeface="Sakkal Majalla" pitchFamily="2" charset="-78"/>
              </a:rPr>
              <a:t>، حالة الجزائر 1990-2004، أطروحة دكتوراه، كلية العلوم </a:t>
            </a:r>
            <a:r>
              <a:rPr lang="ar-SA" dirty="0" err="1">
                <a:latin typeface="Sakkal Majalla" pitchFamily="2" charset="-78"/>
                <a:cs typeface="Sakkal Majalla" pitchFamily="2" charset="-78"/>
              </a:rPr>
              <a:t>الإقتصادية</a:t>
            </a:r>
            <a:r>
              <a:rPr lang="ar-SA" dirty="0">
                <a:latin typeface="Sakkal Majalla" pitchFamily="2" charset="-78"/>
                <a:cs typeface="Sakkal Majalla" pitchFamily="2" charset="-78"/>
              </a:rPr>
              <a:t> وعلوم التسيير، جامعة الجزائر،2005/2006.</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err="1">
                <a:latin typeface="Sakkal Majalla" pitchFamily="2" charset="-78"/>
                <a:cs typeface="Sakkal Majalla" pitchFamily="2" charset="-78"/>
              </a:rPr>
              <a:t>بوزعرور</a:t>
            </a:r>
            <a:r>
              <a:rPr lang="ar-DZ" dirty="0">
                <a:latin typeface="Sakkal Majalla" pitchFamily="2" charset="-78"/>
                <a:cs typeface="Sakkal Majalla" pitchFamily="2" charset="-78"/>
              </a:rPr>
              <a:t> عمار، السياسة النقدية وأثرها على المتغيرات </a:t>
            </a:r>
            <a:r>
              <a:rPr lang="ar-DZ" dirty="0" err="1">
                <a:latin typeface="Sakkal Majalla" pitchFamily="2" charset="-78"/>
                <a:cs typeface="Sakkal Majalla" pitchFamily="2" charset="-78"/>
              </a:rPr>
              <a:t>الإقتصادية</a:t>
            </a:r>
            <a:r>
              <a:rPr lang="ar-DZ" dirty="0">
                <a:latin typeface="Sakkal Majalla" pitchFamily="2" charset="-78"/>
                <a:cs typeface="Sakkal Majalla" pitchFamily="2" charset="-78"/>
              </a:rPr>
              <a:t> الكلية، حالة الجزائر(1990-2005)، أطروحة دكتوراه دولة، فرع التخطيط، جامعة الجزائر، 2007-2008.</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صالح مفتاح، النقود والسياسة النقدية مع الإشارة إلى حالة الجزائر خلال الفترة 1990-2000، أطروحة دكتوراه دولة، فرع النقود والمالية، جامعة الجزائر، 2002-2003.</a:t>
            </a:r>
            <a:endParaRPr lang="fr-FR" dirty="0">
              <a:latin typeface="Sakkal Majalla" pitchFamily="2" charset="-78"/>
              <a:cs typeface="Sakkal Majalla" pitchFamily="2" charset="-78"/>
            </a:endParaRPr>
          </a:p>
          <a:p>
            <a:pPr algn="just" rtl="1"/>
            <a:r>
              <a:rPr lang="ar-DZ" b="1" dirty="0">
                <a:latin typeface="Sakkal Majalla" pitchFamily="2" charset="-78"/>
                <a:cs typeface="Sakkal Majalla" pitchFamily="2" charset="-78"/>
              </a:rPr>
              <a:t>3/ المقالات العلمية:</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err="1">
                <a:latin typeface="Sakkal Majalla" pitchFamily="2" charset="-78"/>
                <a:cs typeface="Sakkal Majalla" pitchFamily="2" charset="-78"/>
              </a:rPr>
              <a:t>تشوار</a:t>
            </a:r>
            <a:r>
              <a:rPr lang="ar-DZ" dirty="0">
                <a:latin typeface="Sakkal Majalla" pitchFamily="2" charset="-78"/>
                <a:cs typeface="Sakkal Majalla" pitchFamily="2" charset="-78"/>
              </a:rPr>
              <a:t> خير الدين ، الوساطة المالية ودورها في تمويل التنمية </a:t>
            </a:r>
            <a:r>
              <a:rPr lang="ar-DZ" dirty="0" err="1">
                <a:latin typeface="Sakkal Majalla" pitchFamily="2" charset="-78"/>
                <a:cs typeface="Sakkal Majalla" pitchFamily="2" charset="-78"/>
              </a:rPr>
              <a:t>الإقتصادية</a:t>
            </a:r>
            <a:r>
              <a:rPr lang="ar-DZ" dirty="0">
                <a:latin typeface="Sakkal Majalla" pitchFamily="2" charset="-78"/>
                <a:cs typeface="Sakkal Majalla" pitchFamily="2" charset="-78"/>
              </a:rPr>
              <a:t> ، المجلة الجزائرية للعلوم القانوينة،عدد3، 2010 .</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شيخي بلاب ، السوق المالية ودورها في تمويل التنمية في المغرب العربي – دراسات </a:t>
            </a:r>
            <a:r>
              <a:rPr lang="ar-DZ" dirty="0" err="1">
                <a:latin typeface="Sakkal Majalla" pitchFamily="2" charset="-78"/>
                <a:cs typeface="Sakkal Majalla" pitchFamily="2" charset="-78"/>
              </a:rPr>
              <a:t>إقتصادية</a:t>
            </a:r>
            <a:r>
              <a:rPr lang="ar-DZ" dirty="0">
                <a:latin typeface="Sakkal Majalla" pitchFamily="2" charset="-78"/>
                <a:cs typeface="Sakkal Majalla" pitchFamily="2" charset="-78"/>
              </a:rPr>
              <a:t> عدد12/2009 .</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صندوق النقد الدولي، مجلة التمويل والتنمية، عدد مارس 2001.</a:t>
            </a:r>
            <a:endParaRPr lang="fr-FR" dirty="0">
              <a:latin typeface="Sakkal Majalla" pitchFamily="2" charset="-78"/>
              <a:cs typeface="Sakkal Majalla" pitchFamily="2" charset="-78"/>
            </a:endParaRPr>
          </a:p>
          <a:p>
            <a:pPr algn="just" rtl="1"/>
            <a:r>
              <a:rPr lang="ar-DZ" b="1" dirty="0">
                <a:latin typeface="Sakkal Majalla" pitchFamily="2" charset="-78"/>
                <a:cs typeface="Sakkal Majalla" pitchFamily="2" charset="-78"/>
              </a:rPr>
              <a:t>4/ النصوص القانونية:</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الأمر01/01 المؤرخ في 27/02/2001، المتعلق بالنقد والقرض المعدل والمتمم.</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الأمر11/03 المؤرخ في 20/08/2003، المتعلق بالنقد والقرض المعدل والمتمم.</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الأمر10/04 المؤرخ في 26/08/2010، المتعلق بالنقد والقرض المعدل والمتمم. </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القانون 90/10 المؤرخ في 14/04/ 1990 المتعلق بالنقد والقرض.</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SA" dirty="0">
                <a:latin typeface="Sakkal Majalla" pitchFamily="2" charset="-78"/>
                <a:cs typeface="Sakkal Majalla" pitchFamily="2" charset="-78"/>
              </a:rPr>
              <a:t>القانون17/10 المؤرخ في 11/10/2017 المعدل 03/11/2017 المتعلق بالنقد والقرض الصادر في الجريدة الرسمية رقم  لسنة 2017.</a:t>
            </a:r>
            <a:endParaRPr lang="fr-FR" dirty="0">
              <a:latin typeface="Sakkal Majalla" pitchFamily="2" charset="-78"/>
              <a:cs typeface="Sakkal Majalla" pitchFamily="2" charset="-78"/>
            </a:endParaRPr>
          </a:p>
          <a:p>
            <a:pPr algn="just" rtl="1"/>
            <a:r>
              <a:rPr lang="ar-DZ" b="1" dirty="0">
                <a:latin typeface="Sakkal Majalla" pitchFamily="2" charset="-78"/>
                <a:cs typeface="Sakkal Majalla" pitchFamily="2" charset="-78"/>
              </a:rPr>
              <a:t>5/ المراجع باللغة الأجنبية:</a:t>
            </a:r>
            <a:endParaRPr lang="fr-FR" dirty="0">
              <a:latin typeface="Sakkal Majalla" pitchFamily="2" charset="-78"/>
              <a:cs typeface="Sakkal Majalla" pitchFamily="2" charset="-78"/>
            </a:endParaRPr>
          </a:p>
          <a:p>
            <a:pPr marL="285750" lvl="0" indent="-285750" algn="just">
              <a:buFont typeface="Arial" pitchFamily="34" charset="0"/>
              <a:buChar char="•"/>
            </a:pPr>
            <a:r>
              <a:rPr lang="fr-FR" sz="1400" dirty="0" err="1">
                <a:latin typeface="Times New Roman" pitchFamily="18" charset="0"/>
                <a:cs typeface="Times New Roman" pitchFamily="18" charset="0"/>
              </a:rPr>
              <a:t>Ammour</a:t>
            </a:r>
            <a:r>
              <a:rPr lang="fr-FR" sz="1400" dirty="0">
                <a:latin typeface="Times New Roman" pitchFamily="18" charset="0"/>
                <a:cs typeface="Times New Roman" pitchFamily="18" charset="0"/>
              </a:rPr>
              <a:t> Ben </a:t>
            </a:r>
            <a:r>
              <a:rPr lang="fr-FR" sz="1400" dirty="0" err="1">
                <a:latin typeface="Times New Roman" pitchFamily="18" charset="0"/>
                <a:cs typeface="Times New Roman" pitchFamily="18" charset="0"/>
              </a:rPr>
              <a:t>halima</a:t>
            </a:r>
            <a:r>
              <a:rPr lang="fr-FR" sz="1400" dirty="0">
                <a:latin typeface="Times New Roman" pitchFamily="18" charset="0"/>
                <a:cs typeface="Times New Roman" pitchFamily="18" charset="0"/>
              </a:rPr>
              <a:t>, le système Bancaire Algérien, textes et réalité, édition </a:t>
            </a:r>
            <a:r>
              <a:rPr lang="fr-FR" sz="1400" dirty="0" err="1">
                <a:latin typeface="Times New Roman" pitchFamily="18" charset="0"/>
                <a:cs typeface="Times New Roman" pitchFamily="18" charset="0"/>
              </a:rPr>
              <a:t>dahleb</a:t>
            </a:r>
            <a:r>
              <a:rPr lang="fr-FR" sz="1400" dirty="0">
                <a:latin typeface="Times New Roman" pitchFamily="18" charset="0"/>
                <a:cs typeface="Times New Roman" pitchFamily="18" charset="0"/>
              </a:rPr>
              <a:t>, 2eme ED, </a:t>
            </a:r>
            <a:r>
              <a:rPr lang="fr-FR" sz="1400" dirty="0" err="1">
                <a:latin typeface="Times New Roman" pitchFamily="18" charset="0"/>
                <a:cs typeface="Times New Roman" pitchFamily="18" charset="0"/>
              </a:rPr>
              <a:t>algerie</a:t>
            </a:r>
            <a:r>
              <a:rPr lang="fr-FR" sz="1400" dirty="0">
                <a:latin typeface="Times New Roman" pitchFamily="18" charset="0"/>
                <a:cs typeface="Times New Roman" pitchFamily="18" charset="0"/>
              </a:rPr>
              <a:t>, 2001.</a:t>
            </a:r>
          </a:p>
          <a:p>
            <a:pPr marL="285750" lvl="0" indent="-285750" algn="just">
              <a:buFont typeface="Arial" pitchFamily="34" charset="0"/>
              <a:buChar char="•"/>
            </a:pPr>
            <a:r>
              <a:rPr lang="fr-FR" sz="1400" dirty="0">
                <a:latin typeface="Times New Roman" pitchFamily="18" charset="0"/>
                <a:cs typeface="Times New Roman" pitchFamily="18" charset="0"/>
              </a:rPr>
              <a:t>Jézabel </a:t>
            </a:r>
            <a:r>
              <a:rPr lang="fr-FR" sz="1400" dirty="0" err="1">
                <a:latin typeface="Times New Roman" pitchFamily="18" charset="0"/>
                <a:cs typeface="Times New Roman" pitchFamily="18" charset="0"/>
              </a:rPr>
              <a:t>Couppey-Soubeyran</a:t>
            </a:r>
            <a:r>
              <a:rPr lang="fr-FR" sz="1400" dirty="0">
                <a:latin typeface="Times New Roman" pitchFamily="18" charset="0"/>
                <a:cs typeface="Times New Roman" pitchFamily="18" charset="0"/>
              </a:rPr>
              <a:t>, Monnaie, Banque, Finance, presse universitaires de France,2010.</a:t>
            </a:r>
          </a:p>
          <a:p>
            <a:pPr marL="285750" lvl="0" indent="-285750" algn="just">
              <a:buFont typeface="Arial" pitchFamily="34" charset="0"/>
              <a:buChar char="•"/>
            </a:pPr>
            <a:r>
              <a:rPr lang="fr-FR" sz="1400" dirty="0">
                <a:latin typeface="Times New Roman" pitchFamily="18" charset="0"/>
                <a:cs typeface="Times New Roman" pitchFamily="18" charset="0"/>
              </a:rPr>
              <a:t>Marie </a:t>
            </a:r>
            <a:r>
              <a:rPr lang="fr-FR" sz="1400" dirty="0" err="1">
                <a:latin typeface="Times New Roman" pitchFamily="18" charset="0"/>
                <a:cs typeface="Times New Roman" pitchFamily="18" charset="0"/>
              </a:rPr>
              <a:t>Delaplace</a:t>
            </a:r>
            <a:r>
              <a:rPr lang="fr-FR" sz="1400" dirty="0">
                <a:latin typeface="Times New Roman" pitchFamily="18" charset="0"/>
                <a:cs typeface="Times New Roman" pitchFamily="18" charset="0"/>
              </a:rPr>
              <a:t> ;Monnaie et financement de l’économie ;édition </a:t>
            </a:r>
            <a:r>
              <a:rPr lang="fr-FR" sz="1400" dirty="0" err="1">
                <a:latin typeface="Times New Roman" pitchFamily="18" charset="0"/>
                <a:cs typeface="Times New Roman" pitchFamily="18" charset="0"/>
              </a:rPr>
              <a:t>Dunod</a:t>
            </a:r>
            <a:r>
              <a:rPr lang="fr-FR" sz="1400" dirty="0">
                <a:latin typeface="Times New Roman" pitchFamily="18" charset="0"/>
                <a:cs typeface="Times New Roman" pitchFamily="18" charset="0"/>
              </a:rPr>
              <a:t> ; Paris ;2009 .</a:t>
            </a:r>
          </a:p>
          <a:p>
            <a:pPr marL="285750" lvl="0" indent="-285750" algn="just">
              <a:buFont typeface="Arial" pitchFamily="34" charset="0"/>
              <a:buChar char="•"/>
            </a:pPr>
            <a:r>
              <a:rPr lang="fr-FR" sz="1400" dirty="0">
                <a:latin typeface="Times New Roman" pitchFamily="18" charset="0"/>
                <a:cs typeface="Times New Roman" pitchFamily="18" charset="0"/>
              </a:rPr>
              <a:t>Marc </a:t>
            </a:r>
            <a:r>
              <a:rPr lang="fr-FR" sz="1400" dirty="0" err="1">
                <a:latin typeface="Times New Roman" pitchFamily="18" charset="0"/>
                <a:cs typeface="Times New Roman" pitchFamily="18" charset="0"/>
              </a:rPr>
              <a:t>Montoussé</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Henrie</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Bourachot</a:t>
            </a:r>
            <a:r>
              <a:rPr lang="fr-FR" sz="1400" dirty="0">
                <a:latin typeface="Times New Roman" pitchFamily="18" charset="0"/>
                <a:cs typeface="Times New Roman" pitchFamily="18" charset="0"/>
              </a:rPr>
              <a:t>, gilles </a:t>
            </a:r>
            <a:r>
              <a:rPr lang="fr-FR" sz="1400" dirty="0" err="1">
                <a:latin typeface="Times New Roman" pitchFamily="18" charset="0"/>
                <a:cs typeface="Times New Roman" pitchFamily="18" charset="0"/>
              </a:rPr>
              <a:t>Renouard</a:t>
            </a:r>
            <a:r>
              <a:rPr lang="fr-FR" sz="1400" dirty="0">
                <a:latin typeface="Times New Roman" pitchFamily="18" charset="0"/>
                <a:cs typeface="Times New Roman" pitchFamily="18" charset="0"/>
              </a:rPr>
              <a:t>, 100 Fiches pour comprendre la Bourse et les marchés financiers, Edition Bréal, France,2010.</a:t>
            </a:r>
          </a:p>
        </p:txBody>
      </p:sp>
    </p:spTree>
    <p:extLst>
      <p:ext uri="{BB962C8B-B14F-4D97-AF65-F5344CB8AC3E}">
        <p14:creationId xmlns:p14="http://schemas.microsoft.com/office/powerpoint/2010/main" val="1269250708"/>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16632"/>
            <a:ext cx="7848872" cy="6063198"/>
          </a:xfrm>
          <a:prstGeom prst="rect">
            <a:avLst/>
          </a:prstGeom>
        </p:spPr>
        <p:txBody>
          <a:bodyPr wrap="square">
            <a:spAutoFit/>
          </a:bodyPr>
          <a:lstStyle/>
          <a:p>
            <a:pPr algn="ctr" rtl="1"/>
            <a:r>
              <a:rPr lang="ar-DZ" sz="3600" b="1" dirty="0" smtClean="0">
                <a:solidFill>
                  <a:srgbClr val="0070C0"/>
                </a:solidFill>
                <a:latin typeface="Sakkal Majalla" pitchFamily="2" charset="-78"/>
                <a:cs typeface="Sakkal Majalla" pitchFamily="2" charset="-78"/>
              </a:rPr>
              <a:t>المحاضرة </a:t>
            </a:r>
            <a:r>
              <a:rPr lang="ar-DZ" sz="3600" b="1" dirty="0" smtClean="0">
                <a:solidFill>
                  <a:srgbClr val="0070C0"/>
                </a:solidFill>
                <a:latin typeface="Sakkal Majalla" pitchFamily="2" charset="-78"/>
                <a:cs typeface="Sakkal Majalla" pitchFamily="2" charset="-78"/>
              </a:rPr>
              <a:t>الثانية:  تعريف النقود وظائفها وأنواعها</a:t>
            </a:r>
          </a:p>
          <a:p>
            <a:pPr algn="ctr" rtl="1"/>
            <a:r>
              <a:rPr lang="ar-DZ" sz="2800" b="1" dirty="0" smtClean="0">
                <a:latin typeface="Sakkal Majalla" pitchFamily="2" charset="-78"/>
                <a:cs typeface="Sakkal Majalla" pitchFamily="2" charset="-78"/>
              </a:rPr>
              <a:t>مدخل </a:t>
            </a:r>
            <a:r>
              <a:rPr lang="ar-DZ" sz="2800" b="1" dirty="0">
                <a:latin typeface="Sakkal Majalla" pitchFamily="2" charset="-78"/>
                <a:cs typeface="Sakkal Majalla" pitchFamily="2" charset="-78"/>
              </a:rPr>
              <a:t>حول مفهوم النقود</a:t>
            </a:r>
            <a:endParaRPr lang="fr-FR" sz="2800" b="1" dirty="0">
              <a:latin typeface="Sakkal Majalla" pitchFamily="2" charset="-78"/>
              <a:cs typeface="Sakkal Majalla" pitchFamily="2" charset="-78"/>
            </a:endParaRPr>
          </a:p>
          <a:p>
            <a:pPr algn="r" rtl="1">
              <a:lnSpc>
                <a:spcPct val="150000"/>
              </a:lnSpc>
            </a:pPr>
            <a:r>
              <a:rPr lang="ar-DZ" sz="2400" dirty="0">
                <a:latin typeface="Sakkal Majalla" pitchFamily="2" charset="-78"/>
                <a:cs typeface="Sakkal Majalla" pitchFamily="2" charset="-78"/>
              </a:rPr>
              <a:t>تتعدد تعاريف النقود </a:t>
            </a:r>
            <a:r>
              <a:rPr lang="ar-DZ" sz="2400" dirty="0" err="1">
                <a:latin typeface="Sakkal Majalla" pitchFamily="2" charset="-78"/>
                <a:cs typeface="Sakkal Majalla" pitchFamily="2" charset="-78"/>
              </a:rPr>
              <a:t>إنطلاقا</a:t>
            </a:r>
            <a:r>
              <a:rPr lang="ar-DZ" sz="2400" dirty="0">
                <a:latin typeface="Sakkal Majalla" pitchFamily="2" charset="-78"/>
                <a:cs typeface="Sakkal Majalla" pitchFamily="2" charset="-78"/>
              </a:rPr>
              <a:t> من تطور المجتمعات البشرية، وكلمة نقود (</a:t>
            </a:r>
            <a:r>
              <a:rPr lang="fr-FR" sz="2400" dirty="0">
                <a:latin typeface="Sakkal Majalla" pitchFamily="2" charset="-78"/>
                <a:cs typeface="Sakkal Majalla" pitchFamily="2" charset="-78"/>
              </a:rPr>
              <a:t>monnaie</a:t>
            </a:r>
            <a:r>
              <a:rPr lang="ar-DZ" sz="2400" dirty="0">
                <a:latin typeface="Sakkal Majalla" pitchFamily="2" charset="-78"/>
                <a:cs typeface="Sakkal Majalla" pitchFamily="2" charset="-78"/>
              </a:rPr>
              <a:t>) تعني أشياء كثيرة تختلف حسب الموضوع أو المناسبة التي تذكر فيها، وقد </a:t>
            </a:r>
            <a:r>
              <a:rPr lang="ar-DZ" sz="2400" dirty="0" err="1">
                <a:latin typeface="Sakkal Majalla" pitchFamily="2" charset="-78"/>
                <a:cs typeface="Sakkal Majalla" pitchFamily="2" charset="-78"/>
              </a:rPr>
              <a:t>إختلف</a:t>
            </a:r>
            <a:r>
              <a:rPr lang="ar-DZ" sz="2400" dirty="0">
                <a:latin typeface="Sakkal Majalla" pitchFamily="2" charset="-78"/>
                <a:cs typeface="Sakkal Majalla" pitchFamily="2" charset="-78"/>
              </a:rPr>
              <a:t> الكتاب والمفكرون ولم يجدوا تعريفا يتفقون عليه حول النقود، وذلك تبعا </a:t>
            </a:r>
            <a:r>
              <a:rPr lang="ar-DZ" sz="2400" dirty="0" err="1">
                <a:latin typeface="Sakkal Majalla" pitchFamily="2" charset="-78"/>
                <a:cs typeface="Sakkal Majalla" pitchFamily="2" charset="-78"/>
              </a:rPr>
              <a:t>لإختلاف</a:t>
            </a:r>
            <a:r>
              <a:rPr lang="ar-DZ" sz="2400" dirty="0">
                <a:latin typeface="Sakkal Majalla" pitchFamily="2" charset="-78"/>
                <a:cs typeface="Sakkal Majalla" pitchFamily="2" charset="-78"/>
              </a:rPr>
              <a:t> زاوية النظر والتحليل المستند على تخصص دون آخر، من رجال أعمال وقانونيين </a:t>
            </a:r>
            <a:r>
              <a:rPr lang="ar-DZ" sz="2400" dirty="0" err="1">
                <a:latin typeface="Sakkal Majalla" pitchFamily="2" charset="-78"/>
                <a:cs typeface="Sakkal Majalla" pitchFamily="2" charset="-78"/>
              </a:rPr>
              <a:t>وإقتصاديين</a:t>
            </a:r>
            <a:r>
              <a:rPr lang="ar-DZ" sz="2400" dirty="0">
                <a:latin typeface="Sakkal Majalla" pitchFamily="2" charset="-78"/>
                <a:cs typeface="Sakkal Majalla" pitchFamily="2" charset="-78"/>
              </a:rPr>
              <a:t>، كما تختلف التعاريف حسب الإيديولوجية الفكرية المحددة لأهمية النقد ودوره في الحياة </a:t>
            </a:r>
            <a:r>
              <a:rPr lang="ar-DZ" sz="2400" dirty="0" err="1">
                <a:latin typeface="Sakkal Majalla" pitchFamily="2" charset="-78"/>
                <a:cs typeface="Sakkal Majalla" pitchFamily="2" charset="-78"/>
              </a:rPr>
              <a:t>الإقتصادية</a:t>
            </a:r>
            <a:r>
              <a:rPr lang="ar-DZ" sz="2400" baseline="30000" dirty="0">
                <a:latin typeface="Sakkal Majalla" pitchFamily="2" charset="-78"/>
                <a:cs typeface="Sakkal Majalla" pitchFamily="2" charset="-78"/>
              </a:rPr>
              <a:t>.</a:t>
            </a:r>
            <a:r>
              <a:rPr lang="ar-DZ" sz="2400" dirty="0">
                <a:latin typeface="Sakkal Majalla" pitchFamily="2" charset="-78"/>
                <a:cs typeface="Sakkal Majalla" pitchFamily="2" charset="-78"/>
              </a:rPr>
              <a:t> </a:t>
            </a:r>
            <a:endParaRPr lang="fr-FR" sz="2400" dirty="0">
              <a:latin typeface="Sakkal Majalla" pitchFamily="2" charset="-78"/>
              <a:cs typeface="Sakkal Majalla" pitchFamily="2" charset="-78"/>
            </a:endParaRPr>
          </a:p>
          <a:p>
            <a:pPr algn="r" rtl="1">
              <a:lnSpc>
                <a:spcPct val="150000"/>
              </a:lnSpc>
            </a:pPr>
            <a:r>
              <a:rPr lang="ar-DZ" sz="2400" dirty="0">
                <a:latin typeface="Sakkal Majalla" pitchFamily="2" charset="-78"/>
                <a:cs typeface="Sakkal Majalla" pitchFamily="2" charset="-78"/>
              </a:rPr>
              <a:t>ونظرا لتعدد زوايا تعريف النقود، نعطي محددات هذا التعريف أو محددات ماهية النقود وهي</a:t>
            </a:r>
            <a:r>
              <a:rPr lang="ar-DZ" sz="2400" dirty="0" smtClean="0">
                <a:latin typeface="Sakkal Majalla" pitchFamily="2" charset="-78"/>
                <a:cs typeface="Sakkal Majalla" pitchFamily="2" charset="-78"/>
              </a:rPr>
              <a:t>: وسيلة </a:t>
            </a:r>
            <a:r>
              <a:rPr lang="ar-DZ" sz="2400" dirty="0">
                <a:latin typeface="Sakkal Majalla" pitchFamily="2" charset="-78"/>
                <a:cs typeface="Sakkal Majalla" pitchFamily="2" charset="-78"/>
              </a:rPr>
              <a:t>لإجراء وتسديد الإلتزامات، تعطي حاملها قوة شرائية (معنى إقتصادي)، وتمنحه الحق في إبراء الذمة (معنى قانوني)، وبالتالي هي وسيلة دفع.</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343938897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0087" y="260648"/>
            <a:ext cx="7704856" cy="6647974"/>
          </a:xfrm>
          <a:prstGeom prst="rect">
            <a:avLst/>
          </a:prstGeom>
        </p:spPr>
        <p:txBody>
          <a:bodyPr wrap="square">
            <a:spAutoFit/>
          </a:bodyPr>
          <a:lstStyle/>
          <a:p>
            <a:pPr algn="just" rtl="1">
              <a:lnSpc>
                <a:spcPct val="150000"/>
              </a:lnSpc>
            </a:pPr>
            <a:r>
              <a:rPr lang="ar-DZ" sz="2800" b="1" u="sng" dirty="0" smtClean="0">
                <a:latin typeface="Sakkal Majalla" pitchFamily="2" charset="-78"/>
                <a:cs typeface="Sakkal Majalla" pitchFamily="2" charset="-78"/>
              </a:rPr>
              <a:t>أنواع </a:t>
            </a:r>
            <a:r>
              <a:rPr lang="ar-DZ" sz="2800" b="1" u="sng" dirty="0">
                <a:latin typeface="Sakkal Majalla" pitchFamily="2" charset="-78"/>
                <a:cs typeface="Sakkal Majalla" pitchFamily="2" charset="-78"/>
              </a:rPr>
              <a:t>النقود</a:t>
            </a:r>
            <a:r>
              <a:rPr lang="ar-DZ" sz="2800" u="sng" dirty="0">
                <a:latin typeface="Sakkal Majalla" pitchFamily="2" charset="-78"/>
                <a:cs typeface="Sakkal Majalla" pitchFamily="2" charset="-78"/>
              </a:rPr>
              <a:t>: </a:t>
            </a:r>
            <a:endParaRPr lang="ar-DZ" sz="2800" u="sng" dirty="0" smtClean="0">
              <a:latin typeface="Sakkal Majalla" pitchFamily="2" charset="-78"/>
              <a:cs typeface="Sakkal Majalla" pitchFamily="2" charset="-78"/>
            </a:endParaRPr>
          </a:p>
          <a:p>
            <a:pPr algn="just" rtl="1"/>
            <a:r>
              <a:rPr lang="ar-DZ" sz="2400" dirty="0" err="1" smtClean="0">
                <a:latin typeface="Sakkal Majalla" pitchFamily="2" charset="-78"/>
                <a:cs typeface="Sakkal Majalla" pitchFamily="2" charset="-78"/>
              </a:rPr>
              <a:t>إتخذت</a:t>
            </a:r>
            <a:r>
              <a:rPr lang="ar-DZ" sz="2400" dirty="0" smtClean="0">
                <a:latin typeface="Sakkal Majalla" pitchFamily="2" charset="-78"/>
                <a:cs typeface="Sakkal Majalla" pitchFamily="2" charset="-78"/>
              </a:rPr>
              <a:t> </a:t>
            </a:r>
            <a:r>
              <a:rPr lang="ar-DZ" sz="2400" dirty="0">
                <a:latin typeface="Sakkal Majalla" pitchFamily="2" charset="-78"/>
                <a:cs typeface="Sakkal Majalla" pitchFamily="2" charset="-78"/>
              </a:rPr>
              <a:t>النقود منذ ظهورها عدة أشكال ومنها:</a:t>
            </a:r>
            <a:endParaRPr lang="fr-FR" sz="2400" dirty="0">
              <a:latin typeface="Sakkal Majalla" pitchFamily="2" charset="-78"/>
              <a:cs typeface="Sakkal Majalla" pitchFamily="2" charset="-78"/>
            </a:endParaRPr>
          </a:p>
          <a:p>
            <a:pPr algn="just" rtl="1"/>
            <a:r>
              <a:rPr lang="ar-DZ" sz="2400" b="1" u="sng" dirty="0" smtClean="0">
                <a:latin typeface="Sakkal Majalla" pitchFamily="2" charset="-78"/>
                <a:cs typeface="Sakkal Majalla" pitchFamily="2" charset="-78"/>
              </a:rPr>
              <a:t>النقود </a:t>
            </a:r>
            <a:r>
              <a:rPr lang="ar-DZ" sz="2400" b="1" u="sng" dirty="0">
                <a:latin typeface="Sakkal Majalla" pitchFamily="2" charset="-78"/>
                <a:cs typeface="Sakkal Majalla" pitchFamily="2" charset="-78"/>
              </a:rPr>
              <a:t>السلعية</a:t>
            </a:r>
            <a:r>
              <a:rPr lang="ar-DZ" sz="2400" dirty="0">
                <a:latin typeface="Sakkal Majalla" pitchFamily="2" charset="-78"/>
                <a:cs typeface="Sakkal Majalla" pitchFamily="2" charset="-78"/>
              </a:rPr>
              <a:t>: </a:t>
            </a:r>
            <a:endParaRPr lang="ar-DZ" sz="2400" dirty="0" smtClean="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وهي </a:t>
            </a:r>
            <a:r>
              <a:rPr lang="ar-DZ" sz="2400" dirty="0">
                <a:latin typeface="Sakkal Majalla" pitchFamily="2" charset="-78"/>
                <a:cs typeface="Sakkal Majalla" pitchFamily="2" charset="-78"/>
              </a:rPr>
              <a:t>عبارة عن سلع وقع </a:t>
            </a:r>
            <a:r>
              <a:rPr lang="ar-DZ" sz="2400" dirty="0" smtClean="0">
                <a:latin typeface="Sakkal Majalla" pitchFamily="2" charset="-78"/>
                <a:cs typeface="Sakkal Majalla" pitchFamily="2" charset="-78"/>
              </a:rPr>
              <a:t>االاختيار </a:t>
            </a:r>
            <a:r>
              <a:rPr lang="ar-DZ" sz="2400" dirty="0">
                <a:latin typeface="Sakkal Majalla" pitchFamily="2" charset="-78"/>
                <a:cs typeface="Sakkal Majalla" pitchFamily="2" charset="-78"/>
              </a:rPr>
              <a:t>عليها لتلعب دور النقود في المبادلات، ولقد تم تجريب أكثر من سلعة في هذا المجال، لكن هناك صعوبات مثل صعوبة التجزئة، النقل، التخزين، التلف...الخ، ومنه تم التوصل إلى إيجاد حل آخر يغنينا عن هذا النوع </a:t>
            </a:r>
            <a:r>
              <a:rPr lang="ar-DZ" sz="2400" dirty="0" smtClean="0">
                <a:latin typeface="Sakkal Majalla" pitchFamily="2" charset="-78"/>
                <a:cs typeface="Sakkal Majalla" pitchFamily="2" charset="-78"/>
              </a:rPr>
              <a:t>ويتمثل </a:t>
            </a:r>
            <a:r>
              <a:rPr lang="ar-DZ" sz="2400" dirty="0">
                <a:latin typeface="Sakkal Majalla" pitchFamily="2" charset="-78"/>
                <a:cs typeface="Sakkal Majalla" pitchFamily="2" charset="-78"/>
              </a:rPr>
              <a:t>في النقود المعدنية.</a:t>
            </a:r>
            <a:endParaRPr lang="fr-FR" sz="2400" dirty="0">
              <a:latin typeface="Sakkal Majalla" pitchFamily="2" charset="-78"/>
              <a:cs typeface="Sakkal Majalla" pitchFamily="2" charset="-78"/>
            </a:endParaRPr>
          </a:p>
          <a:p>
            <a:pPr algn="just" rtl="1"/>
            <a:r>
              <a:rPr lang="ar-DZ" sz="2400" b="1" u="sng" dirty="0" smtClean="0">
                <a:latin typeface="Sakkal Majalla" pitchFamily="2" charset="-78"/>
                <a:cs typeface="Sakkal Majalla" pitchFamily="2" charset="-78"/>
              </a:rPr>
              <a:t>النقود </a:t>
            </a:r>
            <a:r>
              <a:rPr lang="ar-DZ" sz="2400" b="1" u="sng" dirty="0">
                <a:latin typeface="Sakkal Majalla" pitchFamily="2" charset="-78"/>
                <a:cs typeface="Sakkal Majalla" pitchFamily="2" charset="-78"/>
              </a:rPr>
              <a:t>المعدنية</a:t>
            </a:r>
            <a:r>
              <a:rPr lang="ar-DZ" sz="2400" u="sng" dirty="0">
                <a:latin typeface="Sakkal Majalla" pitchFamily="2" charset="-78"/>
                <a:cs typeface="Sakkal Majalla" pitchFamily="2" charset="-78"/>
              </a:rPr>
              <a:t>:</a:t>
            </a:r>
            <a:r>
              <a:rPr lang="ar-DZ" sz="2400" dirty="0">
                <a:latin typeface="Sakkal Majalla" pitchFamily="2" charset="-78"/>
                <a:cs typeface="Sakkal Majalla" pitchFamily="2" charset="-78"/>
              </a:rPr>
              <a:t> </a:t>
            </a:r>
            <a:endParaRPr lang="ar-DZ" sz="2400" dirty="0" smtClean="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بداية </a:t>
            </a:r>
            <a:r>
              <a:rPr lang="ar-DZ" sz="2400" dirty="0">
                <a:latin typeface="Sakkal Majalla" pitchFamily="2" charset="-78"/>
                <a:cs typeface="Sakkal Majalla" pitchFamily="2" charset="-78"/>
              </a:rPr>
              <a:t>تم </a:t>
            </a:r>
            <a:r>
              <a:rPr lang="ar-DZ" sz="2400" dirty="0" smtClean="0">
                <a:latin typeface="Sakkal Majalla" pitchFamily="2" charset="-78"/>
                <a:cs typeface="Sakkal Majalla" pitchFamily="2" charset="-78"/>
              </a:rPr>
              <a:t>االاهتداء </a:t>
            </a:r>
            <a:r>
              <a:rPr lang="ar-DZ" sz="2400" dirty="0">
                <a:latin typeface="Sakkal Majalla" pitchFamily="2" charset="-78"/>
                <a:cs typeface="Sakkal Majalla" pitchFamily="2" charset="-78"/>
              </a:rPr>
              <a:t>إلى المعادن النفيسة لإستخدامها كنقود في المبادلات، لما لها من خصائص (عدم القابلية للتلف، القابلية للتجزئة، سهولة النقل، الثبات النسبي لقيمتها...الخ)، وقد مرّ هذا النوع من النقود بثلاثة مراحل أساسية:</a:t>
            </a:r>
            <a:endParaRPr lang="fr-FR" sz="2400" dirty="0">
              <a:latin typeface="Sakkal Majalla" pitchFamily="2" charset="-78"/>
              <a:cs typeface="Sakkal Majalla" pitchFamily="2" charset="-78"/>
            </a:endParaRPr>
          </a:p>
          <a:p>
            <a:pPr lvl="0" algn="just" rtl="1"/>
            <a:r>
              <a:rPr lang="ar-DZ" sz="2400" dirty="0">
                <a:latin typeface="Sakkal Majalla" pitchFamily="2" charset="-78"/>
                <a:cs typeface="Sakkal Majalla" pitchFamily="2" charset="-78"/>
              </a:rPr>
              <a:t>مرحلة النقود الموزونة، أوزان معينة.</a:t>
            </a:r>
            <a:endParaRPr lang="fr-FR" sz="2400" dirty="0">
              <a:latin typeface="Sakkal Majalla" pitchFamily="2" charset="-78"/>
              <a:cs typeface="Sakkal Majalla" pitchFamily="2" charset="-78"/>
            </a:endParaRPr>
          </a:p>
          <a:p>
            <a:pPr lvl="0" algn="just" rtl="1"/>
            <a:r>
              <a:rPr lang="ar-DZ" sz="2400" dirty="0">
                <a:latin typeface="Sakkal Majalla" pitchFamily="2" charset="-78"/>
                <a:cs typeface="Sakkal Majalla" pitchFamily="2" charset="-78"/>
              </a:rPr>
              <a:t>مرحلة النقود المعدودة (في البداية كانت على شكل قطع وأجزاء بيضوية، ثم على شكل </a:t>
            </a:r>
            <a:r>
              <a:rPr lang="ar-DZ" sz="2400" dirty="0" err="1">
                <a:latin typeface="Sakkal Majalla" pitchFamily="2" charset="-78"/>
                <a:cs typeface="Sakkal Majalla" pitchFamily="2" charset="-78"/>
              </a:rPr>
              <a:t>قريصات</a:t>
            </a:r>
            <a:r>
              <a:rPr lang="ar-DZ" sz="2400" dirty="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جـ- مرحلة النقود المسكوكة (الإلزامية): وهي مرحلة وجود النقود المعدنية المصنوعة من معادن غير نفيسة في شكل البرونز، بحيث قيمتها الإسمية أكبر من قيمتها التبادلية. </a:t>
            </a:r>
            <a:endParaRPr lang="ar-DZ" sz="2400" dirty="0" smtClean="0">
              <a:latin typeface="Sakkal Majalla" pitchFamily="2" charset="-78"/>
              <a:cs typeface="Sakkal Majalla" pitchFamily="2" charset="-78"/>
            </a:endParaRPr>
          </a:p>
          <a:p>
            <a:pPr algn="just" rtl="1"/>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400" advTm="22000">
        <p14:ripple/>
      </p:transition>
    </mc:Choice>
    <mc:Fallback xmlns="">
      <p:transition spd="slow" advTm="22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548680"/>
            <a:ext cx="7488832" cy="5539978"/>
          </a:xfrm>
          <a:prstGeom prst="rect">
            <a:avLst/>
          </a:prstGeom>
        </p:spPr>
        <p:txBody>
          <a:bodyPr wrap="square">
            <a:spAutoFit/>
          </a:bodyPr>
          <a:lstStyle/>
          <a:p>
            <a:pPr algn="just" rtl="1">
              <a:lnSpc>
                <a:spcPct val="150000"/>
              </a:lnSpc>
            </a:pPr>
            <a:r>
              <a:rPr lang="ar-DZ" sz="2800" b="1" u="sng" dirty="0" smtClean="0">
                <a:latin typeface="Sakkal Majalla" pitchFamily="2" charset="-78"/>
                <a:cs typeface="Sakkal Majalla" pitchFamily="2" charset="-78"/>
              </a:rPr>
              <a:t>النقود </a:t>
            </a:r>
            <a:r>
              <a:rPr lang="ar-DZ" sz="2800" b="1" u="sng" dirty="0">
                <a:latin typeface="Sakkal Majalla" pitchFamily="2" charset="-78"/>
                <a:cs typeface="Sakkal Majalla" pitchFamily="2" charset="-78"/>
              </a:rPr>
              <a:t>الورقية: </a:t>
            </a:r>
            <a:endParaRPr lang="ar-DZ" sz="2800" b="1" u="sng" dirty="0" smtClean="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ظهر </a:t>
            </a:r>
            <a:r>
              <a:rPr lang="ar-DZ" sz="2400" dirty="0">
                <a:latin typeface="Sakkal Majalla" pitchFamily="2" charset="-78"/>
                <a:cs typeface="Sakkal Majalla" pitchFamily="2" charset="-78"/>
              </a:rPr>
              <a:t>النقد الورقي خلال القرن السابع عشر ميلادي، وكانت البداية هي تلك الوثائق والشهادات التي يحررها الصاغة لفائدة مودعي المعادن النفيسة والعملات المعدنية، فمن الصيرفي الذي كان يصدر شهادات تفوق قيمتها ما لديه من  معادن نفيسة إلى تدخل الدولة لتنظيم هذه العملية </a:t>
            </a:r>
            <a:r>
              <a:rPr lang="ar-DZ" sz="2400" dirty="0" smtClean="0">
                <a:latin typeface="Sakkal Majalla" pitchFamily="2" charset="-78"/>
                <a:cs typeface="Sakkal Majalla" pitchFamily="2" charset="-78"/>
              </a:rPr>
              <a:t>واقتصار </a:t>
            </a:r>
            <a:r>
              <a:rPr lang="ar-DZ" sz="2400" dirty="0">
                <a:latin typeface="Sakkal Majalla" pitchFamily="2" charset="-78"/>
                <a:cs typeface="Sakkal Majalla" pitchFamily="2" charset="-78"/>
              </a:rPr>
              <a:t>الإصدار على البنوك المركزية، ثم في مرحلة أخيرة ألغت الحكومات إمكانية تحويل الأوراق النقدية إلى معدن نفيس (ذهب)، وبذلك تم الفصل بين الورقة النقدية والمعدن وأصبحت النقود لها صفة الإلزام القانوني، وعموما </a:t>
            </a:r>
            <a:r>
              <a:rPr lang="ar-DZ" sz="2400" dirty="0" smtClean="0">
                <a:latin typeface="Sakkal Majalla" pitchFamily="2" charset="-78"/>
                <a:cs typeface="Sakkal Majalla" pitchFamily="2" charset="-78"/>
              </a:rPr>
              <a:t>المراحل الأساسية للنقود الورقية هي : </a:t>
            </a:r>
          </a:p>
          <a:p>
            <a:pPr algn="just" rtl="1"/>
            <a:r>
              <a:rPr lang="ar-DZ" sz="2400" dirty="0" smtClean="0">
                <a:latin typeface="Sakkal Majalla" pitchFamily="2" charset="-78"/>
                <a:cs typeface="Sakkal Majalla" pitchFamily="2" charset="-78"/>
              </a:rPr>
              <a:t>-</a:t>
            </a:r>
            <a:r>
              <a:rPr lang="ar-DZ" sz="2400" b="1" u="sng" dirty="0">
                <a:latin typeface="Sakkal Majalla" pitchFamily="2" charset="-78"/>
                <a:cs typeface="Sakkal Majalla" pitchFamily="2" charset="-78"/>
              </a:rPr>
              <a:t>النقود الورقية النائبة: </a:t>
            </a:r>
            <a:r>
              <a:rPr lang="ar-DZ" sz="2400" dirty="0">
                <a:latin typeface="Sakkal Majalla" pitchFamily="2" charset="-78"/>
                <a:cs typeface="Sakkal Majalla" pitchFamily="2" charset="-78"/>
              </a:rPr>
              <a:t>وهي نقود ورقية تصدرها البنوك مغطاة 100%من المعادن، أي لها غطاء معدني كلي. </a:t>
            </a:r>
            <a:endParaRPr lang="fr-FR" sz="2400" dirty="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a:t>
            </a:r>
            <a:r>
              <a:rPr lang="ar-DZ" sz="2400" b="1" u="sng" dirty="0">
                <a:latin typeface="Sakkal Majalla" pitchFamily="2" charset="-78"/>
                <a:cs typeface="Sakkal Majalla" pitchFamily="2" charset="-78"/>
              </a:rPr>
              <a:t>النقود الورقية الوثيقية</a:t>
            </a:r>
            <a:r>
              <a:rPr lang="ar-DZ" sz="2400" b="1" dirty="0">
                <a:latin typeface="Sakkal Majalla" pitchFamily="2" charset="-78"/>
                <a:cs typeface="Sakkal Majalla" pitchFamily="2" charset="-78"/>
              </a:rPr>
              <a:t>: </a:t>
            </a:r>
            <a:r>
              <a:rPr lang="ar-DZ" sz="2400" dirty="0">
                <a:latin typeface="Sakkal Majalla" pitchFamily="2" charset="-78"/>
                <a:cs typeface="Sakkal Majalla" pitchFamily="2" charset="-78"/>
              </a:rPr>
              <a:t>وهنا تكون التغطية جزئية من المعدن والجزء الآخر يستند إلى ثقة الجهة التي أصدرته (البنك المركزي) </a:t>
            </a:r>
            <a:endParaRPr lang="ar-DZ" sz="2400" dirty="0" smtClean="0">
              <a:latin typeface="Sakkal Majalla" pitchFamily="2" charset="-78"/>
              <a:cs typeface="Sakkal Majalla" pitchFamily="2" charset="-78"/>
            </a:endParaRPr>
          </a:p>
          <a:p>
            <a:pPr algn="just" rtl="1"/>
            <a:r>
              <a:rPr lang="ar-DZ" sz="2400" b="1" dirty="0" smtClean="0">
                <a:latin typeface="Sakkal Majalla" pitchFamily="2" charset="-78"/>
                <a:cs typeface="Sakkal Majalla" pitchFamily="2" charset="-78"/>
              </a:rPr>
              <a:t>-</a:t>
            </a:r>
            <a:r>
              <a:rPr lang="ar-DZ" sz="2400" b="1" u="sng" dirty="0">
                <a:latin typeface="Sakkal Majalla" pitchFamily="2" charset="-78"/>
                <a:cs typeface="Sakkal Majalla" pitchFamily="2" charset="-78"/>
              </a:rPr>
              <a:t>النقود الورقية الإلزامية</a:t>
            </a:r>
            <a:r>
              <a:rPr lang="ar-DZ" sz="2400" b="1" dirty="0">
                <a:latin typeface="Sakkal Majalla" pitchFamily="2" charset="-78"/>
                <a:cs typeface="Sakkal Majalla" pitchFamily="2" charset="-78"/>
              </a:rPr>
              <a:t>: </a:t>
            </a:r>
            <a:r>
              <a:rPr lang="ar-DZ" sz="2400" dirty="0">
                <a:latin typeface="Sakkal Majalla" pitchFamily="2" charset="-78"/>
                <a:cs typeface="Sakkal Majalla" pitchFamily="2" charset="-78"/>
              </a:rPr>
              <a:t>وهي نقود غير مغطاة بالذهب وتستند قيمتها إلى قوة الإبراء التي يضفيها </a:t>
            </a:r>
            <a:r>
              <a:rPr lang="ar-DZ" sz="2400" dirty="0" smtClean="0">
                <a:latin typeface="Sakkal Majalla" pitchFamily="2" charset="-78"/>
                <a:cs typeface="Sakkal Majalla" pitchFamily="2" charset="-78"/>
              </a:rPr>
              <a:t>القانون</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1435567119"/>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548680"/>
            <a:ext cx="7579901" cy="4708981"/>
          </a:xfrm>
          <a:prstGeom prst="rect">
            <a:avLst/>
          </a:prstGeom>
        </p:spPr>
        <p:txBody>
          <a:bodyPr wrap="square">
            <a:spAutoFit/>
          </a:bodyPr>
          <a:lstStyle/>
          <a:p>
            <a:pPr algn="just" rtl="1">
              <a:lnSpc>
                <a:spcPct val="150000"/>
              </a:lnSpc>
            </a:pPr>
            <a:r>
              <a:rPr lang="ar-DZ" sz="2800" b="1" u="sng" dirty="0" smtClean="0">
                <a:latin typeface="Sakkal Majalla" pitchFamily="2" charset="-78"/>
                <a:cs typeface="Sakkal Majalla" pitchFamily="2" charset="-78"/>
              </a:rPr>
              <a:t>النقود </a:t>
            </a:r>
            <a:r>
              <a:rPr lang="ar-DZ" sz="2800" b="1" u="sng" dirty="0">
                <a:latin typeface="Sakkal Majalla" pitchFamily="2" charset="-78"/>
                <a:cs typeface="Sakkal Majalla" pitchFamily="2" charset="-78"/>
              </a:rPr>
              <a:t>الكتابية: </a:t>
            </a:r>
            <a:r>
              <a:rPr lang="fr-FR" sz="2800" b="1" u="sng" dirty="0">
                <a:latin typeface="Sakkal Majalla" pitchFamily="2" charset="-78"/>
                <a:cs typeface="Sakkal Majalla" pitchFamily="2" charset="-78"/>
              </a:rPr>
              <a:t> </a:t>
            </a:r>
            <a:endParaRPr lang="ar-DZ" sz="2800" b="1" u="sng" dirty="0" smtClean="0">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هي </a:t>
            </a:r>
            <a:r>
              <a:rPr lang="ar-DZ" sz="2400" dirty="0">
                <a:latin typeface="Sakkal Majalla" pitchFamily="2" charset="-78"/>
                <a:cs typeface="Sakkal Majalla" pitchFamily="2" charset="-78"/>
              </a:rPr>
              <a:t>تلك الودائع الجارية أو الحسابات الجارية التي يطلق عليها ودائع تحت الطلب الموجودة لدى البنوك التجارية والتي يتم تداولها بأمر بالدفع والتحويل بواسطة الشيكات.</a:t>
            </a:r>
            <a:endParaRPr lang="fr-FR" sz="2400" dirty="0">
              <a:latin typeface="Sakkal Majalla" pitchFamily="2" charset="-78"/>
              <a:cs typeface="Sakkal Majalla" pitchFamily="2" charset="-78"/>
            </a:endParaRPr>
          </a:p>
          <a:p>
            <a:pPr algn="just" rtl="1">
              <a:lnSpc>
                <a:spcPct val="150000"/>
              </a:lnSpc>
            </a:pPr>
            <a:r>
              <a:rPr lang="ar-DZ" sz="2800" b="1" u="sng" dirty="0" smtClean="0">
                <a:latin typeface="Sakkal Majalla" pitchFamily="2" charset="-78"/>
                <a:cs typeface="Sakkal Majalla" pitchFamily="2" charset="-78"/>
              </a:rPr>
              <a:t>النقود </a:t>
            </a:r>
            <a:r>
              <a:rPr lang="ar-DZ" sz="2800" b="1" u="sng" dirty="0">
                <a:latin typeface="Sakkal Majalla" pitchFamily="2" charset="-78"/>
                <a:cs typeface="Sakkal Majalla" pitchFamily="2" charset="-78"/>
              </a:rPr>
              <a:t>الإلكترونية: </a:t>
            </a:r>
            <a:endParaRPr lang="ar-DZ" sz="2800" b="1" u="sng" dirty="0" smtClean="0">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إن </a:t>
            </a:r>
            <a:r>
              <a:rPr lang="ar-DZ" sz="2400" dirty="0">
                <a:latin typeface="Sakkal Majalla" pitchFamily="2" charset="-78"/>
                <a:cs typeface="Sakkal Majalla" pitchFamily="2" charset="-78"/>
              </a:rPr>
              <a:t>ظهور الصيرفة الإلكترونية كان نتيجة التطور الهائل الحاصل في عالم التكنولوجيا، وتعرف على أنها تلك البطاقات التي تتم فيها عملية التداول النقدي من خلال المعلومات المخزنة فيها عبر الآلات المعدة لذلك، وهناك من  صنفها على أنها من أشباه النقود.</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332656"/>
            <a:ext cx="7830023" cy="6278642"/>
          </a:xfrm>
          <a:prstGeom prst="rect">
            <a:avLst/>
          </a:prstGeom>
        </p:spPr>
        <p:txBody>
          <a:bodyPr wrap="square">
            <a:spAutoFit/>
          </a:bodyPr>
          <a:lstStyle/>
          <a:p>
            <a:pPr algn="just" rtl="1">
              <a:lnSpc>
                <a:spcPct val="150000"/>
              </a:lnSpc>
            </a:pPr>
            <a:r>
              <a:rPr lang="ar-DZ" sz="2800" b="1" u="sng" dirty="0" smtClean="0">
                <a:latin typeface="Sakkal Majalla" pitchFamily="2" charset="-78"/>
                <a:cs typeface="Sakkal Majalla" pitchFamily="2" charset="-78"/>
              </a:rPr>
              <a:t>وظائف </a:t>
            </a:r>
            <a:r>
              <a:rPr lang="ar-DZ" sz="2800" b="1" u="sng" dirty="0">
                <a:latin typeface="Sakkal Majalla" pitchFamily="2" charset="-78"/>
                <a:cs typeface="Sakkal Majalla" pitchFamily="2" charset="-78"/>
              </a:rPr>
              <a:t>وخصائص النقود</a:t>
            </a:r>
            <a:endParaRPr lang="fr-FR" sz="2800" b="1" dirty="0">
              <a:latin typeface="Sakkal Majalla" pitchFamily="2" charset="-78"/>
              <a:cs typeface="Sakkal Majalla" pitchFamily="2" charset="-78"/>
            </a:endParaRPr>
          </a:p>
          <a:p>
            <a:pPr algn="just" rtl="1"/>
            <a:r>
              <a:rPr lang="ar-DZ" sz="2400" b="1" u="sng" dirty="0" smtClean="0">
                <a:latin typeface="Sakkal Majalla" pitchFamily="2" charset="-78"/>
                <a:cs typeface="Sakkal Majalla" pitchFamily="2" charset="-78"/>
              </a:rPr>
              <a:t>. وظائف </a:t>
            </a:r>
            <a:r>
              <a:rPr lang="ar-DZ" sz="2400" b="1" u="sng" dirty="0">
                <a:latin typeface="Sakkal Majalla" pitchFamily="2" charset="-78"/>
                <a:cs typeface="Sakkal Majalla" pitchFamily="2" charset="-78"/>
              </a:rPr>
              <a:t>النقود</a:t>
            </a:r>
            <a:r>
              <a:rPr lang="ar-DZ" sz="2400" dirty="0">
                <a:latin typeface="Sakkal Majalla" pitchFamily="2" charset="-78"/>
                <a:cs typeface="Sakkal Majalla" pitchFamily="2" charset="-78"/>
              </a:rPr>
              <a:t>: </a:t>
            </a:r>
            <a:endParaRPr lang="ar-DZ" sz="2400" dirty="0" smtClean="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الوظائف </a:t>
            </a:r>
            <a:r>
              <a:rPr lang="ar-DZ" sz="2400" dirty="0">
                <a:latin typeface="Sakkal Majalla" pitchFamily="2" charset="-78"/>
                <a:cs typeface="Sakkal Majalla" pitchFamily="2" charset="-78"/>
              </a:rPr>
              <a:t>الأساسية التي تؤديها هي: </a:t>
            </a:r>
            <a:endParaRPr lang="fr-FR" sz="2400" dirty="0">
              <a:latin typeface="Sakkal Majalla" pitchFamily="2" charset="-78"/>
              <a:cs typeface="Sakkal Majalla" pitchFamily="2" charset="-78"/>
            </a:endParaRPr>
          </a:p>
          <a:p>
            <a:pPr algn="just" rtl="1">
              <a:lnSpc>
                <a:spcPct val="150000"/>
              </a:lnSpc>
            </a:pPr>
            <a:r>
              <a:rPr lang="ar-DZ" sz="2400" b="1" u="sng" dirty="0" smtClean="0">
                <a:latin typeface="Sakkal Majalla" pitchFamily="2" charset="-78"/>
                <a:cs typeface="Sakkal Majalla" pitchFamily="2" charset="-78"/>
              </a:rPr>
              <a:t>الوظائف </a:t>
            </a:r>
            <a:r>
              <a:rPr lang="ar-DZ" sz="2400" b="1" u="sng" dirty="0">
                <a:latin typeface="Sakkal Majalla" pitchFamily="2" charset="-78"/>
                <a:cs typeface="Sakkal Majalla" pitchFamily="2" charset="-78"/>
              </a:rPr>
              <a:t>التقليدية للنقود</a:t>
            </a:r>
            <a:r>
              <a:rPr lang="ar-DZ" sz="2400" b="1" u="sng" dirty="0" smtClean="0">
                <a:latin typeface="Sakkal Majalla" pitchFamily="2" charset="-78"/>
                <a:cs typeface="Sakkal Majalla" pitchFamily="2" charset="-78"/>
              </a:rPr>
              <a:t>:</a:t>
            </a:r>
          </a:p>
          <a:p>
            <a:pPr algn="just" rtl="1"/>
            <a:r>
              <a:rPr lang="ar-DZ" sz="2400" dirty="0" smtClean="0">
                <a:latin typeface="Sakkal Majalla" pitchFamily="2" charset="-78"/>
                <a:cs typeface="Sakkal Majalla" pitchFamily="2" charset="-78"/>
              </a:rPr>
              <a:t> </a:t>
            </a:r>
            <a:r>
              <a:rPr lang="ar-DZ" sz="2400" dirty="0">
                <a:latin typeface="Sakkal Majalla" pitchFamily="2" charset="-78"/>
                <a:cs typeface="Sakkal Majalla" pitchFamily="2" charset="-78"/>
              </a:rPr>
              <a:t>وهي الوظائف التي لا غنى عنها لكي تؤدي دورها في التبادل وهي </a:t>
            </a:r>
            <a:r>
              <a:rPr lang="ar-DZ" sz="2400" dirty="0" smtClean="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-النقود </a:t>
            </a:r>
            <a:r>
              <a:rPr lang="ar-DZ" sz="2400" dirty="0">
                <a:latin typeface="Sakkal Majalla" pitchFamily="2" charset="-78"/>
                <a:cs typeface="Sakkal Majalla" pitchFamily="2" charset="-78"/>
              </a:rPr>
              <a:t>وسيط في المبادلة </a:t>
            </a:r>
            <a:endParaRPr lang="fr-FR" sz="2400" dirty="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-النقود </a:t>
            </a:r>
            <a:r>
              <a:rPr lang="ar-DZ" sz="2400" dirty="0">
                <a:latin typeface="Sakkal Majalla" pitchFamily="2" charset="-78"/>
                <a:cs typeface="Sakkal Majalla" pitchFamily="2" charset="-78"/>
              </a:rPr>
              <a:t>مقياس للقيمة</a:t>
            </a:r>
            <a:endParaRPr lang="fr-FR" sz="2400" dirty="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-النقود </a:t>
            </a:r>
            <a:r>
              <a:rPr lang="ar-DZ" sz="2400" dirty="0">
                <a:latin typeface="Sakkal Majalla" pitchFamily="2" charset="-78"/>
                <a:cs typeface="Sakkal Majalla" pitchFamily="2" charset="-78"/>
              </a:rPr>
              <a:t>كمستودع للقيمة </a:t>
            </a:r>
            <a:endParaRPr lang="fr-FR" sz="2400" dirty="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-النقود </a:t>
            </a:r>
            <a:r>
              <a:rPr lang="ar-DZ" sz="2400" dirty="0">
                <a:latin typeface="Sakkal Majalla" pitchFamily="2" charset="-78"/>
                <a:cs typeface="Sakkal Majalla" pitchFamily="2" charset="-78"/>
              </a:rPr>
              <a:t>وسيلة للمدفوعات الآجلة </a:t>
            </a:r>
            <a:endParaRPr lang="fr-FR" sz="2400" dirty="0">
              <a:latin typeface="Sakkal Majalla" pitchFamily="2" charset="-78"/>
              <a:cs typeface="Sakkal Majalla" pitchFamily="2" charset="-78"/>
            </a:endParaRPr>
          </a:p>
          <a:p>
            <a:pPr algn="just" rtl="1">
              <a:lnSpc>
                <a:spcPct val="150000"/>
              </a:lnSpc>
            </a:pPr>
            <a:r>
              <a:rPr lang="ar-DZ" sz="2400" b="1" u="sng" dirty="0" smtClean="0">
                <a:latin typeface="Sakkal Majalla" pitchFamily="2" charset="-78"/>
                <a:cs typeface="Sakkal Majalla" pitchFamily="2" charset="-78"/>
              </a:rPr>
              <a:t>الوظائف </a:t>
            </a:r>
            <a:r>
              <a:rPr lang="ar-DZ" sz="2400" b="1" u="sng" dirty="0" smtClean="0">
                <a:latin typeface="Sakkal Majalla" pitchFamily="2" charset="-78"/>
                <a:cs typeface="Sakkal Majalla" pitchFamily="2" charset="-78"/>
              </a:rPr>
              <a:t>االاقتصادية </a:t>
            </a:r>
            <a:r>
              <a:rPr lang="ar-DZ" sz="2400" b="1" u="sng" dirty="0">
                <a:latin typeface="Sakkal Majalla" pitchFamily="2" charset="-78"/>
                <a:cs typeface="Sakkal Majalla" pitchFamily="2" charset="-78"/>
              </a:rPr>
              <a:t>للنقود</a:t>
            </a:r>
            <a:r>
              <a:rPr lang="ar-DZ" sz="2400" dirty="0">
                <a:latin typeface="Sakkal Majalla" pitchFamily="2" charset="-78"/>
                <a:cs typeface="Sakkal Majalla" pitchFamily="2" charset="-78"/>
              </a:rPr>
              <a:t>: </a:t>
            </a:r>
            <a:endParaRPr lang="ar-DZ" sz="2400" dirty="0" smtClean="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إن </a:t>
            </a:r>
            <a:r>
              <a:rPr lang="ar-DZ" sz="2400" dirty="0">
                <a:latin typeface="Sakkal Majalla" pitchFamily="2" charset="-78"/>
                <a:cs typeface="Sakkal Majalla" pitchFamily="2" charset="-78"/>
              </a:rPr>
              <a:t>النقود لا تقوم بأداء الوظائف التقليدية فقط، بل تؤدي أيضا مجموعة من الوظائف </a:t>
            </a:r>
            <a:r>
              <a:rPr lang="ar-DZ" sz="2400" dirty="0" smtClean="0">
                <a:latin typeface="Sakkal Majalla" pitchFamily="2" charset="-78"/>
                <a:cs typeface="Sakkal Majalla" pitchFamily="2" charset="-78"/>
              </a:rPr>
              <a:t>الاقتصادية</a:t>
            </a:r>
            <a:r>
              <a:rPr lang="ar-DZ" sz="2400" dirty="0">
                <a:latin typeface="Sakkal Majalla" pitchFamily="2" charset="-78"/>
                <a:cs typeface="Sakkal Majalla" pitchFamily="2" charset="-78"/>
              </a:rPr>
              <a:t>، حيث تستعمل كأداة للتأثير في مستوى النشاط الإقتصادي ومنها </a:t>
            </a:r>
            <a:r>
              <a:rPr lang="ar-DZ" sz="2400" dirty="0" smtClean="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-النقود </a:t>
            </a:r>
            <a:r>
              <a:rPr lang="ar-DZ" sz="2400" dirty="0">
                <a:latin typeface="Sakkal Majalla" pitchFamily="2" charset="-78"/>
                <a:cs typeface="Sakkal Majalla" pitchFamily="2" charset="-78"/>
              </a:rPr>
              <a:t>كأداة من أدوات السياسة النقدية </a:t>
            </a:r>
            <a:endParaRPr lang="fr-FR" sz="2400" dirty="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-النقود </a:t>
            </a:r>
            <a:r>
              <a:rPr lang="ar-DZ" sz="2400" dirty="0">
                <a:latin typeface="Sakkal Majalla" pitchFamily="2" charset="-78"/>
                <a:cs typeface="Sakkal Majalla" pitchFamily="2" charset="-78"/>
              </a:rPr>
              <a:t>كأداة لتوزيع الموارد </a:t>
            </a:r>
            <a:endParaRPr lang="fr-FR" sz="2400" dirty="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-النقود </a:t>
            </a:r>
            <a:r>
              <a:rPr lang="ar-DZ" sz="2400" dirty="0">
                <a:latin typeface="Sakkal Majalla" pitchFamily="2" charset="-78"/>
                <a:cs typeface="Sakkal Majalla" pitchFamily="2" charset="-78"/>
              </a:rPr>
              <a:t>كأداة للخيار بالنسبة إلى الأفراد </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332656"/>
            <a:ext cx="7524328" cy="5816977"/>
          </a:xfrm>
          <a:prstGeom prst="rect">
            <a:avLst/>
          </a:prstGeom>
        </p:spPr>
        <p:txBody>
          <a:bodyPr wrap="square">
            <a:spAutoFit/>
          </a:bodyPr>
          <a:lstStyle/>
          <a:p>
            <a:pPr algn="just" rtl="1">
              <a:lnSpc>
                <a:spcPct val="150000"/>
              </a:lnSpc>
            </a:pPr>
            <a:r>
              <a:rPr lang="ar-DZ" sz="3200" b="1" u="sng" dirty="0" smtClean="0">
                <a:latin typeface="Sakkal Majalla" pitchFamily="2" charset="-78"/>
                <a:cs typeface="Sakkal Majalla" pitchFamily="2" charset="-78"/>
              </a:rPr>
              <a:t>خصائص </a:t>
            </a:r>
            <a:r>
              <a:rPr lang="ar-DZ" sz="3200" b="1" u="sng" dirty="0" smtClean="0">
                <a:latin typeface="Sakkal Majalla" pitchFamily="2" charset="-78"/>
                <a:cs typeface="Sakkal Majalla" pitchFamily="2" charset="-78"/>
              </a:rPr>
              <a:t>النقود:</a:t>
            </a:r>
            <a:endParaRPr lang="fr-FR" sz="3200" b="1" dirty="0">
              <a:latin typeface="Sakkal Majalla" pitchFamily="2" charset="-78"/>
              <a:cs typeface="Sakkal Majalla" pitchFamily="2" charset="-78"/>
            </a:endParaRPr>
          </a:p>
          <a:p>
            <a:pPr algn="just" rtl="1">
              <a:lnSpc>
                <a:spcPct val="150000"/>
              </a:lnSpc>
            </a:pPr>
            <a:r>
              <a:rPr lang="ar-DZ" sz="2400" dirty="0">
                <a:latin typeface="Sakkal Majalla" pitchFamily="2" charset="-78"/>
                <a:cs typeface="Sakkal Majalla" pitchFamily="2" charset="-78"/>
              </a:rPr>
              <a:t>ومن أهم خصائص النقود </a:t>
            </a:r>
            <a:r>
              <a:rPr lang="ar-DZ" sz="2400" dirty="0" smtClean="0">
                <a:latin typeface="Sakkal Majalla" pitchFamily="2" charset="-78"/>
                <a:cs typeface="Sakkal Majalla" pitchFamily="2" charset="-78"/>
              </a:rPr>
              <a:t>نذكر ما يلي:</a:t>
            </a:r>
            <a:endParaRPr lang="fr-FR" sz="2400" dirty="0">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-القبول </a:t>
            </a:r>
            <a:r>
              <a:rPr lang="ar-DZ" sz="2400" dirty="0">
                <a:latin typeface="Sakkal Majalla" pitchFamily="2" charset="-78"/>
                <a:cs typeface="Sakkal Majalla" pitchFamily="2" charset="-78"/>
              </a:rPr>
              <a:t>العام</a:t>
            </a:r>
            <a:endParaRPr lang="fr-FR" sz="2400" dirty="0">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-المتانة </a:t>
            </a:r>
            <a:r>
              <a:rPr lang="ar-DZ" sz="2400" dirty="0">
                <a:latin typeface="Sakkal Majalla" pitchFamily="2" charset="-78"/>
                <a:cs typeface="Sakkal Majalla" pitchFamily="2" charset="-78"/>
              </a:rPr>
              <a:t>المادية والقيمية </a:t>
            </a:r>
            <a:endParaRPr lang="fr-FR" sz="2400" dirty="0">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 </a:t>
            </a:r>
            <a:r>
              <a:rPr lang="ar-DZ" sz="2400" dirty="0">
                <a:latin typeface="Sakkal Majalla" pitchFamily="2" charset="-78"/>
                <a:cs typeface="Sakkal Majalla" pitchFamily="2" charset="-78"/>
              </a:rPr>
              <a:t>أن تكون نافعة لجميع أفراد المجتمع </a:t>
            </a:r>
            <a:endParaRPr lang="fr-FR" sz="2400" dirty="0">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-الندرة </a:t>
            </a:r>
            <a:r>
              <a:rPr lang="ar-DZ" sz="2400" dirty="0">
                <a:latin typeface="Sakkal Majalla" pitchFamily="2" charset="-78"/>
                <a:cs typeface="Sakkal Majalla" pitchFamily="2" charset="-78"/>
              </a:rPr>
              <a:t>النسبية للنقود </a:t>
            </a:r>
            <a:endParaRPr lang="fr-FR" sz="2400" dirty="0">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-قابلية </a:t>
            </a:r>
            <a:r>
              <a:rPr lang="ar-DZ" sz="2400" dirty="0" smtClean="0">
                <a:latin typeface="Sakkal Majalla" pitchFamily="2" charset="-78"/>
                <a:cs typeface="Sakkal Majalla" pitchFamily="2" charset="-78"/>
              </a:rPr>
              <a:t>الانقسام </a:t>
            </a:r>
            <a:r>
              <a:rPr lang="ar-DZ" sz="2400" dirty="0">
                <a:latin typeface="Sakkal Majalla" pitchFamily="2" charset="-78"/>
                <a:cs typeface="Sakkal Majalla" pitchFamily="2" charset="-78"/>
              </a:rPr>
              <a:t>والتجزئة </a:t>
            </a:r>
            <a:endParaRPr lang="fr-FR" sz="2400" dirty="0">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-سهولة </a:t>
            </a:r>
            <a:r>
              <a:rPr lang="ar-DZ" sz="2400" dirty="0">
                <a:latin typeface="Sakkal Majalla" pitchFamily="2" charset="-78"/>
                <a:cs typeface="Sakkal Majalla" pitchFamily="2" charset="-78"/>
              </a:rPr>
              <a:t>الحمل والتداول </a:t>
            </a:r>
            <a:endParaRPr lang="fr-FR" sz="2400" dirty="0">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 </a:t>
            </a:r>
            <a:r>
              <a:rPr lang="ar-DZ" sz="2400" dirty="0" smtClean="0">
                <a:latin typeface="Sakkal Majalla" pitchFamily="2" charset="-78"/>
                <a:cs typeface="Sakkal Majalla" pitchFamily="2" charset="-78"/>
              </a:rPr>
              <a:t>سهولة </a:t>
            </a:r>
            <a:r>
              <a:rPr lang="ar-DZ" sz="2400" dirty="0">
                <a:latin typeface="Sakkal Majalla" pitchFamily="2" charset="-78"/>
                <a:cs typeface="Sakkal Majalla" pitchFamily="2" charset="-78"/>
              </a:rPr>
              <a:t>التمييز </a:t>
            </a:r>
            <a:endParaRPr lang="fr-FR" sz="2400" dirty="0">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-التجانس </a:t>
            </a:r>
            <a:r>
              <a:rPr lang="ar-DZ" sz="2400" dirty="0" smtClean="0">
                <a:latin typeface="Sakkal Majalla" pitchFamily="2" charset="-78"/>
                <a:cs typeface="Sakkal Majalla" pitchFamily="2" charset="-78"/>
              </a:rPr>
              <a:t>,,,,الخ</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1207044923"/>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1556792"/>
            <a:ext cx="7092280" cy="3477875"/>
          </a:xfrm>
          <a:prstGeom prst="rect">
            <a:avLst/>
          </a:prstGeom>
        </p:spPr>
        <p:txBody>
          <a:bodyPr wrap="square">
            <a:spAutoFit/>
          </a:bodyPr>
          <a:lstStyle/>
          <a:p>
            <a:pPr algn="just" rtl="1"/>
            <a:r>
              <a:rPr lang="ar-DZ" sz="2200" b="1" u="sng" dirty="0" smtClean="0">
                <a:latin typeface="Sakkal Majalla" pitchFamily="2" charset="-78"/>
                <a:cs typeface="Sakkal Majalla" pitchFamily="2" charset="-78"/>
              </a:rPr>
              <a:t>أجب </a:t>
            </a:r>
            <a:r>
              <a:rPr lang="ar-DZ" sz="2200" b="1" u="sng" dirty="0">
                <a:latin typeface="Sakkal Majalla" pitchFamily="2" charset="-78"/>
                <a:cs typeface="Sakkal Majalla" pitchFamily="2" charset="-78"/>
              </a:rPr>
              <a:t>عن الأسئلة  التالية:</a:t>
            </a:r>
            <a:endParaRPr lang="fr-FR" sz="22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smtClean="0">
                <a:latin typeface="Sakkal Majalla" pitchFamily="2" charset="-78"/>
                <a:cs typeface="Sakkal Majalla" pitchFamily="2" charset="-78"/>
              </a:rPr>
              <a:t>عرف </a:t>
            </a:r>
            <a:r>
              <a:rPr lang="ar-DZ" sz="2200" dirty="0" smtClean="0">
                <a:latin typeface="Sakkal Majalla" pitchFamily="2" charset="-78"/>
                <a:cs typeface="Sakkal Majalla" pitchFamily="2" charset="-78"/>
              </a:rPr>
              <a:t>النقود </a:t>
            </a:r>
            <a:r>
              <a:rPr lang="ar-DZ" sz="2200" dirty="0">
                <a:latin typeface="Sakkal Majalla" pitchFamily="2" charset="-78"/>
                <a:cs typeface="Sakkal Majalla" pitchFamily="2" charset="-78"/>
              </a:rPr>
              <a:t>من خلال الوظائف التي تقوم بها؟.</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مفهوم القيمة الاستعمالية والقيمة التبادلية؟.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ماهي مراحل تطور النقد المعدني والنقود الورقية؟.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أذكر مفهوم النقود القانونية وهل يمكن تحويلها إلى ذهب؟.</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ماهي نقود الودائع، وما أهميتها في الاقتصاد؟. </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تعرّض بدقّة واختصار لأنواع النقود حسب تطورها التاريخي.</a:t>
            </a:r>
            <a:endParaRPr lang="fr-FR" sz="2200" dirty="0">
              <a:latin typeface="Sakkal Majalla" pitchFamily="2" charset="-78"/>
              <a:cs typeface="Sakkal Majalla" pitchFamily="2" charset="-78"/>
            </a:endParaRPr>
          </a:p>
        </p:txBody>
      </p:sp>
      <p:sp>
        <p:nvSpPr>
          <p:cNvPr id="5" name="Rectangle 4"/>
          <p:cNvSpPr/>
          <p:nvPr/>
        </p:nvSpPr>
        <p:spPr>
          <a:xfrm>
            <a:off x="3521076" y="330587"/>
            <a:ext cx="2198038" cy="523220"/>
          </a:xfrm>
          <a:prstGeom prst="rect">
            <a:avLst/>
          </a:prstGeom>
        </p:spPr>
        <p:txBody>
          <a:bodyPr wrap="none">
            <a:spAutoFit/>
          </a:bodyPr>
          <a:lstStyle/>
          <a:p>
            <a:pPr lvl="0" algn="just" rtl="1"/>
            <a:r>
              <a:rPr lang="ar-DZ" sz="2800" b="1" u="sng" dirty="0">
                <a:solidFill>
                  <a:prstClr val="black"/>
                </a:solidFill>
                <a:latin typeface="Sakkal Majalla" pitchFamily="2" charset="-78"/>
                <a:cs typeface="Sakkal Majalla" pitchFamily="2" charset="-78"/>
              </a:rPr>
              <a:t>تطبيقات </a:t>
            </a:r>
            <a:r>
              <a:rPr lang="ar-DZ" sz="2800" b="1" u="sng" dirty="0" smtClean="0">
                <a:solidFill>
                  <a:prstClr val="black"/>
                </a:solidFill>
                <a:latin typeface="Sakkal Majalla" pitchFamily="2" charset="-78"/>
                <a:cs typeface="Sakkal Majalla" pitchFamily="2" charset="-78"/>
              </a:rPr>
              <a:t>المحاضرة</a:t>
            </a:r>
            <a:endParaRPr lang="fr-FR" sz="2800" b="1"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395317595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5736" y="440958"/>
            <a:ext cx="6048672" cy="646331"/>
          </a:xfrm>
          <a:prstGeom prst="rect">
            <a:avLst/>
          </a:prstGeom>
        </p:spPr>
        <p:txBody>
          <a:bodyPr wrap="square">
            <a:spAutoFit/>
          </a:bodyPr>
          <a:lstStyle/>
          <a:p>
            <a:pPr lvl="0" algn="just" rtl="1"/>
            <a:r>
              <a:rPr lang="ar-DZ" sz="3600" b="1" dirty="0">
                <a:solidFill>
                  <a:srgbClr val="0070C0"/>
                </a:solidFill>
                <a:latin typeface="Sakkal Majalla" pitchFamily="2" charset="-78"/>
                <a:cs typeface="Sakkal Majalla" pitchFamily="2" charset="-78"/>
              </a:rPr>
              <a:t>المحاضرة الثالثة : الكتلة النقدية ومقابلاتها</a:t>
            </a:r>
            <a:endParaRPr lang="fr-FR" sz="3600" dirty="0">
              <a:solidFill>
                <a:srgbClr val="0070C0"/>
              </a:solidFill>
              <a:latin typeface="Sakkal Majalla" pitchFamily="2" charset="-78"/>
              <a:cs typeface="Sakkal Majalla" pitchFamily="2" charset="-78"/>
            </a:endParaRPr>
          </a:p>
        </p:txBody>
      </p:sp>
      <p:sp>
        <p:nvSpPr>
          <p:cNvPr id="5" name="Rectangle 4"/>
          <p:cNvSpPr/>
          <p:nvPr/>
        </p:nvSpPr>
        <p:spPr>
          <a:xfrm>
            <a:off x="1619672" y="1720840"/>
            <a:ext cx="7128792" cy="3908762"/>
          </a:xfrm>
          <a:prstGeom prst="rect">
            <a:avLst/>
          </a:prstGeom>
        </p:spPr>
        <p:txBody>
          <a:bodyPr wrap="square">
            <a:spAutoFit/>
          </a:bodyPr>
          <a:lstStyle/>
          <a:p>
            <a:pPr algn="r"/>
            <a:r>
              <a:rPr lang="ar-DZ" dirty="0"/>
              <a:t>. </a:t>
            </a:r>
            <a:r>
              <a:rPr lang="ar-DZ" sz="2800" dirty="0">
                <a:latin typeface="Sakkal Majalla" pitchFamily="2" charset="-78"/>
                <a:cs typeface="Sakkal Majalla" pitchFamily="2" charset="-78"/>
              </a:rPr>
              <a:t>الكتلة النقدية: </a:t>
            </a:r>
            <a:r>
              <a:rPr lang="ar-DZ" sz="2400" dirty="0">
                <a:latin typeface="Sakkal Majalla" pitchFamily="2" charset="-78"/>
                <a:cs typeface="Sakkal Majalla" pitchFamily="2" charset="-78"/>
              </a:rPr>
              <a:t>تعرف الكتلة النقدية على أنها:" مجموع الأموال الجاهزة النقدية وشبه النقدية التي تتم إدارتها بواسطة النظام المصرفي والخزينة العامة"، ونتعرض فيما يلي إلى أهم مكونات الأموال الجاهزة النقدية وشبه النقدية.</a:t>
            </a:r>
          </a:p>
          <a:p>
            <a:pPr algn="r"/>
            <a:r>
              <a:rPr lang="ar-DZ" sz="2400" dirty="0">
                <a:latin typeface="Sakkal Majalla" pitchFamily="2" charset="-78"/>
                <a:cs typeface="Sakkal Majalla" pitchFamily="2" charset="-78"/>
              </a:rPr>
              <a:t>1.1.  </a:t>
            </a:r>
            <a:r>
              <a:rPr lang="ar-DZ" sz="2800" dirty="0">
                <a:latin typeface="Sakkal Majalla" pitchFamily="2" charset="-78"/>
                <a:cs typeface="Sakkal Majalla" pitchFamily="2" charset="-78"/>
              </a:rPr>
              <a:t>مكونات الكتلة النقدية:  </a:t>
            </a:r>
            <a:r>
              <a:rPr lang="ar-DZ" sz="2400" dirty="0">
                <a:latin typeface="Sakkal Majalla" pitchFamily="2" charset="-78"/>
                <a:cs typeface="Sakkal Majalla" pitchFamily="2" charset="-78"/>
              </a:rPr>
              <a:t>وتتكون مما يلي: </a:t>
            </a:r>
          </a:p>
          <a:p>
            <a:pPr algn="r"/>
            <a:r>
              <a:rPr lang="ar-DZ" sz="2400" dirty="0">
                <a:latin typeface="Sakkal Majalla" pitchFamily="2" charset="-78"/>
                <a:cs typeface="Sakkal Majalla" pitchFamily="2" charset="-78"/>
              </a:rPr>
              <a:t>1.1.1. الأموال الجاهزة النقدية: وبالإمكان التمييز بين فئات من الأموال الجاهزة النقدية كما يلي: </a:t>
            </a:r>
          </a:p>
          <a:p>
            <a:pPr algn="r"/>
            <a:r>
              <a:rPr lang="ar-DZ" sz="2400" dirty="0">
                <a:latin typeface="Sakkal Majalla" pitchFamily="2" charset="-78"/>
                <a:cs typeface="Sakkal Majalla" pitchFamily="2" charset="-78"/>
              </a:rPr>
              <a:t>- الأوراق النقدية قيد التداول الصادرة عن البنك المركزي.</a:t>
            </a:r>
          </a:p>
          <a:p>
            <a:pPr algn="r"/>
            <a:r>
              <a:rPr lang="ar-DZ" sz="2400" dirty="0">
                <a:latin typeface="Sakkal Majalla" pitchFamily="2" charset="-78"/>
                <a:cs typeface="Sakkal Majalla" pitchFamily="2" charset="-78"/>
              </a:rPr>
              <a:t>- نقود التجزئة، كسور النقود (</a:t>
            </a:r>
            <a:r>
              <a:rPr lang="fr-FR" sz="2400" dirty="0">
                <a:latin typeface="Sakkal Majalla" pitchFamily="2" charset="-78"/>
                <a:cs typeface="Sakkal Majalla" pitchFamily="2" charset="-78"/>
              </a:rPr>
              <a:t>la monnaie divisionnaire ) </a:t>
            </a:r>
            <a:r>
              <a:rPr lang="ar-DZ" sz="2400" dirty="0">
                <a:latin typeface="Sakkal Majalla" pitchFamily="2" charset="-78"/>
                <a:cs typeface="Sakkal Majalla" pitchFamily="2" charset="-78"/>
              </a:rPr>
              <a:t>قيد التداول.</a:t>
            </a:r>
          </a:p>
          <a:p>
            <a:pPr algn="r"/>
            <a:r>
              <a:rPr lang="ar-DZ" sz="2400" dirty="0">
                <a:latin typeface="Sakkal Majalla" pitchFamily="2" charset="-78"/>
                <a:cs typeface="Sakkal Majalla" pitchFamily="2" charset="-78"/>
              </a:rPr>
              <a:t>- الودائع تحت الطلب: وهذه الودائع تحت الطلب أو النقود الكتابية تتوزع طبقا للمؤسسات التي تتلقاها على النحو التالي</a:t>
            </a:r>
            <a:r>
              <a:rPr lang="ar-DZ" dirty="0"/>
              <a:t>: </a:t>
            </a:r>
          </a:p>
        </p:txBody>
      </p:sp>
    </p:spTree>
    <p:extLst>
      <p:ext uri="{BB962C8B-B14F-4D97-AF65-F5344CB8AC3E}">
        <p14:creationId xmlns:p14="http://schemas.microsoft.com/office/powerpoint/2010/main" val="1313869541"/>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7458075"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2011" y="3003583"/>
            <a:ext cx="8217332" cy="385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27784" y="1803254"/>
            <a:ext cx="4320480" cy="1446550"/>
          </a:xfrm>
          <a:prstGeom prst="rect">
            <a:avLst/>
          </a:prstGeom>
        </p:spPr>
        <p:txBody>
          <a:bodyPr wrap="square">
            <a:spAutoFit/>
          </a:bodyPr>
          <a:lstStyle/>
          <a:p>
            <a:pPr algn="ctr" rtl="1"/>
            <a:r>
              <a:rPr lang="ar-DZ" sz="2200" b="1" dirty="0" smtClean="0">
                <a:latin typeface="Sakkal Majalla" pitchFamily="2" charset="-78"/>
                <a:cs typeface="Sakkal Majalla" pitchFamily="2" charset="-78"/>
              </a:rPr>
              <a:t>عرض المقرر الدراسي عبر الخط</a:t>
            </a:r>
          </a:p>
          <a:p>
            <a:pPr algn="ctr" rtl="1"/>
            <a:r>
              <a:rPr lang="ar-DZ" sz="2200" b="1" dirty="0" smtClean="0">
                <a:latin typeface="Sakkal Majalla" pitchFamily="2" charset="-78"/>
                <a:cs typeface="Sakkal Majalla" pitchFamily="2" charset="-78"/>
              </a:rPr>
              <a:t>مقياس: </a:t>
            </a:r>
            <a:r>
              <a:rPr lang="ar-DZ" sz="2200" b="1" dirty="0" err="1" smtClean="0">
                <a:latin typeface="Sakkal Majalla" pitchFamily="2" charset="-78"/>
                <a:cs typeface="Sakkal Majalla" pitchFamily="2" charset="-78"/>
              </a:rPr>
              <a:t>إقتصاد</a:t>
            </a:r>
            <a:r>
              <a:rPr lang="ar-DZ" sz="2200" b="1" dirty="0" smtClean="0">
                <a:latin typeface="Sakkal Majalla" pitchFamily="2" charset="-78"/>
                <a:cs typeface="Sakkal Majalla" pitchFamily="2" charset="-78"/>
              </a:rPr>
              <a:t> نقدي</a:t>
            </a:r>
          </a:p>
          <a:p>
            <a:pPr algn="ctr" rtl="1"/>
            <a:r>
              <a:rPr lang="ar-DZ" sz="2200" b="1" dirty="0" smtClean="0">
                <a:latin typeface="Sakkal Majalla" pitchFamily="2" charset="-78"/>
                <a:cs typeface="Sakkal Majalla" pitchFamily="2" charset="-78"/>
              </a:rPr>
              <a:t>لطلبة السنة الثانية ليسانس جميع الشعب</a:t>
            </a:r>
          </a:p>
          <a:p>
            <a:pPr algn="ctr" rtl="1"/>
            <a:r>
              <a:rPr lang="ar-DZ" sz="2200" b="1" dirty="0" smtClean="0">
                <a:latin typeface="Sakkal Majalla" pitchFamily="2" charset="-78"/>
                <a:cs typeface="Sakkal Majalla" pitchFamily="2" charset="-78"/>
              </a:rPr>
              <a:t>السداسي الثالث 2025/2024</a:t>
            </a:r>
            <a:endParaRPr lang="fr-FR" sz="2200" b="1" dirty="0"/>
          </a:p>
        </p:txBody>
      </p:sp>
    </p:spTree>
    <p:extLst>
      <p:ext uri="{BB962C8B-B14F-4D97-AF65-F5344CB8AC3E}">
        <p14:creationId xmlns:p14="http://schemas.microsoft.com/office/powerpoint/2010/main" val="198647965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1582341"/>
            <a:ext cx="7560840" cy="3477875"/>
          </a:xfrm>
          <a:prstGeom prst="rect">
            <a:avLst/>
          </a:prstGeom>
        </p:spPr>
        <p:txBody>
          <a:bodyPr wrap="square">
            <a:spAutoFit/>
          </a:bodyPr>
          <a:lstStyle/>
          <a:p>
            <a:pPr algn="r"/>
            <a:r>
              <a:rPr lang="ar-DZ" sz="2400" b="1" dirty="0">
                <a:latin typeface="Sakkal Majalla" pitchFamily="2" charset="-78"/>
                <a:cs typeface="Sakkal Majalla" pitchFamily="2" charset="-78"/>
              </a:rPr>
              <a:t>أ</a:t>
            </a:r>
            <a:r>
              <a:rPr lang="ar-DZ" sz="2400" dirty="0">
                <a:latin typeface="Sakkal Majalla" pitchFamily="2" charset="-78"/>
                <a:cs typeface="Sakkal Majalla" pitchFamily="2" charset="-78"/>
              </a:rPr>
              <a:t>ـ ودائع تحت الطلب لدى البنوك وباقي مؤسسات الإقراض، وهي تشكل النسبة العظمى من مجمل الودائع تحت الطلب، كما أن حسابات الشيكات تمثل جزءا مهما من الودائع تحت الطلب لدى البنوك.</a:t>
            </a:r>
          </a:p>
          <a:p>
            <a:pPr algn="r"/>
            <a:r>
              <a:rPr lang="ar-DZ" sz="2400" dirty="0">
                <a:latin typeface="Sakkal Majalla" pitchFamily="2" charset="-78"/>
                <a:cs typeface="Sakkal Majalla" pitchFamily="2" charset="-78"/>
              </a:rPr>
              <a:t>ب. ودائع لدى الخزينة العمومية (لدى مراكز الشيكات البريدية، والحسابات الجارية للأفراد والمؤسسات لدى محاسبي الخزينة العموميين).</a:t>
            </a:r>
          </a:p>
          <a:p>
            <a:pPr algn="r"/>
            <a:r>
              <a:rPr lang="ar-DZ" sz="2400" dirty="0">
                <a:latin typeface="Sakkal Majalla" pitchFamily="2" charset="-78"/>
                <a:cs typeface="Sakkal Majalla" pitchFamily="2" charset="-78"/>
              </a:rPr>
              <a:t>جـ. حسابات الأفراد والمؤسسات (المشاريع) لدى البنك المركزي، والجدير بالذكر أن علاقات البنك المركزي مع الزبائن من القطاع غير المصرفي ليست إلا من قبيل الإستمرار في إحياء نشاطاته السابقة.</a:t>
            </a:r>
          </a:p>
          <a:p>
            <a:pPr algn="r"/>
            <a:r>
              <a:rPr lang="ar-DZ" sz="2400" dirty="0">
                <a:latin typeface="Sakkal Majalla" pitchFamily="2" charset="-78"/>
                <a:cs typeface="Sakkal Majalla" pitchFamily="2" charset="-78"/>
              </a:rPr>
              <a:t>د. باقي الودائع في حسابات الشيكات لدى صناديق الإدخار (في حال وجودها</a:t>
            </a:r>
            <a:r>
              <a:rPr lang="ar-DZ" sz="2400" dirty="0"/>
              <a:t>). </a:t>
            </a: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4" y="1720840"/>
            <a:ext cx="7704856" cy="3477875"/>
          </a:xfrm>
          <a:prstGeom prst="rect">
            <a:avLst/>
          </a:prstGeom>
        </p:spPr>
        <p:txBody>
          <a:bodyPr wrap="square">
            <a:spAutoFit/>
          </a:bodyPr>
          <a:lstStyle/>
          <a:p>
            <a:pPr algn="r" rtl="1"/>
            <a:r>
              <a:rPr lang="ar-DZ" dirty="0"/>
              <a:t>. </a:t>
            </a:r>
            <a:r>
              <a:rPr lang="ar-DZ" sz="2800" b="1" i="1" dirty="0">
                <a:latin typeface="Sakkal Majalla" pitchFamily="2" charset="-78"/>
                <a:cs typeface="Sakkal Majalla" pitchFamily="2" charset="-78"/>
              </a:rPr>
              <a:t>الأموال شبه النقدية:</a:t>
            </a:r>
          </a:p>
          <a:p>
            <a:pPr algn="r" rtl="1"/>
            <a:r>
              <a:rPr lang="ar-DZ" sz="2400" dirty="0">
                <a:latin typeface="Sakkal Majalla" pitchFamily="2" charset="-78"/>
                <a:cs typeface="Sakkal Majalla" pitchFamily="2" charset="-78"/>
              </a:rPr>
              <a:t>         شبه النقد يتكون من مجموع الودائع لدى البنوك والخزينة، التي لا يمكن وضعها مباشرة وفورا قيد التداول بواسطة الشيكات أو الحوالات، إلا أنه لا يقصد بذلك النقد الفعلي بالمعنى الضيف لكن سهولة تحويل هذه الودائع إلى نقد فعلي هي التي مكنت من إعتبارها شبه نقد.</a:t>
            </a:r>
          </a:p>
          <a:p>
            <a:pPr algn="r" rtl="1"/>
            <a:r>
              <a:rPr lang="ar-DZ" sz="2400" dirty="0">
                <a:latin typeface="Sakkal Majalla" pitchFamily="2" charset="-78"/>
                <a:cs typeface="Sakkal Majalla" pitchFamily="2" charset="-78"/>
              </a:rPr>
              <a:t>وتشمل الأموال شبه النقدية الودائع التالية( ):   	</a:t>
            </a:r>
          </a:p>
          <a:p>
            <a:pPr algn="r" rtl="1"/>
            <a:r>
              <a:rPr lang="ar-DZ" sz="2400" dirty="0">
                <a:latin typeface="Sakkal Majalla" pitchFamily="2" charset="-78"/>
                <a:cs typeface="Sakkal Majalla" pitchFamily="2" charset="-78"/>
              </a:rPr>
              <a:t>1.2.1.1.  الودائع تحت الطلب على الدفتر (</a:t>
            </a:r>
            <a:r>
              <a:rPr lang="fr-FR" sz="2400" dirty="0">
                <a:latin typeface="Sakkal Majalla" pitchFamily="2" charset="-78"/>
                <a:cs typeface="Sakkal Majalla" pitchFamily="2" charset="-78"/>
              </a:rPr>
              <a:t>dépôts à vue sur livret  les) </a:t>
            </a:r>
            <a:r>
              <a:rPr lang="ar-DZ" sz="2400" dirty="0">
                <a:latin typeface="Sakkal Majalla" pitchFamily="2" charset="-78"/>
                <a:cs typeface="Sakkal Majalla" pitchFamily="2" charset="-78"/>
              </a:rPr>
              <a:t>من الممكن أن توضع هذه الودائع في العديد من الحسابات التي تختلف من بلد لآخر تبعا لتطور أدوات السياسة النقدية المتبعة، يشار في هذا الخصوص على سبيل المثال إلى</a:t>
            </a:r>
            <a:r>
              <a:rPr lang="ar-DZ" dirty="0"/>
              <a:t>: </a:t>
            </a: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612845"/>
            <a:ext cx="7416824" cy="5693866"/>
          </a:xfrm>
          <a:prstGeom prst="rect">
            <a:avLst/>
          </a:prstGeom>
        </p:spPr>
        <p:txBody>
          <a:bodyPr wrap="square">
            <a:spAutoFit/>
          </a:bodyPr>
          <a:lstStyle/>
          <a:p>
            <a:pPr algn="r" rtl="1"/>
            <a:r>
              <a:rPr lang="ar-DZ" sz="2400" dirty="0">
                <a:latin typeface="Sakkal Majalla" pitchFamily="2" charset="-78"/>
                <a:cs typeface="Sakkal Majalla" pitchFamily="2" charset="-78"/>
              </a:rPr>
              <a:t>. </a:t>
            </a:r>
            <a:r>
              <a:rPr lang="ar-DZ" sz="2800" b="1" dirty="0">
                <a:latin typeface="Sakkal Majalla" pitchFamily="2" charset="-78"/>
                <a:cs typeface="Sakkal Majalla" pitchFamily="2" charset="-78"/>
              </a:rPr>
              <a:t>الأموال شبه النقدية:</a:t>
            </a:r>
          </a:p>
          <a:p>
            <a:pPr algn="r" rtl="1"/>
            <a:r>
              <a:rPr lang="ar-DZ" sz="2400" dirty="0">
                <a:latin typeface="Sakkal Majalla" pitchFamily="2" charset="-78"/>
                <a:cs typeface="Sakkal Majalla" pitchFamily="2" charset="-78"/>
              </a:rPr>
              <a:t>         شبه النقد يتكون من مجموع الودائع لدى البنوك والخزينة، التي لا يمكن وضعها مباشرة وفورا قيد التداول بواسطة الشيكات أو الحوالات، إلا أنه لا يقصد بذلك النقد الفعلي بالمعنى الضيف لكن سهولة تحويل هذه الودائع إلى نقد فعلي هي التي مكنت من إعتبارها شبه نقد.</a:t>
            </a:r>
          </a:p>
          <a:p>
            <a:pPr algn="r" rtl="1"/>
            <a:r>
              <a:rPr lang="ar-DZ" sz="2400" dirty="0">
                <a:latin typeface="Sakkal Majalla" pitchFamily="2" charset="-78"/>
                <a:cs typeface="Sakkal Majalla" pitchFamily="2" charset="-78"/>
              </a:rPr>
              <a:t>وتشمل الأموال شبه النقدية الودائع التالية( ):   	</a:t>
            </a:r>
          </a:p>
          <a:p>
            <a:pPr algn="r" rtl="1"/>
            <a:r>
              <a:rPr lang="ar-DZ" sz="2400" dirty="0">
                <a:latin typeface="Sakkal Majalla" pitchFamily="2" charset="-78"/>
                <a:cs typeface="Sakkal Majalla" pitchFamily="2" charset="-78"/>
              </a:rPr>
              <a:t>1.2.1.1.  الودائع تحت الطلب على الدفتر (</a:t>
            </a:r>
            <a:r>
              <a:rPr lang="fr-FR" sz="2400" dirty="0">
                <a:latin typeface="Sakkal Majalla" pitchFamily="2" charset="-78"/>
                <a:cs typeface="Sakkal Majalla" pitchFamily="2" charset="-78"/>
              </a:rPr>
              <a:t>dépôts à vue sur livret  les) </a:t>
            </a:r>
            <a:r>
              <a:rPr lang="ar-DZ" sz="2400" dirty="0">
                <a:latin typeface="Sakkal Majalla" pitchFamily="2" charset="-78"/>
                <a:cs typeface="Sakkal Majalla" pitchFamily="2" charset="-78"/>
              </a:rPr>
              <a:t>من الممكن أن توضع هذه الودائع في العديد من الحسابات التي تختلف من بلد لآخر تبعا لتطور أدوات السياسة النقدية المتبعة، يشار في هذا الخصوص على سبيل المثال إلى: </a:t>
            </a:r>
          </a:p>
          <a:p>
            <a:pPr algn="r" rtl="1"/>
            <a:r>
              <a:rPr lang="ar-DZ" sz="2400" dirty="0">
                <a:latin typeface="Sakkal Majalla" pitchFamily="2" charset="-78"/>
                <a:cs typeface="Sakkal Majalla" pitchFamily="2" charset="-78"/>
              </a:rPr>
              <a:t>- الحسابات على الدفتر في البنوك والتي تدر فائدة لأصحاب الودائع، وهي مخصصة للإدخار.</a:t>
            </a:r>
          </a:p>
          <a:p>
            <a:pPr algn="r" rtl="1"/>
            <a:r>
              <a:rPr lang="ar-DZ" sz="2400" dirty="0">
                <a:latin typeface="Sakkal Majalla" pitchFamily="2" charset="-78"/>
                <a:cs typeface="Sakkal Majalla" pitchFamily="2" charset="-78"/>
              </a:rPr>
              <a:t>- الحسابات على الدفتر(</a:t>
            </a:r>
            <a:r>
              <a:rPr lang="fr-FR" sz="2400" dirty="0">
                <a:latin typeface="Sakkal Majalla" pitchFamily="2" charset="-78"/>
                <a:cs typeface="Sakkal Majalla" pitchFamily="2" charset="-78"/>
              </a:rPr>
              <a:t>les comptes d’épargne)  </a:t>
            </a:r>
            <a:r>
              <a:rPr lang="ar-DZ" sz="2400" dirty="0">
                <a:latin typeface="Sakkal Majalla" pitchFamily="2" charset="-78"/>
                <a:cs typeface="Sakkal Majalla" pitchFamily="2" charset="-78"/>
              </a:rPr>
              <a:t>التي تستفيد من الفوائد المنتجة وتسمح في فترات لاحقة بالحصول على قروض إسكانية بفوائد تفاضلية. </a:t>
            </a:r>
          </a:p>
          <a:p>
            <a:pPr algn="r" rtl="1"/>
            <a:r>
              <a:rPr lang="ar-DZ" sz="2400" dirty="0">
                <a:latin typeface="Sakkal Majalla" pitchFamily="2" charset="-78"/>
                <a:cs typeface="Sakkal Majalla" pitchFamily="2" charset="-78"/>
              </a:rPr>
              <a:t>	تجدر الإشارة إلا أنه من الجائز إستحداث حسابات أخرى تهدف إلى تمويل قطاعات إقتصادية محددة كالقطاع الصناعي أو القطاع الزراعي.. الخ. </a:t>
            </a:r>
          </a:p>
        </p:txBody>
      </p:sp>
    </p:spTree>
    <p:extLst>
      <p:ext uri="{BB962C8B-B14F-4D97-AF65-F5344CB8AC3E}">
        <p14:creationId xmlns:p14="http://schemas.microsoft.com/office/powerpoint/2010/main" val="289287537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1352" y="220678"/>
            <a:ext cx="4818906" cy="523220"/>
          </a:xfrm>
          <a:prstGeom prst="rect">
            <a:avLst/>
          </a:prstGeom>
        </p:spPr>
        <p:txBody>
          <a:bodyPr wrap="square">
            <a:spAutoFit/>
          </a:bodyPr>
          <a:lstStyle/>
          <a:p>
            <a:pPr lvl="0" algn="ctr" rtl="1"/>
            <a:r>
              <a:rPr lang="ar-DZ" sz="2800" b="1" u="sng" dirty="0">
                <a:solidFill>
                  <a:prstClr val="black"/>
                </a:solidFill>
                <a:latin typeface="Sakkal Majalla" pitchFamily="2" charset="-78"/>
                <a:cs typeface="Sakkal Majalla" pitchFamily="2" charset="-78"/>
              </a:rPr>
              <a:t>تطبيقات </a:t>
            </a:r>
            <a:r>
              <a:rPr lang="ar-DZ" sz="2800" b="1" u="sng" dirty="0" smtClean="0">
                <a:solidFill>
                  <a:prstClr val="black"/>
                </a:solidFill>
                <a:latin typeface="Sakkal Majalla" pitchFamily="2" charset="-78"/>
                <a:cs typeface="Sakkal Majalla" pitchFamily="2" charset="-78"/>
              </a:rPr>
              <a:t>المحاضرة</a:t>
            </a:r>
            <a:r>
              <a:rPr lang="ar-DZ" sz="2800" b="1" u="sng" dirty="0">
                <a:solidFill>
                  <a:prstClr val="black"/>
                </a:solidFill>
                <a:latin typeface="Sakkal Majalla" pitchFamily="2" charset="-78"/>
                <a:cs typeface="Sakkal Majalla" pitchFamily="2" charset="-78"/>
              </a:rPr>
              <a:t>:</a:t>
            </a:r>
            <a:endParaRPr lang="fr-FR" sz="2800" b="1" u="sng" dirty="0">
              <a:solidFill>
                <a:prstClr val="black"/>
              </a:solidFill>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23993449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2308" y="404663"/>
            <a:ext cx="7839118" cy="646331"/>
          </a:xfrm>
          <a:prstGeom prst="rect">
            <a:avLst/>
          </a:prstGeom>
        </p:spPr>
        <p:txBody>
          <a:bodyPr wrap="square">
            <a:spAutoFit/>
          </a:bodyPr>
          <a:lstStyle/>
          <a:p>
            <a:pPr algn="ctr" rtl="1"/>
            <a:r>
              <a:rPr lang="ar-DZ" sz="3600" b="1" dirty="0" smtClean="0">
                <a:solidFill>
                  <a:srgbClr val="00B0F0"/>
                </a:solidFill>
                <a:latin typeface="Sakkal Majalla" pitchFamily="2" charset="-78"/>
                <a:cs typeface="Sakkal Majalla" pitchFamily="2" charset="-78"/>
              </a:rPr>
              <a:t>المحاضرة الرابعة </a:t>
            </a:r>
            <a:r>
              <a:rPr lang="ar-SA" sz="3600" b="1" dirty="0">
                <a:solidFill>
                  <a:srgbClr val="00B0F0"/>
                </a:solidFill>
                <a:latin typeface="Sakkal Majalla" pitchFamily="2" charset="-78"/>
                <a:cs typeface="Sakkal Majalla" pitchFamily="2" charset="-78"/>
              </a:rPr>
              <a:t>: </a:t>
            </a:r>
            <a:r>
              <a:rPr lang="ar-DZ" sz="3600" b="1" dirty="0" smtClean="0">
                <a:solidFill>
                  <a:srgbClr val="00B0F0"/>
                </a:solidFill>
                <a:latin typeface="Sakkal Majalla" pitchFamily="2" charset="-78"/>
                <a:cs typeface="Sakkal Majalla" pitchFamily="2" charset="-78"/>
              </a:rPr>
              <a:t>المجمعات النقدية وسيولة </a:t>
            </a:r>
            <a:r>
              <a:rPr lang="ar-DZ" sz="3600" b="1" dirty="0" smtClean="0">
                <a:solidFill>
                  <a:srgbClr val="00B0F0"/>
                </a:solidFill>
                <a:latin typeface="Sakkal Majalla" pitchFamily="2" charset="-78"/>
                <a:cs typeface="Sakkal Majalla" pitchFamily="2" charset="-78"/>
              </a:rPr>
              <a:t>الاقتصاد</a:t>
            </a:r>
            <a:endParaRPr lang="fr-FR" sz="3600" dirty="0">
              <a:solidFill>
                <a:srgbClr val="00B0F0"/>
              </a:solidFill>
              <a:latin typeface="Sakkal Majalla" pitchFamily="2" charset="-78"/>
              <a:cs typeface="Sakkal Majalla" pitchFamily="2" charset="-78"/>
            </a:endParaRPr>
          </a:p>
        </p:txBody>
      </p:sp>
      <p:sp>
        <p:nvSpPr>
          <p:cNvPr id="5" name="Rectangle 4"/>
          <p:cNvSpPr/>
          <p:nvPr/>
        </p:nvSpPr>
        <p:spPr>
          <a:xfrm>
            <a:off x="1259632" y="856356"/>
            <a:ext cx="7416824" cy="5693866"/>
          </a:xfrm>
          <a:prstGeom prst="rect">
            <a:avLst/>
          </a:prstGeom>
        </p:spPr>
        <p:txBody>
          <a:bodyPr wrap="square">
            <a:spAutoFit/>
          </a:bodyPr>
          <a:lstStyle/>
          <a:p>
            <a:pPr algn="r" rtl="1"/>
            <a:r>
              <a:rPr lang="ar-DZ" sz="2800" b="1" dirty="0"/>
              <a:t>. </a:t>
            </a:r>
            <a:r>
              <a:rPr lang="ar-DZ" sz="2800" b="1" dirty="0">
                <a:latin typeface="Sakkal Majalla" pitchFamily="2" charset="-78"/>
                <a:cs typeface="Sakkal Majalla" pitchFamily="2" charset="-78"/>
              </a:rPr>
              <a:t>المجمعات النقدية </a:t>
            </a:r>
            <a:r>
              <a:rPr lang="ar-DZ" sz="2400" dirty="0">
                <a:latin typeface="Sakkal Majalla" pitchFamily="2" charset="-78"/>
                <a:cs typeface="Sakkal Majalla" pitchFamily="2" charset="-78"/>
              </a:rPr>
              <a:t>(</a:t>
            </a:r>
            <a:r>
              <a:rPr lang="fr-FR" sz="2400" dirty="0">
                <a:latin typeface="Sakkal Majalla" pitchFamily="2" charset="-78"/>
                <a:cs typeface="Sakkal Majalla" pitchFamily="2" charset="-78"/>
              </a:rPr>
              <a:t>Les agrégats monétaires (: </a:t>
            </a:r>
            <a:r>
              <a:rPr lang="ar-DZ" sz="2400" dirty="0">
                <a:latin typeface="Sakkal Majalla" pitchFamily="2" charset="-78"/>
                <a:cs typeface="Sakkal Majalla" pitchFamily="2" charset="-78"/>
              </a:rPr>
              <a:t>المجمعات النقدية </a:t>
            </a:r>
            <a:r>
              <a:rPr lang="fr-FR" sz="2400" dirty="0">
                <a:latin typeface="Sakkal Majalla" pitchFamily="2" charset="-78"/>
                <a:cs typeface="Sakkal Majalla" pitchFamily="2" charset="-78"/>
              </a:rPr>
              <a:t>M1 ،M2  ،M3 ، </a:t>
            </a:r>
            <a:r>
              <a:rPr lang="ar-DZ" sz="2400" dirty="0">
                <a:latin typeface="Sakkal Majalla" pitchFamily="2" charset="-78"/>
                <a:cs typeface="Sakkal Majalla" pitchFamily="2" charset="-78"/>
              </a:rPr>
              <a:t>وحاليا </a:t>
            </a:r>
            <a:r>
              <a:rPr lang="fr-FR" sz="2400" dirty="0">
                <a:latin typeface="Sakkal Majalla" pitchFamily="2" charset="-78"/>
                <a:cs typeface="Sakkal Majalla" pitchFamily="2" charset="-78"/>
              </a:rPr>
              <a:t>M4، </a:t>
            </a:r>
            <a:r>
              <a:rPr lang="ar-DZ" sz="2400" dirty="0">
                <a:latin typeface="Sakkal Majalla" pitchFamily="2" charset="-78"/>
                <a:cs typeface="Sakkal Majalla" pitchFamily="2" charset="-78"/>
              </a:rPr>
              <a:t>هي عبارة عن مؤشرات إحصائية تعبر لنا عن جميع وسائل الدفع المتوفرة في فترة زمنية معينة لدى الأشخاص المقيمين، حيث إن هذه الوسائل يتم وضعها في مجمعات متجانسة ترتب حسب درجة السيولة ( من الأكثر سيولة إلى الأقل سيولة )، وما تجدر الإشارة إليه أن مكونات كل مجمع من المجمعات السابقة تختلف من إقتصاد إلى آخر حسب درجة تطور الجهاز المصرفي وإبداعه ومدى وجود الوعي لدى أفراد مجتمعه( ).</a:t>
            </a:r>
          </a:p>
          <a:p>
            <a:pPr algn="r" rtl="1"/>
            <a:r>
              <a:rPr lang="ar-DZ" sz="2400" dirty="0">
                <a:latin typeface="Sakkal Majalla" pitchFamily="2" charset="-78"/>
                <a:cs typeface="Sakkal Majalla" pitchFamily="2" charset="-78"/>
              </a:rPr>
              <a:t>1.2.ا</a:t>
            </a:r>
            <a:r>
              <a:rPr lang="ar-DZ" sz="2400" b="1" dirty="0">
                <a:latin typeface="Sakkal Majalla" pitchFamily="2" charset="-78"/>
                <a:cs typeface="Sakkal Majalla" pitchFamily="2" charset="-78"/>
              </a:rPr>
              <a:t>لمجمع الأول (</a:t>
            </a:r>
            <a:r>
              <a:rPr lang="fr-FR" sz="2400" b="1" dirty="0">
                <a:latin typeface="Sakkal Majalla" pitchFamily="2" charset="-78"/>
                <a:cs typeface="Sakkal Majalla" pitchFamily="2" charset="-78"/>
              </a:rPr>
              <a:t>M0  </a:t>
            </a:r>
            <a:r>
              <a:rPr lang="ar-DZ" sz="2400" b="1" dirty="0">
                <a:latin typeface="Sakkal Majalla" pitchFamily="2" charset="-78"/>
                <a:cs typeface="Sakkal Majalla" pitchFamily="2" charset="-78"/>
              </a:rPr>
              <a:t>أو </a:t>
            </a:r>
            <a:r>
              <a:rPr lang="fr-FR" sz="2400" dirty="0">
                <a:latin typeface="Sakkal Majalla" pitchFamily="2" charset="-78"/>
                <a:cs typeface="Sakkal Majalla" pitchFamily="2" charset="-78"/>
              </a:rPr>
              <a:t>B): </a:t>
            </a:r>
            <a:r>
              <a:rPr lang="ar-DZ" sz="2400" dirty="0">
                <a:latin typeface="Sakkal Majalla" pitchFamily="2" charset="-78"/>
                <a:cs typeface="Sakkal Majalla" pitchFamily="2" charset="-78"/>
              </a:rPr>
              <a:t>أي القاعدة النقدية أو الأساس النقدي وتتصف بكونها السيولة التامة، كما تتجمع في هذا المجمع كل شروط النقد وخصائصه، وتتكون هذه القاعدة النقدية من النقود القانونية التي يصدرها البنك المركزي، ويمكن تجزئتها  إلى جزئين على الشكل التالي:</a:t>
            </a:r>
          </a:p>
          <a:p>
            <a:pPr algn="r" rtl="1"/>
            <a:r>
              <a:rPr lang="fr-FR" sz="2400" dirty="0">
                <a:latin typeface="Sakkal Majalla" pitchFamily="2" charset="-78"/>
                <a:cs typeface="Sakkal Majalla" pitchFamily="2" charset="-78"/>
              </a:rPr>
              <a:t>M0=E+R         </a:t>
            </a:r>
            <a:r>
              <a:rPr lang="ar-DZ" sz="2400" dirty="0">
                <a:latin typeface="Sakkal Majalla" pitchFamily="2" charset="-78"/>
                <a:cs typeface="Sakkal Majalla" pitchFamily="2" charset="-78"/>
              </a:rPr>
              <a:t>حيث </a:t>
            </a:r>
            <a:r>
              <a:rPr lang="fr-FR" sz="2400" dirty="0">
                <a:latin typeface="Sakkal Majalla" pitchFamily="2" charset="-78"/>
                <a:cs typeface="Sakkal Majalla" pitchFamily="2" charset="-78"/>
              </a:rPr>
              <a:t>R : </a:t>
            </a:r>
            <a:r>
              <a:rPr lang="ar-DZ" sz="2400" dirty="0">
                <a:latin typeface="Sakkal Majalla" pitchFamily="2" charset="-78"/>
                <a:cs typeface="Sakkal Majalla" pitchFamily="2" charset="-78"/>
              </a:rPr>
              <a:t>تمثل الإحتياطات النقدية لدى البنوك في صناديقها، وفي حساباتها لدى البنك المركزي.</a:t>
            </a:r>
          </a:p>
          <a:p>
            <a:pPr algn="r" rtl="1"/>
            <a:r>
              <a:rPr lang="ar-DZ" sz="2400" dirty="0">
                <a:latin typeface="Sakkal Majalla" pitchFamily="2" charset="-78"/>
                <a:cs typeface="Sakkal Majalla" pitchFamily="2" charset="-78"/>
              </a:rPr>
              <a:t> أما </a:t>
            </a:r>
            <a:r>
              <a:rPr lang="fr-FR" sz="2400" dirty="0">
                <a:latin typeface="Sakkal Majalla" pitchFamily="2" charset="-78"/>
                <a:cs typeface="Sakkal Majalla" pitchFamily="2" charset="-78"/>
              </a:rPr>
              <a:t>E : </a:t>
            </a:r>
            <a:r>
              <a:rPr lang="ar-DZ" sz="2400" dirty="0">
                <a:latin typeface="Sakkal Majalla" pitchFamily="2" charset="-78"/>
                <a:cs typeface="Sakkal Majalla" pitchFamily="2" charset="-78"/>
              </a:rPr>
              <a:t>فتمثل النقود القانونية خارج الجهاز المصرفي، وبعبارة أخرى النقود القانونية المتداولة لدى الجمهور</a:t>
            </a:r>
            <a:r>
              <a:rPr lang="ar-DZ" dirty="0"/>
              <a:t>.</a:t>
            </a: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3362" y="404664"/>
            <a:ext cx="7839118" cy="7402026"/>
          </a:xfrm>
          <a:prstGeom prst="rect">
            <a:avLst/>
          </a:prstGeom>
        </p:spPr>
        <p:txBody>
          <a:bodyPr wrap="square">
            <a:spAutoFit/>
          </a:bodyPr>
          <a:lstStyle/>
          <a:p>
            <a:pPr algn="r" rtl="1"/>
            <a:r>
              <a:rPr lang="ar-DZ" sz="2300" b="1" dirty="0">
                <a:latin typeface="Sakkal Majalla" pitchFamily="2" charset="-78"/>
                <a:cs typeface="Sakkal Majalla" pitchFamily="2" charset="-78"/>
              </a:rPr>
              <a:t>.</a:t>
            </a:r>
            <a:r>
              <a:rPr lang="ar-DZ" sz="2800" b="1" dirty="0">
                <a:latin typeface="Sakkal Majalla" pitchFamily="2" charset="-78"/>
                <a:cs typeface="Sakkal Majalla" pitchFamily="2" charset="-78"/>
              </a:rPr>
              <a:t>المجمع الثاني </a:t>
            </a:r>
            <a:r>
              <a:rPr lang="ar-DZ" sz="2300" b="1" dirty="0">
                <a:latin typeface="Sakkal Majalla" pitchFamily="2" charset="-78"/>
                <a:cs typeface="Sakkal Majalla" pitchFamily="2" charset="-78"/>
              </a:rPr>
              <a:t>(</a:t>
            </a:r>
            <a:r>
              <a:rPr lang="fr-FR" sz="2300" b="1" dirty="0">
                <a:latin typeface="Sakkal Majalla" pitchFamily="2" charset="-78"/>
                <a:cs typeface="Sakkal Majalla" pitchFamily="2" charset="-78"/>
              </a:rPr>
              <a:t>M</a:t>
            </a:r>
            <a:r>
              <a:rPr lang="fr-FR" sz="2300" b="1" baseline="-25000" dirty="0">
                <a:latin typeface="Sakkal Majalla" pitchFamily="2" charset="-78"/>
                <a:cs typeface="Sakkal Majalla" pitchFamily="2" charset="-78"/>
              </a:rPr>
              <a:t>1</a:t>
            </a:r>
            <a:r>
              <a:rPr lang="ar-DZ" sz="2300" dirty="0">
                <a:latin typeface="Sakkal Majalla" pitchFamily="2" charset="-78"/>
                <a:cs typeface="Sakkal Majalla" pitchFamily="2" charset="-78"/>
              </a:rPr>
              <a:t>)</a:t>
            </a:r>
            <a:r>
              <a:rPr lang="ar-DZ" sz="2300" b="1" dirty="0">
                <a:latin typeface="Sakkal Majalla" pitchFamily="2" charset="-78"/>
                <a:cs typeface="Sakkal Majalla" pitchFamily="2" charset="-78"/>
              </a:rPr>
              <a:t>: </a:t>
            </a:r>
            <a:r>
              <a:rPr lang="ar-DZ" sz="2300" dirty="0">
                <a:latin typeface="Sakkal Majalla" pitchFamily="2" charset="-78"/>
                <a:cs typeface="Sakkal Majalla" pitchFamily="2" charset="-78"/>
              </a:rPr>
              <a:t>يشمل وسائل الدفع المطلقة للسيولة مثل الأوراق النقدية الصادرة عن البنك المركزي والتي توجد بيد الوكلاء غير الماليين، وكسور النقود والودائع تحت الطلب بالنقد الوطني القابلة للتحريك بواسطة الشيكات، والتي تدار بواسطة مؤسسات الإقراض والخزينة والعديد من الأجهزة الأخرى المحددة طبقا للقوانين والإجراءات النقدية المطبقة والتي تختلف من بلد لآخر، ومنه يعبر عن هذا المجمع رياضيا بالعلاقة التالية:</a:t>
            </a:r>
            <a:endParaRPr lang="fr-FR" sz="2300" dirty="0">
              <a:latin typeface="Sakkal Majalla" pitchFamily="2" charset="-78"/>
              <a:cs typeface="Sakkal Majalla" pitchFamily="2" charset="-78"/>
            </a:endParaRPr>
          </a:p>
          <a:p>
            <a:pPr algn="r" rtl="1"/>
            <a:r>
              <a:rPr lang="ar-DZ" sz="2300" dirty="0">
                <a:latin typeface="Sakkal Majalla" pitchFamily="2" charset="-78"/>
                <a:cs typeface="Sakkal Majalla" pitchFamily="2" charset="-78"/>
              </a:rPr>
              <a:t> </a:t>
            </a:r>
            <a:r>
              <a:rPr lang="en-US" sz="2300" u="sng" dirty="0">
                <a:latin typeface="Sakkal Majalla" pitchFamily="2" charset="-78"/>
                <a:cs typeface="Sakkal Majalla" pitchFamily="2" charset="-78"/>
              </a:rPr>
              <a:t>M</a:t>
            </a:r>
            <a:r>
              <a:rPr lang="fr-FR" sz="2300" u="sng" baseline="-25000" dirty="0">
                <a:latin typeface="Sakkal Majalla" pitchFamily="2" charset="-78"/>
                <a:cs typeface="Sakkal Majalla" pitchFamily="2" charset="-78"/>
              </a:rPr>
              <a:t>1</a:t>
            </a:r>
            <a:r>
              <a:rPr lang="en-US" sz="2300" u="sng" dirty="0">
                <a:latin typeface="Sakkal Majalla" pitchFamily="2" charset="-78"/>
                <a:cs typeface="Sakkal Majalla" pitchFamily="2" charset="-78"/>
              </a:rPr>
              <a:t>=E+D</a:t>
            </a:r>
            <a:r>
              <a:rPr lang="ar-DZ" sz="2300" dirty="0">
                <a:latin typeface="Sakkal Majalla" pitchFamily="2" charset="-78"/>
                <a:cs typeface="Sakkal Majalla" pitchFamily="2" charset="-78"/>
              </a:rPr>
              <a:t> حيث </a:t>
            </a:r>
            <a:r>
              <a:rPr lang="fr-FR" sz="2300" dirty="0">
                <a:latin typeface="Sakkal Majalla" pitchFamily="2" charset="-78"/>
                <a:cs typeface="Sakkal Majalla" pitchFamily="2" charset="-78"/>
              </a:rPr>
              <a:t>D</a:t>
            </a:r>
            <a:r>
              <a:rPr lang="ar-DZ" sz="2300" dirty="0">
                <a:latin typeface="Sakkal Majalla" pitchFamily="2" charset="-78"/>
                <a:cs typeface="Sakkal Majalla" pitchFamily="2" charset="-78"/>
              </a:rPr>
              <a:t>: تمثل ودائع تحت الطلب، وتسمى أيضا بالنقد الكتابي، وتشمل أرصدة الحسابات الجارية للجمهور لدى البنوك التجارية، البريد ، الخزينة العمومية. وبإختصار يمثل هذاالمجمع وسائل الدفع المتاحة.</a:t>
            </a:r>
            <a:r>
              <a:rPr lang="ar-DZ" sz="2300" b="1" dirty="0">
                <a:latin typeface="Sakkal Majalla" pitchFamily="2" charset="-78"/>
                <a:cs typeface="Sakkal Majalla" pitchFamily="2" charset="-78"/>
              </a:rPr>
              <a:t> </a:t>
            </a:r>
            <a:endParaRPr lang="fr-FR" sz="2300" dirty="0">
              <a:latin typeface="Sakkal Majalla" pitchFamily="2" charset="-78"/>
              <a:cs typeface="Sakkal Majalla" pitchFamily="2" charset="-78"/>
            </a:endParaRPr>
          </a:p>
          <a:p>
            <a:pPr algn="r" rtl="1"/>
            <a:r>
              <a:rPr lang="ar-DZ" sz="2300" b="1" dirty="0">
                <a:latin typeface="Sakkal Majalla" pitchFamily="2" charset="-78"/>
                <a:cs typeface="Sakkal Majalla" pitchFamily="2" charset="-78"/>
              </a:rPr>
              <a:t>3.2.ا</a:t>
            </a:r>
            <a:r>
              <a:rPr lang="ar-DZ" sz="2800" b="1" dirty="0">
                <a:latin typeface="Sakkal Majalla" pitchFamily="2" charset="-78"/>
                <a:cs typeface="Sakkal Majalla" pitchFamily="2" charset="-78"/>
              </a:rPr>
              <a:t>لمجمع الثالث(</a:t>
            </a:r>
            <a:r>
              <a:rPr lang="fr-FR" sz="2300" b="1" dirty="0">
                <a:latin typeface="Sakkal Majalla" pitchFamily="2" charset="-78"/>
                <a:cs typeface="Sakkal Majalla" pitchFamily="2" charset="-78"/>
              </a:rPr>
              <a:t>M</a:t>
            </a:r>
            <a:r>
              <a:rPr lang="fr-FR" sz="2300" b="1" baseline="-25000" dirty="0">
                <a:latin typeface="Sakkal Majalla" pitchFamily="2" charset="-78"/>
                <a:cs typeface="Sakkal Majalla" pitchFamily="2" charset="-78"/>
              </a:rPr>
              <a:t>2</a:t>
            </a:r>
            <a:r>
              <a:rPr lang="ar-DZ" sz="2300" b="1" dirty="0">
                <a:latin typeface="Sakkal Majalla" pitchFamily="2" charset="-78"/>
                <a:cs typeface="Sakkal Majalla" pitchFamily="2" charset="-78"/>
              </a:rPr>
              <a:t>)</a:t>
            </a:r>
            <a:r>
              <a:rPr lang="ar-DZ" sz="2300" dirty="0">
                <a:latin typeface="Sakkal Majalla" pitchFamily="2" charset="-78"/>
                <a:cs typeface="Sakkal Majalla" pitchFamily="2" charset="-78"/>
              </a:rPr>
              <a:t>: ويقصد به الكتلة النقدية بالمفهوم الواسع، وهو مجمع يعبر عن وسائل الدفع المتاحة (</a:t>
            </a:r>
            <a:r>
              <a:rPr lang="fr-FR" sz="2300" dirty="0">
                <a:latin typeface="Sakkal Majalla" pitchFamily="2" charset="-78"/>
                <a:cs typeface="Sakkal Majalla" pitchFamily="2" charset="-78"/>
              </a:rPr>
              <a:t>M</a:t>
            </a:r>
            <a:r>
              <a:rPr lang="fr-FR" sz="2300" baseline="-25000" dirty="0">
                <a:latin typeface="Sakkal Majalla" pitchFamily="2" charset="-78"/>
                <a:cs typeface="Sakkal Majalla" pitchFamily="2" charset="-78"/>
              </a:rPr>
              <a:t>1</a:t>
            </a:r>
            <a:r>
              <a:rPr lang="ar-DZ" sz="2300" dirty="0">
                <a:latin typeface="Sakkal Majalla" pitchFamily="2" charset="-78"/>
                <a:cs typeface="Sakkal Majalla" pitchFamily="2" charset="-78"/>
              </a:rPr>
              <a:t>) ،مضافا إليها الودائع لأجل (</a:t>
            </a:r>
            <a:r>
              <a:rPr lang="fr-FR" sz="2300" dirty="0">
                <a:latin typeface="Sakkal Majalla" pitchFamily="2" charset="-78"/>
                <a:cs typeface="Sakkal Majalla" pitchFamily="2" charset="-78"/>
              </a:rPr>
              <a:t>Dt</a:t>
            </a:r>
            <a:r>
              <a:rPr lang="ar-DZ" sz="2300" dirty="0">
                <a:latin typeface="Sakkal Majalla" pitchFamily="2" charset="-78"/>
                <a:cs typeface="Sakkal Majalla" pitchFamily="2" charset="-78"/>
              </a:rPr>
              <a:t>). وعليه تصبح العلاقة الرياضية بالشكل التالي:</a:t>
            </a:r>
            <a:r>
              <a:rPr lang="ar-DZ" sz="2300" b="1" dirty="0">
                <a:latin typeface="Sakkal Majalla" pitchFamily="2" charset="-78"/>
                <a:cs typeface="Sakkal Majalla" pitchFamily="2" charset="-78"/>
              </a:rPr>
              <a:t> </a:t>
            </a:r>
            <a:endParaRPr lang="fr-FR" sz="2300" dirty="0">
              <a:latin typeface="Sakkal Majalla" pitchFamily="2" charset="-78"/>
              <a:cs typeface="Sakkal Majalla" pitchFamily="2" charset="-78"/>
            </a:endParaRPr>
          </a:p>
          <a:p>
            <a:pPr algn="r" rtl="1"/>
            <a:r>
              <a:rPr lang="fr-FR" sz="2300" dirty="0">
                <a:latin typeface="Sakkal Majalla" pitchFamily="2" charset="-78"/>
                <a:cs typeface="Sakkal Majalla" pitchFamily="2" charset="-78"/>
              </a:rPr>
              <a:t> M</a:t>
            </a:r>
            <a:r>
              <a:rPr lang="fr-FR" sz="2300" baseline="-25000" dirty="0">
                <a:latin typeface="Sakkal Majalla" pitchFamily="2" charset="-78"/>
                <a:cs typeface="Sakkal Majalla" pitchFamily="2" charset="-78"/>
              </a:rPr>
              <a:t>2 = </a:t>
            </a:r>
            <a:r>
              <a:rPr lang="fr-FR" sz="2300" dirty="0">
                <a:latin typeface="Sakkal Majalla" pitchFamily="2" charset="-78"/>
                <a:cs typeface="Sakkal Majalla" pitchFamily="2" charset="-78"/>
              </a:rPr>
              <a:t>M</a:t>
            </a:r>
            <a:r>
              <a:rPr lang="fr-FR" sz="2300" baseline="-25000" dirty="0">
                <a:latin typeface="Sakkal Majalla" pitchFamily="2" charset="-78"/>
                <a:cs typeface="Sakkal Majalla" pitchFamily="2" charset="-78"/>
              </a:rPr>
              <a:t>1</a:t>
            </a:r>
            <a:r>
              <a:rPr lang="fr-FR" sz="2300" dirty="0">
                <a:latin typeface="Sakkal Majalla" pitchFamily="2" charset="-78"/>
                <a:cs typeface="Sakkal Majalla" pitchFamily="2" charset="-78"/>
              </a:rPr>
              <a:t>+Dt </a:t>
            </a:r>
            <a:r>
              <a:rPr lang="ar-DZ" sz="2300" dirty="0">
                <a:latin typeface="Sakkal Majalla" pitchFamily="2" charset="-78"/>
                <a:cs typeface="Sakkal Majalla" pitchFamily="2" charset="-78"/>
              </a:rPr>
              <a:t>بحيث  </a:t>
            </a:r>
            <a:r>
              <a:rPr lang="fr-FR" sz="2300" dirty="0">
                <a:latin typeface="Sakkal Majalla" pitchFamily="2" charset="-78"/>
                <a:cs typeface="Sakkal Majalla" pitchFamily="2" charset="-78"/>
              </a:rPr>
              <a:t>Dt</a:t>
            </a:r>
            <a:r>
              <a:rPr lang="ar-DZ" sz="2300" dirty="0">
                <a:latin typeface="Sakkal Majalla" pitchFamily="2" charset="-78"/>
                <a:cs typeface="Sakkal Majalla" pitchFamily="2" charset="-78"/>
              </a:rPr>
              <a:t> : تمثل الودائع لأجل وتسمى أيضا بأشباه النقود، وهذا المجمع هو الذي يستعمل في بعض الدراسات الكلية كتحليل العلاقة بين الدخل والكتلة النقدية مثلا.</a:t>
            </a:r>
            <a:endParaRPr lang="fr-FR" sz="2300" dirty="0">
              <a:latin typeface="Sakkal Majalla" pitchFamily="2" charset="-78"/>
              <a:cs typeface="Sakkal Majalla" pitchFamily="2" charset="-78"/>
            </a:endParaRPr>
          </a:p>
          <a:p>
            <a:pPr algn="r" rtl="1"/>
            <a:r>
              <a:rPr lang="ar-DZ" sz="2300" b="1" dirty="0">
                <a:latin typeface="Sakkal Majalla" pitchFamily="2" charset="-78"/>
                <a:cs typeface="Sakkal Majalla" pitchFamily="2" charset="-78"/>
              </a:rPr>
              <a:t>4.2.</a:t>
            </a:r>
            <a:r>
              <a:rPr lang="ar-DZ" sz="2800" b="1" dirty="0">
                <a:latin typeface="Sakkal Majalla" pitchFamily="2" charset="-78"/>
                <a:cs typeface="Sakkal Majalla" pitchFamily="2" charset="-78"/>
              </a:rPr>
              <a:t>المجمع الرابع(</a:t>
            </a:r>
            <a:r>
              <a:rPr lang="fr-FR" sz="2300" b="1" dirty="0">
                <a:latin typeface="Sakkal Majalla" pitchFamily="2" charset="-78"/>
                <a:cs typeface="Sakkal Majalla" pitchFamily="2" charset="-78"/>
              </a:rPr>
              <a:t>M</a:t>
            </a:r>
            <a:r>
              <a:rPr lang="fr-FR" sz="2300" b="1" baseline="-25000" dirty="0">
                <a:latin typeface="Sakkal Majalla" pitchFamily="2" charset="-78"/>
                <a:cs typeface="Sakkal Majalla" pitchFamily="2" charset="-78"/>
              </a:rPr>
              <a:t>3</a:t>
            </a:r>
            <a:r>
              <a:rPr lang="ar-DZ" sz="2300" b="1" dirty="0">
                <a:latin typeface="Sakkal Majalla" pitchFamily="2" charset="-78"/>
                <a:cs typeface="Sakkal Majalla" pitchFamily="2" charset="-78"/>
              </a:rPr>
              <a:t>):</a:t>
            </a:r>
            <a:r>
              <a:rPr lang="ar-DZ" sz="2300" dirty="0">
                <a:latin typeface="Sakkal Majalla" pitchFamily="2" charset="-78"/>
                <a:cs typeface="Sakkal Majalla" pitchFamily="2" charset="-78"/>
              </a:rPr>
              <a:t> ويشمل بالإضافة إلى المجمع  (</a:t>
            </a:r>
            <a:r>
              <a:rPr lang="fr-FR" sz="2300" b="1" dirty="0">
                <a:latin typeface="Sakkal Majalla" pitchFamily="2" charset="-78"/>
                <a:cs typeface="Sakkal Majalla" pitchFamily="2" charset="-78"/>
              </a:rPr>
              <a:t>M</a:t>
            </a:r>
            <a:r>
              <a:rPr lang="fr-FR" sz="2300" b="1" baseline="-25000" dirty="0">
                <a:latin typeface="Sakkal Majalla" pitchFamily="2" charset="-78"/>
                <a:cs typeface="Sakkal Majalla" pitchFamily="2" charset="-78"/>
              </a:rPr>
              <a:t>2</a:t>
            </a:r>
            <a:r>
              <a:rPr lang="ar-DZ" sz="2300" b="1" dirty="0">
                <a:latin typeface="Sakkal Majalla" pitchFamily="2" charset="-78"/>
                <a:cs typeface="Sakkal Majalla" pitchFamily="2" charset="-78"/>
              </a:rPr>
              <a:t>) </a:t>
            </a:r>
            <a:r>
              <a:rPr lang="ar-DZ" sz="2300" dirty="0">
                <a:latin typeface="Sakkal Majalla" pitchFamily="2" charset="-78"/>
                <a:cs typeface="Sakkal Majalla" pitchFamily="2" charset="-78"/>
              </a:rPr>
              <a:t>الودائع الإدخارية (</a:t>
            </a:r>
            <a:r>
              <a:rPr lang="fr-FR" sz="2300" dirty="0">
                <a:latin typeface="Sakkal Majalla" pitchFamily="2" charset="-78"/>
                <a:cs typeface="Sakkal Majalla" pitchFamily="2" charset="-78"/>
              </a:rPr>
              <a:t>S</a:t>
            </a:r>
            <a:r>
              <a:rPr lang="ar-DZ" sz="2300" dirty="0">
                <a:latin typeface="Sakkal Majalla" pitchFamily="2" charset="-78"/>
                <a:cs typeface="Sakkal Majalla" pitchFamily="2" charset="-78"/>
              </a:rPr>
              <a:t>) لدى بعض المؤسسات المالية غير المصرفية، ومنه: </a:t>
            </a:r>
            <a:endParaRPr lang="fr-FR" sz="2300" dirty="0">
              <a:latin typeface="Sakkal Majalla" pitchFamily="2" charset="-78"/>
              <a:cs typeface="Sakkal Majalla" pitchFamily="2" charset="-78"/>
            </a:endParaRPr>
          </a:p>
          <a:p>
            <a:pPr algn="r" rtl="1"/>
            <a:r>
              <a:rPr lang="fr-FR" sz="2300" dirty="0">
                <a:latin typeface="Sakkal Majalla" pitchFamily="2" charset="-78"/>
                <a:cs typeface="Sakkal Majalla" pitchFamily="2" charset="-78"/>
              </a:rPr>
              <a:t> M</a:t>
            </a:r>
            <a:r>
              <a:rPr lang="fr-FR" sz="2300" baseline="-25000" dirty="0">
                <a:latin typeface="Sakkal Majalla" pitchFamily="2" charset="-78"/>
                <a:cs typeface="Sakkal Majalla" pitchFamily="2" charset="-78"/>
              </a:rPr>
              <a:t>3</a:t>
            </a:r>
            <a:r>
              <a:rPr lang="fr-FR" sz="2300" dirty="0">
                <a:latin typeface="Sakkal Majalla" pitchFamily="2" charset="-78"/>
                <a:cs typeface="Sakkal Majalla" pitchFamily="2" charset="-78"/>
              </a:rPr>
              <a:t>=M</a:t>
            </a:r>
            <a:r>
              <a:rPr lang="fr-FR" sz="2300" baseline="-25000" dirty="0">
                <a:latin typeface="Sakkal Majalla" pitchFamily="2" charset="-78"/>
                <a:cs typeface="Sakkal Majalla" pitchFamily="2" charset="-78"/>
              </a:rPr>
              <a:t>2</a:t>
            </a:r>
            <a:r>
              <a:rPr lang="fr-FR" sz="2300" dirty="0">
                <a:latin typeface="Sakkal Majalla" pitchFamily="2" charset="-78"/>
                <a:cs typeface="Sakkal Majalla" pitchFamily="2" charset="-78"/>
              </a:rPr>
              <a:t>+S</a:t>
            </a:r>
            <a:r>
              <a:rPr lang="ar-DZ" sz="2300" dirty="0">
                <a:latin typeface="Sakkal Majalla" pitchFamily="2" charset="-78"/>
                <a:cs typeface="Sakkal Majalla" pitchFamily="2" charset="-78"/>
              </a:rPr>
              <a:t>   بحيث </a:t>
            </a:r>
            <a:r>
              <a:rPr lang="fr-FR" sz="2300" dirty="0">
                <a:latin typeface="Sakkal Majalla" pitchFamily="2" charset="-78"/>
                <a:cs typeface="Sakkal Majalla" pitchFamily="2" charset="-78"/>
              </a:rPr>
              <a:t>S</a:t>
            </a:r>
            <a:r>
              <a:rPr lang="ar-DZ" sz="2300" dirty="0">
                <a:latin typeface="Sakkal Majalla" pitchFamily="2" charset="-78"/>
                <a:cs typeface="Sakkal Majalla" pitchFamily="2" charset="-78"/>
              </a:rPr>
              <a:t>: يمثل الودائع الإدخارية.  يطلق على هذا المجمع السيولة الكلية للإقتصاد.</a:t>
            </a:r>
            <a:endParaRPr lang="fr-FR" sz="2300" dirty="0">
              <a:latin typeface="Sakkal Majalla" pitchFamily="2" charset="-78"/>
              <a:cs typeface="Sakkal Majalla" pitchFamily="2" charset="-78"/>
            </a:endParaRPr>
          </a:p>
          <a:p>
            <a:pPr algn="r"/>
            <a:r>
              <a:rPr lang="ar-DZ" sz="2300" b="1" dirty="0">
                <a:latin typeface="Sakkal Majalla" pitchFamily="2" charset="-78"/>
                <a:cs typeface="Sakkal Majalla" pitchFamily="2" charset="-78"/>
              </a:rPr>
              <a:t>5.2.المجمع الأخير  (</a:t>
            </a:r>
            <a:r>
              <a:rPr lang="fr-FR" sz="2300" b="1" dirty="0">
                <a:latin typeface="Sakkal Majalla" pitchFamily="2" charset="-78"/>
                <a:cs typeface="Sakkal Majalla" pitchFamily="2" charset="-78"/>
              </a:rPr>
              <a:t>M</a:t>
            </a:r>
            <a:r>
              <a:rPr lang="fr-FR" sz="2300" b="1" baseline="-25000" dirty="0">
                <a:latin typeface="Sakkal Majalla" pitchFamily="2" charset="-78"/>
                <a:cs typeface="Sakkal Majalla" pitchFamily="2" charset="-78"/>
              </a:rPr>
              <a:t>4</a:t>
            </a:r>
            <a:r>
              <a:rPr lang="ar-DZ" sz="2300" b="1" dirty="0">
                <a:latin typeface="Sakkal Majalla" pitchFamily="2" charset="-78"/>
                <a:cs typeface="Sakkal Majalla" pitchFamily="2" charset="-78"/>
              </a:rPr>
              <a:t>) : </a:t>
            </a:r>
            <a:r>
              <a:rPr lang="ar-DZ" sz="2300" dirty="0">
                <a:latin typeface="Sakkal Majalla" pitchFamily="2" charset="-78"/>
                <a:cs typeface="Sakkal Majalla" pitchFamily="2" charset="-78"/>
              </a:rPr>
              <a:t>ويتضمن بالإضافة إلى (</a:t>
            </a:r>
            <a:r>
              <a:rPr lang="fr-FR" sz="2300" dirty="0">
                <a:latin typeface="Sakkal Majalla" pitchFamily="2" charset="-78"/>
                <a:cs typeface="Sakkal Majalla" pitchFamily="2" charset="-78"/>
              </a:rPr>
              <a:t>M</a:t>
            </a:r>
            <a:r>
              <a:rPr lang="fr-FR" sz="2300" baseline="-25000" dirty="0">
                <a:latin typeface="Sakkal Majalla" pitchFamily="2" charset="-78"/>
                <a:cs typeface="Sakkal Majalla" pitchFamily="2" charset="-78"/>
              </a:rPr>
              <a:t>3</a:t>
            </a:r>
            <a:r>
              <a:rPr lang="ar-DZ" sz="2300" dirty="0">
                <a:latin typeface="Sakkal Majalla" pitchFamily="2" charset="-78"/>
                <a:cs typeface="Sakkal Majalla" pitchFamily="2" charset="-78"/>
              </a:rPr>
              <a:t>)، أوراق الخزينة بحوزة الأعوان غير الماليين الصادرة عن المؤسسات، وسندات الخزينة القابلة للتداول والصادرة عن الدولة والموجودة بيد الأعوان غير الماليين</a:t>
            </a:r>
            <a:endParaRPr lang="fr-FR" sz="2300" dirty="0">
              <a:latin typeface="Sakkal Majalla" pitchFamily="2" charset="-78"/>
              <a:cs typeface="Sakkal Majalla" pitchFamily="2" charset="-78"/>
            </a:endParaRPr>
          </a:p>
        </p:txBody>
      </p:sp>
    </p:spTree>
    <p:extLst>
      <p:ext uri="{BB962C8B-B14F-4D97-AF65-F5344CB8AC3E}">
        <p14:creationId xmlns:p14="http://schemas.microsoft.com/office/powerpoint/2010/main" val="1250542517"/>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260648"/>
            <a:ext cx="7776864" cy="5447645"/>
          </a:xfrm>
          <a:prstGeom prst="rect">
            <a:avLst/>
          </a:prstGeom>
        </p:spPr>
        <p:txBody>
          <a:bodyPr wrap="square">
            <a:spAutoFit/>
          </a:bodyPr>
          <a:lstStyle/>
          <a:p>
            <a:pPr algn="just" rtl="1"/>
            <a:r>
              <a:rPr lang="ar-DZ" sz="3200" b="1" dirty="0">
                <a:latin typeface="Sakkal Majalla" pitchFamily="2" charset="-78"/>
                <a:cs typeface="Sakkal Majalla" pitchFamily="2" charset="-78"/>
              </a:rPr>
              <a:t>مفهوم </a:t>
            </a:r>
            <a:r>
              <a:rPr lang="ar-DZ" sz="3200" b="1" dirty="0" smtClean="0">
                <a:latin typeface="Sakkal Majalla" pitchFamily="2" charset="-78"/>
                <a:cs typeface="Sakkal Majalla" pitchFamily="2" charset="-78"/>
              </a:rPr>
              <a:t>السيولة</a:t>
            </a:r>
          </a:p>
          <a:p>
            <a:pPr algn="just" rtl="1"/>
            <a:r>
              <a:rPr lang="ar-DZ" sz="2400" dirty="0" smtClean="0">
                <a:latin typeface="Sakkal Majalla" pitchFamily="2" charset="-78"/>
                <a:cs typeface="Sakkal Majalla" pitchFamily="2" charset="-78"/>
              </a:rPr>
              <a:t> </a:t>
            </a:r>
            <a:r>
              <a:rPr lang="ar-DZ" sz="2400" dirty="0">
                <a:latin typeface="Sakkal Majalla" pitchFamily="2" charset="-78"/>
                <a:cs typeface="Sakkal Majalla" pitchFamily="2" charset="-78"/>
              </a:rPr>
              <a:t>تعرف السيولة على أنها قدرة أي موجود للتحول إلى نقد بسرعة وبدون خسارة قياسا بتكلفة الشراء.</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أما السيولة بالمفهوم الاقتصادي الشامل فهي عرض النقود </a:t>
            </a:r>
            <a:r>
              <a:rPr lang="ar-DZ" sz="2400" dirty="0" smtClean="0">
                <a:latin typeface="Sakkal Majalla" pitchFamily="2" charset="-78"/>
                <a:cs typeface="Sakkal Majalla" pitchFamily="2" charset="-78"/>
              </a:rPr>
              <a:t>(</a:t>
            </a:r>
            <a:r>
              <a:rPr lang="fr-FR" sz="2400" dirty="0" smtClean="0">
                <a:latin typeface="Sakkal Majalla" pitchFamily="2" charset="-78"/>
                <a:cs typeface="Sakkal Majalla" pitchFamily="2" charset="-78"/>
              </a:rPr>
              <a:t>M2</a:t>
            </a:r>
            <a:r>
              <a:rPr lang="ar-DZ" sz="2400" dirty="0" smtClean="0">
                <a:latin typeface="Sakkal Majalla" pitchFamily="2" charset="-78"/>
                <a:cs typeface="Sakkal Majalla" pitchFamily="2" charset="-78"/>
              </a:rPr>
              <a:t>)المكون </a:t>
            </a:r>
            <a:r>
              <a:rPr lang="ar-DZ" sz="2400" dirty="0">
                <a:latin typeface="Sakkal Majalla" pitchFamily="2" charset="-78"/>
                <a:cs typeface="Sakkal Majalla" pitchFamily="2" charset="-78"/>
              </a:rPr>
              <a:t>من النقد وودائع تحت الطلب </a:t>
            </a:r>
            <a:r>
              <a:rPr lang="ar-DZ" sz="2400" dirty="0" smtClean="0">
                <a:latin typeface="Sakkal Majalla" pitchFamily="2" charset="-78"/>
                <a:cs typeface="Sakkal Majalla" pitchFamily="2" charset="-78"/>
              </a:rPr>
              <a:t>(</a:t>
            </a:r>
            <a:r>
              <a:rPr lang="fr-FR" sz="2400" dirty="0" smtClean="0">
                <a:latin typeface="Sakkal Majalla" pitchFamily="2" charset="-78"/>
                <a:cs typeface="Sakkal Majalla" pitchFamily="2" charset="-78"/>
              </a:rPr>
              <a:t>M1</a:t>
            </a:r>
            <a:r>
              <a:rPr lang="ar-DZ" sz="2400" dirty="0" smtClean="0">
                <a:latin typeface="Sakkal Majalla" pitchFamily="2" charset="-78"/>
                <a:cs typeface="Sakkal Majalla" pitchFamily="2" charset="-78"/>
              </a:rPr>
              <a:t>)، </a:t>
            </a:r>
            <a:r>
              <a:rPr lang="ar-DZ" sz="2400" dirty="0">
                <a:latin typeface="Sakkal Majalla" pitchFamily="2" charset="-78"/>
                <a:cs typeface="Sakkal Majalla" pitchFamily="2" charset="-78"/>
              </a:rPr>
              <a:t>طبقا لهذا التعريف تخرج الودائع الأجنبية، لغير المقيمين من مفهوم السيولة الشامل، وفي هذا يمكن أن ينظر إلى السيولة من خلال مفهومين هما:</a:t>
            </a:r>
            <a:endParaRPr lang="fr-FR" sz="2400" dirty="0">
              <a:latin typeface="Sakkal Majalla" pitchFamily="2" charset="-78"/>
              <a:cs typeface="Sakkal Majalla" pitchFamily="2" charset="-78"/>
            </a:endParaRPr>
          </a:p>
          <a:p>
            <a:pPr lvl="0" algn="just" rtl="1"/>
            <a:r>
              <a:rPr lang="ar-DZ" sz="2600" b="1" dirty="0">
                <a:latin typeface="Sakkal Majalla" pitchFamily="2" charset="-78"/>
                <a:cs typeface="Sakkal Majalla" pitchFamily="2" charset="-78"/>
              </a:rPr>
              <a:t>المفهوم الكمي:  </a:t>
            </a:r>
            <a:r>
              <a:rPr lang="ar-DZ" sz="2400" dirty="0">
                <a:latin typeface="Sakkal Majalla" pitchFamily="2" charset="-78"/>
                <a:cs typeface="Sakkal Majalla" pitchFamily="2" charset="-78"/>
              </a:rPr>
              <a:t>وهنا تعرف السيولة على أنها كمية الموجودات الممكن تحويلها إلى نقد في الوقت المطلوب.</a:t>
            </a:r>
            <a:endParaRPr lang="fr-FR" sz="2400" dirty="0">
              <a:latin typeface="Sakkal Majalla" pitchFamily="2" charset="-78"/>
              <a:cs typeface="Sakkal Majalla" pitchFamily="2" charset="-78"/>
            </a:endParaRPr>
          </a:p>
          <a:p>
            <a:pPr lvl="0" algn="just" rtl="1"/>
            <a:r>
              <a:rPr lang="ar-DZ" sz="2600" b="1" dirty="0">
                <a:latin typeface="Sakkal Majalla" pitchFamily="2" charset="-78"/>
                <a:cs typeface="Sakkal Majalla" pitchFamily="2" charset="-78"/>
              </a:rPr>
              <a:t>مفهوم التدفق</a:t>
            </a:r>
            <a:r>
              <a:rPr lang="ar-DZ" sz="2600" dirty="0">
                <a:latin typeface="Sakkal Majalla" pitchFamily="2" charset="-78"/>
                <a:cs typeface="Sakkal Majalla" pitchFamily="2" charset="-78"/>
              </a:rPr>
              <a:t>: </a:t>
            </a:r>
            <a:r>
              <a:rPr lang="ar-DZ" sz="2400" dirty="0">
                <a:latin typeface="Sakkal Majalla" pitchFamily="2" charset="-78"/>
                <a:cs typeface="Sakkal Majalla" pitchFamily="2" charset="-78"/>
              </a:rPr>
              <a:t>وهي كمية الموجودات القابلة للتحول السريع إلى نقد مضافا إليها تسديدات الزبائن لالتزاماتهم.</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وللسيولة ثلاثة أبعاد تتمثل فيما يلي:</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1/ الوقت: وهي السرعة التي يمكن خلالها لتحويل الموجود إلى نقد.</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2/ </a:t>
            </a:r>
            <a:r>
              <a:rPr lang="ar-DZ" sz="2400" b="1" dirty="0">
                <a:latin typeface="Sakkal Majalla" pitchFamily="2" charset="-78"/>
                <a:cs typeface="Sakkal Majalla" pitchFamily="2" charset="-78"/>
              </a:rPr>
              <a:t>المخاطرة</a:t>
            </a:r>
            <a:r>
              <a:rPr lang="ar-DZ" sz="2400" dirty="0">
                <a:latin typeface="Sakkal Majalla" pitchFamily="2" charset="-78"/>
                <a:cs typeface="Sakkal Majalla" pitchFamily="2" charset="-78"/>
              </a:rPr>
              <a:t>: وهي احتمالية هبوط قيمة ذلك الموجود.</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3/ </a:t>
            </a:r>
            <a:r>
              <a:rPr lang="ar-DZ" sz="2400" b="1" dirty="0">
                <a:latin typeface="Sakkal Majalla" pitchFamily="2" charset="-78"/>
                <a:cs typeface="Sakkal Majalla" pitchFamily="2" charset="-78"/>
              </a:rPr>
              <a:t>التكلفة</a:t>
            </a:r>
            <a:r>
              <a:rPr lang="ar-DZ" sz="2400" dirty="0">
                <a:latin typeface="Sakkal Majalla" pitchFamily="2" charset="-78"/>
                <a:cs typeface="Sakkal Majalla" pitchFamily="2" charset="-78"/>
              </a:rPr>
              <a:t>: وهي التضحيات المالية وغيرها التي لابد من وجودها في عملية تنفيذ التغيير .</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1977221274"/>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484630" y="7832725"/>
            <a:ext cx="3959225" cy="580390"/>
            <a:chOff x="0" y="0"/>
            <a:chExt cx="3959722" cy="580445"/>
          </a:xfrm>
        </p:grpSpPr>
        <p:sp>
          <p:nvSpPr>
            <p:cNvPr id="3" name="Rectangle 2"/>
            <p:cNvSpPr/>
            <p:nvPr/>
          </p:nvSpPr>
          <p:spPr>
            <a:xfrm>
              <a:off x="0" y="0"/>
              <a:ext cx="3959722" cy="580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15000"/>
                </a:lnSpc>
                <a:spcAft>
                  <a:spcPts val="0"/>
                </a:spcAft>
              </a:pPr>
              <a:r>
                <a:rPr lang="ar-DZ" sz="1400">
                  <a:solidFill>
                    <a:srgbClr val="000000"/>
                  </a:solidFill>
                  <a:effectLst/>
                  <a:ea typeface="Calibri"/>
                  <a:cs typeface="Sakkal Majalla"/>
                </a:rPr>
                <a:t>النقد لدى البنك المركزي +النقد في الصندوق + أرصدة سائلة أخرى</a:t>
              </a:r>
              <a:endParaRPr lang="fr-FR" sz="1100">
                <a:effectLst/>
                <a:ea typeface="Calibri"/>
                <a:cs typeface="Arial"/>
              </a:endParaRPr>
            </a:p>
            <a:p>
              <a:pPr algn="ctr" rtl="1">
                <a:lnSpc>
                  <a:spcPct val="115000"/>
                </a:lnSpc>
                <a:spcAft>
                  <a:spcPts val="0"/>
                </a:spcAft>
              </a:pPr>
              <a:r>
                <a:rPr lang="ar-DZ" sz="1400">
                  <a:solidFill>
                    <a:srgbClr val="000000"/>
                  </a:solidFill>
                  <a:effectLst/>
                  <a:ea typeface="Calibri"/>
                  <a:cs typeface="Sakkal Majalla"/>
                </a:rPr>
                <a:t>الودائع ومافي حكمها</a:t>
              </a:r>
              <a:endParaRPr lang="fr-FR" sz="1100">
                <a:effectLst/>
                <a:ea typeface="Calibri"/>
                <a:cs typeface="Arial"/>
              </a:endParaRPr>
            </a:p>
          </p:txBody>
        </p:sp>
        <p:cxnSp>
          <p:nvCxnSpPr>
            <p:cNvPr id="4" name="Connecteur droit 3"/>
            <p:cNvCxnSpPr/>
            <p:nvPr/>
          </p:nvCxnSpPr>
          <p:spPr>
            <a:xfrm>
              <a:off x="341906" y="310101"/>
              <a:ext cx="32516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187624" y="188641"/>
            <a:ext cx="7704856" cy="3970318"/>
          </a:xfrm>
          <a:prstGeom prst="rect">
            <a:avLst/>
          </a:prstGeom>
        </p:spPr>
        <p:txBody>
          <a:bodyPr wrap="square">
            <a:spAutoFit/>
          </a:bodyPr>
          <a:lstStyle/>
          <a:p>
            <a:pPr algn="r" rtl="1"/>
            <a:r>
              <a:rPr lang="ar-DZ" sz="2800" b="1" dirty="0">
                <a:latin typeface="Sakkal Majalla" pitchFamily="2" charset="-78"/>
                <a:cs typeface="Sakkal Majalla" pitchFamily="2" charset="-78"/>
              </a:rPr>
              <a:t>قياس السيولة:</a:t>
            </a:r>
            <a:endParaRPr lang="fr-FR" sz="2800" dirty="0">
              <a:latin typeface="Sakkal Majalla" pitchFamily="2" charset="-78"/>
              <a:cs typeface="Sakkal Majalla" pitchFamily="2" charset="-78"/>
            </a:endParaRPr>
          </a:p>
          <a:p>
            <a:pPr algn="r" rtl="1"/>
            <a:r>
              <a:rPr lang="ar-DZ" sz="2800" dirty="0">
                <a:latin typeface="Sakkal Majalla" pitchFamily="2" charset="-78"/>
                <a:cs typeface="Sakkal Majalla" pitchFamily="2" charset="-78"/>
              </a:rPr>
              <a:t>إن من أبرز المؤشرات المستخدمة في هذا المجال:</a:t>
            </a:r>
            <a:endParaRPr lang="fr-FR" sz="2800" dirty="0">
              <a:latin typeface="Sakkal Majalla" pitchFamily="2" charset="-78"/>
              <a:cs typeface="Sakkal Majalla" pitchFamily="2" charset="-78"/>
            </a:endParaRPr>
          </a:p>
          <a:p>
            <a:pPr algn="r" rtl="1"/>
            <a:r>
              <a:rPr lang="ar-DZ" sz="2800" dirty="0">
                <a:latin typeface="Sakkal Majalla" pitchFamily="2" charset="-78"/>
                <a:cs typeface="Sakkal Majalla" pitchFamily="2" charset="-78"/>
              </a:rPr>
              <a:t>أ/ نسبة الرصيد النقدي: ويستخرج بالعلاقة التالية:</a:t>
            </a:r>
            <a:endParaRPr lang="fr-FR" sz="2800" dirty="0">
              <a:latin typeface="Sakkal Majalla" pitchFamily="2" charset="-78"/>
              <a:cs typeface="Sakkal Majalla" pitchFamily="2" charset="-78"/>
            </a:endParaRPr>
          </a:p>
          <a:p>
            <a:pPr algn="r" rtl="1"/>
            <a:r>
              <a:rPr lang="ar-DZ" sz="2800" dirty="0">
                <a:latin typeface="Sakkal Majalla" pitchFamily="2" charset="-78"/>
                <a:cs typeface="Sakkal Majalla" pitchFamily="2" charset="-78"/>
              </a:rPr>
              <a:t>نسبة الرصيد النقدي = </a:t>
            </a:r>
            <a:endParaRPr lang="fr-FR" sz="2800" dirty="0">
              <a:latin typeface="Sakkal Majalla" pitchFamily="2" charset="-78"/>
              <a:cs typeface="Sakkal Majalla" pitchFamily="2" charset="-78"/>
            </a:endParaRPr>
          </a:p>
          <a:p>
            <a:pPr algn="r" rtl="1"/>
            <a:r>
              <a:rPr lang="ar-DZ" sz="2800" b="1" dirty="0">
                <a:latin typeface="Sakkal Majalla" pitchFamily="2" charset="-78"/>
                <a:cs typeface="Sakkal Majalla" pitchFamily="2" charset="-78"/>
              </a:rPr>
              <a:t>ب/ نسبة الاحتياطي القانوني:</a:t>
            </a:r>
            <a:endParaRPr lang="fr-FR" sz="2800" b="1" dirty="0">
              <a:latin typeface="Sakkal Majalla" pitchFamily="2" charset="-78"/>
              <a:cs typeface="Sakkal Majalla" pitchFamily="2" charset="-78"/>
            </a:endParaRPr>
          </a:p>
          <a:p>
            <a:pPr algn="r" rtl="1"/>
            <a:r>
              <a:rPr lang="ar-DZ" sz="2800" dirty="0">
                <a:latin typeface="Sakkal Majalla" pitchFamily="2" charset="-78"/>
                <a:cs typeface="Sakkal Majalla" pitchFamily="2" charset="-78"/>
              </a:rPr>
              <a:t>وتمثل قدرة الأرصدة الموجودة لدى البنك المركزي على الوفاء بالالتزامات المالية المترتبة في ذمة المصرف حتى تاريخ الاستحقاق المتفق عليه، وتحسب بالعلاقة التالية:</a:t>
            </a:r>
            <a:endParaRPr lang="fr-FR" sz="2800" dirty="0">
              <a:latin typeface="Sakkal Majalla" pitchFamily="2" charset="-78"/>
              <a:cs typeface="Sakkal Majalla" pitchFamily="2" charset="-78"/>
            </a:endParaRPr>
          </a:p>
          <a:p>
            <a:pPr algn="r" rtl="1"/>
            <a:r>
              <a:rPr lang="ar-DZ" sz="2800" dirty="0">
                <a:latin typeface="Sakkal Majalla" pitchFamily="2" charset="-78"/>
                <a:cs typeface="Sakkal Majalla" pitchFamily="2" charset="-78"/>
              </a:rPr>
              <a:t>نسبة الاحتياطي القانوني= </a:t>
            </a:r>
            <a:endParaRPr lang="fr-FR" sz="2800" dirty="0">
              <a:latin typeface="Sakkal Majalla" pitchFamily="2" charset="-78"/>
              <a:cs typeface="Sakkal Majalla" pitchFamily="2" charset="-78"/>
            </a:endParaRPr>
          </a:p>
        </p:txBody>
      </p:sp>
      <p:sp>
        <p:nvSpPr>
          <p:cNvPr id="16" name="Rectangle 15"/>
          <p:cNvSpPr/>
          <p:nvPr/>
        </p:nvSpPr>
        <p:spPr>
          <a:xfrm>
            <a:off x="1115616" y="4437112"/>
            <a:ext cx="7776864" cy="1815882"/>
          </a:xfrm>
          <a:prstGeom prst="rect">
            <a:avLst/>
          </a:prstGeom>
        </p:spPr>
        <p:txBody>
          <a:bodyPr wrap="square">
            <a:spAutoFit/>
          </a:bodyPr>
          <a:lstStyle/>
          <a:p>
            <a:pPr algn="r" rtl="1"/>
            <a:r>
              <a:rPr lang="ar-DZ" sz="2800" b="1" dirty="0">
                <a:latin typeface="Sakkal Majalla" pitchFamily="2" charset="-78"/>
                <a:cs typeface="Sakkal Majalla" pitchFamily="2" charset="-78"/>
              </a:rPr>
              <a:t>ج/ نسبة السيولة القانونية: </a:t>
            </a:r>
            <a:endParaRPr lang="fr-FR" sz="2800" b="1" dirty="0" smtClean="0">
              <a:latin typeface="Sakkal Majalla" pitchFamily="2" charset="-78"/>
              <a:cs typeface="Sakkal Majalla" pitchFamily="2" charset="-78"/>
            </a:endParaRPr>
          </a:p>
          <a:p>
            <a:pPr algn="r" rtl="1"/>
            <a:r>
              <a:rPr lang="ar-DZ" sz="2800" dirty="0" smtClean="0">
                <a:latin typeface="Sakkal Majalla" pitchFamily="2" charset="-78"/>
                <a:cs typeface="Sakkal Majalla" pitchFamily="2" charset="-78"/>
              </a:rPr>
              <a:t>وهي </a:t>
            </a:r>
            <a:r>
              <a:rPr lang="ar-DZ" sz="2800" dirty="0">
                <a:latin typeface="Sakkal Majalla" pitchFamily="2" charset="-78"/>
                <a:cs typeface="Sakkal Majalla" pitchFamily="2" charset="-78"/>
              </a:rPr>
              <a:t>من النسب المطلوب توفرها لدى المصرف بموجب القانون البنك المركزي مطالب بمتابعتها، وتحسب بالعلاقة التالية:</a:t>
            </a:r>
            <a:endParaRPr lang="fr-FR" sz="2800" dirty="0">
              <a:latin typeface="Sakkal Majalla" pitchFamily="2" charset="-78"/>
              <a:cs typeface="Sakkal Majalla" pitchFamily="2" charset="-78"/>
            </a:endParaRPr>
          </a:p>
          <a:p>
            <a:pPr algn="r" rtl="1"/>
            <a:r>
              <a:rPr lang="ar-DZ" sz="2800" b="1" dirty="0">
                <a:latin typeface="Sakkal Majalla" pitchFamily="2" charset="-78"/>
                <a:cs typeface="Sakkal Majalla" pitchFamily="2" charset="-78"/>
              </a:rPr>
              <a:t>نسبة السيولة القانونية = </a:t>
            </a:r>
            <a:endParaRPr lang="fr-FR" sz="2800" b="1" dirty="0">
              <a:latin typeface="Sakkal Majalla" pitchFamily="2" charset="-78"/>
              <a:cs typeface="Sakkal Majalla" pitchFamily="2" charset="-78"/>
            </a:endParaRPr>
          </a:p>
        </p:txBody>
      </p:sp>
      <p:pic>
        <p:nvPicPr>
          <p:cNvPr id="206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80538"/>
            <a:ext cx="5410200" cy="57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189" y="3521013"/>
            <a:ext cx="2371725" cy="61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61248"/>
            <a:ext cx="6225915" cy="56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621527"/>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700808"/>
            <a:ext cx="7236296" cy="2862322"/>
          </a:xfrm>
          <a:prstGeom prst="rect">
            <a:avLst/>
          </a:prstGeom>
        </p:spPr>
        <p:txBody>
          <a:bodyPr wrap="square">
            <a:spAutoFit/>
          </a:bodyPr>
          <a:lstStyle/>
          <a:p>
            <a:pPr marL="457200" lvl="0" indent="-457200" algn="just" rtl="1">
              <a:lnSpc>
                <a:spcPct val="150000"/>
              </a:lnSpc>
              <a:buFont typeface="+mj-lt"/>
              <a:buAutoNum type="arabicPeriod"/>
            </a:pPr>
            <a:r>
              <a:rPr lang="ar-SA" sz="2400" dirty="0" smtClean="0">
                <a:latin typeface="Sakkal Majalla" pitchFamily="2" charset="-78"/>
                <a:cs typeface="Sakkal Majalla" pitchFamily="2" charset="-78"/>
              </a:rPr>
              <a:t>ماذا </a:t>
            </a:r>
            <a:r>
              <a:rPr lang="ar-SA" sz="2400" dirty="0">
                <a:latin typeface="Sakkal Majalla" pitchFamily="2" charset="-78"/>
                <a:cs typeface="Sakkal Majalla" pitchFamily="2" charset="-78"/>
              </a:rPr>
              <a:t>نعني بالمجمعات النقدية وما علاقتها بالكتلة النقدية؟.</a:t>
            </a:r>
            <a:endParaRPr lang="fr-FR" sz="24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400" dirty="0">
                <a:latin typeface="Sakkal Majalla" pitchFamily="2" charset="-78"/>
                <a:cs typeface="Sakkal Majalla" pitchFamily="2" charset="-78"/>
              </a:rPr>
              <a:t>اشرح بإيجاز </a:t>
            </a:r>
            <a:r>
              <a:rPr lang="ar-SA" sz="2400" dirty="0" smtClean="0">
                <a:latin typeface="Sakkal Majalla" pitchFamily="2" charset="-78"/>
                <a:cs typeface="Sakkal Majalla" pitchFamily="2" charset="-78"/>
              </a:rPr>
              <a:t>و</a:t>
            </a:r>
            <a:r>
              <a:rPr lang="ar-DZ" sz="2400" dirty="0" smtClean="0">
                <a:latin typeface="Sakkal Majalla" pitchFamily="2" charset="-78"/>
                <a:cs typeface="Sakkal Majalla" pitchFamily="2" charset="-78"/>
              </a:rPr>
              <a:t>د</a:t>
            </a:r>
            <a:r>
              <a:rPr lang="ar-SA" sz="2400" dirty="0" smtClean="0">
                <a:latin typeface="Sakkal Majalla" pitchFamily="2" charset="-78"/>
                <a:cs typeface="Sakkal Majalla" pitchFamily="2" charset="-78"/>
              </a:rPr>
              <a:t>قة </a:t>
            </a:r>
            <a:r>
              <a:rPr lang="ar-SA" sz="2400" dirty="0">
                <a:latin typeface="Sakkal Majalla" pitchFamily="2" charset="-78"/>
                <a:cs typeface="Sakkal Majalla" pitchFamily="2" charset="-78"/>
              </a:rPr>
              <a:t>"عمليتا إنشاء وتدمير النقود".</a:t>
            </a:r>
            <a:endParaRPr lang="fr-FR" sz="24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400" dirty="0">
                <a:latin typeface="Sakkal Majalla" pitchFamily="2" charset="-78"/>
                <a:cs typeface="Sakkal Majalla" pitchFamily="2" charset="-78"/>
              </a:rPr>
              <a:t>إضافة إلى المجمعات النقدية أذكر متغيرات نقدية أخرى؟.</a:t>
            </a:r>
            <a:endParaRPr lang="fr-FR" sz="24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400" dirty="0" smtClean="0">
                <a:latin typeface="Sakkal Majalla" pitchFamily="2" charset="-78"/>
                <a:cs typeface="Sakkal Majalla" pitchFamily="2" charset="-78"/>
              </a:rPr>
              <a:t>اشرح </a:t>
            </a:r>
            <a:r>
              <a:rPr lang="ar-SA" sz="2400" dirty="0" smtClean="0">
                <a:latin typeface="Sakkal Majalla" pitchFamily="2" charset="-78"/>
                <a:cs typeface="Sakkal Majalla" pitchFamily="2" charset="-78"/>
              </a:rPr>
              <a:t>أهم</a:t>
            </a:r>
            <a:r>
              <a:rPr lang="ar-DZ" sz="2400" dirty="0" smtClean="0">
                <a:latin typeface="Sakkal Majalla" pitchFamily="2" charset="-78"/>
                <a:cs typeface="Sakkal Majalla" pitchFamily="2" charset="-78"/>
              </a:rPr>
              <a:t> </a:t>
            </a:r>
            <a:r>
              <a:rPr lang="ar-SA" sz="2400" dirty="0" smtClean="0">
                <a:latin typeface="Sakkal Majalla" pitchFamily="2" charset="-78"/>
                <a:cs typeface="Sakkal Majalla" pitchFamily="2" charset="-78"/>
              </a:rPr>
              <a:t>تعاريف </a:t>
            </a:r>
            <a:r>
              <a:rPr lang="ar-SA" sz="2400" dirty="0">
                <a:latin typeface="Sakkal Majalla" pitchFamily="2" charset="-78"/>
                <a:cs typeface="Sakkal Majalla" pitchFamily="2" charset="-78"/>
              </a:rPr>
              <a:t>ظاهرة الاكتناز؟.</a:t>
            </a:r>
            <a:endParaRPr lang="fr-FR" sz="24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400" dirty="0">
                <a:latin typeface="Sakkal Majalla" pitchFamily="2" charset="-78"/>
                <a:cs typeface="Sakkal Majalla" pitchFamily="2" charset="-78"/>
              </a:rPr>
              <a:t>ما هي مستويات مقابلات الكتلة النقدية وما هي عناصرها؟.</a:t>
            </a:r>
            <a:endParaRPr lang="fr-FR" sz="2400" dirty="0">
              <a:latin typeface="Sakkal Majalla" pitchFamily="2" charset="-78"/>
              <a:cs typeface="Sakkal Majalla" pitchFamily="2" charset="-78"/>
            </a:endParaRPr>
          </a:p>
        </p:txBody>
      </p:sp>
      <p:sp>
        <p:nvSpPr>
          <p:cNvPr id="3" name="Rectangle 2"/>
          <p:cNvSpPr/>
          <p:nvPr/>
        </p:nvSpPr>
        <p:spPr>
          <a:xfrm>
            <a:off x="3594726" y="299562"/>
            <a:ext cx="2198038"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a:t>
            </a:r>
            <a:r>
              <a:rPr lang="ar-SA" sz="2800" b="1" u="sng" dirty="0" smtClean="0">
                <a:solidFill>
                  <a:prstClr val="black"/>
                </a:solidFill>
                <a:latin typeface="Sakkal Majalla" pitchFamily="2" charset="-78"/>
                <a:cs typeface="Sakkal Majalla" pitchFamily="2" charset="-78"/>
              </a:rPr>
              <a:t>المحاضرة</a:t>
            </a:r>
            <a:r>
              <a:rPr lang="ar-SA" sz="2800" b="1" u="sng" dirty="0">
                <a:solidFill>
                  <a:prstClr val="black"/>
                </a:solidFill>
                <a:latin typeface="Sakkal Majalla" pitchFamily="2" charset="-78"/>
                <a:cs typeface="Sakkal Majalla" pitchFamily="2" charset="-78"/>
              </a:rPr>
              <a:t>:</a:t>
            </a:r>
            <a:endParaRPr lang="fr-FR" sz="2800" b="1" u="sng" dirty="0">
              <a:solidFill>
                <a:prstClr val="black"/>
              </a:solidFill>
              <a:latin typeface="Sakkal Majalla" pitchFamily="2" charset="-78"/>
              <a:cs typeface="Sakkal Majalla" pitchFamily="2" charset="-78"/>
            </a:endParaRPr>
          </a:p>
        </p:txBody>
      </p:sp>
      <p:sp>
        <p:nvSpPr>
          <p:cNvPr id="4" name="Rectangle 3"/>
          <p:cNvSpPr/>
          <p:nvPr/>
        </p:nvSpPr>
        <p:spPr>
          <a:xfrm>
            <a:off x="5792764" y="1142963"/>
            <a:ext cx="2653290" cy="646331"/>
          </a:xfrm>
          <a:prstGeom prst="rect">
            <a:avLst/>
          </a:prstGeom>
        </p:spPr>
        <p:txBody>
          <a:bodyPr wrap="square">
            <a:spAutoFit/>
          </a:bodyPr>
          <a:lstStyle/>
          <a:p>
            <a:pPr algn="just" rtl="1">
              <a:lnSpc>
                <a:spcPct val="150000"/>
              </a:lnSpc>
            </a:pPr>
            <a:r>
              <a:rPr lang="ar-DZ" sz="2400" dirty="0">
                <a:latin typeface="Sakkal Majalla" pitchFamily="2" charset="-78"/>
                <a:cs typeface="Sakkal Majalla" pitchFamily="2" charset="-78"/>
              </a:rPr>
              <a:t>أجب عن الأسئلة  التالية:</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851051"/>
            <a:ext cx="7560840" cy="5816977"/>
          </a:xfrm>
          <a:prstGeom prst="rect">
            <a:avLst/>
          </a:prstGeom>
        </p:spPr>
        <p:txBody>
          <a:bodyPr wrap="square">
            <a:spAutoFit/>
          </a:bodyPr>
          <a:lstStyle/>
          <a:p>
            <a:pPr algn="just" rtl="1">
              <a:lnSpc>
                <a:spcPct val="150000"/>
              </a:lnSpc>
            </a:pPr>
            <a:endParaRPr lang="ar-DZ" sz="2400" b="1" u="sng" dirty="0" smtClean="0">
              <a:latin typeface="Sakkal Majalla" pitchFamily="2" charset="-78"/>
              <a:cs typeface="Sakkal Majalla" pitchFamily="2" charset="-78"/>
            </a:endParaRPr>
          </a:p>
          <a:p>
            <a:pPr algn="just" rtl="1">
              <a:lnSpc>
                <a:spcPct val="150000"/>
              </a:lnSpc>
            </a:pPr>
            <a:r>
              <a:rPr lang="ar-DZ" sz="2800" b="1" dirty="0" smtClean="0">
                <a:latin typeface="Sakkal Majalla" pitchFamily="2" charset="-78"/>
                <a:cs typeface="Sakkal Majalla" pitchFamily="2" charset="-78"/>
              </a:rPr>
              <a:t>ماهية </a:t>
            </a:r>
            <a:r>
              <a:rPr lang="ar-DZ" sz="2800" b="1" dirty="0">
                <a:latin typeface="Sakkal Majalla" pitchFamily="2" charset="-78"/>
                <a:cs typeface="Sakkal Majalla" pitchFamily="2" charset="-78"/>
              </a:rPr>
              <a:t>النظام النقدي </a:t>
            </a:r>
            <a:r>
              <a:rPr lang="ar-DZ" sz="2800" b="1" dirty="0" smtClean="0">
                <a:latin typeface="Sakkal Majalla" pitchFamily="2" charset="-78"/>
                <a:cs typeface="Sakkal Majalla" pitchFamily="2" charset="-78"/>
              </a:rPr>
              <a:t>وأنواعه:</a:t>
            </a:r>
            <a:endParaRPr lang="fr-FR" sz="2800" dirty="0">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قبل </a:t>
            </a:r>
            <a:r>
              <a:rPr lang="ar-DZ" sz="2400" dirty="0">
                <a:latin typeface="Sakkal Majalla" pitchFamily="2" charset="-78"/>
                <a:cs typeface="Sakkal Majalla" pitchFamily="2" charset="-78"/>
              </a:rPr>
              <a:t>الشروع في عرض خصائص هذا النظام وما وراءه من أنظمة نقدية نقدم فيما يلي تعريفا للنظام النقدي.</a:t>
            </a:r>
            <a:endParaRPr lang="fr-FR" sz="2400" dirty="0">
              <a:latin typeface="Sakkal Majalla" pitchFamily="2" charset="-78"/>
              <a:cs typeface="Sakkal Majalla" pitchFamily="2" charset="-78"/>
            </a:endParaRPr>
          </a:p>
          <a:p>
            <a:pPr algn="just" rtl="1">
              <a:lnSpc>
                <a:spcPct val="150000"/>
              </a:lnSpc>
            </a:pPr>
            <a:r>
              <a:rPr lang="ar-DZ" sz="2400" b="1" dirty="0">
                <a:latin typeface="Sakkal Majalla" pitchFamily="2" charset="-78"/>
                <a:cs typeface="Sakkal Majalla" pitchFamily="2" charset="-78"/>
              </a:rPr>
              <a:t>1.1. </a:t>
            </a:r>
            <a:r>
              <a:rPr lang="ar-DZ" sz="2800" b="1" dirty="0">
                <a:latin typeface="Sakkal Majalla" pitchFamily="2" charset="-78"/>
                <a:cs typeface="Sakkal Majalla" pitchFamily="2" charset="-78"/>
              </a:rPr>
              <a:t>تعريف النظام النقدي</a:t>
            </a:r>
            <a:endParaRPr lang="fr-FR" sz="2800" dirty="0">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يعرف </a:t>
            </a:r>
            <a:r>
              <a:rPr lang="ar-DZ" sz="2400" dirty="0">
                <a:latin typeface="Sakkal Majalla" pitchFamily="2" charset="-78"/>
                <a:cs typeface="Sakkal Majalla" pitchFamily="2" charset="-78"/>
              </a:rPr>
              <a:t>النظام النقدي على أنه مجموعة من القواعد التنظيمية والمؤسسات النقدية الخاصة بالتداول النقدي في بيئة اقتصادية معينة، حسب أنواع النقود المستعملة، وطرق إصدارها وقواعد الحساب النقدي التي تحقق الوظائف المختلفة للنقد</a:t>
            </a:r>
            <a:r>
              <a:rPr lang="ar-DZ" sz="2400" dirty="0" smtClean="0">
                <a:latin typeface="Sakkal Majalla" pitchFamily="2" charset="-78"/>
                <a:cs typeface="Sakkal Majalla" pitchFamily="2" charset="-78"/>
              </a:rPr>
              <a:t>. فالنظام </a:t>
            </a:r>
            <a:r>
              <a:rPr lang="ar-DZ" sz="2400" dirty="0">
                <a:latin typeface="Sakkal Majalla" pitchFamily="2" charset="-78"/>
                <a:cs typeface="Sakkal Majalla" pitchFamily="2" charset="-78"/>
              </a:rPr>
              <a:t>النقدي، مثله مثل أي نظام اقتصادي آخر، فهو عبارة عن مجموعة العلاقات والتنظيمات التي تميز الحياة النقدية في مجتمع ما.</a:t>
            </a:r>
            <a:endParaRPr lang="fr-FR" sz="2400" dirty="0">
              <a:latin typeface="Sakkal Majalla" pitchFamily="2" charset="-78"/>
              <a:cs typeface="Sakkal Majalla" pitchFamily="2" charset="-78"/>
            </a:endParaRPr>
          </a:p>
        </p:txBody>
      </p:sp>
      <p:sp>
        <p:nvSpPr>
          <p:cNvPr id="3" name="Rectangle 2"/>
          <p:cNvSpPr/>
          <p:nvPr/>
        </p:nvSpPr>
        <p:spPr>
          <a:xfrm>
            <a:off x="1979712" y="260648"/>
            <a:ext cx="5256584" cy="1200329"/>
          </a:xfrm>
          <a:prstGeom prst="rect">
            <a:avLst/>
          </a:prstGeom>
        </p:spPr>
        <p:txBody>
          <a:bodyPr wrap="square">
            <a:spAutoFit/>
          </a:bodyPr>
          <a:lstStyle/>
          <a:p>
            <a:pPr lvl="0" algn="ctr" rtl="1"/>
            <a:r>
              <a:rPr lang="ar-DZ" sz="3600" b="1" dirty="0">
                <a:solidFill>
                  <a:srgbClr val="0070C0"/>
                </a:solidFill>
                <a:latin typeface="Sakkal Majalla" pitchFamily="2" charset="-78"/>
                <a:cs typeface="Sakkal Majalla" pitchFamily="2" charset="-78"/>
              </a:rPr>
              <a:t>المحاضرة </a:t>
            </a:r>
            <a:r>
              <a:rPr lang="ar-DZ" sz="3600" b="1" dirty="0" smtClean="0">
                <a:solidFill>
                  <a:srgbClr val="0070C0"/>
                </a:solidFill>
                <a:latin typeface="Sakkal Majalla" pitchFamily="2" charset="-78"/>
                <a:cs typeface="Sakkal Majalla" pitchFamily="2" charset="-78"/>
              </a:rPr>
              <a:t>الخامسة: </a:t>
            </a:r>
            <a:r>
              <a:rPr lang="ar-DZ" sz="3600" b="1" dirty="0" smtClean="0">
                <a:solidFill>
                  <a:srgbClr val="0070C0"/>
                </a:solidFill>
                <a:latin typeface="Sakkal Majalla" pitchFamily="2" charset="-78"/>
                <a:cs typeface="Sakkal Majalla" pitchFamily="2" charset="-78"/>
              </a:rPr>
              <a:t>النظام النقدي: تعريفه، اهدافه، مراحل تطوره</a:t>
            </a:r>
            <a:endParaRPr lang="fr-FR" sz="36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100" advTm="22000">
        <p14:switch dir="r"/>
      </p:transition>
    </mc:Choice>
    <mc:Fallback xmlns="">
      <p:transition spd="slow" advTm="22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0719" y="1507357"/>
            <a:ext cx="7781925" cy="415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699792" y="332656"/>
            <a:ext cx="3816424" cy="1323439"/>
          </a:xfrm>
          <a:prstGeom prst="rect">
            <a:avLst/>
          </a:prstGeom>
        </p:spPr>
        <p:txBody>
          <a:bodyPr wrap="square">
            <a:spAutoFit/>
          </a:bodyPr>
          <a:lstStyle/>
          <a:p>
            <a:pPr algn="ctr" rtl="1"/>
            <a:r>
              <a:rPr lang="ar-DZ" sz="2000" b="1" dirty="0" smtClean="0">
                <a:latin typeface="Sakkal Majalla" pitchFamily="2" charset="-78"/>
                <a:cs typeface="Sakkal Majalla" pitchFamily="2" charset="-78"/>
              </a:rPr>
              <a:t>عرض المقرر الدراسي عبر الخط</a:t>
            </a:r>
          </a:p>
          <a:p>
            <a:pPr algn="ctr" rtl="1"/>
            <a:r>
              <a:rPr lang="ar-DZ" sz="2000" b="1" dirty="0" smtClean="0">
                <a:latin typeface="Sakkal Majalla" pitchFamily="2" charset="-78"/>
                <a:cs typeface="Sakkal Majalla" pitchFamily="2" charset="-78"/>
              </a:rPr>
              <a:t>مقياس: </a:t>
            </a:r>
            <a:r>
              <a:rPr lang="ar-DZ" sz="2000" b="1" dirty="0" err="1" smtClean="0">
                <a:latin typeface="Sakkal Majalla" pitchFamily="2" charset="-78"/>
                <a:cs typeface="Sakkal Majalla" pitchFamily="2" charset="-78"/>
              </a:rPr>
              <a:t>إقتصاد</a:t>
            </a:r>
            <a:r>
              <a:rPr lang="ar-DZ" sz="2000" b="1" dirty="0" smtClean="0">
                <a:latin typeface="Sakkal Majalla" pitchFamily="2" charset="-78"/>
                <a:cs typeface="Sakkal Majalla" pitchFamily="2" charset="-78"/>
              </a:rPr>
              <a:t> نقدي</a:t>
            </a:r>
          </a:p>
          <a:p>
            <a:pPr algn="ctr" rtl="1"/>
            <a:r>
              <a:rPr lang="ar-DZ" sz="2000" b="1" dirty="0" smtClean="0">
                <a:latin typeface="Sakkal Majalla" pitchFamily="2" charset="-78"/>
                <a:cs typeface="Sakkal Majalla" pitchFamily="2" charset="-78"/>
              </a:rPr>
              <a:t>لطلبة السنة الثانية ليسانس جميع الشعب</a:t>
            </a:r>
          </a:p>
          <a:p>
            <a:pPr algn="ctr" rtl="1"/>
            <a:r>
              <a:rPr lang="ar-DZ" sz="2000" b="1" dirty="0" smtClean="0">
                <a:latin typeface="Sakkal Majalla" pitchFamily="2" charset="-78"/>
                <a:cs typeface="Sakkal Majalla" pitchFamily="2" charset="-78"/>
              </a:rPr>
              <a:t>السداسي الثالث 2025/2024</a:t>
            </a:r>
            <a:endParaRPr lang="fr-FR" sz="2000" b="1" dirty="0"/>
          </a:p>
        </p:txBody>
      </p:sp>
    </p:spTree>
    <p:extLst>
      <p:ext uri="{BB962C8B-B14F-4D97-AF65-F5344CB8AC3E}">
        <p14:creationId xmlns:p14="http://schemas.microsoft.com/office/powerpoint/2010/main" val="3245835600"/>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6633"/>
            <a:ext cx="7848872" cy="6740307"/>
          </a:xfrm>
          <a:prstGeom prst="rect">
            <a:avLst/>
          </a:prstGeom>
        </p:spPr>
        <p:txBody>
          <a:bodyPr wrap="square">
            <a:spAutoFit/>
          </a:bodyPr>
          <a:lstStyle/>
          <a:p>
            <a:pPr algn="just" rtl="1"/>
            <a:r>
              <a:rPr lang="ar-DZ" sz="2400" b="1" dirty="0">
                <a:latin typeface="Sakkal Majalla" pitchFamily="2" charset="-78"/>
                <a:cs typeface="Sakkal Majalla" pitchFamily="2" charset="-78"/>
              </a:rPr>
              <a:t>2.1. أهداف النظام </a:t>
            </a:r>
            <a:r>
              <a:rPr lang="ar-DZ" sz="2400" b="1" dirty="0" smtClean="0">
                <a:latin typeface="Sakkal Majalla" pitchFamily="2" charset="-78"/>
                <a:cs typeface="Sakkal Majalla" pitchFamily="2" charset="-78"/>
              </a:rPr>
              <a:t>النقدي:</a:t>
            </a:r>
            <a:endParaRPr lang="fr-FR" sz="2400" dirty="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تترجم </a:t>
            </a:r>
            <a:r>
              <a:rPr lang="ar-DZ" sz="2400" dirty="0">
                <a:latin typeface="Sakkal Majalla" pitchFamily="2" charset="-78"/>
                <a:cs typeface="Sakkal Majalla" pitchFamily="2" charset="-78"/>
              </a:rPr>
              <a:t>أهداف النظام النقدي من قبل النظام المصرفي تحت إشراف البنك المركزي، ومن أهمها:</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كفاءة إدارة النقود المتداولة في الاقتصاد (كالتحويل من نوع لآخر).</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ثبات قيمة وحدة النقد (المحافظة على القوة الشرائية للنقد).</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تحقيق أهداف السياسة النقدية (معدل نمو متزايد، أسعار مستقرة،...).</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توفير الثقة في وحدة النقد ( محليا ودوليا).</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3.1. مكونات النظام النقدي</a:t>
            </a:r>
            <a:r>
              <a:rPr lang="ar-DZ" sz="2400" dirty="0">
                <a:latin typeface="Sakkal Majalla" pitchFamily="2" charset="-78"/>
                <a:cs typeface="Sakkal Majalla" pitchFamily="2" charset="-78"/>
              </a:rPr>
              <a:t>: يتكون النظام</a:t>
            </a:r>
            <a:r>
              <a:rPr lang="ar-DZ" sz="2400" b="1" dirty="0">
                <a:latin typeface="Sakkal Majalla" pitchFamily="2" charset="-78"/>
                <a:cs typeface="Sakkal Majalla" pitchFamily="2" charset="-78"/>
              </a:rPr>
              <a:t> </a:t>
            </a:r>
            <a:r>
              <a:rPr lang="ar-DZ" sz="2400" dirty="0">
                <a:latin typeface="Sakkal Majalla" pitchFamily="2" charset="-78"/>
                <a:cs typeface="Sakkal Majalla" pitchFamily="2" charset="-78"/>
              </a:rPr>
              <a:t>من ثلاثة </a:t>
            </a:r>
            <a:r>
              <a:rPr lang="ar-DZ" sz="2400" dirty="0" smtClean="0">
                <a:latin typeface="Sakkal Majalla" pitchFamily="2" charset="-78"/>
                <a:cs typeface="Sakkal Majalla" pitchFamily="2" charset="-78"/>
              </a:rPr>
              <a:t>دعامات </a:t>
            </a:r>
            <a:r>
              <a:rPr lang="ar-DZ" sz="2400" dirty="0">
                <a:latin typeface="Sakkal Majalla" pitchFamily="2" charset="-78"/>
                <a:cs typeface="Sakkal Majalla" pitchFamily="2" charset="-78"/>
              </a:rPr>
              <a:t>أساسية وهي:</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أ- النقود بمختلف أنواعها (أي العرض النقدي).</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ب- المؤسسات النقدية: وهي تلك المؤسسات التي تختص في إنشاء وإصدار النقود (البنك المركزي والبنوك التجارية).</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جـ- القواعد والتنظيمات والتشريعات: أي النظام الذي يساعد النقود على أداء وظائفها.</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4.1. خصائص النظام النقدي: </a:t>
            </a:r>
            <a:endParaRPr lang="ar-DZ" sz="2400" b="1" dirty="0" smtClean="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أهم </a:t>
            </a:r>
            <a:r>
              <a:rPr lang="ar-DZ" sz="2400" dirty="0">
                <a:latin typeface="Sakkal Majalla" pitchFamily="2" charset="-78"/>
                <a:cs typeface="Sakkal Majalla" pitchFamily="2" charset="-78"/>
              </a:rPr>
              <a:t>هذه الخصائص هي:</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1.4.1. نظام مركب:</a:t>
            </a:r>
            <a:r>
              <a:rPr lang="ar-DZ" sz="2400" dirty="0">
                <a:latin typeface="Sakkal Majalla" pitchFamily="2" charset="-78"/>
                <a:cs typeface="Sakkal Majalla" pitchFamily="2" charset="-78"/>
              </a:rPr>
              <a:t> ويقصد بهذه الخاصية أن هناك عنصرا أساسيا في النظام وهو القاعدة القانونية (وهي الأساس الذي يتخذه المجتمع في قياس القيم </a:t>
            </a:r>
            <a:r>
              <a:rPr lang="ar-DZ" sz="2400" dirty="0" smtClean="0">
                <a:latin typeface="Sakkal Majalla" pitchFamily="2" charset="-78"/>
                <a:cs typeface="Sakkal Majalla" pitchFamily="2" charset="-78"/>
              </a:rPr>
              <a:t>الاقتصادية </a:t>
            </a:r>
            <a:r>
              <a:rPr lang="ar-DZ" sz="2400" dirty="0">
                <a:latin typeface="Sakkal Majalla" pitchFamily="2" charset="-78"/>
                <a:cs typeface="Sakkal Majalla" pitchFamily="2" charset="-78"/>
              </a:rPr>
              <a:t>ومقارنة بعضها ببعض) وباقي العناصر ثانوية، وهي نقود القاعدة القانونية ذاتها أي وحدة القياس والتحاسب في المعاملات الرسمية.</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920880" cy="6740307"/>
          </a:xfrm>
          <a:prstGeom prst="rect">
            <a:avLst/>
          </a:prstGeom>
        </p:spPr>
        <p:txBody>
          <a:bodyPr wrap="square">
            <a:spAutoFit/>
          </a:bodyPr>
          <a:lstStyle/>
          <a:p>
            <a:pPr algn="just" rtl="1"/>
            <a:r>
              <a:rPr lang="ar-DZ" sz="2400" b="1" dirty="0">
                <a:latin typeface="Sakkal Majalla" pitchFamily="2" charset="-78"/>
                <a:cs typeface="Sakkal Majalla" pitchFamily="2" charset="-78"/>
              </a:rPr>
              <a:t>2.4.1. نظام </a:t>
            </a:r>
            <a:r>
              <a:rPr lang="ar-DZ" sz="2400" b="1" dirty="0" smtClean="0">
                <a:latin typeface="Sakkal Majalla" pitchFamily="2" charset="-78"/>
                <a:cs typeface="Sakkal Majalla" pitchFamily="2" charset="-78"/>
              </a:rPr>
              <a:t>اجتماعي</a:t>
            </a:r>
            <a:r>
              <a:rPr lang="ar-DZ" sz="2400" b="1" dirty="0">
                <a:latin typeface="Sakkal Majalla" pitchFamily="2" charset="-78"/>
                <a:cs typeface="Sakkal Majalla" pitchFamily="2" charset="-78"/>
              </a:rPr>
              <a:t>:</a:t>
            </a:r>
            <a:r>
              <a:rPr lang="ar-DZ" sz="2400" dirty="0">
                <a:latin typeface="Sakkal Majalla" pitchFamily="2" charset="-78"/>
                <a:cs typeface="Sakkal Majalla" pitchFamily="2" charset="-78"/>
              </a:rPr>
              <a:t> النظام النقدي هو إنعكاس للنظام الإجتماعي والإقتصادي الذي يعمل </a:t>
            </a:r>
            <a:r>
              <a:rPr lang="ar-DZ" sz="2400" dirty="0" smtClean="0">
                <a:latin typeface="Sakkal Majalla" pitchFamily="2" charset="-78"/>
                <a:cs typeface="Sakkal Majalla" pitchFamily="2" charset="-78"/>
              </a:rPr>
              <a:t>فيه هذا </a:t>
            </a:r>
            <a:r>
              <a:rPr lang="ar-DZ" sz="2400" dirty="0">
                <a:latin typeface="Sakkal Majalla" pitchFamily="2" charset="-78"/>
                <a:cs typeface="Sakkal Majalla" pitchFamily="2" charset="-78"/>
              </a:rPr>
              <a:t>النظام.</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3.4.1. نظام مرن:</a:t>
            </a:r>
            <a:r>
              <a:rPr lang="ar-DZ" sz="2400" dirty="0">
                <a:latin typeface="Sakkal Majalla" pitchFamily="2" charset="-78"/>
                <a:cs typeface="Sakkal Majalla" pitchFamily="2" charset="-78"/>
              </a:rPr>
              <a:t> أي يتطور ويتغير تبعا لتطور النظام السائد.</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2</a:t>
            </a:r>
            <a:r>
              <a:rPr lang="ar-DZ" sz="2400" b="1" u="sng" dirty="0">
                <a:latin typeface="Sakkal Majalla" pitchFamily="2" charset="-78"/>
                <a:cs typeface="Sakkal Majalla" pitchFamily="2" charset="-78"/>
              </a:rPr>
              <a:t>. أنواع الأنظمة </a:t>
            </a:r>
            <a:r>
              <a:rPr lang="ar-DZ" sz="2400" b="1" u="sng" dirty="0" smtClean="0">
                <a:latin typeface="Sakkal Majalla" pitchFamily="2" charset="-78"/>
                <a:cs typeface="Sakkal Majalla" pitchFamily="2" charset="-78"/>
              </a:rPr>
              <a:t>النقدية:</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1.2. النظام النقدي السلعي</a:t>
            </a:r>
            <a:r>
              <a:rPr lang="ar-DZ" sz="2400" dirty="0">
                <a:latin typeface="Sakkal Majalla" pitchFamily="2" charset="-78"/>
                <a:cs typeface="Sakkal Majalla" pitchFamily="2" charset="-78"/>
              </a:rPr>
              <a:t>: وهو ذلك النظام الذي يعطى في ظله قبولا عاما لسلعة معينة أو عدة سلع سعرا ثابتا من أجل التحاسب والقياس لباقي السلع الأخرى وتحت شروط محددة. </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2.2. النظام النقدي المعدني </a:t>
            </a:r>
            <a:r>
              <a:rPr lang="ar-DZ" sz="2400" b="1" dirty="0" smtClean="0">
                <a:latin typeface="Sakkal Majalla" pitchFamily="2" charset="-78"/>
                <a:cs typeface="Sakkal Majalla" pitchFamily="2" charset="-78"/>
              </a:rPr>
              <a:t>:</a:t>
            </a:r>
            <a:r>
              <a:rPr lang="ar-DZ" sz="2400" dirty="0">
                <a:latin typeface="Sakkal Majalla" pitchFamily="2" charset="-78"/>
                <a:cs typeface="Sakkal Majalla" pitchFamily="2" charset="-78"/>
              </a:rPr>
              <a:t> </a:t>
            </a:r>
            <a:r>
              <a:rPr lang="ar-DZ" sz="2400" dirty="0" smtClean="0">
                <a:latin typeface="Sakkal Majalla" pitchFamily="2" charset="-78"/>
                <a:cs typeface="Sakkal Majalla" pitchFamily="2" charset="-78"/>
              </a:rPr>
              <a:t>بدأت </a:t>
            </a:r>
            <a:r>
              <a:rPr lang="ar-DZ" sz="2400" dirty="0">
                <a:latin typeface="Sakkal Majalla" pitchFamily="2" charset="-78"/>
                <a:cs typeface="Sakkal Majalla" pitchFamily="2" charset="-78"/>
              </a:rPr>
              <a:t>هذه المرحلة مع بداية القرن التاسع عشر </a:t>
            </a:r>
            <a:r>
              <a:rPr lang="ar-DZ" sz="2400" dirty="0" smtClean="0">
                <a:latin typeface="Sakkal Majalla" pitchFamily="2" charset="-78"/>
                <a:cs typeface="Sakkal Majalla" pitchFamily="2" charset="-78"/>
              </a:rPr>
              <a:t>وانتهت </a:t>
            </a:r>
            <a:r>
              <a:rPr lang="ar-DZ" sz="2400" dirty="0">
                <a:latin typeface="Sakkal Majalla" pitchFamily="2" charset="-78"/>
                <a:cs typeface="Sakkal Majalla" pitchFamily="2" charset="-78"/>
              </a:rPr>
              <a:t>بعد أزمة الكساد الكبير، وتم الأخذ بنظام النقد المعدني سواء في صورة ذهب أو فضة، حيث تُستمد قيمة النقود من قيمة المعدن الذي تُسك منه، وينقسم هذا النظام  إلى ما يلي:</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1.2.2.  نظام النقد وفق المعدن الواحد  </a:t>
            </a:r>
            <a:r>
              <a:rPr lang="ar-DZ" sz="2400" dirty="0">
                <a:latin typeface="Sakkal Majalla" pitchFamily="2" charset="-78"/>
                <a:cs typeface="Sakkal Majalla" pitchFamily="2" charset="-78"/>
              </a:rPr>
              <a:t>ويشمل</a:t>
            </a:r>
            <a:r>
              <a:rPr lang="ar-DZ" sz="2400" b="1" dirty="0">
                <a:latin typeface="Sakkal Majalla" pitchFamily="2" charset="-78"/>
                <a:cs typeface="Sakkal Majalla" pitchFamily="2" charset="-78"/>
              </a:rPr>
              <a:t>: </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1.1.2.2.النظام الفضي: </a:t>
            </a:r>
            <a:r>
              <a:rPr lang="ar-DZ" sz="2400" dirty="0">
                <a:latin typeface="Sakkal Majalla" pitchFamily="2" charset="-78"/>
                <a:cs typeface="Sakkal Majalla" pitchFamily="2" charset="-78"/>
              </a:rPr>
              <a:t>في هذا النظام يلعب معدن الفضة نفس الدور الذي يلعبه الذهب في ظل نظام المسكوكات الذهبية ومن شروط قيامه</a:t>
            </a:r>
            <a:r>
              <a:rPr lang="ar-DZ" sz="2400" baseline="30000" dirty="0">
                <a:latin typeface="Sakkal Majalla" pitchFamily="2" charset="-78"/>
                <a:cs typeface="Sakkal Majalla" pitchFamily="2" charset="-78"/>
              </a:rPr>
              <a:t> </a:t>
            </a:r>
            <a:r>
              <a:rPr lang="ar-DZ" sz="2400" dirty="0">
                <a:latin typeface="Sakkal Majalla" pitchFamily="2" charset="-78"/>
                <a:cs typeface="Sakkal Majalla" pitchFamily="2" charset="-78"/>
              </a:rPr>
              <a:t> :</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تعريف وحدة النقد بوزن معين من الفضة بموجب قانون .</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القوة الوفائية غير المحدودة.</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قابلية الأنواع الأخرى من النقود (النقود الورقية) للصرف عند حد التعادل بمسكوكات فضية .</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a:t>
            </a:r>
            <a:r>
              <a:rPr lang="ar-DZ" sz="2400" dirty="0" smtClean="0">
                <a:latin typeface="Sakkal Majalla" pitchFamily="2" charset="-78"/>
                <a:cs typeface="Sakkal Majalla" pitchFamily="2" charset="-78"/>
              </a:rPr>
              <a:t>االاعتراف </a:t>
            </a:r>
            <a:r>
              <a:rPr lang="ar-DZ" sz="2400" dirty="0">
                <a:latin typeface="Sakkal Majalla" pitchFamily="2" charset="-78"/>
                <a:cs typeface="Sakkal Majalla" pitchFamily="2" charset="-78"/>
              </a:rPr>
              <a:t>بحرية السك (ضرب العملة ).</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حرية </a:t>
            </a:r>
            <a:r>
              <a:rPr lang="ar-DZ" sz="2400" dirty="0" smtClean="0">
                <a:latin typeface="Sakkal Majalla" pitchFamily="2" charset="-78"/>
                <a:cs typeface="Sakkal Majalla" pitchFamily="2" charset="-78"/>
              </a:rPr>
              <a:t>استيراد </a:t>
            </a:r>
            <a:r>
              <a:rPr lang="ar-DZ" sz="2400" dirty="0">
                <a:latin typeface="Sakkal Majalla" pitchFamily="2" charset="-78"/>
                <a:cs typeface="Sakkal Majalla" pitchFamily="2" charset="-78"/>
              </a:rPr>
              <a:t>وتصدير الفضة.</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76328"/>
            <a:ext cx="7920880" cy="6370975"/>
          </a:xfrm>
          <a:prstGeom prst="rect">
            <a:avLst/>
          </a:prstGeom>
        </p:spPr>
        <p:txBody>
          <a:bodyPr wrap="square">
            <a:spAutoFit/>
          </a:bodyPr>
          <a:lstStyle/>
          <a:p>
            <a:pPr algn="just" rtl="1"/>
            <a:r>
              <a:rPr lang="ar-DZ" sz="2400" b="1" dirty="0">
                <a:latin typeface="Sakkal Majalla" pitchFamily="2" charset="-78"/>
                <a:cs typeface="Sakkal Majalla" pitchFamily="2" charset="-78"/>
              </a:rPr>
              <a:t>2.1.2.2.النظام الذهبي: </a:t>
            </a:r>
            <a:endParaRPr lang="ar-DZ" sz="2400" b="1" dirty="0" smtClean="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وعرف </a:t>
            </a:r>
            <a:r>
              <a:rPr lang="ar-DZ" sz="2400" dirty="0">
                <a:latin typeface="Sakkal Majalla" pitchFamily="2" charset="-78"/>
                <a:cs typeface="Sakkal Majalla" pitchFamily="2" charset="-78"/>
              </a:rPr>
              <a:t>بدوره عدة مراحل: </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أ- نظام المسكوكات الذهبية</a:t>
            </a:r>
            <a:r>
              <a:rPr lang="ar-DZ" sz="2400" dirty="0">
                <a:latin typeface="Sakkal Majalla" pitchFamily="2" charset="-78"/>
                <a:cs typeface="Sakkal Majalla" pitchFamily="2" charset="-78"/>
              </a:rPr>
              <a:t>: ويسمى هذا النظام (نظام القطع الذهبية)، لقد ساد هذا النظام معظم دول العالم خلال القسم الأكبر من القرن التاسع عشر وحتى الحرب العالمية الأولى، ومع قيام الحرب أوقفت الدول العمل بهذا النظام في (عام 1914)، ومن شروط قيامه: </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 تعريف الوحدة النقدية بوزن معين من الذهب وذلك بموجب قانون.</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a:t>
            </a:r>
            <a:r>
              <a:rPr lang="ar-DZ" sz="2400" dirty="0" smtClean="0">
                <a:latin typeface="Sakkal Majalla" pitchFamily="2" charset="-78"/>
                <a:cs typeface="Sakkal Majalla" pitchFamily="2" charset="-78"/>
              </a:rPr>
              <a:t>الاعتراف </a:t>
            </a:r>
            <a:r>
              <a:rPr lang="ar-DZ" sz="2400" dirty="0">
                <a:latin typeface="Sakkal Majalla" pitchFamily="2" charset="-78"/>
                <a:cs typeface="Sakkal Majalla" pitchFamily="2" charset="-78"/>
              </a:rPr>
              <a:t>للأفراد بحرية سك النقود (ضرب العملة).</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قابلية أنواع النقود الأخرى (النقود الورقية) للصرف عند حد التعادل بمسكوكات ذهبية.</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  </a:t>
            </a:r>
            <a:r>
              <a:rPr lang="ar-DZ" sz="2400" dirty="0">
                <a:latin typeface="Sakkal Majalla" pitchFamily="2" charset="-78"/>
                <a:cs typeface="Sakkal Majalla" pitchFamily="2" charset="-78"/>
              </a:rPr>
              <a:t>- القوة الوفائية غير المحدودة . </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حرية </a:t>
            </a:r>
            <a:r>
              <a:rPr lang="ar-DZ" sz="2400" dirty="0" smtClean="0">
                <a:latin typeface="Sakkal Majalla" pitchFamily="2" charset="-78"/>
                <a:cs typeface="Sakkal Majalla" pitchFamily="2" charset="-78"/>
              </a:rPr>
              <a:t>استيراد </a:t>
            </a:r>
            <a:r>
              <a:rPr lang="ar-DZ" sz="2400" dirty="0">
                <a:latin typeface="Sakkal Majalla" pitchFamily="2" charset="-78"/>
                <a:cs typeface="Sakkal Majalla" pitchFamily="2" charset="-78"/>
              </a:rPr>
              <a:t>وتصدير الذهب.</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ب- نظام السبائك الذهبية</a:t>
            </a:r>
            <a:r>
              <a:rPr lang="ar-DZ" sz="2400" dirty="0">
                <a:latin typeface="Sakkal Majalla" pitchFamily="2" charset="-78"/>
                <a:cs typeface="Sakkal Majalla" pitchFamily="2" charset="-78"/>
              </a:rPr>
              <a:t>: وهي عبارة عن قطع ذهبية لا تجعل من الذهب عملة متداولة ولكن </a:t>
            </a:r>
            <a:r>
              <a:rPr lang="ar-DZ" sz="2400" dirty="0" smtClean="0">
                <a:latin typeface="Sakkal Majalla" pitchFamily="2" charset="-78"/>
                <a:cs typeface="Sakkal Majalla" pitchFamily="2" charset="-78"/>
              </a:rPr>
              <a:t>اكتفت </a:t>
            </a:r>
            <a:r>
              <a:rPr lang="ar-DZ" sz="2400" dirty="0">
                <a:latin typeface="Sakkal Majalla" pitchFamily="2" charset="-78"/>
                <a:cs typeface="Sakkal Majalla" pitchFamily="2" charset="-78"/>
              </a:rPr>
              <a:t>بربط العملة المتداولة بمقدار معين من الذهب الموجود في خزائن البنك المركزي، وهي غير قابلة </a:t>
            </a:r>
            <a:r>
              <a:rPr lang="ar-DZ" sz="2400" dirty="0" smtClean="0">
                <a:latin typeface="Sakkal Majalla" pitchFamily="2" charset="-78"/>
                <a:cs typeface="Sakkal Majalla" pitchFamily="2" charset="-78"/>
              </a:rPr>
              <a:t>للاستبدال </a:t>
            </a:r>
            <a:r>
              <a:rPr lang="ar-DZ" sz="2400" dirty="0">
                <a:latin typeface="Sakkal Majalla" pitchFamily="2" charset="-78"/>
                <a:cs typeface="Sakkal Majalla" pitchFamily="2" charset="-78"/>
              </a:rPr>
              <a:t>به إلا وفق شروط، وقد يكون الغطاء الذهبي لهذه الأوراق كاملا أو نسبيا حسب النظام المعمول به، ومن شروط قيامه: </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تحديد سعر ثابت للذهب بالعملة الوطنية.</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a:t>
            </a:r>
            <a:r>
              <a:rPr lang="ar-DZ" sz="2400" dirty="0" smtClean="0">
                <a:latin typeface="Sakkal Majalla" pitchFamily="2" charset="-78"/>
                <a:cs typeface="Sakkal Majalla" pitchFamily="2" charset="-78"/>
              </a:rPr>
              <a:t>استعداد </a:t>
            </a:r>
            <a:r>
              <a:rPr lang="ar-DZ" sz="2400" dirty="0">
                <a:latin typeface="Sakkal Majalla" pitchFamily="2" charset="-78"/>
                <a:cs typeface="Sakkal Majalla" pitchFamily="2" charset="-78"/>
              </a:rPr>
              <a:t>السلطات النقدية لبيع وشراء الذهب على شكل سبائك لا يقل وزنها عن مقدار معين بالسعر المحدد قانونا ومهما كانت القيمة. </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6370" y="188640"/>
            <a:ext cx="7776865" cy="6740307"/>
          </a:xfrm>
          <a:prstGeom prst="rect">
            <a:avLst/>
          </a:prstGeom>
        </p:spPr>
        <p:txBody>
          <a:bodyPr wrap="square">
            <a:spAutoFit/>
          </a:bodyPr>
          <a:lstStyle/>
          <a:p>
            <a:pPr algn="just" rtl="1"/>
            <a:r>
              <a:rPr lang="ar-DZ" sz="2400" b="1" dirty="0">
                <a:latin typeface="Sakkal Majalla" pitchFamily="2" charset="-78"/>
                <a:cs typeface="Sakkal Majalla" pitchFamily="2" charset="-78"/>
              </a:rPr>
              <a:t>جـ- نظام الصرف بالذهب: </a:t>
            </a:r>
            <a:endParaRPr lang="ar-DZ" sz="2400" b="1" dirty="0" smtClean="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بمقتضاه </a:t>
            </a:r>
            <a:r>
              <a:rPr lang="ar-DZ" sz="2400" dirty="0">
                <a:latin typeface="Sakkal Majalla" pitchFamily="2" charset="-78"/>
                <a:cs typeface="Sakkal Majalla" pitchFamily="2" charset="-78"/>
              </a:rPr>
              <a:t>يتم تعويض الذهب في </a:t>
            </a:r>
            <a:r>
              <a:rPr lang="ar-DZ" sz="2400" dirty="0" smtClean="0">
                <a:latin typeface="Sakkal Majalla" pitchFamily="2" charset="-78"/>
                <a:cs typeface="Sakkal Majalla" pitchFamily="2" charset="-78"/>
              </a:rPr>
              <a:t>الاحتياطات </a:t>
            </a:r>
            <a:r>
              <a:rPr lang="ar-DZ" sz="2400" dirty="0">
                <a:latin typeface="Sakkal Majalla" pitchFamily="2" charset="-78"/>
                <a:cs typeface="Sakkal Majalla" pitchFamily="2" charset="-78"/>
              </a:rPr>
              <a:t>الوطنية بعملة قابلة للتحويل إلى ذهب يسلمها ويشتريها البنك المركزي وفق معدلات صرف محددة، ومن شروط قيامه : </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تُعَّرف وحدة النقد بالنسبة إلى نقد أجنبي مرتبط بالذهب (قابل للإبدال بالذهب). </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أن السلطة النقدية التي تصدر النقود الورقية تتعهد لحاملها بإبدالها عند الطلب بما يقابلها من النقد الأجنبي.</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أن السلطات النقدية تحتفظ لديها </a:t>
            </a:r>
            <a:r>
              <a:rPr lang="ar-DZ" sz="2400" dirty="0" smtClean="0">
                <a:latin typeface="Sakkal Majalla" pitchFamily="2" charset="-78"/>
                <a:cs typeface="Sakkal Majalla" pitchFamily="2" charset="-78"/>
              </a:rPr>
              <a:t>باحتياطي </a:t>
            </a:r>
            <a:r>
              <a:rPr lang="ar-DZ" sz="2400" dirty="0">
                <a:latin typeface="Sakkal Majalla" pitchFamily="2" charset="-78"/>
                <a:cs typeface="Sakkal Majalla" pitchFamily="2" charset="-78"/>
              </a:rPr>
              <a:t>من النقد الأجنبي لمواجهة طلبات الإبدال ولكن هذا لا يمنع من </a:t>
            </a:r>
            <a:r>
              <a:rPr lang="ar-DZ" sz="2400" dirty="0" smtClean="0">
                <a:latin typeface="Sakkal Majalla" pitchFamily="2" charset="-78"/>
                <a:cs typeface="Sakkal Majalla" pitchFamily="2" charset="-78"/>
              </a:rPr>
              <a:t>احتفاظها </a:t>
            </a:r>
            <a:r>
              <a:rPr lang="ar-DZ" sz="2400" dirty="0">
                <a:latin typeface="Sakkal Majalla" pitchFamily="2" charset="-78"/>
                <a:cs typeface="Sakkal Majalla" pitchFamily="2" charset="-78"/>
              </a:rPr>
              <a:t>بإحتياطي ذهبي. </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2.2.2</a:t>
            </a:r>
            <a:r>
              <a:rPr lang="ar-DZ" sz="2400" dirty="0">
                <a:latin typeface="Sakkal Majalla" pitchFamily="2" charset="-78"/>
                <a:cs typeface="Sakkal Majalla" pitchFamily="2" charset="-78"/>
              </a:rPr>
              <a:t>. </a:t>
            </a:r>
            <a:r>
              <a:rPr lang="ar-DZ" sz="2400" b="1" dirty="0">
                <a:latin typeface="Sakkal Majalla" pitchFamily="2" charset="-78"/>
                <a:cs typeface="Sakkal Majalla" pitchFamily="2" charset="-78"/>
              </a:rPr>
              <a:t>نظام النقد وفق المعدنين</a:t>
            </a:r>
            <a:r>
              <a:rPr lang="ar-DZ" sz="2400" dirty="0">
                <a:latin typeface="Sakkal Majalla" pitchFamily="2" charset="-78"/>
                <a:cs typeface="Sakkal Majalla" pitchFamily="2" charset="-78"/>
              </a:rPr>
              <a:t>: حيث يتم </a:t>
            </a:r>
            <a:r>
              <a:rPr lang="ar-DZ" sz="2400" dirty="0" smtClean="0">
                <a:latin typeface="Sakkal Majalla" pitchFamily="2" charset="-78"/>
                <a:cs typeface="Sakkal Majalla" pitchFamily="2" charset="-78"/>
              </a:rPr>
              <a:t>اعتماد</a:t>
            </a:r>
            <a:r>
              <a:rPr lang="ar-DZ" sz="2400" b="1" dirty="0" smtClean="0">
                <a:latin typeface="Sakkal Majalla" pitchFamily="2" charset="-78"/>
                <a:cs typeface="Sakkal Majalla" pitchFamily="2" charset="-78"/>
              </a:rPr>
              <a:t> </a:t>
            </a:r>
            <a:r>
              <a:rPr lang="ar-DZ" sz="2400" dirty="0">
                <a:latin typeface="Sakkal Majalla" pitchFamily="2" charset="-78"/>
                <a:cs typeface="Sakkal Majalla" pitchFamily="2" charset="-78"/>
              </a:rPr>
              <a:t>معدنين (الذهب والفضة) كأساس للتداول النقدي، ويوجد في التداول مسكوكات ذهبية وأخرى فضية مع وجود نسبة قانونية بينهما تحددها </a:t>
            </a:r>
            <a:r>
              <a:rPr lang="ar-DZ" sz="2400" dirty="0" smtClean="0">
                <a:latin typeface="Sakkal Majalla" pitchFamily="2" charset="-78"/>
                <a:cs typeface="Sakkal Majalla" pitchFamily="2" charset="-78"/>
              </a:rPr>
              <a:t>الدولة,</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3</a:t>
            </a:r>
            <a:r>
              <a:rPr lang="ar-DZ" sz="2400" b="1" u="sng" dirty="0">
                <a:latin typeface="Sakkal Majalla" pitchFamily="2" charset="-78"/>
                <a:cs typeface="Sakkal Majalla" pitchFamily="2" charset="-78"/>
              </a:rPr>
              <a:t>. قاعدة النقود الورقية القانونية </a:t>
            </a:r>
            <a:endParaRPr lang="fr-FR" sz="2400" dirty="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وهي </a:t>
            </a:r>
            <a:r>
              <a:rPr lang="ar-DZ" sz="2400" dirty="0">
                <a:latin typeface="Sakkal Majalla" pitchFamily="2" charset="-78"/>
                <a:cs typeface="Sakkal Majalla" pitchFamily="2" charset="-78"/>
              </a:rPr>
              <a:t>القاعدة الشائعة اليوم في جميع دول العالم، وتجدر الإشارة هنا إلى أن هذه القاعدة تتميز عن غيرها من القواعد النقدية التي عرفتها المجتمعات المعاصرة بأنها أنهت العلاقة المباشرة أو الغير مباشرة بين الذهب والعملة الورقية، فلا علاقة هنا بين الإصدار النقدي الورقي </a:t>
            </a:r>
            <a:r>
              <a:rPr lang="ar-DZ" sz="2400" dirty="0" smtClean="0">
                <a:latin typeface="Sakkal Majalla" pitchFamily="2" charset="-78"/>
                <a:cs typeface="Sakkal Majalla" pitchFamily="2" charset="-78"/>
              </a:rPr>
              <a:t>والاحتياطات </a:t>
            </a:r>
            <a:r>
              <a:rPr lang="ar-DZ" sz="2400" dirty="0">
                <a:latin typeface="Sakkal Majalla" pitchFamily="2" charset="-78"/>
                <a:cs typeface="Sakkal Majalla" pitchFamily="2" charset="-78"/>
              </a:rPr>
              <a:t>الذهبية للدولة بشكل مباشر، وإنما يمكن أن تدرج العملة الذهبية المتوفرة للدولة ضمن موجودات جهازها المصرفي كأي موجود آخر مثمن للغطاء النقدي للعملة</a:t>
            </a:r>
            <a:r>
              <a:rPr lang="ar-DZ" sz="2400" dirty="0" smtClean="0">
                <a:latin typeface="Sakkal Majalla" pitchFamily="2" charset="-78"/>
                <a:cs typeface="Sakkal Majalla" pitchFamily="2" charset="-78"/>
              </a:rPr>
              <a:t>.</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5533" y="620688"/>
            <a:ext cx="7776864" cy="5632311"/>
          </a:xfrm>
          <a:prstGeom prst="rect">
            <a:avLst/>
          </a:prstGeom>
        </p:spPr>
        <p:txBody>
          <a:bodyPr wrap="square">
            <a:spAutoFit/>
          </a:bodyPr>
          <a:lstStyle/>
          <a:p>
            <a:pPr algn="just" rtl="1">
              <a:lnSpc>
                <a:spcPct val="150000"/>
              </a:lnSpc>
            </a:pPr>
            <a:r>
              <a:rPr lang="ar-DZ" sz="2400" dirty="0">
                <a:latin typeface="Sakkal Majalla" pitchFamily="2" charset="-78"/>
                <a:cs typeface="Sakkal Majalla" pitchFamily="2" charset="-78"/>
              </a:rPr>
              <a:t>فعرض النقد لا يعتمد على الغطاء الذهبي فقط، إنما على أشكال مختلفة من الموجودات المالية والمطلوبات غير النقدية الأخرى، ويمكن القول بأن عرض النقد أصبح مرتبطا بحاجة </a:t>
            </a:r>
            <a:r>
              <a:rPr lang="ar-DZ" sz="2400" dirty="0" smtClean="0">
                <a:latin typeface="Sakkal Majalla" pitchFamily="2" charset="-78"/>
                <a:cs typeface="Sakkal Majalla" pitchFamily="2" charset="-78"/>
              </a:rPr>
              <a:t>الاقتصاد </a:t>
            </a:r>
            <a:r>
              <a:rPr lang="ar-DZ" sz="2400" dirty="0">
                <a:latin typeface="Sakkal Majalla" pitchFamily="2" charset="-78"/>
                <a:cs typeface="Sakkal Majalla" pitchFamily="2" charset="-78"/>
              </a:rPr>
              <a:t>الفعلية للنقود، وليس بما يتوفر في الإقتصاد من ذهب أو عملة ذهبية، ومع فك الإرتباط بين الذهب والنقود الورقية فإنه لا يستبعد فك الإرتباط بين النقود المصدرة والغطاء النقدي، فقوانين البنوك المركزية تفرض الإحتفاظ بالذهب والعملات الأجنبية وحقوق السحب الخاصة** والسندات الحكومية الأجنبية كغطاء للعملة، لتجنب الإفراط في الإصدار النقدي ووضع قيود على الإصدار النقدي بما يتناسب مع النشاط الإقتصادي.</a:t>
            </a:r>
            <a:endParaRPr lang="fr-FR" sz="2400" dirty="0">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وتتطلب </a:t>
            </a:r>
            <a:r>
              <a:rPr lang="ar-DZ" sz="2400" dirty="0">
                <a:latin typeface="Sakkal Majalla" pitchFamily="2" charset="-78"/>
                <a:cs typeface="Sakkal Majalla" pitchFamily="2" charset="-78"/>
              </a:rPr>
              <a:t>هذه القاعدة إدارة نقدية حكيمة </a:t>
            </a:r>
            <a:r>
              <a:rPr lang="ar-DZ" sz="2400" dirty="0" smtClean="0">
                <a:latin typeface="Sakkal Majalla" pitchFamily="2" charset="-78"/>
                <a:cs typeface="Sakkal Majalla" pitchFamily="2" charset="-78"/>
              </a:rPr>
              <a:t>واهتمام </a:t>
            </a:r>
            <a:r>
              <a:rPr lang="ar-DZ" sz="2400" dirty="0">
                <a:latin typeface="Sakkal Majalla" pitchFamily="2" charset="-78"/>
                <a:cs typeface="Sakkal Majalla" pitchFamily="2" charset="-78"/>
              </a:rPr>
              <a:t>حثيث من قبل الجهاز المصرفي، وذلك بإصدار ما يلبي حاجة </a:t>
            </a:r>
            <a:r>
              <a:rPr lang="ar-DZ" sz="2400" dirty="0" smtClean="0">
                <a:latin typeface="Sakkal Majalla" pitchFamily="2" charset="-78"/>
                <a:cs typeface="Sakkal Majalla" pitchFamily="2" charset="-78"/>
              </a:rPr>
              <a:t>الاقتصاد </a:t>
            </a:r>
            <a:r>
              <a:rPr lang="ar-DZ" sz="2400" dirty="0">
                <a:latin typeface="Sakkal Majalla" pitchFamily="2" charset="-78"/>
                <a:cs typeface="Sakkal Majalla" pitchFamily="2" charset="-78"/>
              </a:rPr>
              <a:t>الفعلية من العملة المتداولة، وكذلك بما يحافظ على قيمتها وإستقرار سعر صرفها العالمي</a:t>
            </a:r>
            <a:r>
              <a:rPr lang="ar-DZ" sz="2400" dirty="0" smtClean="0">
                <a:latin typeface="Sakkal Majalla" pitchFamily="2" charset="-78"/>
                <a:cs typeface="Sakkal Majalla" pitchFamily="2" charset="-78"/>
              </a:rPr>
              <a:t>. </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8752" y="548680"/>
            <a:ext cx="7848872" cy="4893647"/>
          </a:xfrm>
          <a:prstGeom prst="rect">
            <a:avLst/>
          </a:prstGeom>
        </p:spPr>
        <p:txBody>
          <a:bodyPr wrap="square">
            <a:spAutoFit/>
          </a:bodyPr>
          <a:lstStyle/>
          <a:p>
            <a:pPr algn="just" rtl="1"/>
            <a:r>
              <a:rPr lang="ar-DZ" sz="2400" b="1" dirty="0" smtClean="0">
                <a:latin typeface="Sakkal Majalla" pitchFamily="2" charset="-78"/>
                <a:cs typeface="Sakkal Majalla" pitchFamily="2" charset="-78"/>
              </a:rPr>
              <a:t>1.4</a:t>
            </a:r>
            <a:r>
              <a:rPr lang="ar-DZ" sz="2400" b="1" dirty="0">
                <a:latin typeface="Sakkal Majalla" pitchFamily="2" charset="-78"/>
                <a:cs typeface="Sakkal Majalla" pitchFamily="2" charset="-78"/>
              </a:rPr>
              <a:t>.  النظام النقدي </a:t>
            </a:r>
            <a:r>
              <a:rPr lang="ar-DZ" sz="2400" b="1" dirty="0" smtClean="0">
                <a:latin typeface="Sakkal Majalla" pitchFamily="2" charset="-78"/>
                <a:cs typeface="Sakkal Majalla" pitchFamily="2" charset="-78"/>
              </a:rPr>
              <a:t>الآلي:</a:t>
            </a:r>
            <a:r>
              <a:rPr lang="ar-DZ" sz="2400" dirty="0">
                <a:latin typeface="Sakkal Majalla" pitchFamily="2" charset="-78"/>
                <a:cs typeface="Sakkal Majalla" pitchFamily="2" charset="-78"/>
              </a:rPr>
              <a:t> </a:t>
            </a:r>
            <a:r>
              <a:rPr lang="ar-DZ" sz="2400" dirty="0" smtClean="0">
                <a:latin typeface="Sakkal Majalla" pitchFamily="2" charset="-78"/>
                <a:cs typeface="Sakkal Majalla" pitchFamily="2" charset="-78"/>
              </a:rPr>
              <a:t>شهد </a:t>
            </a:r>
            <a:r>
              <a:rPr lang="ar-DZ" sz="2400" dirty="0">
                <a:latin typeface="Sakkal Majalla" pitchFamily="2" charset="-78"/>
                <a:cs typeface="Sakkal Majalla" pitchFamily="2" charset="-78"/>
              </a:rPr>
              <a:t>النظام النقدي الورقي بعد الأزمة النقدية العالمية الكبرى 1929/1933 تغيرات متسارعة خاصة بعد الحرب العالمية الثانية، حيث ظهرت بوادر </a:t>
            </a:r>
            <a:r>
              <a:rPr lang="ar-DZ" sz="2400" dirty="0" smtClean="0">
                <a:latin typeface="Sakkal Majalla" pitchFamily="2" charset="-78"/>
                <a:cs typeface="Sakkal Majalla" pitchFamily="2" charset="-78"/>
              </a:rPr>
              <a:t>استخدام </a:t>
            </a:r>
            <a:r>
              <a:rPr lang="ar-DZ" sz="2400" dirty="0">
                <a:latin typeface="Sakkal Majalla" pitchFamily="2" charset="-78"/>
                <a:cs typeface="Sakkal Majalla" pitchFamily="2" charset="-78"/>
              </a:rPr>
              <a:t>الورق البلاستيكي، ومع التطور الحاصل في مجال الإلكترونيات الدقيقة، الذي أستغل في مجال الخدمات والمبادلات لاسيما في عرض خدمات الجهاز المصرفي، ومن أهمها بطاقة الدفع الإلكتروني.</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ويعود الفضل في ذلك (البطاقات البلاستيكية الإلكترونية) إلى شركات البترول الأمريكية التي </a:t>
            </a:r>
            <a:r>
              <a:rPr lang="ar-DZ" sz="2400" dirty="0" smtClean="0">
                <a:latin typeface="Sakkal Majalla" pitchFamily="2" charset="-78"/>
                <a:cs typeface="Sakkal Majalla" pitchFamily="2" charset="-78"/>
              </a:rPr>
              <a:t>استخدمتها </a:t>
            </a:r>
            <a:r>
              <a:rPr lang="ar-DZ" sz="2400" dirty="0">
                <a:latin typeface="Sakkal Majalla" pitchFamily="2" charset="-78"/>
                <a:cs typeface="Sakkal Majalla" pitchFamily="2" charset="-78"/>
              </a:rPr>
              <a:t>في مطلع النصف الثاني من القرن العشرين، حيث أدخلته سنة 1950، هذه البطاقات في المجال التجاري والخدمي </a:t>
            </a:r>
            <a:r>
              <a:rPr lang="ar-DZ" sz="2400" dirty="0" smtClean="0">
                <a:latin typeface="Sakkal Majalla" pitchFamily="2" charset="-78"/>
                <a:cs typeface="Sakkal Majalla" pitchFamily="2" charset="-78"/>
              </a:rPr>
              <a:t>واستخدامها </a:t>
            </a:r>
            <a:r>
              <a:rPr lang="ar-DZ" sz="2400" dirty="0">
                <a:latin typeface="Sakkal Majalla" pitchFamily="2" charset="-78"/>
                <a:cs typeface="Sakkal Majalla" pitchFamily="2" charset="-78"/>
              </a:rPr>
              <a:t>كوسيلة دفع هامة في الأعمال المصرفية وغيرها، وإزداد إستخدامها مع إزدياد فوائد ومزايا الدفع الإلكتروني (سرعة إجراء المبدلات، تجنب مخاطر حمل النقود، فعالية الدفع ... الخ)، وخاصة عند بناء شبكة الأنترنت </a:t>
            </a:r>
            <a:r>
              <a:rPr lang="fr-FR" sz="2400" dirty="0">
                <a:latin typeface="Sakkal Majalla" pitchFamily="2" charset="-78"/>
                <a:cs typeface="Sakkal Majalla" pitchFamily="2" charset="-78"/>
              </a:rPr>
              <a:t>(internet) </a:t>
            </a:r>
            <a:r>
              <a:rPr lang="ar-DZ" sz="2400" dirty="0">
                <a:latin typeface="Sakkal Majalla" pitchFamily="2" charset="-78"/>
                <a:cs typeface="Sakkal Majalla" pitchFamily="2" charset="-78"/>
              </a:rPr>
              <a:t> حيث زاد التعامل بها في داخل الدولة الواحدة وبين الدول المختلفة، مما تقدم يمكن القول أن جانبا من المعاملات النقدية اليوم يخضع لنوع جديد من النقود الإلكترونية وتنظيم جديد وإجراءات خاصة تسمى بالنظام النقدي الآلي.</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3909537913"/>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72" y="2088807"/>
            <a:ext cx="7308304" cy="3924151"/>
          </a:xfrm>
          <a:prstGeom prst="rect">
            <a:avLst/>
          </a:prstGeom>
        </p:spPr>
        <p:txBody>
          <a:bodyPr wrap="square">
            <a:spAutoFit/>
          </a:bodyPr>
          <a:lstStyle/>
          <a:p>
            <a:pPr marL="457200" lvl="0" indent="-457200" algn="just" rtl="1">
              <a:lnSpc>
                <a:spcPct val="150000"/>
              </a:lnSpc>
              <a:buFont typeface="+mj-lt"/>
              <a:buAutoNum type="arabicPeriod"/>
            </a:pPr>
            <a:r>
              <a:rPr lang="ar-DZ" sz="2400" b="1" dirty="0" smtClean="0">
                <a:latin typeface="Sakkal Majalla" pitchFamily="2" charset="-78"/>
                <a:cs typeface="Sakkal Majalla" pitchFamily="2" charset="-78"/>
              </a:rPr>
              <a:t>ما </a:t>
            </a:r>
            <a:r>
              <a:rPr lang="ar-DZ" sz="2400" b="1" dirty="0">
                <a:latin typeface="Sakkal Majalla" pitchFamily="2" charset="-78"/>
                <a:cs typeface="Sakkal Majalla" pitchFamily="2" charset="-78"/>
              </a:rPr>
              <a:t>هي أهداف ومفهوم النظام النقدي؟.</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ما هي مكونات وخصائص النظام النقدي؟.</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ما مفهوم القاعدة النقدية وما أنواع النظم النقدية وفقًا لها؟.</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ماهي شروط تطبيق نظام الصرف بالذهب وما هي أهم أسباب وجوده؟.</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ماهي أهم الاختلافات بين نظام السبائك الذهبية ونظام المسكوكات الذهبة؟.</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عدد المزايا التي يتمتع بها نظام النقد الورقي؟.</a:t>
            </a:r>
            <a:endParaRPr lang="fr-FR" sz="2400" b="1" dirty="0">
              <a:latin typeface="Sakkal Majalla" pitchFamily="2" charset="-78"/>
              <a:cs typeface="Sakkal Majalla" pitchFamily="2" charset="-78"/>
            </a:endParaRPr>
          </a:p>
        </p:txBody>
      </p:sp>
      <p:sp>
        <p:nvSpPr>
          <p:cNvPr id="3" name="Rectangle 2"/>
          <p:cNvSpPr/>
          <p:nvPr/>
        </p:nvSpPr>
        <p:spPr>
          <a:xfrm>
            <a:off x="2321352" y="220678"/>
            <a:ext cx="4818906" cy="523220"/>
          </a:xfrm>
          <a:prstGeom prst="rect">
            <a:avLst/>
          </a:prstGeom>
        </p:spPr>
        <p:txBody>
          <a:bodyPr wrap="square">
            <a:spAutoFit/>
          </a:bodyPr>
          <a:lstStyle/>
          <a:p>
            <a:pPr lvl="0" algn="ctr" rtl="1"/>
            <a:r>
              <a:rPr lang="ar-DZ" sz="2800" b="1" u="sng" dirty="0">
                <a:solidFill>
                  <a:prstClr val="black"/>
                </a:solidFill>
                <a:latin typeface="Sakkal Majalla" pitchFamily="2" charset="-78"/>
                <a:cs typeface="Sakkal Majalla" pitchFamily="2" charset="-78"/>
              </a:rPr>
              <a:t>تطبيقات </a:t>
            </a:r>
            <a:r>
              <a:rPr lang="ar-DZ" sz="2800" b="1" u="sng" dirty="0" smtClean="0">
                <a:solidFill>
                  <a:prstClr val="black"/>
                </a:solidFill>
                <a:latin typeface="Sakkal Majalla" pitchFamily="2" charset="-78"/>
                <a:cs typeface="Sakkal Majalla" pitchFamily="2" charset="-78"/>
              </a:rPr>
              <a:t>المحاضرة</a:t>
            </a:r>
            <a:r>
              <a:rPr lang="ar-DZ" sz="2800" b="1" u="sng" dirty="0">
                <a:solidFill>
                  <a:prstClr val="black"/>
                </a:solidFill>
                <a:latin typeface="Sakkal Majalla" pitchFamily="2" charset="-78"/>
                <a:cs typeface="Sakkal Majalla" pitchFamily="2" charset="-78"/>
              </a:rPr>
              <a:t>:</a:t>
            </a:r>
            <a:endParaRPr lang="fr-FR" sz="2800" b="1" u="sng" dirty="0">
              <a:solidFill>
                <a:prstClr val="black"/>
              </a:solidFill>
              <a:latin typeface="Sakkal Majalla" pitchFamily="2" charset="-78"/>
              <a:cs typeface="Sakkal Majalla" pitchFamily="2" charset="-78"/>
            </a:endParaRPr>
          </a:p>
        </p:txBody>
      </p:sp>
      <p:sp>
        <p:nvSpPr>
          <p:cNvPr id="4" name="Rectangle 3"/>
          <p:cNvSpPr/>
          <p:nvPr/>
        </p:nvSpPr>
        <p:spPr>
          <a:xfrm>
            <a:off x="5792283" y="1484784"/>
            <a:ext cx="2653290" cy="600164"/>
          </a:xfrm>
          <a:prstGeom prst="rect">
            <a:avLst/>
          </a:prstGeom>
        </p:spPr>
        <p:txBody>
          <a:bodyPr wrap="square">
            <a:spAutoFit/>
          </a:bodyPr>
          <a:lstStyle/>
          <a:p>
            <a:pPr algn="just" rtl="1">
              <a:lnSpc>
                <a:spcPct val="150000"/>
              </a:lnSpc>
            </a:pPr>
            <a:r>
              <a:rPr lang="ar-DZ" sz="2400" b="1" dirty="0">
                <a:latin typeface="Sakkal Majalla" pitchFamily="2" charset="-78"/>
                <a:cs typeface="Sakkal Majalla" pitchFamily="2" charset="-78"/>
              </a:rPr>
              <a:t>أجب عن الأسئلة  التالية:</a:t>
            </a:r>
            <a:endParaRPr lang="fr-FR" sz="2400" b="1"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4647" y="246488"/>
            <a:ext cx="7884368" cy="7294305"/>
          </a:xfrm>
          <a:prstGeom prst="rect">
            <a:avLst/>
          </a:prstGeom>
        </p:spPr>
        <p:txBody>
          <a:bodyPr wrap="square">
            <a:spAutoFit/>
          </a:bodyPr>
          <a:lstStyle/>
          <a:p>
            <a:pPr algn="ctr" rtl="1"/>
            <a:r>
              <a:rPr lang="ar-DZ" sz="4000" b="1" dirty="0" smtClean="0">
                <a:solidFill>
                  <a:srgbClr val="00B0F0"/>
                </a:solidFill>
                <a:latin typeface="Sakkal Majalla" pitchFamily="2" charset="-78"/>
                <a:cs typeface="Sakkal Majalla" pitchFamily="2" charset="-78"/>
              </a:rPr>
              <a:t>المحاضرة السادسة: </a:t>
            </a:r>
            <a:r>
              <a:rPr lang="ar-DZ" sz="4000" b="1" dirty="0" smtClean="0">
                <a:solidFill>
                  <a:srgbClr val="00B0F0"/>
                </a:solidFill>
                <a:latin typeface="Sakkal Majalla" pitchFamily="2" charset="-78"/>
                <a:cs typeface="Sakkal Majalla" pitchFamily="2" charset="-78"/>
              </a:rPr>
              <a:t>البنوك المركزية، تعريفها ،خصائصها واهدافها</a:t>
            </a:r>
            <a:endParaRPr lang="ar-DZ" sz="4000" b="1" dirty="0" smtClean="0">
              <a:solidFill>
                <a:srgbClr val="00B0F0"/>
              </a:solidFill>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يعتبر </a:t>
            </a:r>
            <a:r>
              <a:rPr lang="ar-IQ" sz="2800" dirty="0"/>
              <a:t> </a:t>
            </a:r>
            <a:r>
              <a:rPr lang="ar-IQ" sz="2400" dirty="0" smtClean="0">
                <a:latin typeface="Sakkal Majalla" pitchFamily="2" charset="-78"/>
                <a:cs typeface="Sakkal Majalla" pitchFamily="2" charset="-78"/>
              </a:rPr>
              <a:t>البنك </a:t>
            </a:r>
            <a:r>
              <a:rPr lang="ar-IQ" sz="2400" dirty="0">
                <a:latin typeface="Sakkal Majalla" pitchFamily="2" charset="-78"/>
                <a:cs typeface="Sakkal Majalla" pitchFamily="2" charset="-78"/>
              </a:rPr>
              <a:t>المركزي في الوقت الحاضر هيئة لا غنى لأية دولة عنها ، فالبنك المذكور تناط به مهام ووظائف بالغة </a:t>
            </a:r>
            <a:r>
              <a:rPr lang="ar-IQ" sz="2400" dirty="0" smtClean="0">
                <a:latin typeface="Sakkal Majalla" pitchFamily="2" charset="-78"/>
                <a:cs typeface="Sakkal Majalla" pitchFamily="2" charset="-78"/>
              </a:rPr>
              <a:t>الأهمية </a:t>
            </a:r>
            <a:r>
              <a:rPr lang="ar-IQ" sz="2400" dirty="0">
                <a:latin typeface="Sakkal Majalla" pitchFamily="2" charset="-78"/>
                <a:cs typeface="Sakkal Majalla" pitchFamily="2" charset="-78"/>
              </a:rPr>
              <a:t>من قبيل رسم السياسة النقدية وتنفيذها، واصدار العملة الرسمية والمحافظة على استقرارها، وتعزيز التنمية المستدامة في الدولة. ويُمارس البنك المركزي مهامه من خلال </a:t>
            </a:r>
            <a:r>
              <a:rPr lang="ar-IQ" sz="2400" dirty="0" err="1">
                <a:latin typeface="Sakkal Majalla" pitchFamily="2" charset="-78"/>
                <a:cs typeface="Sakkal Majalla" pitchFamily="2" charset="-78"/>
              </a:rPr>
              <a:t>الإستعانة</a:t>
            </a:r>
            <a:r>
              <a:rPr lang="ar-IQ" sz="2400" dirty="0">
                <a:latin typeface="Sakkal Majalla" pitchFamily="2" charset="-78"/>
                <a:cs typeface="Sakkal Majalla" pitchFamily="2" charset="-78"/>
              </a:rPr>
              <a:t> بترسانة كبيرة من الصلاحيات التي تدل على ضرورة وجوده وعلو مكانته مثل : تقديم الاستشارات المالية والنقدية للحكومة ، والإشراف على النظام المصرفي برمته، وحمايته من المخاطر التي قد يتعرض لها .</a:t>
            </a:r>
            <a:endParaRPr lang="fr-FR" sz="2400" dirty="0">
              <a:latin typeface="Sakkal Majalla" pitchFamily="2" charset="-78"/>
              <a:cs typeface="Sakkal Majalla" pitchFamily="2" charset="-78"/>
            </a:endParaRPr>
          </a:p>
          <a:p>
            <a:pPr algn="just" rtl="1">
              <a:lnSpc>
                <a:spcPct val="150000"/>
              </a:lnSpc>
            </a:pPr>
            <a:r>
              <a:rPr lang="ar-IQ" sz="2400" dirty="0">
                <a:latin typeface="Sakkal Majalla" pitchFamily="2" charset="-78"/>
                <a:cs typeface="Sakkal Majalla" pitchFamily="2" charset="-78"/>
              </a:rPr>
              <a:t>       وإذا كان البنك المركزي يُمثل حجر الزاوية في السياسة النقدية للدولة ، فإن دوره في السياسة المالية لا يقل أهمية ، فالبنك المركزي يرفد الخزينة العامة بالأموال اللازمة للإنفاق على المشاريع التي تهدف إلى اشباع  الحاجات العامة، ويتعاون مع الإدارة المالية عند تحضيرها للموازنة العامة بصورة سنوية .</a:t>
            </a:r>
            <a:endParaRPr lang="fr-FR" sz="2400" dirty="0">
              <a:latin typeface="Sakkal Majalla" pitchFamily="2" charset="-78"/>
              <a:cs typeface="Sakkal Majalla" pitchFamily="2" charset="-78"/>
            </a:endParaRPr>
          </a:p>
          <a:p>
            <a:pPr algn="just" rtl="1"/>
            <a:r>
              <a:rPr lang="ar-IQ" sz="2200" dirty="0">
                <a:latin typeface="Sakkal Majalla" pitchFamily="2" charset="-78"/>
                <a:cs typeface="Sakkal Majalla" pitchFamily="2" charset="-78"/>
              </a:rPr>
              <a:t> </a:t>
            </a:r>
            <a:endParaRPr lang="fr-FR" sz="2200" b="1" dirty="0"/>
          </a:p>
        </p:txBody>
      </p:sp>
    </p:spTree>
    <p:extLst>
      <p:ext uri="{BB962C8B-B14F-4D97-AF65-F5344CB8AC3E}">
        <p14:creationId xmlns:p14="http://schemas.microsoft.com/office/powerpoint/2010/main" val="228551849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260648"/>
            <a:ext cx="7884368" cy="5278368"/>
          </a:xfrm>
          <a:prstGeom prst="rect">
            <a:avLst/>
          </a:prstGeom>
        </p:spPr>
        <p:txBody>
          <a:bodyPr wrap="square">
            <a:spAutoFit/>
          </a:bodyPr>
          <a:lstStyle/>
          <a:p>
            <a:pPr algn="just" rtl="1">
              <a:lnSpc>
                <a:spcPct val="200000"/>
              </a:lnSpc>
            </a:pPr>
            <a:r>
              <a:rPr lang="ar-IQ" sz="2400" dirty="0" smtClean="0">
                <a:latin typeface="Sakkal Majalla" pitchFamily="2" charset="-78"/>
                <a:cs typeface="Sakkal Majalla" pitchFamily="2" charset="-78"/>
              </a:rPr>
              <a:t>إن </a:t>
            </a:r>
            <a:r>
              <a:rPr lang="ar-IQ" sz="2400" dirty="0">
                <a:latin typeface="Sakkal Majalla" pitchFamily="2" charset="-78"/>
                <a:cs typeface="Sakkal Majalla" pitchFamily="2" charset="-78"/>
              </a:rPr>
              <a:t>اهمية الدور الذي تؤديه البنوك المركزية وجسامة المهام الملقاة على عاتقها دفع الدول على اختلاف أنظمتها السياسية والاقتصادية إلى تهيئة الظروف المناسبة والوسائل اللازمة لإنجاح عمل تلك البنوك ، وكان في مقدمة تلك الوسائل تزويد البنوك المركزية بالاستقلال الذي يبعدها عن التدخلات السلبية للسلطات العامة وعن التجاذبات السياسية والصراعات الحزبية وذلك من أجل أن تؤدي تلك البنوك المهام المناطة بها بكل مهنية وحرفية ، وهو ما يُسهم بلا شك في استقرار الحياة الاقتصادية للدولة ويرفع من المستوى المعيشي للمواطن، ويضمن له حياة كريمة ولائقة ورغيدة</a:t>
            </a:r>
            <a:r>
              <a:rPr lang="ar-IQ" sz="2800" dirty="0"/>
              <a:t>.</a:t>
            </a:r>
            <a:endParaRPr lang="fr-FR" sz="2400" b="1" dirty="0"/>
          </a:p>
        </p:txBody>
      </p:sp>
    </p:spTree>
    <p:extLst>
      <p:ext uri="{BB962C8B-B14F-4D97-AF65-F5344CB8AC3E}">
        <p14:creationId xmlns:p14="http://schemas.microsoft.com/office/powerpoint/2010/main" val="1894055587"/>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44624"/>
            <a:ext cx="7902624" cy="6278642"/>
          </a:xfrm>
          <a:prstGeom prst="rect">
            <a:avLst/>
          </a:prstGeom>
        </p:spPr>
        <p:txBody>
          <a:bodyPr wrap="square">
            <a:spAutoFit/>
          </a:bodyPr>
          <a:lstStyle/>
          <a:p>
            <a:pPr algn="just" rtl="1">
              <a:lnSpc>
                <a:spcPct val="150000"/>
              </a:lnSpc>
            </a:pPr>
            <a:r>
              <a:rPr lang="ar-IQ" sz="2800" b="1" dirty="0">
                <a:latin typeface="Sakkal Majalla" pitchFamily="2" charset="-78"/>
                <a:cs typeface="Sakkal Majalla" pitchFamily="2" charset="-78"/>
              </a:rPr>
              <a:t>مفهوم البنك المركزي</a:t>
            </a:r>
            <a:endParaRPr lang="fr-FR" sz="2800" dirty="0">
              <a:latin typeface="Sakkal Majalla" pitchFamily="2" charset="-78"/>
              <a:cs typeface="Sakkal Majalla" pitchFamily="2" charset="-78"/>
            </a:endParaRPr>
          </a:p>
          <a:p>
            <a:pPr algn="just" rtl="1">
              <a:lnSpc>
                <a:spcPct val="150000"/>
              </a:lnSpc>
            </a:pPr>
            <a:r>
              <a:rPr lang="ar-IQ" sz="2400" dirty="0">
                <a:latin typeface="Sakkal Majalla" pitchFamily="2" charset="-78"/>
                <a:cs typeface="Sakkal Majalla" pitchFamily="2" charset="-78"/>
              </a:rPr>
              <a:t>       سنتناول في هذا المطلب المقصود بالبنك المركزي ، وأصل التسمية التي يحملها حسب التفصيل التالي :    </a:t>
            </a:r>
            <a:endParaRPr lang="fr-FR" sz="2400" dirty="0">
              <a:latin typeface="Sakkal Majalla" pitchFamily="2" charset="-78"/>
              <a:cs typeface="Sakkal Majalla" pitchFamily="2" charset="-78"/>
            </a:endParaRPr>
          </a:p>
          <a:p>
            <a:pPr algn="just" rtl="1">
              <a:lnSpc>
                <a:spcPct val="150000"/>
              </a:lnSpc>
            </a:pPr>
            <a:r>
              <a:rPr lang="ar-IQ" sz="2400" b="1" dirty="0">
                <a:latin typeface="Sakkal Majalla" pitchFamily="2" charset="-78"/>
                <a:cs typeface="Sakkal Majalla" pitchFamily="2" charset="-78"/>
              </a:rPr>
              <a:t>المقصود بالبنك المركزي</a:t>
            </a:r>
            <a:endParaRPr lang="fr-FR" sz="2400" dirty="0">
              <a:latin typeface="Sakkal Majalla" pitchFamily="2" charset="-78"/>
              <a:cs typeface="Sakkal Majalla" pitchFamily="2" charset="-78"/>
            </a:endParaRPr>
          </a:p>
          <a:p>
            <a:pPr algn="just" rtl="1">
              <a:lnSpc>
                <a:spcPct val="150000"/>
              </a:lnSpc>
            </a:pPr>
            <a:r>
              <a:rPr lang="ar-IQ" sz="2400" dirty="0">
                <a:latin typeface="Sakkal Majalla" pitchFamily="2" charset="-78"/>
                <a:cs typeface="Sakkal Majalla" pitchFamily="2" charset="-78"/>
              </a:rPr>
              <a:t>        عرف البعض البنك المركزي بأنه : ( المصرف الذي يتولى اصدار العملة النقدية للدولة ، وأداء العمليات المصرفية للحكومة ، والإشراف على سلامة النظام النقدي </a:t>
            </a:r>
            <a:r>
              <a:rPr lang="ar-IQ" sz="2400" dirty="0" err="1">
                <a:latin typeface="Sakkal Majalla" pitchFamily="2" charset="-78"/>
                <a:cs typeface="Sakkal Majalla" pitchFamily="2" charset="-78"/>
              </a:rPr>
              <a:t>والإئتماني</a:t>
            </a:r>
            <a:r>
              <a:rPr lang="ar-IQ" sz="2400" dirty="0">
                <a:latin typeface="Sakkal Majalla" pitchFamily="2" charset="-78"/>
                <a:cs typeface="Sakkal Majalla" pitchFamily="2" charset="-78"/>
              </a:rPr>
              <a:t> والمصرفي بما من شأنه المساهمة في تنظيم الاقتصاد القومي )</a:t>
            </a:r>
            <a:r>
              <a:rPr lang="ar-IQ" sz="2400" baseline="30000" dirty="0">
                <a:latin typeface="Sakkal Majalla" pitchFamily="2" charset="-78"/>
                <a:cs typeface="Sakkal Majalla" pitchFamily="2" charset="-78"/>
              </a:rPr>
              <a:t> </a:t>
            </a:r>
            <a:r>
              <a:rPr lang="ar-IQ" sz="2400" dirty="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lnSpc>
                <a:spcPct val="150000"/>
              </a:lnSpc>
            </a:pPr>
            <a:r>
              <a:rPr lang="ar-IQ" sz="2400" dirty="0">
                <a:latin typeface="Sakkal Majalla" pitchFamily="2" charset="-78"/>
                <a:cs typeface="Sakkal Majalla" pitchFamily="2" charset="-78"/>
              </a:rPr>
              <a:t>وما يلاحظ على التعريف أعلاه انه مشتق من الوظائف التي يؤديها البنك المركزي ، إلا أنه لم يستغرقها جميعها بل جاء التعريف مقصورا على وظائف بعينها دون سواها .</a:t>
            </a:r>
            <a:endParaRPr lang="fr-FR" sz="2400" dirty="0">
              <a:latin typeface="Sakkal Majalla" pitchFamily="2" charset="-78"/>
              <a:cs typeface="Sakkal Majalla" pitchFamily="2" charset="-78"/>
            </a:endParaRPr>
          </a:p>
          <a:p>
            <a:pPr algn="just" rtl="1">
              <a:lnSpc>
                <a:spcPct val="150000"/>
              </a:lnSpc>
            </a:pPr>
            <a:r>
              <a:rPr lang="ar-IQ" sz="2400" dirty="0">
                <a:latin typeface="Sakkal Majalla" pitchFamily="2" charset="-78"/>
                <a:cs typeface="Sakkal Majalla" pitchFamily="2" charset="-78"/>
              </a:rPr>
              <a:t>وقال بعضهم : ( البنك المركزي هو البنك الذي يقف على قمة النظام المصرفي سواء من ناحية الإصدار النقدي أو من ناحية العمليات المصرفية وتحقيق الرقابة عليها </a:t>
            </a:r>
            <a:r>
              <a:rPr lang="ar-IQ" sz="2400" dirty="0" smtClean="0">
                <a:latin typeface="Sakkal Majalla" pitchFamily="2" charset="-78"/>
                <a:cs typeface="Sakkal Majalla" pitchFamily="2" charset="-78"/>
              </a:rPr>
              <a:t>).</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359159194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260648"/>
            <a:ext cx="7704856" cy="5509200"/>
          </a:xfrm>
          <a:prstGeom prst="rect">
            <a:avLst/>
          </a:prstGeom>
        </p:spPr>
        <p:txBody>
          <a:bodyPr wrap="square">
            <a:spAutoFit/>
          </a:bodyPr>
          <a:lstStyle/>
          <a:p>
            <a:pPr algn="just" rtl="1"/>
            <a:r>
              <a:rPr lang="ar-DZ" sz="2200" b="1" dirty="0">
                <a:latin typeface="Sakkal Majalla" pitchFamily="2" charset="-78"/>
                <a:cs typeface="Sakkal Majalla" pitchFamily="2" charset="-78"/>
              </a:rPr>
              <a:t>الهدف العام للمقرر:</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تحتل </a:t>
            </a:r>
            <a:r>
              <a:rPr lang="ar-DZ" sz="2200" dirty="0">
                <a:latin typeface="Sakkal Majalla" pitchFamily="2" charset="-78"/>
                <a:cs typeface="Sakkal Majalla" pitchFamily="2" charset="-78"/>
              </a:rPr>
              <a:t>النقود أهمية بالغة في الاقتصاديات المعاصرة، وتشمل هذه الأهمية جانبين أساسيين الأول يتعلق بتأثيرها على الكفاءة الاقتصادية المرتبطة بالتخصص في الانتاج وخفض </a:t>
            </a:r>
            <a:r>
              <a:rPr lang="ar-DZ" sz="2200" dirty="0" smtClean="0">
                <a:latin typeface="Sakkal Majalla" pitchFamily="2" charset="-78"/>
                <a:cs typeface="Sakkal Majalla" pitchFamily="2" charset="-78"/>
              </a:rPr>
              <a:t>تكاليفه بسهولة </a:t>
            </a:r>
            <a:r>
              <a:rPr lang="ar-DZ" sz="2200" dirty="0">
                <a:latin typeface="Sakkal Majalla" pitchFamily="2" charset="-78"/>
                <a:cs typeface="Sakkal Majalla" pitchFamily="2" charset="-78"/>
              </a:rPr>
              <a:t>الحسابات ورفع مستويات الاستثمار</a:t>
            </a:r>
            <a:r>
              <a:rPr lang="ar-DZ" sz="2200" dirty="0" smtClean="0">
                <a:latin typeface="Sakkal Majalla" pitchFamily="2" charset="-78"/>
                <a:cs typeface="Sakkal Majalla" pitchFamily="2" charset="-78"/>
              </a:rPr>
              <a:t>.</a:t>
            </a:r>
          </a:p>
          <a:p>
            <a:pPr algn="just" rtl="1"/>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أما </a:t>
            </a:r>
            <a:r>
              <a:rPr lang="ar-DZ" sz="2200" dirty="0">
                <a:latin typeface="Sakkal Majalla" pitchFamily="2" charset="-78"/>
                <a:cs typeface="Sakkal Majalla" pitchFamily="2" charset="-78"/>
              </a:rPr>
              <a:t>الجانب الثاني فيتعلق بعدم الاستقرار وحدوث الدورات الاقتصادية.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وعليه فإنّ الاقتصاد النقدي المرتبط بالأسواق المالية يعتبر المجال الاقتصادي الأول من حيث الأهمية، والانعكاس على باقي المجالات الاقتصادية، وفي هذا الإطار يمكن استنتاج الأهداف المرجوة من هذا المقياس ولعل </a:t>
            </a:r>
            <a:r>
              <a:rPr lang="ar-DZ" sz="2200" dirty="0" smtClean="0">
                <a:latin typeface="Sakkal Majalla" pitchFamily="2" charset="-78"/>
                <a:cs typeface="Sakkal Majalla" pitchFamily="2" charset="-78"/>
              </a:rPr>
              <a:t>أهمها </a:t>
            </a:r>
            <a:r>
              <a:rPr lang="ar-DZ" sz="2200" dirty="0">
                <a:latin typeface="Sakkal Majalla" pitchFamily="2" charset="-78"/>
                <a:cs typeface="Sakkal Majalla" pitchFamily="2" charset="-78"/>
              </a:rPr>
              <a:t>تتمثل فيما يلي</a:t>
            </a:r>
            <a:r>
              <a:rPr lang="ar-DZ" sz="2200" dirty="0" smtClean="0">
                <a:latin typeface="Sakkal Majalla" pitchFamily="2" charset="-78"/>
                <a:cs typeface="Sakkal Majalla" pitchFamily="2" charset="-78"/>
              </a:rPr>
              <a:t>:</a:t>
            </a:r>
          </a:p>
          <a:p>
            <a:pPr algn="just" rtl="1"/>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 تزويد </a:t>
            </a:r>
            <a:r>
              <a:rPr lang="ar-DZ" sz="2200" dirty="0">
                <a:latin typeface="Sakkal Majalla" pitchFamily="2" charset="-78"/>
                <a:cs typeface="Sakkal Majalla" pitchFamily="2" charset="-78"/>
              </a:rPr>
              <a:t>الطالب بمختلف المعارف الأساسية والخاصة بالاقتصاد </a:t>
            </a:r>
            <a:r>
              <a:rPr lang="ar-DZ" sz="2200" dirty="0" smtClean="0">
                <a:latin typeface="Sakkal Majalla" pitchFamily="2" charset="-78"/>
                <a:cs typeface="Sakkal Majalla" pitchFamily="2" charset="-78"/>
              </a:rPr>
              <a:t>النقدي، </a:t>
            </a:r>
            <a:r>
              <a:rPr lang="ar-DZ" sz="2200" dirty="0">
                <a:latin typeface="Sakkal Majalla" pitchFamily="2" charset="-78"/>
                <a:cs typeface="Sakkal Majalla" pitchFamily="2" charset="-78"/>
              </a:rPr>
              <a:t>وما يرتبط بها في المجال الاقتصادي كالنظام </a:t>
            </a:r>
            <a:r>
              <a:rPr lang="ar-DZ" sz="2200" dirty="0" smtClean="0">
                <a:latin typeface="Sakkal Majalla" pitchFamily="2" charset="-78"/>
                <a:cs typeface="Sakkal Majalla" pitchFamily="2" charset="-78"/>
              </a:rPr>
              <a:t>البنكي، السياسة النقدية، الاسواق النقدية  </a:t>
            </a:r>
            <a:r>
              <a:rPr lang="ar-DZ" sz="2200" dirty="0">
                <a:latin typeface="Sakkal Majalla" pitchFamily="2" charset="-78"/>
                <a:cs typeface="Sakkal Majalla" pitchFamily="2" charset="-78"/>
              </a:rPr>
              <a:t>وغيره.</a:t>
            </a:r>
            <a:endParaRPr lang="fr-FR" sz="2200" dirty="0">
              <a:latin typeface="Sakkal Majalla" pitchFamily="2" charset="-78"/>
              <a:cs typeface="Sakkal Majalla" pitchFamily="2" charset="-78"/>
            </a:endParaRPr>
          </a:p>
          <a:p>
            <a:pPr lvl="0" algn="just" rtl="1"/>
            <a:r>
              <a:rPr lang="ar-DZ" sz="2200" dirty="0" smtClean="0">
                <a:latin typeface="Sakkal Majalla" pitchFamily="2" charset="-78"/>
                <a:cs typeface="Sakkal Majalla" pitchFamily="2" charset="-78"/>
              </a:rPr>
              <a:t>- تمكين </a:t>
            </a:r>
            <a:r>
              <a:rPr lang="ar-DZ" sz="2200" dirty="0">
                <a:latin typeface="Sakkal Majalla" pitchFamily="2" charset="-78"/>
                <a:cs typeface="Sakkal Majalla" pitchFamily="2" charset="-78"/>
              </a:rPr>
              <a:t>الطالب من استيعاب المفاهيم النظرية المتعلقة بهذا المجال واسقاطاتها على الواقع الاقتصادي.</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 ادراك </a:t>
            </a:r>
            <a:r>
              <a:rPr lang="ar-DZ" sz="2200" dirty="0">
                <a:latin typeface="Sakkal Majalla" pitchFamily="2" charset="-78"/>
                <a:cs typeface="Sakkal Majalla" pitchFamily="2" charset="-78"/>
              </a:rPr>
              <a:t>الطالب للترابط الموجود بين بعض المحاور الأساسية </a:t>
            </a:r>
            <a:r>
              <a:rPr lang="ar-DZ" sz="2200" dirty="0" smtClean="0">
                <a:latin typeface="Sakkal Majalla" pitchFamily="2" charset="-78"/>
                <a:cs typeface="Sakkal Majalla" pitchFamily="2" charset="-78"/>
              </a:rPr>
              <a:t>مثل </a:t>
            </a:r>
            <a:r>
              <a:rPr lang="ar-DZ" sz="2200" dirty="0">
                <a:latin typeface="Sakkal Majalla" pitchFamily="2" charset="-78"/>
                <a:cs typeface="Sakkal Majalla" pitchFamily="2" charset="-78"/>
              </a:rPr>
              <a:t>النقود، البنوك، الأسواق </a:t>
            </a:r>
            <a:r>
              <a:rPr lang="ar-DZ" sz="2200" dirty="0" smtClean="0">
                <a:latin typeface="Sakkal Majalla" pitchFamily="2" charset="-78"/>
                <a:cs typeface="Sakkal Majalla" pitchFamily="2" charset="-78"/>
              </a:rPr>
              <a:t>المالية,,,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01616359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548680"/>
            <a:ext cx="7776864" cy="5586145"/>
          </a:xfrm>
          <a:prstGeom prst="rect">
            <a:avLst/>
          </a:prstGeom>
        </p:spPr>
        <p:txBody>
          <a:bodyPr wrap="square">
            <a:spAutoFit/>
          </a:bodyPr>
          <a:lstStyle/>
          <a:p>
            <a:pPr algn="just" rtl="1">
              <a:lnSpc>
                <a:spcPct val="150000"/>
              </a:lnSpc>
            </a:pPr>
            <a:r>
              <a:rPr lang="ar-IQ" sz="2400" dirty="0" smtClean="0">
                <a:latin typeface="Sakkal Majalla" pitchFamily="2" charset="-78"/>
                <a:cs typeface="Sakkal Majalla" pitchFamily="2" charset="-78"/>
              </a:rPr>
              <a:t>إن التعريف المتقدم أغفل الإشارة إلى الهدف ، أو الغاية التي يهدف البنك المركزي إلى تحقيقها عند ممارسة الوظائف المكلف بها .</a:t>
            </a:r>
            <a:endParaRPr lang="fr-FR" sz="2400" dirty="0" smtClean="0">
              <a:latin typeface="Sakkal Majalla" pitchFamily="2" charset="-78"/>
              <a:cs typeface="Sakkal Majalla" pitchFamily="2" charset="-78"/>
            </a:endParaRPr>
          </a:p>
          <a:p>
            <a:pPr algn="just" rtl="1">
              <a:lnSpc>
                <a:spcPct val="150000"/>
              </a:lnSpc>
            </a:pPr>
            <a:r>
              <a:rPr lang="ar-IQ" sz="2400" dirty="0" smtClean="0">
                <a:latin typeface="Sakkal Majalla" pitchFamily="2" charset="-78"/>
                <a:cs typeface="Sakkal Majalla" pitchFamily="2" charset="-78"/>
              </a:rPr>
              <a:t>وذهب آخرون إلى أن البنك المركزي : ( عبارة عن مؤسسة مركزية تمثل السلطة النقدية في أي دولة ، ويأتي على قمة الجهاز المصرفي ).</a:t>
            </a:r>
            <a:endParaRPr lang="fr-FR" sz="2400" dirty="0" smtClean="0">
              <a:latin typeface="Sakkal Majalla" pitchFamily="2" charset="-78"/>
              <a:cs typeface="Sakkal Majalla" pitchFamily="2" charset="-78"/>
            </a:endParaRPr>
          </a:p>
          <a:p>
            <a:pPr algn="just" rtl="1">
              <a:lnSpc>
                <a:spcPct val="150000"/>
              </a:lnSpc>
            </a:pPr>
            <a:r>
              <a:rPr lang="ar-IQ" sz="2400" dirty="0" smtClean="0">
                <a:latin typeface="Sakkal Majalla" pitchFamily="2" charset="-78"/>
                <a:cs typeface="Sakkal Majalla" pitchFamily="2" charset="-78"/>
              </a:rPr>
              <a:t>وما يلاحظ على التعريف السابق أنه استخدم عبارة السلطة النقدية مع أن السلطات العامة في الدولة ثلاث هي : السلطة التشريعية ، والتنفيذية ، والقضائية، وليس من بينها السلطة النقدية .</a:t>
            </a:r>
            <a:endParaRPr lang="fr-FR" sz="2400" dirty="0" smtClean="0">
              <a:latin typeface="Sakkal Majalla" pitchFamily="2" charset="-78"/>
              <a:cs typeface="Sakkal Majalla" pitchFamily="2" charset="-78"/>
            </a:endParaRPr>
          </a:p>
          <a:p>
            <a:pPr algn="just" rtl="1">
              <a:lnSpc>
                <a:spcPct val="150000"/>
              </a:lnSpc>
            </a:pPr>
            <a:r>
              <a:rPr lang="ar-IQ" sz="2400" dirty="0" smtClean="0">
                <a:latin typeface="Sakkal Majalla" pitchFamily="2" charset="-78"/>
                <a:cs typeface="Sakkal Majalla" pitchFamily="2" charset="-78"/>
              </a:rPr>
              <a:t> ومن جانبنا يمكن أن نعرف البنك المركزي بأنه : ( هيئة ادارية مستقلة تختص برسم السياسة النقدية وتنفيذها باستخدام وسائل </a:t>
            </a:r>
            <a:r>
              <a:rPr lang="ar-IQ" sz="2400" dirty="0" err="1" smtClean="0">
                <a:latin typeface="Sakkal Majalla" pitchFamily="2" charset="-78"/>
                <a:cs typeface="Sakkal Majalla" pitchFamily="2" charset="-78"/>
              </a:rPr>
              <a:t>إئتمانية</a:t>
            </a:r>
            <a:r>
              <a:rPr lang="ar-IQ" sz="2400" dirty="0" smtClean="0">
                <a:latin typeface="Sakkal Majalla" pitchFamily="2" charset="-78"/>
                <a:cs typeface="Sakkal Majalla" pitchFamily="2" charset="-78"/>
              </a:rPr>
              <a:t> ، ومصرفية ، وتنظيمية من أجل تحقيق المصلحة الاقتصادية للدولة ) .</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112922925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17693"/>
            <a:ext cx="7758018" cy="6740307"/>
          </a:xfrm>
          <a:prstGeom prst="rect">
            <a:avLst/>
          </a:prstGeom>
        </p:spPr>
        <p:txBody>
          <a:bodyPr wrap="square">
            <a:spAutoFit/>
          </a:bodyPr>
          <a:lstStyle/>
          <a:p>
            <a:pPr algn="just" rtl="1">
              <a:lnSpc>
                <a:spcPct val="150000"/>
              </a:lnSpc>
            </a:pPr>
            <a:r>
              <a:rPr lang="ar-IQ" sz="2400" b="1" dirty="0">
                <a:latin typeface="Sakkal Majalla" pitchFamily="2" charset="-78"/>
                <a:cs typeface="Sakkal Majalla" pitchFamily="2" charset="-78"/>
              </a:rPr>
              <a:t>أصل تسمية البنك </a:t>
            </a:r>
            <a:r>
              <a:rPr lang="ar-IQ" sz="2400" b="1" dirty="0" smtClean="0">
                <a:latin typeface="Sakkal Majalla" pitchFamily="2" charset="-78"/>
                <a:cs typeface="Sakkal Majalla" pitchFamily="2" charset="-78"/>
              </a:rPr>
              <a:t>المركزي</a:t>
            </a:r>
            <a:r>
              <a:rPr lang="ar-DZ" sz="2400" b="1" dirty="0" smtClean="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lnSpc>
                <a:spcPct val="150000"/>
              </a:lnSpc>
            </a:pPr>
            <a:r>
              <a:rPr lang="ar-IQ" sz="2400" dirty="0">
                <a:latin typeface="Sakkal Majalla" pitchFamily="2" charset="-78"/>
                <a:cs typeface="Sakkal Majalla" pitchFamily="2" charset="-78"/>
              </a:rPr>
              <a:t>لو ابتدأنا بمناقشة أصل تسمية البنك المركزي لألفينا انها تسمية مركبة من مصطلحين أثنين هما ( البنك ) و ( المركزي ) . وفيما يخص كلمة ( بنك ) فقيل : إن أصلها ايطالي مأخوذ من الكلمة  </a:t>
            </a:r>
            <a:r>
              <a:rPr lang="en-US" sz="2400" dirty="0">
                <a:latin typeface="Sakkal Majalla" pitchFamily="2" charset="-78"/>
                <a:cs typeface="Sakkal Majalla" pitchFamily="2" charset="-78"/>
              </a:rPr>
              <a:t>( </a:t>
            </a:r>
            <a:r>
              <a:rPr lang="en-US" sz="2400" dirty="0" err="1">
                <a:latin typeface="Sakkal Majalla" pitchFamily="2" charset="-78"/>
                <a:cs typeface="Sakkal Majalla" pitchFamily="2" charset="-78"/>
              </a:rPr>
              <a:t>Benko</a:t>
            </a:r>
            <a:r>
              <a:rPr lang="en-US" sz="2400" dirty="0">
                <a:latin typeface="Sakkal Majalla" pitchFamily="2" charset="-78"/>
                <a:cs typeface="Sakkal Majalla" pitchFamily="2" charset="-78"/>
              </a:rPr>
              <a:t> )</a:t>
            </a:r>
            <a:r>
              <a:rPr lang="ar-IQ" sz="2400" dirty="0">
                <a:latin typeface="Sakkal Majalla" pitchFamily="2" charset="-78"/>
                <a:cs typeface="Sakkal Majalla" pitchFamily="2" charset="-78"/>
              </a:rPr>
              <a:t>   </a:t>
            </a:r>
            <a:endParaRPr lang="fr-FR" sz="2400" dirty="0">
              <a:latin typeface="Sakkal Majalla" pitchFamily="2" charset="-78"/>
              <a:cs typeface="Sakkal Majalla" pitchFamily="2" charset="-78"/>
            </a:endParaRPr>
          </a:p>
          <a:p>
            <a:pPr algn="just" rtl="1">
              <a:lnSpc>
                <a:spcPct val="150000"/>
              </a:lnSpc>
            </a:pPr>
            <a:r>
              <a:rPr lang="ar-IQ" sz="2400" dirty="0">
                <a:latin typeface="Sakkal Majalla" pitchFamily="2" charset="-78"/>
                <a:cs typeface="Sakkal Majalla" pitchFamily="2" charset="-78"/>
              </a:rPr>
              <a:t>وتعني المنضدة التي توضع أمام الصيرفي عند ممارسته لمهنته ، لكن بمرور الزمن أنصرف استخدام الكلمة إلى معنى آخر هو عمليات الصرف والمبادلة ذاتها التي تجري فوق منضدة الصيرفي.</a:t>
            </a:r>
            <a:endParaRPr lang="fr-FR" sz="2400" dirty="0">
              <a:latin typeface="Sakkal Majalla" pitchFamily="2" charset="-78"/>
              <a:cs typeface="Sakkal Majalla" pitchFamily="2" charset="-78"/>
            </a:endParaRPr>
          </a:p>
          <a:p>
            <a:pPr algn="just" rtl="1"/>
            <a:r>
              <a:rPr lang="ar-IQ" sz="2400" dirty="0">
                <a:latin typeface="Sakkal Majalla" pitchFamily="2" charset="-78"/>
                <a:cs typeface="Sakkal Majalla" pitchFamily="2" charset="-78"/>
              </a:rPr>
              <a:t>أما لفظ ( المركزي ) فهو أسم منسوب إلى المركز ، فيقال : جهاز مركزي أي جهاز أساسي تصدر منه كل التعليمات. وبنك مركزي يعني : المصرف الذي له الهيمنة والذي ترجع إليه المصارف الأخرى ، فهو المرجع في تصريف الشؤون النقدية ، ومسك زمام الأمور </a:t>
            </a:r>
            <a:r>
              <a:rPr lang="ar-IQ" sz="2400" dirty="0" err="1">
                <a:latin typeface="Sakkal Majalla" pitchFamily="2" charset="-78"/>
                <a:cs typeface="Sakkal Majalla" pitchFamily="2" charset="-78"/>
              </a:rPr>
              <a:t>الإئتمانية</a:t>
            </a:r>
            <a:r>
              <a:rPr lang="ar-IQ" sz="2400" dirty="0">
                <a:latin typeface="Sakkal Majalla" pitchFamily="2" charset="-78"/>
                <a:cs typeface="Sakkal Majalla" pitchFamily="2" charset="-78"/>
              </a:rPr>
              <a:t> ، وتوجيه دفة الأوضاع </a:t>
            </a:r>
            <a:r>
              <a:rPr lang="ar-IQ" sz="2400" dirty="0" err="1">
                <a:latin typeface="Sakkal Majalla" pitchFamily="2" charset="-78"/>
                <a:cs typeface="Sakkal Majalla" pitchFamily="2" charset="-78"/>
              </a:rPr>
              <a:t>الإقتصادية</a:t>
            </a:r>
            <a:r>
              <a:rPr lang="ar-IQ" sz="2400" dirty="0">
                <a:latin typeface="Sakkal Majalla" pitchFamily="2" charset="-78"/>
                <a:cs typeface="Sakkal Majalla" pitchFamily="2" charset="-78"/>
              </a:rPr>
              <a:t> ، والذي تناط به وظائف بالغة الأهمية مثل إصدار النقد ، والمحافظة عليه لتحقيق النمو </a:t>
            </a:r>
            <a:r>
              <a:rPr lang="ar-IQ" sz="2400" dirty="0" err="1">
                <a:latin typeface="Sakkal Majalla" pitchFamily="2" charset="-78"/>
                <a:cs typeface="Sakkal Majalla" pitchFamily="2" charset="-78"/>
              </a:rPr>
              <a:t>الإقتصادي</a:t>
            </a:r>
            <a:r>
              <a:rPr lang="ar-IQ" sz="2400" dirty="0">
                <a:latin typeface="Sakkal Majalla" pitchFamily="2" charset="-78"/>
                <a:cs typeface="Sakkal Majalla" pitchFamily="2" charset="-78"/>
              </a:rPr>
              <a:t> </a:t>
            </a:r>
            <a:r>
              <a:rPr lang="ar-IQ" sz="2400" dirty="0" err="1">
                <a:latin typeface="Sakkal Majalla" pitchFamily="2" charset="-78"/>
                <a:cs typeface="Sakkal Majalla" pitchFamily="2" charset="-78"/>
              </a:rPr>
              <a:t>والإستقرار</a:t>
            </a:r>
            <a:r>
              <a:rPr lang="ar-IQ" sz="2400" dirty="0">
                <a:latin typeface="Sakkal Majalla" pitchFamily="2" charset="-78"/>
                <a:cs typeface="Sakkal Majalla" pitchFamily="2" charset="-78"/>
              </a:rPr>
              <a:t> </a:t>
            </a:r>
            <a:r>
              <a:rPr lang="ar-IQ" sz="2400" dirty="0" err="1">
                <a:latin typeface="Sakkal Majalla" pitchFamily="2" charset="-78"/>
                <a:cs typeface="Sakkal Majalla" pitchFamily="2" charset="-78"/>
              </a:rPr>
              <a:t>الإجتماعي</a:t>
            </a:r>
            <a:r>
              <a:rPr lang="ar-IQ" sz="2400" dirty="0">
                <a:latin typeface="Sakkal Majalla" pitchFamily="2" charset="-78"/>
                <a:cs typeface="Sakkal Majalla" pitchFamily="2" charset="-78"/>
              </a:rPr>
              <a:t> بالإضافة إلى المحافظة على سلامة أوضاع النظام المصرفي وتطوير السوق النقدية والمالية</a:t>
            </a:r>
            <a:r>
              <a:rPr lang="ar-IQ" sz="2400" baseline="30000" dirty="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lnSpc>
                <a:spcPct val="150000"/>
              </a:lnSpc>
            </a:pPr>
            <a:r>
              <a:rPr lang="ar-IQ" sz="2400" baseline="30000" dirty="0">
                <a:latin typeface="Sakkal Majalla" pitchFamily="2" charset="-78"/>
                <a:cs typeface="Sakkal Majalla" pitchFamily="2" charset="-78"/>
              </a:rPr>
              <a:t>  </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4106335343"/>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16632"/>
            <a:ext cx="7758608" cy="4524315"/>
          </a:xfrm>
          <a:prstGeom prst="rect">
            <a:avLst/>
          </a:prstGeom>
        </p:spPr>
        <p:txBody>
          <a:bodyPr wrap="square">
            <a:spAutoFit/>
          </a:bodyPr>
          <a:lstStyle/>
          <a:p>
            <a:pPr algn="just" rtl="1">
              <a:lnSpc>
                <a:spcPct val="150000"/>
              </a:lnSpc>
            </a:pPr>
            <a:r>
              <a:rPr lang="ar-IQ" sz="2400" dirty="0" smtClean="0">
                <a:latin typeface="Sakkal Majalla" pitchFamily="2" charset="-78"/>
                <a:cs typeface="Sakkal Majalla" pitchFamily="2" charset="-78"/>
              </a:rPr>
              <a:t>ولهذا </a:t>
            </a:r>
            <a:r>
              <a:rPr lang="ar-IQ" sz="2400" dirty="0">
                <a:latin typeface="Sakkal Majalla" pitchFamily="2" charset="-78"/>
                <a:cs typeface="Sakkal Majalla" pitchFamily="2" charset="-78"/>
              </a:rPr>
              <a:t>السبب يوصف البنك المركزي بأنه : ( بنك البنوك ) ، و ( بنك الدولة ).</a:t>
            </a:r>
            <a:endParaRPr lang="fr-FR" sz="2400" dirty="0">
              <a:latin typeface="Sakkal Majalla" pitchFamily="2" charset="-78"/>
              <a:cs typeface="Sakkal Majalla" pitchFamily="2" charset="-78"/>
            </a:endParaRPr>
          </a:p>
          <a:p>
            <a:pPr algn="just" rtl="1">
              <a:lnSpc>
                <a:spcPct val="150000"/>
              </a:lnSpc>
            </a:pPr>
            <a:r>
              <a:rPr lang="ar-IQ" sz="2400" b="1" dirty="0">
                <a:latin typeface="Sakkal Majalla" pitchFamily="2" charset="-78"/>
                <a:cs typeface="Sakkal Majalla" pitchFamily="2" charset="-78"/>
              </a:rPr>
              <a:t>الجذور </a:t>
            </a:r>
            <a:r>
              <a:rPr lang="ar-IQ" sz="2400" b="1" dirty="0" smtClean="0">
                <a:latin typeface="Sakkal Majalla" pitchFamily="2" charset="-78"/>
                <a:cs typeface="Sakkal Majalla" pitchFamily="2" charset="-78"/>
              </a:rPr>
              <a:t>الت</a:t>
            </a:r>
            <a:r>
              <a:rPr lang="ar-DZ" sz="2400" b="1" dirty="0" smtClean="0">
                <a:latin typeface="Sakkal Majalla" pitchFamily="2" charset="-78"/>
                <a:cs typeface="Sakkal Majalla" pitchFamily="2" charset="-78"/>
              </a:rPr>
              <a:t>ا</a:t>
            </a:r>
            <a:r>
              <a:rPr lang="ar-IQ" sz="2400" b="1" dirty="0" smtClean="0">
                <a:latin typeface="Sakkal Majalla" pitchFamily="2" charset="-78"/>
                <a:cs typeface="Sakkal Majalla" pitchFamily="2" charset="-78"/>
              </a:rPr>
              <a:t>ريخية </a:t>
            </a:r>
            <a:r>
              <a:rPr lang="ar-IQ" sz="2400" b="1" dirty="0">
                <a:latin typeface="Sakkal Majalla" pitchFamily="2" charset="-78"/>
                <a:cs typeface="Sakkal Majalla" pitchFamily="2" charset="-78"/>
              </a:rPr>
              <a:t>للبنوك </a:t>
            </a:r>
            <a:r>
              <a:rPr lang="ar-IQ" sz="2400" b="1" dirty="0" smtClean="0">
                <a:latin typeface="Sakkal Majalla" pitchFamily="2" charset="-78"/>
                <a:cs typeface="Sakkal Majalla" pitchFamily="2" charset="-78"/>
              </a:rPr>
              <a:t>المركزية</a:t>
            </a:r>
            <a:r>
              <a:rPr lang="ar-DZ" sz="2400" b="1" dirty="0" smtClean="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lnSpc>
                <a:spcPct val="150000"/>
              </a:lnSpc>
            </a:pPr>
            <a:r>
              <a:rPr lang="ar-IQ" sz="2400" dirty="0">
                <a:latin typeface="Sakkal Majalla" pitchFamily="2" charset="-78"/>
                <a:cs typeface="Sakkal Majalla" pitchFamily="2" charset="-78"/>
              </a:rPr>
              <a:t>       إن تتبع مراحل نشوء البنوك المركزية وتطورها لا يخلو من فائدة ، لأنه يُسهم في معرفة الظروف والأوضاع التي أدت إلى تبوء البنك المركزي تلك المكانة المرموقة في النظام المالي للدولة . إضافة إلى أن هذا التتبع </a:t>
            </a:r>
            <a:r>
              <a:rPr lang="ar-IQ" sz="2400" dirty="0" err="1">
                <a:latin typeface="Sakkal Majalla" pitchFamily="2" charset="-78"/>
                <a:cs typeface="Sakkal Majalla" pitchFamily="2" charset="-78"/>
              </a:rPr>
              <a:t>التأريخي</a:t>
            </a:r>
            <a:r>
              <a:rPr lang="ar-IQ" sz="2400" dirty="0">
                <a:latin typeface="Sakkal Majalla" pitchFamily="2" charset="-78"/>
                <a:cs typeface="Sakkal Majalla" pitchFamily="2" charset="-78"/>
              </a:rPr>
              <a:t> من شأنه أن يكشف عن تطور وظائف البنك المذكور وازدياد أهميتها في الوقت الحاضر . وسنتكلم في هذا المطلب عن معرفة النظام المالي الإسلامي لفكرة البنك المركزي مع اعطاء لمحة </a:t>
            </a:r>
            <a:r>
              <a:rPr lang="ar-IQ" sz="2400" dirty="0" err="1">
                <a:latin typeface="Sakkal Majalla" pitchFamily="2" charset="-78"/>
                <a:cs typeface="Sakkal Majalla" pitchFamily="2" charset="-78"/>
              </a:rPr>
              <a:t>تأريخية</a:t>
            </a:r>
            <a:r>
              <a:rPr lang="ar-IQ" sz="2400" dirty="0">
                <a:latin typeface="Sakkal Majalla" pitchFamily="2" charset="-78"/>
                <a:cs typeface="Sakkal Majalla" pitchFamily="2" charset="-78"/>
              </a:rPr>
              <a:t> عن نشوء البنوك المركزية في الدول الأوربية ، وفي الولايات المتحدة الأمريكية .</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368151987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61431"/>
            <a:ext cx="8022524" cy="7386638"/>
          </a:xfrm>
          <a:prstGeom prst="rect">
            <a:avLst/>
          </a:prstGeom>
        </p:spPr>
        <p:txBody>
          <a:bodyPr wrap="square">
            <a:spAutoFit/>
          </a:bodyPr>
          <a:lstStyle/>
          <a:p>
            <a:pPr algn="r" rtl="1">
              <a:lnSpc>
                <a:spcPct val="150000"/>
              </a:lnSpc>
            </a:pPr>
            <a:r>
              <a:rPr lang="ar-IQ" sz="2800" b="1" dirty="0">
                <a:latin typeface="Sakkal Majalla" pitchFamily="2" charset="-78"/>
                <a:cs typeface="Sakkal Majalla" pitchFamily="2" charset="-78"/>
              </a:rPr>
              <a:t>تعريف النظام المالي الإسلامي لفكرة البنك المركزي</a:t>
            </a:r>
            <a:endParaRPr lang="fr-FR" sz="2800" dirty="0">
              <a:latin typeface="Sakkal Majalla" pitchFamily="2" charset="-78"/>
              <a:cs typeface="Sakkal Majalla" pitchFamily="2" charset="-78"/>
            </a:endParaRPr>
          </a:p>
          <a:p>
            <a:pPr algn="r" rtl="1">
              <a:lnSpc>
                <a:spcPct val="150000"/>
              </a:lnSpc>
            </a:pPr>
            <a:r>
              <a:rPr lang="ar-IQ" sz="2400" b="1" dirty="0">
                <a:latin typeface="Sakkal Majalla" pitchFamily="2" charset="-78"/>
                <a:cs typeface="Sakkal Majalla" pitchFamily="2" charset="-78"/>
              </a:rPr>
              <a:t>هل عرف النظام المالي الإسلامي مؤسسة شبيهة بما يُعرف في وقتنا الراهن بالبنك المركزي ؟</a:t>
            </a:r>
            <a:r>
              <a:rPr lang="ar-IQ" sz="2400" dirty="0">
                <a:latin typeface="Sakkal Majalla" pitchFamily="2" charset="-78"/>
                <a:cs typeface="Sakkal Majalla" pitchFamily="2" charset="-78"/>
              </a:rPr>
              <a:t>أجاب بعضهم بالإيجاب ، وقال : إن بيت المال جمع اختصاصات وزارة المالية والبنك المركزي في عصرنا الحاضر</a:t>
            </a:r>
            <a:r>
              <a:rPr lang="ar-IQ" sz="2400" baseline="30000" dirty="0">
                <a:latin typeface="Sakkal Majalla" pitchFamily="2" charset="-78"/>
                <a:cs typeface="Sakkal Majalla" pitchFamily="2" charset="-78"/>
              </a:rPr>
              <a:t> </a:t>
            </a:r>
            <a:r>
              <a:rPr lang="ar-IQ" sz="2400" dirty="0">
                <a:latin typeface="Sakkal Majalla" pitchFamily="2" charset="-78"/>
                <a:cs typeface="Sakkal Majalla" pitchFamily="2" charset="-78"/>
              </a:rPr>
              <a:t>من</a:t>
            </a:r>
            <a:r>
              <a:rPr lang="ar-IQ" sz="2400" baseline="30000" dirty="0">
                <a:latin typeface="Sakkal Majalla" pitchFamily="2" charset="-78"/>
                <a:cs typeface="Sakkal Majalla" pitchFamily="2" charset="-78"/>
              </a:rPr>
              <a:t> </a:t>
            </a:r>
            <a:r>
              <a:rPr lang="ar-IQ" sz="2400" dirty="0">
                <a:latin typeface="Sakkal Majalla" pitchFamily="2" charset="-78"/>
                <a:cs typeface="Sakkal Majalla" pitchFamily="2" charset="-78"/>
              </a:rPr>
              <a:t>خلال توليه عملية ضرب النقود ، </a:t>
            </a:r>
            <a:r>
              <a:rPr lang="ar-IQ" sz="2400" dirty="0" err="1">
                <a:latin typeface="Sakkal Majalla" pitchFamily="2" charset="-78"/>
                <a:cs typeface="Sakkal Majalla" pitchFamily="2" charset="-78"/>
              </a:rPr>
              <a:t>والإحتفاظ</a:t>
            </a:r>
            <a:r>
              <a:rPr lang="ar-IQ" sz="2400" dirty="0">
                <a:latin typeface="Sakkal Majalla" pitchFamily="2" charset="-78"/>
                <a:cs typeface="Sakkal Majalla" pitchFamily="2" charset="-78"/>
              </a:rPr>
              <a:t> </a:t>
            </a:r>
            <a:r>
              <a:rPr lang="ar-IQ" sz="2400" dirty="0" err="1">
                <a:latin typeface="Sakkal Majalla" pitchFamily="2" charset="-78"/>
                <a:cs typeface="Sakkal Majalla" pitchFamily="2" charset="-78"/>
              </a:rPr>
              <a:t>بإحتياطات</a:t>
            </a:r>
            <a:r>
              <a:rPr lang="ar-IQ" sz="2400" dirty="0">
                <a:latin typeface="Sakkal Majalla" pitchFamily="2" charset="-78"/>
                <a:cs typeface="Sakkal Majalla" pitchFamily="2" charset="-78"/>
              </a:rPr>
              <a:t> الدولة من الأموال ، وتقديم القروض العامة</a:t>
            </a:r>
            <a:r>
              <a:rPr lang="ar-IQ" sz="2400" baseline="30000" dirty="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r" rtl="1">
              <a:lnSpc>
                <a:spcPct val="150000"/>
              </a:lnSpc>
            </a:pPr>
            <a:r>
              <a:rPr lang="ar-IQ" sz="2400" dirty="0">
                <a:latin typeface="Sakkal Majalla" pitchFamily="2" charset="-78"/>
                <a:cs typeface="Sakkal Majalla" pitchFamily="2" charset="-78"/>
              </a:rPr>
              <a:t>وهذا الرأي يفتقر إلى الدقة ، من وجهة نظرنا ؛ لأن بيت المال هو المؤسسة التي قامت بالإشراف على ما يرد من الأموال ، وما يخرج منها في أوجه النفقات المختلفة ، وهو أحد الدواوين الهامة التي عرفها الحكم العربي الإسلامي ويقابل وزارة المالية في الوقت </a:t>
            </a:r>
            <a:r>
              <a:rPr lang="ar-IQ" sz="2400" dirty="0" err="1">
                <a:latin typeface="Sakkal Majalla" pitchFamily="2" charset="-78"/>
                <a:cs typeface="Sakkal Majalla" pitchFamily="2" charset="-78"/>
              </a:rPr>
              <a:t>الحاض</a:t>
            </a:r>
            <a:r>
              <a:rPr lang="ar-IQ" sz="2400" dirty="0">
                <a:latin typeface="Sakkal Majalla" pitchFamily="2" charset="-78"/>
                <a:cs typeface="Sakkal Majalla" pitchFamily="2" charset="-78"/>
              </a:rPr>
              <a:t>. بمعنى أن بيت المال هو الجهة المسؤولة عن رسم السياسة المالية الإسلامية بشقيها </a:t>
            </a:r>
            <a:r>
              <a:rPr lang="ar-IQ" sz="2400" dirty="0" err="1">
                <a:latin typeface="Sakkal Majalla" pitchFamily="2" charset="-78"/>
                <a:cs typeface="Sakkal Majalla" pitchFamily="2" charset="-78"/>
              </a:rPr>
              <a:t>الإيرادي</a:t>
            </a:r>
            <a:r>
              <a:rPr lang="ar-IQ" sz="2400" dirty="0">
                <a:latin typeface="Sakkal Majalla" pitchFamily="2" charset="-78"/>
                <a:cs typeface="Sakkal Majalla" pitchFamily="2" charset="-78"/>
              </a:rPr>
              <a:t> </a:t>
            </a:r>
            <a:r>
              <a:rPr lang="ar-IQ" sz="2400" dirty="0" err="1">
                <a:latin typeface="Sakkal Majalla" pitchFamily="2" charset="-78"/>
                <a:cs typeface="Sakkal Majalla" pitchFamily="2" charset="-78"/>
              </a:rPr>
              <a:t>والإنفاقي</a:t>
            </a:r>
            <a:r>
              <a:rPr lang="ar-IQ" sz="2400" dirty="0">
                <a:latin typeface="Sakkal Majalla" pitchFamily="2" charset="-78"/>
                <a:cs typeface="Sakkal Majalla" pitchFamily="2" charset="-78"/>
              </a:rPr>
              <a:t> وليس من بين وظائف بيت المال ما هو قريب الصلة بالسياسة النقدية ، ويعود سبب ذلك إلى وجود مؤسسة مالية أخرى تولت رسم معالم السياسة المذكورة وعملت على تنفيذها عرفت بدار ضرب النقود وهي مؤسسة نقدية حكومية أخذت على عاتقها القيام </a:t>
            </a:r>
            <a:r>
              <a:rPr lang="ar-IQ" sz="2400" dirty="0" err="1">
                <a:latin typeface="Sakkal Majalla" pitchFamily="2" charset="-78"/>
                <a:cs typeface="Sakkal Majalla" pitchFamily="2" charset="-78"/>
              </a:rPr>
              <a:t>بمايلي</a:t>
            </a:r>
            <a:r>
              <a:rPr lang="ar-IQ" sz="2400" dirty="0">
                <a:latin typeface="Sakkal Majalla" pitchFamily="2" charset="-78"/>
                <a:cs typeface="Sakkal Majalla" pitchFamily="2" charset="-78"/>
              </a:rPr>
              <a:t> </a:t>
            </a:r>
            <a:r>
              <a:rPr lang="ar-IQ" sz="2400" dirty="0" smtClean="0">
                <a:latin typeface="Sakkal Majalla" pitchFamily="2" charset="-78"/>
                <a:cs typeface="Sakkal Majalla" pitchFamily="2" charset="-78"/>
              </a:rPr>
              <a:t>:</a:t>
            </a:r>
          </a:p>
        </p:txBody>
      </p:sp>
    </p:spTree>
    <p:extLst>
      <p:ext uri="{BB962C8B-B14F-4D97-AF65-F5344CB8AC3E}">
        <p14:creationId xmlns:p14="http://schemas.microsoft.com/office/powerpoint/2010/main" val="3528669347"/>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217690"/>
            <a:ext cx="7734492" cy="5816977"/>
          </a:xfrm>
          <a:prstGeom prst="rect">
            <a:avLst/>
          </a:prstGeom>
        </p:spPr>
        <p:txBody>
          <a:bodyPr wrap="square">
            <a:spAutoFit/>
          </a:bodyPr>
          <a:lstStyle/>
          <a:p>
            <a:pPr algn="r" rtl="1"/>
            <a:r>
              <a:rPr lang="ar-IQ" sz="2400" b="1" dirty="0" smtClean="0">
                <a:latin typeface="Sakkal Majalla" pitchFamily="2" charset="-78"/>
                <a:cs typeface="Sakkal Majalla" pitchFamily="2" charset="-78"/>
              </a:rPr>
              <a:t>1</a:t>
            </a:r>
            <a:r>
              <a:rPr lang="ar-IQ" sz="2400" dirty="0" smtClean="0">
                <a:latin typeface="Sakkal Majalla" pitchFamily="2" charset="-78"/>
                <a:cs typeface="Sakkal Majalla" pitchFamily="2" charset="-78"/>
              </a:rPr>
              <a:t> – إصدار العملة الرسمية للدولة ، وعملية الإصدار هي من الوظائف الحصرية التي نادى علماء الأمة بوجوب قصرها على الدولة ، وعدم السماح للأفراد والجهات الخاصة بممارستها ، فهي وظيفة سيادية ونشاط يدخل في صميم عمل الدولة ، ولا يقبل النزول عنه . وفي هذا يقول الأمام أحمد بن حنبل ( رحمه الله ) :  ( لا يصلح ضرب الدراهم إلا في دار الضرب بإذن السلطان ، لأن الناس إذا رخص لهم ركبوا العظائم </a:t>
            </a:r>
            <a:r>
              <a:rPr lang="ar-IQ" sz="2400" baseline="30000" dirty="0" smtClean="0">
                <a:latin typeface="Sakkal Majalla" pitchFamily="2" charset="-78"/>
                <a:cs typeface="Sakkal Majalla" pitchFamily="2" charset="-78"/>
              </a:rPr>
              <a:t> .</a:t>
            </a:r>
            <a:r>
              <a:rPr lang="ar-IQ" sz="2400" dirty="0" smtClean="0">
                <a:latin typeface="Sakkal Majalla" pitchFamily="2" charset="-78"/>
                <a:cs typeface="Sakkal Majalla" pitchFamily="2" charset="-78"/>
              </a:rPr>
              <a:t>وأن ضرب العملة بدون إذن السلطان ممنوع لما فيه من</a:t>
            </a:r>
            <a:r>
              <a:rPr lang="ar-IQ" sz="2400" baseline="30000" dirty="0" smtClean="0">
                <a:latin typeface="Sakkal Majalla" pitchFamily="2" charset="-78"/>
                <a:cs typeface="Sakkal Majalla" pitchFamily="2" charset="-78"/>
              </a:rPr>
              <a:t> </a:t>
            </a:r>
            <a:r>
              <a:rPr lang="ar-IQ" sz="2400" dirty="0" err="1" smtClean="0">
                <a:latin typeface="Sakkal Majalla" pitchFamily="2" charset="-78"/>
                <a:cs typeface="Sakkal Majalla" pitchFamily="2" charset="-78"/>
              </a:rPr>
              <a:t>الافتيات</a:t>
            </a:r>
            <a:r>
              <a:rPr lang="ar-IQ" sz="2400" dirty="0" smtClean="0">
                <a:latin typeface="Sakkal Majalla" pitchFamily="2" charset="-78"/>
                <a:cs typeface="Sakkal Majalla" pitchFamily="2" charset="-78"/>
              </a:rPr>
              <a:t> عليه.</a:t>
            </a:r>
            <a:endParaRPr lang="fr-FR" sz="2400" dirty="0" smtClean="0">
              <a:latin typeface="Sakkal Majalla" pitchFamily="2" charset="-78"/>
              <a:cs typeface="Sakkal Majalla" pitchFamily="2" charset="-78"/>
            </a:endParaRPr>
          </a:p>
          <a:p>
            <a:pPr algn="just" rtl="1">
              <a:lnSpc>
                <a:spcPct val="150000"/>
              </a:lnSpc>
            </a:pPr>
            <a:r>
              <a:rPr lang="ar-IQ" sz="2400" b="1" dirty="0" smtClean="0">
                <a:latin typeface="Sakkal Majalla" pitchFamily="2" charset="-78"/>
                <a:cs typeface="Sakkal Majalla" pitchFamily="2" charset="-78"/>
              </a:rPr>
              <a:t>2</a:t>
            </a:r>
            <a:r>
              <a:rPr lang="ar-IQ" sz="2400" dirty="0" smtClean="0">
                <a:latin typeface="Sakkal Majalla" pitchFamily="2" charset="-78"/>
                <a:cs typeface="Sakkal Majalla" pitchFamily="2" charset="-78"/>
              </a:rPr>
              <a:t> – التحكم في كمية النقود المطلوبة في التعامل حسب حاجة السوق المحلية . قال بعضهم : (ينبغي للسلطان أن يضرب لهم ، أي الرعايا ، فلوسا تكون بقيمة العدل في معاملاتهم من غير ظلم لهم تسهيلا لهم وتيسيرا لمعاشهم ) .</a:t>
            </a:r>
            <a:endParaRPr lang="fr-FR" sz="2400" dirty="0" smtClean="0">
              <a:latin typeface="Sakkal Majalla" pitchFamily="2" charset="-78"/>
              <a:cs typeface="Sakkal Majalla" pitchFamily="2" charset="-78"/>
            </a:endParaRPr>
          </a:p>
          <a:p>
            <a:pPr algn="r" rtl="1"/>
            <a:r>
              <a:rPr lang="ar-IQ" sz="2400" b="1" dirty="0" smtClean="0">
                <a:latin typeface="Sakkal Majalla" pitchFamily="2" charset="-78"/>
                <a:cs typeface="Sakkal Majalla" pitchFamily="2" charset="-78"/>
              </a:rPr>
              <a:t>3</a:t>
            </a:r>
            <a:r>
              <a:rPr lang="ar-IQ" sz="2400" dirty="0" smtClean="0">
                <a:latin typeface="Sakkal Majalla" pitchFamily="2" charset="-78"/>
                <a:cs typeface="Sakkal Majalla" pitchFamily="2" charset="-78"/>
              </a:rPr>
              <a:t> – استبدال النقود الجديدة بالنقود القديمة التي بطل استعمالها .</a:t>
            </a:r>
            <a:endParaRPr lang="fr-FR" sz="2400" dirty="0" smtClean="0">
              <a:latin typeface="Sakkal Majalla" pitchFamily="2" charset="-78"/>
              <a:cs typeface="Sakkal Majalla" pitchFamily="2" charset="-78"/>
            </a:endParaRPr>
          </a:p>
          <a:p>
            <a:pPr algn="r" rtl="1"/>
            <a:r>
              <a:rPr lang="ar-IQ" sz="2400" b="1" dirty="0" smtClean="0">
                <a:latin typeface="Sakkal Majalla" pitchFamily="2" charset="-78"/>
                <a:cs typeface="Sakkal Majalla" pitchFamily="2" charset="-78"/>
              </a:rPr>
              <a:t>4</a:t>
            </a:r>
            <a:r>
              <a:rPr lang="ar-IQ" sz="2400" dirty="0" smtClean="0">
                <a:latin typeface="Sakkal Majalla" pitchFamily="2" charset="-78"/>
                <a:cs typeface="Sakkal Majalla" pitchFamily="2" charset="-78"/>
              </a:rPr>
              <a:t> – تأمين ثبات أسعار العملة منعا من وقوع الأزمات المالية التي تتعرض لها الدولة .</a:t>
            </a:r>
            <a:endParaRPr lang="fr-FR" sz="2400" dirty="0" smtClean="0">
              <a:latin typeface="Sakkal Majalla" pitchFamily="2" charset="-78"/>
              <a:cs typeface="Sakkal Majalla" pitchFamily="2" charset="-78"/>
            </a:endParaRPr>
          </a:p>
          <a:p>
            <a:pPr algn="r" rtl="1"/>
            <a:r>
              <a:rPr lang="ar-IQ" sz="2400" b="1" dirty="0" smtClean="0">
                <a:latin typeface="Sakkal Majalla" pitchFamily="2" charset="-78"/>
                <a:cs typeface="Sakkal Majalla" pitchFamily="2" charset="-78"/>
              </a:rPr>
              <a:t>5</a:t>
            </a:r>
            <a:r>
              <a:rPr lang="ar-IQ" sz="2400" dirty="0" smtClean="0">
                <a:latin typeface="Sakkal Majalla" pitchFamily="2" charset="-78"/>
                <a:cs typeface="Sakkal Majalla" pitchFamily="2" charset="-78"/>
              </a:rPr>
              <a:t> – رفد بيت المال بموارد مالية هامة ، مثل الرسوم : التي تدفع من الأفراد مقابل قيام دور الضرب الحكومية بسك ما يقدمونه من سبائك طبقا للوزن المقرر شرعا، وهو ما يعرف بثمن الوقود ، وحق الضرب .</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335767068"/>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1352" y="220678"/>
            <a:ext cx="4818906" cy="523220"/>
          </a:xfrm>
          <a:prstGeom prst="rect">
            <a:avLst/>
          </a:prstGeom>
        </p:spPr>
        <p:txBody>
          <a:bodyPr wrap="square">
            <a:spAutoFit/>
          </a:bodyPr>
          <a:lstStyle/>
          <a:p>
            <a:pPr lvl="0" algn="ctr" rtl="1"/>
            <a:r>
              <a:rPr lang="ar-DZ" sz="2800" b="1" u="sng" dirty="0">
                <a:solidFill>
                  <a:prstClr val="black"/>
                </a:solidFill>
                <a:latin typeface="Sakkal Majalla" pitchFamily="2" charset="-78"/>
                <a:cs typeface="Sakkal Majalla" pitchFamily="2" charset="-78"/>
              </a:rPr>
              <a:t>تطبيقات </a:t>
            </a:r>
            <a:r>
              <a:rPr lang="ar-DZ" sz="2800" b="1" u="sng" dirty="0" smtClean="0">
                <a:solidFill>
                  <a:prstClr val="black"/>
                </a:solidFill>
                <a:latin typeface="Sakkal Majalla" pitchFamily="2" charset="-78"/>
                <a:cs typeface="Sakkal Majalla" pitchFamily="2" charset="-78"/>
              </a:rPr>
              <a:t>المحاضرة</a:t>
            </a:r>
            <a:r>
              <a:rPr lang="ar-DZ" sz="2800" b="1" u="sng" dirty="0">
                <a:solidFill>
                  <a:prstClr val="black"/>
                </a:solidFill>
                <a:latin typeface="Sakkal Majalla" pitchFamily="2" charset="-78"/>
                <a:cs typeface="Sakkal Majalla" pitchFamily="2" charset="-78"/>
              </a:rPr>
              <a:t>:</a:t>
            </a:r>
            <a:endParaRPr lang="fr-FR" sz="2800" b="1" u="sng" dirty="0">
              <a:solidFill>
                <a:prstClr val="black"/>
              </a:solidFill>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86061250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332656"/>
            <a:ext cx="7686600" cy="6863417"/>
          </a:xfrm>
          <a:prstGeom prst="rect">
            <a:avLst/>
          </a:prstGeom>
        </p:spPr>
        <p:txBody>
          <a:bodyPr wrap="square">
            <a:spAutoFit/>
          </a:bodyPr>
          <a:lstStyle/>
          <a:p>
            <a:pPr algn="ctr" rtl="1"/>
            <a:r>
              <a:rPr lang="ar-DZ" sz="4400" b="1" dirty="0" smtClean="0">
                <a:solidFill>
                  <a:srgbClr val="00B0F0"/>
                </a:solidFill>
                <a:latin typeface="Sakkal Majalla" pitchFamily="2" charset="-78"/>
                <a:cs typeface="Sakkal Majalla" pitchFamily="2" charset="-78"/>
              </a:rPr>
              <a:t>المحاضرة </a:t>
            </a:r>
            <a:r>
              <a:rPr lang="ar-DZ" sz="4400" b="1" dirty="0">
                <a:solidFill>
                  <a:srgbClr val="00B0F0"/>
                </a:solidFill>
                <a:latin typeface="Sakkal Majalla" pitchFamily="2" charset="-78"/>
                <a:cs typeface="Sakkal Majalla" pitchFamily="2" charset="-78"/>
              </a:rPr>
              <a:t>السابعة </a:t>
            </a:r>
            <a:r>
              <a:rPr lang="ar-DZ" sz="4400" b="1" dirty="0" smtClean="0">
                <a:solidFill>
                  <a:srgbClr val="00B0F0"/>
                </a:solidFill>
                <a:latin typeface="Sakkal Majalla" pitchFamily="2" charset="-78"/>
                <a:cs typeface="Sakkal Majalla" pitchFamily="2" charset="-78"/>
              </a:rPr>
              <a:t>: </a:t>
            </a:r>
            <a:r>
              <a:rPr lang="ar-DZ" sz="4400" b="1" dirty="0" smtClean="0">
                <a:solidFill>
                  <a:srgbClr val="00B0F0"/>
                </a:solidFill>
                <a:latin typeface="Sakkal Majalla" pitchFamily="2" charset="-78"/>
                <a:cs typeface="Sakkal Majalla" pitchFamily="2" charset="-78"/>
              </a:rPr>
              <a:t>الاصدار النقدي وحدوده</a:t>
            </a:r>
            <a:endParaRPr lang="fr-FR" sz="4400" b="1" dirty="0">
              <a:solidFill>
                <a:srgbClr val="00B0F0"/>
              </a:solidFill>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إن </a:t>
            </a:r>
            <a:r>
              <a:rPr lang="ar-DZ" sz="2400" dirty="0">
                <a:latin typeface="Sakkal Majalla" pitchFamily="2" charset="-78"/>
                <a:cs typeface="Sakkal Majalla" pitchFamily="2" charset="-78"/>
              </a:rPr>
              <a:t>عملية إصدار النقود هي قدرة البنك المركزي على تمويل بعض الأصول والمتمثلة في الأصول الحقيقية وشبه النقدية أو النقدية من نوع مغاير إلى وحدات نقد، هذه الأصول تعتبر </a:t>
            </a:r>
            <a:r>
              <a:rPr lang="ar-DZ" sz="2400" dirty="0" smtClean="0">
                <a:latin typeface="Sakkal Majalla" pitchFamily="2" charset="-78"/>
                <a:cs typeface="Sakkal Majalla" pitchFamily="2" charset="-78"/>
              </a:rPr>
              <a:t>التزاما </a:t>
            </a:r>
            <a:r>
              <a:rPr lang="ar-DZ" sz="2400" dirty="0">
                <a:latin typeface="Sakkal Majalla" pitchFamily="2" charset="-78"/>
                <a:cs typeface="Sakkal Majalla" pitchFamily="2" charset="-78"/>
              </a:rPr>
              <a:t>من قبل أعوان </a:t>
            </a:r>
            <a:r>
              <a:rPr lang="ar-DZ" sz="2400" dirty="0" smtClean="0">
                <a:latin typeface="Sakkal Majalla" pitchFamily="2" charset="-78"/>
                <a:cs typeface="Sakkal Majalla" pitchFamily="2" charset="-78"/>
              </a:rPr>
              <a:t>اقتصادية </a:t>
            </a:r>
            <a:r>
              <a:rPr lang="ar-DZ" sz="2400" dirty="0">
                <a:latin typeface="Sakkal Majalla" pitchFamily="2" charset="-78"/>
                <a:cs typeface="Sakkal Majalla" pitchFamily="2" charset="-78"/>
              </a:rPr>
              <a:t>كالدولة أو دول أجنبية أو مشروعات صناعية وتجارية أو من قبل مؤسسات نقدية كالبنوك ومؤسسات مالية (محلية وأجنبية) لصالح البنك المركزي، وهذه الأصول تمثل غطاء الإصدار، تقابلها نقود في جانب الخصوم، ومن الناحية الحسابية يجب أن يتساوى جانب الخصوم مع جانب الأصول وهي أساس عملية الإصدار، عن طريقه يتحقق التوازن بين الإنتاج الحقيقي للإقتصاد مع تداول هذا الإنتاج بوحدات النقد</a:t>
            </a:r>
            <a:r>
              <a:rPr lang="ar-DZ" sz="2400" dirty="0" smtClean="0">
                <a:latin typeface="Sakkal Majalla" pitchFamily="2" charset="-78"/>
                <a:cs typeface="Sakkal Majalla" pitchFamily="2" charset="-78"/>
              </a:rPr>
              <a:t>.</a:t>
            </a:r>
            <a:endParaRPr lang="fr-FR" sz="2400" dirty="0" smtClean="0">
              <a:latin typeface="Sakkal Majalla" pitchFamily="2" charset="-78"/>
              <a:cs typeface="Sakkal Majalla" pitchFamily="2" charset="-78"/>
            </a:endParaRPr>
          </a:p>
          <a:p>
            <a:pPr algn="just" rtl="1">
              <a:lnSpc>
                <a:spcPct val="150000"/>
              </a:lnSpc>
            </a:pPr>
            <a:r>
              <a:rPr lang="ar-DZ" sz="2400" dirty="0">
                <a:latin typeface="Sakkal Majalla" pitchFamily="2" charset="-78"/>
                <a:cs typeface="Sakkal Majalla" pitchFamily="2" charset="-78"/>
              </a:rPr>
              <a:t>كما ظهرت مع نشأة النقود والنظام المصرفي عدة قواعد تنظم عملية إصدار النقود نوردها مختصرة كما يلي:</a:t>
            </a:r>
            <a:endParaRPr lang="fr-FR" sz="2400" dirty="0">
              <a:latin typeface="Sakkal Majalla" pitchFamily="2" charset="-78"/>
              <a:cs typeface="Sakkal Majalla" pitchFamily="2" charset="-78"/>
            </a:endParaRPr>
          </a:p>
          <a:p>
            <a:pPr algn="just" rtl="1">
              <a:lnSpc>
                <a:spcPct val="150000"/>
              </a:lnSpc>
            </a:pP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956376" cy="6370975"/>
          </a:xfrm>
          <a:prstGeom prst="rect">
            <a:avLst/>
          </a:prstGeom>
        </p:spPr>
        <p:txBody>
          <a:bodyPr wrap="square">
            <a:spAutoFit/>
          </a:bodyPr>
          <a:lstStyle/>
          <a:p>
            <a:pPr algn="just" rtl="1"/>
            <a:r>
              <a:rPr lang="ar-DZ" sz="2400" b="1" dirty="0" smtClean="0">
                <a:latin typeface="Sakkal Majalla" pitchFamily="2" charset="-78"/>
                <a:cs typeface="Sakkal Majalla" pitchFamily="2" charset="-78"/>
              </a:rPr>
              <a:t>أ- نظام </a:t>
            </a:r>
            <a:r>
              <a:rPr lang="ar-DZ" sz="2400" b="1" dirty="0">
                <a:latin typeface="Sakkal Majalla" pitchFamily="2" charset="-78"/>
                <a:cs typeface="Sakkal Majalla" pitchFamily="2" charset="-78"/>
              </a:rPr>
              <a:t>الغطاء الذهبي الكامل</a:t>
            </a:r>
            <a:r>
              <a:rPr lang="ar-DZ" sz="2400" dirty="0">
                <a:latin typeface="Sakkal Majalla" pitchFamily="2" charset="-78"/>
                <a:cs typeface="Sakkal Majalla" pitchFamily="2" charset="-78"/>
              </a:rPr>
              <a:t>: هو إتاحة البنك المركزي إصدار النقود بما لديه من ذهب، أي مقدرة البنك في الإصدار تكون 100% بما يملكه من ذهب في خزانته.</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إن هذا النظام أصبح يشكل عائقا للبنك </a:t>
            </a:r>
            <a:r>
              <a:rPr lang="ar-DZ" sz="2400" dirty="0" smtClean="0">
                <a:latin typeface="Sakkal Majalla" pitchFamily="2" charset="-78"/>
                <a:cs typeface="Sakkal Majalla" pitchFamily="2" charset="-78"/>
              </a:rPr>
              <a:t>لا يتناسب </a:t>
            </a:r>
            <a:r>
              <a:rPr lang="ar-DZ" sz="2400" dirty="0">
                <a:latin typeface="Sakkal Majalla" pitchFamily="2" charset="-78"/>
                <a:cs typeface="Sakkal Majalla" pitchFamily="2" charset="-78"/>
              </a:rPr>
              <a:t>مع </a:t>
            </a:r>
            <a:r>
              <a:rPr lang="ar-DZ" sz="2400" dirty="0" smtClean="0">
                <a:latin typeface="Sakkal Majalla" pitchFamily="2" charset="-78"/>
                <a:cs typeface="Sakkal Majalla" pitchFamily="2" charset="-78"/>
              </a:rPr>
              <a:t>احتياجات </a:t>
            </a:r>
            <a:r>
              <a:rPr lang="ar-DZ" sz="2400" dirty="0">
                <a:latin typeface="Sakkal Majalla" pitchFamily="2" charset="-78"/>
                <a:cs typeface="Sakkal Majalla" pitchFamily="2" charset="-78"/>
              </a:rPr>
              <a:t>التعامل الإقتصادي من النقود، إلا أنه يعطي الثقة الكاملة في الأوراق النقدية، مما أدى إلى العدول عنه وإستبداله بنظام أكثر مرونة. </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ب- </a:t>
            </a:r>
            <a:r>
              <a:rPr lang="ar-DZ" sz="2400" b="1" dirty="0">
                <a:latin typeface="Sakkal Majalla" pitchFamily="2" charset="-78"/>
                <a:cs typeface="Sakkal Majalla" pitchFamily="2" charset="-78"/>
              </a:rPr>
              <a:t>نظام الإصدار الجزئي الوثيق</a:t>
            </a:r>
            <a:r>
              <a:rPr lang="ar-DZ" sz="2400" dirty="0">
                <a:latin typeface="Sakkal Majalla" pitchFamily="2" charset="-78"/>
                <a:cs typeface="Sakkal Majalla" pitchFamily="2" charset="-78"/>
              </a:rPr>
              <a:t>: وهو تحديد حد أقصى في الإصدار مغطى بالسندات الحكومية، وما زاد عن ذلك يغطى بالكامل بالذهب، وقد عملت بهذا النظام إنجلترا عام 1844 لتتبعها عدة دول فيها بعد.</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هذا النظام هو أكثر مرونة من السابق، لأن الحكومة تستطيع زيادة أو تخفيض السندات، إلا أن البنك لا يمكنه أن يزيد عن ذلك الحد إذا تعذر عليه الحصول على الذهب مما يؤدي إلى عدم </a:t>
            </a:r>
            <a:r>
              <a:rPr lang="ar-DZ" sz="2400" dirty="0" smtClean="0">
                <a:latin typeface="Sakkal Majalla" pitchFamily="2" charset="-78"/>
                <a:cs typeface="Sakkal Majalla" pitchFamily="2" charset="-78"/>
              </a:rPr>
              <a:t>االاستجابة </a:t>
            </a:r>
            <a:r>
              <a:rPr lang="ar-DZ" sz="2400" dirty="0">
                <a:latin typeface="Sakkal Majalla" pitchFamily="2" charset="-78"/>
                <a:cs typeface="Sakkal Majalla" pitchFamily="2" charset="-78"/>
              </a:rPr>
              <a:t>إلى حجم </a:t>
            </a:r>
            <a:r>
              <a:rPr lang="ar-DZ" sz="2400" dirty="0" smtClean="0">
                <a:latin typeface="Sakkal Majalla" pitchFamily="2" charset="-78"/>
                <a:cs typeface="Sakkal Majalla" pitchFamily="2" charset="-78"/>
              </a:rPr>
              <a:t>النشاط الاقتصادي، </a:t>
            </a:r>
            <a:r>
              <a:rPr lang="ar-DZ" sz="2400" dirty="0">
                <a:latin typeface="Sakkal Majalla" pitchFamily="2" charset="-78"/>
                <a:cs typeface="Sakkal Majalla" pitchFamily="2" charset="-78"/>
              </a:rPr>
              <a:t>ولذلك تخلت عن ذلك النظام عدة دول وأولها إنجلترا عام 1928م.</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جـ- نظام غطاء الذهب النسبي</a:t>
            </a:r>
            <a:r>
              <a:rPr lang="ar-DZ" sz="2400" dirty="0">
                <a:latin typeface="Sakkal Majalla" pitchFamily="2" charset="-78"/>
                <a:cs typeface="Sakkal Majalla" pitchFamily="2" charset="-78"/>
              </a:rPr>
              <a:t>: في ظل هذا النظام تحدد نسبة معينة من النقود المصدرة تغطى بالذهب، والباقي يغطى بأذونات الخزانة والسندات الحكومية والأوراق المالية الأخرى، </a:t>
            </a:r>
            <a:r>
              <a:rPr lang="ar-DZ" sz="2400" dirty="0" smtClean="0">
                <a:latin typeface="Sakkal Majalla" pitchFamily="2" charset="-78"/>
                <a:cs typeface="Sakkal Majalla" pitchFamily="2" charset="-78"/>
              </a:rPr>
              <a:t>واتبعت </a:t>
            </a:r>
            <a:r>
              <a:rPr lang="ar-DZ" sz="2400" dirty="0">
                <a:latin typeface="Sakkal Majalla" pitchFamily="2" charset="-78"/>
                <a:cs typeface="Sakkal Majalla" pitchFamily="2" charset="-78"/>
              </a:rPr>
              <a:t>هذا النظام في الإصدار دول كثيرة خاصة بعد عام 1920، مثل ألمانيا والولايات المتحدة الأمريكية، لكن تخلت عنه فيما بعد لأنه يتميز بالجمود من ناحية أن هذه النسبة مغطاة بالذهب هي الحد الأعلى للإصدار، لكن يمتاز بالمرونة في كونه أن هذه النسبة لا تمثل 100%.</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966" y="116632"/>
            <a:ext cx="7848872" cy="7078861"/>
          </a:xfrm>
          <a:prstGeom prst="rect">
            <a:avLst/>
          </a:prstGeom>
        </p:spPr>
        <p:txBody>
          <a:bodyPr wrap="square">
            <a:spAutoFit/>
          </a:bodyPr>
          <a:lstStyle/>
          <a:p>
            <a:pPr algn="just" rtl="1"/>
            <a:r>
              <a:rPr lang="ar-DZ" sz="2400" b="1" dirty="0">
                <a:latin typeface="Sakkal Majalla" pitchFamily="2" charset="-78"/>
                <a:cs typeface="Sakkal Majalla" pitchFamily="2" charset="-78"/>
              </a:rPr>
              <a:t>2.2.1.1.تقديم القروض للحكومة</a:t>
            </a:r>
            <a:r>
              <a:rPr lang="ar-DZ" sz="2400" dirty="0">
                <a:latin typeface="Sakkal Majalla" pitchFamily="2" charset="-78"/>
                <a:cs typeface="Sakkal Majalla" pitchFamily="2" charset="-78"/>
              </a:rPr>
              <a:t>: سواء كانت قروضا قصيرة الأجل </a:t>
            </a:r>
            <a:r>
              <a:rPr lang="ar-DZ" sz="2400" dirty="0" smtClean="0">
                <a:latin typeface="Sakkal Majalla" pitchFamily="2" charset="-78"/>
                <a:cs typeface="Sakkal Majalla" pitchFamily="2" charset="-78"/>
              </a:rPr>
              <a:t>انتظارا </a:t>
            </a:r>
            <a:r>
              <a:rPr lang="ar-DZ" sz="2400" dirty="0">
                <a:latin typeface="Sakkal Majalla" pitchFamily="2" charset="-78"/>
                <a:cs typeface="Sakkal Majalla" pitchFamily="2" charset="-78"/>
              </a:rPr>
              <a:t>لقيامها بتحصيل مستحقاتها من الضرائب أو القروض من الأفراد، أو كانت قروضا طويلة الأجل قد تمتد إلى سنوات في تسديدها، أو قروض </a:t>
            </a:r>
            <a:r>
              <a:rPr lang="ar-DZ" sz="2400" dirty="0" smtClean="0">
                <a:latin typeface="Sakkal Majalla" pitchFamily="2" charset="-78"/>
                <a:cs typeface="Sakkal Majalla" pitchFamily="2" charset="-78"/>
              </a:rPr>
              <a:t>استثنائية </a:t>
            </a:r>
            <a:r>
              <a:rPr lang="ar-DZ" sz="2400" dirty="0">
                <a:latin typeface="Sakkal Majalla" pitchFamily="2" charset="-78"/>
                <a:cs typeface="Sakkal Majalla" pitchFamily="2" charset="-78"/>
              </a:rPr>
              <a:t>غير عادية وخاصة في أوقات الحروب والطوارئ، وهو بذلك يعتبر المصدر الأساسي للائتمان الحكومي. </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كما أنه يقوم بتقديم تسبيقات للحكومة وهي عبارة عن أوراق نقدية </a:t>
            </a:r>
            <a:r>
              <a:rPr lang="ar-DZ" sz="2400" dirty="0" smtClean="0">
                <a:latin typeface="Sakkal Majalla" pitchFamily="2" charset="-78"/>
                <a:cs typeface="Sakkal Majalla" pitchFamily="2" charset="-78"/>
              </a:rPr>
              <a:t>ائتمانية </a:t>
            </a:r>
            <a:r>
              <a:rPr lang="ar-DZ" sz="2400" dirty="0">
                <a:latin typeface="Sakkal Majalla" pitchFamily="2" charset="-78"/>
                <a:cs typeface="Sakkal Majalla" pitchFamily="2" charset="-78"/>
              </a:rPr>
              <a:t>من البنك لصالح الخزينة العامة، وقد تكون بفوائد كما قد تكون بغير فوائد.</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3.1.1.. البنك المركزي بنك البنوك</a:t>
            </a:r>
            <a:r>
              <a:rPr lang="ar-DZ" sz="2400" dirty="0">
                <a:latin typeface="Sakkal Majalla" pitchFamily="2" charset="-78"/>
                <a:cs typeface="Sakkal Majalla" pitchFamily="2" charset="-78"/>
              </a:rPr>
              <a:t>: يعتبر البنك المركزي بمثابة الأم التي تحضن أبنائها وهو الملاذ كما </a:t>
            </a:r>
            <a:r>
              <a:rPr lang="ar-DZ" sz="2400" dirty="0" smtClean="0">
                <a:latin typeface="Sakkal Majalla" pitchFamily="2" charset="-78"/>
                <a:cs typeface="Sakkal Majalla" pitchFamily="2" charset="-78"/>
              </a:rPr>
              <a:t>اقتضى </a:t>
            </a:r>
            <a:r>
              <a:rPr lang="ar-DZ" sz="2400" dirty="0">
                <a:latin typeface="Sakkal Majalla" pitchFamily="2" charset="-78"/>
                <a:cs typeface="Sakkal Majalla" pitchFamily="2" charset="-78"/>
              </a:rPr>
              <a:t>الأمر ذلك بالنسبة للبنوك التجارية، فهي تحفظ ودائعها لديه، وتقوم </a:t>
            </a:r>
            <a:r>
              <a:rPr lang="ar-DZ" sz="2400" dirty="0" smtClean="0">
                <a:latin typeface="Sakkal Majalla" pitchFamily="2" charset="-78"/>
                <a:cs typeface="Sakkal Majalla" pitchFamily="2" charset="-78"/>
              </a:rPr>
              <a:t>بالإقتراض </a:t>
            </a:r>
            <a:r>
              <a:rPr lang="ar-DZ" sz="2400" dirty="0">
                <a:latin typeface="Sakkal Majalla" pitchFamily="2" charset="-78"/>
                <a:cs typeface="Sakkal Majalla" pitchFamily="2" charset="-78"/>
              </a:rPr>
              <a:t>منه، والقيام بعملية إعادة الخصم الأوراق التجارية وأذونات الخزانة وغيرها من العمليات المصرفية.</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4.1.1. مراقبة عملية الائتمان: </a:t>
            </a:r>
            <a:r>
              <a:rPr lang="ar-DZ" sz="2400" dirty="0">
                <a:latin typeface="Sakkal Majalla" pitchFamily="2" charset="-78"/>
                <a:cs typeface="Sakkal Majalla" pitchFamily="2" charset="-78"/>
              </a:rPr>
              <a:t>بما أن البنك المركزي هو بنك الحكومة، فإن هذه الأخيرة تحتفظ لديه بودائعها، وبما أنه بنك البنوك (التجارية) فإن هذه الأخيرة كذلك تحتفظ بودائعها لديه، ومن ثم فأن للبنك المركزي القدرة على التحكم في حجم هذه الودائع (أي حجم </a:t>
            </a:r>
            <a:r>
              <a:rPr lang="ar-DZ" sz="2400" dirty="0" smtClean="0">
                <a:latin typeface="Sakkal Majalla" pitchFamily="2" charset="-78"/>
                <a:cs typeface="Sakkal Majalla" pitchFamily="2" charset="-78"/>
              </a:rPr>
              <a:t>الائتمان</a:t>
            </a:r>
            <a:r>
              <a:rPr lang="ar-DZ" sz="2400" dirty="0">
                <a:latin typeface="Sakkal Majalla" pitchFamily="2" charset="-78"/>
                <a:cs typeface="Sakkal Majalla" pitchFamily="2" charset="-78"/>
              </a:rPr>
              <a:t>)، وحجم الإئتمان يتوقف على حجم ونسبة الإحتياطي النقدي الذي تحتفظ به البنوك </a:t>
            </a:r>
            <a:r>
              <a:rPr lang="ar-DZ" sz="2400" dirty="0" smtClean="0">
                <a:latin typeface="Sakkal Majalla" pitchFamily="2" charset="-78"/>
                <a:cs typeface="Sakkal Majalla" pitchFamily="2" charset="-78"/>
              </a:rPr>
              <a:t>التجارية.</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وهناك سياسات (أدوات أو وسائل) يتبعها البنك المركزي لمراقب الائتمان، منها ما هو تقليدي ويطلق عليها "الوسائل الكمية" أو "الرقابة الكمية" ومنها ما هو حديث ويطلق عليها "الرقابة الكيفية" أو الرقابة النوعية (كما سبق التطرق إليه في </a:t>
            </a:r>
            <a:r>
              <a:rPr lang="ar-DZ" sz="2400" dirty="0" smtClean="0">
                <a:latin typeface="Sakkal Majalla" pitchFamily="2" charset="-78"/>
                <a:cs typeface="Sakkal Majalla" pitchFamily="2" charset="-78"/>
              </a:rPr>
              <a:t>المحور </a:t>
            </a:r>
            <a:r>
              <a:rPr lang="ar-DZ" sz="2400" dirty="0">
                <a:latin typeface="Sakkal Majalla" pitchFamily="2" charset="-78"/>
                <a:cs typeface="Sakkal Majalla" pitchFamily="2" charset="-78"/>
              </a:rPr>
              <a:t>السابق). </a:t>
            </a:r>
            <a:endParaRPr lang="fr-FR" sz="24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1331640" y="2420888"/>
            <a:ext cx="6916925" cy="2862322"/>
          </a:xfrm>
          <a:prstGeom prst="rect">
            <a:avLst/>
          </a:prstGeom>
        </p:spPr>
        <p:txBody>
          <a:bodyPr wrap="square">
            <a:spAutoFit/>
          </a:bodyPr>
          <a:lstStyle/>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حاول التعرف على نشأة البنوك المركزية.</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اشرح وظائف ومهام البنك المركزي.</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اشرح نظم الاصدار النقدي.</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اشرح باختصار الأدوات التي يستخدمها البنك المركزي للتأثير على الاتمان</a:t>
            </a:r>
            <a:r>
              <a:rPr lang="ar-DZ" sz="2400" b="1" dirty="0" smtClean="0">
                <a:latin typeface="Sakkal Majalla" pitchFamily="2" charset="-78"/>
                <a:cs typeface="Sakkal Majalla" pitchFamily="2" charset="-78"/>
              </a:rPr>
              <a:t>.</a:t>
            </a:r>
            <a:endParaRPr lang="fr-FR" sz="2400" b="1" dirty="0">
              <a:latin typeface="Sakkal Majalla" pitchFamily="2" charset="-78"/>
              <a:cs typeface="Sakkal Majalla" pitchFamily="2" charset="-78"/>
            </a:endParaRPr>
          </a:p>
        </p:txBody>
      </p:sp>
      <p:sp>
        <p:nvSpPr>
          <p:cNvPr id="4" name="Rectangle 3"/>
          <p:cNvSpPr/>
          <p:nvPr/>
        </p:nvSpPr>
        <p:spPr>
          <a:xfrm>
            <a:off x="5792283" y="1484784"/>
            <a:ext cx="2653290" cy="600164"/>
          </a:xfrm>
          <a:prstGeom prst="rect">
            <a:avLst/>
          </a:prstGeom>
        </p:spPr>
        <p:txBody>
          <a:bodyPr wrap="square">
            <a:spAutoFit/>
          </a:bodyPr>
          <a:lstStyle/>
          <a:p>
            <a:pPr algn="just" rtl="1">
              <a:lnSpc>
                <a:spcPct val="150000"/>
              </a:lnSpc>
            </a:pPr>
            <a:r>
              <a:rPr lang="ar-DZ" sz="2400" b="1" dirty="0">
                <a:latin typeface="Sakkal Majalla" pitchFamily="2" charset="-78"/>
                <a:cs typeface="Sakkal Majalla" pitchFamily="2" charset="-78"/>
              </a:rPr>
              <a:t>أجب عن الأسئلة  التالية:</a:t>
            </a:r>
            <a:endParaRPr lang="fr-FR" sz="2400" b="1"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9692" y="1556792"/>
            <a:ext cx="7254552" cy="3970318"/>
          </a:xfrm>
          <a:prstGeom prst="rect">
            <a:avLst/>
          </a:prstGeom>
        </p:spPr>
        <p:txBody>
          <a:bodyPr wrap="square">
            <a:spAutoFit/>
          </a:bodyPr>
          <a:lstStyle/>
          <a:p>
            <a:pPr algn="just" rtl="1">
              <a:lnSpc>
                <a:spcPct val="150000"/>
              </a:lnSpc>
            </a:pPr>
            <a:r>
              <a:rPr lang="ar-SA" sz="2400" b="1" dirty="0" smtClean="0">
                <a:latin typeface="Sakkal Majalla" pitchFamily="2" charset="-78"/>
                <a:cs typeface="Sakkal Majalla" pitchFamily="2" charset="-78"/>
              </a:rPr>
              <a:t>المحور </a:t>
            </a:r>
            <a:r>
              <a:rPr lang="ar-SA" sz="2400" b="1" dirty="0">
                <a:latin typeface="Sakkal Majalla" pitchFamily="2" charset="-78"/>
                <a:cs typeface="Sakkal Majalla" pitchFamily="2" charset="-78"/>
              </a:rPr>
              <a:t>الأول: مدخل مفاهيمي للنقود .</a:t>
            </a:r>
            <a:endParaRPr lang="fr-FR" sz="2400" b="1" dirty="0">
              <a:latin typeface="Sakkal Majalla" pitchFamily="2" charset="-78"/>
              <a:cs typeface="Sakkal Majalla" pitchFamily="2" charset="-78"/>
            </a:endParaRPr>
          </a:p>
          <a:p>
            <a:pPr algn="just" rtl="1">
              <a:lnSpc>
                <a:spcPct val="150000"/>
              </a:lnSpc>
            </a:pPr>
            <a:r>
              <a:rPr lang="ar-SA" sz="2400" b="1" dirty="0">
                <a:latin typeface="Sakkal Majalla" pitchFamily="2" charset="-78"/>
                <a:cs typeface="Sakkal Majalla" pitchFamily="2" charset="-78"/>
              </a:rPr>
              <a:t>المحور الثاني: المجمعات النقدية ومقابلاتها .</a:t>
            </a:r>
            <a:endParaRPr lang="fr-FR" sz="2400" b="1" dirty="0">
              <a:latin typeface="Sakkal Majalla" pitchFamily="2" charset="-78"/>
              <a:cs typeface="Sakkal Majalla" pitchFamily="2" charset="-78"/>
            </a:endParaRPr>
          </a:p>
          <a:p>
            <a:pPr algn="just" rtl="1">
              <a:lnSpc>
                <a:spcPct val="150000"/>
              </a:lnSpc>
            </a:pPr>
            <a:r>
              <a:rPr lang="ar-SA" sz="2400" b="1" dirty="0">
                <a:latin typeface="Sakkal Majalla" pitchFamily="2" charset="-78"/>
                <a:cs typeface="Sakkal Majalla" pitchFamily="2" charset="-78"/>
              </a:rPr>
              <a:t>المحور الثالث : الأنظمة النقدية .</a:t>
            </a:r>
            <a:endParaRPr lang="fr-FR" sz="2400" b="1" dirty="0">
              <a:latin typeface="Sakkal Majalla" pitchFamily="2" charset="-78"/>
              <a:cs typeface="Sakkal Majalla" pitchFamily="2" charset="-78"/>
            </a:endParaRPr>
          </a:p>
          <a:p>
            <a:pPr algn="just" rtl="1">
              <a:lnSpc>
                <a:spcPct val="150000"/>
              </a:lnSpc>
            </a:pPr>
            <a:r>
              <a:rPr lang="ar-SA" sz="2400" b="1" dirty="0">
                <a:latin typeface="Sakkal Majalla" pitchFamily="2" charset="-78"/>
                <a:cs typeface="Sakkal Majalla" pitchFamily="2" charset="-78"/>
              </a:rPr>
              <a:t>المحور الرابع: البنوك التجارية والبنك المركزي .</a:t>
            </a:r>
            <a:endParaRPr lang="fr-FR" sz="2400" b="1" dirty="0">
              <a:latin typeface="Sakkal Majalla" pitchFamily="2" charset="-78"/>
              <a:cs typeface="Sakkal Majalla" pitchFamily="2" charset="-78"/>
            </a:endParaRPr>
          </a:p>
          <a:p>
            <a:pPr algn="just" rtl="1">
              <a:lnSpc>
                <a:spcPct val="150000"/>
              </a:lnSpc>
            </a:pPr>
            <a:r>
              <a:rPr lang="ar-SA" sz="2400" b="1" dirty="0">
                <a:latin typeface="Sakkal Majalla" pitchFamily="2" charset="-78"/>
                <a:cs typeface="Sakkal Majalla" pitchFamily="2" charset="-78"/>
              </a:rPr>
              <a:t>المحور الخامس: إنشاء النقود والمضاعف النقدي .</a:t>
            </a:r>
            <a:endParaRPr lang="fr-FR" sz="2400" b="1" dirty="0">
              <a:latin typeface="Sakkal Majalla" pitchFamily="2" charset="-78"/>
              <a:cs typeface="Sakkal Majalla" pitchFamily="2" charset="-78"/>
            </a:endParaRPr>
          </a:p>
          <a:p>
            <a:pPr algn="just" rtl="1">
              <a:lnSpc>
                <a:spcPct val="150000"/>
              </a:lnSpc>
            </a:pPr>
            <a:r>
              <a:rPr lang="ar-SA" sz="2400" b="1" dirty="0">
                <a:latin typeface="Sakkal Majalla" pitchFamily="2" charset="-78"/>
                <a:cs typeface="Sakkal Majalla" pitchFamily="2" charset="-78"/>
              </a:rPr>
              <a:t>المحور السادس: التضخم والسياسة النقدية .</a:t>
            </a:r>
            <a:endParaRPr lang="fr-FR" sz="2400" b="1" dirty="0">
              <a:latin typeface="Sakkal Majalla" pitchFamily="2" charset="-78"/>
              <a:cs typeface="Sakkal Majalla" pitchFamily="2" charset="-78"/>
            </a:endParaRPr>
          </a:p>
          <a:p>
            <a:pPr algn="just" rtl="1">
              <a:lnSpc>
                <a:spcPct val="150000"/>
              </a:lnSpc>
            </a:pPr>
            <a:r>
              <a:rPr lang="ar-SA" sz="2400" b="1" dirty="0">
                <a:latin typeface="Sakkal Majalla" pitchFamily="2" charset="-78"/>
                <a:cs typeface="Sakkal Majalla" pitchFamily="2" charset="-78"/>
              </a:rPr>
              <a:t>المحور السابع: السوق </a:t>
            </a:r>
            <a:r>
              <a:rPr lang="ar-SA" sz="2400" b="1" dirty="0" smtClean="0">
                <a:latin typeface="Sakkal Majalla" pitchFamily="2" charset="-78"/>
                <a:cs typeface="Sakkal Majalla" pitchFamily="2" charset="-78"/>
              </a:rPr>
              <a:t>النقدية</a:t>
            </a:r>
            <a:r>
              <a:rPr lang="ar-DZ" sz="2400" b="1" dirty="0" smtClean="0">
                <a:latin typeface="Sakkal Majalla" pitchFamily="2" charset="-78"/>
                <a:cs typeface="Sakkal Majalla" pitchFamily="2" charset="-78"/>
              </a:rPr>
              <a:t>,</a:t>
            </a:r>
            <a:endParaRPr lang="fr-FR" sz="2400" b="1" dirty="0">
              <a:latin typeface="Sakkal Majalla" pitchFamily="2" charset="-78"/>
              <a:cs typeface="Sakkal Majalla" pitchFamily="2" charset="-78"/>
            </a:endParaRPr>
          </a:p>
        </p:txBody>
      </p:sp>
      <p:sp>
        <p:nvSpPr>
          <p:cNvPr id="5" name="Rectangle à coins arrondis 4"/>
          <p:cNvSpPr/>
          <p:nvPr/>
        </p:nvSpPr>
        <p:spPr>
          <a:xfrm>
            <a:off x="3131840" y="67493"/>
            <a:ext cx="3856353" cy="944940"/>
          </a:xfrm>
          <a:prstGeom prst="round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rtl="1">
              <a:lnSpc>
                <a:spcPct val="150000"/>
              </a:lnSpc>
            </a:pPr>
            <a:r>
              <a:rPr lang="ar-SA" sz="3600" dirty="0">
                <a:solidFill>
                  <a:prstClr val="black"/>
                </a:solidFill>
                <a:latin typeface="Sakkal Majalla" pitchFamily="2" charset="-78"/>
                <a:cs typeface="Sakkal Majalla" pitchFamily="2" charset="-78"/>
              </a:rPr>
              <a:t>محتوى </a:t>
            </a:r>
            <a:r>
              <a:rPr lang="ar-SA" sz="3600" dirty="0" smtClean="0">
                <a:solidFill>
                  <a:prstClr val="black"/>
                </a:solidFill>
                <a:latin typeface="Sakkal Majalla" pitchFamily="2" charset="-78"/>
                <a:cs typeface="Sakkal Majalla" pitchFamily="2" charset="-78"/>
              </a:rPr>
              <a:t>المادة</a:t>
            </a:r>
            <a:endParaRPr lang="fr-FR" sz="36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1233281421"/>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836712"/>
            <a:ext cx="7743708" cy="4832092"/>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محاور المحاضرة: </a:t>
            </a:r>
          </a:p>
          <a:p>
            <a:pPr algn="just" rtl="1"/>
            <a:r>
              <a:rPr lang="ar-DZ" sz="2200" dirty="0" smtClean="0">
                <a:latin typeface="Sakkal Majalla" pitchFamily="2" charset="-78"/>
                <a:cs typeface="Sakkal Majalla" pitchFamily="2" charset="-78"/>
              </a:rPr>
              <a:t>1</a:t>
            </a:r>
            <a:r>
              <a:rPr lang="ar-DZ" sz="2200" dirty="0">
                <a:latin typeface="Sakkal Majalla" pitchFamily="2" charset="-78"/>
                <a:cs typeface="Sakkal Majalla" pitchFamily="2" charset="-78"/>
              </a:rPr>
              <a:t>. البنوك التجارية.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2. البنك المركزي.</a:t>
            </a:r>
            <a:endParaRPr lang="fr-FR" sz="2200" dirty="0">
              <a:latin typeface="Sakkal Majalla" pitchFamily="2" charset="-78"/>
              <a:cs typeface="Sakkal Majalla" pitchFamily="2" charset="-78"/>
            </a:endParaRPr>
          </a:p>
          <a:p>
            <a:pPr marL="457200" indent="-457200" algn="just" rtl="1">
              <a:buAutoNum type="arabicPeriod"/>
            </a:pPr>
            <a:r>
              <a:rPr lang="ar-DZ" sz="2200" b="1" dirty="0" smtClean="0">
                <a:latin typeface="Sakkal Majalla" pitchFamily="2" charset="-78"/>
                <a:cs typeface="Sakkal Majalla" pitchFamily="2" charset="-78"/>
              </a:rPr>
              <a:t>البنوك </a:t>
            </a:r>
            <a:r>
              <a:rPr lang="ar-DZ" sz="2200" b="1" dirty="0">
                <a:latin typeface="Sakkal Majalla" pitchFamily="2" charset="-78"/>
                <a:cs typeface="Sakkal Majalla" pitchFamily="2" charset="-78"/>
              </a:rPr>
              <a:t>التجارية: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وقد </a:t>
            </a:r>
            <a:r>
              <a:rPr lang="ar-DZ" sz="2200" dirty="0">
                <a:latin typeface="Sakkal Majalla" pitchFamily="2" charset="-78"/>
                <a:cs typeface="Sakkal Majalla" pitchFamily="2" charset="-78"/>
              </a:rPr>
              <a:t>تسمى كذلك بالبنوك الأولية أو بنوك الودائع في كثير من المراجع.</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 تعريفها: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تعتبر </a:t>
            </a:r>
            <a:r>
              <a:rPr lang="ar-DZ" sz="2200" dirty="0">
                <a:latin typeface="Sakkal Majalla" pitchFamily="2" charset="-78"/>
                <a:cs typeface="Sakkal Majalla" pitchFamily="2" charset="-78"/>
              </a:rPr>
              <a:t>البنوك التجارية مشروعات مصرفية من الدرجة الثانية في الهيكل التنظيمي للجهاز المصرفي بعد البنك المركزي، موضوعها النقود والعمليات التي تدور حول قيام النقود بوظائفها (وسيط للمبادلة، أداة للدفع، مخزن للقيمة، ومقياسا لها)، هدفها الأساسي تحقيق أكبر قدر ممكن من الأرباح بأقل تكلفة ممكنة وذلك بتقديم خدماتها المصرفية أو خلقها لنقود الودائع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ويطلق على البنوك التجارية مصطلح "بنوك الودائع"، لذلك هي عبارة عن مؤسسات </a:t>
            </a:r>
            <a:r>
              <a:rPr lang="ar-DZ" sz="2200" dirty="0" smtClean="0">
                <a:latin typeface="Sakkal Majalla" pitchFamily="2" charset="-78"/>
                <a:cs typeface="Sakkal Majalla" pitchFamily="2" charset="-78"/>
              </a:rPr>
              <a:t>ائتمانية </a:t>
            </a:r>
            <a:r>
              <a:rPr lang="ar-DZ" sz="2200" dirty="0">
                <a:latin typeface="Sakkal Majalla" pitchFamily="2" charset="-78"/>
                <a:cs typeface="Sakkal Majalla" pitchFamily="2" charset="-78"/>
              </a:rPr>
              <a:t>غير متخصصة تقوم أساسا بتلقي ودائع الأفراد تدفع عند الطلب أو لأجل قصير، (التعامل بصفة أساسية في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القصير الأجل)، ثم إستخدام هذه الودائع في منح القروض للمتعاملين الإقتصاديين (من الأفراد والمشروعات). وهي بذلك تعد وسيط  بين طالبي رأس المال وعارضيه</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
        <p:nvSpPr>
          <p:cNvPr id="3" name="Rectangle 2"/>
          <p:cNvSpPr/>
          <p:nvPr/>
        </p:nvSpPr>
        <p:spPr>
          <a:xfrm>
            <a:off x="2453614" y="313492"/>
            <a:ext cx="4752528" cy="954107"/>
          </a:xfrm>
          <a:prstGeom prst="rect">
            <a:avLst/>
          </a:prstGeom>
        </p:spPr>
        <p:txBody>
          <a:bodyPr wrap="square">
            <a:spAutoFit/>
          </a:bodyPr>
          <a:lstStyle/>
          <a:p>
            <a:pPr lvl="0" algn="ctr" rtl="1"/>
            <a:r>
              <a:rPr lang="ar-DZ" sz="2800" b="1" dirty="0">
                <a:solidFill>
                  <a:srgbClr val="0070C0"/>
                </a:solidFill>
                <a:latin typeface="Sakkal Majalla" pitchFamily="2" charset="-78"/>
                <a:cs typeface="Sakkal Majalla" pitchFamily="2" charset="-78"/>
              </a:rPr>
              <a:t>المحاضرة الثامنة: </a:t>
            </a:r>
            <a:r>
              <a:rPr lang="ar-DZ" sz="2800" b="1" dirty="0" smtClean="0">
                <a:solidFill>
                  <a:srgbClr val="0070C0"/>
                </a:solidFill>
                <a:latin typeface="Sakkal Majalla" pitchFamily="2" charset="-78"/>
                <a:cs typeface="Sakkal Majalla" pitchFamily="2" charset="-78"/>
              </a:rPr>
              <a:t>البنوك </a:t>
            </a:r>
            <a:r>
              <a:rPr lang="ar-DZ" sz="2800" b="1" dirty="0" smtClean="0">
                <a:solidFill>
                  <a:srgbClr val="0070C0"/>
                </a:solidFill>
                <a:latin typeface="Sakkal Majalla" pitchFamily="2" charset="-78"/>
                <a:cs typeface="Sakkal Majalla" pitchFamily="2" charset="-78"/>
              </a:rPr>
              <a:t>التجارية،تعريفها خصائصها ووظائفها</a:t>
            </a:r>
            <a:endParaRPr lang="fr-FR" sz="2800" b="1"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60648"/>
            <a:ext cx="7704856" cy="6186309"/>
          </a:xfrm>
          <a:prstGeom prst="rect">
            <a:avLst/>
          </a:prstGeom>
        </p:spPr>
        <p:txBody>
          <a:bodyPr wrap="square">
            <a:spAutoFit/>
          </a:bodyPr>
          <a:lstStyle/>
          <a:p>
            <a:pPr algn="r" rtl="1"/>
            <a:r>
              <a:rPr lang="ar-DZ" sz="2200" b="1" dirty="0">
                <a:latin typeface="Sakkal Majalla" pitchFamily="2" charset="-78"/>
                <a:cs typeface="Sakkal Majalla" pitchFamily="2" charset="-78"/>
              </a:rPr>
              <a:t>2.2. وظائفها: </a:t>
            </a:r>
            <a:r>
              <a:rPr lang="ar-DZ" sz="2200" dirty="0">
                <a:latin typeface="Sakkal Majalla" pitchFamily="2" charset="-78"/>
                <a:cs typeface="Sakkal Majalla" pitchFamily="2" charset="-78"/>
              </a:rPr>
              <a:t>للبنوك التجارية عدة وظائف تقوم بها، منها وظائف رئيسية ومنها ووظائف فرعية وثانوية.</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3.2.2. الوظائف الرئيسية:</a:t>
            </a:r>
            <a:endParaRPr lang="fr-FR" sz="2200" b="1"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1.3.2.2.قبول الودائع: </a:t>
            </a:r>
            <a:endParaRPr lang="ar-DZ" sz="2200" b="1" dirty="0" smtClean="0">
              <a:latin typeface="Sakkal Majalla" pitchFamily="2" charset="-78"/>
              <a:cs typeface="Sakkal Majalla" pitchFamily="2" charset="-78"/>
            </a:endParaRPr>
          </a:p>
          <a:p>
            <a:pPr algn="r" rtl="1"/>
            <a:r>
              <a:rPr lang="ar-DZ" sz="2200" dirty="0" smtClean="0">
                <a:latin typeface="Sakkal Majalla" pitchFamily="2" charset="-78"/>
                <a:cs typeface="Sakkal Majalla" pitchFamily="2" charset="-78"/>
              </a:rPr>
              <a:t>الوديعة </a:t>
            </a:r>
            <a:r>
              <a:rPr lang="ar-DZ" sz="2200" dirty="0">
                <a:latin typeface="Sakkal Majalla" pitchFamily="2" charset="-78"/>
                <a:cs typeface="Sakkal Majalla" pitchFamily="2" charset="-78"/>
              </a:rPr>
              <a:t>هي عبارة عن مبلغ من المال يودعه الشخص طبيعي </a:t>
            </a:r>
            <a:r>
              <a:rPr lang="ar-DZ" sz="2200" dirty="0" smtClean="0">
                <a:latin typeface="Sakkal Majalla" pitchFamily="2" charset="-78"/>
                <a:cs typeface="Sakkal Majalla" pitchFamily="2" charset="-78"/>
              </a:rPr>
              <a:t>كالتاجر </a:t>
            </a:r>
            <a:r>
              <a:rPr lang="ar-DZ" sz="2200" dirty="0">
                <a:latin typeface="Sakkal Majalla" pitchFamily="2" charset="-78"/>
                <a:cs typeface="Sakkal Majalla" pitchFamily="2" charset="-78"/>
              </a:rPr>
              <a:t>مثلا أو شخص معنوي لدى بنك تجاري، سواء لحسابه الخاص أو لحساب شخص آخر يعنيه صاحب الوديعة، يقابل هذه الوديعة تحرير سند من طرف البنك التجاري يلتزم فيه بقبض المبلغ مع إمكانية فتح دفتر الشيكات إذ طالب العميل بذلك</a:t>
            </a:r>
            <a:r>
              <a:rPr lang="ar-DZ" sz="2200" dirty="0" smtClean="0">
                <a:latin typeface="Sakkal Majalla" pitchFamily="2" charset="-78"/>
                <a:cs typeface="Sakkal Majalla" pitchFamily="2" charset="-78"/>
              </a:rPr>
              <a:t>.</a:t>
            </a:r>
          </a:p>
          <a:p>
            <a:pPr algn="r" rtl="1"/>
            <a:r>
              <a:rPr lang="ar-DZ" sz="2200" b="1" dirty="0">
                <a:latin typeface="Sakkal Majalla" pitchFamily="2" charset="-78"/>
                <a:cs typeface="Sakkal Majalla" pitchFamily="2" charset="-78"/>
              </a:rPr>
              <a:t>2.3.2.2.منح الائتمان: </a:t>
            </a:r>
            <a:endParaRPr lang="ar-DZ" sz="2200" b="1" dirty="0" smtClean="0">
              <a:latin typeface="Sakkal Majalla" pitchFamily="2" charset="-78"/>
              <a:cs typeface="Sakkal Majalla" pitchFamily="2" charset="-78"/>
            </a:endParaRPr>
          </a:p>
          <a:p>
            <a:pPr algn="r" rtl="1"/>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هو عملية توظيف موارد المصرف في إطار سياسة واضحة بغرض تحقيق أعلى عائد بأقل مخاطر ممكنة. وهي مهمة أساسية لدى البنوك التجارية، وتتمثل في منح قروض بشكلها النقدي الورقي أو بشكلها النقدي المصرفي للأفراد ورجال الأعمال والشركات لمدة قصيرة الأجل أو متوسطة أو طويلة الأجل حسب عقد القرض، مع قبول دفع نسبة فائدة تحدد مسبقا، وبفضل هذه الفائدة تسعى البنوك التجارية إلى الحصول على أكبر فائدة ممكنة في أقل وقت ممكن عن طريق الزيادة في </a:t>
            </a:r>
            <a:r>
              <a:rPr lang="ar-DZ" sz="2200" dirty="0" smtClean="0">
                <a:latin typeface="Sakkal Majalla" pitchFamily="2" charset="-78"/>
                <a:cs typeface="Sakkal Majalla" pitchFamily="2" charset="-78"/>
              </a:rPr>
              <a:t>الائتمان</a:t>
            </a:r>
            <a:r>
              <a:rPr lang="ar-DZ" sz="2200" dirty="0">
                <a:latin typeface="Sakkal Majalla" pitchFamily="2" charset="-78"/>
                <a:cs typeface="Sakkal Majalla" pitchFamily="2" charset="-78"/>
              </a:rPr>
              <a:t>، مع مراعاة طبعا عدم نفاذ السيولة النقدية لمواجهة طلبات المودعين، لذلك يجب على البنوك التجارية أو توفق بين هدف تحقيق الأرباح وبين ضمان حقوق المودعين.</a:t>
            </a:r>
            <a:endParaRPr lang="fr-FR" sz="2200" dirty="0">
              <a:latin typeface="Sakkal Majalla" pitchFamily="2" charset="-78"/>
              <a:cs typeface="Sakkal Majalla" pitchFamily="2" charset="-78"/>
            </a:endParaRPr>
          </a:p>
          <a:p>
            <a:pPr algn="r" rtl="1"/>
            <a:endParaRPr lang="ar-DZ" sz="2200" b="1" dirty="0" smtClean="0">
              <a:latin typeface="Sakkal Majalla" pitchFamily="2" charset="-78"/>
              <a:cs typeface="Sakkal Majalla" pitchFamily="2" charset="-78"/>
            </a:endParaRPr>
          </a:p>
          <a:p>
            <a:pPr algn="r" rtl="1"/>
            <a:endParaRPr lang="fr-FR" sz="2200" b="1" dirty="0">
              <a:latin typeface="Sakkal Majalla" pitchFamily="2" charset="-78"/>
              <a:cs typeface="Sakkal Majalla" pitchFamily="2" charset="-78"/>
            </a:endParaRPr>
          </a:p>
        </p:txBody>
      </p:sp>
    </p:spTree>
    <p:extLst>
      <p:ext uri="{BB962C8B-B14F-4D97-AF65-F5344CB8AC3E}">
        <p14:creationId xmlns:p14="http://schemas.microsoft.com/office/powerpoint/2010/main" val="522815311"/>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287" y="332656"/>
            <a:ext cx="7848872" cy="1446550"/>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a:t>
            </a:r>
            <a:r>
              <a:rPr lang="ar-DZ" sz="2200" b="1" dirty="0">
                <a:latin typeface="Sakkal Majalla" pitchFamily="2" charset="-78"/>
                <a:cs typeface="Sakkal Majalla" pitchFamily="2" charset="-78"/>
              </a:rPr>
              <a:t>3.3.2.2. خلق نقود الودائع: </a:t>
            </a:r>
            <a:r>
              <a:rPr lang="ar-DZ" sz="2200" dirty="0">
                <a:latin typeface="Sakkal Majalla" pitchFamily="2" charset="-78"/>
                <a:cs typeface="Sakkal Majalla" pitchFamily="2" charset="-78"/>
              </a:rPr>
              <a:t>ويعتبر خلق الودائع (أو خلق </a:t>
            </a:r>
            <a:r>
              <a:rPr lang="ar-DZ" sz="2200" dirty="0" smtClean="0">
                <a:latin typeface="Sakkal Majalla" pitchFamily="2" charset="-78"/>
                <a:cs typeface="Sakkal Majalla" pitchFamily="2" charset="-78"/>
              </a:rPr>
              <a:t>الائتمان</a:t>
            </a:r>
            <a:r>
              <a:rPr lang="ar-DZ" sz="2200" dirty="0">
                <a:latin typeface="Sakkal Majalla" pitchFamily="2" charset="-78"/>
                <a:cs typeface="Sakkal Majalla" pitchFamily="2" charset="-78"/>
              </a:rPr>
              <a:t>) من أهم وظائف البنوك التجارية في العصر الحالي لما يترتب عليها من زيادة في عرض النقود بصورة متزايدة تؤثر على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الوطني.</a:t>
            </a:r>
            <a:endParaRPr lang="fr-FR" sz="2200" dirty="0">
              <a:latin typeface="Sakkal Majalla" pitchFamily="2" charset="-78"/>
              <a:cs typeface="Sakkal Majalla" pitchFamily="2" charset="-78"/>
            </a:endParaRPr>
          </a:p>
          <a:p>
            <a:pPr algn="ctr" rtl="1"/>
            <a:r>
              <a:rPr lang="ar-DZ" sz="2200" dirty="0">
                <a:latin typeface="Sakkal Majalla" pitchFamily="2" charset="-78"/>
                <a:cs typeface="Sakkal Majalla" pitchFamily="2" charset="-78"/>
              </a:rPr>
              <a:t>ويمكن تصور ميزانية بنك تجاري بصفة عامة كالتالي: </a:t>
            </a:r>
            <a:endParaRPr lang="fr-FR" sz="2200" dirty="0">
              <a:latin typeface="Sakkal Majalla" pitchFamily="2" charset="-78"/>
              <a:cs typeface="Sakkal Majalla" pitchFamily="2" charset="-78"/>
            </a:endParaRPr>
          </a:p>
        </p:txBody>
      </p:sp>
      <p:graphicFrame>
        <p:nvGraphicFramePr>
          <p:cNvPr id="3" name="Tableau 2"/>
          <p:cNvGraphicFramePr>
            <a:graphicFrameLocks noGrp="1"/>
          </p:cNvGraphicFramePr>
          <p:nvPr>
            <p:extLst>
              <p:ext uri="{D42A27DB-BD31-4B8C-83A1-F6EECF244321}">
                <p14:modId xmlns:p14="http://schemas.microsoft.com/office/powerpoint/2010/main" val="3308557790"/>
              </p:ext>
            </p:extLst>
          </p:nvPr>
        </p:nvGraphicFramePr>
        <p:xfrm>
          <a:off x="1177994" y="1916832"/>
          <a:ext cx="7488832" cy="2103120"/>
        </p:xfrm>
        <a:graphic>
          <a:graphicData uri="http://schemas.openxmlformats.org/drawingml/2006/table">
            <a:tbl>
              <a:tblPr rtl="1" firstRow="1" firstCol="1" bandRow="1">
                <a:tableStyleId>{5C22544A-7EE6-4342-B048-85BDC9FD1C3A}</a:tableStyleId>
              </a:tblPr>
              <a:tblGrid>
                <a:gridCol w="3744416"/>
                <a:gridCol w="3744416"/>
              </a:tblGrid>
              <a:tr h="0">
                <a:tc>
                  <a:txBody>
                    <a:bodyPr/>
                    <a:lstStyle/>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الأصول</a:t>
                      </a:r>
                      <a:endParaRPr lang="fr-FR" sz="2000" b="1" kern="1200" dirty="0">
                        <a:solidFill>
                          <a:schemeClr val="tx1"/>
                        </a:solidFill>
                        <a:latin typeface="Sakkal Majalla" pitchFamily="2" charset="-78"/>
                        <a:ea typeface="+mn-ea"/>
                        <a:cs typeface="Sakkal Majalla" pitchFamily="2" charset="-78"/>
                      </a:endParaRPr>
                    </a:p>
                  </a:txBody>
                  <a:tcPr marL="68580" marR="68580" marT="0" marB="0"/>
                </a:tc>
                <a:tc>
                  <a:txBody>
                    <a:bodyPr/>
                    <a:lstStyle/>
                    <a:p>
                      <a:pPr algn="just" rtl="1">
                        <a:lnSpc>
                          <a:spcPct val="115000"/>
                        </a:lnSpc>
                        <a:spcAft>
                          <a:spcPts val="0"/>
                        </a:spcAft>
                      </a:pPr>
                      <a:r>
                        <a:rPr lang="ar-DZ" sz="2000" b="1" kern="1200">
                          <a:solidFill>
                            <a:schemeClr val="tx1"/>
                          </a:solidFill>
                          <a:latin typeface="Sakkal Majalla" pitchFamily="2" charset="-78"/>
                          <a:ea typeface="+mn-ea"/>
                          <a:cs typeface="Sakkal Majalla" pitchFamily="2" charset="-78"/>
                        </a:rPr>
                        <a:t>الخصوم</a:t>
                      </a:r>
                      <a:endParaRPr lang="fr-FR" sz="2000" b="1" kern="1200">
                        <a:solidFill>
                          <a:schemeClr val="tx1"/>
                        </a:solidFill>
                        <a:latin typeface="Sakkal Majalla" pitchFamily="2" charset="-78"/>
                        <a:ea typeface="+mn-ea"/>
                        <a:cs typeface="Sakkal Majalla" pitchFamily="2" charset="-78"/>
                      </a:endParaRPr>
                    </a:p>
                  </a:txBody>
                  <a:tcPr marL="68580" marR="68580" marT="0" marB="0"/>
                </a:tc>
              </a:tr>
              <a:tr h="0">
                <a:tc>
                  <a:txBody>
                    <a:bodyPr/>
                    <a:lstStyle/>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1-الاحتياطات</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2-نقدية تحت التحصيل + ودائع البنوك الأخرى</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3-أوراق مالية </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4-قروض</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5-أصول أخرى</a:t>
                      </a:r>
                      <a:endParaRPr lang="fr-FR" sz="2000" b="1" kern="1200" dirty="0">
                        <a:solidFill>
                          <a:schemeClr val="tx1"/>
                        </a:solidFill>
                        <a:latin typeface="Sakkal Majalla" pitchFamily="2" charset="-78"/>
                        <a:ea typeface="+mn-ea"/>
                        <a:cs typeface="Sakkal Majalla" pitchFamily="2" charset="-78"/>
                      </a:endParaRPr>
                    </a:p>
                  </a:txBody>
                  <a:tcPr marL="68580" marR="68580" marT="0" marB="0"/>
                </a:tc>
                <a:tc>
                  <a:txBody>
                    <a:bodyPr/>
                    <a:lstStyle/>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1-الودائع التجارية</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2-الودائع الغير جارية (ودائع لأجل+ ودائع ادخارية الاقتراض من البنك المركزي والبنوك الأخرى).</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3-رأس المال </a:t>
                      </a:r>
                      <a:endParaRPr lang="fr-FR" sz="2000" b="1" kern="1200" dirty="0">
                        <a:solidFill>
                          <a:schemeClr val="tx1"/>
                        </a:solidFill>
                        <a:latin typeface="Sakkal Majalla" pitchFamily="2" charset="-78"/>
                        <a:ea typeface="+mn-ea"/>
                        <a:cs typeface="Sakkal Majalla" pitchFamily="2" charset="-78"/>
                      </a:endParaRPr>
                    </a:p>
                  </a:txBody>
                  <a:tcPr marL="68580" marR="68580" marT="0" marB="0"/>
                </a:tc>
              </a:tr>
            </a:tbl>
          </a:graphicData>
        </a:graphic>
      </p:graphicFrame>
      <p:sp>
        <p:nvSpPr>
          <p:cNvPr id="4" name="Rectangle 3"/>
          <p:cNvSpPr/>
          <p:nvPr/>
        </p:nvSpPr>
        <p:spPr>
          <a:xfrm>
            <a:off x="3018010" y="4077072"/>
            <a:ext cx="3443571" cy="430887"/>
          </a:xfrm>
          <a:prstGeom prst="rect">
            <a:avLst/>
          </a:prstGeom>
        </p:spPr>
        <p:txBody>
          <a:bodyPr wrap="none">
            <a:spAutoFit/>
          </a:bodyPr>
          <a:lstStyle/>
          <a:p>
            <a:pPr rtl="1"/>
            <a:r>
              <a:rPr lang="ar-DZ" sz="2200" b="1" dirty="0">
                <a:latin typeface="Sakkal Majalla" pitchFamily="2" charset="-78"/>
                <a:cs typeface="Sakkal Majalla" pitchFamily="2" charset="-78"/>
              </a:rPr>
              <a:t>المصدر: </a:t>
            </a:r>
            <a:r>
              <a:rPr lang="fr-FR" sz="2200" b="1" dirty="0" smtClean="0">
                <a:latin typeface="Sakkal Majalla" pitchFamily="2" charset="-78"/>
                <a:cs typeface="Sakkal Majalla" pitchFamily="2" charset="-78"/>
              </a:rPr>
              <a:t> </a:t>
            </a:r>
            <a:r>
              <a:rPr lang="ar-DZ" sz="2200" b="1" dirty="0" err="1" smtClean="0">
                <a:latin typeface="Sakkal Majalla" pitchFamily="2" charset="-78"/>
                <a:cs typeface="Sakkal Majalla" pitchFamily="2" charset="-78"/>
              </a:rPr>
              <a:t>بوفاسة</a:t>
            </a:r>
            <a:r>
              <a:rPr lang="ar-DZ" sz="2200" b="1" dirty="0" smtClean="0">
                <a:latin typeface="Sakkal Majalla" pitchFamily="2" charset="-78"/>
                <a:cs typeface="Sakkal Majalla" pitchFamily="2" charset="-78"/>
              </a:rPr>
              <a:t> </a:t>
            </a:r>
            <a:r>
              <a:rPr lang="ar-DZ" sz="2200" b="1" dirty="0">
                <a:latin typeface="Sakkal Majalla" pitchFamily="2" charset="-78"/>
                <a:cs typeface="Sakkal Majalla" pitchFamily="2" charset="-78"/>
              </a:rPr>
              <a:t>مرجع، سابق، ص229.</a:t>
            </a:r>
            <a:endParaRPr lang="fr-FR" sz="2200" b="1" dirty="0">
              <a:latin typeface="Sakkal Majalla" pitchFamily="2" charset="-78"/>
              <a:cs typeface="Sakkal Majalla" pitchFamily="2" charset="-78"/>
            </a:endParaRPr>
          </a:p>
        </p:txBody>
      </p:sp>
      <p:sp>
        <p:nvSpPr>
          <p:cNvPr id="5" name="Rectangle 4"/>
          <p:cNvSpPr/>
          <p:nvPr/>
        </p:nvSpPr>
        <p:spPr>
          <a:xfrm>
            <a:off x="1146287" y="4549676"/>
            <a:ext cx="7848872" cy="2123658"/>
          </a:xfrm>
          <a:prstGeom prst="rect">
            <a:avLst/>
          </a:prstGeom>
        </p:spPr>
        <p:txBody>
          <a:bodyPr wrap="square">
            <a:spAutoFit/>
          </a:bodyPr>
          <a:lstStyle/>
          <a:p>
            <a:pPr algn="just" rtl="1"/>
            <a:r>
              <a:rPr lang="ar-DZ" sz="2200" dirty="0">
                <a:latin typeface="Sakkal Majalla" pitchFamily="2" charset="-78"/>
                <a:cs typeface="Sakkal Majalla" pitchFamily="2" charset="-78"/>
              </a:rPr>
              <a:t>وجدير بالملاحظة أن رأس المال البنك يمثل نسبة </a:t>
            </a:r>
            <a:r>
              <a:rPr lang="ar-DZ" sz="2200" dirty="0" smtClean="0">
                <a:latin typeface="Sakkal Majalla" pitchFamily="2" charset="-78"/>
                <a:cs typeface="Sakkal Majalla" pitchFamily="2" charset="-78"/>
              </a:rPr>
              <a:t>منخفضة من </a:t>
            </a:r>
            <a:r>
              <a:rPr lang="ar-DZ" sz="2200" dirty="0">
                <a:latin typeface="Sakkal Majalla" pitchFamily="2" charset="-78"/>
                <a:cs typeface="Sakkal Majalla" pitchFamily="2" charset="-78"/>
              </a:rPr>
              <a:t>إجمالي الخصوم، ويمكن الرفع من هذه النسبة من خلال إصدار أسهم جديدة أو عن طريق الأرباح المحتجزة، وتمثل خط دفاع ضد انخفاض قيمة أصول البنك.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4.2.2.  الوظائف الفرعية </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هناك العديد من الوظائف تقوم بها البنوك التجارية تعتبر غير رئيسية، نحاول شرح البعض منه، والبعض الآخر نقوم بسرده على نحو التذكير.</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332656"/>
            <a:ext cx="7864242" cy="4832092"/>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1.4.2.2</a:t>
            </a:r>
            <a:r>
              <a:rPr lang="ar-DZ" sz="2200" b="1" dirty="0">
                <a:latin typeface="Sakkal Majalla" pitchFamily="2" charset="-78"/>
                <a:cs typeface="Sakkal Majalla" pitchFamily="2" charset="-78"/>
              </a:rPr>
              <a:t>. خصم الأوراق التجارية:</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إن هذه العملية ينتج عنها فائدة تعود إلى البنك، ومفادها أن أي شخص حامل لورقة تجارية (سفتجة مثلا) تستحق الدفع في تاريخ معين يستطيع أن يتقدم حاملها إلى البنك التجاري قبل موعد الاستحقاق للحول على نقود سائلة، ولكنها أقل قيمة مما هو مقيد بالورقة التجارية، والفرق بين المبلغ الموجود بالورقة والمبلغ المأخوذ من طرف حاملها يأخذها البنك ويدعى مبلغ الخصم، ويضاف إليها مبلغ ضئيل كعملة ومصاريف التحصيل.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وكذلك تمثل عملية الخصم في أذونات الخزانة، حيث يستفيد البنك من الفرق بين القيمة الإسمية والقيمة الحالية التي يدفعها البنك، والذي يتوقف على سعر الخصم الذي يحدده البنك باعتبار أن أذونات الخزانة هي عبارة عن سندات حكومية قصيرة الأجل تطرح للاكتتاب وتقوم البنوك التجارية بشرائها، برغم ضآلة فائدتها لكنها تتمتع بسيولة كبيرة وانتفاء خطر عدم الوفاء بقيمتها كما أن البنك المركزي مستعد دوما لتحويلها إلى نقود بإعادة خصمها.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وتعتبر وظيف خصم الأوراق التجارية هامة تمكن رجال الأعمال والتجار من التوسع في معاملاتهم والحصول على أموال سائلة في صورة نقود جاهزة، لكن ذلك بمقابل فائدة ترجع إلى البنك، وهي عملية شبيهة بعملية القرض بفائدة من ناحية الفائدة نظير الأجل.</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848872" cy="6186309"/>
          </a:xfrm>
          <a:prstGeom prst="rect">
            <a:avLst/>
          </a:prstGeom>
        </p:spPr>
        <p:txBody>
          <a:bodyPr wrap="square">
            <a:spAutoFit/>
          </a:bodyPr>
          <a:lstStyle/>
          <a:p>
            <a:pPr algn="just" rtl="1"/>
            <a:r>
              <a:rPr lang="ar-DZ" sz="2200" b="1" dirty="0">
                <a:latin typeface="Sakkal Majalla" pitchFamily="2" charset="-78"/>
                <a:cs typeface="Sakkal Majalla" pitchFamily="2" charset="-78"/>
              </a:rPr>
              <a:t>2.4.2.2. التحصيل:</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وهي عملية تسوية الديون أو ترحيل من حساب العملاء هذه العملية توفر للعملاء عناء حمل النقود وتؤمنهم من مخاطر السرقة والضياع، وهناك عدة صور للتحصيل: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تحصيل الشيكات</a:t>
            </a:r>
            <a:r>
              <a:rPr lang="ar-DZ" sz="2200" dirty="0">
                <a:latin typeface="Sakkal Majalla" pitchFamily="2" charset="-78"/>
                <a:cs typeface="Sakkal Majalla" pitchFamily="2" charset="-78"/>
              </a:rPr>
              <a:t>: هي تقنية تتمثل في ترحيل من حساب الدائن بواسطة شيك يحرره الأول لحساب الثاني.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التحصيل المستندي</a:t>
            </a:r>
            <a:r>
              <a:rPr lang="ar-DZ" sz="2200" dirty="0">
                <a:latin typeface="Sakkal Majalla" pitchFamily="2" charset="-78"/>
                <a:cs typeface="Sakkal Majalla" pitchFamily="2" charset="-78"/>
              </a:rPr>
              <a:t>: وهي عماية خاصة تتم أثناء التعامل مع الخارج</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تحصيل الكمبيالات</a:t>
            </a:r>
            <a:r>
              <a:rPr lang="ar-DZ" sz="2200" dirty="0">
                <a:latin typeface="Sakkal Majalla" pitchFamily="2" charset="-78"/>
                <a:cs typeface="Sakkal Majalla" pitchFamily="2" charset="-78"/>
              </a:rPr>
              <a:t>: قبل موعد استحقاق الكمبيالة (السفتجة) بأيام قليلة يقوم البنك بإرسال إخطار للمدين، وبعد الحصول قيمتها من طرف المدين يقيدها البنك في رصيد الدائن المستفيد من السفتجة بعد خصم المصاريف.</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إضافة إلى كل هذه الوظائف يقوم البنك كذلك بما يلي: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شراء وبيع العملات الأجنبية.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التحويلات الخارجية.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إصدار أسهم وسندات لحساب الشركات.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شراء وبيع الأوراق المالية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تسليم أنصبة الأسهم وفوائد السندات نيابة عن الشركات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صرف المعاشات الدورية لمستحقيها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ادارة ممتلكات العملات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إعطاء بيانات عن الحالة المالية للعميل إلى البنوك الأخرى</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1352" y="220678"/>
            <a:ext cx="4818906" cy="523220"/>
          </a:xfrm>
          <a:prstGeom prst="rect">
            <a:avLst/>
          </a:prstGeom>
        </p:spPr>
        <p:txBody>
          <a:bodyPr wrap="square">
            <a:spAutoFit/>
          </a:bodyPr>
          <a:lstStyle/>
          <a:p>
            <a:pPr lvl="0" algn="ctr" rtl="1"/>
            <a:r>
              <a:rPr lang="ar-DZ" sz="2800" b="1" u="sng" dirty="0">
                <a:solidFill>
                  <a:prstClr val="black"/>
                </a:solidFill>
                <a:latin typeface="Sakkal Majalla" pitchFamily="2" charset="-78"/>
                <a:cs typeface="Sakkal Majalla" pitchFamily="2" charset="-78"/>
              </a:rPr>
              <a:t>تطبيقات </a:t>
            </a:r>
            <a:r>
              <a:rPr lang="ar-DZ" sz="2800" b="1" u="sng" dirty="0" smtClean="0">
                <a:solidFill>
                  <a:prstClr val="black"/>
                </a:solidFill>
                <a:latin typeface="Sakkal Majalla" pitchFamily="2" charset="-78"/>
                <a:cs typeface="Sakkal Majalla" pitchFamily="2" charset="-78"/>
              </a:rPr>
              <a:t>المحاضرة</a:t>
            </a:r>
            <a:r>
              <a:rPr lang="ar-DZ" sz="2800" b="1" u="sng" dirty="0">
                <a:solidFill>
                  <a:prstClr val="black"/>
                </a:solidFill>
                <a:latin typeface="Sakkal Majalla" pitchFamily="2" charset="-78"/>
                <a:cs typeface="Sakkal Majalla" pitchFamily="2" charset="-78"/>
              </a:rPr>
              <a:t>:</a:t>
            </a:r>
            <a:endParaRPr lang="fr-FR" sz="2800" b="1" u="sng" dirty="0">
              <a:solidFill>
                <a:prstClr val="black"/>
              </a:solidFill>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86061250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4641" y="260648"/>
            <a:ext cx="6192688" cy="1200329"/>
          </a:xfrm>
          <a:prstGeom prst="rect">
            <a:avLst/>
          </a:prstGeom>
        </p:spPr>
        <p:txBody>
          <a:bodyPr wrap="square">
            <a:spAutoFit/>
          </a:bodyPr>
          <a:lstStyle/>
          <a:p>
            <a:pPr algn="ctr" rtl="1"/>
            <a:r>
              <a:rPr lang="ar-DZ" sz="3600" b="1" dirty="0">
                <a:solidFill>
                  <a:srgbClr val="0070C0"/>
                </a:solidFill>
                <a:latin typeface="Sakkal Majalla" pitchFamily="2" charset="-78"/>
                <a:cs typeface="Sakkal Majalla" pitchFamily="2" charset="-78"/>
              </a:rPr>
              <a:t>	المحاضرة </a:t>
            </a:r>
            <a:r>
              <a:rPr lang="ar-DZ" sz="3600" b="1" dirty="0" smtClean="0">
                <a:solidFill>
                  <a:srgbClr val="0070C0"/>
                </a:solidFill>
                <a:latin typeface="Sakkal Majalla" pitchFamily="2" charset="-78"/>
                <a:cs typeface="Sakkal Majalla" pitchFamily="2" charset="-78"/>
              </a:rPr>
              <a:t>التاسعة</a:t>
            </a:r>
            <a:r>
              <a:rPr lang="ar-DZ" sz="3600" b="1" dirty="0">
                <a:solidFill>
                  <a:srgbClr val="0070C0"/>
                </a:solidFill>
                <a:latin typeface="Sakkal Majalla" pitchFamily="2" charset="-78"/>
                <a:cs typeface="Sakkal Majalla" pitchFamily="2" charset="-78"/>
              </a:rPr>
              <a:t>:   </a:t>
            </a:r>
            <a:r>
              <a:rPr lang="ar-DZ" sz="3600" b="1" dirty="0" smtClean="0">
                <a:solidFill>
                  <a:srgbClr val="0070C0"/>
                </a:solidFill>
                <a:latin typeface="Sakkal Majalla" pitchFamily="2" charset="-78"/>
                <a:cs typeface="Sakkal Majalla" pitchFamily="2" charset="-78"/>
              </a:rPr>
              <a:t>انشاء نقود الودائع والمضاعف النقدي</a:t>
            </a:r>
            <a:endParaRPr lang="fr-FR" sz="3600" b="1" dirty="0">
              <a:solidFill>
                <a:srgbClr val="0070C0"/>
              </a:solidFill>
              <a:latin typeface="Sakkal Majalla" pitchFamily="2" charset="-78"/>
              <a:cs typeface="Sakkal Majalla" pitchFamily="2" charset="-78"/>
            </a:endParaRPr>
          </a:p>
        </p:txBody>
      </p:sp>
      <p:sp>
        <p:nvSpPr>
          <p:cNvPr id="5" name="Rectangle 4"/>
          <p:cNvSpPr/>
          <p:nvPr/>
        </p:nvSpPr>
        <p:spPr>
          <a:xfrm>
            <a:off x="1192553" y="1052736"/>
            <a:ext cx="7776864" cy="6186309"/>
          </a:xfrm>
          <a:prstGeom prst="rect">
            <a:avLst/>
          </a:prstGeom>
        </p:spPr>
        <p:txBody>
          <a:bodyPr wrap="square">
            <a:spAutoFit/>
          </a:bodyPr>
          <a:lstStyle/>
          <a:p>
            <a:pPr algn="just" rtl="1">
              <a:lnSpc>
                <a:spcPct val="150000"/>
              </a:lnSpc>
            </a:pPr>
            <a:endParaRPr lang="ar-DZ" sz="2400" dirty="0" smtClean="0">
              <a:latin typeface="Sakkal Majalla" pitchFamily="2" charset="-78"/>
              <a:cs typeface="Sakkal Majalla" pitchFamily="2" charset="-78"/>
            </a:endParaRPr>
          </a:p>
          <a:p>
            <a:pPr algn="just" rtl="1">
              <a:lnSpc>
                <a:spcPct val="150000"/>
              </a:lnSpc>
            </a:pPr>
            <a:r>
              <a:rPr lang="ar-DZ" sz="2400" dirty="0" smtClean="0">
                <a:latin typeface="Sakkal Majalla" pitchFamily="2" charset="-78"/>
                <a:cs typeface="Sakkal Majalla" pitchFamily="2" charset="-78"/>
              </a:rPr>
              <a:t>يعتبر </a:t>
            </a:r>
            <a:r>
              <a:rPr lang="ar-DZ" sz="2400" dirty="0">
                <a:latin typeface="Sakkal Majalla" pitchFamily="2" charset="-78"/>
                <a:cs typeface="Sakkal Majalla" pitchFamily="2" charset="-78"/>
              </a:rPr>
              <a:t>خلق الودائع (أو خلق الإئتمان) من أهم وظائف البنوك التجارية في العصر الحالي لما يترتب عليها من زيادة في عرض النقود بصورة متزايدة تؤثر على الإئتمان الوطني .</a:t>
            </a:r>
            <a:endParaRPr lang="fr-FR" sz="2400" dirty="0">
              <a:latin typeface="Sakkal Majalla" pitchFamily="2" charset="-78"/>
              <a:cs typeface="Sakkal Majalla" pitchFamily="2" charset="-78"/>
            </a:endParaRPr>
          </a:p>
          <a:p>
            <a:pPr algn="just" rtl="1">
              <a:lnSpc>
                <a:spcPct val="150000"/>
              </a:lnSpc>
            </a:pPr>
            <a:r>
              <a:rPr lang="ar-DZ" sz="2400" dirty="0">
                <a:latin typeface="Sakkal Majalla" pitchFamily="2" charset="-78"/>
                <a:cs typeface="Sakkal Majalla" pitchFamily="2" charset="-78"/>
              </a:rPr>
              <a:t>إن هذه الودائع </a:t>
            </a:r>
            <a:r>
              <a:rPr lang="ar-DZ" sz="2400" dirty="0" err="1">
                <a:latin typeface="Sakkal Majalla" pitchFamily="2" charset="-78"/>
                <a:cs typeface="Sakkal Majalla" pitchFamily="2" charset="-78"/>
              </a:rPr>
              <a:t>لاتبقى</a:t>
            </a:r>
            <a:r>
              <a:rPr lang="ar-DZ" sz="2400" dirty="0">
                <a:latin typeface="Sakkal Majalla" pitchFamily="2" charset="-78"/>
                <a:cs typeface="Sakkal Majalla" pitchFamily="2" charset="-78"/>
              </a:rPr>
              <a:t> حبيسة الخزينة، بل بدورها تعطي كقروض لأفراد ومشاريع آخرين، حيث أن البنك التجاري وبحكم الخبرة التي يكتسبها بالتجربة هو أن المودعين لا يقومون عادة بسحب لكل الودائع مرة واحدة بل يتم ذلك بنسبة ضئيلة (ولتكن مثلا 20%) تبقى كاحتياط يواجه بها البنك طلبات المودعين، إضافة إلى أن عملية طلبات السحب تواجهها عمليات إيداع جديدة.</a:t>
            </a:r>
            <a:endParaRPr lang="fr-FR" sz="2400" dirty="0">
              <a:latin typeface="Sakkal Majalla" pitchFamily="2" charset="-78"/>
              <a:cs typeface="Sakkal Majalla" pitchFamily="2" charset="-78"/>
            </a:endParaRPr>
          </a:p>
          <a:p>
            <a:pPr algn="just" rtl="1">
              <a:lnSpc>
                <a:spcPct val="150000"/>
              </a:lnSpc>
            </a:pPr>
            <a:r>
              <a:rPr lang="ar-DZ" sz="2400" dirty="0" err="1">
                <a:latin typeface="Sakkal Majalla" pitchFamily="2" charset="-78"/>
                <a:cs typeface="Sakkal Majalla" pitchFamily="2" charset="-78"/>
              </a:rPr>
              <a:t>وإنطلاقا</a:t>
            </a:r>
            <a:r>
              <a:rPr lang="ar-DZ" sz="2400" dirty="0">
                <a:latin typeface="Sakkal Majalla" pitchFamily="2" charset="-78"/>
                <a:cs typeface="Sakkal Majalla" pitchFamily="2" charset="-78"/>
              </a:rPr>
              <a:t> من هذه المعطيات يقوم البنك بإقراض القيمة التي لم تسحب والمقرض الذي حصل على القرض يقوم بتسديد </a:t>
            </a:r>
            <a:r>
              <a:rPr lang="ar-DZ" sz="2400" dirty="0" err="1">
                <a:latin typeface="Sakkal Majalla" pitchFamily="2" charset="-78"/>
                <a:cs typeface="Sakkal Majalla" pitchFamily="2" charset="-78"/>
              </a:rPr>
              <a:t>الإلتزامات</a:t>
            </a:r>
            <a:r>
              <a:rPr lang="ar-DZ" sz="2400" dirty="0">
                <a:latin typeface="Sakkal Majalla" pitchFamily="2" charset="-78"/>
                <a:cs typeface="Sakkal Majalla" pitchFamily="2" charset="-78"/>
              </a:rPr>
              <a:t> المترتبة عليه </a:t>
            </a:r>
            <a:r>
              <a:rPr lang="ar-DZ" sz="2400" dirty="0" err="1">
                <a:latin typeface="Sakkal Majalla" pitchFamily="2" charset="-78"/>
                <a:cs typeface="Sakkal Majalla" pitchFamily="2" charset="-78"/>
              </a:rPr>
              <a:t>إتجاه</a:t>
            </a:r>
            <a:r>
              <a:rPr lang="ar-DZ" sz="2400" dirty="0">
                <a:latin typeface="Sakkal Majalla" pitchFamily="2" charset="-78"/>
                <a:cs typeface="Sakkal Majalla" pitchFamily="2" charset="-78"/>
              </a:rPr>
              <a:t> </a:t>
            </a:r>
            <a:r>
              <a:rPr lang="ar-DZ" sz="2400" dirty="0" err="1">
                <a:latin typeface="Sakkal Majalla" pitchFamily="2" charset="-78"/>
                <a:cs typeface="Sakkal Majalla" pitchFamily="2" charset="-78"/>
              </a:rPr>
              <a:t>دائنيه</a:t>
            </a:r>
            <a:r>
              <a:rPr lang="ar-DZ" sz="2400" dirty="0">
                <a:latin typeface="Sakkal Majalla" pitchFamily="2" charset="-78"/>
                <a:cs typeface="Sakkal Majalla" pitchFamily="2" charset="-78"/>
              </a:rPr>
              <a:t> (خاصة عندما يكون بواسطة الشيكات)، وهذا ما يجعل هذا المبلغ يعود إلى البنك</a:t>
            </a:r>
            <a:r>
              <a:rPr lang="ar-DZ" sz="2400" dirty="0" smtClean="0">
                <a:latin typeface="Sakkal Majalla" pitchFamily="2" charset="-78"/>
                <a:cs typeface="Sakkal Majalla" pitchFamily="2" charset="-78"/>
              </a:rPr>
              <a:t>.</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3450801847"/>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7857" y="462025"/>
            <a:ext cx="7848872" cy="6140142"/>
          </a:xfrm>
          <a:prstGeom prst="rect">
            <a:avLst/>
          </a:prstGeom>
        </p:spPr>
        <p:txBody>
          <a:bodyPr wrap="square">
            <a:spAutoFit/>
          </a:bodyPr>
          <a:lstStyle/>
          <a:p>
            <a:pPr algn="just" rtl="1">
              <a:lnSpc>
                <a:spcPct val="150000"/>
              </a:lnSpc>
            </a:pPr>
            <a:r>
              <a:rPr lang="ar-DZ" sz="2400" dirty="0" smtClean="0">
                <a:latin typeface="Sakkal Majalla" pitchFamily="2" charset="-78"/>
                <a:cs typeface="Sakkal Majalla" pitchFamily="2" charset="-78"/>
              </a:rPr>
              <a:t>وبذلك </a:t>
            </a:r>
            <a:r>
              <a:rPr lang="ar-DZ" sz="2400" dirty="0">
                <a:latin typeface="Sakkal Majalla" pitchFamily="2" charset="-78"/>
                <a:cs typeface="Sakkal Majalla" pitchFamily="2" charset="-78"/>
              </a:rPr>
              <a:t>تتحول القروض إلى ودائع مشتقة، وهذه الأخيرة يحتفظ البنك منها بنسبة معينة والباقي يقرضها مرة أخرى، وهكذا كل قرض يمنحه البنك إلى عملائه يعود إليه على شكل ودائع مشتقة.</a:t>
            </a:r>
            <a:endParaRPr lang="fr-FR" sz="2400" dirty="0">
              <a:latin typeface="Sakkal Majalla" pitchFamily="2" charset="-78"/>
              <a:cs typeface="Sakkal Majalla" pitchFamily="2" charset="-78"/>
            </a:endParaRPr>
          </a:p>
          <a:p>
            <a:pPr algn="just" rtl="1">
              <a:lnSpc>
                <a:spcPct val="150000"/>
              </a:lnSpc>
            </a:pPr>
            <a:r>
              <a:rPr lang="ar-DZ" sz="2400" dirty="0">
                <a:latin typeface="Sakkal Majalla" pitchFamily="2" charset="-78"/>
                <a:cs typeface="Sakkal Majalla" pitchFamily="2" charset="-78"/>
              </a:rPr>
              <a:t>ونلاحظ من خلال هذه العملية، خلق نقود الودائع الناشئة من </a:t>
            </a:r>
            <a:r>
              <a:rPr lang="ar-DZ" sz="2400" dirty="0" err="1">
                <a:latin typeface="Sakkal Majalla" pitchFamily="2" charset="-78"/>
                <a:cs typeface="Sakkal Majalla" pitchFamily="2" charset="-78"/>
              </a:rPr>
              <a:t>الإقتراض</a:t>
            </a:r>
            <a:r>
              <a:rPr lang="ar-DZ" sz="2400" dirty="0">
                <a:latin typeface="Sakkal Majalla" pitchFamily="2" charset="-78"/>
                <a:cs typeface="Sakkal Majalla" pitchFamily="2" charset="-78"/>
              </a:rPr>
              <a:t>، لا يصدر البنك ودائع حقيقية أي أنها لا تمثل إيداعا فعليا من النقود الحقيقية التي يصدرها البنك المركزي، بل خلق نقود الودائع من لا شيء، وإضافة كمية من وسائل الدفع في التداول بدون أن يكون إيداعا فعليا للنقود الحقيقية.</a:t>
            </a:r>
            <a:endParaRPr lang="fr-FR" sz="2400" dirty="0">
              <a:latin typeface="Sakkal Majalla" pitchFamily="2" charset="-78"/>
              <a:cs typeface="Sakkal Majalla" pitchFamily="2" charset="-78"/>
            </a:endParaRPr>
          </a:p>
          <a:p>
            <a:pPr algn="just" rtl="1">
              <a:lnSpc>
                <a:spcPct val="150000"/>
              </a:lnSpc>
            </a:pPr>
            <a:r>
              <a:rPr lang="ar-DZ" sz="2400" dirty="0">
                <a:latin typeface="Sakkal Majalla" pitchFamily="2" charset="-78"/>
                <a:cs typeface="Sakkal Majalla" pitchFamily="2" charset="-78"/>
              </a:rPr>
              <a:t>وإذا أخذنا الجهاز المصرفي المكون من عدة بنوك تجارية، فعندما يمنح البنك التجاري الواحد قرضا من وديعة حقيقية فإن ذلك يؤدي إلى قيام الودائع في بنك آخر، بمعنى أن أي بنك يؤدي إلى إنشاء ودائع في بنك آخر، وهكذا من بنك إلى بنك حنى يتضاعف حجم الودائع في الجهاز المصرفي، وهذا مع الأخذ </a:t>
            </a:r>
            <a:r>
              <a:rPr lang="ar-DZ" sz="2400" dirty="0" err="1">
                <a:latin typeface="Sakkal Majalla" pitchFamily="2" charset="-78"/>
                <a:cs typeface="Sakkal Majalla" pitchFamily="2" charset="-78"/>
              </a:rPr>
              <a:t>بالإعتبار</a:t>
            </a:r>
            <a:r>
              <a:rPr lang="ar-DZ" sz="2400" dirty="0">
                <a:latin typeface="Sakkal Majalla" pitchFamily="2" charset="-78"/>
                <a:cs typeface="Sakkal Majalla" pitchFamily="2" charset="-78"/>
              </a:rPr>
              <a:t> العناصر التالية</a:t>
            </a:r>
            <a:r>
              <a:rPr lang="ar-DZ" sz="2400" dirty="0" smtClean="0">
                <a:latin typeface="Sakkal Majalla" pitchFamily="2" charset="-78"/>
                <a:cs typeface="Sakkal Majalla" pitchFamily="2" charset="-78"/>
              </a:rPr>
              <a:t>:</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3898730282"/>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260648"/>
            <a:ext cx="7704856" cy="7478970"/>
          </a:xfrm>
          <a:prstGeom prst="rect">
            <a:avLst/>
          </a:prstGeom>
        </p:spPr>
        <p:txBody>
          <a:bodyPr wrap="square">
            <a:spAutoFit/>
          </a:bodyPr>
          <a:lstStyle/>
          <a:p>
            <a:pPr algn="just" rtl="1"/>
            <a:r>
              <a:rPr lang="ar-DZ" sz="2400" dirty="0">
                <a:latin typeface="Sakkal Majalla" pitchFamily="2" charset="-78"/>
                <a:cs typeface="Sakkal Majalla" pitchFamily="2" charset="-78"/>
              </a:rPr>
              <a:t>أ-  </a:t>
            </a:r>
            <a:r>
              <a:rPr lang="ar-DZ" sz="2400" b="1" dirty="0">
                <a:latin typeface="Sakkal Majalla" pitchFamily="2" charset="-78"/>
                <a:cs typeface="Sakkal Majalla" pitchFamily="2" charset="-78"/>
              </a:rPr>
              <a:t>الرصيد النقدي </a:t>
            </a:r>
            <a:r>
              <a:rPr lang="ar-DZ" sz="2400" b="1" dirty="0" err="1">
                <a:latin typeface="Sakkal Majalla" pitchFamily="2" charset="-78"/>
                <a:cs typeface="Sakkal Majalla" pitchFamily="2" charset="-78"/>
              </a:rPr>
              <a:t>الإحتياطي</a:t>
            </a:r>
            <a:r>
              <a:rPr lang="ar-DZ" sz="2400" dirty="0">
                <a:latin typeface="Sakkal Majalla" pitchFamily="2" charset="-78"/>
                <a:cs typeface="Sakkal Majalla" pitchFamily="2" charset="-78"/>
              </a:rPr>
              <a:t>: </a:t>
            </a:r>
            <a:r>
              <a:rPr lang="ar-DZ" sz="2400" dirty="0" err="1">
                <a:latin typeface="Sakkal Majalla" pitchFamily="2" charset="-78"/>
                <a:cs typeface="Sakkal Majalla" pitchFamily="2" charset="-78"/>
              </a:rPr>
              <a:t>بإفتراض</a:t>
            </a:r>
            <a:r>
              <a:rPr lang="ar-DZ" sz="2400" dirty="0">
                <a:latin typeface="Sakkal Majalla" pitchFamily="2" charset="-78"/>
                <a:cs typeface="Sakkal Majalla" pitchFamily="2" charset="-78"/>
              </a:rPr>
              <a:t> ثبات حجم الودائع الحقيقية نجد أن مقدرة البنك التجاري في خلق نقود </a:t>
            </a:r>
            <a:r>
              <a:rPr lang="ar-DZ" sz="2400" dirty="0" err="1">
                <a:latin typeface="Sakkal Majalla" pitchFamily="2" charset="-78"/>
                <a:cs typeface="Sakkal Majalla" pitchFamily="2" charset="-78"/>
              </a:rPr>
              <a:t>الإئتمان</a:t>
            </a:r>
            <a:r>
              <a:rPr lang="ar-DZ" sz="2400" dirty="0">
                <a:latin typeface="Sakkal Majalla" pitchFamily="2" charset="-78"/>
                <a:cs typeface="Sakkal Majalla" pitchFamily="2" charset="-78"/>
              </a:rPr>
              <a:t> تتناسب عكسيا مع نسبة رصيد النقدي </a:t>
            </a:r>
            <a:r>
              <a:rPr lang="ar-DZ" sz="2400" dirty="0" err="1">
                <a:latin typeface="Sakkal Majalla" pitchFamily="2" charset="-78"/>
                <a:cs typeface="Sakkal Majalla" pitchFamily="2" charset="-78"/>
              </a:rPr>
              <a:t>الإحتياطي</a:t>
            </a:r>
            <a:r>
              <a:rPr lang="ar-DZ" sz="2400" dirty="0">
                <a:latin typeface="Sakkal Majalla" pitchFamily="2" charset="-78"/>
                <a:cs typeface="Sakkal Majalla" pitchFamily="2" charset="-78"/>
              </a:rPr>
              <a:t>، حيث كلما </a:t>
            </a:r>
            <a:r>
              <a:rPr lang="ar-DZ" sz="2400" dirty="0" err="1">
                <a:latin typeface="Sakkal Majalla" pitchFamily="2" charset="-78"/>
                <a:cs typeface="Sakkal Majalla" pitchFamily="2" charset="-78"/>
              </a:rPr>
              <a:t>إنخفضت</a:t>
            </a:r>
            <a:r>
              <a:rPr lang="ar-DZ" sz="2400" dirty="0">
                <a:latin typeface="Sakkal Majalla" pitchFamily="2" charset="-78"/>
                <a:cs typeface="Sakkal Majalla" pitchFamily="2" charset="-78"/>
              </a:rPr>
              <a:t> النسبة زادت مقدرة البنك على خلق </a:t>
            </a:r>
            <a:r>
              <a:rPr lang="ar-DZ" sz="2400" dirty="0" err="1">
                <a:latin typeface="Sakkal Majalla" pitchFamily="2" charset="-78"/>
                <a:cs typeface="Sakkal Majalla" pitchFamily="2" charset="-78"/>
              </a:rPr>
              <a:t>الإئتمان</a:t>
            </a:r>
            <a:r>
              <a:rPr lang="ar-DZ" sz="2400" dirty="0">
                <a:latin typeface="Sakkal Majalla" pitchFamily="2" charset="-78"/>
                <a:cs typeface="Sakkal Majalla" pitchFamily="2" charset="-78"/>
              </a:rPr>
              <a:t> والعكس صحيح.</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هذه النسبة من </a:t>
            </a:r>
            <a:r>
              <a:rPr lang="ar-DZ" sz="2400" dirty="0" err="1">
                <a:latin typeface="Sakkal Majalla" pitchFamily="2" charset="-78"/>
                <a:cs typeface="Sakkal Majalla" pitchFamily="2" charset="-78"/>
              </a:rPr>
              <a:t>الإحتياطي</a:t>
            </a:r>
            <a:r>
              <a:rPr lang="ar-DZ" sz="2400" dirty="0">
                <a:latin typeface="Sakkal Majalla" pitchFamily="2" charset="-78"/>
                <a:cs typeface="Sakkal Majalla" pitchFamily="2" charset="-78"/>
              </a:rPr>
              <a:t> النقدي يحددها القانون كلما أسلفنا ذكره عن طريق البنك المركزي الذي يجب عليه أن يراقبها وفقا لما </a:t>
            </a:r>
            <a:r>
              <a:rPr lang="ar-DZ" sz="2400" dirty="0" err="1">
                <a:latin typeface="Sakkal Majalla" pitchFamily="2" charset="-78"/>
                <a:cs typeface="Sakkal Majalla" pitchFamily="2" charset="-78"/>
              </a:rPr>
              <a:t>تتطلبه</a:t>
            </a:r>
            <a:r>
              <a:rPr lang="ar-DZ" sz="2400" dirty="0">
                <a:latin typeface="Sakkal Majalla" pitchFamily="2" charset="-78"/>
                <a:cs typeface="Sakkal Majalla" pitchFamily="2" charset="-78"/>
              </a:rPr>
              <a:t> الوضعية الاقتصادية والظروف السائدة من حين لآخر.</a:t>
            </a:r>
            <a:endParaRPr lang="fr-FR" sz="2400" dirty="0">
              <a:latin typeface="Sakkal Majalla" pitchFamily="2" charset="-78"/>
              <a:cs typeface="Sakkal Majalla" pitchFamily="2" charset="-78"/>
            </a:endParaRPr>
          </a:p>
          <a:p>
            <a:pPr algn="just" rtl="1"/>
            <a:r>
              <a:rPr lang="ar-DZ" sz="2400" b="1" dirty="0" smtClean="0">
                <a:latin typeface="Sakkal Majalla" pitchFamily="2" charset="-78"/>
                <a:cs typeface="Sakkal Majalla" pitchFamily="2" charset="-78"/>
              </a:rPr>
              <a:t>ب- </a:t>
            </a:r>
            <a:r>
              <a:rPr lang="ar-DZ" sz="2400" b="1" dirty="0">
                <a:latin typeface="Sakkal Majalla" pitchFamily="2" charset="-78"/>
                <a:cs typeface="Sakkal Majalla" pitchFamily="2" charset="-78"/>
              </a:rPr>
              <a:t>حجم الودائع الحقيقية: </a:t>
            </a:r>
            <a:r>
              <a:rPr lang="ar-DZ" sz="2400" dirty="0">
                <a:latin typeface="Sakkal Majalla" pitchFamily="2" charset="-78"/>
                <a:cs typeface="Sakkal Majalla" pitchFamily="2" charset="-78"/>
              </a:rPr>
              <a:t>وهي تتناسب طرديا مع مقدرة البنك التجاري في خلق </a:t>
            </a:r>
            <a:r>
              <a:rPr lang="ar-DZ" sz="2400" dirty="0" err="1">
                <a:latin typeface="Sakkal Majalla" pitchFamily="2" charset="-78"/>
                <a:cs typeface="Sakkal Majalla" pitchFamily="2" charset="-78"/>
              </a:rPr>
              <a:t>الإئتمان</a:t>
            </a:r>
            <a:r>
              <a:rPr lang="ar-DZ" sz="2400" dirty="0">
                <a:latin typeface="Sakkal Majalla" pitchFamily="2" charset="-78"/>
                <a:cs typeface="Sakkal Majalla" pitchFamily="2" charset="-78"/>
              </a:rPr>
              <a:t>، حيث كلما زادت مقدرة البنك على خلق نقود </a:t>
            </a:r>
            <a:r>
              <a:rPr lang="ar-DZ" sz="2400" dirty="0" err="1">
                <a:latin typeface="Sakkal Majalla" pitchFamily="2" charset="-78"/>
                <a:cs typeface="Sakkal Majalla" pitchFamily="2" charset="-78"/>
              </a:rPr>
              <a:t>إئتمانية</a:t>
            </a:r>
            <a:r>
              <a:rPr lang="ar-DZ" sz="2400" dirty="0">
                <a:latin typeface="Sakkal Majalla" pitchFamily="2" charset="-78"/>
                <a:cs typeface="Sakkal Majalla" pitchFamily="2" charset="-78"/>
              </a:rPr>
              <a:t> مع بقاء نسبة </a:t>
            </a:r>
            <a:r>
              <a:rPr lang="ar-DZ" sz="2400" dirty="0" err="1">
                <a:latin typeface="Sakkal Majalla" pitchFamily="2" charset="-78"/>
                <a:cs typeface="Sakkal Majalla" pitchFamily="2" charset="-78"/>
              </a:rPr>
              <a:t>الإحتياطي</a:t>
            </a:r>
            <a:r>
              <a:rPr lang="ar-DZ" sz="2400" dirty="0">
                <a:latin typeface="Sakkal Majalla" pitchFamily="2" charset="-78"/>
                <a:cs typeface="Sakkal Majalla" pitchFamily="2" charset="-78"/>
              </a:rPr>
              <a:t> النقدي على حالها.</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جـ- التسرب النقدي: </a:t>
            </a:r>
            <a:r>
              <a:rPr lang="ar-DZ" sz="2400" dirty="0">
                <a:latin typeface="Sakkal Majalla" pitchFamily="2" charset="-78"/>
                <a:cs typeface="Sakkal Majalla" pitchFamily="2" charset="-78"/>
              </a:rPr>
              <a:t>كنا قد فرضنا أن ليس هناك تسرب نقدي </a:t>
            </a:r>
            <a:r>
              <a:rPr lang="ar-DZ" sz="2400" dirty="0" err="1">
                <a:latin typeface="Sakkal Majalla" pitchFamily="2" charset="-78"/>
                <a:cs typeface="Sakkal Majalla" pitchFamily="2" charset="-78"/>
              </a:rPr>
              <a:t>بإعتبار</a:t>
            </a:r>
            <a:r>
              <a:rPr lang="ar-DZ" sz="2400" dirty="0">
                <a:latin typeface="Sakkal Majalla" pitchFamily="2" charset="-78"/>
                <a:cs typeface="Sakkal Majalla" pitchFamily="2" charset="-78"/>
              </a:rPr>
              <a:t> أن كل القروض الممنوحة يتم سحبها بواسطة الشيكات والحوالات وكذا تسوية العمليات المالية والتجارية بين المتعاملين يتم بنفس الوسيلة دون أن يحدث نقص حقيقي في </a:t>
            </a:r>
            <a:r>
              <a:rPr lang="ar-DZ" sz="2400" dirty="0" err="1">
                <a:latin typeface="Sakkal Majalla" pitchFamily="2" charset="-78"/>
                <a:cs typeface="Sakkal Majalla" pitchFamily="2" charset="-78"/>
              </a:rPr>
              <a:t>الإحتياطي</a:t>
            </a:r>
            <a:r>
              <a:rPr lang="ar-DZ" sz="2400" dirty="0">
                <a:latin typeface="Sakkal Majalla" pitchFamily="2" charset="-78"/>
                <a:cs typeface="Sakkal Majalla" pitchFamily="2" charset="-78"/>
              </a:rPr>
              <a:t> لدى البنوك التجارية.</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لكن الوقائع يثبت غير ذلك، حيث هناك ميل عام لدى المقترضين لسحب جزء من قروضهم في شكل نقود قانونية، (وليس بواسطة شيكات)، أي أن هناك تسرب نقدي يحدث في الحجم الكلي </a:t>
            </a:r>
            <a:r>
              <a:rPr lang="ar-DZ" sz="2400" dirty="0" err="1">
                <a:latin typeface="Sakkal Majalla" pitchFamily="2" charset="-78"/>
                <a:cs typeface="Sakkal Majalla" pitchFamily="2" charset="-78"/>
              </a:rPr>
              <a:t>للإحتياطي</a:t>
            </a:r>
            <a:r>
              <a:rPr lang="ar-DZ" sz="2400" dirty="0">
                <a:latin typeface="Sakkal Majalla" pitchFamily="2" charset="-78"/>
                <a:cs typeface="Sakkal Majalla" pitchFamily="2" charset="-78"/>
              </a:rPr>
              <a:t>  النقدي لدى البنوك التجارية مما يؤدي ذلك إلى ضعف قدرتها على خلق </a:t>
            </a:r>
            <a:r>
              <a:rPr lang="ar-DZ" sz="2400" dirty="0" err="1">
                <a:latin typeface="Sakkal Majalla" pitchFamily="2" charset="-78"/>
                <a:cs typeface="Sakkal Majalla" pitchFamily="2" charset="-78"/>
              </a:rPr>
              <a:t>الإئتمان</a:t>
            </a:r>
            <a:r>
              <a:rPr lang="ar-DZ" sz="2400" dirty="0">
                <a:latin typeface="Sakkal Majalla" pitchFamily="2" charset="-78"/>
                <a:cs typeface="Sakkal Majalla" pitchFamily="2" charset="-78"/>
              </a:rPr>
              <a:t>، وقد لوحظ أن التسرب النقدي يكون كبير في الدول النامية متمثلا عادة في عدم </a:t>
            </a:r>
            <a:r>
              <a:rPr lang="ar-DZ" sz="2400" dirty="0" err="1">
                <a:latin typeface="Sakkal Majalla" pitchFamily="2" charset="-78"/>
                <a:cs typeface="Sakkal Majalla" pitchFamily="2" charset="-78"/>
              </a:rPr>
              <a:t>إنتشار</a:t>
            </a:r>
            <a:r>
              <a:rPr lang="ar-DZ" sz="2400" dirty="0">
                <a:latin typeface="Sakkal Majalla" pitchFamily="2" charset="-78"/>
                <a:cs typeface="Sakkal Majalla" pitchFamily="2" charset="-78"/>
              </a:rPr>
              <a:t> </a:t>
            </a:r>
            <a:r>
              <a:rPr lang="ar-DZ" sz="2400" dirty="0" err="1">
                <a:latin typeface="Sakkal Majalla" pitchFamily="2" charset="-78"/>
                <a:cs typeface="Sakkal Majalla" pitchFamily="2" charset="-78"/>
              </a:rPr>
              <a:t>إستخدام</a:t>
            </a:r>
            <a:r>
              <a:rPr lang="ar-DZ" sz="2400" dirty="0">
                <a:latin typeface="Sakkal Majalla" pitchFamily="2" charset="-78"/>
                <a:cs typeface="Sakkal Majalla" pitchFamily="2" charset="-78"/>
              </a:rPr>
              <a:t> الشيكات والحوالات كأدوات دفع، وإلى تفضيل الناس أسلوب </a:t>
            </a:r>
            <a:r>
              <a:rPr lang="ar-DZ" sz="2400" dirty="0" err="1">
                <a:latin typeface="Sakkal Majalla" pitchFamily="2" charset="-78"/>
                <a:cs typeface="Sakkal Majalla" pitchFamily="2" charset="-78"/>
              </a:rPr>
              <a:t>الإحتفاظ</a:t>
            </a:r>
            <a:r>
              <a:rPr lang="ar-DZ" sz="2400" dirty="0">
                <a:latin typeface="Sakkal Majalla" pitchFamily="2" charset="-78"/>
                <a:cs typeface="Sakkal Majalla" pitchFamily="2" charset="-78"/>
              </a:rPr>
              <a:t> بالأموال وبالتالي فإن نسبة التسرب النقدي له علاقة عكسية مع قدرة البنوك على التوسع في خلق </a:t>
            </a:r>
            <a:r>
              <a:rPr lang="ar-DZ" sz="2400" dirty="0" err="1">
                <a:latin typeface="Sakkal Majalla" pitchFamily="2" charset="-78"/>
                <a:cs typeface="Sakkal Majalla" pitchFamily="2" charset="-78"/>
              </a:rPr>
              <a:t>الإئتمان</a:t>
            </a:r>
            <a:r>
              <a:rPr lang="ar-DZ" sz="2400" dirty="0">
                <a:latin typeface="Sakkal Majalla" pitchFamily="2" charset="-78"/>
                <a:cs typeface="Sakkal Majalla" pitchFamily="2" charset="-78"/>
              </a:rPr>
              <a:t>.</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263084727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870341417"/>
              </p:ext>
            </p:extLst>
          </p:nvPr>
        </p:nvGraphicFramePr>
        <p:xfrm>
          <a:off x="1475656" y="5085184"/>
          <a:ext cx="6713716" cy="792088"/>
        </p:xfrm>
        <a:graphic>
          <a:graphicData uri="http://schemas.openxmlformats.org/drawingml/2006/table">
            <a:tbl>
              <a:tblPr rtl="1" firstRow="1" firstCol="1" bandRow="1">
                <a:tableStyleId>{5C22544A-7EE6-4342-B048-85BDC9FD1C3A}</a:tableStyleId>
              </a:tblPr>
              <a:tblGrid>
                <a:gridCol w="3356858"/>
                <a:gridCol w="3356858"/>
              </a:tblGrid>
              <a:tr h="396044">
                <a:tc>
                  <a:txBody>
                    <a:bodyPr/>
                    <a:lstStyle/>
                    <a:p>
                      <a:pPr algn="ctr" rtl="1">
                        <a:lnSpc>
                          <a:spcPct val="115000"/>
                        </a:lnSpc>
                        <a:spcAft>
                          <a:spcPts val="0"/>
                        </a:spcAft>
                      </a:pPr>
                      <a:r>
                        <a:rPr lang="ar-DZ" sz="2000" b="1" dirty="0">
                          <a:solidFill>
                            <a:schemeClr val="tx1"/>
                          </a:solidFill>
                          <a:effectLst/>
                          <a:latin typeface="Sakkal Majalla" pitchFamily="2" charset="-78"/>
                          <a:cs typeface="Sakkal Majalla" pitchFamily="2" charset="-78"/>
                        </a:rPr>
                        <a:t>أصــــــــــول</a:t>
                      </a:r>
                      <a:endParaRPr lang="fr-FR" sz="1600" b="1" dirty="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ctr" rtl="1">
                        <a:lnSpc>
                          <a:spcPct val="115000"/>
                        </a:lnSpc>
                        <a:spcAft>
                          <a:spcPts val="0"/>
                        </a:spcAft>
                      </a:pPr>
                      <a:r>
                        <a:rPr lang="ar-DZ" sz="2000" b="1" dirty="0">
                          <a:solidFill>
                            <a:schemeClr val="tx1"/>
                          </a:solidFill>
                          <a:effectLst/>
                          <a:latin typeface="Sakkal Majalla" pitchFamily="2" charset="-78"/>
                          <a:cs typeface="Sakkal Majalla" pitchFamily="2" charset="-78"/>
                        </a:rPr>
                        <a:t>خصـــــــــــوم</a:t>
                      </a:r>
                      <a:endParaRPr lang="fr-FR" sz="1600" b="1" dirty="0">
                        <a:solidFill>
                          <a:schemeClr val="tx1"/>
                        </a:solidFill>
                        <a:effectLst/>
                        <a:latin typeface="Sakkal Majalla" pitchFamily="2" charset="-78"/>
                        <a:ea typeface="Calibri"/>
                        <a:cs typeface="Sakkal Majalla" pitchFamily="2" charset="-78"/>
                      </a:endParaRPr>
                    </a:p>
                  </a:txBody>
                  <a:tcPr marL="68580" marR="68580" marT="0" marB="0"/>
                </a:tc>
              </a:tr>
              <a:tr h="396044">
                <a:tc>
                  <a:txBody>
                    <a:bodyPr/>
                    <a:lstStyle/>
                    <a:p>
                      <a:pPr algn="ctr" rtl="1">
                        <a:lnSpc>
                          <a:spcPct val="115000"/>
                        </a:lnSpc>
                        <a:spcAft>
                          <a:spcPts val="0"/>
                        </a:spcAft>
                      </a:pPr>
                      <a:r>
                        <a:rPr lang="ar-DZ" sz="2000" b="1">
                          <a:solidFill>
                            <a:schemeClr val="tx1"/>
                          </a:solidFill>
                          <a:effectLst/>
                          <a:latin typeface="Sakkal Majalla" pitchFamily="2" charset="-78"/>
                          <a:cs typeface="Sakkal Majalla" pitchFamily="2" charset="-78"/>
                        </a:rPr>
                        <a:t>نقود بالصندوق 100 ون</a:t>
                      </a:r>
                      <a:endParaRPr lang="fr-FR" sz="1600" b="1">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ctr" rtl="1">
                        <a:lnSpc>
                          <a:spcPct val="115000"/>
                        </a:lnSpc>
                        <a:spcAft>
                          <a:spcPts val="0"/>
                        </a:spcAft>
                      </a:pPr>
                      <a:r>
                        <a:rPr lang="ar-DZ" sz="2000" b="1" dirty="0">
                          <a:solidFill>
                            <a:schemeClr val="tx1"/>
                          </a:solidFill>
                          <a:effectLst/>
                          <a:latin typeface="Sakkal Majalla" pitchFamily="2" charset="-78"/>
                          <a:cs typeface="Sakkal Majalla" pitchFamily="2" charset="-78"/>
                        </a:rPr>
                        <a:t>وديعة 100 </a:t>
                      </a:r>
                      <a:r>
                        <a:rPr lang="ar-DZ" sz="2000" b="1" dirty="0" err="1">
                          <a:solidFill>
                            <a:schemeClr val="tx1"/>
                          </a:solidFill>
                          <a:effectLst/>
                          <a:latin typeface="Sakkal Majalla" pitchFamily="2" charset="-78"/>
                          <a:cs typeface="Sakkal Majalla" pitchFamily="2" charset="-78"/>
                        </a:rPr>
                        <a:t>ون</a:t>
                      </a:r>
                      <a:endParaRPr lang="fr-FR" sz="1600" b="1" dirty="0">
                        <a:solidFill>
                          <a:schemeClr val="tx1"/>
                        </a:solidFill>
                        <a:effectLst/>
                        <a:latin typeface="Sakkal Majalla" pitchFamily="2" charset="-78"/>
                        <a:ea typeface="Calibri"/>
                        <a:cs typeface="Sakkal Majalla" pitchFamily="2" charset="-78"/>
                      </a:endParaRPr>
                    </a:p>
                  </a:txBody>
                  <a:tcPr marL="68580" marR="68580" marT="0" marB="0"/>
                </a:tc>
              </a:tr>
            </a:tbl>
          </a:graphicData>
        </a:graphic>
      </p:graphicFrame>
      <p:sp>
        <p:nvSpPr>
          <p:cNvPr id="3" name="Rectangle 1"/>
          <p:cNvSpPr>
            <a:spLocks noChangeArrowheads="1"/>
          </p:cNvSpPr>
          <p:nvPr/>
        </p:nvSpPr>
        <p:spPr bwMode="auto">
          <a:xfrm>
            <a:off x="1043608" y="23687"/>
            <a:ext cx="7780320" cy="6655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justLow"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مثال تطبيقي عن كيفية خلق النقود الائتمانية (نقود الودائع):</a:t>
            </a:r>
            <a:endParaRPr kumimoji="0" lang="fr-FR" sz="11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r>
              <a:rPr kumimoji="0" lang="ar-DZ" sz="240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في حالة افتراض أن الجهاز المصرفي مكون من بنك تجاري واحد فقط وفي حالة افتراض أنه مكون من عدة بنوك تجارية:</a:t>
            </a:r>
            <a:endParaRPr kumimoji="0" lang="fr-FR" sz="110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Char char="•"/>
              <a:tabLst/>
            </a:pPr>
            <a:r>
              <a:rPr kumimoji="0" lang="ar-DZ" sz="240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في حالة بنك تجاري واحد (النموذج البسيط).</a:t>
            </a:r>
            <a:endParaRPr kumimoji="0" lang="fr-FR" sz="110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r>
              <a:rPr kumimoji="0" lang="ar-DZ" sz="240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نفترض في هذا النموذج الفرضيات التالية:</a:t>
            </a:r>
            <a:endParaRPr kumimoji="0" lang="fr-FR" sz="110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r>
              <a:rPr kumimoji="0" lang="ar-DZ" sz="240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يوجد بنك مركزي واحد: يقوم بإصدار النقود القانوني.</a:t>
            </a:r>
            <a:endParaRPr kumimoji="0" lang="fr-FR" sz="110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r>
              <a:rPr kumimoji="0" lang="ar-DZ" sz="240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يوجد بنك تجاري واحد: يسعى لخلق الائتمان.</a:t>
            </a:r>
            <a:endParaRPr kumimoji="0" lang="fr-FR" sz="110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r>
              <a:rPr kumimoji="0" lang="ar-DZ" sz="240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ففي هذه الحالة يلتقي البنك التجاري الودائع في شكلها السائل من الأفراد وأصحاب المشاريع فتقيد في جانب الخصوم من ميزانية لتصبح دينا عليه، ثم يضعها في خزانته وتقيد في جانب الخصوم من ميزانيته لتصبح حقا له يستعملها كيفما شاء لا يقيده في ذلك سوى القدرة على تسديدها لأصحابها عند الطلب.</a:t>
            </a:r>
            <a:endParaRPr kumimoji="0" lang="fr-FR" sz="110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r>
              <a:rPr kumimoji="0" lang="ar-DZ" sz="240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مثال: قيمة الوديعة 100 </a:t>
            </a:r>
            <a:r>
              <a:rPr kumimoji="0" lang="ar-DZ" sz="2400" i="0" u="none" strike="noStrike" cap="none" normalizeH="0" baseline="0" dirty="0" err="1" smtClean="0">
                <a:ln>
                  <a:noFill/>
                </a:ln>
                <a:solidFill>
                  <a:schemeClr val="tx1"/>
                </a:solidFill>
                <a:effectLst/>
                <a:latin typeface="Sakkal Majalla" pitchFamily="2" charset="-78"/>
                <a:ea typeface="Calibri" pitchFamily="34" charset="0"/>
                <a:cs typeface="Sakkal Majalla" pitchFamily="2" charset="-78"/>
              </a:rPr>
              <a:t>ون</a:t>
            </a:r>
            <a:endParaRPr kumimoji="0" lang="fr-FR" sz="110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r>
              <a:rPr kumimoji="0" lang="ar-DZ" sz="240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ميزانية البنك التجاري:</a:t>
            </a:r>
          </a:p>
          <a:p>
            <a:pPr marL="0" marR="0" lvl="0" indent="449263" algn="justLow" defTabSz="914400" rtl="1" eaLnBrk="0" fontAlgn="base" latinLnBrk="0" hangingPunct="0">
              <a:lnSpc>
                <a:spcPct val="100000"/>
              </a:lnSpc>
              <a:spcBef>
                <a:spcPct val="0"/>
              </a:spcBef>
              <a:spcAft>
                <a:spcPct val="0"/>
              </a:spcAft>
              <a:buClrTx/>
              <a:buSzTx/>
              <a:buFontTx/>
              <a:buNone/>
              <a:tabLst/>
            </a:pPr>
            <a:endParaRPr lang="ar-DZ" sz="1050" b="1" dirty="0">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endParaRPr kumimoji="0" lang="ar-DZ" sz="1050" b="1"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endParaRPr lang="ar-DZ" sz="1050" b="1" dirty="0" smtClean="0">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endParaRPr lang="ar-DZ" sz="1050" b="1" dirty="0">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endParaRPr lang="ar-DZ" sz="1050" b="1" dirty="0" smtClean="0">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endParaRPr lang="ar-DZ" sz="1050" b="1" dirty="0">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endParaRPr kumimoji="0" lang="ar-DZ" sz="1050" b="1"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endParaRPr lang="ar-DZ" sz="1050" b="1" dirty="0">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449263" algn="justLow" defTabSz="914400" rtl="1" eaLnBrk="0" fontAlgn="base" latinLnBrk="0" hangingPunct="0">
              <a:lnSpc>
                <a:spcPct val="100000"/>
              </a:lnSpc>
              <a:spcBef>
                <a:spcPct val="0"/>
              </a:spcBef>
              <a:spcAft>
                <a:spcPct val="0"/>
              </a:spcAft>
              <a:buClrTx/>
              <a:buSzTx/>
              <a:buFontTx/>
              <a:buNone/>
              <a:tabLst/>
            </a:pPr>
            <a:r>
              <a:rPr kumimoji="0" lang="ar-DZ" sz="20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نلاحظ أن البنك التجاري لعب دور الوسيط المتمثل في تلقي الودائع فقط. </a:t>
            </a:r>
            <a:endParaRPr kumimoji="0" lang="ar-DZ" sz="2800" b="0" i="0" u="none" strike="noStrike" cap="none" normalizeH="0" baseline="0" dirty="0" smtClean="0">
              <a:ln>
                <a:noFill/>
              </a:ln>
              <a:solidFill>
                <a:schemeClr val="tx1"/>
              </a:solidFill>
              <a:effectLst/>
              <a:latin typeface="Sakkal Majalla" pitchFamily="2" charset="-78"/>
              <a:cs typeface="Sakkal Majalla" pitchFamily="2" charset="-78"/>
            </a:endParaRPr>
          </a:p>
        </p:txBody>
      </p:sp>
    </p:spTree>
    <p:extLst>
      <p:ext uri="{BB962C8B-B14F-4D97-AF65-F5344CB8AC3E}">
        <p14:creationId xmlns:p14="http://schemas.microsoft.com/office/powerpoint/2010/main" val="263084727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76311808"/>
              </p:ext>
            </p:extLst>
          </p:nvPr>
        </p:nvGraphicFramePr>
        <p:xfrm>
          <a:off x="1043608" y="260650"/>
          <a:ext cx="7776864" cy="5888105"/>
        </p:xfrm>
        <a:graphic>
          <a:graphicData uri="http://schemas.openxmlformats.org/drawingml/2006/table">
            <a:tbl>
              <a:tblPr rtl="1" firstRow="1" firstCol="1" bandRow="1">
                <a:tableStyleId>{5C22544A-7EE6-4342-B048-85BDC9FD1C3A}</a:tableStyleId>
              </a:tblPr>
              <a:tblGrid>
                <a:gridCol w="3656797"/>
                <a:gridCol w="4120067"/>
              </a:tblGrid>
              <a:tr h="576062">
                <a:tc gridSpan="2">
                  <a:txBody>
                    <a:bodyPr/>
                    <a:lstStyle/>
                    <a:p>
                      <a:pPr algn="ctr" rtl="1">
                        <a:lnSpc>
                          <a:spcPct val="115000"/>
                        </a:lnSpc>
                        <a:spcAft>
                          <a:spcPts val="0"/>
                        </a:spcAft>
                      </a:pPr>
                      <a:r>
                        <a:rPr lang="ar-SA" sz="2000" dirty="0">
                          <a:solidFill>
                            <a:schemeClr val="tx1"/>
                          </a:solidFill>
                          <a:effectLst/>
                          <a:latin typeface="Sakkal Majalla" pitchFamily="2" charset="-78"/>
                          <a:cs typeface="Sakkal Majalla" pitchFamily="2" charset="-78"/>
                        </a:rPr>
                        <a:t>التوزيع الزمني </a:t>
                      </a:r>
                      <a:r>
                        <a:rPr lang="ar-SA" sz="2000" dirty="0" smtClean="0">
                          <a:solidFill>
                            <a:schemeClr val="tx1"/>
                          </a:solidFill>
                          <a:effectLst/>
                          <a:latin typeface="Sakkal Majalla" pitchFamily="2" charset="-78"/>
                          <a:cs typeface="Sakkal Majalla" pitchFamily="2" charset="-78"/>
                        </a:rPr>
                        <a:t>لبرنامج </a:t>
                      </a:r>
                      <a:r>
                        <a:rPr lang="ar-SA" sz="2000" dirty="0">
                          <a:solidFill>
                            <a:schemeClr val="tx1"/>
                          </a:solidFill>
                          <a:effectLst/>
                          <a:latin typeface="Sakkal Majalla" pitchFamily="2" charset="-78"/>
                          <a:cs typeface="Sakkal Majalla" pitchFamily="2" charset="-78"/>
                        </a:rPr>
                        <a:t>المادة</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c hMerge="1">
                  <a:txBody>
                    <a:bodyPr/>
                    <a:lstStyle/>
                    <a:p>
                      <a:endParaRPr lang="fr-FR"/>
                    </a:p>
                  </a:txBody>
                  <a:tcPr/>
                </a:tc>
              </a:tr>
              <a:tr h="293489">
                <a:tc>
                  <a:txBody>
                    <a:bodyPr/>
                    <a:lstStyle/>
                    <a:p>
                      <a:pPr algn="just" rtl="1">
                        <a:lnSpc>
                          <a:spcPct val="115000"/>
                        </a:lnSpc>
                        <a:spcAft>
                          <a:spcPts val="0"/>
                        </a:spcAft>
                      </a:pPr>
                      <a:r>
                        <a:rPr lang="ar-SA" sz="2000">
                          <a:solidFill>
                            <a:schemeClr val="tx1"/>
                          </a:solidFill>
                          <a:effectLst/>
                          <a:latin typeface="Sakkal Majalla" pitchFamily="2" charset="-78"/>
                          <a:cs typeface="Sakkal Majalla" pitchFamily="2" charset="-78"/>
                        </a:rPr>
                        <a:t>الأسبوع الأول</a:t>
                      </a:r>
                      <a:endParaRPr lang="fr-FR" sz="140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SA" sz="2000" dirty="0">
                          <a:solidFill>
                            <a:schemeClr val="tx1"/>
                          </a:solidFill>
                          <a:effectLst/>
                          <a:latin typeface="Sakkal Majalla" pitchFamily="2" charset="-78"/>
                          <a:cs typeface="Sakkal Majalla" pitchFamily="2" charset="-78"/>
                        </a:rPr>
                        <a:t>نشأة النقود ومراحل تطورها</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r>
              <a:tr h="293489">
                <a:tc>
                  <a:txBody>
                    <a:bodyPr/>
                    <a:lstStyle/>
                    <a:p>
                      <a:pPr algn="just" rtl="1">
                        <a:lnSpc>
                          <a:spcPct val="115000"/>
                        </a:lnSpc>
                        <a:spcAft>
                          <a:spcPts val="0"/>
                        </a:spcAft>
                      </a:pPr>
                      <a:r>
                        <a:rPr lang="ar-SA" sz="2000">
                          <a:solidFill>
                            <a:schemeClr val="tx1"/>
                          </a:solidFill>
                          <a:effectLst/>
                          <a:latin typeface="Sakkal Majalla" pitchFamily="2" charset="-78"/>
                          <a:cs typeface="Sakkal Majalla" pitchFamily="2" charset="-78"/>
                        </a:rPr>
                        <a:t>الأسبوع الثاني </a:t>
                      </a:r>
                      <a:endParaRPr lang="fr-FR" sz="140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SA" sz="2000" dirty="0">
                          <a:solidFill>
                            <a:schemeClr val="tx1"/>
                          </a:solidFill>
                          <a:effectLst/>
                          <a:latin typeface="Sakkal Majalla" pitchFamily="2" charset="-78"/>
                          <a:cs typeface="Sakkal Majalla" pitchFamily="2" charset="-78"/>
                        </a:rPr>
                        <a:t>تعريف النقود، وظائفها وأنواعها</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r>
              <a:tr h="293489">
                <a:tc>
                  <a:txBody>
                    <a:bodyPr/>
                    <a:lstStyle/>
                    <a:p>
                      <a:pPr algn="just" rtl="1">
                        <a:lnSpc>
                          <a:spcPct val="115000"/>
                        </a:lnSpc>
                        <a:spcAft>
                          <a:spcPts val="0"/>
                        </a:spcAft>
                      </a:pPr>
                      <a:r>
                        <a:rPr lang="ar-SA" sz="2000">
                          <a:solidFill>
                            <a:schemeClr val="tx1"/>
                          </a:solidFill>
                          <a:effectLst/>
                          <a:latin typeface="Sakkal Majalla" pitchFamily="2" charset="-78"/>
                          <a:cs typeface="Sakkal Majalla" pitchFamily="2" charset="-78"/>
                        </a:rPr>
                        <a:t>الأسبوع الثالث</a:t>
                      </a:r>
                      <a:endParaRPr lang="fr-FR" sz="140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SA" sz="2000" dirty="0">
                          <a:solidFill>
                            <a:schemeClr val="tx1"/>
                          </a:solidFill>
                          <a:effectLst/>
                          <a:latin typeface="Sakkal Majalla" pitchFamily="2" charset="-78"/>
                          <a:cs typeface="Sakkal Majalla" pitchFamily="2" charset="-78"/>
                        </a:rPr>
                        <a:t>الكتلة النقدية، مكوناتها ومقابلاتها</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r>
              <a:tr h="293489">
                <a:tc>
                  <a:txBody>
                    <a:bodyPr/>
                    <a:lstStyle/>
                    <a:p>
                      <a:pPr algn="just" rtl="1">
                        <a:lnSpc>
                          <a:spcPct val="115000"/>
                        </a:lnSpc>
                        <a:spcAft>
                          <a:spcPts val="0"/>
                        </a:spcAft>
                      </a:pPr>
                      <a:r>
                        <a:rPr lang="ar-SA" sz="2000">
                          <a:solidFill>
                            <a:schemeClr val="tx1"/>
                          </a:solidFill>
                          <a:effectLst/>
                          <a:latin typeface="Sakkal Majalla" pitchFamily="2" charset="-78"/>
                          <a:cs typeface="Sakkal Majalla" pitchFamily="2" charset="-78"/>
                        </a:rPr>
                        <a:t>الأسبوع  الرابع </a:t>
                      </a:r>
                      <a:endParaRPr lang="fr-FR" sz="140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SA" sz="2000" dirty="0">
                          <a:solidFill>
                            <a:schemeClr val="tx1"/>
                          </a:solidFill>
                          <a:effectLst/>
                          <a:latin typeface="Sakkal Majalla" pitchFamily="2" charset="-78"/>
                          <a:cs typeface="Sakkal Majalla" pitchFamily="2" charset="-78"/>
                        </a:rPr>
                        <a:t>المجمعات</a:t>
                      </a:r>
                      <a:r>
                        <a:rPr lang="ar-SA" sz="1600" dirty="0">
                          <a:solidFill>
                            <a:schemeClr val="tx1"/>
                          </a:solidFill>
                          <a:effectLst/>
                          <a:latin typeface="Sakkal Majalla" pitchFamily="2" charset="-78"/>
                          <a:cs typeface="Sakkal Majalla" pitchFamily="2" charset="-78"/>
                        </a:rPr>
                        <a:t> </a:t>
                      </a:r>
                      <a:r>
                        <a:rPr lang="ar-SA" sz="2000" dirty="0">
                          <a:solidFill>
                            <a:schemeClr val="tx1"/>
                          </a:solidFill>
                          <a:effectLst/>
                          <a:latin typeface="Sakkal Majalla" pitchFamily="2" charset="-78"/>
                          <a:cs typeface="Sakkal Majalla" pitchFamily="2" charset="-78"/>
                        </a:rPr>
                        <a:t>النقدية وسيولة الاقتصاد</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r>
              <a:tr h="293489">
                <a:tc>
                  <a:txBody>
                    <a:bodyPr/>
                    <a:lstStyle/>
                    <a:p>
                      <a:pPr algn="r" rtl="1">
                        <a:lnSpc>
                          <a:spcPct val="115000"/>
                        </a:lnSpc>
                        <a:spcAft>
                          <a:spcPts val="0"/>
                        </a:spcAft>
                      </a:pPr>
                      <a:r>
                        <a:rPr lang="ar-SA" sz="2000">
                          <a:solidFill>
                            <a:schemeClr val="tx1"/>
                          </a:solidFill>
                          <a:effectLst/>
                          <a:latin typeface="Sakkal Majalla" pitchFamily="2" charset="-78"/>
                          <a:cs typeface="Sakkal Majalla" pitchFamily="2" charset="-78"/>
                        </a:rPr>
                        <a:t>الأسبوع الخامس</a:t>
                      </a:r>
                      <a:endParaRPr lang="fr-FR" sz="140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SA" sz="2000" dirty="0">
                          <a:solidFill>
                            <a:schemeClr val="tx1"/>
                          </a:solidFill>
                          <a:effectLst/>
                          <a:latin typeface="Sakkal Majalla" pitchFamily="2" charset="-78"/>
                          <a:cs typeface="Sakkal Majalla" pitchFamily="2" charset="-78"/>
                        </a:rPr>
                        <a:t>النظام النقدي تعريفه، أهدافه ومراحل تطوره</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r>
              <a:tr h="404763">
                <a:tc>
                  <a:txBody>
                    <a:bodyPr/>
                    <a:lstStyle/>
                    <a:p>
                      <a:pPr algn="r" rtl="1">
                        <a:lnSpc>
                          <a:spcPct val="115000"/>
                        </a:lnSpc>
                        <a:spcAft>
                          <a:spcPts val="0"/>
                        </a:spcAft>
                      </a:pPr>
                      <a:r>
                        <a:rPr lang="ar-SA" sz="2000" dirty="0">
                          <a:solidFill>
                            <a:schemeClr val="tx1"/>
                          </a:solidFill>
                          <a:effectLst/>
                          <a:latin typeface="Sakkal Majalla" pitchFamily="2" charset="-78"/>
                          <a:cs typeface="Sakkal Majalla" pitchFamily="2" charset="-78"/>
                        </a:rPr>
                        <a:t>الأسبوع  السادس</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SA" sz="2000">
                          <a:solidFill>
                            <a:schemeClr val="tx1"/>
                          </a:solidFill>
                          <a:effectLst/>
                          <a:latin typeface="Sakkal Majalla" pitchFamily="2" charset="-78"/>
                          <a:cs typeface="Sakkal Majalla" pitchFamily="2" charset="-78"/>
                        </a:rPr>
                        <a:t>البنوك المركزية تعريفها، خصائصها ووظائفها</a:t>
                      </a:r>
                      <a:endParaRPr lang="fr-FR" sz="1400">
                        <a:solidFill>
                          <a:schemeClr val="tx1"/>
                        </a:solidFill>
                        <a:effectLst/>
                        <a:latin typeface="Sakkal Majalla" pitchFamily="2" charset="-78"/>
                        <a:ea typeface="Calibri"/>
                        <a:cs typeface="Sakkal Majalla" pitchFamily="2" charset="-78"/>
                      </a:endParaRPr>
                    </a:p>
                  </a:txBody>
                  <a:tcPr marL="68580" marR="68580" marT="0" marB="0"/>
                </a:tc>
              </a:tr>
              <a:tr h="293489">
                <a:tc>
                  <a:txBody>
                    <a:bodyPr/>
                    <a:lstStyle/>
                    <a:p>
                      <a:pPr algn="r" rtl="1">
                        <a:lnSpc>
                          <a:spcPct val="115000"/>
                        </a:lnSpc>
                        <a:spcAft>
                          <a:spcPts val="0"/>
                        </a:spcAft>
                      </a:pPr>
                      <a:r>
                        <a:rPr lang="ar-SA" sz="2000">
                          <a:solidFill>
                            <a:schemeClr val="tx1"/>
                          </a:solidFill>
                          <a:effectLst/>
                          <a:latin typeface="Sakkal Majalla" pitchFamily="2" charset="-78"/>
                          <a:cs typeface="Sakkal Majalla" pitchFamily="2" charset="-78"/>
                        </a:rPr>
                        <a:t>الأسبوع  السابع</a:t>
                      </a:r>
                      <a:endParaRPr lang="fr-FR" sz="140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SA" sz="2000" dirty="0">
                          <a:solidFill>
                            <a:schemeClr val="tx1"/>
                          </a:solidFill>
                          <a:effectLst/>
                          <a:latin typeface="Sakkal Majalla" pitchFamily="2" charset="-78"/>
                          <a:cs typeface="Sakkal Majalla" pitchFamily="2" charset="-78"/>
                        </a:rPr>
                        <a:t>الإصدار النقدي وحدوده</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r>
              <a:tr h="282575">
                <a:tc>
                  <a:txBody>
                    <a:bodyPr/>
                    <a:lstStyle/>
                    <a:p>
                      <a:pPr algn="r" rtl="1">
                        <a:lnSpc>
                          <a:spcPct val="115000"/>
                        </a:lnSpc>
                        <a:spcAft>
                          <a:spcPts val="0"/>
                        </a:spcAft>
                      </a:pPr>
                      <a:r>
                        <a:rPr lang="ar-SA" sz="2000">
                          <a:solidFill>
                            <a:schemeClr val="tx1"/>
                          </a:solidFill>
                          <a:effectLst/>
                          <a:latin typeface="Sakkal Majalla" pitchFamily="2" charset="-78"/>
                          <a:cs typeface="Sakkal Majalla" pitchFamily="2" charset="-78"/>
                        </a:rPr>
                        <a:t>الأسبوع الثامن</a:t>
                      </a:r>
                      <a:endParaRPr lang="fr-FR" sz="140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SA" sz="2000" dirty="0">
                          <a:solidFill>
                            <a:schemeClr val="tx1"/>
                          </a:solidFill>
                          <a:effectLst/>
                          <a:latin typeface="Sakkal Majalla" pitchFamily="2" charset="-78"/>
                          <a:cs typeface="Sakkal Majalla" pitchFamily="2" charset="-78"/>
                        </a:rPr>
                        <a:t>البنوك التجارية تعريفها، خصائصها ووظائفها</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r>
              <a:tr h="293489">
                <a:tc>
                  <a:txBody>
                    <a:bodyPr/>
                    <a:lstStyle/>
                    <a:p>
                      <a:pPr algn="r" rtl="1">
                        <a:lnSpc>
                          <a:spcPct val="115000"/>
                        </a:lnSpc>
                        <a:spcAft>
                          <a:spcPts val="0"/>
                        </a:spcAft>
                      </a:pPr>
                      <a:r>
                        <a:rPr lang="ar-SA" sz="2000">
                          <a:solidFill>
                            <a:schemeClr val="tx1"/>
                          </a:solidFill>
                          <a:effectLst/>
                          <a:latin typeface="Sakkal Majalla" pitchFamily="2" charset="-78"/>
                          <a:cs typeface="Sakkal Majalla" pitchFamily="2" charset="-78"/>
                        </a:rPr>
                        <a:t>الأسبوع التاسع</a:t>
                      </a:r>
                      <a:endParaRPr lang="fr-FR" sz="140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SA" sz="2000" dirty="0">
                          <a:solidFill>
                            <a:schemeClr val="tx1"/>
                          </a:solidFill>
                          <a:effectLst/>
                          <a:latin typeface="Sakkal Majalla" pitchFamily="2" charset="-78"/>
                          <a:cs typeface="Sakkal Majalla" pitchFamily="2" charset="-78"/>
                        </a:rPr>
                        <a:t>إنشاء نقود الودائع والمضاعف النقدي</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r>
              <a:tr h="293489">
                <a:tc>
                  <a:txBody>
                    <a:bodyPr/>
                    <a:lstStyle/>
                    <a:p>
                      <a:pPr algn="r" rtl="1">
                        <a:lnSpc>
                          <a:spcPct val="115000"/>
                        </a:lnSpc>
                        <a:spcAft>
                          <a:spcPts val="0"/>
                        </a:spcAft>
                      </a:pPr>
                      <a:r>
                        <a:rPr lang="ar-SA" sz="2000">
                          <a:solidFill>
                            <a:schemeClr val="tx1"/>
                          </a:solidFill>
                          <a:effectLst/>
                          <a:latin typeface="Sakkal Majalla" pitchFamily="2" charset="-78"/>
                          <a:cs typeface="Sakkal Majalla" pitchFamily="2" charset="-78"/>
                        </a:rPr>
                        <a:t>الأسبوع العاشر</a:t>
                      </a:r>
                      <a:endParaRPr lang="fr-FR" sz="140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SA" sz="2000" dirty="0">
                          <a:solidFill>
                            <a:schemeClr val="tx1"/>
                          </a:solidFill>
                          <a:effectLst/>
                          <a:latin typeface="Sakkal Majalla" pitchFamily="2" charset="-78"/>
                          <a:cs typeface="Sakkal Majalla" pitchFamily="2" charset="-78"/>
                        </a:rPr>
                        <a:t>مفهوم التضخم والنظريات المفسرة له</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r>
              <a:tr h="293489">
                <a:tc>
                  <a:txBody>
                    <a:bodyPr/>
                    <a:lstStyle/>
                    <a:p>
                      <a:pPr algn="r" rtl="1">
                        <a:lnSpc>
                          <a:spcPct val="115000"/>
                        </a:lnSpc>
                        <a:spcAft>
                          <a:spcPts val="0"/>
                        </a:spcAft>
                      </a:pPr>
                      <a:r>
                        <a:rPr lang="ar-SA" sz="2000">
                          <a:solidFill>
                            <a:schemeClr val="tx1"/>
                          </a:solidFill>
                          <a:effectLst/>
                          <a:latin typeface="Sakkal Majalla" pitchFamily="2" charset="-78"/>
                          <a:cs typeface="Sakkal Majalla" pitchFamily="2" charset="-78"/>
                        </a:rPr>
                        <a:t>الأسبوع الحادي عشر</a:t>
                      </a:r>
                      <a:endParaRPr lang="fr-FR" sz="140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SA" sz="2000" dirty="0">
                          <a:solidFill>
                            <a:schemeClr val="tx1"/>
                          </a:solidFill>
                          <a:effectLst/>
                          <a:latin typeface="Sakkal Majalla" pitchFamily="2" charset="-78"/>
                          <a:cs typeface="Sakkal Majalla" pitchFamily="2" charset="-78"/>
                        </a:rPr>
                        <a:t>طرق قياس التضخم وأثاره</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r>
              <a:tr h="293489">
                <a:tc>
                  <a:txBody>
                    <a:bodyPr/>
                    <a:lstStyle/>
                    <a:p>
                      <a:pPr algn="r" rtl="1">
                        <a:lnSpc>
                          <a:spcPct val="115000"/>
                        </a:lnSpc>
                        <a:spcAft>
                          <a:spcPts val="0"/>
                        </a:spcAft>
                      </a:pPr>
                      <a:r>
                        <a:rPr lang="ar-SA" sz="2000">
                          <a:solidFill>
                            <a:schemeClr val="tx1"/>
                          </a:solidFill>
                          <a:effectLst/>
                          <a:latin typeface="Sakkal Majalla" pitchFamily="2" charset="-78"/>
                          <a:cs typeface="Sakkal Majalla" pitchFamily="2" charset="-78"/>
                        </a:rPr>
                        <a:t>الأسبوع  الثاني عشر</a:t>
                      </a:r>
                      <a:endParaRPr lang="fr-FR" sz="140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SA" sz="2000" dirty="0">
                          <a:solidFill>
                            <a:schemeClr val="tx1"/>
                          </a:solidFill>
                          <a:effectLst/>
                          <a:latin typeface="Sakkal Majalla" pitchFamily="2" charset="-78"/>
                          <a:cs typeface="Sakkal Majalla" pitchFamily="2" charset="-78"/>
                        </a:rPr>
                        <a:t>السياسة النقدية التعريف والأهداف</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r>
              <a:tr h="293489">
                <a:tc>
                  <a:txBody>
                    <a:bodyPr/>
                    <a:lstStyle/>
                    <a:p>
                      <a:pPr algn="r" rtl="1">
                        <a:lnSpc>
                          <a:spcPct val="115000"/>
                        </a:lnSpc>
                        <a:spcAft>
                          <a:spcPts val="0"/>
                        </a:spcAft>
                      </a:pPr>
                      <a:r>
                        <a:rPr lang="ar-SA" sz="2000">
                          <a:solidFill>
                            <a:schemeClr val="tx1"/>
                          </a:solidFill>
                          <a:effectLst/>
                          <a:latin typeface="Sakkal Majalla" pitchFamily="2" charset="-78"/>
                          <a:cs typeface="Sakkal Majalla" pitchFamily="2" charset="-78"/>
                        </a:rPr>
                        <a:t>الأسبوع الثالث عشر</a:t>
                      </a:r>
                      <a:endParaRPr lang="fr-FR" sz="140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SA" sz="2000" dirty="0">
                          <a:solidFill>
                            <a:schemeClr val="tx1"/>
                          </a:solidFill>
                          <a:effectLst/>
                          <a:latin typeface="Sakkal Majalla" pitchFamily="2" charset="-78"/>
                          <a:cs typeface="Sakkal Majalla" pitchFamily="2" charset="-78"/>
                        </a:rPr>
                        <a:t>أدوات السياسات النقدية وفعاليتها</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r>
              <a:tr h="293489">
                <a:tc>
                  <a:txBody>
                    <a:bodyPr/>
                    <a:lstStyle/>
                    <a:p>
                      <a:pPr algn="r" rtl="1">
                        <a:lnSpc>
                          <a:spcPct val="115000"/>
                        </a:lnSpc>
                        <a:spcAft>
                          <a:spcPts val="0"/>
                        </a:spcAft>
                      </a:pPr>
                      <a:r>
                        <a:rPr lang="ar-SA" sz="2000">
                          <a:solidFill>
                            <a:schemeClr val="tx1"/>
                          </a:solidFill>
                          <a:effectLst/>
                          <a:latin typeface="Sakkal Majalla" pitchFamily="2" charset="-78"/>
                          <a:cs typeface="Sakkal Majalla" pitchFamily="2" charset="-78"/>
                        </a:rPr>
                        <a:t>الأسبوع الرابع عشر</a:t>
                      </a:r>
                      <a:endParaRPr lang="fr-FR" sz="140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SA" sz="2000" dirty="0">
                          <a:solidFill>
                            <a:schemeClr val="tx1"/>
                          </a:solidFill>
                          <a:effectLst/>
                          <a:latin typeface="Sakkal Majalla" pitchFamily="2" charset="-78"/>
                          <a:cs typeface="Sakkal Majalla" pitchFamily="2" charset="-78"/>
                        </a:rPr>
                        <a:t>السوق النقدي</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r>
              <a:tr h="293489">
                <a:tc>
                  <a:txBody>
                    <a:bodyPr/>
                    <a:lstStyle/>
                    <a:p>
                      <a:pPr algn="r" rtl="1">
                        <a:lnSpc>
                          <a:spcPct val="115000"/>
                        </a:lnSpc>
                        <a:spcAft>
                          <a:spcPts val="0"/>
                        </a:spcAft>
                      </a:pPr>
                      <a:r>
                        <a:rPr lang="ar-SA" sz="2000">
                          <a:solidFill>
                            <a:schemeClr val="tx1"/>
                          </a:solidFill>
                          <a:effectLst/>
                          <a:latin typeface="Sakkal Majalla" pitchFamily="2" charset="-78"/>
                          <a:cs typeface="Sakkal Majalla" pitchFamily="2" charset="-78"/>
                        </a:rPr>
                        <a:t>الأسبوع الخامس عشر</a:t>
                      </a:r>
                      <a:endParaRPr lang="fr-FR" sz="140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SA" sz="2000" dirty="0">
                          <a:solidFill>
                            <a:schemeClr val="tx1"/>
                          </a:solidFill>
                          <a:effectLst/>
                          <a:latin typeface="Sakkal Majalla" pitchFamily="2" charset="-78"/>
                          <a:cs typeface="Sakkal Majalla" pitchFamily="2" charset="-78"/>
                        </a:rPr>
                        <a:t>السوق النقدي في الجزائر</a:t>
                      </a:r>
                      <a:endParaRPr lang="fr-FR" sz="1400" dirty="0">
                        <a:solidFill>
                          <a:schemeClr val="tx1"/>
                        </a:solidFill>
                        <a:effectLst/>
                        <a:latin typeface="Sakkal Majalla" pitchFamily="2" charset="-78"/>
                        <a:ea typeface="Calibri"/>
                        <a:cs typeface="Sakkal Majalla" pitchFamily="2" charset="-78"/>
                      </a:endParaRPr>
                    </a:p>
                  </a:txBody>
                  <a:tcPr marL="68580" marR="68580" marT="0" marB="0"/>
                </a:tc>
              </a:tr>
            </a:tbl>
          </a:graphicData>
        </a:graphic>
      </p:graphicFrame>
    </p:spTree>
    <p:extLst>
      <p:ext uri="{BB962C8B-B14F-4D97-AF65-F5344CB8AC3E}">
        <p14:creationId xmlns:p14="http://schemas.microsoft.com/office/powerpoint/2010/main" val="3356712758"/>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548680"/>
            <a:ext cx="7740352" cy="2308324"/>
          </a:xfrm>
          <a:prstGeom prst="rect">
            <a:avLst/>
          </a:prstGeom>
        </p:spPr>
        <p:txBody>
          <a:bodyPr wrap="square">
            <a:spAutoFit/>
          </a:bodyPr>
          <a:lstStyle/>
          <a:p>
            <a:pPr algn="just" rtl="1"/>
            <a:r>
              <a:rPr lang="ar-DZ" sz="2400" dirty="0">
                <a:latin typeface="Sakkal Majalla" pitchFamily="2" charset="-78"/>
                <a:cs typeface="Sakkal Majalla" pitchFamily="2" charset="-78"/>
              </a:rPr>
              <a:t>لكن في الحقيقة الأمر لا يعتبر وسيطا محايدا بهذا الشكل، وإنما يمكن له أن يستخدم هذه الودائع لتحقيق أرباح، (أو جزء منها) طالما لا يطالبونها أصحابها، فقد يقرضها لأفراد أخرى، وبما أن جزء من هذه الودائع قد يطلبها أصحابها في أي لحظة، فعلى البنك أن يحتفظ بجزء منها لمواجهة طالبيها ولتكن نسبة 10% من قيمة الوديعة* الاحتياطي النقدي والباقي (90%) يقرضها، وتكون ميزانية البنك كالتالي: </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ميزانية البنك التجاري:</a:t>
            </a:r>
            <a:r>
              <a:rPr lang="ar-DZ" sz="2400" dirty="0">
                <a:latin typeface="Sakkal Majalla" pitchFamily="2" charset="-78"/>
                <a:cs typeface="Sakkal Majalla" pitchFamily="2" charset="-78"/>
              </a:rPr>
              <a:t> </a:t>
            </a:r>
            <a:endParaRPr lang="fr-FR" sz="2400" dirty="0">
              <a:latin typeface="Sakkal Majalla" pitchFamily="2" charset="-78"/>
              <a:cs typeface="Sakkal Majalla" pitchFamily="2" charset="-78"/>
            </a:endParaRPr>
          </a:p>
        </p:txBody>
      </p:sp>
      <p:graphicFrame>
        <p:nvGraphicFramePr>
          <p:cNvPr id="3" name="Tableau 2"/>
          <p:cNvGraphicFramePr>
            <a:graphicFrameLocks noGrp="1"/>
          </p:cNvGraphicFramePr>
          <p:nvPr>
            <p:extLst>
              <p:ext uri="{D42A27DB-BD31-4B8C-83A1-F6EECF244321}">
                <p14:modId xmlns:p14="http://schemas.microsoft.com/office/powerpoint/2010/main" val="3787991409"/>
              </p:ext>
            </p:extLst>
          </p:nvPr>
        </p:nvGraphicFramePr>
        <p:xfrm>
          <a:off x="1043608" y="2924944"/>
          <a:ext cx="7361788" cy="792088"/>
        </p:xfrm>
        <a:graphic>
          <a:graphicData uri="http://schemas.openxmlformats.org/drawingml/2006/table">
            <a:tbl>
              <a:tblPr rtl="1" firstRow="1" firstCol="1" bandRow="1">
                <a:tableStyleId>{5C22544A-7EE6-4342-B048-85BDC9FD1C3A}</a:tableStyleId>
              </a:tblPr>
              <a:tblGrid>
                <a:gridCol w="3680894"/>
                <a:gridCol w="3680894"/>
              </a:tblGrid>
              <a:tr h="396044">
                <a:tc>
                  <a:txBody>
                    <a:bodyPr/>
                    <a:lstStyle/>
                    <a:p>
                      <a:pPr algn="ctr" rtl="1">
                        <a:lnSpc>
                          <a:spcPct val="115000"/>
                        </a:lnSpc>
                        <a:spcAft>
                          <a:spcPts val="0"/>
                        </a:spcAft>
                      </a:pPr>
                      <a:r>
                        <a:rPr lang="ar-DZ" sz="2000" b="1" dirty="0">
                          <a:solidFill>
                            <a:schemeClr val="tx1"/>
                          </a:solidFill>
                          <a:effectLst/>
                          <a:latin typeface="Sakkal Majalla" pitchFamily="2" charset="-78"/>
                          <a:cs typeface="Sakkal Majalla" pitchFamily="2" charset="-78"/>
                        </a:rPr>
                        <a:t>أصــــــــــول</a:t>
                      </a:r>
                      <a:endParaRPr lang="fr-FR" sz="1600" b="1" dirty="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ctr" rtl="1">
                        <a:lnSpc>
                          <a:spcPct val="115000"/>
                        </a:lnSpc>
                        <a:spcAft>
                          <a:spcPts val="0"/>
                        </a:spcAft>
                      </a:pPr>
                      <a:r>
                        <a:rPr lang="ar-DZ" sz="2000" b="1">
                          <a:solidFill>
                            <a:schemeClr val="tx1"/>
                          </a:solidFill>
                          <a:effectLst/>
                          <a:latin typeface="Sakkal Majalla" pitchFamily="2" charset="-78"/>
                          <a:cs typeface="Sakkal Majalla" pitchFamily="2" charset="-78"/>
                        </a:rPr>
                        <a:t>خصــــــــــوم</a:t>
                      </a:r>
                      <a:endParaRPr lang="fr-FR" sz="1600" b="1">
                        <a:solidFill>
                          <a:schemeClr val="tx1"/>
                        </a:solidFill>
                        <a:effectLst/>
                        <a:latin typeface="Sakkal Majalla" pitchFamily="2" charset="-78"/>
                        <a:ea typeface="Calibri"/>
                        <a:cs typeface="Sakkal Majalla" pitchFamily="2" charset="-78"/>
                      </a:endParaRPr>
                    </a:p>
                  </a:txBody>
                  <a:tcPr marL="68580" marR="68580" marT="0" marB="0"/>
                </a:tc>
              </a:tr>
              <a:tr h="396044">
                <a:tc>
                  <a:txBody>
                    <a:bodyPr/>
                    <a:lstStyle/>
                    <a:p>
                      <a:pPr algn="ctr" rtl="1">
                        <a:lnSpc>
                          <a:spcPct val="115000"/>
                        </a:lnSpc>
                        <a:spcAft>
                          <a:spcPts val="0"/>
                        </a:spcAft>
                      </a:pPr>
                      <a:r>
                        <a:rPr lang="ar-DZ" sz="2000" b="1">
                          <a:solidFill>
                            <a:schemeClr val="tx1"/>
                          </a:solidFill>
                          <a:effectLst/>
                          <a:latin typeface="Sakkal Majalla" pitchFamily="2" charset="-78"/>
                          <a:cs typeface="Sakkal Majalla" pitchFamily="2" charset="-78"/>
                        </a:rPr>
                        <a:t>احتياطي نقدي 10 ون قروض 90ون</a:t>
                      </a:r>
                      <a:endParaRPr lang="fr-FR" sz="1600" b="1">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ctr" rtl="1">
                        <a:lnSpc>
                          <a:spcPct val="115000"/>
                        </a:lnSpc>
                        <a:spcAft>
                          <a:spcPts val="0"/>
                        </a:spcAft>
                      </a:pPr>
                      <a:r>
                        <a:rPr lang="ar-DZ" sz="2000" b="1" dirty="0">
                          <a:solidFill>
                            <a:schemeClr val="tx1"/>
                          </a:solidFill>
                          <a:effectLst/>
                          <a:latin typeface="Sakkal Majalla" pitchFamily="2" charset="-78"/>
                          <a:cs typeface="Sakkal Majalla" pitchFamily="2" charset="-78"/>
                        </a:rPr>
                        <a:t>وديعة أصلية 100</a:t>
                      </a:r>
                      <a:endParaRPr lang="fr-FR" sz="1600" b="1" dirty="0">
                        <a:solidFill>
                          <a:schemeClr val="tx1"/>
                        </a:solidFill>
                        <a:effectLst/>
                        <a:latin typeface="Sakkal Majalla" pitchFamily="2" charset="-78"/>
                        <a:ea typeface="Calibri"/>
                        <a:cs typeface="Sakkal Majalla" pitchFamily="2" charset="-78"/>
                      </a:endParaRPr>
                    </a:p>
                  </a:txBody>
                  <a:tcPr marL="68580" marR="68580" marT="0" marB="0"/>
                </a:tc>
              </a:tr>
            </a:tbl>
          </a:graphicData>
        </a:graphic>
      </p:graphicFrame>
      <p:sp>
        <p:nvSpPr>
          <p:cNvPr id="4" name="Rectangle 3"/>
          <p:cNvSpPr/>
          <p:nvPr/>
        </p:nvSpPr>
        <p:spPr>
          <a:xfrm>
            <a:off x="1115616" y="3717032"/>
            <a:ext cx="7740352" cy="3046988"/>
          </a:xfrm>
          <a:prstGeom prst="rect">
            <a:avLst/>
          </a:prstGeom>
        </p:spPr>
        <p:txBody>
          <a:bodyPr wrap="square">
            <a:spAutoFit/>
          </a:bodyPr>
          <a:lstStyle/>
          <a:p>
            <a:pPr algn="just" rtl="1"/>
            <a:r>
              <a:rPr lang="ar-DZ" sz="2400" dirty="0">
                <a:latin typeface="Sakkal Majalla" pitchFamily="2" charset="-78"/>
                <a:cs typeface="Sakkal Majalla" pitchFamily="2" charset="-78"/>
              </a:rPr>
              <a:t>لحد الآن البنك التجاري لم يقم بخلق أي نقود، وكل ما في الأمر أنه قام بتوزيع موارده بين نقود سائلة لمواجهة طلبات السحب وقروض منحها لعملائه مقابل فائدة، أي قام بها بالاقتراض والاقراض، والفائدة الدائنة التي يأخذها أكبر طبعا من الفائدة المدنية التي يعطيها.</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وكما يمكن أن للبنك التجاري أن يقرض عملاءه بفتح حسابات لهم يجوز لهم السحب عليها بالشيكات، ويمكن لهذه الشيكات ان تتداول بين الناس وكأنها نقود (باعتبارها أداة لدفع الأثمان ووسيطا للمبادلة)، ففي هذه الحالة قد قام البنك بخلق نقود ودائع من لا شيء وأضاف إلى كمية النقود الموجودة فعلا في التداول.</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2210969763"/>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332656"/>
            <a:ext cx="7704856" cy="2308324"/>
          </a:xfrm>
          <a:prstGeom prst="rect">
            <a:avLst/>
          </a:prstGeom>
        </p:spPr>
        <p:txBody>
          <a:bodyPr wrap="square">
            <a:spAutoFit/>
          </a:bodyPr>
          <a:lstStyle/>
          <a:p>
            <a:pPr algn="just" rtl="1"/>
            <a:r>
              <a:rPr lang="ar-DZ" sz="2400" dirty="0">
                <a:latin typeface="Sakkal Majalla" pitchFamily="2" charset="-78"/>
                <a:cs typeface="Sakkal Majalla" pitchFamily="2" charset="-78"/>
              </a:rPr>
              <a:t>أي يمكن للبنك أن يحتفظ بقيمة الوديعة النقدية الأصلية بالكامل (100 </a:t>
            </a:r>
            <a:r>
              <a:rPr lang="ar-DZ" sz="2400" dirty="0" err="1">
                <a:latin typeface="Sakkal Majalla" pitchFamily="2" charset="-78"/>
                <a:cs typeface="Sakkal Majalla" pitchFamily="2" charset="-78"/>
              </a:rPr>
              <a:t>ون</a:t>
            </a:r>
            <a:r>
              <a:rPr lang="ar-DZ" sz="2400" dirty="0">
                <a:latin typeface="Sakkal Majalla" pitchFamily="2" charset="-78"/>
                <a:cs typeface="Sakkal Majalla" pitchFamily="2" charset="-78"/>
              </a:rPr>
              <a:t>) ويقوم بمنح قروض في شكل فتح حسابات لديه، فهذه القروض عبارة عن قروض ائتمانية تسجل في جانب الخصوم من ميزانية لتصبح ودائع ائتمانية (على فرض أن هناك بنك واحد) فتسجل في جانب الخصوم من ميزانيته، وهذه القيمة يمكن باعتبارها 900ون نقدية، وتكون ميزانية البنك كما يلي: </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ميزانية البنك </a:t>
            </a:r>
            <a:r>
              <a:rPr lang="ar-DZ" sz="2400" b="1" dirty="0" smtClean="0">
                <a:latin typeface="Sakkal Majalla" pitchFamily="2" charset="-78"/>
                <a:cs typeface="Sakkal Majalla" pitchFamily="2" charset="-78"/>
              </a:rPr>
              <a:t>التجاري:</a:t>
            </a:r>
            <a:endParaRPr lang="fr-FR" sz="2400" b="1" dirty="0">
              <a:latin typeface="Sakkal Majalla" pitchFamily="2" charset="-78"/>
              <a:cs typeface="Sakkal Majalla" pitchFamily="2" charset="-78"/>
            </a:endParaRPr>
          </a:p>
        </p:txBody>
      </p:sp>
      <p:graphicFrame>
        <p:nvGraphicFramePr>
          <p:cNvPr id="3" name="Tableau 2"/>
          <p:cNvGraphicFramePr>
            <a:graphicFrameLocks noGrp="1"/>
          </p:cNvGraphicFramePr>
          <p:nvPr>
            <p:extLst>
              <p:ext uri="{D42A27DB-BD31-4B8C-83A1-F6EECF244321}">
                <p14:modId xmlns:p14="http://schemas.microsoft.com/office/powerpoint/2010/main" val="2667175442"/>
              </p:ext>
            </p:extLst>
          </p:nvPr>
        </p:nvGraphicFramePr>
        <p:xfrm>
          <a:off x="1115617" y="2780927"/>
          <a:ext cx="7488830" cy="1510468"/>
        </p:xfrm>
        <a:graphic>
          <a:graphicData uri="http://schemas.openxmlformats.org/drawingml/2006/table">
            <a:tbl>
              <a:tblPr rtl="1" firstRow="1" firstCol="1" bandRow="1">
                <a:tableStyleId>{5C22544A-7EE6-4342-B048-85BDC9FD1C3A}</a:tableStyleId>
              </a:tblPr>
              <a:tblGrid>
                <a:gridCol w="3744415"/>
                <a:gridCol w="3744415"/>
              </a:tblGrid>
              <a:tr h="371225">
                <a:tc>
                  <a:txBody>
                    <a:bodyPr/>
                    <a:lstStyle/>
                    <a:p>
                      <a:pPr algn="ctr" rtl="1">
                        <a:lnSpc>
                          <a:spcPct val="115000"/>
                        </a:lnSpc>
                        <a:spcAft>
                          <a:spcPts val="0"/>
                        </a:spcAft>
                      </a:pPr>
                      <a:r>
                        <a:rPr lang="ar-DZ" sz="1800" b="1">
                          <a:solidFill>
                            <a:schemeClr val="tx1"/>
                          </a:solidFill>
                          <a:effectLst/>
                        </a:rPr>
                        <a:t>أصــــول</a:t>
                      </a:r>
                      <a:endParaRPr lang="fr-FR" sz="1400" b="1">
                        <a:solidFill>
                          <a:schemeClr val="tx1"/>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DZ" sz="1800" b="1">
                          <a:solidFill>
                            <a:schemeClr val="tx1"/>
                          </a:solidFill>
                          <a:effectLst/>
                        </a:rPr>
                        <a:t>خصــــوم</a:t>
                      </a:r>
                      <a:endParaRPr lang="fr-FR" sz="1400" b="1">
                        <a:solidFill>
                          <a:schemeClr val="tx1"/>
                        </a:solidFill>
                        <a:effectLst/>
                        <a:latin typeface="Calibri"/>
                        <a:ea typeface="Calibri"/>
                        <a:cs typeface="Arial"/>
                      </a:endParaRPr>
                    </a:p>
                  </a:txBody>
                  <a:tcPr marL="68580" marR="68580" marT="0" marB="0"/>
                </a:tc>
              </a:tr>
              <a:tr h="768018">
                <a:tc>
                  <a:txBody>
                    <a:bodyPr/>
                    <a:lstStyle/>
                    <a:p>
                      <a:pPr algn="just" rtl="1">
                        <a:lnSpc>
                          <a:spcPct val="115000"/>
                        </a:lnSpc>
                        <a:spcAft>
                          <a:spcPts val="0"/>
                        </a:spcAft>
                      </a:pPr>
                      <a:r>
                        <a:rPr lang="ar-DZ" sz="1800" b="1">
                          <a:solidFill>
                            <a:schemeClr val="tx1"/>
                          </a:solidFill>
                          <a:effectLst/>
                        </a:rPr>
                        <a:t>نقود سائلة 100ون</a:t>
                      </a:r>
                      <a:endParaRPr lang="fr-FR" sz="1400" b="1">
                        <a:solidFill>
                          <a:schemeClr val="tx1"/>
                        </a:solidFill>
                        <a:effectLst/>
                      </a:endParaRPr>
                    </a:p>
                    <a:p>
                      <a:pPr algn="just" rtl="1">
                        <a:lnSpc>
                          <a:spcPct val="115000"/>
                        </a:lnSpc>
                        <a:spcAft>
                          <a:spcPts val="0"/>
                        </a:spcAft>
                      </a:pPr>
                      <a:r>
                        <a:rPr lang="ar-DZ" sz="1800" b="1">
                          <a:solidFill>
                            <a:schemeClr val="tx1"/>
                          </a:solidFill>
                          <a:effectLst/>
                        </a:rPr>
                        <a:t>قروض ائتمانية 900ون</a:t>
                      </a:r>
                      <a:endParaRPr lang="fr-FR" sz="1400" b="1">
                        <a:solidFill>
                          <a:schemeClr val="tx1"/>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DZ" sz="1800" b="1">
                          <a:solidFill>
                            <a:schemeClr val="tx1"/>
                          </a:solidFill>
                          <a:effectLst/>
                        </a:rPr>
                        <a:t>ودائع أصلية 100ون </a:t>
                      </a:r>
                      <a:endParaRPr lang="fr-FR" sz="1400" b="1">
                        <a:solidFill>
                          <a:schemeClr val="tx1"/>
                        </a:solidFill>
                        <a:effectLst/>
                      </a:endParaRPr>
                    </a:p>
                    <a:p>
                      <a:pPr algn="just" rtl="1">
                        <a:lnSpc>
                          <a:spcPct val="115000"/>
                        </a:lnSpc>
                        <a:spcAft>
                          <a:spcPts val="0"/>
                        </a:spcAft>
                      </a:pPr>
                      <a:r>
                        <a:rPr lang="ar-DZ" sz="1800" b="1">
                          <a:solidFill>
                            <a:schemeClr val="tx1"/>
                          </a:solidFill>
                          <a:effectLst/>
                        </a:rPr>
                        <a:t>ودائع ائتمانية 900ون</a:t>
                      </a:r>
                      <a:endParaRPr lang="fr-FR" sz="1400" b="1">
                        <a:solidFill>
                          <a:schemeClr val="tx1"/>
                        </a:solidFill>
                        <a:effectLst/>
                        <a:latin typeface="Calibri"/>
                        <a:ea typeface="Calibri"/>
                        <a:cs typeface="Arial"/>
                      </a:endParaRPr>
                    </a:p>
                  </a:txBody>
                  <a:tcPr marL="68580" marR="68580" marT="0" marB="0"/>
                </a:tc>
              </a:tr>
              <a:tr h="371225">
                <a:tc>
                  <a:txBody>
                    <a:bodyPr/>
                    <a:lstStyle/>
                    <a:p>
                      <a:pPr algn="just" rtl="1">
                        <a:lnSpc>
                          <a:spcPct val="115000"/>
                        </a:lnSpc>
                        <a:spcAft>
                          <a:spcPts val="0"/>
                        </a:spcAft>
                      </a:pPr>
                      <a:r>
                        <a:rPr lang="ar-DZ" sz="1800" b="1">
                          <a:solidFill>
                            <a:schemeClr val="tx1"/>
                          </a:solidFill>
                          <a:effectLst/>
                        </a:rPr>
                        <a:t>1000ون</a:t>
                      </a:r>
                      <a:endParaRPr lang="fr-FR" sz="1400" b="1">
                        <a:solidFill>
                          <a:schemeClr val="tx1"/>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DZ" sz="1800" b="1" dirty="0">
                          <a:solidFill>
                            <a:schemeClr val="tx1"/>
                          </a:solidFill>
                          <a:effectLst/>
                        </a:rPr>
                        <a:t>1000ون</a:t>
                      </a:r>
                      <a:endParaRPr lang="fr-FR" sz="1400" b="1" dirty="0">
                        <a:solidFill>
                          <a:schemeClr val="tx1"/>
                        </a:solidFill>
                        <a:effectLst/>
                        <a:latin typeface="Calibri"/>
                        <a:ea typeface="Calibri"/>
                        <a:cs typeface="Arial"/>
                      </a:endParaRPr>
                    </a:p>
                  </a:txBody>
                  <a:tcPr marL="68580" marR="68580" marT="0" marB="0"/>
                </a:tc>
              </a:tr>
            </a:tbl>
          </a:graphicData>
        </a:graphic>
      </p:graphicFrame>
      <p:sp>
        <p:nvSpPr>
          <p:cNvPr id="4" name="Rectangle 3"/>
          <p:cNvSpPr/>
          <p:nvPr/>
        </p:nvSpPr>
        <p:spPr>
          <a:xfrm>
            <a:off x="1043608" y="4483291"/>
            <a:ext cx="7776864" cy="1938992"/>
          </a:xfrm>
          <a:prstGeom prst="rect">
            <a:avLst/>
          </a:prstGeom>
        </p:spPr>
        <p:txBody>
          <a:bodyPr wrap="square">
            <a:spAutoFit/>
          </a:bodyPr>
          <a:lstStyle/>
          <a:p>
            <a:pPr algn="just" rtl="1"/>
            <a:r>
              <a:rPr lang="ar-DZ" sz="2400" dirty="0">
                <a:latin typeface="Sakkal Majalla" pitchFamily="2" charset="-78"/>
                <a:cs typeface="Sakkal Majalla" pitchFamily="2" charset="-78"/>
              </a:rPr>
              <a:t>النتيجة البنك قام بخلق 900ون كنقود ودائع.</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في حالة عدة بنوك تجارية: (النموذج المركب)</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إن الحالة السابقة (بنك واحد) غير موجودة في الواقع العملي لأن في كل البلدان يوجد في جهازها المصرفي عدة بنوك تجارية.</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وفي هذه الحالة نرى هناك افتراضات يجب وضعها لتبسيط العملية هي: </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2210969763"/>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9793"/>
            <a:ext cx="7992888" cy="6924973"/>
          </a:xfrm>
          <a:prstGeom prst="rect">
            <a:avLst/>
          </a:prstGeom>
        </p:spPr>
        <p:txBody>
          <a:bodyPr wrap="square">
            <a:spAutoFit/>
          </a:bodyPr>
          <a:lstStyle/>
          <a:p>
            <a:pPr algn="just" rtl="1"/>
            <a:r>
              <a:rPr lang="ar-DZ" sz="2000" b="1" dirty="0">
                <a:latin typeface="Sakkal Majalla" pitchFamily="2" charset="-78"/>
                <a:cs typeface="Sakkal Majalla" pitchFamily="2" charset="-78"/>
              </a:rPr>
              <a:t>- </a:t>
            </a:r>
            <a:r>
              <a:rPr lang="ar-DZ" sz="2400" b="1" dirty="0">
                <a:latin typeface="Sakkal Majalla" pitchFamily="2" charset="-78"/>
                <a:cs typeface="Sakkal Majalla" pitchFamily="2" charset="-78"/>
              </a:rPr>
              <a:t>وجود عدة بنوك تجارية: </a:t>
            </a:r>
            <a:endParaRPr lang="fr-FR" sz="2400" b="1" dirty="0">
              <a:latin typeface="Sakkal Majalla" pitchFamily="2" charset="-78"/>
              <a:cs typeface="Sakkal Majalla" pitchFamily="2" charset="-78"/>
            </a:endParaRPr>
          </a:p>
          <a:p>
            <a:pPr algn="just" rtl="1">
              <a:lnSpc>
                <a:spcPct val="150000"/>
              </a:lnSpc>
            </a:pPr>
            <a:r>
              <a:rPr lang="ar-DZ" sz="2400" dirty="0">
                <a:latin typeface="Sakkal Majalla" pitchFamily="2" charset="-78"/>
                <a:cs typeface="Sakkal Majalla" pitchFamily="2" charset="-78"/>
              </a:rPr>
              <a:t>لذلك فليس في كل الأحوال أن القروض الممنوحة من البنك الأول قد ترجع إليه بالضرورة، بل يمكن أن تتلقفها البنوك أخرى موجودة في الجهاز المصرفي.</a:t>
            </a:r>
            <a:endParaRPr lang="fr-FR" sz="2400" dirty="0">
              <a:latin typeface="Sakkal Majalla" pitchFamily="2" charset="-78"/>
              <a:cs typeface="Sakkal Majalla" pitchFamily="2" charset="-78"/>
            </a:endParaRPr>
          </a:p>
          <a:p>
            <a:pPr algn="just" rtl="1">
              <a:lnSpc>
                <a:spcPct val="150000"/>
              </a:lnSpc>
            </a:pPr>
            <a:r>
              <a:rPr lang="ar-DZ" sz="2400" dirty="0">
                <a:latin typeface="Sakkal Majalla" pitchFamily="2" charset="-78"/>
                <a:cs typeface="Sakkal Majalla" pitchFamily="2" charset="-78"/>
              </a:rPr>
              <a:t>- عدم وجود تسرب </a:t>
            </a:r>
            <a:r>
              <a:rPr lang="ar-DZ" sz="2400" dirty="0" err="1">
                <a:latin typeface="Sakkal Majalla" pitchFamily="2" charset="-78"/>
                <a:cs typeface="Sakkal Majalla" pitchFamily="2" charset="-78"/>
              </a:rPr>
              <a:t>نقدي:إن</a:t>
            </a:r>
            <a:r>
              <a:rPr lang="ar-DZ" sz="2400" dirty="0">
                <a:latin typeface="Sakkal Majalla" pitchFamily="2" charset="-78"/>
                <a:cs typeface="Sakkal Majalla" pitchFamily="2" charset="-78"/>
              </a:rPr>
              <a:t> جزء من هذه النقود الودائع يجب أن تتحول إلى نقود قانونية (سائلة)، وهي الودائع التي تطلب في أي وقت، مما يجبر البنوك التجارية بالاحتفاظ بها احتياطي من النقود القانوني لمواجهة عملية التحويل ولتكن 10%، ولكن ما يخرج من بنك يعود إلى بنك آخر ضمن الجهاز المصرفي الموجود في البلد.</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 الودائع تسمح بالاقتراض والقروض تخلق الودائع</a:t>
            </a:r>
            <a:endParaRPr lang="fr-FR" sz="2400" dirty="0">
              <a:latin typeface="Sakkal Majalla" pitchFamily="2" charset="-78"/>
              <a:cs typeface="Sakkal Majalla" pitchFamily="2" charset="-78"/>
            </a:endParaRPr>
          </a:p>
          <a:p>
            <a:pPr algn="just" rtl="1">
              <a:lnSpc>
                <a:spcPct val="150000"/>
              </a:lnSpc>
            </a:pPr>
            <a:r>
              <a:rPr lang="ar-DZ" sz="2400" dirty="0">
                <a:latin typeface="Sakkal Majalla" pitchFamily="2" charset="-78"/>
                <a:cs typeface="Sakkal Majalla" pitchFamily="2" charset="-78"/>
              </a:rPr>
              <a:t>يعني أن البنك في الغالب لا يقرض الأصول النقدية المودعة لديه من الأفراد بل تستخدم كغطاء للإصدار (خلق نقود الودائع)، وأن القروض المعطاة من طرف البنك إلى العملاء يمكن أن يستعملوها في تسوية معاملاتهم مع أشخاص آخرين سيجعلونها إلى البنك لصرفها في تسوية معاملاتهم مع أشخاص آخرين، وبالتالي ترجع هذه القروض في شكل وديعة جديدة للبنك، فيكون لدينا ميزانية عدة بنوك بمثابة جدول كالتالي: </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2385711097"/>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43608" y="404664"/>
            <a:ext cx="7951613"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54506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404664"/>
            <a:ext cx="7704856" cy="5262979"/>
          </a:xfrm>
          <a:prstGeom prst="rect">
            <a:avLst/>
          </a:prstGeom>
        </p:spPr>
        <p:txBody>
          <a:bodyPr wrap="square">
            <a:spAutoFit/>
          </a:bodyPr>
          <a:lstStyle/>
          <a:p>
            <a:pPr algn="just" rtl="1"/>
            <a:r>
              <a:rPr lang="ar-DZ" sz="2400" dirty="0">
                <a:latin typeface="Sakkal Majalla" pitchFamily="2" charset="-78"/>
                <a:cs typeface="Sakkal Majalla" pitchFamily="2" charset="-78"/>
              </a:rPr>
              <a:t>نلاحظ أن مجموع الودائع 1000 وحدة نقدية ومجموع القروض 900 وحدة نقدية ومجموع الأموال لدى الخزانة 100 وحدة نقدية.</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النتيجة: سحب 100ون كنقود قانونية التداول وحل محلها 1000ون على شكل نقود ائتمانية منها 100 كوديعة أصلية و900ون كودائع مشتقة قدمتها البنوك التجارية.</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فالكتلة النقدية تضاعفت بــ: 10مرات، وبمثل مضاعف الائتمان.</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إذا: مضاعف الائتمان= مقلوب نسبة الاحتياطي النقدي.</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فحسب المثال السابق: مضاعف الائتمان= .....=10مرات.</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حجم الودائع= كمية الودائع</a:t>
            </a:r>
            <a:r>
              <a:rPr lang="en-US" sz="2400" dirty="0">
                <a:latin typeface="Sakkal Majalla" pitchFamily="2" charset="-78"/>
                <a:cs typeface="Sakkal Majalla" pitchFamily="2" charset="-78"/>
              </a:rPr>
              <a:t>x </a:t>
            </a:r>
            <a:r>
              <a:rPr lang="ar-DZ" sz="2400" dirty="0">
                <a:latin typeface="Sakkal Majalla" pitchFamily="2" charset="-78"/>
                <a:cs typeface="Sakkal Majalla" pitchFamily="2" charset="-78"/>
              </a:rPr>
              <a:t>مضاعف الائتمان.</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فحسب المثال السابق: حجم الودائع= 100</a:t>
            </a:r>
            <a:r>
              <a:rPr lang="en-US" sz="2400" dirty="0">
                <a:latin typeface="Sakkal Majalla" pitchFamily="2" charset="-78"/>
                <a:cs typeface="Sakkal Majalla" pitchFamily="2" charset="-78"/>
              </a:rPr>
              <a:t>x</a:t>
            </a:r>
            <a:r>
              <a:rPr lang="ar-DZ" sz="2400" dirty="0">
                <a:latin typeface="Sakkal Majalla" pitchFamily="2" charset="-78"/>
                <a:cs typeface="Sakkal Majalla" pitchFamily="2" charset="-78"/>
              </a:rPr>
              <a:t>10=1000ون.</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-إن نسبة الاحتياطي النقدي لازم لخلق الودائع المشتقة.</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-تتوقف مقدرة البنك في مضاعفة خلق الودائع على نسبة الاحتياطي النقدي، فكلما انخفضت النسبة كلما الودائع المشتقة والعكس صحيح.</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-هناك علاقة طردية بين الودائع الأصلية والودائع المشتقة.</a:t>
            </a:r>
            <a:endParaRPr lang="fr-FR" sz="2400" dirty="0">
              <a:latin typeface="Sakkal Majalla" pitchFamily="2" charset="-78"/>
              <a:cs typeface="Sakkal Majalla" pitchFamily="2" charset="-78"/>
            </a:endParaRPr>
          </a:p>
          <a:p>
            <a:pPr algn="just" rtl="1"/>
            <a:r>
              <a:rPr lang="ar-DZ" sz="2400" dirty="0">
                <a:latin typeface="Sakkal Majalla" pitchFamily="2" charset="-78"/>
                <a:cs typeface="Sakkal Majalla" pitchFamily="2" charset="-78"/>
              </a:rPr>
              <a:t>-إن النقود مجتمعة تخلق نقود ائتمان أكبر من البنك الفرد.</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3133843160"/>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880" y="164987"/>
            <a:ext cx="5399409" cy="461665"/>
          </a:xfrm>
          <a:prstGeom prst="rect">
            <a:avLst/>
          </a:prstGeom>
        </p:spPr>
        <p:txBody>
          <a:bodyPr wrap="square">
            <a:spAutoFit/>
          </a:bodyPr>
          <a:lstStyle/>
          <a:p>
            <a:pPr algn="just" rtl="1"/>
            <a:r>
              <a:rPr lang="ar-DZ" sz="2400" dirty="0">
                <a:latin typeface="Sakkal Majalla" pitchFamily="2" charset="-78"/>
                <a:cs typeface="Sakkal Majalla" pitchFamily="2" charset="-78"/>
              </a:rPr>
              <a:t>ويمكن تصور ميزانية بنك تجاري بصفة عامة كالتالي: </a:t>
            </a:r>
            <a:endParaRPr lang="fr-FR" sz="2400" dirty="0">
              <a:latin typeface="Sakkal Majalla" pitchFamily="2" charset="-78"/>
              <a:cs typeface="Sakkal Majalla"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054701" y="3310060"/>
                <a:ext cx="7822903" cy="3269165"/>
              </a:xfrm>
              <a:prstGeom prst="rect">
                <a:avLst/>
              </a:prstGeom>
            </p:spPr>
            <p:txBody>
              <a:bodyPr wrap="square">
                <a:spAutoFit/>
              </a:bodyPr>
              <a:lstStyle/>
              <a:p>
                <a:pPr algn="just" rtl="1"/>
                <a:r>
                  <a:rPr lang="ar-DZ" sz="2400" dirty="0" smtClean="0">
                    <a:latin typeface="Sakkal Majalla" pitchFamily="2" charset="-78"/>
                    <a:cs typeface="Sakkal Majalla" pitchFamily="2" charset="-78"/>
                  </a:rPr>
                  <a:t>وجدير </a:t>
                </a:r>
                <a:r>
                  <a:rPr lang="ar-DZ" sz="2400" dirty="0">
                    <a:latin typeface="Sakkal Majalla" pitchFamily="2" charset="-78"/>
                    <a:cs typeface="Sakkal Majalla" pitchFamily="2" charset="-78"/>
                  </a:rPr>
                  <a:t>بالملاحظة أن رأس المال البنك يمثل نسبة حوالي 8% من إجمالي الخصوم، ويمكن الرفع من هذه النسبة من خلال إصدار أسهم جديدة أو عن طريق الأرباح المحتجزة، وتمثل خط دفاع ضد انخفاض قيمة أصول البنك.</a:t>
                </a:r>
                <a:endParaRPr lang="fr-FR" sz="2400" dirty="0">
                  <a:latin typeface="Sakkal Majalla" pitchFamily="2" charset="-78"/>
                  <a:cs typeface="Sakkal Majalla" pitchFamily="2" charset="-78"/>
                </a:endParaRPr>
              </a:p>
              <a:p>
                <a:pPr algn="just" rtl="1"/>
                <a:r>
                  <a:rPr lang="ar-SA" sz="2800" b="1" dirty="0">
                    <a:latin typeface="Sakkal Majalla" pitchFamily="2" charset="-78"/>
                    <a:cs typeface="Sakkal Majalla" pitchFamily="2" charset="-78"/>
                  </a:rPr>
                  <a:t>. المضاعف النقدي: </a:t>
                </a:r>
                <a:r>
                  <a:rPr lang="ar-SA" sz="2400" dirty="0">
                    <a:latin typeface="Sakkal Majalla" pitchFamily="2" charset="-78"/>
                    <a:cs typeface="Sakkal Majalla" pitchFamily="2" charset="-78"/>
                  </a:rPr>
                  <a:t>يعرف المضاعف النقدي على أنه معامل عددي يوضح مقدار التغير في عرض النقود الناتج عن التغير في عناصر القاعدة النقدية أي أنه المقدار الذي تتضاعف به القاعدة النقدية وتتحول إلى مكونات للعرض النقدي.</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ويحسب بالعلاقة التالية:  </a:t>
                </a:r>
                <a:r>
                  <a:rPr lang="en-US" sz="2400" dirty="0">
                    <a:latin typeface="Sakkal Majalla" pitchFamily="2" charset="-78"/>
                    <a:cs typeface="Sakkal Majalla" pitchFamily="2" charset="-78"/>
                  </a:rPr>
                  <a:t>k=</a:t>
                </a:r>
                <a14:m>
                  <m:oMath xmlns:m="http://schemas.openxmlformats.org/officeDocument/2006/math">
                    <m:f>
                      <m:fPr>
                        <m:ctrlPr>
                          <a:rPr lang="fr-FR" sz="2400" i="1">
                            <a:latin typeface="Cambria Math"/>
                            <a:cs typeface="Sakkal Majalla" pitchFamily="2" charset="-78"/>
                          </a:rPr>
                        </m:ctrlPr>
                      </m:fPr>
                      <m:num>
                        <m:r>
                          <m:rPr>
                            <m:sty m:val="p"/>
                          </m:rPr>
                          <a:rPr lang="en-US" sz="2400" b="0" i="1">
                            <a:latin typeface="Cambria Math"/>
                            <a:cs typeface="Sakkal Majalla" pitchFamily="2" charset="-78"/>
                          </a:rPr>
                          <m:t>M</m:t>
                        </m:r>
                        <m:r>
                          <a:rPr lang="en-US" sz="2400" b="0">
                            <a:latin typeface="Cambria Math"/>
                            <a:cs typeface="Sakkal Majalla" pitchFamily="2" charset="-78"/>
                          </a:rPr>
                          <m:t>1</m:t>
                        </m:r>
                      </m:num>
                      <m:den>
                        <m:r>
                          <m:rPr>
                            <m:sty m:val="p"/>
                          </m:rPr>
                          <a:rPr lang="en-US" sz="2400" b="0" i="1">
                            <a:latin typeface="Cambria Math"/>
                            <a:cs typeface="Sakkal Majalla" pitchFamily="2" charset="-78"/>
                          </a:rPr>
                          <m:t>B</m:t>
                        </m:r>
                      </m:den>
                    </m:f>
                  </m:oMath>
                </a14:m>
                <a:r>
                  <a:rPr lang="en-US" sz="2400" dirty="0">
                    <a:latin typeface="Sakkal Majalla" pitchFamily="2" charset="-78"/>
                    <a:cs typeface="Sakkal Majalla" pitchFamily="2" charset="-78"/>
                  </a:rPr>
                  <a:t>  </a:t>
                </a:r>
                <a:r>
                  <a:rPr lang="ar-SA" sz="2400" dirty="0">
                    <a:latin typeface="Sakkal Majalla" pitchFamily="2" charset="-78"/>
                    <a:cs typeface="Sakkal Majalla" pitchFamily="2" charset="-78"/>
                  </a:rPr>
                  <a:t>حيث :</a:t>
                </a:r>
                <a:endParaRPr lang="fr-FR" sz="2400" dirty="0">
                  <a:latin typeface="Sakkal Majalla" pitchFamily="2" charset="-78"/>
                  <a:cs typeface="Sakkal Majalla" pitchFamily="2" charset="-78"/>
                </a:endParaRPr>
              </a:p>
              <a:p>
                <a:pPr algn="just" rtl="1"/>
                <a:r>
                  <a:rPr lang="en-US" sz="2400" dirty="0">
                    <a:latin typeface="Sakkal Majalla" pitchFamily="2" charset="-78"/>
                    <a:cs typeface="Sakkal Majalla" pitchFamily="2" charset="-78"/>
                  </a:rPr>
                  <a:t>K</a:t>
                </a:r>
                <a:r>
                  <a:rPr lang="ar-SA" sz="2400" dirty="0">
                    <a:latin typeface="Sakkal Majalla" pitchFamily="2" charset="-78"/>
                    <a:cs typeface="Sakkal Majalla" pitchFamily="2" charset="-78"/>
                  </a:rPr>
                  <a:t>: المضاعف النقدي.    </a:t>
                </a:r>
                <a:r>
                  <a:rPr lang="en-US" sz="2400" dirty="0">
                    <a:latin typeface="Sakkal Majalla" pitchFamily="2" charset="-78"/>
                    <a:cs typeface="Sakkal Majalla" pitchFamily="2" charset="-78"/>
                  </a:rPr>
                  <a:t>M1</a:t>
                </a:r>
                <a:r>
                  <a:rPr lang="ar-SA" sz="2400" dirty="0">
                    <a:latin typeface="Sakkal Majalla" pitchFamily="2" charset="-78"/>
                    <a:cs typeface="Sakkal Majalla" pitchFamily="2" charset="-78"/>
                  </a:rPr>
                  <a:t>: المجمع النقدي الثاني.   </a:t>
                </a:r>
                <a:r>
                  <a:rPr lang="en-US" sz="2400" dirty="0">
                    <a:latin typeface="Sakkal Majalla" pitchFamily="2" charset="-78"/>
                    <a:cs typeface="Sakkal Majalla" pitchFamily="2" charset="-78"/>
                  </a:rPr>
                  <a:t>B</a:t>
                </a:r>
                <a:r>
                  <a:rPr lang="ar-SA" sz="2400" dirty="0">
                    <a:latin typeface="Sakkal Majalla" pitchFamily="2" charset="-78"/>
                    <a:cs typeface="Sakkal Majalla" pitchFamily="2" charset="-78"/>
                  </a:rPr>
                  <a:t>: القاعدة النقدية.</a:t>
                </a:r>
                <a:endParaRPr lang="fr-FR" sz="2400" dirty="0">
                  <a:latin typeface="Sakkal Majalla" pitchFamily="2" charset="-78"/>
                  <a:cs typeface="Sakkal Majalla" pitchFamily="2" charset="-78"/>
                </a:endParaRPr>
              </a:p>
            </p:txBody>
          </p:sp>
        </mc:Choice>
        <mc:Fallback>
          <p:sp>
            <p:nvSpPr>
              <p:cNvPr id="3" name="Rectangle 2"/>
              <p:cNvSpPr>
                <a:spLocks noRot="1" noChangeAspect="1" noMove="1" noResize="1" noEditPoints="1" noAdjustHandles="1" noChangeArrowheads="1" noChangeShapeType="1" noTextEdit="1"/>
              </p:cNvSpPr>
              <p:nvPr/>
            </p:nvSpPr>
            <p:spPr>
              <a:xfrm>
                <a:off x="1054701" y="3310060"/>
                <a:ext cx="7822903" cy="3269165"/>
              </a:xfrm>
              <a:prstGeom prst="rect">
                <a:avLst/>
              </a:prstGeom>
              <a:blipFill rotWithShape="1">
                <a:blip r:embed="rId2"/>
                <a:stretch>
                  <a:fillRect l="-2104" t="-1493" r="-1637" b="-3358"/>
                </a:stretch>
              </a:blipFill>
            </p:spPr>
            <p:txBody>
              <a:bodyPr/>
              <a:lstStyle/>
              <a:p>
                <a:r>
                  <a:rPr lang="fr-FR">
                    <a:noFill/>
                  </a:rPr>
                  <a:t> </a:t>
                </a:r>
              </a:p>
            </p:txBody>
          </p:sp>
        </mc:Fallback>
      </mc:AlternateContent>
      <p:graphicFrame>
        <p:nvGraphicFramePr>
          <p:cNvPr id="4" name="Tableau 3"/>
          <p:cNvGraphicFramePr>
            <a:graphicFrameLocks noGrp="1"/>
          </p:cNvGraphicFramePr>
          <p:nvPr>
            <p:extLst>
              <p:ext uri="{D42A27DB-BD31-4B8C-83A1-F6EECF244321}">
                <p14:modId xmlns:p14="http://schemas.microsoft.com/office/powerpoint/2010/main" val="2964266920"/>
              </p:ext>
            </p:extLst>
          </p:nvPr>
        </p:nvGraphicFramePr>
        <p:xfrm>
          <a:off x="1220369" y="655806"/>
          <a:ext cx="7649822" cy="2053114"/>
        </p:xfrm>
        <a:graphic>
          <a:graphicData uri="http://schemas.openxmlformats.org/drawingml/2006/table">
            <a:tbl>
              <a:tblPr rtl="1" firstRow="1" firstCol="1" bandRow="1">
                <a:tableStyleId>{5C22544A-7EE6-4342-B048-85BDC9FD1C3A}</a:tableStyleId>
              </a:tblPr>
              <a:tblGrid>
                <a:gridCol w="3824911"/>
                <a:gridCol w="3824911"/>
              </a:tblGrid>
              <a:tr h="327163">
                <a:tc>
                  <a:txBody>
                    <a:bodyPr/>
                    <a:lstStyle/>
                    <a:p>
                      <a:pPr algn="ctr" rtl="1">
                        <a:lnSpc>
                          <a:spcPct val="115000"/>
                        </a:lnSpc>
                        <a:spcAft>
                          <a:spcPts val="0"/>
                        </a:spcAft>
                      </a:pPr>
                      <a:r>
                        <a:rPr lang="ar-DZ" sz="1800" b="1" dirty="0">
                          <a:solidFill>
                            <a:schemeClr val="tx1"/>
                          </a:solidFill>
                          <a:effectLst/>
                          <a:latin typeface="Sakkal Majalla" pitchFamily="2" charset="-78"/>
                          <a:cs typeface="Sakkal Majalla" pitchFamily="2" charset="-78"/>
                        </a:rPr>
                        <a:t>الأصول</a:t>
                      </a:r>
                      <a:endParaRPr lang="fr-FR" sz="1400" b="1" dirty="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ctr" rtl="1">
                        <a:lnSpc>
                          <a:spcPct val="115000"/>
                        </a:lnSpc>
                        <a:spcAft>
                          <a:spcPts val="0"/>
                        </a:spcAft>
                      </a:pPr>
                      <a:r>
                        <a:rPr lang="ar-DZ" sz="1800" b="1">
                          <a:solidFill>
                            <a:schemeClr val="tx1"/>
                          </a:solidFill>
                          <a:effectLst/>
                          <a:latin typeface="Sakkal Majalla" pitchFamily="2" charset="-78"/>
                          <a:cs typeface="Sakkal Majalla" pitchFamily="2" charset="-78"/>
                        </a:rPr>
                        <a:t>الخصوم</a:t>
                      </a:r>
                      <a:endParaRPr lang="fr-FR" sz="1400" b="1">
                        <a:solidFill>
                          <a:schemeClr val="tx1"/>
                        </a:solidFill>
                        <a:effectLst/>
                        <a:latin typeface="Sakkal Majalla" pitchFamily="2" charset="-78"/>
                        <a:ea typeface="Calibri"/>
                        <a:cs typeface="Sakkal Majalla" pitchFamily="2" charset="-78"/>
                      </a:endParaRPr>
                    </a:p>
                  </a:txBody>
                  <a:tcPr marL="68580" marR="68580" marT="0" marB="0"/>
                </a:tc>
              </a:tr>
              <a:tr h="1725951">
                <a:tc>
                  <a:txBody>
                    <a:bodyPr/>
                    <a:lstStyle/>
                    <a:p>
                      <a:pPr algn="just" rtl="1">
                        <a:lnSpc>
                          <a:spcPct val="115000"/>
                        </a:lnSpc>
                        <a:spcAft>
                          <a:spcPts val="0"/>
                        </a:spcAft>
                      </a:pPr>
                      <a:r>
                        <a:rPr lang="ar-DZ" sz="1800" b="1" dirty="0">
                          <a:solidFill>
                            <a:schemeClr val="tx1"/>
                          </a:solidFill>
                          <a:effectLst/>
                          <a:latin typeface="Sakkal Majalla" pitchFamily="2" charset="-78"/>
                          <a:cs typeface="Sakkal Majalla" pitchFamily="2" charset="-78"/>
                        </a:rPr>
                        <a:t>1-الاحتياطات</a:t>
                      </a:r>
                      <a:endParaRPr lang="fr-FR" sz="1400" b="1" dirty="0">
                        <a:solidFill>
                          <a:schemeClr val="tx1"/>
                        </a:solidFill>
                        <a:effectLst/>
                        <a:latin typeface="Sakkal Majalla" pitchFamily="2" charset="-78"/>
                        <a:cs typeface="Sakkal Majalla" pitchFamily="2" charset="-78"/>
                      </a:endParaRPr>
                    </a:p>
                    <a:p>
                      <a:pPr algn="just" rtl="1">
                        <a:lnSpc>
                          <a:spcPct val="115000"/>
                        </a:lnSpc>
                        <a:spcAft>
                          <a:spcPts val="0"/>
                        </a:spcAft>
                      </a:pPr>
                      <a:r>
                        <a:rPr lang="ar-DZ" sz="1800" b="1" dirty="0">
                          <a:solidFill>
                            <a:schemeClr val="tx1"/>
                          </a:solidFill>
                          <a:effectLst/>
                          <a:latin typeface="Sakkal Majalla" pitchFamily="2" charset="-78"/>
                          <a:cs typeface="Sakkal Majalla" pitchFamily="2" charset="-78"/>
                        </a:rPr>
                        <a:t>2-نقدية تحت التحصيل + ودائع البنوك الأخرى</a:t>
                      </a:r>
                      <a:endParaRPr lang="fr-FR" sz="1400" b="1" dirty="0">
                        <a:solidFill>
                          <a:schemeClr val="tx1"/>
                        </a:solidFill>
                        <a:effectLst/>
                        <a:latin typeface="Sakkal Majalla" pitchFamily="2" charset="-78"/>
                        <a:cs typeface="Sakkal Majalla" pitchFamily="2" charset="-78"/>
                      </a:endParaRPr>
                    </a:p>
                    <a:p>
                      <a:pPr algn="just" rtl="1">
                        <a:lnSpc>
                          <a:spcPct val="115000"/>
                        </a:lnSpc>
                        <a:spcAft>
                          <a:spcPts val="0"/>
                        </a:spcAft>
                      </a:pPr>
                      <a:r>
                        <a:rPr lang="ar-DZ" sz="1800" b="1" dirty="0">
                          <a:solidFill>
                            <a:schemeClr val="tx1"/>
                          </a:solidFill>
                          <a:effectLst/>
                          <a:latin typeface="Sakkal Majalla" pitchFamily="2" charset="-78"/>
                          <a:cs typeface="Sakkal Majalla" pitchFamily="2" charset="-78"/>
                        </a:rPr>
                        <a:t>3-أوراق مالية </a:t>
                      </a:r>
                      <a:endParaRPr lang="fr-FR" sz="1400" b="1" dirty="0">
                        <a:solidFill>
                          <a:schemeClr val="tx1"/>
                        </a:solidFill>
                        <a:effectLst/>
                        <a:latin typeface="Sakkal Majalla" pitchFamily="2" charset="-78"/>
                        <a:cs typeface="Sakkal Majalla" pitchFamily="2" charset="-78"/>
                      </a:endParaRPr>
                    </a:p>
                    <a:p>
                      <a:pPr algn="just" rtl="1">
                        <a:lnSpc>
                          <a:spcPct val="115000"/>
                        </a:lnSpc>
                        <a:spcAft>
                          <a:spcPts val="0"/>
                        </a:spcAft>
                      </a:pPr>
                      <a:r>
                        <a:rPr lang="ar-DZ" sz="1800" b="1" dirty="0">
                          <a:solidFill>
                            <a:schemeClr val="tx1"/>
                          </a:solidFill>
                          <a:effectLst/>
                          <a:latin typeface="Sakkal Majalla" pitchFamily="2" charset="-78"/>
                          <a:cs typeface="Sakkal Majalla" pitchFamily="2" charset="-78"/>
                        </a:rPr>
                        <a:t>4-قروض</a:t>
                      </a:r>
                      <a:endParaRPr lang="fr-FR" sz="1400" b="1" dirty="0">
                        <a:solidFill>
                          <a:schemeClr val="tx1"/>
                        </a:solidFill>
                        <a:effectLst/>
                        <a:latin typeface="Sakkal Majalla" pitchFamily="2" charset="-78"/>
                        <a:cs typeface="Sakkal Majalla" pitchFamily="2" charset="-78"/>
                      </a:endParaRPr>
                    </a:p>
                    <a:p>
                      <a:pPr algn="just" rtl="1">
                        <a:lnSpc>
                          <a:spcPct val="115000"/>
                        </a:lnSpc>
                        <a:spcAft>
                          <a:spcPts val="0"/>
                        </a:spcAft>
                      </a:pPr>
                      <a:r>
                        <a:rPr lang="ar-DZ" sz="1800" b="1" dirty="0">
                          <a:solidFill>
                            <a:schemeClr val="tx1"/>
                          </a:solidFill>
                          <a:effectLst/>
                          <a:latin typeface="Sakkal Majalla" pitchFamily="2" charset="-78"/>
                          <a:cs typeface="Sakkal Majalla" pitchFamily="2" charset="-78"/>
                        </a:rPr>
                        <a:t>5-أصول أخرى</a:t>
                      </a:r>
                      <a:endParaRPr lang="fr-FR" sz="1400" b="1" dirty="0">
                        <a:solidFill>
                          <a:schemeClr val="tx1"/>
                        </a:solidFill>
                        <a:effectLst/>
                        <a:latin typeface="Sakkal Majalla" pitchFamily="2" charset="-78"/>
                        <a:ea typeface="Calibri"/>
                        <a:cs typeface="Sakkal Majalla" pitchFamily="2" charset="-78"/>
                      </a:endParaRPr>
                    </a:p>
                  </a:txBody>
                  <a:tcPr marL="68580" marR="68580" marT="0" marB="0"/>
                </a:tc>
                <a:tc>
                  <a:txBody>
                    <a:bodyPr/>
                    <a:lstStyle/>
                    <a:p>
                      <a:pPr algn="just" rtl="1">
                        <a:lnSpc>
                          <a:spcPct val="115000"/>
                        </a:lnSpc>
                        <a:spcAft>
                          <a:spcPts val="0"/>
                        </a:spcAft>
                      </a:pPr>
                      <a:r>
                        <a:rPr lang="ar-DZ" sz="1800" b="1" dirty="0">
                          <a:solidFill>
                            <a:schemeClr val="tx1"/>
                          </a:solidFill>
                          <a:effectLst/>
                          <a:latin typeface="Sakkal Majalla" pitchFamily="2" charset="-78"/>
                          <a:cs typeface="Sakkal Majalla" pitchFamily="2" charset="-78"/>
                        </a:rPr>
                        <a:t>1-الودائع التجارية</a:t>
                      </a:r>
                      <a:endParaRPr lang="fr-FR" sz="1400" b="1" dirty="0">
                        <a:solidFill>
                          <a:schemeClr val="tx1"/>
                        </a:solidFill>
                        <a:effectLst/>
                        <a:latin typeface="Sakkal Majalla" pitchFamily="2" charset="-78"/>
                        <a:cs typeface="Sakkal Majalla" pitchFamily="2" charset="-78"/>
                      </a:endParaRPr>
                    </a:p>
                    <a:p>
                      <a:pPr algn="just" rtl="1">
                        <a:lnSpc>
                          <a:spcPct val="115000"/>
                        </a:lnSpc>
                        <a:spcAft>
                          <a:spcPts val="0"/>
                        </a:spcAft>
                      </a:pPr>
                      <a:r>
                        <a:rPr lang="ar-DZ" sz="1800" b="1" dirty="0">
                          <a:solidFill>
                            <a:schemeClr val="tx1"/>
                          </a:solidFill>
                          <a:effectLst/>
                          <a:latin typeface="Sakkal Majalla" pitchFamily="2" charset="-78"/>
                          <a:cs typeface="Sakkal Majalla" pitchFamily="2" charset="-78"/>
                        </a:rPr>
                        <a:t>2-الودائع الغير جارية (ودائع لأجل+ ودائع ادخارية الاقتراض من البنك المركزي والبنوك الأخرى).</a:t>
                      </a:r>
                      <a:endParaRPr lang="fr-FR" sz="1400" b="1" dirty="0">
                        <a:solidFill>
                          <a:schemeClr val="tx1"/>
                        </a:solidFill>
                        <a:effectLst/>
                        <a:latin typeface="Sakkal Majalla" pitchFamily="2" charset="-78"/>
                        <a:cs typeface="Sakkal Majalla" pitchFamily="2" charset="-78"/>
                      </a:endParaRPr>
                    </a:p>
                    <a:p>
                      <a:pPr algn="just" rtl="1">
                        <a:lnSpc>
                          <a:spcPct val="115000"/>
                        </a:lnSpc>
                        <a:spcAft>
                          <a:spcPts val="0"/>
                        </a:spcAft>
                      </a:pPr>
                      <a:r>
                        <a:rPr lang="ar-DZ" sz="1800" b="1" dirty="0">
                          <a:solidFill>
                            <a:schemeClr val="tx1"/>
                          </a:solidFill>
                          <a:effectLst/>
                          <a:latin typeface="Sakkal Majalla" pitchFamily="2" charset="-78"/>
                          <a:cs typeface="Sakkal Majalla" pitchFamily="2" charset="-78"/>
                        </a:rPr>
                        <a:t>3-رأس المال (8%)</a:t>
                      </a:r>
                      <a:endParaRPr lang="fr-FR" sz="1400" b="1" dirty="0">
                        <a:solidFill>
                          <a:schemeClr val="tx1"/>
                        </a:solidFill>
                        <a:effectLst/>
                        <a:latin typeface="Sakkal Majalla" pitchFamily="2" charset="-78"/>
                        <a:ea typeface="Calibri"/>
                        <a:cs typeface="Sakkal Majalla" pitchFamily="2" charset="-78"/>
                      </a:endParaRPr>
                    </a:p>
                  </a:txBody>
                  <a:tcPr marL="68580" marR="68580" marT="0" marB="0"/>
                </a:tc>
              </a:tr>
            </a:tbl>
          </a:graphicData>
        </a:graphic>
      </p:graphicFrame>
      <p:sp>
        <p:nvSpPr>
          <p:cNvPr id="5" name="Rectangle 4"/>
          <p:cNvSpPr/>
          <p:nvPr/>
        </p:nvSpPr>
        <p:spPr>
          <a:xfrm>
            <a:off x="3059833" y="2905135"/>
            <a:ext cx="3600400" cy="400110"/>
          </a:xfrm>
          <a:prstGeom prst="rect">
            <a:avLst/>
          </a:prstGeom>
        </p:spPr>
        <p:txBody>
          <a:bodyPr wrap="square">
            <a:spAutoFit/>
          </a:bodyPr>
          <a:lstStyle/>
          <a:p>
            <a:pPr lvl="0" algn="just" rtl="1"/>
            <a:r>
              <a:rPr lang="ar-DZ" sz="2000" b="1" dirty="0">
                <a:solidFill>
                  <a:prstClr val="black"/>
                </a:solidFill>
                <a:latin typeface="Sakkal Majalla" pitchFamily="2" charset="-78"/>
                <a:cs typeface="Sakkal Majalla" pitchFamily="2" charset="-78"/>
              </a:rPr>
              <a:t>المصدر: </a:t>
            </a:r>
            <a:r>
              <a:rPr lang="ar-DZ" sz="2000" b="1" dirty="0" err="1">
                <a:solidFill>
                  <a:prstClr val="black"/>
                </a:solidFill>
                <a:latin typeface="Sakkal Majalla" pitchFamily="2" charset="-78"/>
                <a:cs typeface="Sakkal Majalla" pitchFamily="2" charset="-78"/>
              </a:rPr>
              <a:t>بوفاسة</a:t>
            </a:r>
            <a:r>
              <a:rPr lang="ar-DZ" sz="2000" b="1" dirty="0">
                <a:solidFill>
                  <a:prstClr val="black"/>
                </a:solidFill>
                <a:latin typeface="Sakkal Majalla" pitchFamily="2" charset="-78"/>
                <a:cs typeface="Sakkal Majalla" pitchFamily="2" charset="-78"/>
              </a:rPr>
              <a:t> مرجع، سابق، ص229.</a:t>
            </a:r>
            <a:endParaRPr lang="fr-FR" sz="2000" b="1"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3133843160"/>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1352" y="220678"/>
            <a:ext cx="4818906" cy="523220"/>
          </a:xfrm>
          <a:prstGeom prst="rect">
            <a:avLst/>
          </a:prstGeom>
        </p:spPr>
        <p:txBody>
          <a:bodyPr wrap="square">
            <a:spAutoFit/>
          </a:bodyPr>
          <a:lstStyle/>
          <a:p>
            <a:pPr lvl="0" algn="ctr" rtl="1"/>
            <a:r>
              <a:rPr lang="ar-DZ" sz="2800" b="1" u="sng" dirty="0">
                <a:solidFill>
                  <a:prstClr val="black"/>
                </a:solidFill>
                <a:latin typeface="Sakkal Majalla" pitchFamily="2" charset="-78"/>
                <a:cs typeface="Sakkal Majalla" pitchFamily="2" charset="-78"/>
              </a:rPr>
              <a:t>تطبيقات </a:t>
            </a:r>
            <a:r>
              <a:rPr lang="ar-DZ" sz="2800" b="1" u="sng" dirty="0" smtClean="0">
                <a:solidFill>
                  <a:prstClr val="black"/>
                </a:solidFill>
                <a:latin typeface="Sakkal Majalla" pitchFamily="2" charset="-78"/>
                <a:cs typeface="Sakkal Majalla" pitchFamily="2" charset="-78"/>
              </a:rPr>
              <a:t>المحاضرة</a:t>
            </a:r>
            <a:r>
              <a:rPr lang="ar-DZ" sz="2800" b="1" u="sng" dirty="0">
                <a:solidFill>
                  <a:prstClr val="black"/>
                </a:solidFill>
                <a:latin typeface="Sakkal Majalla" pitchFamily="2" charset="-78"/>
                <a:cs typeface="Sakkal Majalla" pitchFamily="2" charset="-78"/>
              </a:rPr>
              <a:t>:</a:t>
            </a:r>
            <a:endParaRPr lang="fr-FR" sz="2800" b="1" u="sng" dirty="0">
              <a:solidFill>
                <a:prstClr val="black"/>
              </a:solidFill>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86061250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8540" y="303437"/>
            <a:ext cx="6161892" cy="1200329"/>
          </a:xfrm>
          <a:prstGeom prst="rect">
            <a:avLst/>
          </a:prstGeom>
        </p:spPr>
        <p:txBody>
          <a:bodyPr wrap="square">
            <a:spAutoFit/>
          </a:bodyPr>
          <a:lstStyle/>
          <a:p>
            <a:pPr lvl="0" algn="ctr" rtl="1"/>
            <a:r>
              <a:rPr lang="ar-DZ" sz="3600" b="1" dirty="0">
                <a:solidFill>
                  <a:srgbClr val="0070C0"/>
                </a:solidFill>
                <a:latin typeface="Sakkal Majalla" pitchFamily="2" charset="-78"/>
                <a:cs typeface="Sakkal Majalla" pitchFamily="2" charset="-78"/>
              </a:rPr>
              <a:t>	المحاضرة </a:t>
            </a:r>
            <a:r>
              <a:rPr lang="ar-DZ" sz="3600" b="1" dirty="0" smtClean="0">
                <a:solidFill>
                  <a:srgbClr val="0070C0"/>
                </a:solidFill>
                <a:latin typeface="Sakkal Majalla" pitchFamily="2" charset="-78"/>
                <a:cs typeface="Sakkal Majalla" pitchFamily="2" charset="-78"/>
              </a:rPr>
              <a:t>العاشرة:  مفهوم </a:t>
            </a:r>
            <a:r>
              <a:rPr lang="ar-DZ" sz="3600" b="1" dirty="0" smtClean="0">
                <a:solidFill>
                  <a:srgbClr val="0070C0"/>
                </a:solidFill>
                <a:latin typeface="Sakkal Majalla" pitchFamily="2" charset="-78"/>
                <a:cs typeface="Sakkal Majalla" pitchFamily="2" charset="-78"/>
              </a:rPr>
              <a:t>التضخم والنظريات المفسرة له</a:t>
            </a:r>
            <a:endParaRPr lang="fr-FR" sz="3600" b="1" dirty="0">
              <a:solidFill>
                <a:srgbClr val="0070C0"/>
              </a:solidFill>
              <a:latin typeface="Sakkal Majalla" pitchFamily="2" charset="-78"/>
              <a:cs typeface="Sakkal Majalla" pitchFamily="2" charset="-78"/>
            </a:endParaRPr>
          </a:p>
        </p:txBody>
      </p:sp>
      <p:sp>
        <p:nvSpPr>
          <p:cNvPr id="3" name="Rectangle 2"/>
          <p:cNvSpPr/>
          <p:nvPr/>
        </p:nvSpPr>
        <p:spPr>
          <a:xfrm>
            <a:off x="1116776" y="1196752"/>
            <a:ext cx="7660393" cy="5262979"/>
          </a:xfrm>
          <a:prstGeom prst="rect">
            <a:avLst/>
          </a:prstGeom>
        </p:spPr>
        <p:txBody>
          <a:bodyPr wrap="square">
            <a:spAutoFit/>
          </a:bodyPr>
          <a:lstStyle/>
          <a:p>
            <a:pPr algn="just" rtl="1"/>
            <a:endParaRPr lang="ar-DZ" sz="2400" dirty="0" smtClean="0">
              <a:latin typeface="Sakkal Majalla" pitchFamily="2" charset="-78"/>
              <a:cs typeface="Sakkal Majalla" pitchFamily="2" charset="-78"/>
            </a:endParaRPr>
          </a:p>
          <a:p>
            <a:pPr algn="just" rtl="1"/>
            <a:r>
              <a:rPr lang="ar-SA" sz="2400" dirty="0" smtClean="0">
                <a:latin typeface="Sakkal Majalla" pitchFamily="2" charset="-78"/>
                <a:cs typeface="Sakkal Majalla" pitchFamily="2" charset="-78"/>
              </a:rPr>
              <a:t>عانت </a:t>
            </a:r>
            <a:r>
              <a:rPr lang="ar-SA" sz="2400" dirty="0">
                <a:latin typeface="Sakkal Majalla" pitchFamily="2" charset="-78"/>
                <a:cs typeface="Sakkal Majalla" pitchFamily="2" charset="-78"/>
              </a:rPr>
              <a:t>كثير من المجتمعات من التضخم الذي ينعكس في سد دور القيمة الخارجية العملة الوطنية وسوء في توزيع الدخل والثروة وتدهور في القيم الاجتماعية، وفيما يلي وصف التضخم و قواعه ونظرياته.</a:t>
            </a:r>
            <a:endParaRPr lang="fr-FR" sz="2400" dirty="0">
              <a:latin typeface="Sakkal Majalla" pitchFamily="2" charset="-78"/>
              <a:cs typeface="Sakkal Majalla" pitchFamily="2" charset="-78"/>
            </a:endParaRPr>
          </a:p>
          <a:p>
            <a:pPr algn="just" rtl="1"/>
            <a:r>
              <a:rPr lang="ar-SA" sz="2400" b="1" dirty="0">
                <a:latin typeface="Sakkal Majalla" pitchFamily="2" charset="-78"/>
                <a:cs typeface="Sakkal Majalla" pitchFamily="2" charset="-78"/>
              </a:rPr>
              <a:t>1. مفهوم وأنواع التضخم: </a:t>
            </a:r>
            <a:r>
              <a:rPr lang="ar-SA" sz="2400" dirty="0">
                <a:latin typeface="Sakkal Majalla" pitchFamily="2" charset="-78"/>
                <a:cs typeface="Sakkal Majalla" pitchFamily="2" charset="-78"/>
              </a:rPr>
              <a:t>التضخم هو ارتفاع كبير ومستمر في المستوى العام للأسعار بصاحبه انخفاض في القيمة الحقيقية للنقود، ويصبح التضخم أكثر تسارعا عندما يرافق الزيادة في الإصدار النقدي زيادة في النفقات الحكومية التي يتم تمويلها بالقروض المحلية بدلا من الضرائب </a:t>
            </a:r>
            <a:r>
              <a:rPr lang="ar-SA" sz="2400" dirty="0" err="1">
                <a:latin typeface="Sakkal Majalla" pitchFamily="2" charset="-78"/>
                <a:cs typeface="Sakkal Majalla" pitchFamily="2" charset="-78"/>
              </a:rPr>
              <a:t>ويتخد</a:t>
            </a:r>
            <a:r>
              <a:rPr lang="ar-SA" sz="2400" dirty="0">
                <a:latin typeface="Sakkal Majalla" pitchFamily="2" charset="-78"/>
                <a:cs typeface="Sakkal Majalla" pitchFamily="2" charset="-78"/>
              </a:rPr>
              <a:t> التضخم أشكالا مخلفة، فقد يكون معتدلا او مكبوتا اور جامحا أو مفرطا، والتضخم المعتل هو تضخم مستوي تدريجي وبطيء انو حظة واحدة لا يحدث ارتفاعات متفاقمة في الأسعار وإنما ترتفع الأسعار بمعدل بسيط ولكن بشكل دائم </a:t>
            </a:r>
            <a:r>
              <a:rPr lang="ar-SA" sz="2400" dirty="0" err="1">
                <a:latin typeface="Sakkal Majalla" pitchFamily="2" charset="-78"/>
                <a:cs typeface="Sakkal Majalla" pitchFamily="2" charset="-78"/>
              </a:rPr>
              <a:t>وثایت</a:t>
            </a:r>
            <a:r>
              <a:rPr lang="ar-SA" sz="2400" dirty="0">
                <a:latin typeface="Sakkal Majalla" pitchFamily="2" charset="-78"/>
                <a:cs typeface="Sakkal Majalla" pitchFamily="2" charset="-78"/>
              </a:rPr>
              <a:t> خط فترة طويلة نسبيا بحيث لا تفقد النقود الثقة بها، ويكون الناس على استعداد للاحتفاظ بالنقود لأن قيمتها ستبقى بعد حين مستقرة ويظل الأفراد على استعداد </a:t>
            </a:r>
            <a:r>
              <a:rPr lang="ar-SA" sz="2400" dirty="0" err="1">
                <a:latin typeface="Sakkal Majalla" pitchFamily="2" charset="-78"/>
                <a:cs typeface="Sakkal Majalla" pitchFamily="2" charset="-78"/>
              </a:rPr>
              <a:t>للارتياط</a:t>
            </a:r>
            <a:r>
              <a:rPr lang="ar-SA" sz="2400" dirty="0">
                <a:latin typeface="Sakkal Majalla" pitchFamily="2" charset="-78"/>
                <a:cs typeface="Sakkal Majalla" pitchFamily="2" charset="-78"/>
              </a:rPr>
              <a:t> </a:t>
            </a:r>
            <a:r>
              <a:rPr lang="ar-SA" sz="2400" dirty="0" err="1">
                <a:latin typeface="Sakkal Majalla" pitchFamily="2" charset="-78"/>
                <a:cs typeface="Sakkal Majalla" pitchFamily="2" charset="-78"/>
              </a:rPr>
              <a:t>يعقود</a:t>
            </a:r>
            <a:r>
              <a:rPr lang="ar-SA" sz="2400" dirty="0">
                <a:latin typeface="Sakkal Majalla" pitchFamily="2" charset="-78"/>
                <a:cs typeface="Sakkal Majalla" pitchFamily="2" charset="-78"/>
              </a:rPr>
              <a:t> نقية طويلة الأجل لأنهم على يقين أن الاسعار وتكاليف السلع التي يتاجرون بها لن تبتعد كثيرا عن وضعها الحالي</a:t>
            </a:r>
            <a:r>
              <a:rPr lang="en-US" sz="2400" dirty="0" smtClean="0">
                <a:latin typeface="Sakkal Majalla" pitchFamily="2" charset="-78"/>
                <a:cs typeface="Sakkal Majalla" pitchFamily="2" charset="-78"/>
              </a:rPr>
              <a:t>.</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263084727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332656"/>
            <a:ext cx="7452320" cy="5632311"/>
          </a:xfrm>
          <a:prstGeom prst="rect">
            <a:avLst/>
          </a:prstGeom>
        </p:spPr>
        <p:txBody>
          <a:bodyPr wrap="square">
            <a:spAutoFit/>
          </a:bodyPr>
          <a:lstStyle/>
          <a:p>
            <a:pPr algn="just" rtl="1"/>
            <a:r>
              <a:rPr lang="ar-SA" sz="2400" dirty="0">
                <a:latin typeface="Sakkal Majalla" pitchFamily="2" charset="-78"/>
                <a:cs typeface="Sakkal Majalla" pitchFamily="2" charset="-78"/>
              </a:rPr>
              <a:t>أما التضخم المكبوت فهو تضخم لا يصاحبه في كل الأحيان ارتفـاع فـي الأسعار، فقد يحدث ارتفاع في الأسعار، ولكن لا يعكس ذلك كل القوى التضخمية نظرا لتدخل الدولة وإشرافها على جهاز الأسـعار عـن طـريـق نـظـام التـسعير الإجباري، ومن سماته بروز الطوابير على المحلات التجاريـة وظـاهرة الـسوق السوداء وهو بخلاف التضخم الظاهر الذي ترتفع فيه الأسعار بصورة مستمرة وبحرية استجابة لقوى السوق. في حين يعتبر التضخم المؤلف من خانتين أو ثلاث خانات - أي 20%، أو 100%، أو 200% على انه تضخم جـامح</a:t>
            </a:r>
            <a:r>
              <a:rPr lang="en-US" sz="2400" dirty="0">
                <a:latin typeface="Sakkal Majalla" pitchFamily="2" charset="-78"/>
                <a:cs typeface="Sakkal Majalla" pitchFamily="2" charset="-78"/>
              </a:rPr>
              <a:t> Galloping .(Inflation</a:t>
            </a:r>
            <a:r>
              <a:rPr lang="en-US" sz="2400" dirty="0" smtClean="0">
                <a:latin typeface="Sakkal Majalla" pitchFamily="2" charset="-78"/>
                <a:cs typeface="Sakkal Majalla" pitchFamily="2" charset="-78"/>
              </a:rPr>
              <a:t>)</a:t>
            </a:r>
            <a:endParaRPr lang="ar-DZ" sz="2400" dirty="0" smtClean="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وكان العديد من بلدان أمريكا اللاتينية كالبرازيل والأرجنتين قد تعرضـت إلى معدلات تضخم تراوحت بين 50-700% خلال عقدي السبعينات والثمانينات، وينجم عن هذا التضخم انحرافات اقتصادية خطيرة، ويتم تنظـيم العقـود بربطهـا بمؤشر معين أو بعملة أجنبية مستقرة كالدولار، وفي هذه الحالة تتعرض العملة إلى تدهور سريع في قيمتها ولا يلجأ الأفراد إلى الاحتفاظ بها إلا لأغراض المعـاملات اليومية باعتبار النقود تقوم بوظيفة الدفع وتتعرض الأسواق المالية للضعف نتيجـة لهروب رؤوس الأموال ويتجه الأفراد إلى تخزين السلع وشراء العقارات. </a:t>
            </a:r>
            <a:endParaRPr lang="fr-FR" sz="2400" dirty="0">
              <a:latin typeface="Sakkal Majalla" pitchFamily="2" charset="-78"/>
              <a:cs typeface="Sakkal Majalla" pitchFamily="2" charset="-78"/>
            </a:endParaRPr>
          </a:p>
          <a:p>
            <a:pPr algn="just" rtl="1"/>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79099967"/>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88640"/>
            <a:ext cx="7830616" cy="5632311"/>
          </a:xfrm>
          <a:prstGeom prst="rect">
            <a:avLst/>
          </a:prstGeom>
        </p:spPr>
        <p:txBody>
          <a:bodyPr wrap="square">
            <a:spAutoFit/>
          </a:bodyPr>
          <a:lstStyle/>
          <a:p>
            <a:pPr algn="just" rtl="1"/>
            <a:r>
              <a:rPr lang="ar-SA" sz="2400" dirty="0" smtClean="0">
                <a:latin typeface="Sakkal Majalla" pitchFamily="2" charset="-78"/>
                <a:cs typeface="Sakkal Majalla" pitchFamily="2" charset="-78"/>
              </a:rPr>
              <a:t>أمـا </a:t>
            </a:r>
            <a:r>
              <a:rPr lang="ar-SA" sz="2400" dirty="0">
                <a:latin typeface="Sakkal Majalla" pitchFamily="2" charset="-78"/>
                <a:cs typeface="Sakkal Majalla" pitchFamily="2" charset="-78"/>
              </a:rPr>
              <a:t>التضخم المفرط</a:t>
            </a:r>
            <a:r>
              <a:rPr lang="en-US" sz="2400" dirty="0">
                <a:latin typeface="Sakkal Majalla" pitchFamily="2" charset="-78"/>
                <a:cs typeface="Sakkal Majalla" pitchFamily="2" charset="-78"/>
              </a:rPr>
              <a:t> (Hyperinflation) </a:t>
            </a:r>
            <a:r>
              <a:rPr lang="ar-SA" sz="2400" dirty="0">
                <a:latin typeface="Sakkal Majalla" pitchFamily="2" charset="-78"/>
                <a:cs typeface="Sakkal Majalla" pitchFamily="2" charset="-78"/>
              </a:rPr>
              <a:t>فهو من أخطر أنواع التضخم، حيـث ترتفـع الأسعار بمعدلات كبيرة وينشأ هذا التضخم من التوسع غير الطبيعي في كمية النقود مقابل انخفاض كبير في كمية السلع المعروضة، وهذا النوع من التضخم من أشـد أنواع التضخم ضررا، إذ ترتفع فيه الأسعار بـصورة فلكيـة، فتتـضاعف آلاف المرات، مما يؤدي إلى انعدام الثقة بالعملة الوطنية ويرغب الأفراد التخلص منهـا وتلجا قطاعات الاقتصاد الوطني إلى وسيلة المقايضة ورفض قبول الـدفـع بـالنقود لفقدان كل وظائفها</a:t>
            </a:r>
            <a:r>
              <a:rPr lang="en-US" sz="2400" dirty="0">
                <a:latin typeface="Sakkal Majalla" pitchFamily="2" charset="-78"/>
                <a:cs typeface="Sakkal Majalla" pitchFamily="2" charset="-78"/>
              </a:rPr>
              <a:t>.</a:t>
            </a:r>
            <a:r>
              <a:rPr lang="ar-SA" sz="2400" dirty="0">
                <a:latin typeface="Sakkal Majalla" pitchFamily="2" charset="-78"/>
                <a:cs typeface="Sakkal Majalla" pitchFamily="2" charset="-78"/>
              </a:rPr>
              <a:t> وسيتم تحليل التضخم من التفصيل في المبحث التالي</a:t>
            </a:r>
            <a:r>
              <a:rPr lang="en-US" sz="2400" dirty="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r>
              <a:rPr lang="ar-SA" sz="2400" b="1" dirty="0">
                <a:latin typeface="Sakkal Majalla" pitchFamily="2" charset="-78"/>
                <a:cs typeface="Sakkal Majalla" pitchFamily="2" charset="-78"/>
              </a:rPr>
              <a:t>1.1.التضخم المفرط </a:t>
            </a:r>
            <a:r>
              <a:rPr lang="en-US" sz="2400" b="1" dirty="0">
                <a:latin typeface="Sakkal Majalla" pitchFamily="2" charset="-78"/>
                <a:cs typeface="Sakkal Majalla" pitchFamily="2" charset="-78"/>
              </a:rPr>
              <a:t>(Hyperinflation):</a:t>
            </a:r>
            <a:r>
              <a:rPr lang="en-US" sz="2400" dirty="0">
                <a:latin typeface="Sakkal Majalla" pitchFamily="2" charset="-78"/>
                <a:cs typeface="Sakkal Majalla" pitchFamily="2" charset="-78"/>
              </a:rPr>
              <a:t> </a:t>
            </a:r>
            <a:r>
              <a:rPr lang="ar-SA" sz="2400" dirty="0">
                <a:latin typeface="Sakkal Majalla" pitchFamily="2" charset="-78"/>
                <a:cs typeface="Sakkal Majalla" pitchFamily="2" charset="-78"/>
              </a:rPr>
              <a:t>: </a:t>
            </a:r>
            <a:r>
              <a:rPr lang="ar-DZ" sz="2400" dirty="0">
                <a:latin typeface="Sakkal Majalla" pitchFamily="2" charset="-78"/>
                <a:cs typeface="Sakkal Majalla" pitchFamily="2" charset="-78"/>
              </a:rPr>
              <a:t>عرّف </a:t>
            </a:r>
            <a:r>
              <a:rPr lang="ar-SA" sz="2400" dirty="0" err="1">
                <a:latin typeface="Sakkal Majalla" pitchFamily="2" charset="-78"/>
                <a:cs typeface="Sakkal Majalla" pitchFamily="2" charset="-78"/>
              </a:rPr>
              <a:t>كيغن</a:t>
            </a:r>
            <a:r>
              <a:rPr lang="en-US" sz="2400" dirty="0" err="1">
                <a:latin typeface="Sakkal Majalla" pitchFamily="2" charset="-78"/>
                <a:cs typeface="Sakkal Majalla" pitchFamily="2" charset="-78"/>
              </a:rPr>
              <a:t>Cagan</a:t>
            </a:r>
            <a:r>
              <a:rPr lang="en-US" sz="2400" dirty="0">
                <a:latin typeface="Sakkal Majalla" pitchFamily="2" charset="-78"/>
                <a:cs typeface="Sakkal Majalla" pitchFamily="2" charset="-78"/>
              </a:rPr>
              <a:t> </a:t>
            </a:r>
            <a:r>
              <a:rPr lang="ar-SA" sz="2400" dirty="0">
                <a:latin typeface="Sakkal Majalla" pitchFamily="2" charset="-78"/>
                <a:cs typeface="Sakkal Majalla" pitchFamily="2" charset="-78"/>
              </a:rPr>
              <a:t> التضخم المفرط بأنه الحالة التي ترتفع فيها الأسعار يتعدى الـ 50% شهريا والـ 1000% سنويا، وهذا النوع من التضخم هو الذي يسود في العراق منذ حقبة التسعينات، وفي الصين وألمانيا وبلـدان أوروبـا الشرقية بعد الحرب الأولى والثانية، </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وقد حدث التضخم المفرط في ألمانيا على صورة تذبذب واحد مهم اسـتمر (9) أشهر زائدا خمس تذبذبات صغيرة في الأسعار، وفي استراليا شمل على تذبذب واحد مهم استمر (8) أشهر زائدا تذبذبان صغيران، وفي الصين ما بـين 1941 1945 كانت هناك ثلاث تذبذبات مهمة في الأسعار استمرت لمدة (19) شهرا.</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263084727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792888"/>
            <a:ext cx="7992888" cy="5724644"/>
          </a:xfrm>
          <a:prstGeom prst="rect">
            <a:avLst/>
          </a:prstGeom>
        </p:spPr>
        <p:txBody>
          <a:bodyPr wrap="square">
            <a:spAutoFit/>
          </a:bodyPr>
          <a:lstStyle/>
          <a:p>
            <a:pPr algn="just" rtl="1"/>
            <a:r>
              <a:rPr lang="ar-DZ" sz="2400" dirty="0">
                <a:latin typeface="Sakkal Majalla" pitchFamily="2" charset="-78"/>
                <a:cs typeface="Sakkal Majalla" pitchFamily="2" charset="-78"/>
              </a:rPr>
              <a:t>قبل أن تظهر النقود في شكلها الحالي، مرت بالعديد من المراحل وذلك حسب تطور حياة البشر، وفي </a:t>
            </a:r>
            <a:r>
              <a:rPr lang="ar-DZ" sz="2400" dirty="0" err="1">
                <a:latin typeface="Sakkal Majalla" pitchFamily="2" charset="-78"/>
                <a:cs typeface="Sakkal Majalla" pitchFamily="2" charset="-78"/>
              </a:rPr>
              <a:t>مايلي</a:t>
            </a:r>
            <a:r>
              <a:rPr lang="ar-DZ" sz="2400" dirty="0">
                <a:latin typeface="Sakkal Majalla" pitchFamily="2" charset="-78"/>
                <a:cs typeface="Sakkal Majalla" pitchFamily="2" charset="-78"/>
              </a:rPr>
              <a:t> أهمّ هذه المراحل:</a:t>
            </a:r>
            <a:endParaRPr lang="fr-FR" sz="2400" dirty="0">
              <a:latin typeface="Sakkal Majalla" pitchFamily="2" charset="-78"/>
              <a:cs typeface="Sakkal Majalla" pitchFamily="2" charset="-78"/>
            </a:endParaRPr>
          </a:p>
          <a:p>
            <a:pPr lvl="0" algn="just" rtl="1"/>
            <a:r>
              <a:rPr lang="ar-DZ" sz="2800" b="1" dirty="0">
                <a:latin typeface="Sakkal Majalla" pitchFamily="2" charset="-78"/>
                <a:cs typeface="Sakkal Majalla" pitchFamily="2" charset="-78"/>
              </a:rPr>
              <a:t>مرحلة الاكتفاء الذاتي</a:t>
            </a:r>
            <a:r>
              <a:rPr lang="ar-DZ" sz="2400" b="1" dirty="0">
                <a:latin typeface="Sakkal Majalla" pitchFamily="2" charset="-78"/>
                <a:cs typeface="Sakkal Majalla" pitchFamily="2" charset="-78"/>
              </a:rPr>
              <a:t>: </a:t>
            </a:r>
            <a:r>
              <a:rPr lang="ar-DZ" sz="2400" dirty="0">
                <a:latin typeface="Sakkal Majalla" pitchFamily="2" charset="-78"/>
                <a:cs typeface="Sakkal Majalla" pitchFamily="2" charset="-78"/>
              </a:rPr>
              <a:t>كانت هذه المرحلة تتميز بكون الإنسان لم يقم فيها بدور إيجابي </a:t>
            </a:r>
            <a:r>
              <a:rPr lang="ar-DZ" sz="2400" dirty="0" smtClean="0">
                <a:latin typeface="Sakkal Majalla" pitchFamily="2" charset="-78"/>
                <a:cs typeface="Sakkal Majalla" pitchFamily="2" charset="-78"/>
              </a:rPr>
              <a:t>في تعامله </a:t>
            </a:r>
            <a:r>
              <a:rPr lang="ar-DZ" sz="2400" dirty="0">
                <a:latin typeface="Sakkal Majalla" pitchFamily="2" charset="-78"/>
                <a:cs typeface="Sakkal Majalla" pitchFamily="2" charset="-78"/>
              </a:rPr>
              <a:t>مع الطبيعة حيث كان الدور قاصرا على الاستفادة بما حوله دون أن يحاول تغيير الظروف المحيطة به، وقد سُميت هذه المرحلة بالاكتفاء الذاتي، لأنّ كلّ أسرة كانت مكتفية ذاتيا بنفسها، حيث يتعاون رب الأسرة وباقي أفراد العائلة لتوفير كما يحتاجون إليه من طعام، شراب، ملبس، مسكن...إلخ.</a:t>
            </a:r>
            <a:endParaRPr lang="fr-FR" sz="2400" dirty="0">
              <a:latin typeface="Sakkal Majalla" pitchFamily="2" charset="-78"/>
              <a:cs typeface="Sakkal Majalla" pitchFamily="2" charset="-78"/>
            </a:endParaRPr>
          </a:p>
          <a:p>
            <a:pPr lvl="0" algn="just" rtl="1"/>
            <a:r>
              <a:rPr lang="ar-DZ" sz="2800" b="1" dirty="0">
                <a:latin typeface="Sakkal Majalla" pitchFamily="2" charset="-78"/>
                <a:cs typeface="Sakkal Majalla" pitchFamily="2" charset="-78"/>
              </a:rPr>
              <a:t>مرحلة المقايضة:</a:t>
            </a:r>
            <a:r>
              <a:rPr lang="ar-DZ" sz="2800" dirty="0">
                <a:latin typeface="Sakkal Majalla" pitchFamily="2" charset="-78"/>
                <a:cs typeface="Sakkal Majalla" pitchFamily="2" charset="-78"/>
              </a:rPr>
              <a:t> </a:t>
            </a:r>
            <a:r>
              <a:rPr lang="ar-DZ" sz="2400" dirty="0">
                <a:latin typeface="Sakkal Majalla" pitchFamily="2" charset="-78"/>
                <a:cs typeface="Sakkal Majalla" pitchFamily="2" charset="-78"/>
              </a:rPr>
              <a:t>وتعني مبادلة سلعة بسلعة اخرى مباشرة، كما يمكن تعريفها ايضا على انها " مبادلة سلعة بسلعة أو سلعة بخدمة أو خدمة بخدمة بدون استعمال النقود، وفي سبيل ذلك يجب استخدام معدل معين لإتمام العملية"، </a:t>
            </a:r>
            <a:r>
              <a:rPr lang="ar-DZ" sz="2400" b="1" dirty="0">
                <a:latin typeface="Sakkal Majalla" pitchFamily="2" charset="-78"/>
                <a:cs typeface="Sakkal Majalla" pitchFamily="2" charset="-78"/>
              </a:rPr>
              <a:t>ومن شروطها</a:t>
            </a:r>
            <a:r>
              <a:rPr lang="ar-DZ" sz="2400" dirty="0">
                <a:latin typeface="Sakkal Majalla" pitchFamily="2" charset="-78"/>
                <a:cs typeface="Sakkal Majalla" pitchFamily="2" charset="-78"/>
              </a:rPr>
              <a:t>: </a:t>
            </a:r>
            <a:endParaRPr lang="fr-FR" sz="2400" dirty="0">
              <a:latin typeface="Sakkal Majalla" pitchFamily="2" charset="-78"/>
              <a:cs typeface="Sakkal Majalla" pitchFamily="2" charset="-78"/>
            </a:endParaRPr>
          </a:p>
          <a:p>
            <a:pPr lvl="0" algn="just" rtl="1"/>
            <a:r>
              <a:rPr lang="ar-DZ" sz="2400" dirty="0">
                <a:latin typeface="Sakkal Majalla" pitchFamily="2" charset="-78"/>
                <a:cs typeface="Sakkal Majalla" pitchFamily="2" charset="-78"/>
              </a:rPr>
              <a:t>وجود سوق، توافق الرغبات، الاهتداء الى نسب التبادل</a:t>
            </a:r>
            <a:r>
              <a:rPr lang="ar-DZ" sz="2400" b="1" dirty="0">
                <a:latin typeface="Sakkal Majalla" pitchFamily="2" charset="-78"/>
                <a:cs typeface="Sakkal Majalla" pitchFamily="2" charset="-78"/>
              </a:rPr>
              <a:t>.</a:t>
            </a:r>
            <a:endParaRPr lang="fr-FR" sz="2400" dirty="0">
              <a:latin typeface="Sakkal Majalla" pitchFamily="2" charset="-78"/>
              <a:cs typeface="Sakkal Majalla" pitchFamily="2" charset="-78"/>
            </a:endParaRPr>
          </a:p>
          <a:p>
            <a:pPr lvl="0" algn="just" rtl="1"/>
            <a:r>
              <a:rPr lang="ar-DZ" sz="2400" b="1" dirty="0">
                <a:latin typeface="Sakkal Majalla" pitchFamily="2" charset="-78"/>
                <a:cs typeface="Sakkal Majalla" pitchFamily="2" charset="-78"/>
              </a:rPr>
              <a:t>ومن عيوبها: </a:t>
            </a:r>
            <a:endParaRPr lang="fr-FR" sz="2400" dirty="0">
              <a:latin typeface="Sakkal Majalla" pitchFamily="2" charset="-78"/>
              <a:cs typeface="Sakkal Majalla" pitchFamily="2" charset="-78"/>
            </a:endParaRPr>
          </a:p>
          <a:p>
            <a:pPr lvl="0" algn="just" rtl="1"/>
            <a:r>
              <a:rPr lang="ar-DZ" sz="2400" dirty="0">
                <a:latin typeface="Sakkal Majalla" pitchFamily="2" charset="-78"/>
                <a:cs typeface="Sakkal Majalla" pitchFamily="2" charset="-78"/>
              </a:rPr>
              <a:t> صعوبة توافق الرغبات، صعوبة تحديد نسب التبادل، صعوبة تجزئة السلع وتخزينها، صعوبة النقل، سرعة التلف لبعض السلع، ..الخ.</a:t>
            </a:r>
            <a:endParaRPr lang="fr-FR" sz="2400" dirty="0">
              <a:latin typeface="Sakkal Majalla" pitchFamily="2" charset="-78"/>
              <a:cs typeface="Sakkal Majalla" pitchFamily="2" charset="-78"/>
            </a:endParaRPr>
          </a:p>
          <a:p>
            <a:pPr algn="just" rtl="1"/>
            <a:endParaRPr lang="ar-DZ" sz="2200" dirty="0">
              <a:latin typeface="Sakkal Majalla" pitchFamily="2" charset="-78"/>
              <a:cs typeface="Sakkal Majalla" pitchFamily="2" charset="-78"/>
            </a:endParaRPr>
          </a:p>
        </p:txBody>
      </p:sp>
      <p:sp>
        <p:nvSpPr>
          <p:cNvPr id="3" name="Rectangle 2"/>
          <p:cNvSpPr/>
          <p:nvPr/>
        </p:nvSpPr>
        <p:spPr>
          <a:xfrm>
            <a:off x="2124236" y="139564"/>
            <a:ext cx="4896544" cy="584775"/>
          </a:xfrm>
          <a:prstGeom prst="rect">
            <a:avLst/>
          </a:prstGeom>
        </p:spPr>
        <p:txBody>
          <a:bodyPr wrap="square">
            <a:spAutoFit/>
          </a:bodyPr>
          <a:lstStyle/>
          <a:p>
            <a:pPr lvl="0" algn="ctr" rtl="1"/>
            <a:r>
              <a:rPr lang="ar-DZ" sz="3200" b="1" dirty="0">
                <a:solidFill>
                  <a:srgbClr val="0070C0"/>
                </a:solidFill>
                <a:latin typeface="Sakkal Majalla" pitchFamily="2" charset="-78"/>
                <a:cs typeface="Sakkal Majalla" pitchFamily="2" charset="-78"/>
              </a:rPr>
              <a:t>المحاضرة الأولى: </a:t>
            </a:r>
            <a:r>
              <a:rPr lang="ar-DZ" sz="3200" b="1" dirty="0" smtClean="0">
                <a:solidFill>
                  <a:srgbClr val="0070C0"/>
                </a:solidFill>
                <a:latin typeface="Sakkal Majalla" pitchFamily="2" charset="-78"/>
                <a:cs typeface="Sakkal Majalla" pitchFamily="2" charset="-78"/>
              </a:rPr>
              <a:t>النقود ومراحل تطورها</a:t>
            </a:r>
            <a:endParaRPr lang="fr-FR" sz="32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287"/>
            <a:ext cx="7954947" cy="7109639"/>
          </a:xfrm>
          <a:prstGeom prst="rect">
            <a:avLst/>
          </a:prstGeom>
        </p:spPr>
        <p:txBody>
          <a:bodyPr wrap="square">
            <a:spAutoFit/>
          </a:bodyPr>
          <a:lstStyle/>
          <a:p>
            <a:pPr algn="just" rtl="1"/>
            <a:r>
              <a:rPr lang="ar-SA" sz="2400" dirty="0">
                <a:latin typeface="Sakkal Majalla" pitchFamily="2" charset="-78"/>
                <a:cs typeface="Sakkal Majalla" pitchFamily="2" charset="-78"/>
              </a:rPr>
              <a:t>ومن سمات التضخم المفرط الذي تعرضت له البلدان المذكورة هي</a:t>
            </a:r>
            <a:r>
              <a:rPr lang="en-US" sz="2400" dirty="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r>
              <a:rPr lang="en-US" sz="2400" dirty="0">
                <a:latin typeface="Sakkal Majalla" pitchFamily="2" charset="-78"/>
                <a:cs typeface="Sakkal Majalla" pitchFamily="2" charset="-78"/>
              </a:rPr>
              <a:t>  -1</a:t>
            </a:r>
            <a:r>
              <a:rPr lang="ar-SA" sz="2400" dirty="0">
                <a:latin typeface="Sakkal Majalla" pitchFamily="2" charset="-78"/>
                <a:cs typeface="Sakkal Majalla" pitchFamily="2" charset="-78"/>
              </a:rPr>
              <a:t>تزايد الأسعار بمعدل أكبر من كمية النقود وسرعة تداولها، فقد أصـبح هنـاك عجز في كمية النقود في ألمانيا على الرغم من آلات الطبع كانت تعمل طوال الوقت، وبالتالي فإن النسبة بين الرقم القياسي للأسعار والرقم القياسـي لكميـة النقود</a:t>
            </a:r>
            <a:r>
              <a:rPr lang="en-US" sz="2400" dirty="0">
                <a:latin typeface="Sakkal Majalla" pitchFamily="2" charset="-78"/>
                <a:cs typeface="Sakkal Majalla" pitchFamily="2" charset="-78"/>
              </a:rPr>
              <a:t> (P/M) </a:t>
            </a:r>
            <a:r>
              <a:rPr lang="ar-SA" sz="2400" dirty="0">
                <a:latin typeface="Sakkal Majalla" pitchFamily="2" charset="-78"/>
                <a:cs typeface="Sakkal Majalla" pitchFamily="2" charset="-78"/>
              </a:rPr>
              <a:t>اتجهت نحو الارتفاع ومعكوس هذه النسبة</a:t>
            </a:r>
            <a:r>
              <a:rPr lang="en-US" sz="2400" dirty="0">
                <a:latin typeface="Sakkal Majalla" pitchFamily="2" charset="-78"/>
                <a:cs typeface="Sakkal Majalla" pitchFamily="2" charset="-78"/>
              </a:rPr>
              <a:t> (M/P) </a:t>
            </a:r>
            <a:r>
              <a:rPr lang="ar-SA" sz="2400" dirty="0">
                <a:latin typeface="Sakkal Majalla" pitchFamily="2" charset="-78"/>
                <a:cs typeface="Sakkal Majalla" pitchFamily="2" charset="-78"/>
              </a:rPr>
              <a:t>التـي تمثـل القيمة الحقيقية للنقود تميل نحو الانخفاض، فقد وصلت هذه النسبة في ألمانيا 5.4 مرة بين </a:t>
            </a:r>
            <a:r>
              <a:rPr lang="ar-SA" sz="2400" dirty="0" err="1">
                <a:latin typeface="Sakkal Majalla" pitchFamily="2" charset="-78"/>
                <a:cs typeface="Sakkal Majalla" pitchFamily="2" charset="-78"/>
              </a:rPr>
              <a:t>جنيوري</a:t>
            </a:r>
            <a:r>
              <a:rPr lang="ar-SA" sz="2400" dirty="0">
                <a:latin typeface="Sakkal Majalla" pitchFamily="2" charset="-78"/>
                <a:cs typeface="Sakkal Majalla" pitchFamily="2" charset="-78"/>
              </a:rPr>
              <a:t> عام 1922 وجولاي عام 1923. وفي الصين 16.6 مرة في جون 1948،فانخفضت بالتالي القيمة الحقيقية للنقود</a:t>
            </a:r>
            <a:r>
              <a:rPr lang="en-US" sz="2400" dirty="0">
                <a:latin typeface="Sakkal Majalla" pitchFamily="2" charset="-78"/>
                <a:cs typeface="Sakkal Majalla" pitchFamily="2" charset="-78"/>
              </a:rPr>
              <a:t> (M/P) </a:t>
            </a:r>
            <a:r>
              <a:rPr lang="ar-SA" sz="2400" dirty="0">
                <a:latin typeface="Sakkal Majalla" pitchFamily="2" charset="-78"/>
                <a:cs typeface="Sakkal Majalla" pitchFamily="2" charset="-78"/>
              </a:rPr>
              <a:t>إلـى</a:t>
            </a:r>
            <a:r>
              <a:rPr lang="en-US" sz="2400" dirty="0">
                <a:latin typeface="Sakkal Majalla" pitchFamily="2" charset="-78"/>
                <a:cs typeface="Sakkal Majalla" pitchFamily="2" charset="-78"/>
              </a:rPr>
              <a:t>0.18</a:t>
            </a:r>
            <a:r>
              <a:rPr lang="ar-SA" sz="2400" dirty="0">
                <a:latin typeface="Sakkal Majalla" pitchFamily="2" charset="-78"/>
                <a:cs typeface="Sakkal Majalla" pitchFamily="2" charset="-78"/>
              </a:rPr>
              <a:t> في الأولى وإلى 0.06 في الثانية لنفس الفترة. </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2- انتشار التوقعات المستقبلية باستمرار الارتفاع في الأسعار المتوقعة وتجاوزهـا الأسعار الفعلية مما يدفع الأفراد نحو تفضيل شراء السلع لخزنها للمستقبل، كما تدفع هذه التوقعات المنتجين إنتاج السلع لغرض التخـزين ولـيس للبيـع الفوري، مما ينجم عنه فجوة بين العرض الكلي والطلب الكلي لصالح تكـوين فائض في الطلب يزيد من أرباح المنتجين والبائعين ويرفع بالتالي من معـدل الأسعار والأجور، ففي الصين أصبح اختزان السلع والمواد الأولية والمضاربة شائعا خلال الفترة 1947-1948، مما زاد من الفجوة التضخمية</a:t>
            </a:r>
            <a:r>
              <a:rPr lang="ar-SA" sz="2400" baseline="30000" dirty="0">
                <a:latin typeface="Sakkal Majalla" pitchFamily="2" charset="-78"/>
                <a:cs typeface="Sakkal Majalla" pitchFamily="2" charset="-78"/>
              </a:rPr>
              <a:t>.</a:t>
            </a:r>
            <a:r>
              <a:rPr lang="ar-SA" sz="2400" dirty="0">
                <a:latin typeface="Sakkal Majalla" pitchFamily="2" charset="-78"/>
                <a:cs typeface="Sakkal Majalla" pitchFamily="2" charset="-78"/>
              </a:rPr>
              <a:t>. </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3- هبوط سرعة تداول النقود في المراحل الأولى من التضخم، وقد حدث ذلك بعد الحرب العالمية الأولى 1922-1923 لاعتقاد الأفراد عـودة الأسـعار إلـى سابقها، فاحتفظ الأفراد بالعملة توقعا منهم حصول انخفاض في الأسعار، ولكن هبوط سرعة تداول النقود وتدهور قوتها الشرائية أدى إلى تزايد طبع النقـود من قبل السلطات النقدية وتزايد عـرض النقـد والأسـعار وفقـدان العملـة لوظائفها</a:t>
            </a:r>
            <a:r>
              <a:rPr lang="ar-SA" sz="2400" dirty="0" smtClean="0">
                <a:latin typeface="Sakkal Majalla" pitchFamily="2" charset="-78"/>
                <a:cs typeface="Sakkal Majalla" pitchFamily="2" charset="-78"/>
              </a:rPr>
              <a:t>.</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263084727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8112" y="188640"/>
            <a:ext cx="8100392" cy="6740307"/>
          </a:xfrm>
          <a:prstGeom prst="rect">
            <a:avLst/>
          </a:prstGeom>
        </p:spPr>
        <p:txBody>
          <a:bodyPr wrap="square">
            <a:spAutoFit/>
          </a:bodyPr>
          <a:lstStyle/>
          <a:p>
            <a:pPr algn="just" rtl="1"/>
            <a:r>
              <a:rPr lang="en-US" sz="2400" dirty="0">
                <a:latin typeface="Sakkal Majalla" pitchFamily="2" charset="-78"/>
                <a:cs typeface="Sakkal Majalla" pitchFamily="2" charset="-78"/>
              </a:rPr>
              <a:t>4 </a:t>
            </a:r>
            <a:r>
              <a:rPr lang="ar-SA" sz="2400" dirty="0">
                <a:latin typeface="Sakkal Majalla" pitchFamily="2" charset="-78"/>
                <a:cs typeface="Sakkal Majalla" pitchFamily="2" charset="-78"/>
              </a:rPr>
              <a:t>- إن الأسعار غير المستقرة التي تميز التضخم المفرط يرافقها تحـرك الأجـور بصورة متكررة، ففي الظروف العادية يتحرك الأجر الحقيقي للفـرد الواحـد بمعدل 1% أو أقل من شهر لآخر، ولكن خلال عام 1921 تغيرت الأجـود الحقيقية في ألمانيا بمعدل 30% في كل شهر وترك هذا التقلب عبء كبيرا على العمال وقطاع الأعمال ودمر هبوط المارك ثروات أغلب فئات المجتمـع الألماني</a:t>
            </a:r>
            <a:r>
              <a:rPr lang="ar-SA" sz="2400" dirty="0" smtClean="0">
                <a:latin typeface="Sakkal Majalla" pitchFamily="2" charset="-78"/>
                <a:cs typeface="Sakkal Majalla" pitchFamily="2" charset="-78"/>
              </a:rPr>
              <a:t>.</a:t>
            </a:r>
            <a:endParaRPr lang="ar-DZ" sz="2400" dirty="0" smtClean="0">
              <a:latin typeface="Sakkal Majalla" pitchFamily="2" charset="-78"/>
              <a:cs typeface="Sakkal Majalla" pitchFamily="2" charset="-78"/>
            </a:endParaRPr>
          </a:p>
          <a:p>
            <a:pPr algn="just" rtl="1"/>
            <a:r>
              <a:rPr lang="ar-SA" sz="2400" b="1" dirty="0">
                <a:latin typeface="Sakkal Majalla" pitchFamily="2" charset="-78"/>
                <a:cs typeface="Sakkal Majalla" pitchFamily="2" charset="-78"/>
              </a:rPr>
              <a:t>2.نظريات (أسباب) التضخم</a:t>
            </a:r>
            <a:r>
              <a:rPr lang="en-US" sz="2400" b="1" dirty="0">
                <a:latin typeface="Sakkal Majalla" pitchFamily="2" charset="-78"/>
                <a:cs typeface="Sakkal Majalla" pitchFamily="2" charset="-78"/>
              </a:rPr>
              <a:t>: </a:t>
            </a:r>
            <a:r>
              <a:rPr lang="ar-SA" sz="2400" dirty="0">
                <a:latin typeface="Sakkal Majalla" pitchFamily="2" charset="-78"/>
                <a:cs typeface="Sakkal Majalla" pitchFamily="2" charset="-78"/>
              </a:rPr>
              <a:t> إن المدخل الرئيسي للتضخم يرتبط بصورة رئيسية بتفسير المدرسة </a:t>
            </a:r>
            <a:r>
              <a:rPr lang="ar-SA" sz="2400" dirty="0" err="1">
                <a:latin typeface="Sakkal Majalla" pitchFamily="2" charset="-78"/>
                <a:cs typeface="Sakkal Majalla" pitchFamily="2" charset="-78"/>
              </a:rPr>
              <a:t>النقودية</a:t>
            </a:r>
            <a:r>
              <a:rPr lang="ar-SA" sz="2400" dirty="0">
                <a:latin typeface="Sakkal Majalla" pitchFamily="2" charset="-78"/>
                <a:cs typeface="Sakkal Majalla" pitchFamily="2" charset="-78"/>
              </a:rPr>
              <a:t> والهيكلية، فقد أشارت نظرية كمية النقود كما صاغها فيـشر أن المـستوى العـام للأسعار هو دالة لكمية النقود وأن التضخم ليس إلا ظاهرة نقدية ناجمة عن الزيادة المحسوسة في كمية النقود، وهذا ما أشارت إليه النظرية الكميـة الجديـدة بقيـادة </a:t>
            </a:r>
            <a:r>
              <a:rPr lang="ar-SA" sz="2400" dirty="0" err="1">
                <a:latin typeface="Sakkal Majalla" pitchFamily="2" charset="-78"/>
                <a:cs typeface="Sakkal Majalla" pitchFamily="2" charset="-78"/>
              </a:rPr>
              <a:t>میلتون</a:t>
            </a:r>
            <a:r>
              <a:rPr lang="ar-SA" sz="2400" dirty="0">
                <a:latin typeface="Sakkal Majalla" pitchFamily="2" charset="-78"/>
                <a:cs typeface="Sakkal Majalla" pitchFamily="2" charset="-78"/>
              </a:rPr>
              <a:t> </a:t>
            </a:r>
            <a:r>
              <a:rPr lang="ar-SA" sz="2400" dirty="0" err="1">
                <a:latin typeface="Sakkal Majalla" pitchFamily="2" charset="-78"/>
                <a:cs typeface="Sakkal Majalla" pitchFamily="2" charset="-78"/>
              </a:rPr>
              <a:t>فریدمان</a:t>
            </a:r>
            <a:r>
              <a:rPr lang="ar-SA" sz="2400" dirty="0">
                <a:latin typeface="Sakkal Majalla" pitchFamily="2" charset="-78"/>
                <a:cs typeface="Sakkal Majalla" pitchFamily="2" charset="-78"/>
              </a:rPr>
              <a:t> الذي يرى أن التضخم أيضا هو ظاهرة نقدية بحتة ناجمة عن نمو النقود بسرعة أكبر من نمو الناتج الحقيقي، ورفض فريدمان ما روج في السبعينات من أن التضخم سببه ارتفاع في أسعار البترول والمواد الغذائية ، ويـشيـر بـأن تحقيق الاستقرار النقدي يتطلب أن تنمو كمية النقود بمعدلات تحقق رعية الأفـراد في الاحتفاظ بنسبة من دخولهم النقدية على شكل أرصدة نقدية، وبنفس الاتجـاه أشار </a:t>
            </a:r>
            <a:r>
              <a:rPr lang="ar-SA" sz="2400" dirty="0" err="1">
                <a:latin typeface="Sakkal Majalla" pitchFamily="2" charset="-78"/>
                <a:cs typeface="Sakkal Majalla" pitchFamily="2" charset="-78"/>
              </a:rPr>
              <a:t>فيليمتك</a:t>
            </a:r>
            <a:r>
              <a:rPr lang="en-US" sz="2400" dirty="0">
                <a:latin typeface="Sakkal Majalla" pitchFamily="2" charset="-78"/>
                <a:cs typeface="Sakkal Majalla" pitchFamily="2" charset="-78"/>
              </a:rPr>
              <a:t> (</a:t>
            </a:r>
            <a:r>
              <a:rPr lang="en-US" sz="2400" dirty="0" err="1">
                <a:latin typeface="Sakkal Majalla" pitchFamily="2" charset="-78"/>
                <a:cs typeface="Sakkal Majalla" pitchFamily="2" charset="-78"/>
              </a:rPr>
              <a:t>Flemining</a:t>
            </a:r>
            <a:r>
              <a:rPr lang="en-US" sz="2400" dirty="0">
                <a:latin typeface="Sakkal Majalla" pitchFamily="2" charset="-78"/>
                <a:cs typeface="Sakkal Majalla" pitchFamily="2" charset="-78"/>
              </a:rPr>
              <a:t>) </a:t>
            </a:r>
            <a:r>
              <a:rPr lang="ar-SA" sz="2400" dirty="0">
                <a:latin typeface="Sakkal Majalla" pitchFamily="2" charset="-78"/>
                <a:cs typeface="Sakkal Majalla" pitchFamily="2" charset="-78"/>
              </a:rPr>
              <a:t>أن التوسع النقدي هو السبب في زيادة مستوى الطلـب الكلي والأسعار في العديد من الدول، وذكر </a:t>
            </a:r>
            <a:r>
              <a:rPr lang="ar-SA" sz="2400" dirty="0" err="1">
                <a:latin typeface="Sakkal Majalla" pitchFamily="2" charset="-78"/>
                <a:cs typeface="Sakkal Majalla" pitchFamily="2" charset="-78"/>
              </a:rPr>
              <a:t>كيغن</a:t>
            </a:r>
            <a:r>
              <a:rPr lang="en-US" sz="2400" dirty="0">
                <a:latin typeface="Sakkal Majalla" pitchFamily="2" charset="-78"/>
                <a:cs typeface="Sakkal Majalla" pitchFamily="2" charset="-78"/>
              </a:rPr>
              <a:t> (</a:t>
            </a:r>
            <a:r>
              <a:rPr lang="en-US" sz="2400" dirty="0" err="1">
                <a:latin typeface="Sakkal Majalla" pitchFamily="2" charset="-78"/>
                <a:cs typeface="Sakkal Majalla" pitchFamily="2" charset="-78"/>
              </a:rPr>
              <a:t>Cagam</a:t>
            </a:r>
            <a:r>
              <a:rPr lang="en-US" sz="2400" dirty="0">
                <a:latin typeface="Sakkal Majalla" pitchFamily="2" charset="-78"/>
                <a:cs typeface="Sakkal Majalla" pitchFamily="2" charset="-78"/>
              </a:rPr>
              <a:t>) </a:t>
            </a:r>
            <a:r>
              <a:rPr lang="ar-SA" sz="2400" dirty="0">
                <a:latin typeface="Sakkal Majalla" pitchFamily="2" charset="-78"/>
                <a:cs typeface="Sakkal Majalla" pitchFamily="2" charset="-78"/>
              </a:rPr>
              <a:t>الذي ينتمـي إلـى المدرسة </a:t>
            </a:r>
            <a:r>
              <a:rPr lang="ar-SA" sz="2400" dirty="0" err="1">
                <a:latin typeface="Sakkal Majalla" pitchFamily="2" charset="-78"/>
                <a:cs typeface="Sakkal Majalla" pitchFamily="2" charset="-78"/>
              </a:rPr>
              <a:t>النقودية</a:t>
            </a:r>
            <a:r>
              <a:rPr lang="ar-SA" sz="2400" dirty="0">
                <a:latin typeface="Sakkal Majalla" pitchFamily="2" charset="-78"/>
                <a:cs typeface="Sakkal Majalla" pitchFamily="2" charset="-78"/>
              </a:rPr>
              <a:t> في إشارته للتضخم في الولايات المتحدة في نهاية السبعينات أن تخفيض النفقات الحكومية والنمو النقدي قد ساهم في تخفيض التضخم في أمريكا من 7% عام 1968 إلى 3% عام 1969 وان تخفيض معدل التوسع النقـدي أدى إلى الطلب الكلي فيها . </a:t>
            </a:r>
            <a:endParaRPr lang="fr-FR" sz="2400" dirty="0">
              <a:latin typeface="Sakkal Majalla" pitchFamily="2" charset="-78"/>
              <a:cs typeface="Sakkal Majalla" pitchFamily="2" charset="-78"/>
            </a:endParaRPr>
          </a:p>
          <a:p>
            <a:pPr algn="just" rtl="1"/>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162368041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32656"/>
            <a:ext cx="7902624" cy="5262979"/>
          </a:xfrm>
          <a:prstGeom prst="rect">
            <a:avLst/>
          </a:prstGeom>
        </p:spPr>
        <p:txBody>
          <a:bodyPr wrap="square">
            <a:spAutoFit/>
          </a:bodyPr>
          <a:lstStyle/>
          <a:p>
            <a:pPr algn="just" rtl="1"/>
            <a:r>
              <a:rPr lang="ar-SA" sz="2400" dirty="0" smtClean="0">
                <a:latin typeface="Sakkal Majalla" pitchFamily="2" charset="-78"/>
                <a:cs typeface="Sakkal Majalla" pitchFamily="2" charset="-78"/>
              </a:rPr>
              <a:t>كما </a:t>
            </a:r>
            <a:r>
              <a:rPr lang="ar-SA" sz="2400" dirty="0">
                <a:latin typeface="Sakkal Majalla" pitchFamily="2" charset="-78"/>
                <a:cs typeface="Sakkal Majalla" pitchFamily="2" charset="-78"/>
              </a:rPr>
              <a:t>ذكر </a:t>
            </a:r>
            <a:r>
              <a:rPr lang="ar-SA" sz="2400" dirty="0" err="1">
                <a:latin typeface="Sakkal Majalla" pitchFamily="2" charset="-78"/>
                <a:cs typeface="Sakkal Majalla" pitchFamily="2" charset="-78"/>
              </a:rPr>
              <a:t>تريفتك</a:t>
            </a:r>
            <a:r>
              <a:rPr lang="ar-SA" sz="2400" dirty="0">
                <a:latin typeface="Sakkal Majalla" pitchFamily="2" charset="-78"/>
                <a:cs typeface="Sakkal Majalla" pitchFamily="2" charset="-78"/>
              </a:rPr>
              <a:t> </a:t>
            </a:r>
            <a:r>
              <a:rPr lang="ar-SA" sz="2400" dirty="0" err="1">
                <a:latin typeface="Sakkal Majalla" pitchFamily="2" charset="-78"/>
                <a:cs typeface="Sakkal Majalla" pitchFamily="2" charset="-78"/>
              </a:rPr>
              <a:t>ومولفيإن</a:t>
            </a:r>
            <a:r>
              <a:rPr lang="ar-SA" sz="2400" dirty="0">
                <a:latin typeface="Sakkal Majalla" pitchFamily="2" charset="-78"/>
                <a:cs typeface="Sakkal Majalla" pitchFamily="2" charset="-78"/>
              </a:rPr>
              <a:t> زيادة العجز الحكومي يقود إلى زيادة فـي عرض النقد وفي المستوى العام للأسعار وهذا ما يدعى بـالأثر النقـدي للعجـز الحكومي، ولاحظا أن الأسعار ترتفع بمعدل أعلى من الزيادة فـي كميـة النقـود، ووجد ويليام </a:t>
            </a:r>
            <a:r>
              <a:rPr lang="ar-SA" sz="2400" dirty="0" err="1">
                <a:latin typeface="Sakkal Majalla" pitchFamily="2" charset="-78"/>
                <a:cs typeface="Sakkal Majalla" pitchFamily="2" charset="-78"/>
              </a:rPr>
              <a:t>برانسون</a:t>
            </a:r>
            <a:r>
              <a:rPr lang="ar-SA" sz="2400" dirty="0">
                <a:latin typeface="Sakkal Majalla" pitchFamily="2" charset="-78"/>
                <a:cs typeface="Sakkal Majalla" pitchFamily="2" charset="-78"/>
              </a:rPr>
              <a:t> وآخرون استجابة أسعار الجملة ومخفض الناتج القـومي للتغير في عرض النقد بمعناه الضيق والواسع في اليابان وكان معامل العلاقة بينهما مرتفع للفترة قبل عام 1964 نظرا لاعتماد قطاع الأعمال علـى الاقتـراض مـن البنوك اليابانية بحيث إن التغّير في عرض النقود أثّر بصورة مباشرة على مستوى الأسعار، لذلك فإن الحلول التي يطرحها </a:t>
            </a:r>
            <a:r>
              <a:rPr lang="ar-SA" sz="2400" dirty="0" err="1">
                <a:latin typeface="Sakkal Majalla" pitchFamily="2" charset="-78"/>
                <a:cs typeface="Sakkal Majalla" pitchFamily="2" charset="-78"/>
              </a:rPr>
              <a:t>النقوديون</a:t>
            </a:r>
            <a:r>
              <a:rPr lang="ar-SA" sz="2400" dirty="0">
                <a:latin typeface="Sakkal Majalla" pitchFamily="2" charset="-78"/>
                <a:cs typeface="Sakkal Majalla" pitchFamily="2" charset="-78"/>
              </a:rPr>
              <a:t> لعلاج التضخم تنـصب علـى استبعاد العجز بالموازنة ووضع قيود على الائتمـان واسـتبعاد التـشوهات فـي الاقتصاد الوطني، ومع ذلك لا ينكر </a:t>
            </a:r>
            <a:r>
              <a:rPr lang="ar-SA" sz="2400" dirty="0" err="1">
                <a:latin typeface="Sakkal Majalla" pitchFamily="2" charset="-78"/>
                <a:cs typeface="Sakkal Majalla" pitchFamily="2" charset="-78"/>
              </a:rPr>
              <a:t>النقوديون</a:t>
            </a:r>
            <a:r>
              <a:rPr lang="ar-SA" sz="2400" dirty="0">
                <a:latin typeface="Sakkal Majalla" pitchFamily="2" charset="-78"/>
                <a:cs typeface="Sakkal Majalla" pitchFamily="2" charset="-78"/>
              </a:rPr>
              <a:t> العوامل الأخـرى المـؤثرة علـى التضخم، فقد توصلوا إلى نتيجة مدهشة كما يذكر </a:t>
            </a:r>
            <a:r>
              <a:rPr lang="ar-SA" sz="2400" dirty="0" err="1">
                <a:latin typeface="Sakkal Majalla" pitchFamily="2" charset="-78"/>
                <a:cs typeface="Sakkal Majalla" pitchFamily="2" charset="-78"/>
              </a:rPr>
              <a:t>كريكباتريك</a:t>
            </a:r>
            <a:r>
              <a:rPr lang="ar-SA" sz="2400" dirty="0">
                <a:latin typeface="Sakkal Majalla" pitchFamily="2" charset="-78"/>
                <a:cs typeface="Sakkal Majalla" pitchFamily="2" charset="-78"/>
              </a:rPr>
              <a:t> ونيكسون وهـي أن العوامل المسئولة عن التضخم في البلدان النامية هي عوامـل سياسـية بالدرجـة الأولى أكثر منها اقتصادية، ففي الخمسينات كان الهدفان الرئيسيان في هذه البلـدان هما التصنيع والتحديث، ولكن تلك الأهداف حققت مكاسـب لمجموعـات سياسـية متعدّدة في البلاد تمخض عنها وضع سياسات حكومية متنافرة واتخاذ قرارات غيـر سليمة كانت من الأسباب الرئيسية لتفسير التضخم فيها.</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3810800491"/>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88640"/>
            <a:ext cx="8064896" cy="4893647"/>
          </a:xfrm>
          <a:prstGeom prst="rect">
            <a:avLst/>
          </a:prstGeom>
        </p:spPr>
        <p:txBody>
          <a:bodyPr wrap="square">
            <a:spAutoFit/>
          </a:bodyPr>
          <a:lstStyle/>
          <a:p>
            <a:pPr algn="just" rtl="1"/>
            <a:r>
              <a:rPr lang="ar-SA" sz="2400" dirty="0">
                <a:latin typeface="Sakkal Majalla" pitchFamily="2" charset="-78"/>
                <a:cs typeface="Sakkal Majalla" pitchFamily="2" charset="-78"/>
              </a:rPr>
              <a:t>وعلى العموم يركز الاقتصاديون على ثلاث نظريات لتفسير التضخم هي: </a:t>
            </a:r>
            <a:endParaRPr lang="fr-FR" sz="2400" dirty="0">
              <a:latin typeface="Sakkal Majalla" pitchFamily="2" charset="-78"/>
              <a:cs typeface="Sakkal Majalla" pitchFamily="2" charset="-78"/>
            </a:endParaRPr>
          </a:p>
          <a:p>
            <a:pPr algn="just" rtl="1"/>
            <a:r>
              <a:rPr lang="ar-SA" sz="2400" b="1" dirty="0">
                <a:latin typeface="Sakkal Majalla" pitchFamily="2" charset="-78"/>
                <a:cs typeface="Sakkal Majalla" pitchFamily="2" charset="-78"/>
              </a:rPr>
              <a:t>2.2. نظرية التضخم الناشئ عن الطلب</a:t>
            </a:r>
            <a:r>
              <a:rPr lang="en-US" sz="2400" b="1" dirty="0">
                <a:latin typeface="Sakkal Majalla" pitchFamily="2" charset="-78"/>
                <a:cs typeface="Sakkal Majalla" pitchFamily="2" charset="-78"/>
              </a:rPr>
              <a:t>: </a:t>
            </a:r>
            <a:r>
              <a:rPr lang="ar-SA" sz="2400" dirty="0">
                <a:latin typeface="Sakkal Majalla" pitchFamily="2" charset="-78"/>
                <a:cs typeface="Sakkal Majalla" pitchFamily="2" charset="-78"/>
              </a:rPr>
              <a:t>   ترى هذه النظرية أن التضخم يعود إلى زيادة حجم الإنفاق الكلـي وتفوقـه على العرض الكلي للسلع والخدمات، مما يؤدي إلى خلق فائض طلب ينعكس فـي زيادة معدلات التضخم، ويعود فائض الطلب إلى التوسـع المفـرط فـي الإنفاق الاستهلاكي والاستثماري والحكومي والخاص والتوسع المفرط في حجم الائتمـان المصرفي لتمويل العجز في الموازنة العامة الناجم عن زيادة الإنفاق الحكـومي بكافة أشكاله، فإذا زاد الإنفاق الكلي بهذه الصورة دون استجابة من جانب العرض الذي يحدث بسبب وجود خلل في عدم كفاية المواد الأولية ووجود نقص في السيولة الدولية للبلد وكذلك وجود ضعف في البناء الاقتصادي والاجتماعي فإن ذلك لا بد أن ينعكس في زيادة معدلات الأسعار بصورة مستمرة. وهكذا ينظر أنصار النظرية الكمية الكلاسيكية والجديدة بأن التوسع النقدي هو سبب الزيادة في الطلب الكلي. ويوضح الشكل رقم (1) الفجوة التضخمية </a:t>
            </a:r>
            <a:r>
              <a:rPr lang="ar-SA" sz="2400" dirty="0" err="1">
                <a:latin typeface="Sakkal Majalla" pitchFamily="2" charset="-78"/>
                <a:cs typeface="Sakkal Majalla" pitchFamily="2" charset="-78"/>
              </a:rPr>
              <a:t>الكينزية</a:t>
            </a:r>
            <a:r>
              <a:rPr lang="ar-SA" sz="2400" dirty="0">
                <a:latin typeface="Sakkal Majalla" pitchFamily="2" charset="-78"/>
                <a:cs typeface="Sakkal Majalla" pitchFamily="2" charset="-78"/>
              </a:rPr>
              <a:t> عند تجـاوز الإنفاق الكلـي</a:t>
            </a:r>
            <a:r>
              <a:rPr lang="en-US" sz="2400" dirty="0">
                <a:latin typeface="Sakkal Majalla" pitchFamily="2" charset="-78"/>
                <a:cs typeface="Sakkal Majalla" pitchFamily="2" charset="-78"/>
              </a:rPr>
              <a:t> C+I+G) </a:t>
            </a:r>
            <a:r>
              <a:rPr lang="ar-SA" sz="2400" dirty="0">
                <a:latin typeface="Sakkal Majalla" pitchFamily="2" charset="-78"/>
                <a:cs typeface="Sakkal Majalla" pitchFamily="2" charset="-78"/>
              </a:rPr>
              <a:t>) الناتج الحقيقي عند مستوى الاستخدام الشامل</a:t>
            </a:r>
            <a:r>
              <a:rPr lang="en-US" sz="2400" dirty="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r>
              <a:rPr lang="ar-SA" sz="2400" b="1" dirty="0">
                <a:latin typeface="Sakkal Majalla" pitchFamily="2" charset="-78"/>
                <a:cs typeface="Sakkal Majalla" pitchFamily="2" charset="-78"/>
              </a:rPr>
              <a:t>الشكل رقم (1)</a:t>
            </a:r>
            <a:endParaRPr lang="fr-FR" sz="2400" dirty="0">
              <a:latin typeface="Sakkal Majalla" pitchFamily="2" charset="-78"/>
              <a:cs typeface="Sakkal Majalla" pitchFamily="2" charset="-78"/>
            </a:endParaRPr>
          </a:p>
        </p:txBody>
      </p:sp>
      <p:grpSp>
        <p:nvGrpSpPr>
          <p:cNvPr id="3" name="Group 96"/>
          <p:cNvGrpSpPr>
            <a:grpSpLocks/>
          </p:cNvGrpSpPr>
          <p:nvPr/>
        </p:nvGrpSpPr>
        <p:grpSpPr bwMode="auto">
          <a:xfrm>
            <a:off x="971600" y="4306001"/>
            <a:ext cx="4471342" cy="2551999"/>
            <a:chOff x="1393" y="2541"/>
            <a:chExt cx="6393" cy="3599"/>
          </a:xfrm>
        </p:grpSpPr>
        <p:grpSp>
          <p:nvGrpSpPr>
            <p:cNvPr id="4" name="Group 55"/>
            <p:cNvGrpSpPr>
              <a:grpSpLocks/>
            </p:cNvGrpSpPr>
            <p:nvPr/>
          </p:nvGrpSpPr>
          <p:grpSpPr bwMode="auto">
            <a:xfrm>
              <a:off x="1393" y="2541"/>
              <a:ext cx="6393" cy="3599"/>
              <a:chOff x="1393" y="1552"/>
              <a:chExt cx="6393" cy="3599"/>
            </a:xfrm>
          </p:grpSpPr>
          <p:grpSp>
            <p:nvGrpSpPr>
              <p:cNvPr id="7" name="Group 47"/>
              <p:cNvGrpSpPr>
                <a:grpSpLocks/>
              </p:cNvGrpSpPr>
              <p:nvPr/>
            </p:nvGrpSpPr>
            <p:grpSpPr bwMode="auto">
              <a:xfrm>
                <a:off x="1393" y="1552"/>
                <a:ext cx="5264" cy="3362"/>
                <a:chOff x="1393" y="1552"/>
                <a:chExt cx="5264" cy="3362"/>
              </a:xfrm>
            </p:grpSpPr>
            <p:sp>
              <p:nvSpPr>
                <p:cNvPr id="11" name="Rectangle 10"/>
                <p:cNvSpPr>
                  <a:spLocks noChangeArrowheads="1"/>
                </p:cNvSpPr>
                <p:nvPr/>
              </p:nvSpPr>
              <p:spPr bwMode="auto">
                <a:xfrm>
                  <a:off x="1393" y="1552"/>
                  <a:ext cx="1216" cy="1110"/>
                </a:xfrm>
                <a:prstGeom prst="rect">
                  <a:avLst/>
                </a:prstGeom>
                <a:no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r" rtl="1">
                    <a:lnSpc>
                      <a:spcPct val="115000"/>
                    </a:lnSpc>
                    <a:spcAft>
                      <a:spcPts val="0"/>
                    </a:spcAft>
                  </a:pPr>
                  <a:r>
                    <a:rPr lang="ar-SA" sz="1200" dirty="0">
                      <a:effectLst/>
                      <a:latin typeface="Times New Roman"/>
                      <a:ea typeface="Times New Roman"/>
                      <a:cs typeface="Traditional Arabic"/>
                    </a:rPr>
                    <a:t>الإنفاق الكلي والأسعار</a:t>
                  </a:r>
                  <a:endParaRPr lang="fr-FR" sz="1100" dirty="0">
                    <a:effectLst/>
                    <a:latin typeface="Calibri"/>
                    <a:ea typeface="Calibri"/>
                    <a:cs typeface="Arial"/>
                  </a:endParaRPr>
                </a:p>
                <a:p>
                  <a:pPr algn="r" rtl="1">
                    <a:lnSpc>
                      <a:spcPct val="115000"/>
                    </a:lnSpc>
                    <a:spcAft>
                      <a:spcPts val="1000"/>
                    </a:spcAft>
                  </a:pPr>
                  <a:r>
                    <a:rPr lang="fr-BE" sz="1100" dirty="0">
                      <a:effectLst/>
                      <a:latin typeface="Calibri"/>
                      <a:ea typeface="Calibri"/>
                      <a:cs typeface="Arial"/>
                    </a:rPr>
                    <a:t> </a:t>
                  </a:r>
                  <a:endParaRPr lang="fr-FR" sz="1100" dirty="0">
                    <a:effectLst/>
                    <a:latin typeface="Calibri"/>
                    <a:ea typeface="Calibri"/>
                    <a:cs typeface="Arial"/>
                  </a:endParaRPr>
                </a:p>
              </p:txBody>
            </p:sp>
            <p:grpSp>
              <p:nvGrpSpPr>
                <p:cNvPr id="12" name="Group 46"/>
                <p:cNvGrpSpPr>
                  <a:grpSpLocks/>
                </p:cNvGrpSpPr>
                <p:nvPr/>
              </p:nvGrpSpPr>
              <p:grpSpPr bwMode="auto">
                <a:xfrm>
                  <a:off x="1582" y="1735"/>
                  <a:ext cx="5075" cy="3179"/>
                  <a:chOff x="1582" y="1735"/>
                  <a:chExt cx="5075" cy="3179"/>
                </a:xfrm>
              </p:grpSpPr>
              <p:grpSp>
                <p:nvGrpSpPr>
                  <p:cNvPr id="13" name="Group 18"/>
                  <p:cNvGrpSpPr>
                    <a:grpSpLocks/>
                  </p:cNvGrpSpPr>
                  <p:nvPr/>
                </p:nvGrpSpPr>
                <p:grpSpPr bwMode="auto">
                  <a:xfrm>
                    <a:off x="2881" y="1735"/>
                    <a:ext cx="3776" cy="3179"/>
                    <a:chOff x="2881" y="1735"/>
                    <a:chExt cx="3776" cy="3179"/>
                  </a:xfrm>
                </p:grpSpPr>
                <p:grpSp>
                  <p:nvGrpSpPr>
                    <p:cNvPr id="16" name="Group 19"/>
                    <p:cNvGrpSpPr>
                      <a:grpSpLocks/>
                    </p:cNvGrpSpPr>
                    <p:nvPr/>
                  </p:nvGrpSpPr>
                  <p:grpSpPr bwMode="auto">
                    <a:xfrm>
                      <a:off x="2881" y="1735"/>
                      <a:ext cx="3776" cy="2561"/>
                      <a:chOff x="2881" y="1735"/>
                      <a:chExt cx="3776" cy="2561"/>
                    </a:xfrm>
                  </p:grpSpPr>
                  <p:cxnSp>
                    <p:nvCxnSpPr>
                      <p:cNvPr id="21" name="AutoShape 20"/>
                      <p:cNvCxnSpPr>
                        <a:cxnSpLocks noChangeShapeType="1"/>
                      </p:cNvCxnSpPr>
                      <p:nvPr/>
                    </p:nvCxnSpPr>
                    <p:spPr bwMode="auto">
                      <a:xfrm>
                        <a:off x="2881" y="1735"/>
                        <a:ext cx="0" cy="256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AutoShape 21"/>
                      <p:cNvCxnSpPr>
                        <a:cxnSpLocks noChangeShapeType="1"/>
                      </p:cNvCxnSpPr>
                      <p:nvPr/>
                    </p:nvCxnSpPr>
                    <p:spPr bwMode="auto">
                      <a:xfrm>
                        <a:off x="2881" y="4296"/>
                        <a:ext cx="369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 name="AutoShape 22"/>
                      <p:cNvCxnSpPr>
                        <a:cxnSpLocks noChangeShapeType="1"/>
                      </p:cNvCxnSpPr>
                      <p:nvPr/>
                    </p:nvCxnSpPr>
                    <p:spPr bwMode="auto">
                      <a:xfrm flipV="1">
                        <a:off x="2881" y="1990"/>
                        <a:ext cx="2879" cy="221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AutoShape 23"/>
                      <p:cNvCxnSpPr>
                        <a:cxnSpLocks noChangeShapeType="1"/>
                      </p:cNvCxnSpPr>
                      <p:nvPr/>
                    </p:nvCxnSpPr>
                    <p:spPr bwMode="auto">
                      <a:xfrm flipV="1">
                        <a:off x="2881" y="3305"/>
                        <a:ext cx="3776" cy="7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AutoShape 24"/>
                      <p:cNvCxnSpPr>
                        <a:cxnSpLocks noChangeShapeType="1"/>
                      </p:cNvCxnSpPr>
                      <p:nvPr/>
                    </p:nvCxnSpPr>
                    <p:spPr bwMode="auto">
                      <a:xfrm flipV="1">
                        <a:off x="2881" y="2644"/>
                        <a:ext cx="3776" cy="7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25"/>
                      <p:cNvCxnSpPr>
                        <a:cxnSpLocks noChangeShapeType="1"/>
                      </p:cNvCxnSpPr>
                      <p:nvPr/>
                    </p:nvCxnSpPr>
                    <p:spPr bwMode="auto">
                      <a:xfrm>
                        <a:off x="4025" y="3376"/>
                        <a:ext cx="0" cy="92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 name="AutoShape 26"/>
                      <p:cNvCxnSpPr>
                        <a:cxnSpLocks noChangeShapeType="1"/>
                      </p:cNvCxnSpPr>
                      <p:nvPr/>
                    </p:nvCxnSpPr>
                    <p:spPr bwMode="auto">
                      <a:xfrm>
                        <a:off x="4863" y="2715"/>
                        <a:ext cx="0" cy="158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17" name="Rectangle 16"/>
                    <p:cNvSpPr>
                      <a:spLocks noChangeArrowheads="1"/>
                    </p:cNvSpPr>
                    <p:nvPr/>
                  </p:nvSpPr>
                  <p:spPr bwMode="auto">
                    <a:xfrm>
                      <a:off x="4556" y="2125"/>
                      <a:ext cx="390" cy="519"/>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r" rtl="1">
                        <a:lnSpc>
                          <a:spcPct val="115000"/>
                        </a:lnSpc>
                        <a:spcAft>
                          <a:spcPts val="1000"/>
                        </a:spcAft>
                      </a:pPr>
                      <a:r>
                        <a:rPr lang="fr-BE" sz="1100">
                          <a:effectLst/>
                          <a:latin typeface="Calibri"/>
                          <a:ea typeface="Calibri"/>
                          <a:cs typeface="Arial"/>
                        </a:rPr>
                        <a:t>B</a:t>
                      </a:r>
                      <a:endParaRPr lang="fr-FR" sz="1100">
                        <a:effectLst/>
                        <a:latin typeface="Calibri"/>
                        <a:ea typeface="Calibri"/>
                        <a:cs typeface="Arial"/>
                      </a:endParaRPr>
                    </a:p>
                  </p:txBody>
                </p:sp>
                <p:sp>
                  <p:nvSpPr>
                    <p:cNvPr id="18" name="Rectangle 17"/>
                    <p:cNvSpPr>
                      <a:spLocks noChangeArrowheads="1"/>
                    </p:cNvSpPr>
                    <p:nvPr/>
                  </p:nvSpPr>
                  <p:spPr bwMode="auto">
                    <a:xfrm>
                      <a:off x="3635" y="1990"/>
                      <a:ext cx="390" cy="519"/>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r" rtl="1">
                        <a:lnSpc>
                          <a:spcPct val="115000"/>
                        </a:lnSpc>
                        <a:spcAft>
                          <a:spcPts val="1000"/>
                        </a:spcAft>
                      </a:pPr>
                      <a:r>
                        <a:rPr lang="fr-BE" sz="1100">
                          <a:effectLst/>
                          <a:latin typeface="Calibri"/>
                          <a:ea typeface="Calibri"/>
                          <a:cs typeface="Arial"/>
                        </a:rPr>
                        <a:t>A</a:t>
                      </a:r>
                      <a:endParaRPr lang="fr-FR" sz="1100">
                        <a:effectLst/>
                        <a:latin typeface="Calibri"/>
                        <a:ea typeface="Calibri"/>
                        <a:cs typeface="Arial"/>
                      </a:endParaRPr>
                    </a:p>
                  </p:txBody>
                </p:sp>
                <p:sp>
                  <p:nvSpPr>
                    <p:cNvPr id="19" name="Rectangle 18"/>
                    <p:cNvSpPr>
                      <a:spLocks noChangeArrowheads="1"/>
                    </p:cNvSpPr>
                    <p:nvPr/>
                  </p:nvSpPr>
                  <p:spPr bwMode="auto">
                    <a:xfrm>
                      <a:off x="3824" y="4395"/>
                      <a:ext cx="827" cy="519"/>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r" rtl="1">
                        <a:lnSpc>
                          <a:spcPct val="115000"/>
                        </a:lnSpc>
                        <a:spcAft>
                          <a:spcPts val="1000"/>
                        </a:spcAft>
                      </a:pPr>
                      <a:r>
                        <a:rPr lang="fr-BE" sz="1100">
                          <a:effectLst/>
                          <a:latin typeface="Calibri"/>
                          <a:ea typeface="Calibri"/>
                          <a:cs typeface="Arial"/>
                        </a:rPr>
                        <a:t>Y1</a:t>
                      </a:r>
                      <a:endParaRPr lang="fr-FR" sz="1100">
                        <a:effectLst/>
                        <a:latin typeface="Calibri"/>
                        <a:ea typeface="Calibri"/>
                        <a:cs typeface="Arial"/>
                      </a:endParaRPr>
                    </a:p>
                  </p:txBody>
                </p:sp>
                <p:sp>
                  <p:nvSpPr>
                    <p:cNvPr id="20" name="Rectangle 19"/>
                    <p:cNvSpPr>
                      <a:spLocks noChangeArrowheads="1"/>
                    </p:cNvSpPr>
                    <p:nvPr/>
                  </p:nvSpPr>
                  <p:spPr bwMode="auto">
                    <a:xfrm>
                      <a:off x="4721" y="4395"/>
                      <a:ext cx="956" cy="519"/>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r" rtl="1">
                        <a:lnSpc>
                          <a:spcPct val="115000"/>
                        </a:lnSpc>
                        <a:spcAft>
                          <a:spcPts val="1000"/>
                        </a:spcAft>
                      </a:pPr>
                      <a:r>
                        <a:rPr lang="fr-BE" sz="1100">
                          <a:effectLst/>
                          <a:latin typeface="Calibri"/>
                          <a:ea typeface="Calibri"/>
                          <a:cs typeface="Arial"/>
                        </a:rPr>
                        <a:t>Y</a:t>
                      </a:r>
                      <a:endParaRPr lang="fr-FR" sz="1100">
                        <a:effectLst/>
                        <a:latin typeface="Calibri"/>
                        <a:ea typeface="Calibri"/>
                        <a:cs typeface="Arial"/>
                      </a:endParaRPr>
                    </a:p>
                  </p:txBody>
                </p:sp>
              </p:grpSp>
              <p:sp>
                <p:nvSpPr>
                  <p:cNvPr id="14" name="Rectangle 13"/>
                  <p:cNvSpPr>
                    <a:spLocks noChangeArrowheads="1"/>
                  </p:cNvSpPr>
                  <p:nvPr/>
                </p:nvSpPr>
                <p:spPr bwMode="auto">
                  <a:xfrm>
                    <a:off x="1582" y="2393"/>
                    <a:ext cx="1028" cy="520"/>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r" rtl="1">
                      <a:lnSpc>
                        <a:spcPct val="115000"/>
                      </a:lnSpc>
                      <a:spcAft>
                        <a:spcPts val="0"/>
                      </a:spcAft>
                    </a:pPr>
                    <a:r>
                      <a:rPr lang="en-US" sz="1400" dirty="0">
                        <a:effectLst/>
                        <a:latin typeface="Times New Roman"/>
                        <a:ea typeface="Times New Roman"/>
                        <a:cs typeface="Traditional Arabic"/>
                      </a:rPr>
                      <a:t>P</a:t>
                    </a:r>
                    <a:r>
                      <a:rPr lang="en-US" sz="1400" dirty="0">
                        <a:effectLst/>
                        <a:latin typeface="Cambria Math"/>
                        <a:ea typeface="Times New Roman"/>
                        <a:cs typeface="Cambria Math"/>
                      </a:rPr>
                      <a:t>0</a:t>
                    </a:r>
                    <a:endParaRPr lang="fr-FR" sz="1100" dirty="0">
                      <a:effectLst/>
                      <a:latin typeface="Calibri"/>
                      <a:ea typeface="Calibri"/>
                      <a:cs typeface="Arial"/>
                    </a:endParaRPr>
                  </a:p>
                  <a:p>
                    <a:pPr algn="r" rtl="1">
                      <a:lnSpc>
                        <a:spcPct val="115000"/>
                      </a:lnSpc>
                      <a:spcAft>
                        <a:spcPts val="1000"/>
                      </a:spcAft>
                    </a:pPr>
                    <a:r>
                      <a:rPr lang="fr-BE" sz="1100" dirty="0">
                        <a:effectLst/>
                        <a:latin typeface="Calibri"/>
                        <a:ea typeface="Calibri"/>
                        <a:cs typeface="Arial"/>
                      </a:rPr>
                      <a:t> </a:t>
                    </a:r>
                    <a:endParaRPr lang="fr-FR" sz="1100" dirty="0">
                      <a:effectLst/>
                      <a:latin typeface="Calibri"/>
                      <a:ea typeface="Calibri"/>
                      <a:cs typeface="Arial"/>
                    </a:endParaRPr>
                  </a:p>
                </p:txBody>
              </p:sp>
              <p:sp>
                <p:nvSpPr>
                  <p:cNvPr id="15" name="Rectangle 14"/>
                  <p:cNvSpPr>
                    <a:spLocks noChangeArrowheads="1"/>
                  </p:cNvSpPr>
                  <p:nvPr/>
                </p:nvSpPr>
                <p:spPr bwMode="auto">
                  <a:xfrm>
                    <a:off x="1794" y="3092"/>
                    <a:ext cx="1028" cy="520"/>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r" rtl="1">
                      <a:lnSpc>
                        <a:spcPct val="115000"/>
                      </a:lnSpc>
                      <a:spcAft>
                        <a:spcPts val="0"/>
                      </a:spcAft>
                    </a:pPr>
                    <a:r>
                      <a:rPr lang="en-US" sz="1400">
                        <a:effectLst/>
                        <a:latin typeface="Times New Roman"/>
                        <a:ea typeface="Times New Roman"/>
                        <a:cs typeface="Traditional Arabic"/>
                      </a:rPr>
                      <a:t>P</a:t>
                    </a:r>
                    <a:r>
                      <a:rPr lang="en-US" sz="1800">
                        <a:effectLst/>
                        <a:latin typeface="Cambria Math"/>
                        <a:ea typeface="Times New Roman"/>
                        <a:cs typeface="Cambria Math"/>
                      </a:rPr>
                      <a:t>₁</a:t>
                    </a:r>
                    <a:endParaRPr lang="fr-FR" sz="1100">
                      <a:effectLst/>
                      <a:latin typeface="Calibri"/>
                      <a:ea typeface="Calibri"/>
                      <a:cs typeface="Arial"/>
                    </a:endParaRPr>
                  </a:p>
                  <a:p>
                    <a:pPr algn="r" rtl="1">
                      <a:lnSpc>
                        <a:spcPct val="115000"/>
                      </a:lnSpc>
                      <a:spcAft>
                        <a:spcPts val="1000"/>
                      </a:spcAft>
                    </a:pPr>
                    <a:r>
                      <a:rPr lang="fr-BE" sz="1100">
                        <a:effectLst/>
                        <a:latin typeface="Calibri"/>
                        <a:ea typeface="Calibri"/>
                        <a:cs typeface="Arial"/>
                      </a:rPr>
                      <a:t> </a:t>
                    </a:r>
                    <a:endParaRPr lang="fr-FR" sz="1100">
                      <a:effectLst/>
                      <a:latin typeface="Calibri"/>
                      <a:ea typeface="Calibri"/>
                      <a:cs typeface="Arial"/>
                    </a:endParaRPr>
                  </a:p>
                </p:txBody>
              </p:sp>
            </p:grpSp>
          </p:grpSp>
          <p:sp>
            <p:nvSpPr>
              <p:cNvPr id="8" name="Rectangle 7"/>
              <p:cNvSpPr>
                <a:spLocks noChangeArrowheads="1"/>
              </p:cNvSpPr>
              <p:nvPr/>
            </p:nvSpPr>
            <p:spPr bwMode="auto">
              <a:xfrm>
                <a:off x="6700" y="2498"/>
                <a:ext cx="1086" cy="531"/>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r" rtl="1">
                  <a:lnSpc>
                    <a:spcPct val="115000"/>
                  </a:lnSpc>
                  <a:spcAft>
                    <a:spcPts val="1000"/>
                  </a:spcAft>
                </a:pPr>
                <a:r>
                  <a:rPr lang="fr-BE" sz="1100">
                    <a:effectLst/>
                    <a:latin typeface="Calibri"/>
                    <a:ea typeface="Calibri"/>
                    <a:cs typeface="Arial"/>
                  </a:rPr>
                  <a:t>DD</a:t>
                </a:r>
                <a:endParaRPr lang="fr-FR" sz="1100">
                  <a:effectLst/>
                  <a:latin typeface="Calibri"/>
                  <a:ea typeface="Calibri"/>
                  <a:cs typeface="Arial"/>
                </a:endParaRPr>
              </a:p>
            </p:txBody>
          </p:sp>
          <p:sp>
            <p:nvSpPr>
              <p:cNvPr id="9" name="Rectangle 8"/>
              <p:cNvSpPr>
                <a:spLocks noChangeArrowheads="1"/>
              </p:cNvSpPr>
              <p:nvPr/>
            </p:nvSpPr>
            <p:spPr bwMode="auto">
              <a:xfrm>
                <a:off x="6657" y="3081"/>
                <a:ext cx="1129" cy="531"/>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r" rtl="1">
                  <a:lnSpc>
                    <a:spcPct val="115000"/>
                  </a:lnSpc>
                  <a:spcAft>
                    <a:spcPts val="0"/>
                  </a:spcAft>
                </a:pPr>
                <a:r>
                  <a:rPr lang="en-GB" sz="1100">
                    <a:effectLst/>
                    <a:latin typeface="Times New Roman"/>
                    <a:ea typeface="Times New Roman"/>
                    <a:cs typeface="Traditional Arabic"/>
                  </a:rPr>
                  <a:t>D</a:t>
                </a:r>
                <a:r>
                  <a:rPr lang="en-GB" sz="1100">
                    <a:effectLst/>
                    <a:latin typeface="Cambria Math"/>
                    <a:ea typeface="Times New Roman"/>
                    <a:cs typeface="Cambria Math"/>
                  </a:rPr>
                  <a:t>₁</a:t>
                </a:r>
                <a:r>
                  <a:rPr lang="en-GB" sz="1100">
                    <a:effectLst/>
                    <a:latin typeface="Times New Roman"/>
                    <a:ea typeface="Times New Roman"/>
                    <a:cs typeface="Traditional Arabic"/>
                  </a:rPr>
                  <a:t> D</a:t>
                </a:r>
                <a:r>
                  <a:rPr lang="en-GB" sz="1100">
                    <a:effectLst/>
                    <a:latin typeface="Cambria Math"/>
                    <a:ea typeface="Times New Roman"/>
                    <a:cs typeface="Cambria Math"/>
                  </a:rPr>
                  <a:t>₁</a:t>
                </a:r>
                <a:endParaRPr lang="fr-FR" sz="1100">
                  <a:effectLst/>
                  <a:latin typeface="Calibri"/>
                  <a:ea typeface="Calibri"/>
                  <a:cs typeface="Arial"/>
                </a:endParaRPr>
              </a:p>
              <a:p>
                <a:pPr algn="r" rtl="1">
                  <a:lnSpc>
                    <a:spcPct val="115000"/>
                  </a:lnSpc>
                  <a:spcAft>
                    <a:spcPts val="1000"/>
                  </a:spcAft>
                </a:pPr>
                <a:r>
                  <a:rPr lang="en-US" sz="1100">
                    <a:effectLst/>
                    <a:latin typeface="Calibri"/>
                    <a:ea typeface="Calibri"/>
                    <a:cs typeface="Arial"/>
                  </a:rPr>
                  <a:t> </a:t>
                </a:r>
                <a:endParaRPr lang="fr-FR" sz="1100">
                  <a:effectLst/>
                  <a:latin typeface="Calibri"/>
                  <a:ea typeface="Calibri"/>
                  <a:cs typeface="Arial"/>
                </a:endParaRPr>
              </a:p>
            </p:txBody>
          </p:sp>
          <p:sp>
            <p:nvSpPr>
              <p:cNvPr id="10" name="Rectangle 9"/>
              <p:cNvSpPr>
                <a:spLocks noChangeArrowheads="1"/>
              </p:cNvSpPr>
              <p:nvPr/>
            </p:nvSpPr>
            <p:spPr bwMode="auto">
              <a:xfrm>
                <a:off x="5099" y="4395"/>
                <a:ext cx="2687" cy="756"/>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r" rtl="1">
                  <a:lnSpc>
                    <a:spcPct val="115000"/>
                  </a:lnSpc>
                  <a:spcAft>
                    <a:spcPts val="0"/>
                  </a:spcAft>
                </a:pPr>
                <a:r>
                  <a:rPr lang="ar-SA" sz="1600">
                    <a:effectLst/>
                    <a:latin typeface="Times New Roman"/>
                    <a:ea typeface="Times New Roman"/>
                    <a:cs typeface="Traditional Arabic"/>
                  </a:rPr>
                  <a:t>عرض الناتج الحقيقي</a:t>
                </a:r>
                <a:endParaRPr lang="fr-FR" sz="1100">
                  <a:effectLst/>
                  <a:latin typeface="Calibri"/>
                  <a:ea typeface="Calibri"/>
                  <a:cs typeface="Arial"/>
                </a:endParaRPr>
              </a:p>
              <a:p>
                <a:pPr algn="r" rtl="1">
                  <a:lnSpc>
                    <a:spcPct val="115000"/>
                  </a:lnSpc>
                  <a:spcAft>
                    <a:spcPts val="1000"/>
                  </a:spcAft>
                </a:pPr>
                <a:r>
                  <a:rPr lang="en-US" sz="1100">
                    <a:effectLst/>
                    <a:latin typeface="Calibri"/>
                    <a:ea typeface="Calibri"/>
                    <a:cs typeface="Arial"/>
                  </a:rPr>
                  <a:t> </a:t>
                </a:r>
                <a:endParaRPr lang="fr-FR" sz="1100">
                  <a:effectLst/>
                  <a:latin typeface="Calibri"/>
                  <a:ea typeface="Calibri"/>
                  <a:cs typeface="Arial"/>
                </a:endParaRPr>
              </a:p>
            </p:txBody>
          </p:sp>
        </p:grpSp>
        <p:sp>
          <p:nvSpPr>
            <p:cNvPr id="5" name="Rectangle 4"/>
            <p:cNvSpPr>
              <a:spLocks noChangeArrowheads="1"/>
            </p:cNvSpPr>
            <p:nvPr/>
          </p:nvSpPr>
          <p:spPr bwMode="auto">
            <a:xfrm>
              <a:off x="1664" y="3834"/>
              <a:ext cx="1158" cy="460"/>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r" rtl="1">
                <a:lnSpc>
                  <a:spcPct val="115000"/>
                </a:lnSpc>
                <a:spcAft>
                  <a:spcPts val="1000"/>
                </a:spcAft>
              </a:pPr>
              <a:r>
                <a:rPr lang="fr-BE" sz="1100">
                  <a:effectLst/>
                  <a:latin typeface="Calibri"/>
                  <a:ea typeface="Calibri"/>
                  <a:cs typeface="Arial"/>
                </a:rPr>
                <a:t>C</a:t>
              </a:r>
              <a:r>
                <a:rPr lang="en-GB" sz="1100">
                  <a:effectLst/>
                  <a:latin typeface="Times New Roman"/>
                  <a:ea typeface="Times New Roman"/>
                  <a:cs typeface="Traditional Arabic"/>
                </a:rPr>
                <a:t>+I+G</a:t>
              </a:r>
              <a:endParaRPr lang="fr-FR" sz="1100">
                <a:effectLst/>
                <a:latin typeface="Calibri"/>
                <a:ea typeface="Calibri"/>
                <a:cs typeface="Arial"/>
              </a:endParaRPr>
            </a:p>
          </p:txBody>
        </p:sp>
        <p:cxnSp>
          <p:nvCxnSpPr>
            <p:cNvPr id="6" name="AutoShape 95"/>
            <p:cNvCxnSpPr>
              <a:cxnSpLocks noChangeShapeType="1"/>
            </p:cNvCxnSpPr>
            <p:nvPr/>
          </p:nvCxnSpPr>
          <p:spPr bwMode="auto">
            <a:xfrm>
              <a:off x="3827" y="3704"/>
              <a:ext cx="0" cy="661"/>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810800491"/>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469898" cy="6370975"/>
          </a:xfrm>
          <a:prstGeom prst="rect">
            <a:avLst/>
          </a:prstGeom>
        </p:spPr>
        <p:txBody>
          <a:bodyPr wrap="square">
            <a:spAutoFit/>
          </a:bodyPr>
          <a:lstStyle/>
          <a:p>
            <a:pPr algn="just" rtl="1"/>
            <a:r>
              <a:rPr lang="ar-SA" sz="2400" dirty="0">
                <a:latin typeface="Sakkal Majalla" pitchFamily="2" charset="-78"/>
                <a:cs typeface="Sakkal Majalla" pitchFamily="2" charset="-78"/>
              </a:rPr>
              <a:t>يشير الشكل أعلاه أنّ المحور الأفقي يمثل كمية الإنتاج الحقيقي، في حـين أنّ المحور العمودي يدل حجم الطلب الكلي </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الذي يضم الإنفاق الحكومي والخـاص الاستهلاكي والاستثماري، في حين يمثل الخط الذي يقطع نقطة الأصل بخط الناتج الحقيقي، وتقاطع الخط</a:t>
            </a:r>
            <a:r>
              <a:rPr lang="en-US" sz="2400" dirty="0">
                <a:latin typeface="Sakkal Majalla" pitchFamily="2" charset="-78"/>
                <a:cs typeface="Sakkal Majalla" pitchFamily="2" charset="-78"/>
              </a:rPr>
              <a:t> (Y) </a:t>
            </a:r>
            <a:r>
              <a:rPr lang="ar-SA" sz="2400" dirty="0">
                <a:latin typeface="Sakkal Majalla" pitchFamily="2" charset="-78"/>
                <a:cs typeface="Sakkal Majalla" pitchFamily="2" charset="-78"/>
              </a:rPr>
              <a:t>مع خط الإنفاق</a:t>
            </a:r>
            <a:r>
              <a:rPr lang="en-US" sz="2400" dirty="0">
                <a:latin typeface="Sakkal Majalla" pitchFamily="2" charset="-78"/>
                <a:cs typeface="Sakkal Majalla" pitchFamily="2" charset="-78"/>
              </a:rPr>
              <a:t> (C+I+G) </a:t>
            </a:r>
            <a:r>
              <a:rPr lang="ar-SA" sz="2400" dirty="0">
                <a:latin typeface="Sakkal Majalla" pitchFamily="2" charset="-78"/>
                <a:cs typeface="Sakkal Majalla" pitchFamily="2" charset="-78"/>
              </a:rPr>
              <a:t>يحقق التوازن بين العرض الكلي والطلب الكلي، ولكن عند أية نقطة إلى يمين نقطة التوازن</a:t>
            </a:r>
            <a:r>
              <a:rPr lang="en-US" sz="2400" dirty="0">
                <a:latin typeface="Sakkal Majalla" pitchFamily="2" charset="-78"/>
                <a:cs typeface="Sakkal Majalla" pitchFamily="2" charset="-78"/>
              </a:rPr>
              <a:t> (B) </a:t>
            </a:r>
            <a:r>
              <a:rPr lang="ar-SA" sz="2400" dirty="0">
                <a:latin typeface="Sakkal Majalla" pitchFamily="2" charset="-78"/>
                <a:cs typeface="Sakkal Majalla" pitchFamily="2" charset="-78"/>
              </a:rPr>
              <a:t>يكون الإنفاق الكلي أكبر من العرض الكلي وينعكس ذلك في ارتفاع الأسعار نحو الأعلى عنـد حالة من الاستخدام الكامل ولذلك لا يمكن معالجة ذا لتضخم الأمـن خـلال استخدام سياسات نقدية ومالية متعدّدة، بتقليص حجم الاتفاق من قبل الحكومة وحجم الائتمان المصرفي من قبل المصارف التجارية.</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   فإتباع سياسة نقدية متشددة يؤدي إلى تعل منحنى الطلـب إلـى الأسفل واليمين، فإذا قرر البنك المركزي إتباع سياسة متشددة من خلال تخفيض عـرض النقد ورفع سعر الفائدة على حجم الاستثمار سوف يقل ويتخصص المطلب الكلي مسن في</a:t>
            </a:r>
            <a:r>
              <a:rPr lang="en-US" sz="2400" dirty="0">
                <a:latin typeface="Sakkal Majalla" pitchFamily="2" charset="-78"/>
                <a:cs typeface="Sakkal Majalla" pitchFamily="2" charset="-78"/>
              </a:rPr>
              <a:t> DD </a:t>
            </a:r>
            <a:r>
              <a:rPr lang="ar-SA" sz="2400" dirty="0">
                <a:latin typeface="Sakkal Majalla" pitchFamily="2" charset="-78"/>
                <a:cs typeface="Sakkal Majalla" pitchFamily="2" charset="-78"/>
              </a:rPr>
              <a:t>بحيث يتحدد مستوى قل للأسعار عند " والإنتاج عند 7 كما تلعب السياسة العالية دورا مهما في تخفيض الفجوة التضخمية من خلال تقليص الإنفاق الحكومي وزيادة الضرائب ويترتب على ذلك هبوط الطلب الكلي وانخفاض الأسعار، ومن جهة أخرى فإن السياسة المالية المتشددة قد تؤدي إلى فائض فـي الميزانية و استخدام هذا الفائض من قبل الحكومة لتسديد السندات الحكوميـة لـدى البنك المركزي أمّا إذا ضلت هذه الأموال عاملة فإن ذلك سيؤدي إلـي انخفـاض عرض النقد وارتفاع سعر الفائدة وبالتالي هبوط في الاتفاق الاستثماري بحيث يقل منحنى الطلب إلى الأسفل وإلى اليمين فيضع حدا للتضخم. </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3810800491"/>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7932437" cy="6370975"/>
          </a:xfrm>
          <a:prstGeom prst="rect">
            <a:avLst/>
          </a:prstGeom>
        </p:spPr>
        <p:txBody>
          <a:bodyPr wrap="square">
            <a:spAutoFit/>
          </a:bodyPr>
          <a:lstStyle/>
          <a:p>
            <a:pPr algn="just" rtl="1"/>
            <a:r>
              <a:rPr lang="ar-SA" sz="2400" dirty="0">
                <a:latin typeface="Sakkal Majalla" pitchFamily="2" charset="-78"/>
                <a:cs typeface="Sakkal Majalla" pitchFamily="2" charset="-78"/>
              </a:rPr>
              <a:t>3.2.  </a:t>
            </a:r>
            <a:r>
              <a:rPr lang="ar-SA" sz="2400" b="1" dirty="0">
                <a:latin typeface="Sakkal Majalla" pitchFamily="2" charset="-78"/>
                <a:cs typeface="Sakkal Majalla" pitchFamily="2" charset="-78"/>
              </a:rPr>
              <a:t>تضخم التكلفة: </a:t>
            </a:r>
            <a:r>
              <a:rPr lang="ar-SA" sz="2400" dirty="0">
                <a:latin typeface="Sakkal Majalla" pitchFamily="2" charset="-78"/>
                <a:cs typeface="Sakkal Majalla" pitchFamily="2" charset="-78"/>
              </a:rPr>
              <a:t>وهو التضخم الناجم عن ارتفاع الأسعار نتيجة لزيادة أسعار عوامل الإنتاج و أسعار المنتجات النهائية، وهناك عوامل تؤدي إلى تضخم التكلفة هي: </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1- زيادة معدلات الأجور التي تعتبر من مصادر تضخم تكاليف الإنتاج، والزيادة في الأجور تحدث نتيجة العوامل التالية</a:t>
            </a:r>
            <a:r>
              <a:rPr lang="en-US" sz="2400" dirty="0">
                <a:latin typeface="Sakkal Majalla" pitchFamily="2" charset="-78"/>
                <a:cs typeface="Sakkal Majalla" pitchFamily="2" charset="-78"/>
              </a:rPr>
              <a:t>:</a:t>
            </a:r>
            <a:endParaRPr lang="fr-FR" sz="2400" dirty="0">
              <a:latin typeface="Sakkal Majalla" pitchFamily="2" charset="-78"/>
              <a:cs typeface="Sakkal Majalla" pitchFamily="2" charset="-78"/>
            </a:endParaRPr>
          </a:p>
          <a:p>
            <a:pPr lvl="0" algn="just" rtl="1"/>
            <a:r>
              <a:rPr lang="ar-SA" sz="2400" dirty="0">
                <a:latin typeface="Sakkal Majalla" pitchFamily="2" charset="-78"/>
                <a:cs typeface="Sakkal Majalla" pitchFamily="2" charset="-78"/>
              </a:rPr>
              <a:t>زيادة معدلات الأجور نتيجة للقوة التفاوضية الكبيرة لنقابات العمال القادرة على رفع أجور العمال بصورة موازية للارتفاع في المستوى العام للأسعار للحفاظ على مستوى تكاليف المعيشة. </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ب-كما أنّ الزيادة في أرباح أصحاب المشاريع يدفع بالعمـال للمطالبـة بزيـادة الأجور. </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ج- تزداد أجور العمال في حالة زيادة الطلب على العمل بمعدل أكبر من عرضه. </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      ولذلك فإن أي زيادة في الأجور ستؤدي إلى زيادة في الأسعار إذا لم يرافق ذلك زيادة في إنتاج العمل أو في تخفيض أرباح رجال الأعمال. ويرى البعض أن زيادة الأجور لا يمكن أن يؤدي إلى التضخم ما لم يرافق ذلك زيادة في حجم النقود وزيادة كبيرة في العجز بالموازنة</a:t>
            </a:r>
            <a:r>
              <a:rPr lang="en-US" sz="2400" dirty="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r>
              <a:rPr lang="ar-SA" sz="2400" b="1" dirty="0">
                <a:latin typeface="Sakkal Majalla" pitchFamily="2" charset="-78"/>
                <a:cs typeface="Sakkal Majalla" pitchFamily="2" charset="-78"/>
              </a:rPr>
              <a:t>4.2. </a:t>
            </a:r>
            <a:r>
              <a:rPr lang="en-US" sz="2400" b="1" dirty="0">
                <a:latin typeface="Sakkal Majalla" pitchFamily="2" charset="-78"/>
                <a:cs typeface="Sakkal Majalla" pitchFamily="2" charset="-78"/>
              </a:rPr>
              <a:t>- </a:t>
            </a:r>
            <a:r>
              <a:rPr lang="ar-SA" sz="2400" b="1" dirty="0">
                <a:latin typeface="Sakkal Majalla" pitchFamily="2" charset="-78"/>
                <a:cs typeface="Sakkal Majalla" pitchFamily="2" charset="-78"/>
              </a:rPr>
              <a:t>التضخم المستورد: </a:t>
            </a:r>
            <a:r>
              <a:rPr lang="ar-SA" sz="2400" dirty="0">
                <a:latin typeface="Sakkal Majalla" pitchFamily="2" charset="-78"/>
                <a:cs typeface="Sakkal Majalla" pitchFamily="2" charset="-78"/>
              </a:rPr>
              <a:t>إن ارتفاع أسعار المستوردات ينعكس في ارتفاع مـستوى الأسعار المحلية سواء من خلال استيراد السلع الاستهلاكية أو مـستلزمات الإنتاج، وهذا يرتبط بالانفتاح الاقتصادي الذي يقاس من خلال حاصل قـسمة التجارة الخارجية إلى الناتج المحلي الإجمالي، فإذا كانت النسبة كبيرة فمعنـى ذلك زيادة الانفتاح الاقتصادي وتأثر الأسعار المحلية بالأسعار الأجنبية</a:t>
            </a:r>
            <a:r>
              <a:rPr lang="en-US" sz="2400" dirty="0">
                <a:latin typeface="Sakkal Majalla" pitchFamily="2" charset="-78"/>
                <a:cs typeface="Sakkal Majalla" pitchFamily="2" charset="-78"/>
              </a:rPr>
              <a:t>.</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1505193791"/>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7419" y="163860"/>
            <a:ext cx="7632848" cy="6694140"/>
          </a:xfrm>
          <a:prstGeom prst="rect">
            <a:avLst/>
          </a:prstGeom>
        </p:spPr>
        <p:txBody>
          <a:bodyPr wrap="square">
            <a:spAutoFit/>
          </a:bodyPr>
          <a:lstStyle/>
          <a:p>
            <a:pPr algn="just" rtl="1">
              <a:lnSpc>
                <a:spcPct val="150000"/>
              </a:lnSpc>
            </a:pPr>
            <a:r>
              <a:rPr lang="ar-SA" sz="2400" b="1" dirty="0">
                <a:latin typeface="Sakkal Majalla" pitchFamily="2" charset="-78"/>
                <a:cs typeface="Sakkal Majalla" pitchFamily="2" charset="-78"/>
              </a:rPr>
              <a:t>5.2. </a:t>
            </a:r>
            <a:r>
              <a:rPr lang="en-US" sz="2400" b="1" dirty="0">
                <a:latin typeface="Sakkal Majalla" pitchFamily="2" charset="-78"/>
                <a:cs typeface="Sakkal Majalla" pitchFamily="2" charset="-78"/>
              </a:rPr>
              <a:t>- </a:t>
            </a:r>
            <a:r>
              <a:rPr lang="ar-SA" sz="2400" b="1" dirty="0">
                <a:latin typeface="Sakkal Majalla" pitchFamily="2" charset="-78"/>
                <a:cs typeface="Sakkal Majalla" pitchFamily="2" charset="-78"/>
              </a:rPr>
              <a:t>زيادة معدلات الأرباح: </a:t>
            </a:r>
            <a:endParaRPr lang="ar-DZ" sz="2400" b="1" dirty="0" smtClean="0">
              <a:latin typeface="Sakkal Majalla" pitchFamily="2" charset="-78"/>
              <a:cs typeface="Sakkal Majalla" pitchFamily="2" charset="-78"/>
            </a:endParaRPr>
          </a:p>
          <a:p>
            <a:pPr algn="just" rtl="1">
              <a:lnSpc>
                <a:spcPct val="150000"/>
              </a:lnSpc>
            </a:pPr>
            <a:r>
              <a:rPr lang="ar-SA" sz="2400" dirty="0" smtClean="0">
                <a:latin typeface="Sakkal Majalla" pitchFamily="2" charset="-78"/>
                <a:cs typeface="Sakkal Majalla" pitchFamily="2" charset="-78"/>
              </a:rPr>
              <a:t>أن </a:t>
            </a:r>
            <a:r>
              <a:rPr lang="ar-SA" sz="2400" dirty="0">
                <a:latin typeface="Sakkal Majalla" pitchFamily="2" charset="-78"/>
                <a:cs typeface="Sakkal Majalla" pitchFamily="2" charset="-78"/>
              </a:rPr>
              <a:t>زيادة الأرباح من قبل أرباب العمـل يـؤدي إلـى ارتفاع الأسعار المحلية، لأن الربح يعتبر احد مكونات سعر السلعة الذي يزيـد التكاليف. وهناك عوامل عديدة تؤدي إلى زيادة الأرباح كرغبة رجال الأعمال والحكومة في الحصول على ربح كافي لتمويل الاستثمار في المشروعات لأنه يعتبر مصدر للحصول على المدخرات، ولجوء المشروعات إلى زيادة أرباحها لمواجهة الزيادة في الأجور وكذلك زيادة الربحية بمعدل يزيد عن معدل الزيادة في الأجور بالإضافة إلى ارتفاع تكلفة الحصول على الأموال المتمثل بالفائـدة وزيادة الضرائب .</a:t>
            </a:r>
            <a:endParaRPr lang="fr-FR" sz="2400" dirty="0">
              <a:latin typeface="Sakkal Majalla" pitchFamily="2" charset="-78"/>
              <a:cs typeface="Sakkal Majalla" pitchFamily="2" charset="-78"/>
            </a:endParaRPr>
          </a:p>
          <a:p>
            <a:pPr algn="just" rtl="1">
              <a:lnSpc>
                <a:spcPct val="150000"/>
              </a:lnSpc>
            </a:pPr>
            <a:r>
              <a:rPr lang="ar-SA" sz="2400" b="1" dirty="0">
                <a:latin typeface="Sakkal Majalla" pitchFamily="2" charset="-78"/>
                <a:cs typeface="Sakkal Majalla" pitchFamily="2" charset="-78"/>
              </a:rPr>
              <a:t>3. التضخم الهيكلي</a:t>
            </a:r>
            <a:r>
              <a:rPr lang="en-US" sz="2400" b="1" dirty="0">
                <a:latin typeface="Sakkal Majalla" pitchFamily="2" charset="-78"/>
                <a:cs typeface="Sakkal Majalla" pitchFamily="2" charset="-78"/>
              </a:rPr>
              <a:t>: </a:t>
            </a:r>
            <a:r>
              <a:rPr lang="ar-SA" sz="2400" dirty="0">
                <a:latin typeface="Sakkal Majalla" pitchFamily="2" charset="-78"/>
                <a:cs typeface="Sakkal Majalla" pitchFamily="2" charset="-78"/>
              </a:rPr>
              <a:t>  </a:t>
            </a:r>
            <a:endParaRPr lang="ar-DZ" sz="2400" dirty="0" smtClean="0">
              <a:latin typeface="Sakkal Majalla" pitchFamily="2" charset="-78"/>
              <a:cs typeface="Sakkal Majalla" pitchFamily="2" charset="-78"/>
            </a:endParaRPr>
          </a:p>
          <a:p>
            <a:pPr algn="just" rtl="1">
              <a:lnSpc>
                <a:spcPct val="150000"/>
              </a:lnSpc>
            </a:pPr>
            <a:r>
              <a:rPr lang="ar-SA" sz="2400" dirty="0" smtClean="0">
                <a:latin typeface="Sakkal Majalla" pitchFamily="2" charset="-78"/>
                <a:cs typeface="Sakkal Majalla" pitchFamily="2" charset="-78"/>
              </a:rPr>
              <a:t>يرى </a:t>
            </a:r>
            <a:r>
              <a:rPr lang="ar-SA" sz="2400" dirty="0">
                <a:latin typeface="Sakkal Majalla" pitchFamily="2" charset="-78"/>
                <a:cs typeface="Sakkal Majalla" pitchFamily="2" charset="-78"/>
              </a:rPr>
              <a:t>الهيكليون أن التضخم لا يجوز تفسيره بالزيادة غير الطبيعية فـي كميـة النقود أو نتيجة لسوء الإدارة النقدية والمالية، وإنما مجموعة الاختلالات الهيكليـة والاقتصادية والاجتماعية والسياسية هي وراء الزيادة غير الطبيعية في كمية النقود وسبيا في الإدارة النقدية والمالية السيئة. وربط الهيكليـون التـضخم بالعوامـل التالية:</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765587758"/>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476672"/>
            <a:ext cx="7812360" cy="5586145"/>
          </a:xfrm>
          <a:prstGeom prst="rect">
            <a:avLst/>
          </a:prstGeom>
        </p:spPr>
        <p:txBody>
          <a:bodyPr wrap="square">
            <a:spAutoFit/>
          </a:bodyPr>
          <a:lstStyle/>
          <a:p>
            <a:pPr algn="just" rtl="1">
              <a:lnSpc>
                <a:spcPct val="150000"/>
              </a:lnSpc>
            </a:pPr>
            <a:r>
              <a:rPr lang="ar-SA" sz="2400" dirty="0" smtClean="0">
                <a:latin typeface="Sakkal Majalla" pitchFamily="2" charset="-78"/>
                <a:cs typeface="Sakkal Majalla" pitchFamily="2" charset="-78"/>
              </a:rPr>
              <a:t>1- </a:t>
            </a:r>
            <a:r>
              <a:rPr lang="ar-SA" sz="2400" dirty="0">
                <a:latin typeface="Sakkal Majalla" pitchFamily="2" charset="-78"/>
                <a:cs typeface="Sakkal Majalla" pitchFamily="2" charset="-78"/>
              </a:rPr>
              <a:t>تعاظم مشكلة الغذاء نتيجة لتباطؤ الإنتاج الزراعي وتزايد اعتماد البلدان علـى الخارج لاستيراد المواد الغذائية، وللدلالة على ذلك هو تزامن التـضخم فـي العديد من بلدان أمريكا اللاتينية مع ارتفاع أسعار المواد الغذائية.</a:t>
            </a:r>
            <a:endParaRPr lang="fr-FR" sz="2400" dirty="0">
              <a:latin typeface="Sakkal Majalla" pitchFamily="2" charset="-78"/>
              <a:cs typeface="Sakkal Majalla" pitchFamily="2" charset="-78"/>
            </a:endParaRPr>
          </a:p>
          <a:p>
            <a:pPr algn="just" rtl="1">
              <a:lnSpc>
                <a:spcPct val="150000"/>
              </a:lnSpc>
            </a:pPr>
            <a:r>
              <a:rPr lang="ar-SA" sz="2400" dirty="0">
                <a:latin typeface="Sakkal Majalla" pitchFamily="2" charset="-78"/>
                <a:cs typeface="Sakkal Majalla" pitchFamily="2" charset="-78"/>
              </a:rPr>
              <a:t> 2- إنّ الزيادة في </a:t>
            </a:r>
            <a:r>
              <a:rPr lang="ar-SA" sz="2400" dirty="0" err="1">
                <a:latin typeface="Sakkal Majalla" pitchFamily="2" charset="-78"/>
                <a:cs typeface="Sakkal Majalla" pitchFamily="2" charset="-78"/>
              </a:rPr>
              <a:t>استلامات</a:t>
            </a:r>
            <a:r>
              <a:rPr lang="ar-SA" sz="2400" dirty="0">
                <a:latin typeface="Sakkal Majalla" pitchFamily="2" charset="-78"/>
                <a:cs typeface="Sakkal Majalla" pitchFamily="2" charset="-78"/>
              </a:rPr>
              <a:t> موارد النقد الأجنبي من الصادرات وتدفق رأس المال للداخل غير كاف لمواجهة الزيادة السريعة في الطلب على الواردات الناجمـة عن الزيادة في معدل النمو السكاني وجهود تطوير التنمية والتحديث الصناعي الذي سعت إليه البلدان النامية، فعدم اسـتمرار عوائـد الـصادرات يخفـض الإيرادات الحكومية ويؤدي إلى زيادة القوى لاستخدام التمويل بالعجز، وفضلا عن ذلك فإن العجز في ميزان المدفوعات يتمخض عنه هبوط في قيمة العملـة مما يؤثر ذلك بصورة مباشرة على ارتفاع الأسعار خاصة إذا كانت الواردات تشكل نسبة كبيرة من المحتوى الاستيرادي في البلاد.</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1505193791"/>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1352" y="220678"/>
            <a:ext cx="4818906" cy="523220"/>
          </a:xfrm>
          <a:prstGeom prst="rect">
            <a:avLst/>
          </a:prstGeom>
        </p:spPr>
        <p:txBody>
          <a:bodyPr wrap="square">
            <a:spAutoFit/>
          </a:bodyPr>
          <a:lstStyle/>
          <a:p>
            <a:pPr lvl="0" algn="ctr" rtl="1"/>
            <a:r>
              <a:rPr lang="ar-DZ" sz="2800" b="1" u="sng" dirty="0">
                <a:solidFill>
                  <a:prstClr val="black"/>
                </a:solidFill>
                <a:latin typeface="Sakkal Majalla" pitchFamily="2" charset="-78"/>
                <a:cs typeface="Sakkal Majalla" pitchFamily="2" charset="-78"/>
              </a:rPr>
              <a:t>تطبيقات </a:t>
            </a:r>
            <a:r>
              <a:rPr lang="ar-DZ" sz="2800" b="1" u="sng" dirty="0" smtClean="0">
                <a:solidFill>
                  <a:prstClr val="black"/>
                </a:solidFill>
                <a:latin typeface="Sakkal Majalla" pitchFamily="2" charset="-78"/>
                <a:cs typeface="Sakkal Majalla" pitchFamily="2" charset="-78"/>
              </a:rPr>
              <a:t>المحاضرة</a:t>
            </a:r>
            <a:r>
              <a:rPr lang="ar-DZ" sz="2800" b="1" u="sng" dirty="0">
                <a:solidFill>
                  <a:prstClr val="black"/>
                </a:solidFill>
                <a:latin typeface="Sakkal Majalla" pitchFamily="2" charset="-78"/>
                <a:cs typeface="Sakkal Majalla" pitchFamily="2" charset="-78"/>
              </a:rPr>
              <a:t>:</a:t>
            </a:r>
            <a:endParaRPr lang="fr-FR" sz="2800" b="1" u="sng" dirty="0">
              <a:solidFill>
                <a:prstClr val="black"/>
              </a:solidFill>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86061250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188640"/>
            <a:ext cx="6192688" cy="954107"/>
          </a:xfrm>
          <a:prstGeom prst="rect">
            <a:avLst/>
          </a:prstGeom>
        </p:spPr>
        <p:txBody>
          <a:bodyPr wrap="square">
            <a:spAutoFit/>
          </a:bodyPr>
          <a:lstStyle/>
          <a:p>
            <a:pPr lvl="0" algn="ctr" rtl="1"/>
            <a:r>
              <a:rPr lang="ar-DZ" sz="2800" b="1" dirty="0">
                <a:solidFill>
                  <a:srgbClr val="0070C0"/>
                </a:solidFill>
                <a:latin typeface="Sakkal Majalla" pitchFamily="2" charset="-78"/>
                <a:cs typeface="Sakkal Majalla" pitchFamily="2" charset="-78"/>
              </a:rPr>
              <a:t>	المحاضرة </a:t>
            </a:r>
            <a:r>
              <a:rPr lang="ar-DZ" sz="2800" b="1" dirty="0" smtClean="0">
                <a:solidFill>
                  <a:srgbClr val="0070C0"/>
                </a:solidFill>
                <a:latin typeface="Sakkal Majalla" pitchFamily="2" charset="-78"/>
                <a:cs typeface="Sakkal Majalla" pitchFamily="2" charset="-78"/>
              </a:rPr>
              <a:t>الحادية عشر: طرق قياس </a:t>
            </a:r>
            <a:r>
              <a:rPr lang="ar-DZ" sz="2800" b="1" dirty="0" smtClean="0">
                <a:solidFill>
                  <a:srgbClr val="0070C0"/>
                </a:solidFill>
                <a:latin typeface="Sakkal Majalla" pitchFamily="2" charset="-78"/>
                <a:cs typeface="Sakkal Majalla" pitchFamily="2" charset="-78"/>
              </a:rPr>
              <a:t>التضخم وأثاره</a:t>
            </a:r>
            <a:endParaRPr lang="fr-FR" sz="2800" b="1" dirty="0">
              <a:solidFill>
                <a:srgbClr val="0070C0"/>
              </a:solidFill>
              <a:latin typeface="Sakkal Majalla" pitchFamily="2" charset="-78"/>
              <a:cs typeface="Sakkal Majalla" pitchFamily="2" charset="-78"/>
            </a:endParaRPr>
          </a:p>
        </p:txBody>
      </p:sp>
      <p:sp>
        <p:nvSpPr>
          <p:cNvPr id="3" name="Rectangle 2"/>
          <p:cNvSpPr/>
          <p:nvPr/>
        </p:nvSpPr>
        <p:spPr>
          <a:xfrm>
            <a:off x="1043608" y="711860"/>
            <a:ext cx="7758608" cy="6494085"/>
          </a:xfrm>
          <a:prstGeom prst="rect">
            <a:avLst/>
          </a:prstGeom>
        </p:spPr>
        <p:txBody>
          <a:bodyPr wrap="square">
            <a:spAutoFit/>
          </a:bodyPr>
          <a:lstStyle/>
          <a:p>
            <a:pPr algn="just" rtl="1"/>
            <a:endParaRPr lang="ar-DZ" sz="2800" b="1" dirty="0" smtClean="0">
              <a:latin typeface="Sakkal Majalla" pitchFamily="2" charset="-78"/>
              <a:cs typeface="Sakkal Majalla" pitchFamily="2" charset="-78"/>
            </a:endParaRPr>
          </a:p>
          <a:p>
            <a:pPr algn="just" rtl="1"/>
            <a:r>
              <a:rPr lang="ar-SA" sz="2800" b="1" dirty="0" smtClean="0">
                <a:latin typeface="Sakkal Majalla" pitchFamily="2" charset="-78"/>
                <a:cs typeface="Sakkal Majalla" pitchFamily="2" charset="-78"/>
              </a:rPr>
              <a:t>طرق </a:t>
            </a:r>
            <a:r>
              <a:rPr lang="ar-SA" sz="2800" b="1" dirty="0">
                <a:latin typeface="Sakkal Majalla" pitchFamily="2" charset="-78"/>
                <a:cs typeface="Sakkal Majalla" pitchFamily="2" charset="-78"/>
              </a:rPr>
              <a:t>قياس التضخم الاقتصادي: </a:t>
            </a:r>
            <a:endParaRPr lang="ar-DZ" sz="2800" b="1" dirty="0" smtClean="0">
              <a:latin typeface="Sakkal Majalla" pitchFamily="2" charset="-78"/>
              <a:cs typeface="Sakkal Majalla" pitchFamily="2" charset="-78"/>
            </a:endParaRPr>
          </a:p>
          <a:p>
            <a:pPr algn="just" rtl="1"/>
            <a:r>
              <a:rPr lang="ar-SA" sz="2400" dirty="0" smtClean="0">
                <a:latin typeface="Sakkal Majalla" pitchFamily="2" charset="-78"/>
                <a:cs typeface="Sakkal Majalla" pitchFamily="2" charset="-78"/>
              </a:rPr>
              <a:t>أصبح </a:t>
            </a:r>
            <a:r>
              <a:rPr lang="ar-SA" sz="2400" dirty="0">
                <a:latin typeface="Sakkal Majalla" pitchFamily="2" charset="-78"/>
                <a:cs typeface="Sakkal Majalla" pitchFamily="2" charset="-78"/>
              </a:rPr>
              <a:t>التضخم الاقتصادي (</a:t>
            </a:r>
            <a:r>
              <a:rPr lang="fr-FR" sz="2400" dirty="0" err="1">
                <a:latin typeface="Sakkal Majalla" pitchFamily="2" charset="-78"/>
                <a:cs typeface="Sakkal Majalla" pitchFamily="2" charset="-78"/>
              </a:rPr>
              <a:t>Economic</a:t>
            </a:r>
            <a:r>
              <a:rPr lang="fr-FR" sz="2400" dirty="0">
                <a:latin typeface="Sakkal Majalla" pitchFamily="2" charset="-78"/>
                <a:cs typeface="Sakkal Majalla" pitchFamily="2" charset="-78"/>
              </a:rPr>
              <a:t> Inflation</a:t>
            </a:r>
            <a:r>
              <a:rPr lang="ar-SA" sz="2400" dirty="0">
                <a:latin typeface="Sakkal Majalla" pitchFamily="2" charset="-78"/>
                <a:cs typeface="Sakkal Majalla" pitchFamily="2" charset="-78"/>
              </a:rPr>
              <a:t>) حديث الجميع في السنوات الأخيرة، خاصةً بعد انتشار الوباء والحرب بين روسيا وأوكرانيا، جميع الدول حول العالم تعاني بشأن مخاطر التضخم أو تتأثر بها لدرجة معينة، لكن ما هو تعريف التضخم الاقتصادي وما هي الأسباب الخفية وراءه وكيف يمكن قياسه، هذا ما يقدمه المقال التالي، تابع معنا.</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  </a:t>
            </a:r>
            <a:r>
              <a:rPr lang="ar-SA" sz="2400" b="1" dirty="0">
                <a:latin typeface="Sakkal Majalla" pitchFamily="2" charset="-78"/>
                <a:cs typeface="Sakkal Majalla" pitchFamily="2" charset="-78"/>
              </a:rPr>
              <a:t>ماذا يُقصد بالتضخم الاقتصادي (</a:t>
            </a:r>
            <a:r>
              <a:rPr lang="fr-FR" sz="2400" b="1" dirty="0" err="1">
                <a:latin typeface="Sakkal Majalla" pitchFamily="2" charset="-78"/>
                <a:cs typeface="Sakkal Majalla" pitchFamily="2" charset="-78"/>
              </a:rPr>
              <a:t>Economic</a:t>
            </a:r>
            <a:r>
              <a:rPr lang="fr-FR" sz="2400" b="1" dirty="0">
                <a:latin typeface="Sakkal Majalla" pitchFamily="2" charset="-78"/>
                <a:cs typeface="Sakkal Majalla" pitchFamily="2" charset="-78"/>
              </a:rPr>
              <a:t> Inflation</a:t>
            </a:r>
            <a:r>
              <a:rPr lang="ar-SA" sz="2400" b="1" dirty="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يُعرف </a:t>
            </a:r>
            <a:r>
              <a:rPr lang="ar-SA" sz="2400" dirty="0" err="1">
                <a:latin typeface="Sakkal Majalla" pitchFamily="2" charset="-78"/>
                <a:cs typeface="Sakkal Majalla" pitchFamily="2" charset="-78"/>
              </a:rPr>
              <a:t>اﻟﺘﻀﺨﻢ</a:t>
            </a:r>
            <a:r>
              <a:rPr lang="ar-SA" sz="2400" dirty="0">
                <a:latin typeface="Sakkal Majalla" pitchFamily="2" charset="-78"/>
                <a:cs typeface="Sakkal Majalla" pitchFamily="2" charset="-78"/>
              </a:rPr>
              <a:t> الاقتصادي بتعريف بسيط بأنّه سرعة تآكل العملة في جيوب الناس، فهو يعني معدل ارتفاع أسعار الخدمات والسلع بمرور الوقت مما يؤدي إلى فقدان العملات قوتها وقيمتها بشكل تدريجي، بالتالي هو مقياس لمدى قوة أو ضعف الاقتصاد (</a:t>
            </a:r>
            <a:r>
              <a:rPr lang="fr-FR" sz="2400" dirty="0" err="1">
                <a:latin typeface="Sakkal Majalla" pitchFamily="2" charset="-78"/>
                <a:cs typeface="Sakkal Majalla" pitchFamily="2" charset="-78"/>
              </a:rPr>
              <a:t>economy</a:t>
            </a:r>
            <a:r>
              <a:rPr lang="ar-SA" sz="2400" dirty="0">
                <a:latin typeface="Sakkal Majalla" pitchFamily="2" charset="-78"/>
                <a:cs typeface="Sakkal Majalla" pitchFamily="2" charset="-78"/>
              </a:rPr>
              <a:t>) بشكل عام، كما أنَّ التضخم هو نقيض الانكماش الذي ينتج بسبب خفض الأسعار والازدياد المستمر للقوة الشرائية.</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    يُحسب معدل </a:t>
            </a:r>
            <a:r>
              <a:rPr lang="ar-SA" sz="2400" dirty="0" err="1">
                <a:latin typeface="Sakkal Majalla" pitchFamily="2" charset="-78"/>
                <a:cs typeface="Sakkal Majalla" pitchFamily="2" charset="-78"/>
              </a:rPr>
              <a:t>اﻟﺘﻀﺨﻢ</a:t>
            </a:r>
            <a:r>
              <a:rPr lang="ar-SA" sz="2400" dirty="0">
                <a:latin typeface="Sakkal Majalla" pitchFamily="2" charset="-78"/>
                <a:cs typeface="Sakkal Majalla" pitchFamily="2" charset="-78"/>
              </a:rPr>
              <a:t> الناتج </a:t>
            </a:r>
            <a:r>
              <a:rPr lang="ar-SA" sz="2400" dirty="0">
                <a:solidFill>
                  <a:schemeClr val="tx1">
                    <a:lumMod val="95000"/>
                    <a:lumOff val="5000"/>
                  </a:schemeClr>
                </a:solidFill>
                <a:latin typeface="Sakkal Majalla" pitchFamily="2" charset="-78"/>
                <a:cs typeface="Sakkal Majalla" pitchFamily="2" charset="-78"/>
              </a:rPr>
              <a:t>بحساب </a:t>
            </a:r>
            <a:r>
              <a:rPr lang="ar-SA" sz="2400" u="sng" dirty="0">
                <a:solidFill>
                  <a:schemeClr val="tx1">
                    <a:lumMod val="95000"/>
                    <a:lumOff val="5000"/>
                  </a:schemeClr>
                </a:solidFill>
                <a:latin typeface="Sakkal Majalla" pitchFamily="2" charset="-78"/>
                <a:cs typeface="Sakkal Majalla" pitchFamily="2" charset="-78"/>
                <a:hlinkClick r:id="rId2"/>
              </a:rPr>
              <a:t>المتوسط الحسابي</a:t>
            </a:r>
            <a:r>
              <a:rPr lang="ar-SA" sz="2400" dirty="0">
                <a:solidFill>
                  <a:schemeClr val="tx1">
                    <a:lumMod val="95000"/>
                    <a:lumOff val="5000"/>
                  </a:schemeClr>
                </a:solidFill>
                <a:latin typeface="Sakkal Majalla" pitchFamily="2" charset="-78"/>
                <a:cs typeface="Sakkal Majalla" pitchFamily="2" charset="-78"/>
              </a:rPr>
              <a:t> للزيادة </a:t>
            </a:r>
            <a:r>
              <a:rPr lang="ar-SA" sz="2400" dirty="0">
                <a:latin typeface="Sakkal Majalla" pitchFamily="2" charset="-78"/>
                <a:cs typeface="Sakkal Majalla" pitchFamily="2" charset="-78"/>
              </a:rPr>
              <a:t>في أسعار السلع والمنتجات خلال الفترة المحددة والتي تكون عادةًً عام واحد، وعلى هذا الأساس يقال على أنّه حصل تضخم مرتفع أو منخفض، حيث يحدث التضخم السنوي المرتفع إذا ارتفع السعر بنسبة وسرعة كبيرة خلال تلك السنة ويعتبر التضخم منخفضًا عندما يرتفع السعر بمعدل أبطأ مع الوقت.</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263084727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260648"/>
            <a:ext cx="7632848" cy="6555641"/>
          </a:xfrm>
          <a:prstGeom prst="rect">
            <a:avLst/>
          </a:prstGeom>
        </p:spPr>
        <p:txBody>
          <a:bodyPr wrap="square">
            <a:spAutoFit/>
          </a:bodyPr>
          <a:lstStyle/>
          <a:p>
            <a:pPr lvl="0" algn="just" rtl="1"/>
            <a:r>
              <a:rPr lang="ar-DZ" sz="2800" b="1" dirty="0">
                <a:latin typeface="Sakkal Majalla" pitchFamily="2" charset="-78"/>
                <a:cs typeface="Sakkal Majalla" pitchFamily="2" charset="-78"/>
              </a:rPr>
              <a:t>مرحلة النقود السلعية:</a:t>
            </a:r>
            <a:r>
              <a:rPr lang="ar-DZ" sz="2800" dirty="0">
                <a:latin typeface="Sakkal Majalla" pitchFamily="2" charset="-78"/>
                <a:cs typeface="Sakkal Majalla" pitchFamily="2" charset="-78"/>
              </a:rPr>
              <a:t> وأمام عيوب نظام المقايضة والتّطور الطبيعي للمجتمعات، وزيادة تخصص وتقسيم العمل بين الأفراد والجماعات، وما صاحب ذلك من زيادة في حجم التبادل، توجهت المجتمعات  إلى اختراع السلع وسيطة يتقبلها الجي لضرورتها وسهولة تخزينها كي تصبح وسيط للمبادلة، وهذه المرحلة عرفت بمرحلة النقود السلعية.</a:t>
            </a:r>
            <a:endParaRPr lang="fr-FR" sz="2800" dirty="0">
              <a:latin typeface="Sakkal Majalla" pitchFamily="2" charset="-78"/>
              <a:cs typeface="Sakkal Majalla" pitchFamily="2" charset="-78"/>
            </a:endParaRPr>
          </a:p>
          <a:p>
            <a:pPr lvl="0" algn="just" rtl="1"/>
            <a:r>
              <a:rPr lang="ar-DZ" sz="2800" b="1" dirty="0">
                <a:latin typeface="Sakkal Majalla" pitchFamily="2" charset="-78"/>
                <a:cs typeface="Sakkal Majalla" pitchFamily="2" charset="-78"/>
              </a:rPr>
              <a:t>مرحلة النّقود المعدنية: </a:t>
            </a:r>
            <a:r>
              <a:rPr lang="ar-DZ" sz="2800" dirty="0">
                <a:latin typeface="Sakkal Majalla" pitchFamily="2" charset="-78"/>
                <a:cs typeface="Sakkal Majalla" pitchFamily="2" charset="-78"/>
              </a:rPr>
              <a:t>بعد مرور وقت من الزمن على استخراج النّقود السلعية، تبيّن أنّ هذه النّقود وإن كانت تحوز على القَبول  العام أصبحت تطرح مجموعة من الصعوبات ومنها تعرضها للتّلف، صعوبة التجزئة، صعوبة التّحزين...إلخ.</a:t>
            </a:r>
            <a:endParaRPr lang="fr-FR" sz="2800" dirty="0">
              <a:latin typeface="Sakkal Majalla" pitchFamily="2" charset="-78"/>
              <a:cs typeface="Sakkal Majalla" pitchFamily="2" charset="-78"/>
            </a:endParaRPr>
          </a:p>
          <a:p>
            <a:pPr algn="just" rtl="1"/>
            <a:r>
              <a:rPr lang="ar-DZ" sz="2800" dirty="0">
                <a:latin typeface="Sakkal Majalla" pitchFamily="2" charset="-78"/>
                <a:cs typeface="Sakkal Majalla" pitchFamily="2" charset="-78"/>
              </a:rPr>
              <a:t>وبالتالي لم تصبح تصلح للادخار (الاحتفاظ بها)، لذلك اهتدى الانسان إلى استخدام المعادن (سلع التّعدين) لتقوم بدور الوسيط (النقود) فكانت في البداية النقود المعدنية غير نفيسة (الحديد، النحاس، البرونز...)، ثمّ استعملت هذه المعادن كنقود معدنية، وبعد ذلك اهتدت المجتمعات إلى استخدام النقود المعدنية النفيسة (الذهب، الفضة) نظراً لما تتميز به عن المعادن غير النفيسة.</a:t>
            </a:r>
            <a:endParaRPr lang="fr-FR" sz="2800" dirty="0">
              <a:latin typeface="Sakkal Majalla" pitchFamily="2" charset="-78"/>
              <a:cs typeface="Sakkal Majalla" pitchFamily="2" charset="-78"/>
            </a:endParaRPr>
          </a:p>
        </p:txBody>
      </p:sp>
    </p:spTree>
    <p:extLst>
      <p:ext uri="{BB962C8B-B14F-4D97-AF65-F5344CB8AC3E}">
        <p14:creationId xmlns:p14="http://schemas.microsoft.com/office/powerpoint/2010/main" val="2687265327"/>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274" y="0"/>
            <a:ext cx="7776864" cy="6524863"/>
          </a:xfrm>
          <a:prstGeom prst="rect">
            <a:avLst/>
          </a:prstGeom>
        </p:spPr>
        <p:txBody>
          <a:bodyPr wrap="square">
            <a:spAutoFit/>
          </a:bodyPr>
          <a:lstStyle/>
          <a:p>
            <a:pPr algn="just" rtl="1"/>
            <a:r>
              <a:rPr lang="ar-SA" sz="2200" dirty="0">
                <a:latin typeface="Sakkal Majalla" pitchFamily="2" charset="-78"/>
                <a:cs typeface="Sakkal Majalla" pitchFamily="2" charset="-78"/>
              </a:rPr>
              <a:t>     </a:t>
            </a:r>
            <a:r>
              <a:rPr lang="ar-SA" sz="2200" b="1" dirty="0">
                <a:latin typeface="Sakkal Majalla" pitchFamily="2" charset="-78"/>
                <a:cs typeface="Sakkal Majalla" pitchFamily="2" charset="-78"/>
              </a:rPr>
              <a:t>ما هي الأسباب التي تسبب التضخم الاقتصادي؟</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تتعدد أسباب التضخم </a:t>
            </a:r>
            <a:r>
              <a:rPr lang="ar-SA" sz="2200" dirty="0" err="1">
                <a:latin typeface="Sakkal Majalla" pitchFamily="2" charset="-78"/>
                <a:cs typeface="Sakkal Majalla" pitchFamily="2" charset="-78"/>
              </a:rPr>
              <a:t>اﻻﻗﺘﺼﺎدي</a:t>
            </a:r>
            <a:r>
              <a:rPr lang="ar-SA" sz="2200" dirty="0">
                <a:latin typeface="Sakkal Majalla" pitchFamily="2" charset="-78"/>
                <a:cs typeface="Sakkal Majalla" pitchFamily="2" charset="-78"/>
              </a:rPr>
              <a:t>، إلا أنّ السبب الجذري هو زيادة المعروض من النقود والذي يحصل نتيجة طباعة الدولة للمزيد من الأموال وتوزيعها على المواطنين أو تخفيض قيم العملات بشكل قانوني أو إقراض الدولة للمواطنين قروض على شكل اعتمادات إضافية عبر النظام المصرفي بواسطة شراء سندات حكومية من البنوك، جميعها لها آثار على تراجع الاقتصاد وحدوث التضخم </a:t>
            </a:r>
            <a:r>
              <a:rPr lang="ar-SA" sz="2200" dirty="0" err="1">
                <a:latin typeface="Sakkal Majalla" pitchFamily="2" charset="-78"/>
                <a:cs typeface="Sakkal Majalla" pitchFamily="2" charset="-78"/>
              </a:rPr>
              <a:t>اﻻﻗﺘﺼﺎدي</a:t>
            </a:r>
            <a:r>
              <a:rPr lang="ar-SA" sz="2200" dirty="0">
                <a:latin typeface="Sakkal Majalla" pitchFamily="2" charset="-78"/>
                <a:cs typeface="Sakkal Majalla" pitchFamily="2" charset="-78"/>
              </a:rPr>
              <a:t> الإجمالي.</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السبب الأساسي الآخر الأكثر شيوعًا هو زيادة الطلب على السلع والمنتجات مقابل انخفاض العرض، إذ يدفع الناس عادةً أي مبلغ زائد مقابل الحصول على سلعة أو خدمة يحتاجون لها وبالتالي ترتفع أسعار تلك المواد وزيادة الحسابات عند زيادة الضغوط للحصول عليها.</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كذلك لانخفاض الإنتاج دور مساهم </a:t>
            </a:r>
            <a:r>
              <a:rPr lang="ar-SA" sz="2200" dirty="0" err="1">
                <a:latin typeface="Sakkal Majalla" pitchFamily="2" charset="-78"/>
                <a:cs typeface="Sakkal Majalla" pitchFamily="2" charset="-78"/>
              </a:rPr>
              <a:t>ﻓﻲ</a:t>
            </a:r>
            <a:r>
              <a:rPr lang="ar-SA" sz="2200" dirty="0">
                <a:latin typeface="Sakkal Majalla" pitchFamily="2" charset="-78"/>
                <a:cs typeface="Sakkal Majalla" pitchFamily="2" charset="-78"/>
              </a:rPr>
              <a:t> حدوث التضخم بحيث تكون الأسعار بارتفاع عند زيادة التكاليف الإنتاجية وانخفاض كمية إنتاج المواد، قد تحدث مثل هذه الأمور نتيجة أحداث غير متوقعة مثل الحروب والجوائح والكوارث الطبيعية التي تعيق توفر المواد الأولية للصناعات أو ازدياد تكاليف تلك المواد.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من ناحية أخرى، من الممكن أن يحصل التضخم الطويل الأجل نتيجة لكمية الأموال المتداولة التي تتعدى قيمة الخدمات والسلع، التفاوت بين كمية الأموال وقيم السلع قد يكون عامل سلبي ويسبب حدوث التضخم أيضًا.</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للمزيد من المعلومات يمكن الاطلاع على </a:t>
            </a:r>
            <a:r>
              <a:rPr lang="ar-SA" sz="2200" u="sng" dirty="0">
                <a:solidFill>
                  <a:schemeClr val="tx1">
                    <a:lumMod val="95000"/>
                    <a:lumOff val="5000"/>
                  </a:schemeClr>
                </a:solidFill>
                <a:latin typeface="Sakkal Majalla" pitchFamily="2" charset="-78"/>
                <a:cs typeface="Sakkal Majalla" pitchFamily="2" charset="-78"/>
                <a:hlinkClick r:id="rId2"/>
              </a:rPr>
              <a:t>دورات </a:t>
            </a:r>
            <a:r>
              <a:rPr lang="ar-SA" sz="2200" u="sng" dirty="0" smtClean="0">
                <a:solidFill>
                  <a:schemeClr val="tx1">
                    <a:lumMod val="95000"/>
                    <a:lumOff val="5000"/>
                  </a:schemeClr>
                </a:solidFill>
                <a:latin typeface="Sakkal Majalla" pitchFamily="2" charset="-78"/>
                <a:cs typeface="Sakkal Majalla" pitchFamily="2" charset="-78"/>
                <a:hlinkClick r:id="rId2"/>
              </a:rPr>
              <a:t>تدريبية </a:t>
            </a:r>
            <a:r>
              <a:rPr lang="ar-SA" sz="2200" u="sng" dirty="0">
                <a:solidFill>
                  <a:schemeClr val="tx1">
                    <a:lumMod val="95000"/>
                    <a:lumOff val="5000"/>
                  </a:schemeClr>
                </a:solidFill>
                <a:latin typeface="Sakkal Majalla" pitchFamily="2" charset="-78"/>
                <a:cs typeface="Sakkal Majalla" pitchFamily="2" charset="-78"/>
                <a:hlinkClick r:id="rId2"/>
              </a:rPr>
              <a:t>في </a:t>
            </a:r>
            <a:r>
              <a:rPr lang="ar-SA" sz="2200" dirty="0">
                <a:solidFill>
                  <a:schemeClr val="tx1">
                    <a:lumMod val="95000"/>
                    <a:lumOff val="5000"/>
                  </a:schemeClr>
                </a:solidFill>
                <a:latin typeface="Sakkal Majalla" pitchFamily="2" charset="-78"/>
                <a:cs typeface="Sakkal Majalla" pitchFamily="2" charset="-78"/>
                <a:hlinkClick r:id="rId2"/>
              </a:rPr>
              <a:t>دبي</a:t>
            </a:r>
            <a:r>
              <a:rPr lang="ar-SA" sz="2200" dirty="0">
                <a:latin typeface="Sakkal Majalla" pitchFamily="2" charset="-78"/>
                <a:cs typeface="Sakkal Majalla" pitchFamily="2" charset="-78"/>
              </a:rPr>
              <a:t>، تعمل تلك الدورات التدريبية على مساعدة الشركات العالمية في ملاحظة العوامل التضخمية التي يعاني منها اقتصاد الدول والعمل على إيجاد الحلول المناسبة لتجنب آثارها السلبية.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263084727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476672"/>
            <a:ext cx="7776864" cy="6370975"/>
          </a:xfrm>
          <a:prstGeom prst="rect">
            <a:avLst/>
          </a:prstGeom>
        </p:spPr>
        <p:txBody>
          <a:bodyPr wrap="square">
            <a:spAutoFit/>
          </a:bodyPr>
          <a:lstStyle/>
          <a:p>
            <a:pPr algn="just" rtl="1"/>
            <a:r>
              <a:rPr lang="ar-SA" sz="2400" dirty="0">
                <a:latin typeface="Sakkal Majalla" pitchFamily="2" charset="-78"/>
                <a:cs typeface="Sakkal Majalla" pitchFamily="2" charset="-78"/>
              </a:rPr>
              <a:t> </a:t>
            </a:r>
            <a:r>
              <a:rPr lang="ar-SA" sz="2400" b="1" dirty="0">
                <a:latin typeface="Sakkal Majalla" pitchFamily="2" charset="-78"/>
                <a:cs typeface="Sakkal Majalla" pitchFamily="2" charset="-78"/>
              </a:rPr>
              <a:t>ما هي طرق قياس التضخم الاقتصادي؟</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يُقاس التضخم الاقتصادي (</a:t>
            </a:r>
            <a:r>
              <a:rPr lang="fr-FR" sz="2400" dirty="0" err="1">
                <a:latin typeface="Sakkal Majalla" pitchFamily="2" charset="-78"/>
                <a:cs typeface="Sakkal Majalla" pitchFamily="2" charset="-78"/>
              </a:rPr>
              <a:t>Economic</a:t>
            </a:r>
            <a:r>
              <a:rPr lang="fr-FR" sz="2400" dirty="0">
                <a:latin typeface="Sakkal Majalla" pitchFamily="2" charset="-78"/>
                <a:cs typeface="Sakkal Majalla" pitchFamily="2" charset="-78"/>
              </a:rPr>
              <a:t> Inflation</a:t>
            </a:r>
            <a:r>
              <a:rPr lang="ar-SA" sz="2400" dirty="0">
                <a:latin typeface="Sakkal Majalla" pitchFamily="2" charset="-78"/>
                <a:cs typeface="Sakkal Majalla" pitchFamily="2" charset="-78"/>
              </a:rPr>
              <a:t>) بأكثر من طريقة إلا أنّ الطرق الأكثر شيوعًا هي:</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    </a:t>
            </a:r>
            <a:r>
              <a:rPr lang="ar-SA" sz="2400" b="1" dirty="0">
                <a:latin typeface="Sakkal Majalla" pitchFamily="2" charset="-78"/>
                <a:cs typeface="Sakkal Majalla" pitchFamily="2" charset="-78"/>
              </a:rPr>
              <a:t>- مؤشر أسعار المستهلكين (</a:t>
            </a:r>
            <a:r>
              <a:rPr lang="fr-FR" sz="2400" b="1" dirty="0">
                <a:latin typeface="Sakkal Majalla" pitchFamily="2" charset="-78"/>
                <a:cs typeface="Sakkal Majalla" pitchFamily="2" charset="-78"/>
              </a:rPr>
              <a:t>CPI</a:t>
            </a:r>
            <a:r>
              <a:rPr lang="ar-SA" sz="2400" b="1" dirty="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يعتبر هذا المقياس هو المقياس الرئيسي والرسمي لقياس التضخم عالميًا، وهو عبارة عن معدل تغير أسعار السلع والخدمات على مدى 12 شهر بالنسبة للمستهلك الأساسي في أي اقتصاد، على سبيل المثال تقوم حكومة المملكة المتحدة بقياس هذا المعدل من خلال أخذ سعر 180.000 منتج من 730 سلعة وخدمة وحساب نسبة الزيادة أو الانخفاض في أسعارها على المستهلك المحلي، تُعرف السلة السابقة باسم سلة السوق.</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     على الرغم من أنّ تلك السلة تعطي معدلات التضخم الناتج إلا أنّها ليست بالمعيار الأمثل في أي سوق، إذ يختلف التضخم من عائلة لأخرى بحيث لا يمكن مقارنة العائلات الفقيرة بالثرية عند الدراسة، كون العائلات الفقيرة تنفق أعلى من العائلات الثرية عند نفس المستوى من التضخم للأسعار، إذ أنَّ حجم الإنفاق من الدخل الشهري للعائلات الثرية على المستلزمات الرئيسية مثل الطاقة والغذاء  يكون بسيطًا للغاية مقارنةً بدخل الأفراد الفقراء، نظرية </a:t>
            </a:r>
            <a:r>
              <a:rPr lang="ar-SA" sz="2400" u="sng" dirty="0">
                <a:latin typeface="Sakkal Majalla" pitchFamily="2" charset="-78"/>
                <a:cs typeface="Sakkal Majalla" pitchFamily="2" charset="-78"/>
                <a:hlinkClick r:id="rId2"/>
              </a:rPr>
              <a:t>تعادل القوة الشرائية</a:t>
            </a:r>
            <a:r>
              <a:rPr lang="ar-SA" sz="2400" dirty="0">
                <a:latin typeface="Sakkal Majalla" pitchFamily="2" charset="-78"/>
                <a:cs typeface="Sakkal Majalla" pitchFamily="2" charset="-78"/>
              </a:rPr>
              <a:t> هنا تلعب دورها في إدارة معدلات التضخم العالمي.</a:t>
            </a:r>
            <a:endParaRPr lang="fr-FR" sz="2400" dirty="0">
              <a:latin typeface="Sakkal Majalla" pitchFamily="2" charset="-78"/>
              <a:cs typeface="Sakkal Majalla" pitchFamily="2" charset="-78"/>
            </a:endParaRPr>
          </a:p>
          <a:p>
            <a:pPr algn="just" rtl="1"/>
            <a:r>
              <a:rPr lang="ar-SA" sz="2400" dirty="0">
                <a:latin typeface="Sakkal Majalla" pitchFamily="2" charset="-78"/>
                <a:cs typeface="Sakkal Majalla" pitchFamily="2" charset="-78"/>
              </a:rPr>
              <a:t>     لمؤشر أسعار المستهلكين أثر أيضًا على بعض التكاليف، فهو يؤثر على معاشات القطاعات العامة والإجازات المرضية المدفوعة الأجر وغيرها المزيد.</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263084727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404664"/>
            <a:ext cx="7776864" cy="6524863"/>
          </a:xfrm>
          <a:prstGeom prst="rect">
            <a:avLst/>
          </a:prstGeom>
        </p:spPr>
        <p:txBody>
          <a:bodyPr wrap="square">
            <a:spAutoFit/>
          </a:bodyPr>
          <a:lstStyle/>
          <a:p>
            <a:pPr algn="just" rtl="1"/>
            <a:r>
              <a:rPr lang="ar-SA" sz="2000" b="1" dirty="0">
                <a:latin typeface="Sakkal Majalla" pitchFamily="2" charset="-78"/>
                <a:cs typeface="Sakkal Majalla" pitchFamily="2" charset="-78"/>
              </a:rPr>
              <a:t>مؤشر أسعار التجزئة (</a:t>
            </a:r>
            <a:r>
              <a:rPr lang="fr-FR" sz="2000" b="1" dirty="0">
                <a:latin typeface="Sakkal Majalla" pitchFamily="2" charset="-78"/>
                <a:cs typeface="Sakkal Majalla" pitchFamily="2" charset="-78"/>
              </a:rPr>
              <a:t>RPI</a:t>
            </a:r>
            <a:r>
              <a:rPr lang="ar-SA" sz="2000" b="1" dirty="0">
                <a:latin typeface="Sakkal Majalla" pitchFamily="2" charset="-78"/>
                <a:cs typeface="Sakkal Majalla" pitchFamily="2" charset="-78"/>
              </a:rPr>
              <a:t>):</a:t>
            </a:r>
            <a:endParaRPr lang="fr-FR" sz="2000" dirty="0">
              <a:latin typeface="Sakkal Majalla" pitchFamily="2" charset="-78"/>
              <a:cs typeface="Sakkal Majalla" pitchFamily="2" charset="-78"/>
            </a:endParaRPr>
          </a:p>
          <a:p>
            <a:pPr algn="just" rtl="1"/>
            <a:r>
              <a:rPr lang="ar-SA" sz="2000" dirty="0">
                <a:latin typeface="Sakkal Majalla" pitchFamily="2" charset="-78"/>
                <a:cs typeface="Sakkal Majalla" pitchFamily="2" charset="-78"/>
              </a:rPr>
              <a:t>كما هو الحال مع مؤشر أسعار المستهلكين يتم استخدام مؤشر أسعار التجزئة لقياس التغير في التكاليف والاستهلاك خلال فترة زمنية محددة، وقد طُبق للمرة الأولى في العام 1956 في المملكة المتحدة ليتم استبداله فيما بعد بمؤشر أسعار المستهلكين في العام 1996 ليصبح بمثابة إحصاء غير رسمي، سبب ذلك يعود إلى طريقة حسابه غير المتوافقة مع المعايير الحديثة.</a:t>
            </a:r>
            <a:endParaRPr lang="fr-FR" sz="2000" dirty="0">
              <a:latin typeface="Sakkal Majalla" pitchFamily="2" charset="-78"/>
              <a:cs typeface="Sakkal Majalla" pitchFamily="2" charset="-78"/>
            </a:endParaRPr>
          </a:p>
          <a:p>
            <a:pPr algn="just" rtl="1"/>
            <a:r>
              <a:rPr lang="ar-SA" sz="2000" dirty="0">
                <a:latin typeface="Sakkal Majalla" pitchFamily="2" charset="-78"/>
                <a:cs typeface="Sakkal Majalla" pitchFamily="2" charset="-78"/>
              </a:rPr>
              <a:t>     بالرغم من الاستغناء عنه مؤخرًا كمقياس للتضخم إلا أنّ هذا المؤشر  قادر على إعطاء فكرة عن فترة الخمسينيات وكيف كان الوضع الاقتصادي السائد ولا يزال يؤخذ بعين الاعتبار في بعض الأمور المتعلقة بزيادة تكاليف بعض الفواتير والخدمات، كذلك يؤثر على سعر تذاكر السكك الحديدية وضرائب التبغ والكحول والخدمات الجوية ورسوم الطرق وصرف المعاش التقاعدي النهائي والفوائد على القروض الطلابية وغيرها.</a:t>
            </a:r>
            <a:endParaRPr lang="fr-FR" sz="2000" dirty="0">
              <a:latin typeface="Sakkal Majalla" pitchFamily="2" charset="-78"/>
              <a:cs typeface="Sakkal Majalla" pitchFamily="2" charset="-78"/>
            </a:endParaRPr>
          </a:p>
          <a:p>
            <a:pPr algn="just" rtl="1"/>
            <a:r>
              <a:rPr lang="ar-SA" sz="2000" dirty="0">
                <a:latin typeface="Sakkal Majalla" pitchFamily="2" charset="-78"/>
                <a:cs typeface="Sakkal Majalla" pitchFamily="2" charset="-78"/>
              </a:rPr>
              <a:t>     </a:t>
            </a:r>
            <a:r>
              <a:rPr lang="ar-SA" sz="2000" b="1" dirty="0">
                <a:latin typeface="Sakkal Majalla" pitchFamily="2" charset="-78"/>
                <a:cs typeface="Sakkal Majalla" pitchFamily="2" charset="-78"/>
              </a:rPr>
              <a:t>- مؤشر أسعار المستهلكين البريطاني (</a:t>
            </a:r>
            <a:r>
              <a:rPr lang="fr-FR" sz="2000" b="1" dirty="0">
                <a:latin typeface="Sakkal Majalla" pitchFamily="2" charset="-78"/>
                <a:cs typeface="Sakkal Majalla" pitchFamily="2" charset="-78"/>
              </a:rPr>
              <a:t>CPIH</a:t>
            </a:r>
            <a:r>
              <a:rPr lang="ar-SA" sz="2000" b="1" dirty="0">
                <a:latin typeface="Sakkal Majalla" pitchFamily="2" charset="-78"/>
                <a:cs typeface="Sakkal Majalla" pitchFamily="2" charset="-78"/>
              </a:rPr>
              <a:t>):</a:t>
            </a:r>
            <a:endParaRPr lang="fr-FR" sz="2000" dirty="0">
              <a:latin typeface="Sakkal Majalla" pitchFamily="2" charset="-78"/>
              <a:cs typeface="Sakkal Majalla" pitchFamily="2" charset="-78"/>
            </a:endParaRPr>
          </a:p>
          <a:p>
            <a:pPr algn="just" rtl="1"/>
            <a:r>
              <a:rPr lang="ar-SA" sz="2000" dirty="0">
                <a:latin typeface="Sakkal Majalla" pitchFamily="2" charset="-78"/>
                <a:cs typeface="Sakkal Majalla" pitchFamily="2" charset="-78"/>
              </a:rPr>
              <a:t>واحد من المقاييس الأخرى التي يعتمدها مكتب الإحصاء الوطني في المملكة المتحدة مؤشر أسعار المستهلكين البريطاني الذي يتشابه جدًا مع مؤشر أسعار المستهلكين لكن مع اشتماله لتكاليف امتلاك المسكن والصيانة والمعيشة فيه، أي يشترك مع مؤشر أسعار التجزئة (</a:t>
            </a:r>
            <a:r>
              <a:rPr lang="fr-FR" sz="2000" dirty="0">
                <a:latin typeface="Sakkal Majalla" pitchFamily="2" charset="-78"/>
                <a:cs typeface="Sakkal Majalla" pitchFamily="2" charset="-78"/>
              </a:rPr>
              <a:t>RPI</a:t>
            </a:r>
            <a:r>
              <a:rPr lang="ar-SA" sz="2000" dirty="0">
                <a:latin typeface="Sakkal Majalla" pitchFamily="2" charset="-78"/>
                <a:cs typeface="Sakkal Majalla" pitchFamily="2" charset="-78"/>
              </a:rPr>
              <a:t>) أيضًا.</a:t>
            </a:r>
            <a:endParaRPr lang="fr-FR" sz="2000" dirty="0">
              <a:latin typeface="Sakkal Majalla" pitchFamily="2" charset="-78"/>
              <a:cs typeface="Sakkal Majalla" pitchFamily="2" charset="-78"/>
            </a:endParaRPr>
          </a:p>
          <a:p>
            <a:pPr algn="just" rtl="1"/>
            <a:r>
              <a:rPr lang="ar-SA" sz="2000" dirty="0">
                <a:latin typeface="Sakkal Majalla" pitchFamily="2" charset="-78"/>
                <a:cs typeface="Sakkal Majalla" pitchFamily="2" charset="-78"/>
              </a:rPr>
              <a:t>     يعد هذا المقياس المؤشر الأفضل بالنسبة لمكتب الإحصاء البريطاني لقياس التضخم في الاقتصاد ضمن المملكة، وذلك لأنّه يشتمل على أكبر قدر من نواحي الاقتصاد بالمقارنة مع المقياسين السابقين، لكنه ليس الأفضل عالميًا كون نظام الإسكان فيها مختلف عن أنظمة الإسكان في بلدان أخرى.</a:t>
            </a:r>
            <a:endParaRPr lang="fr-FR" sz="2000" dirty="0">
              <a:latin typeface="Sakkal Majalla" pitchFamily="2" charset="-78"/>
              <a:cs typeface="Sakkal Majalla" pitchFamily="2" charset="-78"/>
            </a:endParaRPr>
          </a:p>
          <a:p>
            <a:pPr algn="just" rtl="1"/>
            <a:r>
              <a:rPr lang="ar-SA" sz="2000" dirty="0">
                <a:latin typeface="Sakkal Majalla" pitchFamily="2" charset="-78"/>
                <a:cs typeface="Sakkal Majalla" pitchFamily="2" charset="-78"/>
              </a:rPr>
              <a:t>الخلاصة: التضخم الاقتصادي حدث طبيعي، لكن المخاطر تبدأ عندما يرتفع التضخم كثيرًا وبسرعة كبيرة، مهمة مكافحة التضخم وتحقيق </a:t>
            </a:r>
            <a:r>
              <a:rPr lang="ar-SA" sz="2000" u="sng" dirty="0">
                <a:latin typeface="Sakkal Majalla" pitchFamily="2" charset="-78"/>
                <a:cs typeface="Sakkal Majalla" pitchFamily="2" charset="-78"/>
                <a:hlinkClick r:id="rId2"/>
              </a:rPr>
              <a:t>الاستقرار المالي</a:t>
            </a:r>
            <a:r>
              <a:rPr lang="ar-SA" sz="2000" dirty="0">
                <a:latin typeface="Sakkal Majalla" pitchFamily="2" charset="-78"/>
                <a:cs typeface="Sakkal Majalla" pitchFamily="2" charset="-78"/>
              </a:rPr>
              <a:t> تقع على عاتق الجهات التنظيمية في الدول من خلال قرارات البنك المركزي واللجان الاقتصادية المركزية المسؤولة لاتخاذ تدابير وقائية مستمرة تؤدي إلى النمو المالي والتنمية المالية.</a:t>
            </a:r>
            <a:endParaRPr lang="fr-FR" sz="2000" dirty="0">
              <a:latin typeface="Sakkal Majalla" pitchFamily="2" charset="-78"/>
              <a:cs typeface="Sakkal Majalla" pitchFamily="2" charset="-78"/>
            </a:endParaRPr>
          </a:p>
          <a:p>
            <a:pPr algn="just" rtl="1"/>
            <a:r>
              <a:rPr lang="fr-FR" sz="2000" dirty="0">
                <a:latin typeface="Sakkal Majalla" pitchFamily="2" charset="-78"/>
                <a:cs typeface="Sakkal Majalla" pitchFamily="2" charset="-78"/>
              </a:rPr>
              <a:t> </a:t>
            </a:r>
          </a:p>
        </p:txBody>
      </p:sp>
    </p:spTree>
    <p:extLst>
      <p:ext uri="{BB962C8B-B14F-4D97-AF65-F5344CB8AC3E}">
        <p14:creationId xmlns:p14="http://schemas.microsoft.com/office/powerpoint/2010/main" val="120435740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1352" y="220678"/>
            <a:ext cx="4818906" cy="523220"/>
          </a:xfrm>
          <a:prstGeom prst="rect">
            <a:avLst/>
          </a:prstGeom>
        </p:spPr>
        <p:txBody>
          <a:bodyPr wrap="square">
            <a:spAutoFit/>
          </a:bodyPr>
          <a:lstStyle/>
          <a:p>
            <a:pPr lvl="0" algn="ctr" rtl="1"/>
            <a:r>
              <a:rPr lang="ar-DZ" sz="2800" b="1" u="sng" dirty="0">
                <a:solidFill>
                  <a:prstClr val="black"/>
                </a:solidFill>
                <a:latin typeface="Sakkal Majalla" pitchFamily="2" charset="-78"/>
                <a:cs typeface="Sakkal Majalla" pitchFamily="2" charset="-78"/>
              </a:rPr>
              <a:t>تطبيقات </a:t>
            </a:r>
            <a:r>
              <a:rPr lang="ar-DZ" sz="2800" b="1" u="sng" dirty="0" smtClean="0">
                <a:solidFill>
                  <a:prstClr val="black"/>
                </a:solidFill>
                <a:latin typeface="Sakkal Majalla" pitchFamily="2" charset="-78"/>
                <a:cs typeface="Sakkal Majalla" pitchFamily="2" charset="-78"/>
              </a:rPr>
              <a:t>المحاضرة</a:t>
            </a:r>
            <a:r>
              <a:rPr lang="ar-DZ" sz="2800" b="1" u="sng" dirty="0">
                <a:solidFill>
                  <a:prstClr val="black"/>
                </a:solidFill>
                <a:latin typeface="Sakkal Majalla" pitchFamily="2" charset="-78"/>
                <a:cs typeface="Sakkal Majalla" pitchFamily="2" charset="-78"/>
              </a:rPr>
              <a:t>:</a:t>
            </a:r>
            <a:endParaRPr lang="fr-FR" sz="2800" b="1" u="sng" dirty="0">
              <a:solidFill>
                <a:prstClr val="black"/>
              </a:solidFill>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86061250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268760"/>
            <a:ext cx="7920880" cy="4154984"/>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محاور </a:t>
            </a:r>
            <a:r>
              <a:rPr lang="ar-DZ" sz="2200" b="1" dirty="0">
                <a:latin typeface="Sakkal Majalla" pitchFamily="2" charset="-78"/>
                <a:cs typeface="Sakkal Majalla" pitchFamily="2" charset="-78"/>
              </a:rPr>
              <a:t>المحاضرة:</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1 . مضمون السياسة النقدية وأهدافها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2.  أسس ومبادئ الساسة النقدية .</a:t>
            </a:r>
            <a:endParaRPr lang="fr-FR" sz="2200" dirty="0">
              <a:latin typeface="Sakkal Majalla" pitchFamily="2" charset="-78"/>
              <a:cs typeface="Sakkal Majalla" pitchFamily="2" charset="-78"/>
            </a:endParaRPr>
          </a:p>
          <a:p>
            <a:pPr marL="457200" indent="-457200" algn="just" rtl="1">
              <a:buAutoNum type="arabicPeriod" startAt="3"/>
            </a:pPr>
            <a:r>
              <a:rPr lang="ar-DZ" sz="2200" dirty="0" smtClean="0">
                <a:latin typeface="Sakkal Majalla" pitchFamily="2" charset="-78"/>
                <a:cs typeface="Sakkal Majalla" pitchFamily="2" charset="-78"/>
              </a:rPr>
              <a:t>أساليب </a:t>
            </a:r>
            <a:r>
              <a:rPr lang="ar-DZ" sz="2200" dirty="0">
                <a:latin typeface="Sakkal Majalla" pitchFamily="2" charset="-78"/>
                <a:cs typeface="Sakkal Majalla" pitchFamily="2" charset="-78"/>
              </a:rPr>
              <a:t>السياسة النقدية </a:t>
            </a:r>
            <a:r>
              <a:rPr lang="ar-DZ" sz="2200" dirty="0" smtClean="0">
                <a:latin typeface="Sakkal Majalla" pitchFamily="2" charset="-78"/>
                <a:cs typeface="Sakkal Majalla" pitchFamily="2" charset="-78"/>
              </a:rPr>
              <a:t>.</a:t>
            </a:r>
          </a:p>
          <a:p>
            <a:pPr algn="just" rtl="1"/>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 مضمون السياسة النقدية وأهدافها :</a:t>
            </a:r>
            <a:endParaRPr lang="fr-FR" sz="2200" b="1"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1.1. ماهية السياسة النقدية: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السياسة </a:t>
            </a:r>
            <a:r>
              <a:rPr lang="ar-DZ" sz="2200" dirty="0">
                <a:latin typeface="Sakkal Majalla" pitchFamily="2" charset="-78"/>
                <a:cs typeface="Sakkal Majalla" pitchFamily="2" charset="-78"/>
              </a:rPr>
              <a:t>النقدية هي إحدى مكونات السياسة </a:t>
            </a:r>
            <a:r>
              <a:rPr lang="ar-DZ" sz="2200" dirty="0" smtClean="0">
                <a:latin typeface="Sakkal Majalla" pitchFamily="2" charset="-78"/>
                <a:cs typeface="Sakkal Majalla" pitchFamily="2" charset="-78"/>
              </a:rPr>
              <a:t>الاقتصادية </a:t>
            </a:r>
            <a:r>
              <a:rPr lang="ar-DZ" sz="2200" dirty="0">
                <a:latin typeface="Sakkal Majalla" pitchFamily="2" charset="-78"/>
                <a:cs typeface="Sakkal Majalla" pitchFamily="2" charset="-78"/>
              </a:rPr>
              <a:t>وتعرف بأنها "مجموعة الإجراءات التي تتخذها السلطة النقدية في المجتمع بغرض الرقابة على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والتأثير عليه، بما يتفق وتحقيق الأهداف التي تعمل من أجلها الحكومات، فالنقود لا تدير نفسها بنفسها، بل يجب أن تتدخل السلطة النقدية في الدولة لإدارة النقود وتوجيهها لبلوغ الأهداف المرجوة ، وقد تكون السياسة النقدية أداة لتحقيق الغاية التي ترمي إليها الحكومة" </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
        <p:nvSpPr>
          <p:cNvPr id="3" name="Rectangle 2"/>
          <p:cNvSpPr/>
          <p:nvPr/>
        </p:nvSpPr>
        <p:spPr>
          <a:xfrm>
            <a:off x="2195736" y="410154"/>
            <a:ext cx="6264696" cy="954107"/>
          </a:xfrm>
          <a:prstGeom prst="rect">
            <a:avLst/>
          </a:prstGeom>
        </p:spPr>
        <p:txBody>
          <a:bodyPr wrap="square">
            <a:spAutoFit/>
          </a:bodyPr>
          <a:lstStyle/>
          <a:p>
            <a:pPr lvl="0" algn="ctr" rtl="1"/>
            <a:r>
              <a:rPr lang="ar-DZ" sz="2800" b="1" dirty="0">
                <a:solidFill>
                  <a:srgbClr val="0070C0"/>
                </a:solidFill>
                <a:latin typeface="Sakkal Majalla" pitchFamily="2" charset="-78"/>
                <a:cs typeface="Sakkal Majalla" pitchFamily="2" charset="-78"/>
              </a:rPr>
              <a:t>	المحاضرة </a:t>
            </a:r>
            <a:r>
              <a:rPr lang="ar-DZ" sz="2800" b="1" dirty="0" smtClean="0">
                <a:solidFill>
                  <a:srgbClr val="0070C0"/>
                </a:solidFill>
                <a:latin typeface="Sakkal Majalla" pitchFamily="2" charset="-78"/>
                <a:cs typeface="Sakkal Majalla" pitchFamily="2" charset="-78"/>
              </a:rPr>
              <a:t>الثانية عشر: </a:t>
            </a:r>
            <a:r>
              <a:rPr lang="ar-DZ" sz="2800" b="1" dirty="0">
                <a:solidFill>
                  <a:srgbClr val="0070C0"/>
                </a:solidFill>
                <a:latin typeface="Sakkal Majalla" pitchFamily="2" charset="-78"/>
                <a:cs typeface="Sakkal Majalla" pitchFamily="2" charset="-78"/>
              </a:rPr>
              <a:t>السياسات </a:t>
            </a:r>
            <a:r>
              <a:rPr lang="ar-DZ" sz="2800" b="1" dirty="0" smtClean="0">
                <a:solidFill>
                  <a:srgbClr val="0070C0"/>
                </a:solidFill>
                <a:latin typeface="Sakkal Majalla" pitchFamily="2" charset="-78"/>
                <a:cs typeface="Sakkal Majalla" pitchFamily="2" charset="-78"/>
              </a:rPr>
              <a:t>النقديةك التعريف والاهداف  </a:t>
            </a:r>
            <a:endParaRPr lang="fr-FR" sz="2800" b="1"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188640"/>
            <a:ext cx="7704856" cy="6524863"/>
          </a:xfrm>
          <a:prstGeom prst="rect">
            <a:avLst/>
          </a:prstGeom>
        </p:spPr>
        <p:txBody>
          <a:bodyPr wrap="square">
            <a:spAutoFit/>
          </a:bodyPr>
          <a:lstStyle/>
          <a:p>
            <a:pPr algn="just" rtl="1"/>
            <a:r>
              <a:rPr lang="ar-DZ" sz="2200" dirty="0">
                <a:latin typeface="Sakkal Majalla" pitchFamily="2" charset="-78"/>
                <a:cs typeface="Sakkal Majalla" pitchFamily="2" charset="-78"/>
              </a:rPr>
              <a:t>ومهما </a:t>
            </a:r>
            <a:r>
              <a:rPr lang="ar-DZ" sz="2200" dirty="0" smtClean="0">
                <a:latin typeface="Sakkal Majalla" pitchFamily="2" charset="-78"/>
                <a:cs typeface="Sakkal Majalla" pitchFamily="2" charset="-78"/>
              </a:rPr>
              <a:t>اختلفت </a:t>
            </a:r>
            <a:r>
              <a:rPr lang="ar-DZ" sz="2200" dirty="0">
                <a:latin typeface="Sakkal Majalla" pitchFamily="2" charset="-78"/>
                <a:cs typeface="Sakkal Majalla" pitchFamily="2" charset="-78"/>
              </a:rPr>
              <a:t>التعاريف في صياغتها لمضمون السياسة النقدية، فإن هدفها واحد، حيث يتمحور حول حل مشكلة تنظيم العملة في </a:t>
            </a:r>
            <a:r>
              <a:rPr lang="ar-DZ" sz="2200" dirty="0" smtClean="0">
                <a:latin typeface="Sakkal Majalla" pitchFamily="2" charset="-78"/>
                <a:cs typeface="Sakkal Majalla" pitchFamily="2" charset="-78"/>
              </a:rPr>
              <a:t>الاقتصاد </a:t>
            </a:r>
            <a:r>
              <a:rPr lang="ar-DZ" sz="2200" dirty="0">
                <a:latin typeface="Sakkal Majalla" pitchFamily="2" charset="-78"/>
                <a:cs typeface="Sakkal Majalla" pitchFamily="2" charset="-78"/>
              </a:rPr>
              <a:t>الوطني بإتباع إجراءات مباشرة وغير مباشرة لبلوغ أهداف مرجوة، وهذا يختلف بإختلاف الأفكار ومنطلقات الإقتصاد النقدي ويمكن تلخيص هذه الأهداف في: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أـ تحقيق درجة مناسبة من </a:t>
            </a:r>
            <a:r>
              <a:rPr lang="ar-DZ" sz="2200" dirty="0" smtClean="0">
                <a:latin typeface="Sakkal Majalla" pitchFamily="2" charset="-78"/>
                <a:cs typeface="Sakkal Majalla" pitchFamily="2" charset="-78"/>
              </a:rPr>
              <a:t>الاستقرار </a:t>
            </a:r>
            <a:r>
              <a:rPr lang="ar-DZ" sz="2200" dirty="0">
                <a:latin typeface="Sakkal Majalla" pitchFamily="2" charset="-78"/>
                <a:cs typeface="Sakkal Majalla" pitchFamily="2" charset="-78"/>
              </a:rPr>
              <a:t>في الأسعار.</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ب ـ تحقيق معدل عادل من التوظيف.</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جـ ـ تحقيق درجة معينة من التوازن في ميزان المدفوعات.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دـ تحقيق معدل مناسب من النمو </a:t>
            </a:r>
            <a:r>
              <a:rPr lang="ar-DZ" sz="2200" dirty="0" smtClean="0">
                <a:latin typeface="Sakkal Majalla" pitchFamily="2" charset="-78"/>
                <a:cs typeface="Sakkal Majalla" pitchFamily="2" charset="-78"/>
              </a:rPr>
              <a:t>الاقتصادي </a:t>
            </a:r>
            <a:r>
              <a:rPr lang="ar-DZ" sz="2200" dirty="0">
                <a:latin typeface="Sakkal Majalla" pitchFamily="2" charset="-78"/>
                <a:cs typeface="Sakkal Majalla" pitchFamily="2" charset="-78"/>
              </a:rPr>
              <a:t>الوطني.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ه.ـ حماية الأرصدة الأجنبية، </a:t>
            </a:r>
            <a:r>
              <a:rPr lang="ar-DZ" sz="2200" dirty="0" smtClean="0">
                <a:latin typeface="Sakkal Majalla" pitchFamily="2" charset="-78"/>
                <a:cs typeface="Sakkal Majalla" pitchFamily="2" charset="-78"/>
              </a:rPr>
              <a:t>والاحتياطات </a:t>
            </a:r>
            <a:r>
              <a:rPr lang="ar-DZ" sz="2200" dirty="0">
                <a:latin typeface="Sakkal Majalla" pitchFamily="2" charset="-78"/>
                <a:cs typeface="Sakkal Majalla" pitchFamily="2" charset="-78"/>
              </a:rPr>
              <a:t>النقدية </a:t>
            </a:r>
            <a:r>
              <a:rPr lang="ar-DZ" sz="2200" dirty="0" smtClean="0">
                <a:latin typeface="Sakkal Majalla" pitchFamily="2" charset="-78"/>
                <a:cs typeface="Sakkal Majalla" pitchFamily="2" charset="-78"/>
              </a:rPr>
              <a:t>االخارجية للدولة</a:t>
            </a:r>
            <a:r>
              <a:rPr lang="ar-DZ" sz="2200" dirty="0">
                <a:latin typeface="Sakkal Majalla" pitchFamily="2" charset="-78"/>
                <a:cs typeface="Sakkal Majalla" pitchFamily="2" charset="-78"/>
              </a:rPr>
              <a:t>، وتقوية العملة الوطنية في الخارج.</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ويعمل على تحقيق ذلك البنك المركزي من خلال أدوات وأساليب السياسة النقدية الكمية والنوعية، وتستخدم هذه الأساليب لتحقيق أهداف </a:t>
            </a:r>
            <a:r>
              <a:rPr lang="ar-DZ" sz="2200" dirty="0" smtClean="0">
                <a:latin typeface="Sakkal Majalla" pitchFamily="2" charset="-78"/>
                <a:cs typeface="Sakkal Majalla" pitchFamily="2" charset="-78"/>
              </a:rPr>
              <a:t>اقتصادية </a:t>
            </a:r>
            <a:r>
              <a:rPr lang="ar-DZ" sz="2200" dirty="0">
                <a:latin typeface="Sakkal Majalla" pitchFamily="2" charset="-78"/>
                <a:cs typeface="Sakkal Majalla" pitchFamily="2" charset="-78"/>
              </a:rPr>
              <a:t>ونقدية على المستوى الداخلي والخارجي</a:t>
            </a:r>
            <a:r>
              <a:rPr lang="ar-DZ" sz="2200" dirty="0" smtClean="0">
                <a:latin typeface="Sakkal Majalla" pitchFamily="2" charset="-78"/>
                <a:cs typeface="Sakkal Majalla" pitchFamily="2" charset="-78"/>
              </a:rPr>
              <a:t>.</a:t>
            </a:r>
          </a:p>
          <a:p>
            <a:pPr algn="just" rtl="1"/>
            <a:r>
              <a:rPr lang="ar-DZ" sz="2200" b="1" dirty="0">
                <a:latin typeface="Sakkal Majalla" pitchFamily="2" charset="-78"/>
                <a:cs typeface="Sakkal Majalla" pitchFamily="2" charset="-78"/>
              </a:rPr>
              <a:t>2.2. الأهداف الداخلية للسياسة النقدية :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وتتمثل </a:t>
            </a:r>
            <a:r>
              <a:rPr lang="ar-DZ" sz="2200" dirty="0">
                <a:latin typeface="Sakkal Majalla" pitchFamily="2" charset="-78"/>
                <a:cs typeface="Sakkal Majalla" pitchFamily="2" charset="-78"/>
              </a:rPr>
              <a:t>هذه الأهداف في: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الوصول إلى العمالة الكاملة والمحافظة عليها.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زيادة الدخل الوطني الحقيقي وكفالة النمو الاقتصادي.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تحقيق نوع من </a:t>
            </a:r>
            <a:r>
              <a:rPr lang="ar-DZ" sz="2200" dirty="0" smtClean="0">
                <a:latin typeface="Sakkal Majalla" pitchFamily="2" charset="-78"/>
                <a:cs typeface="Sakkal Majalla" pitchFamily="2" charset="-78"/>
              </a:rPr>
              <a:t>االاستقرار </a:t>
            </a:r>
            <a:r>
              <a:rPr lang="ar-DZ" sz="2200" dirty="0">
                <a:latin typeface="Sakkal Majalla" pitchFamily="2" charset="-78"/>
                <a:cs typeface="Sakkal Majalla" pitchFamily="2" charset="-78"/>
              </a:rPr>
              <a:t>النقدي </a:t>
            </a:r>
            <a:r>
              <a:rPr lang="ar-DZ" sz="2200" dirty="0" smtClean="0">
                <a:latin typeface="Sakkal Majalla" pitchFamily="2" charset="-78"/>
                <a:cs typeface="Sakkal Majalla" pitchFamily="2" charset="-78"/>
              </a:rPr>
              <a:t>والاقتصادي</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إحكام الرقابة على التضخم</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1527355994"/>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260648"/>
            <a:ext cx="7632848" cy="5509200"/>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1.2.2</a:t>
            </a:r>
            <a:r>
              <a:rPr lang="ar-DZ" sz="2200" b="1" dirty="0">
                <a:latin typeface="Sakkal Majalla" pitchFamily="2" charset="-78"/>
                <a:cs typeface="Sakkal Majalla" pitchFamily="2" charset="-78"/>
              </a:rPr>
              <a:t>. الأهداف الخارجية للسياسة النقدية: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تتمثل </a:t>
            </a:r>
            <a:r>
              <a:rPr lang="ar-DZ" sz="2200" dirty="0">
                <a:latin typeface="Sakkal Majalla" pitchFamily="2" charset="-78"/>
                <a:cs typeface="Sakkal Majalla" pitchFamily="2" charset="-78"/>
              </a:rPr>
              <a:t>في ضبط القيمة الخارجية للعملة وفق:</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حماية الرصيد الذهبي.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حماية الأرصدة النقدية من العملات الأجنبية والقابلة للتحول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إعداد بدائل مرنة لتوازن سلة العملات الأجنبية.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وفي الدول المتقدمة تكون  أهداف السياسة النقدية، المحافظة على العمالة الكاملة في إطار من </a:t>
            </a:r>
            <a:r>
              <a:rPr lang="ar-DZ" sz="2200" dirty="0" smtClean="0">
                <a:latin typeface="Sakkal Majalla" pitchFamily="2" charset="-78"/>
                <a:cs typeface="Sakkal Majalla" pitchFamily="2" charset="-78"/>
              </a:rPr>
              <a:t>االإستقرار الاقتصادي </a:t>
            </a:r>
            <a:r>
              <a:rPr lang="ar-DZ" sz="2200" dirty="0">
                <a:latin typeface="Sakkal Majalla" pitchFamily="2" charset="-78"/>
                <a:cs typeface="Sakkal Majalla" pitchFamily="2" charset="-78"/>
              </a:rPr>
              <a:t>والنقدي، وعليه فهي تعمل على مواجهة التقلبات بإستخدام الأدوات الكمية والكيفية، أما في الدول المتخلفة فإن الأهداف الرئيسية لسياستها النقدية هي توفير الخدمات وتحقيق التنمية، كتوفير التمويل اللازم ، وتطوير الجهاز المصرفي، ومن عناصرها ما يلي: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أـ تطوير النظم النقدية ودعم المصرف المركزي من أجل إحكام الرقابة على مختلف المؤسسات النقدية والمالية، لاسيما في مجال التسهيلات </a:t>
            </a:r>
            <a:r>
              <a:rPr lang="ar-DZ" sz="2200" dirty="0" smtClean="0">
                <a:latin typeface="Sakkal Majalla" pitchFamily="2" charset="-78"/>
                <a:cs typeface="Sakkal Majalla" pitchFamily="2" charset="-78"/>
              </a:rPr>
              <a:t>الائتمانية </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ب ـ توفير المدخرات الكافية وتوجيهها نحو تحقيق معدلات </a:t>
            </a:r>
            <a:r>
              <a:rPr lang="ar-DZ" sz="2200" dirty="0" smtClean="0">
                <a:latin typeface="Sakkal Majalla" pitchFamily="2" charset="-78"/>
                <a:cs typeface="Sakkal Majalla" pitchFamily="2" charset="-78"/>
              </a:rPr>
              <a:t>االاستثمار </a:t>
            </a:r>
            <a:r>
              <a:rPr lang="ar-DZ" sz="2200" dirty="0">
                <a:latin typeface="Sakkal Majalla" pitchFamily="2" charset="-78"/>
                <a:cs typeface="Sakkal Majalla" pitchFamily="2" charset="-78"/>
              </a:rPr>
              <a:t>المرغوبة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جـ. تبني السياسات النقدية بين مختلف القطاعات والتي تعمل على توزيع الموارد في المجتمع.</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دـ ربط السياسة النقدية بالمبادئ النظرية لها في المجال العلمي الأولي للتعريف بالعمل المصرفي الجديد ودفع مستوى الوعي المصرفي.</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332656"/>
            <a:ext cx="7596336" cy="769441"/>
          </a:xfrm>
          <a:prstGeom prst="rect">
            <a:avLst/>
          </a:prstGeom>
        </p:spPr>
        <p:txBody>
          <a:bodyPr wrap="square">
            <a:spAutoFit/>
          </a:bodyPr>
          <a:lstStyle/>
          <a:p>
            <a:pPr algn="just" rtl="1"/>
            <a:r>
              <a:rPr lang="ar-DZ" sz="2200" dirty="0">
                <a:latin typeface="Sakkal Majalla" pitchFamily="2" charset="-78"/>
                <a:cs typeface="Sakkal Majalla" pitchFamily="2" charset="-78"/>
              </a:rPr>
              <a:t>كما يمكن تلخيص </a:t>
            </a:r>
            <a:r>
              <a:rPr lang="ar-DZ" sz="2200" dirty="0" smtClean="0">
                <a:latin typeface="Sakkal Majalla" pitchFamily="2" charset="-78"/>
                <a:cs typeface="Sakkal Majalla" pitchFamily="2" charset="-78"/>
              </a:rPr>
              <a:t>استراتيجية </a:t>
            </a:r>
            <a:r>
              <a:rPr lang="ar-DZ" sz="2200" dirty="0">
                <a:latin typeface="Sakkal Majalla" pitchFamily="2" charset="-78"/>
                <a:cs typeface="Sakkal Majalla" pitchFamily="2" charset="-78"/>
              </a:rPr>
              <a:t>السياسة النقدية الحديثة على النحو التالي:</a:t>
            </a:r>
            <a:endParaRPr lang="fr-FR" sz="2200" dirty="0">
              <a:latin typeface="Sakkal Majalla" pitchFamily="2" charset="-78"/>
              <a:cs typeface="Sakkal Majalla" pitchFamily="2" charset="-78"/>
            </a:endParaRPr>
          </a:p>
          <a:p>
            <a:pPr algn="ctr" rtl="1"/>
            <a:r>
              <a:rPr lang="ar-DZ" sz="2200" b="1" dirty="0">
                <a:latin typeface="Sakkal Majalla" pitchFamily="2" charset="-78"/>
                <a:cs typeface="Sakkal Majalla" pitchFamily="2" charset="-78"/>
              </a:rPr>
              <a:t>شكل رقم (</a:t>
            </a:r>
            <a:r>
              <a:rPr lang="fr-FR" sz="2200" b="1" dirty="0">
                <a:latin typeface="Sakkal Majalla" pitchFamily="2" charset="-78"/>
                <a:cs typeface="Sakkal Majalla" pitchFamily="2" charset="-78"/>
              </a:rPr>
              <a:t>13</a:t>
            </a:r>
            <a:r>
              <a:rPr lang="ar-DZ" sz="2200" b="1" dirty="0">
                <a:latin typeface="Sakkal Majalla" pitchFamily="2" charset="-78"/>
                <a:cs typeface="Sakkal Majalla" pitchFamily="2" charset="-78"/>
              </a:rPr>
              <a:t>): </a:t>
            </a:r>
            <a:r>
              <a:rPr lang="ar-DZ" sz="2200" b="1" dirty="0" smtClean="0">
                <a:latin typeface="Sakkal Majalla" pitchFamily="2" charset="-78"/>
                <a:cs typeface="Sakkal Majalla" pitchFamily="2" charset="-78"/>
              </a:rPr>
              <a:t>استراتيجية </a:t>
            </a:r>
            <a:r>
              <a:rPr lang="ar-DZ" sz="2200" b="1" dirty="0">
                <a:latin typeface="Sakkal Majalla" pitchFamily="2" charset="-78"/>
                <a:cs typeface="Sakkal Majalla" pitchFamily="2" charset="-78"/>
              </a:rPr>
              <a:t>السياسة النقدية الحديثة</a:t>
            </a:r>
            <a:endParaRPr lang="fr-FR" sz="2200" b="1" dirty="0">
              <a:latin typeface="Sakkal Majalla" pitchFamily="2" charset="-78"/>
              <a:cs typeface="Sakkal Majalla" pitchFamily="2" charset="-78"/>
            </a:endParaRPr>
          </a:p>
        </p:txBody>
      </p:sp>
      <p:pic>
        <p:nvPicPr>
          <p:cNvPr id="81921"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21160" y="1259978"/>
            <a:ext cx="7629525" cy="454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00312" y="6148210"/>
            <a:ext cx="3970959" cy="400110"/>
          </a:xfrm>
          <a:prstGeom prst="rect">
            <a:avLst/>
          </a:prstGeom>
        </p:spPr>
        <p:txBody>
          <a:bodyPr wrap="square">
            <a:spAutoFit/>
          </a:bodyPr>
          <a:lstStyle/>
          <a:p>
            <a:pPr algn="just" rtl="1"/>
            <a:r>
              <a:rPr lang="ar-DZ" sz="2000" b="1" dirty="0">
                <a:latin typeface="Sakkal Majalla" pitchFamily="2" charset="-78"/>
                <a:cs typeface="Sakkal Majalla" pitchFamily="2" charset="-78"/>
              </a:rPr>
              <a:t>المصدر: لحلو موسى بوخاري، مرجع سابق ، ص61.</a:t>
            </a:r>
            <a:endParaRPr lang="fr-FR" sz="2000"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1352" y="220678"/>
            <a:ext cx="4818906" cy="523220"/>
          </a:xfrm>
          <a:prstGeom prst="rect">
            <a:avLst/>
          </a:prstGeom>
        </p:spPr>
        <p:txBody>
          <a:bodyPr wrap="square">
            <a:spAutoFit/>
          </a:bodyPr>
          <a:lstStyle/>
          <a:p>
            <a:pPr lvl="0" algn="ctr" rtl="1"/>
            <a:r>
              <a:rPr lang="ar-DZ" sz="2800" b="1" u="sng" dirty="0">
                <a:solidFill>
                  <a:prstClr val="black"/>
                </a:solidFill>
                <a:latin typeface="Sakkal Majalla" pitchFamily="2" charset="-78"/>
                <a:cs typeface="Sakkal Majalla" pitchFamily="2" charset="-78"/>
              </a:rPr>
              <a:t>تطبيقات </a:t>
            </a:r>
            <a:r>
              <a:rPr lang="ar-DZ" sz="2800" b="1" u="sng" dirty="0" smtClean="0">
                <a:solidFill>
                  <a:prstClr val="black"/>
                </a:solidFill>
                <a:latin typeface="Sakkal Majalla" pitchFamily="2" charset="-78"/>
                <a:cs typeface="Sakkal Majalla" pitchFamily="2" charset="-78"/>
              </a:rPr>
              <a:t>المحاضرة</a:t>
            </a:r>
            <a:r>
              <a:rPr lang="ar-DZ" sz="2800" b="1" u="sng" dirty="0">
                <a:solidFill>
                  <a:prstClr val="black"/>
                </a:solidFill>
                <a:latin typeface="Sakkal Majalla" pitchFamily="2" charset="-78"/>
                <a:cs typeface="Sakkal Majalla" pitchFamily="2" charset="-78"/>
              </a:rPr>
              <a:t>:</a:t>
            </a:r>
            <a:endParaRPr lang="fr-FR" sz="2800" b="1" u="sng" dirty="0">
              <a:solidFill>
                <a:prstClr val="black"/>
              </a:solidFill>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86061250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7604" y="1373140"/>
            <a:ext cx="7704856" cy="4862870"/>
          </a:xfrm>
          <a:prstGeom prst="rect">
            <a:avLst/>
          </a:prstGeom>
        </p:spPr>
        <p:txBody>
          <a:bodyPr wrap="square">
            <a:spAutoFit/>
          </a:bodyPr>
          <a:lstStyle/>
          <a:p>
            <a:pPr algn="just" rtl="1"/>
            <a:r>
              <a:rPr lang="ar-DZ" sz="2400" b="1" dirty="0">
                <a:latin typeface="Sakkal Majalla" pitchFamily="2" charset="-78"/>
                <a:cs typeface="Sakkal Majalla" pitchFamily="2" charset="-78"/>
              </a:rPr>
              <a:t>3. أساليب السياسة النقدية :</a:t>
            </a:r>
            <a:endParaRPr lang="fr-FR" sz="2400" b="1"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إن </a:t>
            </a:r>
            <a:r>
              <a:rPr lang="ar-DZ" sz="2200" dirty="0">
                <a:latin typeface="Sakkal Majalla" pitchFamily="2" charset="-78"/>
                <a:cs typeface="Sakkal Majalla" pitchFamily="2" charset="-78"/>
              </a:rPr>
              <a:t>التحكم في وسائل الدفع وتنظيمها في المجتمع تمثل أهم أهداف السياسة النقدية في أي </a:t>
            </a:r>
            <a:r>
              <a:rPr lang="ar-DZ" sz="2200" dirty="0" smtClean="0">
                <a:latin typeface="Sakkal Majalla" pitchFamily="2" charset="-78"/>
                <a:cs typeface="Sakkal Majalla" pitchFamily="2" charset="-78"/>
              </a:rPr>
              <a:t>اقتصاد</a:t>
            </a:r>
            <a:r>
              <a:rPr lang="ar-DZ" sz="2200" dirty="0">
                <a:latin typeface="Sakkal Majalla" pitchFamily="2" charset="-78"/>
                <a:cs typeface="Sakkal Majalla" pitchFamily="2" charset="-78"/>
              </a:rPr>
              <a:t>، فالبنك المركزي بإمكانه </a:t>
            </a:r>
            <a:r>
              <a:rPr lang="ar-DZ" sz="2200" dirty="0" smtClean="0">
                <a:latin typeface="Sakkal Majalla" pitchFamily="2" charset="-78"/>
                <a:cs typeface="Sakkal Majalla" pitchFamily="2" charset="-78"/>
              </a:rPr>
              <a:t>امتصاص </a:t>
            </a:r>
            <a:r>
              <a:rPr lang="ar-DZ" sz="2200" dirty="0">
                <a:latin typeface="Sakkal Majalla" pitchFamily="2" charset="-78"/>
                <a:cs typeface="Sakkal Majalla" pitchFamily="2" charset="-78"/>
              </a:rPr>
              <a:t>النقود الزائدة عن إحتياجات التداول وعمليات التمويل وبإمكانه أن يوفر أرصدة نقدية جديدة، فالأوضاع الإقتصادية المختلفة تجعله يتخذ إجراءات نقدية مناسبة تتفق والأهداف الإقتصادية المرجوة.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فإذا كانت بوادر  التضخم بارزة في </a:t>
            </a:r>
            <a:r>
              <a:rPr lang="ar-DZ" sz="2200" dirty="0" smtClean="0">
                <a:latin typeface="Sakkal Majalla" pitchFamily="2" charset="-78"/>
                <a:cs typeface="Sakkal Majalla" pitchFamily="2" charset="-78"/>
              </a:rPr>
              <a:t>االاإقتصاد </a:t>
            </a:r>
            <a:r>
              <a:rPr lang="ar-DZ" sz="2200" dirty="0">
                <a:latin typeface="Sakkal Majalla" pitchFamily="2" charset="-78"/>
                <a:cs typeface="Sakkal Majalla" pitchFamily="2" charset="-78"/>
              </a:rPr>
              <a:t>يسارع البنك المركزي إلى </a:t>
            </a:r>
            <a:r>
              <a:rPr lang="ar-DZ" sz="2200" dirty="0" smtClean="0">
                <a:latin typeface="Sakkal Majalla" pitchFamily="2" charset="-78"/>
                <a:cs typeface="Sakkal Majalla" pitchFamily="2" charset="-78"/>
              </a:rPr>
              <a:t>اتخاذ </a:t>
            </a:r>
            <a:r>
              <a:rPr lang="ar-DZ" sz="2200" dirty="0">
                <a:latin typeface="Sakkal Majalla" pitchFamily="2" charset="-78"/>
                <a:cs typeface="Sakkal Majalla" pitchFamily="2" charset="-78"/>
              </a:rPr>
              <a:t>تدابير لإمتصاص السيولة الزائدة، وإذا كان الإقتصاد به بوادر </a:t>
            </a:r>
            <a:r>
              <a:rPr lang="ar-DZ" sz="2200" dirty="0" smtClean="0">
                <a:latin typeface="Sakkal Majalla" pitchFamily="2" charset="-78"/>
                <a:cs typeface="Sakkal Majalla" pitchFamily="2" charset="-78"/>
              </a:rPr>
              <a:t> ركود </a:t>
            </a:r>
            <a:r>
              <a:rPr lang="ar-DZ" sz="2200" dirty="0">
                <a:latin typeface="Sakkal Majalla" pitchFamily="2" charset="-78"/>
                <a:cs typeface="Sakkal Majalla" pitchFamily="2" charset="-78"/>
              </a:rPr>
              <a:t>أو إنكماش يسارع البنك إلى إتخاذ تدابير من شأنها زيادة السيولة إلى الحد المناسب، ويستخدم في ذلك أساليب كمية وأخرى كيفية.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1.3.  الأساليب الكمية: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هذه </a:t>
            </a:r>
            <a:r>
              <a:rPr lang="ar-DZ" sz="2200" dirty="0">
                <a:latin typeface="Sakkal Majalla" pitchFamily="2" charset="-78"/>
                <a:cs typeface="Sakkal Majalla" pitchFamily="2" charset="-78"/>
              </a:rPr>
              <a:t>الأساليب في </a:t>
            </a:r>
            <a:r>
              <a:rPr lang="ar-DZ" sz="2200" dirty="0" smtClean="0">
                <a:latin typeface="Sakkal Majalla" pitchFamily="2" charset="-78"/>
                <a:cs typeface="Sakkal Majalla" pitchFamily="2" charset="-78"/>
              </a:rPr>
              <a:t>الاقتصاديات </a:t>
            </a:r>
            <a:r>
              <a:rPr lang="ar-DZ" sz="2200" dirty="0">
                <a:latin typeface="Sakkal Majalla" pitchFamily="2" charset="-78"/>
                <a:cs typeface="Sakkal Majalla" pitchFamily="2" charset="-78"/>
              </a:rPr>
              <a:t>التقليدية تتمثل في</a:t>
            </a:r>
            <a:r>
              <a:rPr lang="ar-DZ" sz="2200" dirty="0" smtClean="0">
                <a:latin typeface="Sakkal Majalla" pitchFamily="2" charset="-78"/>
                <a:cs typeface="Sakkal Majalla" pitchFamily="2" charset="-78"/>
              </a:rPr>
              <a:t>: سعر </a:t>
            </a:r>
            <a:r>
              <a:rPr lang="ar-DZ" sz="2200" dirty="0">
                <a:latin typeface="Sakkal Majalla" pitchFamily="2" charset="-78"/>
                <a:cs typeface="Sakkal Majalla" pitchFamily="2" charset="-78"/>
              </a:rPr>
              <a:t>الفائدة، سياسة السوق المفتوحة ،سياسة الرصيد النقدي ، ... الخ.</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إن هذه الأساليب في الجهاز المصرفي الإسلامي تختلف تماما، حيث أن هذا الأخير لا يتعامل بالفائدة (الربا)، وهذا يعطى معنى آخر للسياسة النقدية.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تتمثل هذه الأساليب في </a:t>
            </a:r>
            <a:r>
              <a:rPr lang="ar-DZ" sz="2200" dirty="0" smtClean="0">
                <a:latin typeface="Sakkal Majalla" pitchFamily="2" charset="-78"/>
                <a:cs typeface="Sakkal Majalla" pitchFamily="2" charset="-78"/>
              </a:rPr>
              <a:t>الاقتصاد </a:t>
            </a:r>
            <a:r>
              <a:rPr lang="ar-DZ" sz="2200" dirty="0">
                <a:latin typeface="Sakkal Majalla" pitchFamily="2" charset="-78"/>
                <a:cs typeface="Sakkal Majalla" pitchFamily="2" charset="-78"/>
              </a:rPr>
              <a:t>الوضعي (التقليدي) فيما يلي: </a:t>
            </a:r>
            <a:endParaRPr lang="ar-DZ" sz="2200" dirty="0" smtClean="0">
              <a:latin typeface="Sakkal Majalla" pitchFamily="2" charset="-78"/>
              <a:cs typeface="Sakkal Majalla" pitchFamily="2" charset="-78"/>
            </a:endParaRPr>
          </a:p>
        </p:txBody>
      </p:sp>
      <p:sp>
        <p:nvSpPr>
          <p:cNvPr id="3" name="Rectangle 2"/>
          <p:cNvSpPr/>
          <p:nvPr/>
        </p:nvSpPr>
        <p:spPr>
          <a:xfrm>
            <a:off x="2195736" y="410154"/>
            <a:ext cx="5976664" cy="954107"/>
          </a:xfrm>
          <a:prstGeom prst="rect">
            <a:avLst/>
          </a:prstGeom>
        </p:spPr>
        <p:txBody>
          <a:bodyPr wrap="square">
            <a:spAutoFit/>
          </a:bodyPr>
          <a:lstStyle/>
          <a:p>
            <a:pPr lvl="0" algn="ctr" rtl="1"/>
            <a:r>
              <a:rPr lang="ar-DZ" sz="2800" b="1" dirty="0">
                <a:solidFill>
                  <a:srgbClr val="0070C0"/>
                </a:solidFill>
                <a:latin typeface="Sakkal Majalla" pitchFamily="2" charset="-78"/>
                <a:cs typeface="Sakkal Majalla" pitchFamily="2" charset="-78"/>
              </a:rPr>
              <a:t>	المحاضرة </a:t>
            </a:r>
            <a:r>
              <a:rPr lang="ar-DZ" sz="2800" b="1" dirty="0" smtClean="0">
                <a:solidFill>
                  <a:srgbClr val="0070C0"/>
                </a:solidFill>
                <a:latin typeface="Sakkal Majalla" pitchFamily="2" charset="-78"/>
                <a:cs typeface="Sakkal Majalla" pitchFamily="2" charset="-78"/>
              </a:rPr>
              <a:t>الثالثة عشر: أدوات السياسة </a:t>
            </a:r>
            <a:r>
              <a:rPr lang="ar-DZ" sz="2800" b="1" dirty="0" smtClean="0">
                <a:solidFill>
                  <a:srgbClr val="0070C0"/>
                </a:solidFill>
                <a:latin typeface="Sakkal Majalla" pitchFamily="2" charset="-78"/>
                <a:cs typeface="Sakkal Majalla" pitchFamily="2" charset="-78"/>
              </a:rPr>
              <a:t>النقدية وفعاليتها</a:t>
            </a:r>
            <a:endParaRPr lang="fr-FR" sz="2800" b="1"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88640"/>
            <a:ext cx="7632848" cy="4216539"/>
          </a:xfrm>
          <a:prstGeom prst="rect">
            <a:avLst/>
          </a:prstGeom>
        </p:spPr>
        <p:txBody>
          <a:bodyPr wrap="square">
            <a:spAutoFit/>
          </a:bodyPr>
          <a:lstStyle/>
          <a:p>
            <a:pPr algn="just" rtl="1"/>
            <a:r>
              <a:rPr lang="ar-DZ" sz="2800" b="1" dirty="0">
                <a:latin typeface="Sakkal Majalla" pitchFamily="2" charset="-78"/>
                <a:cs typeface="Sakkal Majalla" pitchFamily="2" charset="-78"/>
              </a:rPr>
              <a:t>مرحلة النقود </a:t>
            </a:r>
            <a:r>
              <a:rPr lang="ar-DZ" sz="2800" b="1" dirty="0" smtClean="0">
                <a:latin typeface="Sakkal Majalla" pitchFamily="2" charset="-78"/>
                <a:cs typeface="Sakkal Majalla" pitchFamily="2" charset="-78"/>
              </a:rPr>
              <a:t>الورقية</a:t>
            </a:r>
          </a:p>
          <a:p>
            <a:pPr algn="just" rtl="1"/>
            <a:r>
              <a:rPr lang="ar-DZ" sz="2400" dirty="0" smtClean="0">
                <a:latin typeface="Sakkal Majalla" pitchFamily="2" charset="-78"/>
                <a:cs typeface="Sakkal Majalla" pitchFamily="2" charset="-78"/>
              </a:rPr>
              <a:t>لقد </a:t>
            </a:r>
            <a:r>
              <a:rPr lang="ar-DZ" sz="2400" dirty="0">
                <a:latin typeface="Sakkal Majalla" pitchFamily="2" charset="-78"/>
                <a:cs typeface="Sakkal Majalla" pitchFamily="2" charset="-78"/>
              </a:rPr>
              <a:t>ترتب عن </a:t>
            </a:r>
            <a:r>
              <a:rPr lang="ar-DZ" sz="2400" dirty="0" smtClean="0">
                <a:latin typeface="Sakkal Majalla" pitchFamily="2" charset="-78"/>
                <a:cs typeface="Sakkal Majalla" pitchFamily="2" charset="-78"/>
              </a:rPr>
              <a:t>مخاطر </a:t>
            </a:r>
            <a:r>
              <a:rPr lang="ar-DZ" sz="2400" dirty="0">
                <a:latin typeface="Sakkal Majalla" pitchFamily="2" charset="-78"/>
                <a:cs typeface="Sakkal Majalla" pitchFamily="2" charset="-78"/>
              </a:rPr>
              <a:t>المسكوكات المعدنية النفيسة والانتقال بها من مكان إلى آخر لكثير من المخاطر التي تتعرض لها  كالسرقة الضياع ومخاطر أخرى، لذلك لجأ التّجار إلى الصيارفة وبيوت المال ذات السمعة الطيبة لإيداع  ما لديهم من النقود المعدنية النفيسة مقابل صكوك الإيداع، هذه الصكوك (شهادات الإيداع) أصبحت فيما بعد تتداول بين التّجار لما تحوزه من </a:t>
            </a:r>
            <a:r>
              <a:rPr lang="ar-DZ" sz="2400" dirty="0" smtClean="0">
                <a:latin typeface="Sakkal Majalla" pitchFamily="2" charset="-78"/>
                <a:cs typeface="Sakkal Majalla" pitchFamily="2" charset="-78"/>
              </a:rPr>
              <a:t>ثقة.</a:t>
            </a:r>
            <a:endParaRPr lang="fr-FR" sz="2400" dirty="0" smtClean="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وبالتالي مع مرور الوقت تحولت إلى نقود ورقية تصدر من جهات موحدة هي البنوك بعد أن تحوّل الصيارفة إلى بنوك.</a:t>
            </a:r>
            <a:endParaRPr lang="fr-FR" sz="2400" dirty="0" smtClean="0">
              <a:latin typeface="Sakkal Majalla" pitchFamily="2" charset="-78"/>
              <a:cs typeface="Sakkal Majalla" pitchFamily="2" charset="-78"/>
            </a:endParaRPr>
          </a:p>
          <a:p>
            <a:pPr algn="just" rtl="1"/>
            <a:r>
              <a:rPr lang="ar-DZ" sz="2400" dirty="0" smtClean="0">
                <a:latin typeface="Sakkal Majalla" pitchFamily="2" charset="-78"/>
                <a:cs typeface="Sakkal Majalla" pitchFamily="2" charset="-78"/>
              </a:rPr>
              <a:t>ومن </a:t>
            </a:r>
            <a:r>
              <a:rPr lang="ar-DZ" sz="2400" dirty="0">
                <a:latin typeface="Sakkal Majalla" pitchFamily="2" charset="-78"/>
                <a:cs typeface="Sakkal Majalla" pitchFamily="2" charset="-78"/>
              </a:rPr>
              <a:t>أجل إحكام الرقابة على عملية إصدار أوراق البنكنوت أخذت الدّولة في حصر عملية الإصدار في بنوك محددة ثم إلى بنك واحد وسمي بالمركز المركزي والذي يخص كُل دولة</a:t>
            </a:r>
            <a:r>
              <a:rPr lang="ar-DZ" sz="2400" dirty="0" smtClean="0">
                <a:latin typeface="Sakkal Majalla" pitchFamily="2" charset="-78"/>
                <a:cs typeface="Sakkal Majalla" pitchFamily="2" charset="-78"/>
              </a:rPr>
              <a:t>.</a:t>
            </a:r>
            <a:endParaRPr lang="fr-FR" sz="2400" dirty="0">
              <a:latin typeface="Sakkal Majalla" pitchFamily="2" charset="-78"/>
              <a:cs typeface="Sakkal Majalla" pitchFamily="2" charset="-78"/>
            </a:endParaRPr>
          </a:p>
        </p:txBody>
      </p:sp>
    </p:spTree>
    <p:extLst>
      <p:ext uri="{BB962C8B-B14F-4D97-AF65-F5344CB8AC3E}">
        <p14:creationId xmlns:p14="http://schemas.microsoft.com/office/powerpoint/2010/main" val="2687265327"/>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188640"/>
            <a:ext cx="7668344" cy="3139321"/>
          </a:xfrm>
          <a:prstGeom prst="rect">
            <a:avLst/>
          </a:prstGeom>
        </p:spPr>
        <p:txBody>
          <a:bodyPr wrap="square">
            <a:spAutoFit/>
          </a:bodyPr>
          <a:lstStyle/>
          <a:p>
            <a:pPr algn="just" rtl="1"/>
            <a:r>
              <a:rPr lang="ar-DZ" sz="2200" b="1" dirty="0">
                <a:latin typeface="Sakkal Majalla" pitchFamily="2" charset="-78"/>
                <a:cs typeface="Sakkal Majalla" pitchFamily="2" charset="-78"/>
              </a:rPr>
              <a:t>1.1.3. سعر الفائدة (سعر إعادة الخصم): </a:t>
            </a:r>
          </a:p>
          <a:p>
            <a:pPr algn="just" rtl="1"/>
            <a:r>
              <a:rPr lang="ar-DZ" sz="2200" dirty="0">
                <a:latin typeface="Sakkal Majalla" pitchFamily="2" charset="-78"/>
                <a:cs typeface="Sakkal Majalla" pitchFamily="2" charset="-78"/>
              </a:rPr>
              <a:t>تسمى هذه السياسة بسياسة إعادة الخصم، مداها يقوم على إمكانية البنك المركزي في ضبط أسعار الفائدة والتحكم فيها بالزيادة والنقصان تبعا لأهداف التنمية </a:t>
            </a:r>
            <a:r>
              <a:rPr lang="ar-DZ" sz="2200" dirty="0" smtClean="0">
                <a:latin typeface="Sakkal Majalla" pitchFamily="2" charset="-78"/>
                <a:cs typeface="Sakkal Majalla" pitchFamily="2" charset="-78"/>
              </a:rPr>
              <a:t>االإقتصادية </a:t>
            </a:r>
            <a:r>
              <a:rPr lang="ar-DZ" sz="2200" dirty="0">
                <a:latin typeface="Sakkal Majalla" pitchFamily="2" charset="-78"/>
                <a:cs typeface="Sakkal Majalla" pitchFamily="2" charset="-78"/>
              </a:rPr>
              <a:t>والاجتماعية، فهذه الإمكانية توفر له سبل التأثير على 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من خلال العلاقة بينه وبين البنوك التجارية، فإذا كان هناك تضخم يرفع البنك المركزي من أسعار الفائدة فتزداد تكلفة الإئتمان فترفع البنوك التجارية هذه التكلفة على عملائها، الشيء الذي يدفع البنوك التجارية وعملائها إلى التخفيض من حجم الإئتمان</a:t>
            </a:r>
            <a:r>
              <a:rPr lang="ar-DZ" sz="2200" dirty="0" smtClean="0">
                <a:latin typeface="Sakkal Majalla" pitchFamily="2" charset="-78"/>
                <a:cs typeface="Sakkal Majalla" pitchFamily="2" charset="-78"/>
              </a:rPr>
              <a:t>.</a:t>
            </a:r>
          </a:p>
          <a:p>
            <a:pPr algn="just" rtl="1"/>
            <a:r>
              <a:rPr lang="ar-DZ" sz="2200" dirty="0">
                <a:latin typeface="Sakkal Majalla" pitchFamily="2" charset="-78"/>
                <a:cs typeface="Sakkal Majalla" pitchFamily="2" charset="-78"/>
              </a:rPr>
              <a:t>أما إذا كان هناك </a:t>
            </a:r>
            <a:r>
              <a:rPr lang="ar-DZ" sz="2200" dirty="0" smtClean="0">
                <a:latin typeface="Sakkal Majalla" pitchFamily="2" charset="-78"/>
                <a:cs typeface="Sakkal Majalla" pitchFamily="2" charset="-78"/>
              </a:rPr>
              <a:t>انكماش</a:t>
            </a:r>
            <a:r>
              <a:rPr lang="ar-DZ" sz="2200" dirty="0">
                <a:latin typeface="Sakkal Majalla" pitchFamily="2" charset="-78"/>
                <a:cs typeface="Sakkal Majalla" pitchFamily="2" charset="-78"/>
              </a:rPr>
              <a:t>، فإن البنك المركزي يخفض من سعر الفائدة لتشجيع الإقراض ومن ثم زيادة وسائل الدفع في </a:t>
            </a:r>
            <a:r>
              <a:rPr lang="ar-DZ" sz="2200" dirty="0" smtClean="0">
                <a:latin typeface="Sakkal Majalla" pitchFamily="2" charset="-78"/>
                <a:cs typeface="Sakkal Majalla" pitchFamily="2" charset="-78"/>
              </a:rPr>
              <a:t>االاقتصاد.</a:t>
            </a:r>
            <a:endParaRPr lang="ar-DZ" sz="2200" dirty="0">
              <a:latin typeface="Sakkal Majalla" pitchFamily="2" charset="-78"/>
              <a:cs typeface="Sakkal Majalla" pitchFamily="2" charset="-78"/>
            </a:endParaRPr>
          </a:p>
        </p:txBody>
      </p:sp>
    </p:spTree>
    <p:extLst>
      <p:ext uri="{BB962C8B-B14F-4D97-AF65-F5344CB8AC3E}">
        <p14:creationId xmlns:p14="http://schemas.microsoft.com/office/powerpoint/2010/main" val="2211253807"/>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7042" y="188640"/>
            <a:ext cx="7820934" cy="3477875"/>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2.1.3</a:t>
            </a:r>
            <a:r>
              <a:rPr lang="ar-DZ" sz="2200" b="1" dirty="0">
                <a:latin typeface="Sakkal Majalla" pitchFamily="2" charset="-78"/>
                <a:cs typeface="Sakkal Majalla" pitchFamily="2" charset="-78"/>
              </a:rPr>
              <a:t>. سياسة السوق </a:t>
            </a:r>
            <a:r>
              <a:rPr lang="ar-DZ" sz="2200" b="1" dirty="0" smtClean="0">
                <a:latin typeface="Sakkal Majalla" pitchFamily="2" charset="-78"/>
                <a:cs typeface="Sakkal Majalla" pitchFamily="2" charset="-78"/>
              </a:rPr>
              <a:t>المفتوحة:  </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تتلخص </a:t>
            </a:r>
            <a:r>
              <a:rPr lang="ar-DZ" sz="2200" dirty="0">
                <a:latin typeface="Sakkal Majalla" pitchFamily="2" charset="-78"/>
                <a:cs typeface="Sakkal Majalla" pitchFamily="2" charset="-78"/>
              </a:rPr>
              <a:t>هذه السياسة في قيام البنك المركزي ببيع أو شراء الأوراق المالية (سندات)في السوق المالية والنقدية، بهدف التقليل من 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الذي تقدمه البنوك التجارية عن طريق منافستها، وكذا الضغط على سيولة الأفراد في حالة بيعهم للأوراق المالية، وقد تشمل هذه السياسة التعامل في العملات الأجنبية والذهب.</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ففي حالة </a:t>
            </a:r>
            <a:r>
              <a:rPr lang="ar-DZ" sz="2200" dirty="0" smtClean="0">
                <a:latin typeface="Sakkal Majalla" pitchFamily="2" charset="-78"/>
                <a:cs typeface="Sakkal Majalla" pitchFamily="2" charset="-78"/>
              </a:rPr>
              <a:t>الانكماش</a:t>
            </a:r>
            <a:r>
              <a:rPr lang="ar-DZ" sz="2200" dirty="0">
                <a:latin typeface="Sakkal Majalla" pitchFamily="2" charset="-78"/>
                <a:cs typeface="Sakkal Majalla" pitchFamily="2" charset="-78"/>
              </a:rPr>
              <a:t>، يقوم </a:t>
            </a:r>
            <a:r>
              <a:rPr lang="ar-DZ" sz="2200" dirty="0" smtClean="0">
                <a:latin typeface="Sakkal Majalla" pitchFamily="2" charset="-78"/>
                <a:cs typeface="Sakkal Majalla" pitchFamily="2" charset="-78"/>
              </a:rPr>
              <a:t>البنك </a:t>
            </a:r>
            <a:r>
              <a:rPr lang="ar-DZ" sz="2200" dirty="0">
                <a:latin typeface="Sakkal Majalla" pitchFamily="2" charset="-78"/>
                <a:cs typeface="Sakkal Majalla" pitchFamily="2" charset="-78"/>
              </a:rPr>
              <a:t>المركزي بشراء الأوراق المالية بهدف زيادة السيولة في الإقتصاد، وفي حالة التضخم يقوم </a:t>
            </a:r>
            <a:r>
              <a:rPr lang="ar-DZ" sz="2200" dirty="0" smtClean="0">
                <a:latin typeface="Sakkal Majalla" pitchFamily="2" charset="-78"/>
                <a:cs typeface="Sakkal Majalla" pitchFamily="2" charset="-78"/>
              </a:rPr>
              <a:t>ببيع </a:t>
            </a:r>
            <a:r>
              <a:rPr lang="ar-DZ" sz="2200" dirty="0">
                <a:latin typeface="Sakkal Majalla" pitchFamily="2" charset="-78"/>
                <a:cs typeface="Sakkal Majalla" pitchFamily="2" charset="-78"/>
              </a:rPr>
              <a:t>الأوراق المالية بهدف تخفيض السيولة.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إلا أن هذه السياسة، تتعرض لبعض الإجراءات المعاكسة من الأفراد والمؤسسات مما يحد من فعاليتها، كحالات </a:t>
            </a:r>
            <a:r>
              <a:rPr lang="ar-DZ" sz="2200" dirty="0" smtClean="0">
                <a:latin typeface="Sakkal Majalla" pitchFamily="2" charset="-78"/>
                <a:cs typeface="Sakkal Majalla" pitchFamily="2" charset="-78"/>
              </a:rPr>
              <a:t>االاكتناز </a:t>
            </a:r>
            <a:r>
              <a:rPr lang="ar-DZ" sz="2200" dirty="0">
                <a:latin typeface="Sakkal Majalla" pitchFamily="2" charset="-78"/>
                <a:cs typeface="Sakkal Majalla" pitchFamily="2" charset="-78"/>
              </a:rPr>
              <a:t>عندما يقوم البنك المركزي بعمليات الشراء بدلا من الإيداع في البنوك مما يقلل إمكانية زيادة الأرصدة النقدية لدى البنوك التجارية</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
        <p:nvSpPr>
          <p:cNvPr id="5" name="Rectangle 4"/>
          <p:cNvSpPr/>
          <p:nvPr/>
        </p:nvSpPr>
        <p:spPr>
          <a:xfrm>
            <a:off x="1107042" y="3719618"/>
            <a:ext cx="7812360" cy="2800767"/>
          </a:xfrm>
          <a:prstGeom prst="rect">
            <a:avLst/>
          </a:prstGeom>
        </p:spPr>
        <p:txBody>
          <a:bodyPr wrap="square">
            <a:spAutoFit/>
          </a:bodyPr>
          <a:lstStyle/>
          <a:p>
            <a:pPr algn="just" rtl="1"/>
            <a:r>
              <a:rPr lang="ar-DZ" sz="2200" b="1" dirty="0">
                <a:latin typeface="Sakkal Majalla" pitchFamily="2" charset="-78"/>
                <a:cs typeface="Sakkal Majalla" pitchFamily="2" charset="-78"/>
              </a:rPr>
              <a:t>3.1.3. سياسة الرصيد النقدي: </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تتوخى هذه السياسة التحكم في 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من خلال زيادة أو نقصان الرصيد النقدي الذي يجب أن يحتفظ به البنك التجاري، حيث يلزم البنك المركزي البنوك التجارية </a:t>
            </a:r>
            <a:r>
              <a:rPr lang="ar-DZ" sz="2200" dirty="0" smtClean="0">
                <a:latin typeface="Sakkal Majalla" pitchFamily="2" charset="-78"/>
                <a:cs typeface="Sakkal Majalla" pitchFamily="2" charset="-78"/>
              </a:rPr>
              <a:t>بالاحتفاظ </a:t>
            </a:r>
            <a:r>
              <a:rPr lang="ar-DZ" sz="2200" dirty="0">
                <a:latin typeface="Sakkal Majalla" pitchFamily="2" charset="-78"/>
                <a:cs typeface="Sakkal Majalla" pitchFamily="2" charset="-78"/>
              </a:rPr>
              <a:t>الإجباري بنسبة من الودائع كرصيد نقدي في حساب دائن لديه، وتتغير هذه النسبة (الرصيد) إرتفاعا في حالة التضخم، وإنخفاضا في حالة الإنكماش، وأصبحت هذه السياسة من السياسات الفعالة، وكانت في بادئ الأمر تفرض على البنوك التجارية بقصد توفير الحد الأدنى من الضمان لأصحاب الودائع، وهذه السياسة مباشرة و ناجعة وفعالة في التأثير على حجم الإئتمان، لكنها في كثير من الحالات تتعرض إلى عقبات كلجوء البنوك التجارية إلى التمويل الخارجي، أو للإحتياطات الخاصة. </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294581787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302932"/>
            <a:ext cx="7704856" cy="3139321"/>
          </a:xfrm>
          <a:prstGeom prst="rect">
            <a:avLst/>
          </a:prstGeom>
        </p:spPr>
        <p:txBody>
          <a:bodyPr wrap="square">
            <a:spAutoFit/>
          </a:bodyPr>
          <a:lstStyle/>
          <a:p>
            <a:pPr algn="r" rtl="1"/>
            <a:r>
              <a:rPr lang="ar-DZ" sz="2200" dirty="0" smtClean="0">
                <a:latin typeface="Sakkal Majalla" pitchFamily="2" charset="-78"/>
                <a:cs typeface="Sakkal Majalla" pitchFamily="2" charset="-78"/>
              </a:rPr>
              <a:t>4.1.3</a:t>
            </a:r>
            <a:r>
              <a:rPr lang="ar-DZ" sz="2200" dirty="0">
                <a:latin typeface="Sakkal Majalla" pitchFamily="2" charset="-78"/>
                <a:cs typeface="Sakkal Majalla" pitchFamily="2" charset="-78"/>
              </a:rPr>
              <a:t>. </a:t>
            </a:r>
            <a:r>
              <a:rPr lang="ar-DZ" sz="2200" b="1" dirty="0">
                <a:latin typeface="Sakkal Majalla" pitchFamily="2" charset="-78"/>
                <a:cs typeface="Sakkal Majalla" pitchFamily="2" charset="-78"/>
              </a:rPr>
              <a:t> تحديد حجم الائتمان  المقدم بنسبة من رأس المال</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يقوم البنك المركزي في هذه السياسة بتحديد 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في البنوك التجارية على أساس نسبة من رأس المال، بهدف تقييدها في التوسع </a:t>
            </a:r>
            <a:r>
              <a:rPr lang="ar-DZ" sz="2200" dirty="0" smtClean="0">
                <a:latin typeface="Sakkal Majalla" pitchFamily="2" charset="-78"/>
                <a:cs typeface="Sakkal Majalla" pitchFamily="2" charset="-78"/>
              </a:rPr>
              <a:t>الائتماني</a:t>
            </a:r>
            <a:r>
              <a:rPr lang="ar-DZ" sz="2200" dirty="0">
                <a:latin typeface="Sakkal Majalla" pitchFamily="2" charset="-78"/>
                <a:cs typeface="Sakkal Majalla" pitchFamily="2" charset="-78"/>
              </a:rPr>
              <a:t>، حيث تصبح هذه البنوك ملزمة بعدم </a:t>
            </a:r>
            <a:r>
              <a:rPr lang="ar-DZ" sz="2200" dirty="0" smtClean="0">
                <a:latin typeface="Sakkal Majalla" pitchFamily="2" charset="-78"/>
                <a:cs typeface="Sakkal Majalla" pitchFamily="2" charset="-78"/>
              </a:rPr>
              <a:t>زيادة </a:t>
            </a:r>
            <a:r>
              <a:rPr lang="ar-DZ" sz="2200" dirty="0">
                <a:latin typeface="Sakkal Majalla" pitchFamily="2" charset="-78"/>
                <a:cs typeface="Sakkal Majalla" pitchFamily="2" charset="-78"/>
              </a:rPr>
              <a:t>القروض إلا إذا زاد رأس مالها وذلك غير ممكن في الأجل القصير</a:t>
            </a:r>
            <a:r>
              <a:rPr lang="ar-DZ" sz="2200" dirty="0" smtClean="0">
                <a:latin typeface="Sakkal Majalla" pitchFamily="2" charset="-78"/>
                <a:cs typeface="Sakkal Majalla" pitchFamily="2" charset="-78"/>
              </a:rPr>
              <a:t>.</a:t>
            </a:r>
          </a:p>
          <a:p>
            <a:pPr algn="r" rtl="1"/>
            <a:r>
              <a:rPr lang="ar-DZ" sz="2200" b="1" dirty="0">
                <a:latin typeface="Sakkal Majalla" pitchFamily="2" charset="-78"/>
                <a:cs typeface="Sakkal Majalla" pitchFamily="2" charset="-78"/>
              </a:rPr>
              <a:t>5.1.3. حديد حجم الودائع بنسبة من رأس المال في البنك:</a:t>
            </a:r>
            <a:endParaRPr lang="fr-FR" sz="2200" b="1"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تعني هذه السياسة أن يحتفظ البنك التجاري لديه بودائع تمثل نسبة معينة من رأس المال، فلا يجوز فتح القروض وزيادتها إلا ما يزيد عن هذه النسبة، وهذا يعمل على تقييد إمكانيات البنك التجاري في التوسع </a:t>
            </a:r>
            <a:r>
              <a:rPr lang="ar-DZ" sz="2200" dirty="0" smtClean="0">
                <a:latin typeface="Sakkal Majalla" pitchFamily="2" charset="-78"/>
                <a:cs typeface="Sakkal Majalla" pitchFamily="2" charset="-78"/>
              </a:rPr>
              <a:t>الائتماني</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r" rtl="1"/>
            <a:endParaRPr lang="fr-FR" sz="2200" dirty="0">
              <a:latin typeface="Sakkal Majalla" pitchFamily="2" charset="-78"/>
              <a:cs typeface="Sakkal Majalla" pitchFamily="2" charset="-78"/>
            </a:endParaRPr>
          </a:p>
        </p:txBody>
      </p:sp>
      <p:sp>
        <p:nvSpPr>
          <p:cNvPr id="3" name="Rectangle 2"/>
          <p:cNvSpPr/>
          <p:nvPr/>
        </p:nvSpPr>
        <p:spPr>
          <a:xfrm>
            <a:off x="1115616" y="3356992"/>
            <a:ext cx="7704856" cy="1785104"/>
          </a:xfrm>
          <a:prstGeom prst="rect">
            <a:avLst/>
          </a:prstGeom>
        </p:spPr>
        <p:txBody>
          <a:bodyPr wrap="square">
            <a:spAutoFit/>
          </a:bodyPr>
          <a:lstStyle/>
          <a:p>
            <a:pPr algn="r" rtl="1"/>
            <a:r>
              <a:rPr lang="ar-DZ" sz="2200" b="1" dirty="0">
                <a:latin typeface="Sakkal Majalla" pitchFamily="2" charset="-78"/>
                <a:cs typeface="Sakkal Majalla" pitchFamily="2" charset="-78"/>
              </a:rPr>
              <a:t>6.1.3.   تقييد وتحديد </a:t>
            </a:r>
            <a:r>
              <a:rPr lang="ar-DZ" sz="2200" b="1" dirty="0" smtClean="0">
                <a:latin typeface="Sakkal Majalla" pitchFamily="2" charset="-78"/>
                <a:cs typeface="Sakkal Majalla" pitchFamily="2" charset="-78"/>
              </a:rPr>
              <a:t>الاقتراض </a:t>
            </a:r>
            <a:r>
              <a:rPr lang="ar-DZ" sz="2200" b="1" dirty="0">
                <a:latin typeface="Sakkal Majalla" pitchFamily="2" charset="-78"/>
                <a:cs typeface="Sakkal Majalla" pitchFamily="2" charset="-78"/>
              </a:rPr>
              <a:t>من البنك المركزي:</a:t>
            </a:r>
            <a:endParaRPr lang="fr-FR" sz="2200" b="1"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هذه السياسة تعتبر أهم السياسات </a:t>
            </a:r>
            <a:r>
              <a:rPr lang="ar-DZ" sz="2200" dirty="0" smtClean="0">
                <a:latin typeface="Sakkal Majalla" pitchFamily="2" charset="-78"/>
                <a:cs typeface="Sakkal Majalla" pitchFamily="2" charset="-78"/>
              </a:rPr>
              <a:t>باعتبار </a:t>
            </a:r>
            <a:r>
              <a:rPr lang="ar-DZ" sz="2200" dirty="0">
                <a:latin typeface="Sakkal Majalla" pitchFamily="2" charset="-78"/>
                <a:cs typeface="Sakkal Majalla" pitchFamily="2" charset="-78"/>
              </a:rPr>
              <a:t>أن البنك المركزي هو الملاذ الأخير للبنوك التجارية في الحصول على السيولة، وعند تقييد أو تحديد هذه العملية بالنسبة للبنوك التجارية، تصبح العملية النقدية </a:t>
            </a:r>
            <a:r>
              <a:rPr lang="ar-DZ" sz="2200" dirty="0" smtClean="0">
                <a:latin typeface="Sakkal Majalla" pitchFamily="2" charset="-78"/>
                <a:cs typeface="Sakkal Majalla" pitchFamily="2" charset="-78"/>
              </a:rPr>
              <a:t>والائتمانية </a:t>
            </a:r>
            <a:r>
              <a:rPr lang="ar-DZ" sz="2200" dirty="0">
                <a:latin typeface="Sakkal Majalla" pitchFamily="2" charset="-78"/>
                <a:cs typeface="Sakkal Majalla" pitchFamily="2" charset="-78"/>
              </a:rPr>
              <a:t>أكثر </a:t>
            </a:r>
            <a:r>
              <a:rPr lang="ar-DZ" sz="2200" dirty="0" smtClean="0">
                <a:latin typeface="Sakkal Majalla" pitchFamily="2" charset="-78"/>
                <a:cs typeface="Sakkal Majalla" pitchFamily="2" charset="-78"/>
              </a:rPr>
              <a:t>انضباطا </a:t>
            </a:r>
            <a:r>
              <a:rPr lang="ar-DZ" sz="2200" dirty="0">
                <a:latin typeface="Sakkal Majalla" pitchFamily="2" charset="-78"/>
                <a:cs typeface="Sakkal Majalla" pitchFamily="2" charset="-78"/>
              </a:rPr>
              <a:t>وهي يسيرة التطبيق وأنجعها في الإقتصاديات المتخلفة، وتكون أنجح في الإقتصاديات المتخلفة حيث الوعي البنكي متدني ومتخلف.</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7" y="116632"/>
            <a:ext cx="7888235" cy="6863417"/>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7.1.3.ـ </a:t>
            </a:r>
            <a:r>
              <a:rPr lang="ar-DZ" sz="2200" b="1" dirty="0">
                <a:latin typeface="Sakkal Majalla" pitchFamily="2" charset="-78"/>
                <a:cs typeface="Sakkal Majalla" pitchFamily="2" charset="-78"/>
              </a:rPr>
              <a:t>تحديد نسب زيادة الأصول:</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يستخدم البنك المركزي هذه السياسة بهدف تعديل مكونات الكتلة النقدية أو ما يعرف بالمجاميع النقدية وتحقيق التوازن النقدي حسب أنواع النقود ودرجة سيولتها، ويستمر في ذلك حتى تزول عوامل </a:t>
            </a:r>
            <a:r>
              <a:rPr lang="ar-DZ" sz="2200" dirty="0" err="1">
                <a:latin typeface="Sakkal Majalla" pitchFamily="2" charset="-78"/>
                <a:cs typeface="Sakkal Majalla" pitchFamily="2" charset="-78"/>
              </a:rPr>
              <a:t>الإختلال</a:t>
            </a:r>
            <a:r>
              <a:rPr lang="ar-DZ" sz="2200" dirty="0">
                <a:latin typeface="Sakkal Majalla" pitchFamily="2" charset="-78"/>
                <a:cs typeface="Sakkal Majalla" pitchFamily="2" charset="-78"/>
              </a:rPr>
              <a:t> والوصول إلى نسبة السيولة المستهدفة والبنك المركزي في ذلك يستخدم جميع السياسات المشار إليها سابقا.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8.1.3. ـ </a:t>
            </a:r>
            <a:r>
              <a:rPr lang="ar-DZ" sz="2200" b="1" dirty="0" err="1">
                <a:latin typeface="Sakkal Majalla" pitchFamily="2" charset="-78"/>
                <a:cs typeface="Sakkal Majalla" pitchFamily="2" charset="-78"/>
              </a:rPr>
              <a:t>إستخدام</a:t>
            </a:r>
            <a:r>
              <a:rPr lang="ar-DZ" sz="2200" b="1" dirty="0">
                <a:latin typeface="Sakkal Majalla" pitchFamily="2" charset="-78"/>
                <a:cs typeface="Sakkal Majalla" pitchFamily="2" charset="-78"/>
              </a:rPr>
              <a:t> الودائع الحكومية: </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في هذه السياسة تلجأ الحكومات إلى تغير حجم ودائعها لدى البنك المركزي أو لدى الخزينة  العامة والبنوك التجارية، تبعا للظروف </a:t>
            </a:r>
            <a:r>
              <a:rPr lang="ar-DZ" sz="2200" dirty="0" err="1">
                <a:latin typeface="Sakkal Majalla" pitchFamily="2" charset="-78"/>
                <a:cs typeface="Sakkal Majalla" pitchFamily="2" charset="-78"/>
              </a:rPr>
              <a:t>الإقتصادية</a:t>
            </a:r>
            <a:r>
              <a:rPr lang="ar-DZ" sz="2200" dirty="0">
                <a:latin typeface="Sakkal Majalla" pitchFamily="2" charset="-78"/>
                <a:cs typeface="Sakkal Majalla" pitchFamily="2" charset="-78"/>
              </a:rPr>
              <a:t> السائدة فتزيد من حجم هذه الودائع في حالة </a:t>
            </a:r>
            <a:r>
              <a:rPr lang="ar-DZ" sz="2200" dirty="0" err="1">
                <a:latin typeface="Sakkal Majalla" pitchFamily="2" charset="-78"/>
                <a:cs typeface="Sakkal Majalla" pitchFamily="2" charset="-78"/>
              </a:rPr>
              <a:t>الإنكماش</a:t>
            </a:r>
            <a:r>
              <a:rPr lang="ar-DZ" sz="2200" dirty="0">
                <a:latin typeface="Sakkal Majalla" pitchFamily="2" charset="-78"/>
                <a:cs typeface="Sakkal Majalla" pitchFamily="2" charset="-78"/>
              </a:rPr>
              <a:t> والركود، بهدف زيادة قدرة البنوك على تمويل </a:t>
            </a:r>
            <a:r>
              <a:rPr lang="ar-DZ" sz="2200" dirty="0" err="1">
                <a:latin typeface="Sakkal Majalla" pitchFamily="2" charset="-78"/>
                <a:cs typeface="Sakkal Majalla" pitchFamily="2" charset="-78"/>
              </a:rPr>
              <a:t>الإقتصاد</a:t>
            </a:r>
            <a:r>
              <a:rPr lang="ar-DZ" sz="2200" dirty="0">
                <a:latin typeface="Sakkal Majalla" pitchFamily="2" charset="-78"/>
                <a:cs typeface="Sakkal Majalla" pitchFamily="2" charset="-78"/>
              </a:rPr>
              <a:t>، وتخفض من حجمها في حالات التضخم و التوسع النقدي</a:t>
            </a:r>
            <a:r>
              <a:rPr lang="ar-DZ" sz="2200" dirty="0" smtClean="0">
                <a:latin typeface="Sakkal Majalla" pitchFamily="2" charset="-78"/>
                <a:cs typeface="Sakkal Majalla" pitchFamily="2" charset="-78"/>
              </a:rPr>
              <a:t>.</a:t>
            </a:r>
          </a:p>
          <a:p>
            <a:pPr algn="just" rtl="1"/>
            <a:r>
              <a:rPr lang="ar-DZ" sz="2200" b="1" dirty="0">
                <a:latin typeface="Sakkal Majalla" pitchFamily="2" charset="-78"/>
                <a:cs typeface="Sakkal Majalla" pitchFamily="2" charset="-78"/>
              </a:rPr>
              <a:t>2.3.  الأساليب النوعية (الكيفية):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تقوم هذه الأساليب في السياسات النقدية على أساس التحكم في حجم </a:t>
            </a:r>
            <a:r>
              <a:rPr lang="ar-DZ" sz="2200" dirty="0" err="1">
                <a:latin typeface="Sakkal Majalla" pitchFamily="2" charset="-78"/>
                <a:cs typeface="Sakkal Majalla" pitchFamily="2" charset="-78"/>
              </a:rPr>
              <a:t>الإئتمان</a:t>
            </a:r>
            <a:r>
              <a:rPr lang="ar-DZ" sz="2200" dirty="0">
                <a:latin typeface="Sakkal Majalla" pitchFamily="2" charset="-78"/>
                <a:cs typeface="Sakkal Majalla" pitchFamily="2" charset="-78"/>
              </a:rPr>
              <a:t> بطرق مباشرة، فقد تركز عملها على أنواع معينة من القروض أو على مجال معين في منح الائتمان، أو على أساس التوسع النقدي في مجال ما دون الآخر، أو تقليص حجم </a:t>
            </a:r>
            <a:r>
              <a:rPr lang="ar-DZ" sz="2200" dirty="0" err="1">
                <a:latin typeface="Sakkal Majalla" pitchFamily="2" charset="-78"/>
                <a:cs typeface="Sakkal Majalla" pitchFamily="2" charset="-78"/>
              </a:rPr>
              <a:t>الإئتمان</a:t>
            </a:r>
            <a:r>
              <a:rPr lang="ar-DZ" sz="2200" dirty="0">
                <a:latin typeface="Sakkal Majalla" pitchFamily="2" charset="-78"/>
                <a:cs typeface="Sakkal Majalla" pitchFamily="2" charset="-78"/>
              </a:rPr>
              <a:t> في مجال معين دون غيره، أو على أساس تنظيم عمليات البيع الآجل أو تشجيع القروض القصيرة والحد من القروض طويلة الأجل، وتستخدم هذه السياسة في حالة تعرض بعض القطاعات أو أحدها لحالة عدم </a:t>
            </a:r>
            <a:r>
              <a:rPr lang="ar-DZ" sz="2200" dirty="0" err="1">
                <a:latin typeface="Sakkal Majalla" pitchFamily="2" charset="-78"/>
                <a:cs typeface="Sakkal Majalla" pitchFamily="2" charset="-78"/>
              </a:rPr>
              <a:t>الإستقرار</a:t>
            </a:r>
            <a:r>
              <a:rPr lang="ar-DZ" sz="2200" dirty="0">
                <a:latin typeface="Sakkal Majalla" pitchFamily="2" charset="-78"/>
                <a:cs typeface="Sakkal Majalla" pitchFamily="2" charset="-78"/>
              </a:rPr>
              <a:t> دون غيرها، مما يتطلب علاجا جزئيا أو علاجا خاصا، فقد يصاب قطاع معين بالتضخم في حين يصاب باقي </a:t>
            </a:r>
            <a:r>
              <a:rPr lang="ar-DZ" sz="2200" dirty="0" err="1">
                <a:latin typeface="Sakkal Majalla" pitchFamily="2" charset="-78"/>
                <a:cs typeface="Sakkal Majalla" pitchFamily="2" charset="-78"/>
              </a:rPr>
              <a:t>الإقتصاد</a:t>
            </a:r>
            <a:r>
              <a:rPr lang="ar-DZ" sz="2200" dirty="0">
                <a:latin typeface="Sakkal Majalla" pitchFamily="2" charset="-78"/>
                <a:cs typeface="Sakkal Majalla" pitchFamily="2" charset="-78"/>
              </a:rPr>
              <a:t> بالركود والعكس، الشيء الذي يتطلب سياسة نقدية نوعية (كيفية) حسب </a:t>
            </a:r>
            <a:r>
              <a:rPr lang="ar-DZ" sz="2200" dirty="0" err="1">
                <a:latin typeface="Sakkal Majalla" pitchFamily="2" charset="-78"/>
                <a:cs typeface="Sakkal Majalla" pitchFamily="2" charset="-78"/>
              </a:rPr>
              <a:t>إختلاف</a:t>
            </a:r>
            <a:r>
              <a:rPr lang="ar-DZ" sz="2200" dirty="0">
                <a:latin typeface="Sakkal Majalla" pitchFamily="2" charset="-78"/>
                <a:cs typeface="Sakkal Majalla" pitchFamily="2" charset="-78"/>
              </a:rPr>
              <a:t> الظاهرة </a:t>
            </a:r>
            <a:r>
              <a:rPr lang="ar-DZ" sz="2200" dirty="0" err="1">
                <a:latin typeface="Sakkal Majalla" pitchFamily="2" charset="-78"/>
                <a:cs typeface="Sakkal Majalla" pitchFamily="2" charset="-78"/>
              </a:rPr>
              <a:t>الأزمية</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2500" advTm="22000">
        <p:checker/>
      </p:transition>
    </mc:Choice>
    <mc:Fallback xmlns="">
      <p:transition spd="slow" advTm="22000">
        <p:checker/>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61989"/>
            <a:ext cx="7560840" cy="4493538"/>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ففي </a:t>
            </a:r>
            <a:r>
              <a:rPr lang="ar-DZ" sz="2200" b="1" dirty="0">
                <a:latin typeface="Sakkal Majalla" pitchFamily="2" charset="-78"/>
                <a:cs typeface="Sakkal Majalla" pitchFamily="2" charset="-78"/>
              </a:rPr>
              <a:t>الحالة الأولى</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تتطلب المعاجلة </a:t>
            </a:r>
            <a:r>
              <a:rPr lang="ar-DZ" sz="2200" dirty="0" smtClean="0">
                <a:latin typeface="Sakkal Majalla" pitchFamily="2" charset="-78"/>
                <a:cs typeface="Sakkal Majalla" pitchFamily="2" charset="-78"/>
              </a:rPr>
              <a:t>اتخاذ </a:t>
            </a:r>
            <a:r>
              <a:rPr lang="ar-DZ" sz="2200" dirty="0">
                <a:latin typeface="Sakkal Majalla" pitchFamily="2" charset="-78"/>
                <a:cs typeface="Sakkal Majalla" pitchFamily="2" charset="-78"/>
              </a:rPr>
              <a:t>إجراءات نوعية في النشاط </a:t>
            </a:r>
            <a:r>
              <a:rPr lang="ar-DZ" sz="2200" dirty="0" smtClean="0">
                <a:latin typeface="Sakkal Majalla" pitchFamily="2" charset="-78"/>
                <a:cs typeface="Sakkal Majalla" pitchFamily="2" charset="-78"/>
              </a:rPr>
              <a:t>الائتماني</a:t>
            </a:r>
            <a:r>
              <a:rPr lang="ar-DZ" sz="2200" dirty="0">
                <a:latin typeface="Sakkal Majalla" pitchFamily="2" charset="-78"/>
                <a:cs typeface="Sakkal Majalla" pitchFamily="2" charset="-78"/>
              </a:rPr>
              <a:t>، والعمل على تقليص حجم الإئتمان إلى الحد المناسب.</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أما في الحالة الثانية</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تتطلب المعالجة </a:t>
            </a:r>
            <a:r>
              <a:rPr lang="ar-DZ" sz="2200" dirty="0" smtClean="0">
                <a:latin typeface="Sakkal Majalla" pitchFamily="2" charset="-78"/>
                <a:cs typeface="Sakkal Majalla" pitchFamily="2" charset="-78"/>
              </a:rPr>
              <a:t>اتخاذ </a:t>
            </a:r>
            <a:r>
              <a:rPr lang="ar-DZ" sz="2200" dirty="0">
                <a:latin typeface="Sakkal Majalla" pitchFamily="2" charset="-78"/>
                <a:cs typeface="Sakkal Majalla" pitchFamily="2" charset="-78"/>
              </a:rPr>
              <a:t>إجراءات</a:t>
            </a:r>
            <a:r>
              <a:rPr lang="ar-DZ" sz="2200" b="1" dirty="0">
                <a:latin typeface="Sakkal Majalla" pitchFamily="2" charset="-78"/>
                <a:cs typeface="Sakkal Majalla" pitchFamily="2" charset="-78"/>
              </a:rPr>
              <a:t> </a:t>
            </a:r>
            <a:r>
              <a:rPr lang="ar-DZ" sz="2200" dirty="0">
                <a:latin typeface="Sakkal Majalla" pitchFamily="2" charset="-78"/>
                <a:cs typeface="Sakkal Majalla" pitchFamily="2" charset="-78"/>
              </a:rPr>
              <a:t>تشجيعية من أجل إبعاد النشاط أو القطاع المعني عن </a:t>
            </a:r>
            <a:r>
              <a:rPr lang="ar-DZ" sz="2200" dirty="0" smtClean="0">
                <a:latin typeface="Sakkal Majalla" pitchFamily="2" charset="-78"/>
                <a:cs typeface="Sakkal Majalla" pitchFamily="2" charset="-78"/>
              </a:rPr>
              <a:t>الانكماش </a:t>
            </a:r>
            <a:r>
              <a:rPr lang="ar-DZ" sz="2200" dirty="0">
                <a:latin typeface="Sakkal Majalla" pitchFamily="2" charset="-78"/>
                <a:cs typeface="Sakkal Majalla" pitchFamily="2" charset="-78"/>
              </a:rPr>
              <a:t>والكساد.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وتواجه هذه السياسة أحيانا عراقيل تحد من فعاليتها، فنجاحها يتوقف على مدى تجاوب المشروعات والأفراد مع توجهات السياسة النقدية وهو أمر غير مضمون لأنها قد تتعارض ومصلحة الأفراد و المشروعات وعلى مدى فعالية الرقابة من طرف البنك المركزي على </a:t>
            </a:r>
            <a:r>
              <a:rPr lang="ar-DZ" sz="2200" dirty="0" smtClean="0">
                <a:latin typeface="Sakkal Majalla" pitchFamily="2" charset="-78"/>
                <a:cs typeface="Sakkal Majalla" pitchFamily="2" charset="-78"/>
              </a:rPr>
              <a:t>الائتمان</a:t>
            </a:r>
            <a:r>
              <a:rPr lang="ar-DZ" sz="2200" dirty="0">
                <a:latin typeface="Sakkal Majalla" pitchFamily="2" charset="-78"/>
                <a:cs typeface="Sakkal Majalla" pitchFamily="2" charset="-78"/>
              </a:rPr>
              <a:t>. كما أن هذه السياسة مرتبطة بمدى تقديرات البنك المركزي ومدى مطابقتها والواقع </a:t>
            </a:r>
            <a:r>
              <a:rPr lang="ar-DZ" sz="2200" dirty="0" smtClean="0">
                <a:latin typeface="Sakkal Majalla" pitchFamily="2" charset="-78"/>
                <a:cs typeface="Sakkal Majalla" pitchFamily="2" charset="-78"/>
              </a:rPr>
              <a:t>الاقتصادي </a:t>
            </a:r>
            <a:r>
              <a:rPr lang="ar-DZ" sz="2200" dirty="0">
                <a:latin typeface="Sakkal Majalla" pitchFamily="2" charset="-78"/>
                <a:cs typeface="Sakkal Majalla" pitchFamily="2" charset="-78"/>
              </a:rPr>
              <a:t>ومعطيات السوق النقدية والمالية، فالسياسة النقدية هنا يمكنها التأثير في 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على مستوى كل مرحلة من مراحلها وعلى مستوى كل قطاع من القطاعات، أو على مستوى الأقساط الشهرية من الإئتمان أو على مستوى حجم الإئتمان الكلي في الإقتصاد الوطني.</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100" advTm="22000">
        <p14:switch dir="r"/>
      </p:transition>
    </mc:Choice>
    <mc:Fallback xmlns="">
      <p:transition spd="slow" advTm="22000">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1451219" y="2276872"/>
            <a:ext cx="7056784" cy="3970318"/>
          </a:xfrm>
          <a:prstGeom prst="rect">
            <a:avLst/>
          </a:prstGeom>
        </p:spPr>
        <p:txBody>
          <a:bodyPr wrap="square">
            <a:spAutoFit/>
          </a:bodyPr>
          <a:lstStyle/>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ما مفهوم السياسة النقدية وما أسسها؟.</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اشرح أهداف السياسة النقدية.</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ميّز بين نوعي السياسة النقدية.</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اشرح الأدوات الكمية للسياسة النقدية.</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اشرح الأدوات النوعية للسياسة النقدية.</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ماهي شروط </a:t>
            </a:r>
            <a:r>
              <a:rPr lang="ar-DZ" sz="2400" b="1" dirty="0" smtClean="0">
                <a:latin typeface="Sakkal Majalla" pitchFamily="2" charset="-78"/>
                <a:cs typeface="Sakkal Majalla" pitchFamily="2" charset="-78"/>
              </a:rPr>
              <a:t>نجاح السياسة </a:t>
            </a:r>
            <a:r>
              <a:rPr lang="ar-DZ" sz="2400" b="1" dirty="0">
                <a:latin typeface="Sakkal Majalla" pitchFamily="2" charset="-78"/>
                <a:cs typeface="Sakkal Majalla" pitchFamily="2" charset="-78"/>
              </a:rPr>
              <a:t>النقدية.</a:t>
            </a:r>
            <a:endParaRPr lang="fr-FR" sz="24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400" b="1" dirty="0">
                <a:latin typeface="Sakkal Majalla" pitchFamily="2" charset="-78"/>
                <a:cs typeface="Sakkal Majalla" pitchFamily="2" charset="-78"/>
              </a:rPr>
              <a:t>اشرح دور البنك المركزي في </a:t>
            </a:r>
            <a:r>
              <a:rPr lang="ar-DZ" sz="2400" b="1" dirty="0" smtClean="0">
                <a:latin typeface="Sakkal Majalla" pitchFamily="2" charset="-78"/>
                <a:cs typeface="Sakkal Majalla" pitchFamily="2" charset="-78"/>
              </a:rPr>
              <a:t>تنفيذ </a:t>
            </a:r>
            <a:r>
              <a:rPr lang="ar-DZ" sz="2400" b="1" dirty="0">
                <a:latin typeface="Sakkal Majalla" pitchFamily="2" charset="-78"/>
                <a:cs typeface="Sakkal Majalla" pitchFamily="2" charset="-78"/>
              </a:rPr>
              <a:t>السياسة النقدية.</a:t>
            </a:r>
            <a:endParaRPr lang="fr-FR" sz="2400" b="1" dirty="0">
              <a:latin typeface="Sakkal Majalla" pitchFamily="2" charset="-78"/>
              <a:cs typeface="Sakkal Majalla" pitchFamily="2" charset="-78"/>
            </a:endParaRPr>
          </a:p>
        </p:txBody>
      </p:sp>
      <p:sp>
        <p:nvSpPr>
          <p:cNvPr id="4" name="Rectangle 3"/>
          <p:cNvSpPr/>
          <p:nvPr/>
        </p:nvSpPr>
        <p:spPr>
          <a:xfrm>
            <a:off x="5746541" y="1481962"/>
            <a:ext cx="2653290" cy="600164"/>
          </a:xfrm>
          <a:prstGeom prst="rect">
            <a:avLst/>
          </a:prstGeom>
        </p:spPr>
        <p:txBody>
          <a:bodyPr wrap="square">
            <a:spAutoFit/>
          </a:bodyPr>
          <a:lstStyle/>
          <a:p>
            <a:pPr algn="just" rtl="1">
              <a:lnSpc>
                <a:spcPct val="150000"/>
              </a:lnSpc>
            </a:pPr>
            <a:r>
              <a:rPr lang="ar-DZ" sz="2400" b="1" dirty="0">
                <a:latin typeface="Sakkal Majalla" pitchFamily="2" charset="-78"/>
                <a:cs typeface="Sakkal Majalla" pitchFamily="2" charset="-78"/>
              </a:rPr>
              <a:t>أجب عن الأسئلة  التالية:</a:t>
            </a:r>
            <a:endParaRPr lang="fr-FR" sz="2400" b="1"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09597" y="1124744"/>
            <a:ext cx="7488832" cy="4493538"/>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محاور </a:t>
            </a:r>
            <a:r>
              <a:rPr lang="ar-DZ" sz="2200" b="1" dirty="0">
                <a:latin typeface="Sakkal Majalla" pitchFamily="2" charset="-78"/>
                <a:cs typeface="Sakkal Majalla" pitchFamily="2" charset="-78"/>
              </a:rPr>
              <a:t>المحاضرة:</a:t>
            </a:r>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مفهوم الأسواق النقدية وأهميتها.</a:t>
            </a:r>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مؤسسات الأسواق النقدية.</a:t>
            </a:r>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أنواع الأسواق النقدية والأدوات المالية المستعملة فيها.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 مفهوم الأسواق النقدية </a:t>
            </a:r>
            <a:r>
              <a:rPr lang="ar-DZ" sz="2200" b="1" dirty="0" smtClean="0">
                <a:latin typeface="Sakkal Majalla" pitchFamily="2" charset="-78"/>
                <a:cs typeface="Sakkal Majalla" pitchFamily="2" charset="-78"/>
              </a:rPr>
              <a:t>وأهميتها</a:t>
            </a:r>
            <a:r>
              <a:rPr lang="ar-DZ" sz="2200" dirty="0" smtClean="0">
                <a:latin typeface="Sakkal Majalla" pitchFamily="2" charset="-78"/>
                <a:cs typeface="Sakkal Majalla" pitchFamily="2" charset="-78"/>
              </a:rPr>
              <a:t>: عرفت </a:t>
            </a:r>
            <a:r>
              <a:rPr lang="ar-DZ" sz="2200" dirty="0">
                <a:latin typeface="Sakkal Majalla" pitchFamily="2" charset="-78"/>
                <a:cs typeface="Sakkal Majalla" pitchFamily="2" charset="-78"/>
              </a:rPr>
              <a:t>السوق النقدية بأنها" السوق التي تتداول فيها الأوراق المالية قصيرة الاجل من خلال السماسرة والبنوك التجارية وكذا من خلال الجهات الحكومية وذلك بالنسبة للأوراق المالية القصيرة الأجل التي تصدرها الحكومة"</a:t>
            </a:r>
            <a:r>
              <a:rPr lang="ar-DZ" sz="2200" baseline="30000" dirty="0">
                <a:latin typeface="Sakkal Majalla" pitchFamily="2" charset="-78"/>
                <a:cs typeface="Sakkal Majalla" pitchFamily="2" charset="-78"/>
              </a:rPr>
              <a:t> </a:t>
            </a:r>
            <a:r>
              <a:rPr lang="ar-DZ" sz="2200" dirty="0">
                <a:latin typeface="Sakkal Majalla" pitchFamily="2" charset="-78"/>
                <a:cs typeface="Sakkal Majalla" pitchFamily="2" charset="-78"/>
              </a:rPr>
              <a:t>تعتبر الأسواق النقدية مصدرا للتمويل القصير الأجل وذلك من أموال المستثمرين الذين يرغبون في الحصول على درجة عالية من الأمان باستثمار أموالهم من أصول مالية ذات سيولة مرتفعة، ومن أهم محركي هذا السوق لإحداث توازن، البنوك المركزية من خلال عملياتها لتسيير السياسة النقدية في بلدانها، في حين تعد البنوك التجارية أهم المؤسسات التي تقوم بدور الممول للشركات والحكومات لأنها تقوم بدور الوسيط بين الدائنين والمدينين</a:t>
            </a:r>
            <a:r>
              <a:rPr lang="en-US" sz="2200" dirty="0">
                <a:latin typeface="Sakkal Majalla" pitchFamily="2" charset="-78"/>
                <a:cs typeface="Sakkal Majalla" pitchFamily="2" charset="-78"/>
              </a:rPr>
              <a:t>.</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وعليه فإن الأدوات المستخدمة في هذا السوق هي التي لا تتجاوز آجالها سنة أو أقل</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
        <p:nvSpPr>
          <p:cNvPr id="18" name="Rectangle 17"/>
          <p:cNvSpPr/>
          <p:nvPr/>
        </p:nvSpPr>
        <p:spPr>
          <a:xfrm>
            <a:off x="2231957" y="147738"/>
            <a:ext cx="4789785" cy="523220"/>
          </a:xfrm>
          <a:prstGeom prst="rect">
            <a:avLst/>
          </a:prstGeom>
        </p:spPr>
        <p:txBody>
          <a:bodyPr wrap="square">
            <a:spAutoFit/>
          </a:bodyPr>
          <a:lstStyle/>
          <a:p>
            <a:pPr lvl="0" algn="ctr" rtl="1"/>
            <a:r>
              <a:rPr lang="ar-DZ" sz="2800" b="1" dirty="0">
                <a:solidFill>
                  <a:srgbClr val="0070C0"/>
                </a:solidFill>
                <a:latin typeface="Sakkal Majalla" pitchFamily="2" charset="-78"/>
                <a:cs typeface="Sakkal Majalla" pitchFamily="2" charset="-78"/>
              </a:rPr>
              <a:t>المحاضرة </a:t>
            </a:r>
            <a:r>
              <a:rPr lang="ar-DZ" sz="2800" b="1" dirty="0" smtClean="0">
                <a:solidFill>
                  <a:srgbClr val="0070C0"/>
                </a:solidFill>
                <a:latin typeface="Sakkal Majalla" pitchFamily="2" charset="-78"/>
                <a:cs typeface="Sakkal Majalla" pitchFamily="2" charset="-78"/>
              </a:rPr>
              <a:t>الرابعة عشرة: </a:t>
            </a:r>
            <a:r>
              <a:rPr lang="ar-DZ" sz="2800" b="1" dirty="0" smtClean="0">
                <a:solidFill>
                  <a:srgbClr val="0070C0"/>
                </a:solidFill>
                <a:latin typeface="Sakkal Majalla" pitchFamily="2" charset="-78"/>
                <a:cs typeface="Sakkal Majalla" pitchFamily="2" charset="-78"/>
              </a:rPr>
              <a:t>السوق النقدي</a:t>
            </a:r>
            <a:endParaRPr lang="fr-FR" sz="28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71"/>
          <p:cNvGrpSpPr>
            <a:grpSpLocks/>
          </p:cNvGrpSpPr>
          <p:nvPr/>
        </p:nvGrpSpPr>
        <p:grpSpPr bwMode="auto">
          <a:xfrm>
            <a:off x="1907704" y="1717170"/>
            <a:ext cx="5872431" cy="387992"/>
            <a:chOff x="1330" y="8573"/>
            <a:chExt cx="7812" cy="528"/>
          </a:xfrm>
        </p:grpSpPr>
        <p:cxnSp>
          <p:nvCxnSpPr>
            <p:cNvPr id="5" name="Connecteur droit 4"/>
            <p:cNvCxnSpPr/>
            <p:nvPr/>
          </p:nvCxnSpPr>
          <p:spPr bwMode="auto">
            <a:xfrm flipH="1" flipV="1">
              <a:off x="1330" y="8573"/>
              <a:ext cx="7812" cy="36"/>
            </a:xfrm>
            <a:prstGeom prst="line">
              <a:avLst/>
            </a:prstGeom>
            <a:noFill/>
            <a:ln w="12700">
              <a:solidFill>
                <a:schemeClr val="tx1">
                  <a:lumMod val="100000"/>
                  <a:lumOff val="0"/>
                </a:schemeClr>
              </a:solidFill>
              <a:round/>
              <a:headEnd/>
              <a:tailEnd/>
            </a:ln>
            <a:extLst>
              <a:ext uri="{909E8E84-426E-40DD-AFC4-6F175D3DCCD1}">
                <a14:hiddenFill xmlns:a14="http://schemas.microsoft.com/office/drawing/2010/main">
                  <a:noFill/>
                </a14:hiddenFill>
              </a:ext>
            </a:extLst>
          </p:spPr>
        </p:cxnSp>
        <p:cxnSp>
          <p:nvCxnSpPr>
            <p:cNvPr id="6" name="Connecteur droit avec flèche 5"/>
            <p:cNvCxnSpPr>
              <a:cxnSpLocks noChangeShapeType="1"/>
            </p:cNvCxnSpPr>
            <p:nvPr/>
          </p:nvCxnSpPr>
          <p:spPr bwMode="auto">
            <a:xfrm>
              <a:off x="9142" y="8609"/>
              <a:ext cx="0" cy="420"/>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7" name="Connecteur droit avec flèche 6"/>
            <p:cNvCxnSpPr>
              <a:cxnSpLocks noChangeShapeType="1"/>
            </p:cNvCxnSpPr>
            <p:nvPr/>
          </p:nvCxnSpPr>
          <p:spPr bwMode="auto">
            <a:xfrm>
              <a:off x="6070" y="8599"/>
              <a:ext cx="0" cy="456"/>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8" name="Connecteur droit avec flèche 7"/>
            <p:cNvCxnSpPr>
              <a:cxnSpLocks noChangeShapeType="1"/>
            </p:cNvCxnSpPr>
            <p:nvPr/>
          </p:nvCxnSpPr>
          <p:spPr bwMode="auto">
            <a:xfrm rot="5400000">
              <a:off x="3304" y="8855"/>
              <a:ext cx="492" cy="0"/>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9" name="Connecteur droit avec flèche 8"/>
            <p:cNvCxnSpPr>
              <a:cxnSpLocks noChangeShapeType="1"/>
            </p:cNvCxnSpPr>
            <p:nvPr/>
          </p:nvCxnSpPr>
          <p:spPr bwMode="auto">
            <a:xfrm>
              <a:off x="1330" y="8573"/>
              <a:ext cx="0" cy="456"/>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grpSp>
      <p:grpSp>
        <p:nvGrpSpPr>
          <p:cNvPr id="10" name="Group 372"/>
          <p:cNvGrpSpPr>
            <a:grpSpLocks/>
          </p:cNvGrpSpPr>
          <p:nvPr/>
        </p:nvGrpSpPr>
        <p:grpSpPr bwMode="auto">
          <a:xfrm>
            <a:off x="1701877" y="2519115"/>
            <a:ext cx="3734142" cy="495300"/>
            <a:chOff x="1330" y="9602"/>
            <a:chExt cx="4848" cy="780"/>
          </a:xfrm>
        </p:grpSpPr>
        <p:cxnSp>
          <p:nvCxnSpPr>
            <p:cNvPr id="11" name="Connecteur droit avec flèche 10"/>
            <p:cNvCxnSpPr>
              <a:cxnSpLocks noChangeShapeType="1"/>
            </p:cNvCxnSpPr>
            <p:nvPr/>
          </p:nvCxnSpPr>
          <p:spPr bwMode="auto">
            <a:xfrm>
              <a:off x="3802" y="9602"/>
              <a:ext cx="12" cy="432"/>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2" name="Connecteur droit 11"/>
            <p:cNvCxnSpPr/>
            <p:nvPr/>
          </p:nvCxnSpPr>
          <p:spPr bwMode="auto">
            <a:xfrm flipH="1">
              <a:off x="1330" y="10034"/>
              <a:ext cx="4848" cy="0"/>
            </a:xfrm>
            <a:prstGeom prst="line">
              <a:avLst/>
            </a:prstGeom>
            <a:noFill/>
            <a:ln w="12700">
              <a:solidFill>
                <a:schemeClr val="tx1">
                  <a:lumMod val="100000"/>
                  <a:lumOff val="0"/>
                </a:schemeClr>
              </a:solidFill>
              <a:round/>
              <a:headEnd/>
              <a:tailEnd/>
            </a:ln>
            <a:extLst>
              <a:ext uri="{909E8E84-426E-40DD-AFC4-6F175D3DCCD1}">
                <a14:hiddenFill xmlns:a14="http://schemas.microsoft.com/office/drawing/2010/main">
                  <a:noFill/>
                </a14:hiddenFill>
              </a:ext>
            </a:extLst>
          </p:spPr>
        </p:cxnSp>
        <p:cxnSp>
          <p:nvCxnSpPr>
            <p:cNvPr id="13" name="Connecteur droit avec flèche 12"/>
            <p:cNvCxnSpPr>
              <a:cxnSpLocks noChangeShapeType="1"/>
            </p:cNvCxnSpPr>
            <p:nvPr/>
          </p:nvCxnSpPr>
          <p:spPr bwMode="auto">
            <a:xfrm>
              <a:off x="6178" y="10034"/>
              <a:ext cx="0" cy="348"/>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4" name="Connecteur droit avec flèche 13"/>
            <p:cNvCxnSpPr>
              <a:cxnSpLocks noChangeShapeType="1"/>
            </p:cNvCxnSpPr>
            <p:nvPr/>
          </p:nvCxnSpPr>
          <p:spPr bwMode="auto">
            <a:xfrm>
              <a:off x="3814" y="10034"/>
              <a:ext cx="0" cy="348"/>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5" name="Connecteur droit avec flèche 14"/>
            <p:cNvCxnSpPr>
              <a:cxnSpLocks noChangeShapeType="1"/>
            </p:cNvCxnSpPr>
            <p:nvPr/>
          </p:nvCxnSpPr>
          <p:spPr bwMode="auto">
            <a:xfrm>
              <a:off x="1330" y="10034"/>
              <a:ext cx="0" cy="348"/>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grpSp>
      <p:sp>
        <p:nvSpPr>
          <p:cNvPr id="16" name="Rectangle 15"/>
          <p:cNvSpPr/>
          <p:nvPr/>
        </p:nvSpPr>
        <p:spPr>
          <a:xfrm>
            <a:off x="971601" y="332656"/>
            <a:ext cx="7596336" cy="769441"/>
          </a:xfrm>
          <a:prstGeom prst="rect">
            <a:avLst/>
          </a:prstGeom>
        </p:spPr>
        <p:txBody>
          <a:bodyPr wrap="square">
            <a:spAutoFit/>
          </a:bodyPr>
          <a:lstStyle/>
          <a:p>
            <a:pPr algn="just" rtl="1"/>
            <a:r>
              <a:rPr lang="ar-DZ" sz="2200" b="1" dirty="0">
                <a:latin typeface="Sakkal Majalla" pitchFamily="2" charset="-78"/>
                <a:cs typeface="Sakkal Majalla" pitchFamily="2" charset="-78"/>
              </a:rPr>
              <a:t>2.  مؤسسات الأسواق النقدية: </a:t>
            </a:r>
            <a:endParaRPr lang="fr-FR" sz="2200" dirty="0">
              <a:latin typeface="Sakkal Majalla" pitchFamily="2" charset="-78"/>
              <a:cs typeface="Sakkal Majalla" pitchFamily="2" charset="-78"/>
            </a:endParaRPr>
          </a:p>
          <a:p>
            <a:pPr algn="ctr" rtl="1"/>
            <a:r>
              <a:rPr lang="ar-DZ" sz="2200" b="1" dirty="0">
                <a:latin typeface="Sakkal Majalla" pitchFamily="2" charset="-78"/>
                <a:cs typeface="Sakkal Majalla" pitchFamily="2" charset="-78"/>
              </a:rPr>
              <a:t>الشكل رقم</a:t>
            </a:r>
            <a:r>
              <a:rPr lang="ar-DZ" sz="2200" b="1" dirty="0" smtClean="0">
                <a:latin typeface="Sakkal Majalla" pitchFamily="2" charset="-78"/>
                <a:cs typeface="Sakkal Majalla" pitchFamily="2" charset="-78"/>
              </a:rPr>
              <a:t>:(4) </a:t>
            </a:r>
            <a:r>
              <a:rPr lang="ar-DZ" sz="2200" b="1" dirty="0">
                <a:latin typeface="Sakkal Majalla" pitchFamily="2" charset="-78"/>
                <a:cs typeface="Sakkal Majalla" pitchFamily="2" charset="-78"/>
              </a:rPr>
              <a:t>مؤسسات الأسواق النقدية</a:t>
            </a:r>
            <a:endParaRPr lang="fr-FR" sz="2200" dirty="0">
              <a:latin typeface="Sakkal Majalla" pitchFamily="2" charset="-78"/>
              <a:cs typeface="Sakkal Majalla" pitchFamily="2" charset="-78"/>
            </a:endParaRPr>
          </a:p>
        </p:txBody>
      </p:sp>
      <p:sp>
        <p:nvSpPr>
          <p:cNvPr id="17" name="Rectangle 16"/>
          <p:cNvSpPr/>
          <p:nvPr/>
        </p:nvSpPr>
        <p:spPr>
          <a:xfrm>
            <a:off x="1274879" y="2132856"/>
            <a:ext cx="7574417" cy="400110"/>
          </a:xfrm>
          <a:prstGeom prst="rect">
            <a:avLst/>
          </a:prstGeom>
        </p:spPr>
        <p:txBody>
          <a:bodyPr wrap="square">
            <a:spAutoFit/>
          </a:bodyPr>
          <a:lstStyle/>
          <a:p>
            <a:r>
              <a:rPr lang="ar-DZ" sz="2000" dirty="0">
                <a:latin typeface="Sakkal Majalla" pitchFamily="2" charset="-78"/>
                <a:cs typeface="Sakkal Majalla" pitchFamily="2" charset="-78"/>
              </a:rPr>
              <a:t>البنوك التجارية              البنوك المركزية                  الشركات الكبيرة               الشركات المالية</a:t>
            </a:r>
            <a:endParaRPr lang="fr-FR" sz="2000" dirty="0">
              <a:latin typeface="Sakkal Majalla" pitchFamily="2" charset="-78"/>
              <a:cs typeface="Sakkal Majalla" pitchFamily="2" charset="-78"/>
            </a:endParaRPr>
          </a:p>
        </p:txBody>
      </p:sp>
      <p:sp>
        <p:nvSpPr>
          <p:cNvPr id="18" name="Rectangle 17"/>
          <p:cNvSpPr/>
          <p:nvPr/>
        </p:nvSpPr>
        <p:spPr>
          <a:xfrm>
            <a:off x="1187624" y="3080821"/>
            <a:ext cx="5210498" cy="400110"/>
          </a:xfrm>
          <a:prstGeom prst="rect">
            <a:avLst/>
          </a:prstGeom>
        </p:spPr>
        <p:txBody>
          <a:bodyPr wrap="square">
            <a:spAutoFit/>
          </a:bodyPr>
          <a:lstStyle/>
          <a:p>
            <a:r>
              <a:rPr lang="ar-DZ" sz="2000" dirty="0">
                <a:latin typeface="Sakkal Majalla" pitchFamily="2" charset="-78"/>
                <a:cs typeface="Sakkal Majalla" pitchFamily="2" charset="-78"/>
              </a:rPr>
              <a:t>شركات التأمين       صناديق التقاعد            الصناديق المشتركة</a:t>
            </a:r>
            <a:endParaRPr lang="fr-FR" sz="2000" dirty="0">
              <a:latin typeface="Sakkal Majalla" pitchFamily="2" charset="-78"/>
              <a:cs typeface="Sakkal Majalla" pitchFamily="2" charset="-78"/>
            </a:endParaRPr>
          </a:p>
        </p:txBody>
      </p:sp>
      <p:sp>
        <p:nvSpPr>
          <p:cNvPr id="19" name="Rectangle 18"/>
          <p:cNvSpPr/>
          <p:nvPr/>
        </p:nvSpPr>
        <p:spPr>
          <a:xfrm>
            <a:off x="2717375" y="4261611"/>
            <a:ext cx="4253087" cy="430887"/>
          </a:xfrm>
          <a:prstGeom prst="rect">
            <a:avLst/>
          </a:prstGeom>
        </p:spPr>
        <p:txBody>
          <a:bodyPr wrap="square">
            <a:spAutoFit/>
          </a:bodyPr>
          <a:lstStyle/>
          <a:p>
            <a:pPr algn="just" rtl="1"/>
            <a:r>
              <a:rPr lang="ar-DZ" sz="2200" b="1" dirty="0">
                <a:latin typeface="Sakkal Majalla" pitchFamily="2" charset="-78"/>
                <a:cs typeface="Sakkal Majalla" pitchFamily="2" charset="-78"/>
              </a:rPr>
              <a:t>المصدر: صلاح الدين شريط، مرجع سابق، ص49.</a:t>
            </a:r>
            <a:endParaRPr lang="fr-FR" sz="2200" b="1" dirty="0">
              <a:latin typeface="Sakkal Majalla" pitchFamily="2" charset="-78"/>
              <a:cs typeface="Sakkal Majalla" pitchFamily="2" charset="-78"/>
            </a:endParaRPr>
          </a:p>
        </p:txBody>
      </p:sp>
    </p:spTree>
    <p:extLst>
      <p:ext uri="{BB962C8B-B14F-4D97-AF65-F5344CB8AC3E}">
        <p14:creationId xmlns:p14="http://schemas.microsoft.com/office/powerpoint/2010/main" val="337810655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32656"/>
            <a:ext cx="7848872" cy="5509200"/>
          </a:xfrm>
          <a:prstGeom prst="rect">
            <a:avLst/>
          </a:prstGeom>
        </p:spPr>
        <p:txBody>
          <a:bodyPr wrap="square">
            <a:spAutoFit/>
          </a:bodyPr>
          <a:lstStyle/>
          <a:p>
            <a:pPr algn="just" rtl="1"/>
            <a:r>
              <a:rPr lang="ar-DZ" sz="2200" b="1" dirty="0">
                <a:latin typeface="Sakkal Majalla" pitchFamily="2" charset="-78"/>
                <a:cs typeface="Sakkal Majalla" pitchFamily="2" charset="-78"/>
              </a:rPr>
              <a:t>1.2.  البنوك التجارية: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تقوم البنوك التجارية بوظيفتين أساسيتين في سوق الخصم كما يلي: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أ- توفير بيوت الخصم من خلال </a:t>
            </a:r>
            <a:r>
              <a:rPr lang="ar-DZ" sz="2200" dirty="0" smtClean="0">
                <a:latin typeface="Sakkal Majalla" pitchFamily="2" charset="-78"/>
                <a:cs typeface="Sakkal Majalla" pitchFamily="2" charset="-78"/>
              </a:rPr>
              <a:t>الإقتراض </a:t>
            </a:r>
            <a:r>
              <a:rPr lang="ar-DZ" sz="2200" dirty="0">
                <a:latin typeface="Sakkal Majalla" pitchFamily="2" charset="-78"/>
                <a:cs typeface="Sakkal Majalla" pitchFamily="2" charset="-78"/>
              </a:rPr>
              <a:t>المباشر للأرصدة النقدية اللازمة لشراء الكمبيالات.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ب- تقوم البنوك بشراء الكمبيالات </a:t>
            </a:r>
            <a:r>
              <a:rPr lang="ar-DZ" sz="2200" dirty="0" smtClean="0">
                <a:latin typeface="Sakkal Majalla" pitchFamily="2" charset="-78"/>
                <a:cs typeface="Sakkal Majalla" pitchFamily="2" charset="-78"/>
              </a:rPr>
              <a:t>والاحتفاظ </a:t>
            </a:r>
            <a:r>
              <a:rPr lang="ar-DZ" sz="2200" dirty="0">
                <a:latin typeface="Sakkal Majalla" pitchFamily="2" charset="-78"/>
                <a:cs typeface="Sakkal Majalla" pitchFamily="2" charset="-78"/>
              </a:rPr>
              <a:t>بها حتى تاريخ </a:t>
            </a:r>
            <a:r>
              <a:rPr lang="ar-DZ" sz="2200" dirty="0" smtClean="0">
                <a:latin typeface="Sakkal Majalla" pitchFamily="2" charset="-78"/>
                <a:cs typeface="Sakkal Majalla" pitchFamily="2" charset="-78"/>
              </a:rPr>
              <a:t>الاستحقاق</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2.2.  البنوك المركزية: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تتصدر البنوك المركزية قمة الأجهزة المصرفية لما لها من القدرة على تحويل الأصول الحقيقية إلى أصول نقدية والأصول النقدية إلى حقيقية فهي التي تقوم بإصدار النقد.</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ويتمثل دور البنوك المركزية في السوق المالي والنقدي من خلال: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1- 2- مراقبة البنوك التجارية من حيث </a:t>
            </a:r>
            <a:r>
              <a:rPr lang="ar-DZ" sz="2200" dirty="0" smtClean="0">
                <a:latin typeface="Sakkal Majalla" pitchFamily="2" charset="-78"/>
                <a:cs typeface="Sakkal Majalla" pitchFamily="2" charset="-78"/>
              </a:rPr>
              <a:t>الاحتياطي </a:t>
            </a:r>
            <a:r>
              <a:rPr lang="ar-DZ" sz="2200" dirty="0">
                <a:latin typeface="Sakkal Majalla" pitchFamily="2" charset="-78"/>
                <a:cs typeface="Sakkal Majalla" pitchFamily="2" charset="-78"/>
              </a:rPr>
              <a:t>المفروض عليها.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3 توجيه السياسة النقدية.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4- ممارسة سياسة السوق المفتوحة، بالإشراف على أدوات السوق النقدي من بيع وشراء للسندات وأذونات الخزينة مثلا.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مراقبة عمليات بيع وشراء العملات الأجنبية.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5 - إصدار النقد وعرضه في السوق مع مراقبة وضبط سعر الفائدة بما يحقق </a:t>
            </a:r>
            <a:r>
              <a:rPr lang="ar-DZ" sz="2200" dirty="0" smtClean="0">
                <a:latin typeface="Sakkal Majalla" pitchFamily="2" charset="-78"/>
                <a:cs typeface="Sakkal Majalla" pitchFamily="2" charset="-78"/>
              </a:rPr>
              <a:t>الازدهار االإقتصادي</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وهكذا يرتبط البنك المركزي بسوق الخصم من خلال ما يطرحه من أذونات الخزينة في السوق النقدي نيابة عن الحكومة.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332656"/>
            <a:ext cx="7776864" cy="5170646"/>
          </a:xfrm>
          <a:prstGeom prst="rect">
            <a:avLst/>
          </a:prstGeom>
        </p:spPr>
        <p:txBody>
          <a:bodyPr wrap="square">
            <a:spAutoFit/>
          </a:bodyPr>
          <a:lstStyle/>
          <a:p>
            <a:pPr algn="just" rtl="1"/>
            <a:r>
              <a:rPr lang="ar-DZ" sz="2200" b="1" dirty="0">
                <a:latin typeface="Sakkal Majalla" pitchFamily="2" charset="-78"/>
                <a:cs typeface="Sakkal Majalla" pitchFamily="2" charset="-78"/>
              </a:rPr>
              <a:t>3.2  الشركات المالية: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وهي شركات وساطة مالية تقوم ببعض الأعمال </a:t>
            </a:r>
            <a:r>
              <a:rPr lang="ar-DZ" sz="2200" dirty="0" smtClean="0">
                <a:latin typeface="Sakkal Majalla" pitchFamily="2" charset="-78"/>
                <a:cs typeface="Sakkal Majalla" pitchFamily="2" charset="-78"/>
              </a:rPr>
              <a:t>الاستثمارية </a:t>
            </a:r>
            <a:r>
              <a:rPr lang="ar-DZ" sz="2200" dirty="0">
                <a:latin typeface="Sakkal Majalla" pitchFamily="2" charset="-78"/>
                <a:cs typeface="Sakkal Majalla" pitchFamily="2" charset="-78"/>
              </a:rPr>
              <a:t>لصالح محفظتها المالية كالتعهد والتغطية، فقد </a:t>
            </a:r>
            <a:r>
              <a:rPr lang="ar-DZ" sz="2200" dirty="0" smtClean="0">
                <a:latin typeface="Sakkal Majalla" pitchFamily="2" charset="-78"/>
                <a:cs typeface="Sakkal Majalla" pitchFamily="2" charset="-78"/>
              </a:rPr>
              <a:t>اهتم </a:t>
            </a:r>
            <a:r>
              <a:rPr lang="ar-DZ" sz="2200" dirty="0">
                <a:latin typeface="Sakkal Majalla" pitchFamily="2" charset="-78"/>
                <a:cs typeface="Sakkal Majalla" pitchFamily="2" charset="-78"/>
              </a:rPr>
              <a:t>السوق المالي والنظام المصرفي منذ مباشرة أعماله بتطوير خدمات الوساطة المالية وتنشيط التعامل في السوق الثانوي وعمليات السوق الأولى.</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ولهذه الشركات مصادر تمويل كالودائع التي تشمل شهادات الإيداع والتوفير لأجل وكذلك رأس المال المدفوع </a:t>
            </a:r>
            <a:r>
              <a:rPr lang="ar-DZ" sz="2200" dirty="0" smtClean="0">
                <a:latin typeface="Sakkal Majalla" pitchFamily="2" charset="-78"/>
                <a:cs typeface="Sakkal Majalla" pitchFamily="2" charset="-78"/>
              </a:rPr>
              <a:t>والاحتياطات </a:t>
            </a:r>
            <a:r>
              <a:rPr lang="ar-DZ" sz="2200" dirty="0">
                <a:latin typeface="Sakkal Majalla" pitchFamily="2" charset="-78"/>
                <a:cs typeface="Sakkal Majalla" pitchFamily="2" charset="-78"/>
              </a:rPr>
              <a:t>والعمولات التي تحققها، وتؤدي الشركات المالية الوسيطة المصرفية منها وغير المصرفية دورا هاما في كل من:</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تعبئة المدخرات المالية وتوجيهها.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خلق الفرص </a:t>
            </a:r>
            <a:r>
              <a:rPr lang="ar-DZ" sz="2200" dirty="0" smtClean="0">
                <a:latin typeface="Sakkal Majalla" pitchFamily="2" charset="-78"/>
                <a:cs typeface="Sakkal Majalla" pitchFamily="2" charset="-78"/>
              </a:rPr>
              <a:t>الاستثمارية</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تقارب بين العرض والطلب في عمليات السوق المالي.</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4.2.  الشركات الكبيرة: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هي شركات مساهمة مقفلة أو عامة تتجمع لديها مبالغ ضخمة موزعة على أكثر من دولة واحدة، ويدير نشاطها مجلس إدارة هدفه الحفاظ على درجة من السيولة النقدية وتشغيل الفائض تحقيقا لأكبر عائد في ظل المخاطرة وهي تشمل شركات التأمين، وصناديق التقاعد، وصناديق </a:t>
            </a:r>
            <a:r>
              <a:rPr lang="ar-DZ" sz="2200" dirty="0" smtClean="0">
                <a:latin typeface="Sakkal Majalla" pitchFamily="2" charset="-78"/>
                <a:cs typeface="Sakkal Majalla" pitchFamily="2" charset="-78"/>
              </a:rPr>
              <a:t>الاستثمار </a:t>
            </a:r>
            <a:r>
              <a:rPr lang="ar-DZ" sz="2200" dirty="0">
                <a:latin typeface="Sakkal Majalla" pitchFamily="2" charset="-78"/>
                <a:cs typeface="Sakkal Majalla" pitchFamily="2" charset="-78"/>
              </a:rPr>
              <a:t>المشتركة وما إلى ذلك</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1911</TotalTime>
  <Words>14404</Words>
  <Application>Microsoft Office PowerPoint</Application>
  <PresentationFormat>Affichage à l'écran (4:3)</PresentationFormat>
  <Paragraphs>774</Paragraphs>
  <Slides>113</Slides>
  <Notes>0</Notes>
  <HiddenSlides>0</HiddenSlides>
  <MMClips>0</MMClips>
  <ScaleCrop>false</ScaleCrop>
  <HeadingPairs>
    <vt:vector size="4" baseType="variant">
      <vt:variant>
        <vt:lpstr>Thème</vt:lpstr>
      </vt:variant>
      <vt:variant>
        <vt:i4>1</vt:i4>
      </vt:variant>
      <vt:variant>
        <vt:lpstr>Titres des diapositives</vt:lpstr>
      </vt:variant>
      <vt:variant>
        <vt:i4>113</vt:i4>
      </vt:variant>
    </vt:vector>
  </HeadingPairs>
  <TitlesOfParts>
    <vt:vector size="114" baseType="lpstr">
      <vt:lpstr>Solstice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dc:creator>
  <cp:lastModifiedBy>ROUCHOU</cp:lastModifiedBy>
  <cp:revision>272</cp:revision>
  <dcterms:created xsi:type="dcterms:W3CDTF">2023-02-09T08:26:21Z</dcterms:created>
  <dcterms:modified xsi:type="dcterms:W3CDTF">2024-10-12T19:48:51Z</dcterms:modified>
</cp:coreProperties>
</file>