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105"/>
  </p:notesMasterIdLst>
  <p:sldIdLst>
    <p:sldId id="256" r:id="rId2"/>
    <p:sldId id="275" r:id="rId3"/>
    <p:sldId id="284" r:id="rId4"/>
    <p:sldId id="277" r:id="rId5"/>
    <p:sldId id="279" r:id="rId6"/>
    <p:sldId id="278" r:id="rId7"/>
    <p:sldId id="281" r:id="rId8"/>
    <p:sldId id="291" r:id="rId9"/>
    <p:sldId id="292" r:id="rId10"/>
    <p:sldId id="280" r:id="rId11"/>
    <p:sldId id="282" r:id="rId12"/>
    <p:sldId id="283" r:id="rId13"/>
    <p:sldId id="285" r:id="rId14"/>
    <p:sldId id="286" r:id="rId15"/>
    <p:sldId id="287" r:id="rId16"/>
    <p:sldId id="288" r:id="rId17"/>
    <p:sldId id="289" r:id="rId18"/>
    <p:sldId id="290"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26" r:id="rId48"/>
    <p:sldId id="327" r:id="rId49"/>
    <p:sldId id="328" r:id="rId50"/>
    <p:sldId id="329" r:id="rId51"/>
    <p:sldId id="330" r:id="rId52"/>
    <p:sldId id="331" r:id="rId53"/>
    <p:sldId id="332" r:id="rId54"/>
    <p:sldId id="333" r:id="rId55"/>
    <p:sldId id="334" r:id="rId56"/>
    <p:sldId id="335" r:id="rId57"/>
    <p:sldId id="336" r:id="rId58"/>
    <p:sldId id="337" r:id="rId59"/>
    <p:sldId id="338" r:id="rId60"/>
    <p:sldId id="339" r:id="rId61"/>
    <p:sldId id="340" r:id="rId62"/>
    <p:sldId id="341" r:id="rId63"/>
    <p:sldId id="342" r:id="rId64"/>
    <p:sldId id="343" r:id="rId65"/>
    <p:sldId id="344" r:id="rId66"/>
    <p:sldId id="345" r:id="rId67"/>
    <p:sldId id="346" r:id="rId68"/>
    <p:sldId id="347" r:id="rId69"/>
    <p:sldId id="348" r:id="rId70"/>
    <p:sldId id="349" r:id="rId71"/>
    <p:sldId id="350" r:id="rId72"/>
    <p:sldId id="351" r:id="rId73"/>
    <p:sldId id="352" r:id="rId74"/>
    <p:sldId id="353" r:id="rId75"/>
    <p:sldId id="354" r:id="rId76"/>
    <p:sldId id="355" r:id="rId77"/>
    <p:sldId id="356" r:id="rId78"/>
    <p:sldId id="357" r:id="rId79"/>
    <p:sldId id="358" r:id="rId80"/>
    <p:sldId id="359" r:id="rId81"/>
    <p:sldId id="360" r:id="rId82"/>
    <p:sldId id="361" r:id="rId83"/>
    <p:sldId id="362" r:id="rId84"/>
    <p:sldId id="363" r:id="rId85"/>
    <p:sldId id="364" r:id="rId86"/>
    <p:sldId id="365" r:id="rId87"/>
    <p:sldId id="366" r:id="rId88"/>
    <p:sldId id="367" r:id="rId89"/>
    <p:sldId id="368" r:id="rId90"/>
    <p:sldId id="369" r:id="rId91"/>
    <p:sldId id="370" r:id="rId92"/>
    <p:sldId id="371" r:id="rId93"/>
    <p:sldId id="372" r:id="rId94"/>
    <p:sldId id="373" r:id="rId95"/>
    <p:sldId id="374" r:id="rId96"/>
    <p:sldId id="375" r:id="rId97"/>
    <p:sldId id="376" r:id="rId98"/>
    <p:sldId id="377" r:id="rId99"/>
    <p:sldId id="378" r:id="rId100"/>
    <p:sldId id="379" r:id="rId101"/>
    <p:sldId id="380" r:id="rId102"/>
    <p:sldId id="310" r:id="rId103"/>
    <p:sldId id="311" r:id="rId10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810" y="-3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9CC0618-C4E0-4EEC-AAC6-6FD934EB1F87}" type="datetimeFigureOut">
              <a:rPr lang="ar-IQ" smtClean="0"/>
              <a:pPr/>
              <a:t>20/06/1447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A3283AC-3B24-482C-8A9C-13E717EA01CD}" type="slidenum">
              <a:rPr lang="ar-IQ" smtClean="0"/>
              <a:pPr/>
              <a:t>‹N°›</a:t>
            </a:fld>
            <a:endParaRPr lang="ar-IQ"/>
          </a:p>
        </p:txBody>
      </p:sp>
    </p:spTree>
    <p:extLst>
      <p:ext uri="{BB962C8B-B14F-4D97-AF65-F5344CB8AC3E}">
        <p14:creationId xmlns="" xmlns:p14="http://schemas.microsoft.com/office/powerpoint/2010/main" val="106320544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8A3283AC-3B24-482C-8A9C-13E717EA01CD}" type="slidenum">
              <a:rPr lang="ar-IQ" smtClean="0"/>
              <a:pPr/>
              <a:t>1</a:t>
            </a:fld>
            <a:endParaRPr lang="ar-IQ"/>
          </a:p>
        </p:txBody>
      </p:sp>
    </p:spTree>
    <p:extLst>
      <p:ext uri="{BB962C8B-B14F-4D97-AF65-F5344CB8AC3E}">
        <p14:creationId xmlns="" xmlns:p14="http://schemas.microsoft.com/office/powerpoint/2010/main" val="940127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710B93E-A9C2-4E71-9B3E-C86A27CD0F57}" type="datetime1">
              <a:rPr lang="en-US" smtClean="0"/>
              <a:pPr/>
              <a:t>12/10/2025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D11EE5-8A66-4F6B-93EE-EE265536F183}" type="datetime1">
              <a:rPr lang="en-US" smtClean="0"/>
              <a:pPr/>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579113-820F-4831-A782-794F2592CE6A}" type="datetime1">
              <a:rPr lang="en-US" smtClean="0"/>
              <a:pPr/>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2308E2-FDFF-41C4-9527-B868F3F89C7B}" type="datetime1">
              <a:rPr lang="en-US" smtClean="0"/>
              <a:pPr/>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D3F7FB-E1A7-46E1-B2EC-E996BF0E298D}" type="datetime1">
              <a:rPr lang="en-US" smtClean="0"/>
              <a:pPr/>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315657-BC70-4AB8-A544-B531506D3907}" type="datetime1">
              <a:rPr lang="en-US" smtClean="0"/>
              <a:pPr/>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228B1BB-99DD-497F-A91C-25F4EDFAD99E}" type="datetime1">
              <a:rPr lang="en-US" smtClean="0"/>
              <a:pPr/>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441D29-9417-45BA-8026-09B9249675CE}" type="datetime1">
              <a:rPr lang="en-US" smtClean="0"/>
              <a:pPr/>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DDE56D-9017-4B63-877D-277BE02C1A15}" type="datetime1">
              <a:rPr lang="en-US" smtClean="0"/>
              <a:pPr/>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67C5F5B-3D8F-47BD-A3D9-5DE0F036FA58}" type="datetime1">
              <a:rPr lang="en-US" smtClean="0"/>
              <a:pPr/>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74A637-3EB0-443E-9DB8-1CCF17482016}" type="datetime1">
              <a:rPr lang="en-US" smtClean="0"/>
              <a:pPr/>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‹N°›</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B10738-49C4-44B1-BA03-15A9B1022031}" type="datetime1">
              <a:rPr lang="en-US" smtClean="0"/>
              <a:pPr/>
              <a:t>12/10/2025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‹N°›</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ZoneTexte 6"/>
          <p:cNvSpPr txBox="1"/>
          <p:nvPr/>
        </p:nvSpPr>
        <p:spPr>
          <a:xfrm>
            <a:off x="838200" y="838200"/>
            <a:ext cx="7696200" cy="1600438"/>
          </a:xfrm>
          <a:prstGeom prst="rect">
            <a:avLst/>
          </a:prstGeom>
          <a:noFill/>
        </p:spPr>
        <p:txBody>
          <a:bodyPr wrap="square" rtlCol="0">
            <a:spAutoFit/>
          </a:bodyPr>
          <a:lstStyle/>
          <a:p>
            <a:pPr algn="ctr" rtl="1"/>
            <a:r>
              <a:rPr lang="ar-DZ" sz="2000" dirty="0" smtClean="0"/>
              <a:t>الجمهورية الجزائرية الديمقراطية الشعبية </a:t>
            </a:r>
          </a:p>
          <a:p>
            <a:pPr algn="ctr" rtl="1"/>
            <a:r>
              <a:rPr lang="ar-DZ" sz="2000" dirty="0" smtClean="0"/>
              <a:t>وزارة التعليم العالي والبحث العلمي </a:t>
            </a:r>
          </a:p>
          <a:p>
            <a:pPr algn="ctr" rtl="1"/>
            <a:r>
              <a:rPr lang="ar-DZ" sz="2000" dirty="0" smtClean="0"/>
              <a:t>جامعة </a:t>
            </a:r>
            <a:r>
              <a:rPr lang="ar-DZ" sz="2000" dirty="0" err="1" smtClean="0"/>
              <a:t>تيسمسيلت</a:t>
            </a:r>
            <a:r>
              <a:rPr lang="ar-DZ" sz="2000" dirty="0" smtClean="0"/>
              <a:t> </a:t>
            </a:r>
          </a:p>
          <a:p>
            <a:pPr algn="ctr" rtl="1"/>
            <a:r>
              <a:rPr lang="ar-DZ" sz="2000" dirty="0" smtClean="0"/>
              <a:t>كلية العلوم الاقتصادية والتجارية وعلوم التسيير </a:t>
            </a:r>
          </a:p>
          <a:p>
            <a:pPr algn="ctr" rtl="1"/>
            <a:endParaRPr lang="fr-FR" dirty="0"/>
          </a:p>
        </p:txBody>
      </p:sp>
      <p:sp>
        <p:nvSpPr>
          <p:cNvPr id="8" name="Arrondir un rectangle avec un coin diagonal 7"/>
          <p:cNvSpPr/>
          <p:nvPr/>
        </p:nvSpPr>
        <p:spPr>
          <a:xfrm>
            <a:off x="762000" y="2895600"/>
            <a:ext cx="7696200" cy="1371600"/>
          </a:xfrm>
          <a:prstGeom prst="round2Diag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DZ" sz="2800" b="1" dirty="0" smtClean="0"/>
              <a:t>دروس عبر الخط في </a:t>
            </a:r>
            <a:r>
              <a:rPr lang="ar-DZ" sz="2800" b="1" dirty="0" err="1" smtClean="0"/>
              <a:t>مقياس </a:t>
            </a:r>
            <a:r>
              <a:rPr lang="ar-DZ" sz="2800" b="1" dirty="0" smtClean="0"/>
              <a:t>– المالية عمومية </a:t>
            </a:r>
          </a:p>
          <a:p>
            <a:pPr algn="ctr" rtl="1"/>
            <a:r>
              <a:rPr lang="ar-DZ" sz="2800" b="1" dirty="0" smtClean="0"/>
              <a:t>موجهة لطلبة السنة الثانية ليسانس علوم اقتصادية </a:t>
            </a:r>
            <a:endParaRPr lang="fr-FR" sz="2800" b="1" dirty="0"/>
          </a:p>
        </p:txBody>
      </p:sp>
      <p:sp>
        <p:nvSpPr>
          <p:cNvPr id="9" name="ZoneTexte 8"/>
          <p:cNvSpPr txBox="1"/>
          <p:nvPr/>
        </p:nvSpPr>
        <p:spPr>
          <a:xfrm>
            <a:off x="2514600" y="4724400"/>
            <a:ext cx="3581400" cy="1815882"/>
          </a:xfrm>
          <a:prstGeom prst="rect">
            <a:avLst/>
          </a:prstGeom>
          <a:noFill/>
        </p:spPr>
        <p:txBody>
          <a:bodyPr wrap="square" rtlCol="0">
            <a:spAutoFit/>
          </a:bodyPr>
          <a:lstStyle/>
          <a:p>
            <a:pPr algn="ctr" rtl="1"/>
            <a:r>
              <a:rPr lang="ar-DZ" sz="2800" dirty="0" smtClean="0"/>
              <a:t>اعداد </a:t>
            </a:r>
            <a:r>
              <a:rPr lang="ar-DZ" sz="2800" dirty="0" err="1" smtClean="0"/>
              <a:t>الاستاذ </a:t>
            </a:r>
            <a:r>
              <a:rPr lang="ar-DZ" sz="2800" dirty="0" smtClean="0"/>
              <a:t>: </a:t>
            </a:r>
            <a:r>
              <a:rPr lang="ar-DZ" sz="2800" dirty="0" err="1" smtClean="0"/>
              <a:t>بودالي</a:t>
            </a:r>
            <a:r>
              <a:rPr lang="ar-DZ" sz="2800" dirty="0" smtClean="0"/>
              <a:t> </a:t>
            </a:r>
            <a:r>
              <a:rPr lang="ar-DZ" sz="2800" dirty="0" err="1" smtClean="0"/>
              <a:t>بلقاسم</a:t>
            </a:r>
            <a:r>
              <a:rPr lang="ar-DZ" sz="2800" dirty="0" smtClean="0"/>
              <a:t> </a:t>
            </a:r>
          </a:p>
          <a:p>
            <a:pPr algn="ctr" rtl="1"/>
            <a:endParaRPr lang="ar-DZ" sz="2800" dirty="0" smtClean="0"/>
          </a:p>
          <a:p>
            <a:pPr algn="ctr" rtl="1"/>
            <a:endParaRPr lang="ar-DZ" sz="2800" dirty="0" smtClean="0"/>
          </a:p>
          <a:p>
            <a:pPr algn="ctr" rtl="1"/>
            <a:r>
              <a:rPr lang="ar-DZ" sz="2800" dirty="0" smtClean="0"/>
              <a:t>السنة الجامعية </a:t>
            </a:r>
            <a:r>
              <a:rPr lang="fr-FR" sz="2800" dirty="0" smtClean="0"/>
              <a:t>2024/2025</a:t>
            </a:r>
            <a:endParaRPr lang="fr-FR" sz="2800" dirty="0"/>
          </a:p>
        </p:txBody>
      </p:sp>
    </p:spTree>
    <p:extLst>
      <p:ext uri="{BB962C8B-B14F-4D97-AF65-F5344CB8AC3E}">
        <p14:creationId xmlns="" xmlns:p14="http://schemas.microsoft.com/office/powerpoint/2010/main" val="1417164154"/>
      </p:ext>
    </p:extLst>
  </p:cSld>
  <p:clrMapOvr>
    <a:masterClrMapping/>
  </p:clrMapOvr>
  <mc:AlternateContent xmlns:mc="http://schemas.openxmlformats.org/markup-compatibility/2006">
    <mc:Choice xmlns="" xmlns:p14="http://schemas.microsoft.com/office/powerpoint/2010/main" Requires="p14">
      <p:transition p14:dur="0" advTm="701"/>
    </mc:Choice>
    <mc:Fallback>
      <p:transition advTm="70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dirty="0" smtClean="0"/>
              <a:t>أوجه الاختلاف بين النفقة العامة والنفقة الخاصة</a:t>
            </a:r>
            <a:endParaRPr lang="fr-FR" dirty="0"/>
          </a:p>
        </p:txBody>
      </p:sp>
      <p:sp>
        <p:nvSpPr>
          <p:cNvPr id="3" name="Espace réservé du contenu 2"/>
          <p:cNvSpPr>
            <a:spLocks noGrp="1"/>
          </p:cNvSpPr>
          <p:nvPr>
            <p:ph idx="1"/>
          </p:nvPr>
        </p:nvSpPr>
        <p:spPr/>
        <p:txBody>
          <a:bodyPr/>
          <a:lstStyle/>
          <a:p>
            <a:r>
              <a:rPr lang="ar-SA" b="1" dirty="0" smtClean="0"/>
              <a:t>من حيث الهدف:</a:t>
            </a:r>
            <a:endParaRPr lang="fr-FR" b="1" dirty="0" smtClean="0"/>
          </a:p>
          <a:p>
            <a:pPr lvl="0"/>
            <a:r>
              <a:rPr lang="ar-SA" b="1" dirty="0" smtClean="0"/>
              <a:t>في المالية الخاصة</a:t>
            </a:r>
            <a:r>
              <a:rPr lang="ar-SA" dirty="0" smtClean="0"/>
              <a:t>، يسعى الفرد أو المؤسسة إلى تعظيم الربح الشخصي، حيث تُوجَّه النفقات نحو استثمارات أو مشتريات تضمن أقصى منفعة ممكنة مقابل ما يُدفع</a:t>
            </a:r>
            <a:r>
              <a:rPr lang="fr-FR" dirty="0" smtClean="0"/>
              <a:t>.</a:t>
            </a:r>
          </a:p>
          <a:p>
            <a:pPr lvl="0"/>
            <a:r>
              <a:rPr lang="ar-SA" b="1" dirty="0" smtClean="0"/>
              <a:t>أما في المالية العامة</a:t>
            </a:r>
            <a:r>
              <a:rPr lang="ar-SA" dirty="0" smtClean="0"/>
              <a:t>، فإن الدولة تُنفق لتحقيق منافع جماعية كالأمن، العدالة، الصحة، والتعليم، حتى وإن لم يكن لهذا الإنفاق عائد مالي </a:t>
            </a:r>
            <a:r>
              <a:rPr lang="ar-SA" dirty="0" err="1" smtClean="0"/>
              <a:t>مباشر.</a:t>
            </a:r>
            <a:r>
              <a:rPr lang="ar-SA" dirty="0" smtClean="0"/>
              <a:t> وقد تتحمل الدولة عجزًا ماليًا متوقعًا مقابل تحقيق أهداف سياسية، اجتماعية أو اقتصادية، تعود بالنفع على المجتمع ككل</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مراقبة</a:t>
            </a:r>
            <a:r>
              <a:rPr dirty="0"/>
              <a:t> </a:t>
            </a:r>
            <a:r>
              <a:rPr dirty="0" err="1"/>
              <a:t>تنفيذ</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رقابة إدارية: مراقبون ماليون ومفتشيات.</a:t>
            </a:r>
          </a:p>
          <a:p>
            <a:pPr lvl="1"/>
            <a:r>
              <a:t>رقابة سياسية: البرلمان.</a:t>
            </a:r>
          </a:p>
          <a:p>
            <a:pPr lvl="1"/>
            <a:r>
              <a:t>رقابة قضائية: مجلس المحاسبة.</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خلاصة</a:t>
            </a:r>
            <a:r>
              <a:rPr dirty="0"/>
              <a:t> </a:t>
            </a:r>
            <a:r>
              <a:rPr dirty="0" err="1"/>
              <a:t>الفصل</a:t>
            </a:r>
            <a:endParaRPr dirty="0"/>
          </a:p>
        </p:txBody>
      </p:sp>
      <p:sp>
        <p:nvSpPr>
          <p:cNvPr id="3" name="Content Placeholder 2"/>
          <p:cNvSpPr>
            <a:spLocks noGrp="1"/>
          </p:cNvSpPr>
          <p:nvPr>
            <p:ph idx="1"/>
          </p:nvPr>
        </p:nvSpPr>
        <p:spPr/>
        <p:txBody>
          <a:bodyPr/>
          <a:lstStyle/>
          <a:p>
            <a:endParaRPr/>
          </a:p>
          <a:p>
            <a:pPr lvl="1"/>
            <a:r>
              <a:t>الميزانية أداة تعكس توجهات الدولة.</a:t>
            </a:r>
          </a:p>
          <a:p>
            <a:pPr lvl="1"/>
            <a:r>
              <a:t>الالتزام بمبادئ الميزانية يعزز الشفافية.</a:t>
            </a:r>
          </a:p>
          <a:p>
            <a:pPr lvl="1"/>
            <a:r>
              <a:t>فهم دورة الميزانية ضروري لتقييم الأداء المالي.</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r>
              <a:rPr lang="ar-SA" b="1" dirty="0" smtClean="0"/>
              <a:t>قائمة المراجع </a:t>
            </a:r>
            <a:endParaRPr lang="fr-FR" dirty="0" smtClean="0"/>
          </a:p>
          <a:p>
            <a:r>
              <a:rPr lang="ar-SA" b="1" dirty="0" smtClean="0"/>
              <a:t>أولًا</a:t>
            </a:r>
            <a:r>
              <a:rPr lang="fr-FR" b="1" dirty="0" smtClean="0"/>
              <a:t>: </a:t>
            </a:r>
            <a:r>
              <a:rPr lang="ar-SA" b="1" dirty="0" smtClean="0"/>
              <a:t>المراجع باللغة العربية</a:t>
            </a:r>
            <a:endParaRPr lang="fr-FR" dirty="0" smtClean="0"/>
          </a:p>
          <a:p>
            <a:pPr lvl="0"/>
            <a:r>
              <a:rPr lang="ar-SA" dirty="0" smtClean="0"/>
              <a:t>أبو العلا، يسري، بلي، لصغير</a:t>
            </a:r>
            <a:r>
              <a:rPr lang="fr-FR" dirty="0" smtClean="0"/>
              <a:t>. </a:t>
            </a:r>
            <a:r>
              <a:rPr lang="ar-SA" dirty="0" smtClean="0"/>
              <a:t>اقتصاديات المالية العامة</a:t>
            </a:r>
            <a:r>
              <a:rPr lang="fr-FR" dirty="0" smtClean="0"/>
              <a:t>. </a:t>
            </a:r>
            <a:r>
              <a:rPr lang="ar-SA" dirty="0" smtClean="0"/>
              <a:t>دار العلوم، ص ص 43–45</a:t>
            </a:r>
            <a:r>
              <a:rPr lang="fr-FR" dirty="0" smtClean="0"/>
              <a:t>.</a:t>
            </a:r>
          </a:p>
          <a:p>
            <a:pPr lvl="0"/>
            <a:r>
              <a:rPr lang="ar-SA" dirty="0" smtClean="0"/>
              <a:t>الباز، </a:t>
            </a:r>
            <a:r>
              <a:rPr lang="ar-SA" dirty="0" err="1" smtClean="0"/>
              <a:t>مصطفى.</a:t>
            </a:r>
            <a:r>
              <a:rPr lang="ar-SA" dirty="0" smtClean="0"/>
              <a:t> "الضريبة كأداة تدخل اقتصادي</a:t>
            </a:r>
            <a:r>
              <a:rPr lang="fr-FR" dirty="0" smtClean="0"/>
              <a:t>"</a:t>
            </a:r>
            <a:r>
              <a:rPr lang="ar-SA" dirty="0" smtClean="0"/>
              <a:t>، مجلة الاقتصاد والتمويل الإسلامي، العدد 8، 2021، </a:t>
            </a:r>
            <a:r>
              <a:rPr lang="ar-SA" dirty="0" err="1" smtClean="0"/>
              <a:t>ص.</a:t>
            </a:r>
            <a:r>
              <a:rPr lang="ar-SA" dirty="0" smtClean="0"/>
              <a:t> 45–49</a:t>
            </a:r>
            <a:r>
              <a:rPr lang="fr-FR" dirty="0" smtClean="0"/>
              <a:t>.</a:t>
            </a:r>
          </a:p>
          <a:p>
            <a:pPr lvl="0"/>
            <a:r>
              <a:rPr lang="ar-SA" dirty="0" smtClean="0"/>
              <a:t>بن داود، </a:t>
            </a:r>
            <a:r>
              <a:rPr lang="ar-SA" dirty="0" err="1" smtClean="0"/>
              <a:t>زهرة.</a:t>
            </a:r>
            <a:r>
              <a:rPr lang="ar-SA" dirty="0" smtClean="0"/>
              <a:t> "فعالية الجباية العادية في تمويل النفقات العامة: حالة الجزائر</a:t>
            </a:r>
            <a:r>
              <a:rPr lang="fr-FR" dirty="0" smtClean="0"/>
              <a:t>"</a:t>
            </a:r>
            <a:r>
              <a:rPr lang="ar-SA" dirty="0" smtClean="0"/>
              <a:t>، المجلة الجزائرية للعلوم القانونية والسياسية والاقتصادية، المجلد 60، العدد 1، 2023، </a:t>
            </a:r>
            <a:r>
              <a:rPr lang="ar-SA" dirty="0" err="1" smtClean="0"/>
              <a:t>ص.</a:t>
            </a:r>
            <a:r>
              <a:rPr lang="ar-SA" dirty="0" smtClean="0"/>
              <a:t> 115</a:t>
            </a:r>
            <a:r>
              <a:rPr lang="fr-FR" dirty="0" smtClean="0"/>
              <a:t>.</a:t>
            </a:r>
          </a:p>
          <a:p>
            <a:pPr lvl="0"/>
            <a:r>
              <a:rPr lang="ar-SA" dirty="0" smtClean="0"/>
              <a:t>بن داود، زهرة</a:t>
            </a:r>
            <a:r>
              <a:rPr lang="fr-FR" dirty="0" smtClean="0"/>
              <a:t>. Fiscal Redistribution and </a:t>
            </a:r>
            <a:r>
              <a:rPr lang="fr-FR" dirty="0" err="1" smtClean="0"/>
              <a:t>Tax</a:t>
            </a:r>
            <a:r>
              <a:rPr lang="fr-FR" dirty="0" smtClean="0"/>
              <a:t> </a:t>
            </a:r>
            <a:r>
              <a:rPr lang="fr-FR" dirty="0" err="1" smtClean="0"/>
              <a:t>Equity</a:t>
            </a:r>
            <a:r>
              <a:rPr lang="fr-FR" dirty="0" smtClean="0"/>
              <a:t> in </a:t>
            </a:r>
            <a:r>
              <a:rPr lang="fr-FR" dirty="0" err="1" smtClean="0"/>
              <a:t>Developing</a:t>
            </a:r>
            <a:r>
              <a:rPr lang="fr-FR" dirty="0" smtClean="0"/>
              <a:t> Countries: The </a:t>
            </a:r>
            <a:r>
              <a:rPr lang="fr-FR" dirty="0" err="1" smtClean="0"/>
              <a:t>Algerian</a:t>
            </a:r>
            <a:r>
              <a:rPr lang="fr-FR" dirty="0" smtClean="0"/>
              <a:t> </a:t>
            </a:r>
            <a:r>
              <a:rPr lang="fr-FR" dirty="0" err="1" smtClean="0"/>
              <a:t>Experience</a:t>
            </a:r>
            <a:r>
              <a:rPr lang="fr-FR" dirty="0" smtClean="0"/>
              <a:t>. </a:t>
            </a:r>
            <a:r>
              <a:rPr lang="fr-FR" dirty="0" err="1" smtClean="0"/>
              <a:t>Algerian</a:t>
            </a:r>
            <a:r>
              <a:rPr lang="fr-FR" dirty="0" smtClean="0"/>
              <a:t> Journal of Public Finance, </a:t>
            </a:r>
            <a:r>
              <a:rPr lang="fr-FR" dirty="0" err="1" smtClean="0"/>
              <a:t>Univ</a:t>
            </a:r>
            <a:r>
              <a:rPr lang="fr-FR" dirty="0" smtClean="0"/>
              <a:t>. of </a:t>
            </a:r>
            <a:r>
              <a:rPr lang="fr-FR" dirty="0" err="1" smtClean="0"/>
              <a:t>Algiers</a:t>
            </a:r>
            <a:r>
              <a:rPr lang="fr-FR" dirty="0" smtClean="0"/>
              <a:t> 3, n°22, 2023, pp. 68–75.</a:t>
            </a:r>
          </a:p>
          <a:p>
            <a:pPr lvl="0"/>
            <a:r>
              <a:rPr lang="ar-SA" dirty="0" smtClean="0"/>
              <a:t>بن ساسي، </a:t>
            </a:r>
            <a:r>
              <a:rPr lang="ar-SA" dirty="0" err="1" smtClean="0"/>
              <a:t>سميرة.</a:t>
            </a:r>
            <a:r>
              <a:rPr lang="ar-SA" dirty="0" smtClean="0"/>
              <a:t> "السياسة المالية ودورها في تحقيق الاستقرار الاقتصادي"، مذكرة ماجستير، جامعة </a:t>
            </a:r>
            <a:r>
              <a:rPr lang="ar-SA" dirty="0" err="1" smtClean="0"/>
              <a:t>قسنطينة</a:t>
            </a:r>
            <a:r>
              <a:rPr lang="ar-SA" dirty="0" smtClean="0"/>
              <a:t>، كلية العلوم الاقتصادية، 2021، </a:t>
            </a:r>
            <a:r>
              <a:rPr lang="ar-SA" dirty="0" err="1" smtClean="0"/>
              <a:t>ص.</a:t>
            </a:r>
            <a:r>
              <a:rPr lang="ar-SA" dirty="0" smtClean="0"/>
              <a:t> 35–37</a:t>
            </a:r>
            <a:r>
              <a:rPr lang="fr-FR" dirty="0" smtClean="0"/>
              <a:t>.</a:t>
            </a:r>
          </a:p>
          <a:p>
            <a:pPr lvl="0"/>
            <a:r>
              <a:rPr lang="ar-SA" dirty="0" smtClean="0"/>
              <a:t>بن شارف، </a:t>
            </a:r>
            <a:r>
              <a:rPr lang="ar-SA" dirty="0" err="1" smtClean="0"/>
              <a:t>ليلى.</a:t>
            </a:r>
            <a:r>
              <a:rPr lang="ar-SA" dirty="0" smtClean="0"/>
              <a:t> "دور الغرامات المالية في ردع المخالفات وتحقيق النظام العام</a:t>
            </a:r>
            <a:r>
              <a:rPr lang="fr-FR" dirty="0" smtClean="0"/>
              <a:t>"</a:t>
            </a:r>
            <a:r>
              <a:rPr lang="ar-SA" dirty="0" smtClean="0"/>
              <a:t>، مجلة القانون والمجتمع، جامعة </a:t>
            </a:r>
            <a:r>
              <a:rPr lang="ar-SA" dirty="0" err="1" smtClean="0"/>
              <a:t>مستغانم</a:t>
            </a:r>
            <a:r>
              <a:rPr lang="ar-SA" dirty="0" smtClean="0"/>
              <a:t>، العدد 20، 2022، </a:t>
            </a:r>
            <a:r>
              <a:rPr lang="ar-SA" dirty="0" err="1" smtClean="0"/>
              <a:t>ص.</a:t>
            </a:r>
            <a:r>
              <a:rPr lang="ar-SA" dirty="0" smtClean="0"/>
              <a:t> 198–203</a:t>
            </a:r>
            <a:r>
              <a:rPr lang="fr-FR" dirty="0" smtClean="0"/>
              <a:t>.</a:t>
            </a:r>
          </a:p>
          <a:p>
            <a:pPr lvl="0"/>
            <a:r>
              <a:rPr lang="ar-SA" dirty="0" err="1" smtClean="0"/>
              <a:t>بوطرفة</a:t>
            </a:r>
            <a:r>
              <a:rPr lang="ar-SA" dirty="0" smtClean="0"/>
              <a:t>، </a:t>
            </a:r>
            <a:r>
              <a:rPr lang="ar-SA" dirty="0" err="1" smtClean="0"/>
              <a:t>نادية.</a:t>
            </a:r>
            <a:r>
              <a:rPr lang="ar-SA" dirty="0" smtClean="0"/>
              <a:t> "قواعد إعداد وتنفيذ الميزانية العامة في الجزائر</a:t>
            </a:r>
            <a:r>
              <a:rPr lang="fr-FR" dirty="0" smtClean="0"/>
              <a:t>"</a:t>
            </a:r>
            <a:r>
              <a:rPr lang="ar-SA" dirty="0" smtClean="0"/>
              <a:t>، مجلة المالية والاقتصاد، جامعة بسكرة، العدد 11، 2022، </a:t>
            </a:r>
            <a:r>
              <a:rPr lang="ar-SA" dirty="0" err="1" smtClean="0"/>
              <a:t>ص.</a:t>
            </a:r>
            <a:r>
              <a:rPr lang="ar-SA" dirty="0" smtClean="0"/>
              <a:t> 103–106</a:t>
            </a:r>
            <a:r>
              <a:rPr lang="fr-FR" dirty="0" smtClean="0"/>
              <a:t>.</a:t>
            </a:r>
          </a:p>
          <a:p>
            <a:pPr lvl="0"/>
            <a:r>
              <a:rPr lang="ar-SA" dirty="0" err="1" smtClean="0"/>
              <a:t>بلحاج</a:t>
            </a:r>
            <a:r>
              <a:rPr lang="ar-SA" dirty="0" smtClean="0"/>
              <a:t>، ناصر</a:t>
            </a:r>
            <a:r>
              <a:rPr lang="fr-FR" dirty="0" smtClean="0"/>
              <a:t>. </a:t>
            </a:r>
            <a:r>
              <a:rPr lang="ar-SA" dirty="0" smtClean="0"/>
              <a:t>المالية العامة: المفاهيم، المبادئ والتطبيقات</a:t>
            </a:r>
            <a:r>
              <a:rPr lang="fr-FR" dirty="0" smtClean="0"/>
              <a:t>. </a:t>
            </a:r>
            <a:r>
              <a:rPr lang="ar-SA" dirty="0" err="1" smtClean="0"/>
              <a:t>ط2</a:t>
            </a:r>
            <a:r>
              <a:rPr lang="ar-SA" dirty="0" smtClean="0"/>
              <a:t>، دار الهدى، الجزائر، 2022، </a:t>
            </a:r>
            <a:r>
              <a:rPr lang="ar-SA" dirty="0" err="1" smtClean="0"/>
              <a:t>ص.</a:t>
            </a:r>
            <a:r>
              <a:rPr lang="ar-SA" dirty="0" smtClean="0"/>
              <a:t> 114–117</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102</a:t>
            </a:fld>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55000" lnSpcReduction="20000"/>
          </a:bodyPr>
          <a:lstStyle/>
          <a:p>
            <a:pPr algn="l"/>
            <a:r>
              <a:rPr lang="fr-FR" b="1" dirty="0" smtClean="0"/>
              <a:t>: </a:t>
            </a:r>
            <a:r>
              <a:rPr lang="ar-SA" b="1" dirty="0" smtClean="0"/>
              <a:t>المراجع باللغة الأجنبية</a:t>
            </a:r>
            <a:endParaRPr lang="fr-FR" dirty="0" smtClean="0"/>
          </a:p>
          <a:p>
            <a:pPr lvl="0" algn="l"/>
            <a:r>
              <a:rPr lang="fr-FR" dirty="0" err="1" smtClean="0"/>
              <a:t>Musgrave</a:t>
            </a:r>
            <a:r>
              <a:rPr lang="fr-FR" dirty="0" smtClean="0"/>
              <a:t>, R.A. &amp; </a:t>
            </a:r>
            <a:r>
              <a:rPr lang="fr-FR" dirty="0" err="1" smtClean="0"/>
              <a:t>Musgrave</a:t>
            </a:r>
            <a:r>
              <a:rPr lang="fr-FR" dirty="0" smtClean="0"/>
              <a:t>, P.B. (2021). Public Finance in </a:t>
            </a:r>
            <a:r>
              <a:rPr lang="fr-FR" dirty="0" err="1" smtClean="0"/>
              <a:t>Theory</a:t>
            </a:r>
            <a:r>
              <a:rPr lang="fr-FR" dirty="0" smtClean="0"/>
              <a:t> and Practice. 6th </a:t>
            </a:r>
            <a:r>
              <a:rPr lang="fr-FR" dirty="0" err="1" smtClean="0"/>
              <a:t>ed</a:t>
            </a:r>
            <a:r>
              <a:rPr lang="fr-FR" dirty="0" smtClean="0"/>
              <a:t>., </a:t>
            </a:r>
            <a:r>
              <a:rPr lang="fr-FR" dirty="0" err="1" smtClean="0"/>
              <a:t>McGraw</a:t>
            </a:r>
            <a:r>
              <a:rPr lang="fr-FR" dirty="0" smtClean="0"/>
              <a:t>-Hill, pp. 210–215.</a:t>
            </a:r>
          </a:p>
          <a:p>
            <a:pPr lvl="0" algn="l"/>
            <a:r>
              <a:rPr lang="fr-FR" dirty="0" err="1" smtClean="0"/>
              <a:t>Zehra</a:t>
            </a:r>
            <a:r>
              <a:rPr lang="fr-FR" dirty="0" smtClean="0"/>
              <a:t> Ben Daoud. "Fiscal Redistribution and </a:t>
            </a:r>
            <a:r>
              <a:rPr lang="fr-FR" dirty="0" err="1" smtClean="0"/>
              <a:t>Tax</a:t>
            </a:r>
            <a:r>
              <a:rPr lang="fr-FR" dirty="0" smtClean="0"/>
              <a:t> </a:t>
            </a:r>
            <a:r>
              <a:rPr lang="fr-FR" dirty="0" err="1" smtClean="0"/>
              <a:t>Equity</a:t>
            </a:r>
            <a:r>
              <a:rPr lang="fr-FR" dirty="0" smtClean="0"/>
              <a:t> in </a:t>
            </a:r>
            <a:r>
              <a:rPr lang="fr-FR" dirty="0" err="1" smtClean="0"/>
              <a:t>Developing</a:t>
            </a:r>
            <a:r>
              <a:rPr lang="fr-FR" dirty="0" smtClean="0"/>
              <a:t> Countries: The </a:t>
            </a:r>
            <a:r>
              <a:rPr lang="fr-FR" dirty="0" err="1" smtClean="0"/>
              <a:t>Algerian</a:t>
            </a:r>
            <a:r>
              <a:rPr lang="fr-FR" dirty="0" smtClean="0"/>
              <a:t> </a:t>
            </a:r>
            <a:r>
              <a:rPr lang="fr-FR" dirty="0" err="1" smtClean="0"/>
              <a:t>Experience</a:t>
            </a:r>
            <a:r>
              <a:rPr lang="fr-FR" dirty="0" smtClean="0"/>
              <a:t>", </a:t>
            </a:r>
            <a:r>
              <a:rPr lang="fr-FR" dirty="0" err="1" smtClean="0"/>
              <a:t>Algerian</a:t>
            </a:r>
            <a:r>
              <a:rPr lang="fr-FR" dirty="0" smtClean="0"/>
              <a:t> Journal of Public Finance, </a:t>
            </a:r>
            <a:r>
              <a:rPr lang="fr-FR" dirty="0" err="1" smtClean="0"/>
              <a:t>University</a:t>
            </a:r>
            <a:r>
              <a:rPr lang="fr-FR" dirty="0" smtClean="0"/>
              <a:t> of </a:t>
            </a:r>
            <a:r>
              <a:rPr lang="fr-FR" dirty="0" err="1" smtClean="0"/>
              <a:t>Algiers</a:t>
            </a:r>
            <a:r>
              <a:rPr lang="fr-FR" dirty="0" smtClean="0"/>
              <a:t> 3, No. 22, 2023, pp. 68–75.</a:t>
            </a:r>
          </a:p>
          <a:p>
            <a:pPr lvl="0" algn="l"/>
            <a:r>
              <a:rPr lang="fr-FR" dirty="0" smtClean="0"/>
              <a:t>Smith, R.W., &amp; Lynch, T.D. (2004). </a:t>
            </a:r>
            <a:r>
              <a:rPr lang="fr-FR" i="1" dirty="0" smtClean="0"/>
              <a:t>Public </a:t>
            </a:r>
            <a:r>
              <a:rPr lang="fr-FR" i="1" dirty="0" err="1" smtClean="0"/>
              <a:t>Budgeting</a:t>
            </a:r>
            <a:r>
              <a:rPr lang="fr-FR" i="1" dirty="0" smtClean="0"/>
              <a:t> in </a:t>
            </a:r>
            <a:r>
              <a:rPr lang="fr-FR" i="1" dirty="0" err="1" smtClean="0"/>
              <a:t>America</a:t>
            </a:r>
            <a:r>
              <a:rPr lang="fr-FR" dirty="0" smtClean="0"/>
              <a:t>. Pearson.</a:t>
            </a:r>
          </a:p>
          <a:p>
            <a:pPr lvl="0" algn="l"/>
            <a:r>
              <a:rPr lang="fr-FR" dirty="0" err="1" smtClean="0"/>
              <a:t>Auerbach</a:t>
            </a:r>
            <a:r>
              <a:rPr lang="fr-FR" dirty="0" smtClean="0"/>
              <a:t>, A.J., &amp; </a:t>
            </a:r>
            <a:r>
              <a:rPr lang="fr-FR" dirty="0" err="1" smtClean="0"/>
              <a:t>Kotlikoff</a:t>
            </a:r>
            <a:r>
              <a:rPr lang="fr-FR" dirty="0" smtClean="0"/>
              <a:t>, L.J. (1987). </a:t>
            </a:r>
            <a:r>
              <a:rPr lang="fr-FR" i="1" dirty="0" err="1" smtClean="0"/>
              <a:t>Dynamic</a:t>
            </a:r>
            <a:r>
              <a:rPr lang="fr-FR" i="1" dirty="0" smtClean="0"/>
              <a:t> Fiscal Policy</a:t>
            </a:r>
            <a:r>
              <a:rPr lang="fr-FR" dirty="0" smtClean="0"/>
              <a:t>. Cambridge </a:t>
            </a:r>
            <a:r>
              <a:rPr lang="fr-FR" dirty="0" err="1" smtClean="0"/>
              <a:t>University</a:t>
            </a:r>
            <a:r>
              <a:rPr lang="fr-FR" dirty="0" smtClean="0"/>
              <a:t> </a:t>
            </a:r>
            <a:r>
              <a:rPr lang="fr-FR" dirty="0" err="1" smtClean="0"/>
              <a:t>Press</a:t>
            </a:r>
            <a:r>
              <a:rPr lang="fr-FR" dirty="0" smtClean="0"/>
              <a:t>.</a:t>
            </a:r>
          </a:p>
          <a:p>
            <a:pPr lvl="0" algn="l"/>
            <a:r>
              <a:rPr lang="fr-FR" dirty="0" smtClean="0"/>
              <a:t>Rubin, I.S. (2019). </a:t>
            </a:r>
            <a:r>
              <a:rPr lang="fr-FR" i="1" dirty="0" smtClean="0"/>
              <a:t>The </a:t>
            </a:r>
            <a:r>
              <a:rPr lang="fr-FR" i="1" dirty="0" err="1" smtClean="0"/>
              <a:t>Politics</a:t>
            </a:r>
            <a:r>
              <a:rPr lang="fr-FR" i="1" dirty="0" smtClean="0"/>
              <a:t> of Public </a:t>
            </a:r>
            <a:r>
              <a:rPr lang="fr-FR" i="1" dirty="0" err="1" smtClean="0"/>
              <a:t>Budgeting</a:t>
            </a:r>
            <a:r>
              <a:rPr lang="fr-FR" dirty="0" smtClean="0"/>
              <a:t> (9th </a:t>
            </a:r>
            <a:r>
              <a:rPr lang="fr-FR" dirty="0" err="1" smtClean="0"/>
              <a:t>ed</a:t>
            </a:r>
            <a:r>
              <a:rPr lang="fr-FR" dirty="0" smtClean="0"/>
              <a:t>.). SAGE.</a:t>
            </a:r>
          </a:p>
          <a:p>
            <a:pPr lvl="0" algn="l"/>
            <a:r>
              <a:rPr lang="fr-FR" dirty="0" err="1" smtClean="0"/>
              <a:t>Wildavsky</a:t>
            </a:r>
            <a:r>
              <a:rPr lang="fr-FR" dirty="0" smtClean="0"/>
              <a:t>, A. (1975). </a:t>
            </a:r>
            <a:r>
              <a:rPr lang="fr-FR" i="1" dirty="0" err="1" smtClean="0"/>
              <a:t>Budgeting</a:t>
            </a:r>
            <a:r>
              <a:rPr lang="fr-FR" i="1" dirty="0" smtClean="0"/>
              <a:t>: A Comparative </a:t>
            </a:r>
            <a:r>
              <a:rPr lang="fr-FR" i="1" dirty="0" err="1" smtClean="0"/>
              <a:t>Theory</a:t>
            </a:r>
            <a:r>
              <a:rPr lang="fr-FR" i="1" dirty="0" smtClean="0"/>
              <a:t> of </a:t>
            </a:r>
            <a:r>
              <a:rPr lang="fr-FR" i="1" dirty="0" err="1" smtClean="0"/>
              <a:t>Budgetary</a:t>
            </a:r>
            <a:r>
              <a:rPr lang="fr-FR" i="1" dirty="0" smtClean="0"/>
              <a:t> </a:t>
            </a:r>
            <a:r>
              <a:rPr lang="fr-FR" i="1" dirty="0" err="1" smtClean="0"/>
              <a:t>Processes</a:t>
            </a:r>
            <a:r>
              <a:rPr lang="fr-FR" dirty="0" smtClean="0"/>
              <a:t>. </a:t>
            </a:r>
            <a:r>
              <a:rPr lang="fr-FR" dirty="0" err="1" smtClean="0"/>
              <a:t>Little</a:t>
            </a:r>
            <a:r>
              <a:rPr lang="fr-FR" dirty="0" smtClean="0"/>
              <a:t>, Brown.</a:t>
            </a:r>
          </a:p>
          <a:p>
            <a:pPr lvl="0" algn="l"/>
            <a:r>
              <a:rPr lang="fr-FR" dirty="0" smtClean="0"/>
              <a:t>IMF. (2009). </a:t>
            </a:r>
            <a:r>
              <a:rPr lang="fr-FR" i="1" dirty="0" smtClean="0"/>
              <a:t>Fiscal </a:t>
            </a:r>
            <a:r>
              <a:rPr lang="fr-FR" i="1" dirty="0" err="1" smtClean="0"/>
              <a:t>Rules</a:t>
            </a:r>
            <a:r>
              <a:rPr lang="fr-FR" i="1" dirty="0" smtClean="0"/>
              <a:t>—</a:t>
            </a:r>
            <a:r>
              <a:rPr lang="fr-FR" i="1" dirty="0" err="1" smtClean="0"/>
              <a:t>Anchoring</a:t>
            </a:r>
            <a:r>
              <a:rPr lang="fr-FR" i="1" dirty="0" smtClean="0"/>
              <a:t> Expectations for </a:t>
            </a:r>
            <a:r>
              <a:rPr lang="fr-FR" i="1" dirty="0" err="1" smtClean="0"/>
              <a:t>Sustainable</a:t>
            </a:r>
            <a:r>
              <a:rPr lang="fr-FR" i="1" dirty="0" smtClean="0"/>
              <a:t> Public Finances</a:t>
            </a:r>
            <a:r>
              <a:rPr lang="fr-FR" dirty="0" smtClean="0"/>
              <a:t>. Policy </a:t>
            </a:r>
            <a:r>
              <a:rPr lang="fr-FR" dirty="0" err="1" smtClean="0"/>
              <a:t>Paper</a:t>
            </a:r>
            <a:r>
              <a:rPr lang="fr-FR" dirty="0" smtClean="0"/>
              <a:t>.</a:t>
            </a:r>
          </a:p>
          <a:p>
            <a:pPr lvl="0" algn="l"/>
            <a:r>
              <a:rPr lang="fr-FR" dirty="0" err="1" smtClean="0"/>
              <a:t>Debrun</a:t>
            </a:r>
            <a:r>
              <a:rPr lang="fr-FR" dirty="0" smtClean="0"/>
              <a:t>, X., et al. (2008). "</a:t>
            </a:r>
            <a:r>
              <a:rPr lang="fr-FR" dirty="0" err="1" smtClean="0"/>
              <a:t>Tied</a:t>
            </a:r>
            <a:r>
              <a:rPr lang="fr-FR" dirty="0" smtClean="0"/>
              <a:t> to the </a:t>
            </a:r>
            <a:r>
              <a:rPr lang="fr-FR" dirty="0" err="1" smtClean="0"/>
              <a:t>Mast</a:t>
            </a:r>
            <a:r>
              <a:rPr lang="fr-FR" dirty="0" smtClean="0"/>
              <a:t>? National Fiscal </a:t>
            </a:r>
            <a:r>
              <a:rPr lang="fr-FR" dirty="0" err="1" smtClean="0"/>
              <a:t>Rules</a:t>
            </a:r>
            <a:r>
              <a:rPr lang="fr-FR" dirty="0" smtClean="0"/>
              <a:t> in the </a:t>
            </a:r>
            <a:r>
              <a:rPr lang="fr-FR" dirty="0" err="1" smtClean="0"/>
              <a:t>European</a:t>
            </a:r>
            <a:r>
              <a:rPr lang="fr-FR" dirty="0" smtClean="0"/>
              <a:t> Union", </a:t>
            </a:r>
            <a:r>
              <a:rPr lang="fr-FR" i="1" dirty="0" err="1" smtClean="0"/>
              <a:t>Economic</a:t>
            </a:r>
            <a:r>
              <a:rPr lang="fr-FR" i="1" dirty="0" smtClean="0"/>
              <a:t> Policy</a:t>
            </a:r>
            <a:r>
              <a:rPr lang="fr-FR" dirty="0" smtClean="0"/>
              <a:t>.</a:t>
            </a:r>
          </a:p>
          <a:p>
            <a:pPr lvl="0" algn="l"/>
            <a:r>
              <a:rPr lang="fr-FR" dirty="0" err="1" smtClean="0"/>
              <a:t>Debrun</a:t>
            </a:r>
            <a:r>
              <a:rPr lang="fr-FR" dirty="0" smtClean="0"/>
              <a:t>, X., </a:t>
            </a:r>
            <a:r>
              <a:rPr lang="fr-FR" dirty="0" err="1" smtClean="0"/>
              <a:t>Eyraud</a:t>
            </a:r>
            <a:r>
              <a:rPr lang="fr-FR" dirty="0" smtClean="0"/>
              <a:t>, L., </a:t>
            </a:r>
            <a:r>
              <a:rPr lang="fr-FR" dirty="0" err="1" smtClean="0"/>
              <a:t>Hodge</a:t>
            </a:r>
            <a:r>
              <a:rPr lang="fr-FR" dirty="0" smtClean="0"/>
              <a:t>, A., </a:t>
            </a:r>
            <a:r>
              <a:rPr lang="fr-FR" dirty="0" err="1" smtClean="0"/>
              <a:t>Lledó</a:t>
            </a:r>
            <a:r>
              <a:rPr lang="fr-FR" dirty="0" smtClean="0"/>
              <a:t>, V., &amp; </a:t>
            </a:r>
            <a:r>
              <a:rPr lang="fr-FR" dirty="0" err="1" smtClean="0"/>
              <a:t>Pattillo</a:t>
            </a:r>
            <a:r>
              <a:rPr lang="fr-FR" dirty="0" smtClean="0"/>
              <a:t>, C. (2018). </a:t>
            </a:r>
            <a:r>
              <a:rPr lang="fr-FR" i="1" dirty="0" smtClean="0"/>
              <a:t>Fiscal </a:t>
            </a:r>
            <a:r>
              <a:rPr lang="fr-FR" i="1" dirty="0" err="1" smtClean="0"/>
              <a:t>Rules</a:t>
            </a:r>
            <a:r>
              <a:rPr lang="fr-FR" i="1" dirty="0" smtClean="0"/>
              <a:t>: </a:t>
            </a:r>
            <a:r>
              <a:rPr lang="fr-FR" i="1" dirty="0" err="1" smtClean="0"/>
              <a:t>Make</a:t>
            </a:r>
            <a:r>
              <a:rPr lang="fr-FR" i="1" dirty="0" smtClean="0"/>
              <a:t> </a:t>
            </a:r>
            <a:r>
              <a:rPr lang="fr-FR" i="1" dirty="0" err="1" smtClean="0"/>
              <a:t>them</a:t>
            </a:r>
            <a:r>
              <a:rPr lang="fr-FR" i="1" dirty="0" smtClean="0"/>
              <a:t> </a:t>
            </a:r>
            <a:r>
              <a:rPr lang="fr-FR" i="1" dirty="0" err="1" smtClean="0"/>
              <a:t>Easy</a:t>
            </a:r>
            <a:r>
              <a:rPr lang="fr-FR" i="1" dirty="0" smtClean="0"/>
              <a:t> to Love and Hard to </a:t>
            </a:r>
            <a:r>
              <a:rPr lang="fr-FR" i="1" dirty="0" err="1" smtClean="0"/>
              <a:t>Cheat</a:t>
            </a:r>
            <a:r>
              <a:rPr lang="fr-FR" dirty="0" smtClean="0"/>
              <a:t>. IMF Blog.</a:t>
            </a:r>
          </a:p>
          <a:p>
            <a:pPr lvl="0" algn="l"/>
            <a:r>
              <a:rPr lang="fr-FR" dirty="0" smtClean="0"/>
              <a:t>OECD (2025). </a:t>
            </a:r>
            <a:r>
              <a:rPr lang="fr-FR" i="1" dirty="0" smtClean="0"/>
              <a:t>Public finance and budgets</a:t>
            </a:r>
            <a:r>
              <a:rPr lang="fr-FR" dirty="0" smtClean="0"/>
              <a:t>. OECD Publications.</a:t>
            </a:r>
          </a:p>
          <a:p>
            <a:pPr lvl="0" algn="l"/>
            <a:r>
              <a:rPr lang="fr-FR" dirty="0" err="1" smtClean="0"/>
              <a:t>Wyplosz</a:t>
            </a:r>
            <a:r>
              <a:rPr lang="fr-FR" dirty="0" smtClean="0"/>
              <a:t>, C. (2012). “Fiscal </a:t>
            </a:r>
            <a:r>
              <a:rPr lang="fr-FR" dirty="0" err="1" smtClean="0"/>
              <a:t>Rules</a:t>
            </a:r>
            <a:r>
              <a:rPr lang="fr-FR" dirty="0" smtClean="0"/>
              <a:t>: </a:t>
            </a:r>
            <a:r>
              <a:rPr lang="fr-FR" dirty="0" err="1" smtClean="0"/>
              <a:t>Theoretical</a:t>
            </a:r>
            <a:r>
              <a:rPr lang="fr-FR" dirty="0" smtClean="0"/>
              <a:t> Issues and </a:t>
            </a:r>
            <a:r>
              <a:rPr lang="fr-FR" dirty="0" err="1" smtClean="0"/>
              <a:t>Historical</a:t>
            </a:r>
            <a:r>
              <a:rPr lang="fr-FR" dirty="0" smtClean="0"/>
              <a:t> </a:t>
            </a:r>
            <a:r>
              <a:rPr lang="fr-FR" dirty="0" err="1" smtClean="0"/>
              <a:t>Experiences</a:t>
            </a:r>
            <a:r>
              <a:rPr lang="fr-FR" dirty="0" smtClean="0"/>
              <a:t>”, NBER </a:t>
            </a:r>
            <a:r>
              <a:rPr lang="fr-FR" dirty="0" err="1" smtClean="0"/>
              <a:t>Working</a:t>
            </a:r>
            <a:r>
              <a:rPr lang="fr-FR" dirty="0" smtClean="0"/>
              <a:t> </a:t>
            </a:r>
            <a:r>
              <a:rPr lang="fr-FR" dirty="0" err="1" smtClean="0"/>
              <a:t>Paper</a:t>
            </a:r>
            <a:r>
              <a:rPr lang="fr-FR" dirty="0" smtClean="0"/>
              <a:t> No. 17884.</a:t>
            </a:r>
          </a:p>
          <a:p>
            <a:pPr lvl="0" algn="l"/>
            <a:r>
              <a:rPr lang="fr-FR" dirty="0" smtClean="0"/>
              <a:t>Douglas, S., &amp; </a:t>
            </a:r>
            <a:r>
              <a:rPr lang="fr-FR" dirty="0" err="1" smtClean="0"/>
              <a:t>Overmans</a:t>
            </a:r>
            <a:r>
              <a:rPr lang="fr-FR" dirty="0" smtClean="0"/>
              <a:t>, T. (2020). "Public value </a:t>
            </a:r>
            <a:r>
              <a:rPr lang="fr-FR" dirty="0" err="1" smtClean="0"/>
              <a:t>budgeting</a:t>
            </a:r>
            <a:r>
              <a:rPr lang="fr-FR" dirty="0" smtClean="0"/>
              <a:t>...", </a:t>
            </a:r>
            <a:r>
              <a:rPr lang="fr-FR" i="1" dirty="0" smtClean="0"/>
              <a:t>Journal of Public </a:t>
            </a:r>
            <a:r>
              <a:rPr lang="fr-FR" i="1" dirty="0" err="1" smtClean="0"/>
              <a:t>Budgeting</a:t>
            </a:r>
            <a:r>
              <a:rPr lang="fr-FR" i="1" dirty="0" smtClean="0"/>
              <a:t>, </a:t>
            </a:r>
            <a:r>
              <a:rPr lang="fr-FR" i="1" dirty="0" err="1" smtClean="0"/>
              <a:t>Accounting</a:t>
            </a:r>
            <a:r>
              <a:rPr lang="fr-FR" i="1" dirty="0" smtClean="0"/>
              <a:t> &amp; Financial Management</a:t>
            </a:r>
            <a:r>
              <a:rPr lang="fr-FR" dirty="0" smtClean="0"/>
              <a:t>, 32(4), 623–637.</a:t>
            </a:r>
          </a:p>
          <a:p>
            <a:pPr algn="l"/>
            <a:r>
              <a:rPr lang="fr-FR" dirty="0" smtClean="0"/>
              <a:t> </a:t>
            </a:r>
          </a:p>
          <a:p>
            <a:pPr algn="l"/>
            <a:r>
              <a:rPr lang="fr-FR" dirty="0" smtClean="0"/>
              <a:t> </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103</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SA" b="1" dirty="0" smtClean="0"/>
              <a:t>من حيث طرق الحصول على الإيرادات:</a:t>
            </a:r>
            <a:endParaRPr lang="fr-FR" b="1" dirty="0" smtClean="0"/>
          </a:p>
          <a:p>
            <a:pPr lvl="0"/>
            <a:r>
              <a:rPr lang="ar-SA" b="1" dirty="0" smtClean="0"/>
              <a:t>في القطاع الخاص</a:t>
            </a:r>
            <a:r>
              <a:rPr lang="ar-SA" dirty="0" smtClean="0"/>
              <a:t>، تُكتسب الإيرادات من خلال النشاط الاقتصادي الإرادي، كبيع السلع والخدمات أو تقديم خدمات استشارية، وكل ذلك يخضع لمنطق السوق والمنافسة</a:t>
            </a:r>
            <a:r>
              <a:rPr lang="fr-FR" dirty="0" smtClean="0"/>
              <a:t>.</a:t>
            </a:r>
          </a:p>
          <a:p>
            <a:pPr lvl="0"/>
            <a:r>
              <a:rPr lang="ar-SA" b="1" dirty="0" smtClean="0"/>
              <a:t>في القطاع العام</a:t>
            </a:r>
            <a:r>
              <a:rPr lang="ar-SA" dirty="0" smtClean="0"/>
              <a:t>، تتحصل الدولة على إيراداتها بفضل سلطاتها السيادية، مثل فرض الضرائب، إصدار القروض، واللجوء إلى الرسوم </a:t>
            </a:r>
            <a:r>
              <a:rPr lang="ar-SA" dirty="0" err="1" smtClean="0"/>
              <a:t>الإجبارية.</a:t>
            </a:r>
            <a:r>
              <a:rPr lang="ar-SA" dirty="0" smtClean="0"/>
              <a:t> كما يمكن أن تمارس أنشطة اقتصادية مماثلة للقطاع الخاص، إلا أنها تخضع لأهداف غير ربحية</a:t>
            </a:r>
            <a:r>
              <a:rPr lang="fr-FR" dirty="0" smtClean="0"/>
              <a:t>.</a:t>
            </a:r>
          </a:p>
          <a:p>
            <a:pPr>
              <a:buNone/>
            </a:pPr>
            <a:endParaRPr lang="fr-FR" dirty="0" smtClean="0"/>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SA" b="1" dirty="0" smtClean="0"/>
              <a:t>من حيث أسلوب إعداد الميزانية:</a:t>
            </a:r>
            <a:endParaRPr lang="fr-FR" b="1" dirty="0" smtClean="0"/>
          </a:p>
          <a:p>
            <a:pPr lvl="0"/>
            <a:r>
              <a:rPr lang="ar-SA" b="1" dirty="0" smtClean="0"/>
              <a:t>القطاع الخاص</a:t>
            </a:r>
            <a:r>
              <a:rPr lang="ar-SA" dirty="0" smtClean="0"/>
              <a:t> يُحدد أولا حجم الإيرادات المتوقعة، ثم يبني على أساسها خطط الإنفاق والاستثمار</a:t>
            </a:r>
            <a:r>
              <a:rPr lang="fr-FR" dirty="0" smtClean="0"/>
              <a:t>.</a:t>
            </a:r>
          </a:p>
          <a:p>
            <a:pPr lvl="0"/>
            <a:r>
              <a:rPr lang="ar-SA" b="1" dirty="0" smtClean="0"/>
              <a:t>أما الدولة</a:t>
            </a:r>
            <a:r>
              <a:rPr lang="ar-SA" dirty="0" smtClean="0"/>
              <a:t>، فتبدأ بتقدير النفقات الضرورية لتسيير المرافق العامة، ثم تبحث عن الموارد الكافية لتغطية هذه الحاجات، مما قد يؤدي إلى عجز أو فائض في الميزانية حسب الوضع الاقتصادي والسياسات المتبعة</a:t>
            </a:r>
            <a:r>
              <a:rPr lang="fr-FR" dirty="0" smtClean="0"/>
              <a:t>.</a:t>
            </a:r>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b="1" dirty="0" smtClean="0"/>
              <a:t>العلاقة بين المالية العامة والنظرية الاقتصادية</a:t>
            </a:r>
            <a:endParaRPr lang="fr-FR" dirty="0"/>
          </a:p>
        </p:txBody>
      </p:sp>
      <p:sp>
        <p:nvSpPr>
          <p:cNvPr id="3" name="Espace réservé du contenu 2"/>
          <p:cNvSpPr>
            <a:spLocks noGrp="1"/>
          </p:cNvSpPr>
          <p:nvPr>
            <p:ph idx="1"/>
          </p:nvPr>
        </p:nvSpPr>
        <p:spPr/>
        <p:txBody>
          <a:bodyPr/>
          <a:lstStyle/>
          <a:p>
            <a:r>
              <a:rPr lang="ar-SA" b="1" dirty="0" smtClean="0"/>
              <a:t>التصور الكلاسيكي: التوازن التلقائي للأسواق</a:t>
            </a:r>
            <a:endParaRPr lang="fr-FR" b="1" i="1" dirty="0" smtClean="0"/>
          </a:p>
          <a:p>
            <a:r>
              <a:rPr lang="ar-SA" dirty="0" smtClean="0"/>
              <a:t>  انطلق المفكرون الكلاسيكيون، أمثال آدم سميث ودافيد ريكاردو وجون </a:t>
            </a:r>
            <a:r>
              <a:rPr lang="ar-SA" dirty="0" err="1" smtClean="0"/>
              <a:t>باتيست</a:t>
            </a:r>
            <a:r>
              <a:rPr lang="ar-SA" dirty="0" smtClean="0"/>
              <a:t> </a:t>
            </a:r>
            <a:r>
              <a:rPr lang="ar-SA" dirty="0" err="1" smtClean="0"/>
              <a:t>ساي</a:t>
            </a:r>
            <a:r>
              <a:rPr lang="ar-SA" dirty="0" smtClean="0"/>
              <a:t>، من فرضية أن الاقتصاد يتمتع بقدرة ذاتية على تحقيق التوازن التام، وذلك من خلال ما يُعرف </a:t>
            </a:r>
            <a:r>
              <a:rPr lang="ar-SA" dirty="0" err="1" smtClean="0"/>
              <a:t>بـ</a:t>
            </a:r>
            <a:r>
              <a:rPr lang="ar-SA" dirty="0" smtClean="0"/>
              <a:t>"قانون </a:t>
            </a:r>
            <a:r>
              <a:rPr lang="ar-SA" dirty="0" err="1" smtClean="0"/>
              <a:t>ساي</a:t>
            </a:r>
            <a:r>
              <a:rPr lang="ar-SA" dirty="0" smtClean="0"/>
              <a:t> للأسواق"، الذي ينص على أن</a:t>
            </a:r>
            <a:r>
              <a:rPr lang="fr-FR" dirty="0" smtClean="0"/>
              <a:t>: "</a:t>
            </a:r>
            <a:r>
              <a:rPr lang="ar-SA" dirty="0" smtClean="0"/>
              <a:t>كل عرض يخلق طلبًا مكافئًا له</a:t>
            </a:r>
            <a:r>
              <a:rPr lang="ar-DZ" dirty="0" smtClean="0"/>
              <a:t> </a:t>
            </a:r>
            <a:r>
              <a:rPr lang="ar-SA" dirty="0" smtClean="0"/>
              <a:t> وبذلك، لا يرى </a:t>
            </a:r>
            <a:r>
              <a:rPr lang="ar-SA" dirty="0" err="1" smtClean="0"/>
              <a:t>الكلاسيك</a:t>
            </a:r>
            <a:r>
              <a:rPr lang="ar-SA" dirty="0" smtClean="0"/>
              <a:t> ضرورة لتدخل الدولة أو دورًا جوهريًا للمالية العامة، إذ إن السوق قادر على تصحيح </a:t>
            </a:r>
            <a:r>
              <a:rPr lang="ar-SA" dirty="0" err="1" smtClean="0"/>
              <a:t>اختلالاته</a:t>
            </a:r>
            <a:r>
              <a:rPr lang="ar-SA" dirty="0" smtClean="0"/>
              <a:t> دون الحاجة إلى أدوات مالية أو سياسية خارجية</a:t>
            </a:r>
            <a:r>
              <a:rPr lang="fr-FR" dirty="0" smtClean="0"/>
              <a:t>.</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SA" b="1" dirty="0" smtClean="0"/>
              <a:t>التحول في الفكر المالي: المالية العامة كأداة للتوازن الاقتصادي</a:t>
            </a:r>
            <a:endParaRPr lang="fr-FR" b="1" i="1" dirty="0" smtClean="0"/>
          </a:p>
          <a:p>
            <a:r>
              <a:rPr lang="ar-SA" dirty="0" smtClean="0"/>
              <a:t>  غير أن الأزمات الاقتصادية الكبرى، وعلى رأسها أزمة الكساد </a:t>
            </a:r>
            <a:r>
              <a:rPr lang="ar-SA" dirty="0" err="1" smtClean="0"/>
              <a:t>العظيم </a:t>
            </a:r>
            <a:r>
              <a:rPr lang="ar-SA" dirty="0" smtClean="0"/>
              <a:t>(1929)، كشفت محدودية النظرية الكلاسيكية، وأكدت على الحاجة الملحة لتدخل الدولة لضبط النشاط </a:t>
            </a:r>
            <a:r>
              <a:rPr lang="ar-SA" dirty="0" err="1" smtClean="0"/>
              <a:t>الاقتصادي.</a:t>
            </a:r>
            <a:r>
              <a:rPr lang="ar-SA" dirty="0" smtClean="0"/>
              <a:t> ومن هنا، برزت نظرية جون </a:t>
            </a:r>
            <a:r>
              <a:rPr lang="ar-SA" dirty="0" err="1" smtClean="0"/>
              <a:t>ماينارد</a:t>
            </a:r>
            <a:r>
              <a:rPr lang="ar-SA" dirty="0" smtClean="0"/>
              <a:t> </a:t>
            </a:r>
            <a:r>
              <a:rPr lang="ar-SA" dirty="0" err="1" smtClean="0"/>
              <a:t>كينز</a:t>
            </a:r>
            <a:r>
              <a:rPr lang="ar-SA" dirty="0" smtClean="0"/>
              <a:t>، التي شكلت ثورة في الفكر الاقتصادي الحديث، وأعادت تعريف دور المالية العامة في الحياة الاقتصادية والاجتماعية</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SA" b="1" dirty="0" smtClean="0"/>
              <a:t>إيرادات الدولة كمتغيرات اقتصادية فعالة:</a:t>
            </a:r>
            <a:endParaRPr lang="fr-FR" b="1" i="1" dirty="0" smtClean="0"/>
          </a:p>
          <a:p>
            <a:r>
              <a:rPr lang="ar-SA" dirty="0" smtClean="0"/>
              <a:t>  لم تعد إيرادات الدولة تُنظر إليها كمجرد مصادر لتمويل النفقات، بل تحوّلت إلى أدوات كمية ذات طابع مالي تُستخدم ضمن السياسة المالية لتحقيق أهداف اقتصادية كلية</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 y="2667000"/>
            <a:ext cx="8229600" cy="1143000"/>
          </a:xfrm>
        </p:spPr>
        <p:txBody>
          <a:bodyPr/>
          <a:lstStyle/>
          <a:p>
            <a:pPr algn="ctr"/>
            <a:r>
              <a:rPr lang="ar-DZ" sz="5400" b="1" dirty="0" smtClean="0"/>
              <a:t>المحاضرة </a:t>
            </a:r>
            <a:r>
              <a:rPr lang="ar-DZ" sz="5400" b="1" dirty="0" err="1" smtClean="0"/>
              <a:t>الثانية:</a:t>
            </a:r>
            <a:r>
              <a:rPr lang="ar-DZ" sz="5400" b="1" dirty="0" smtClean="0"/>
              <a:t> </a:t>
            </a:r>
            <a:r>
              <a:rPr lang="ar-SA" sz="5400" b="1" dirty="0" smtClean="0"/>
              <a:t>تطور علم المالية العامة</a:t>
            </a:r>
            <a:endParaRPr lang="fr-FR" sz="5400" b="1" dirty="0" smtClean="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b="1" dirty="0" smtClean="0"/>
              <a:t>علاقة المالية العامة بعلم الاقتصاد</a:t>
            </a:r>
            <a:endParaRPr lang="fr-FR" dirty="0"/>
          </a:p>
        </p:txBody>
      </p:sp>
      <p:sp>
        <p:nvSpPr>
          <p:cNvPr id="3" name="Espace réservé du contenu 2"/>
          <p:cNvSpPr>
            <a:spLocks noGrp="1"/>
          </p:cNvSpPr>
          <p:nvPr>
            <p:ph idx="1"/>
          </p:nvPr>
        </p:nvSpPr>
        <p:spPr/>
        <p:txBody>
          <a:bodyPr>
            <a:normAutofit fontScale="92500"/>
          </a:bodyPr>
          <a:lstStyle/>
          <a:p>
            <a:r>
              <a:rPr lang="ar-SA" dirty="0" smtClean="0"/>
              <a:t>تُعد العلاقة بين علم المالية العامة وعلم الاقتصاد من أقوى الروابط العلمية، إذ يتشاركان في الهدف المتمثل في تحقيق الاستخدام الأمثل للموارد المحدودة لإشباع حاجات غير محدودة</a:t>
            </a:r>
            <a:r>
              <a:rPr lang="fr-FR" dirty="0" smtClean="0"/>
              <a:t>.</a:t>
            </a:r>
          </a:p>
          <a:p>
            <a:pPr lvl="0"/>
            <a:r>
              <a:rPr lang="ar-SA" dirty="0" smtClean="0"/>
              <a:t>تعتمد المالية العامة على نظريات الاقتصاد الجزئي والكلي في فهم سلوك الفاعلين الاقتصاديين، وتحليل تأثير الأدوات المالية على المتغيرات الاقتصادية الكبرى مثل</a:t>
            </a:r>
            <a:r>
              <a:rPr lang="fr-FR" dirty="0" smtClean="0"/>
              <a:t>: </a:t>
            </a:r>
            <a:r>
              <a:rPr lang="ar-SA" dirty="0" smtClean="0"/>
              <a:t>الدخل القومي، مستوى التوظيف، الاستهلاك، والاستثمار</a:t>
            </a:r>
            <a:r>
              <a:rPr lang="fr-FR" dirty="0" smtClean="0"/>
              <a:t>.</a:t>
            </a:r>
          </a:p>
          <a:p>
            <a:pPr lvl="0"/>
            <a:r>
              <a:rPr lang="ar-SA" dirty="0" smtClean="0"/>
              <a:t>كما أن الإيرادات الضريبية والنفقات العامة تتأثر مباشرة بالأوضاع الاقتصادية، إذ تؤدي حالة الكساد إلى رفع النفقات وتخفيض الضرائب، بينما يتطلب التضخم تقليص الإنفاق وزيادة الإيرادات</a:t>
            </a:r>
            <a:r>
              <a:rPr lang="fr-FR" dirty="0" smtClean="0"/>
              <a:t>.</a:t>
            </a:r>
          </a:p>
          <a:p>
            <a:r>
              <a:rPr lang="ar-SA" dirty="0" smtClean="0"/>
              <a:t>  ومن هنا يمكن القول إن علم المالية العامة يُعد جزءًا لا يتجزأ من علم الاقتصاد، خاصة من حيث دوره في تحقيق التوازن الاقتصادي وتحفيز النمو</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b="1" dirty="0" smtClean="0"/>
              <a:t>علاقة المالية العامة بالعلوم الاجتماعية والسياسية</a:t>
            </a:r>
            <a:endParaRPr lang="fr-FR" dirty="0"/>
          </a:p>
        </p:txBody>
      </p:sp>
      <p:sp>
        <p:nvSpPr>
          <p:cNvPr id="3" name="Espace réservé du contenu 2"/>
          <p:cNvSpPr>
            <a:spLocks noGrp="1"/>
          </p:cNvSpPr>
          <p:nvPr>
            <p:ph idx="1"/>
          </p:nvPr>
        </p:nvSpPr>
        <p:spPr/>
        <p:txBody>
          <a:bodyPr>
            <a:normAutofit fontScale="92500" lnSpcReduction="20000"/>
          </a:bodyPr>
          <a:lstStyle/>
          <a:p>
            <a:r>
              <a:rPr lang="ar-SA" dirty="0" smtClean="0"/>
              <a:t>تظهر العلاقة بين المالية العامة والعلوم الاجتماعية من خلال</a:t>
            </a:r>
            <a:r>
              <a:rPr lang="fr-FR" dirty="0" smtClean="0"/>
              <a:t>:</a:t>
            </a:r>
          </a:p>
          <a:p>
            <a:pPr lvl="0"/>
            <a:r>
              <a:rPr lang="ar-SA" dirty="0" smtClean="0"/>
              <a:t>أثر النظام الاجتماعي في تحديد السياسات المالية، حيث تتباين أهداف وأدوات المالية العامة باختلاف طبيعة البنية الاجتماعية، ودرجة التفاوت الطبقي، ومستوى التنمية</a:t>
            </a:r>
            <a:r>
              <a:rPr lang="fr-FR" dirty="0" smtClean="0"/>
              <a:t>.</a:t>
            </a:r>
          </a:p>
          <a:p>
            <a:pPr lvl="0"/>
            <a:r>
              <a:rPr lang="ar-SA" dirty="0" smtClean="0"/>
              <a:t>كما تلعب المالية العامة دورًا مهمًا في إعادة توزيع الدخل وتحقيق العدالة الاجتماعية، وهي أهداف ذات طابع اجتماعي بالأساس</a:t>
            </a:r>
            <a:r>
              <a:rPr lang="fr-FR" dirty="0" smtClean="0"/>
              <a:t>.</a:t>
            </a:r>
          </a:p>
          <a:p>
            <a:r>
              <a:rPr lang="ar-SA" dirty="0" smtClean="0"/>
              <a:t>  أما من الناحية السياسية</a:t>
            </a:r>
            <a:r>
              <a:rPr lang="fr-FR" dirty="0" smtClean="0"/>
              <a:t>:</a:t>
            </a:r>
          </a:p>
          <a:p>
            <a:pPr lvl="0"/>
            <a:r>
              <a:rPr lang="ar-SA" dirty="0" smtClean="0"/>
              <a:t>فالمالية العامة تُستخدم كوسيلة لتنفيذ السياسات العمومية، وتختلف أدواتها حسب طبيعة النظام </a:t>
            </a:r>
            <a:r>
              <a:rPr lang="ar-SA" dirty="0" err="1" smtClean="0"/>
              <a:t>السياسي </a:t>
            </a:r>
            <a:r>
              <a:rPr lang="ar-SA" dirty="0" smtClean="0"/>
              <a:t>(ديمقراطي، سلطوي</a:t>
            </a:r>
            <a:r>
              <a:rPr lang="ar-SA" dirty="0" err="1" smtClean="0"/>
              <a:t>)</a:t>
            </a:r>
            <a:r>
              <a:rPr lang="fr-FR" dirty="0" smtClean="0"/>
              <a:t>....</a:t>
            </a:r>
          </a:p>
          <a:p>
            <a:pPr lvl="0"/>
            <a:r>
              <a:rPr lang="ar-SA" dirty="0" smtClean="0"/>
              <a:t>كما أن حجم الميزانية وتوزيعها يعكسان اختيارات الدولة السياسية والاجتماعية</a:t>
            </a:r>
            <a:r>
              <a:rPr lang="fr-FR" dirty="0" smtClean="0"/>
              <a:t>.</a:t>
            </a:r>
          </a:p>
          <a:p>
            <a:r>
              <a:rPr lang="ar-SA" dirty="0" smtClean="0"/>
              <a:t>  بالتالي، فالمالية العامة ليست مجرد أداة اقتصادية، بل تُعد وسيلة تنفيذية للنظام السياسي والاجتماعي القائم</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علاقة المالية العامة بعلم القانون</a:t>
            </a:r>
            <a:endParaRPr lang="fr-FR" b="1" dirty="0"/>
          </a:p>
        </p:txBody>
      </p:sp>
      <p:sp>
        <p:nvSpPr>
          <p:cNvPr id="3" name="Espace réservé du contenu 2"/>
          <p:cNvSpPr>
            <a:spLocks noGrp="1"/>
          </p:cNvSpPr>
          <p:nvPr>
            <p:ph idx="1"/>
          </p:nvPr>
        </p:nvSpPr>
        <p:spPr/>
        <p:txBody>
          <a:bodyPr/>
          <a:lstStyle/>
          <a:p>
            <a:r>
              <a:rPr lang="ar-SA" dirty="0" smtClean="0"/>
              <a:t>ترتبط المالية العامة بالقانون من خلال ما يُعرف </a:t>
            </a:r>
            <a:r>
              <a:rPr lang="ar-SA" dirty="0" err="1" smtClean="0"/>
              <a:t>بـ</a:t>
            </a:r>
            <a:r>
              <a:rPr lang="ar-SA" dirty="0" smtClean="0"/>
              <a:t> التشريع المالي، الذي يُعد فرعًا من فروع القانون العام، </a:t>
            </a:r>
            <a:r>
              <a:rPr lang="ar-SA" dirty="0" err="1" smtClean="0"/>
              <a:t>ويشتمل</a:t>
            </a:r>
            <a:r>
              <a:rPr lang="ar-SA" dirty="0" smtClean="0"/>
              <a:t> على</a:t>
            </a:r>
            <a:r>
              <a:rPr lang="fr-FR" dirty="0" smtClean="0"/>
              <a:t>:</a:t>
            </a:r>
          </a:p>
          <a:p>
            <a:pPr lvl="0"/>
            <a:r>
              <a:rPr lang="ar-SA" dirty="0" smtClean="0"/>
              <a:t>القواعد المنظمة لإعداد الميزانية العامة، تنفيذها، والرقابة عليها</a:t>
            </a:r>
            <a:r>
              <a:rPr lang="fr-FR" dirty="0" smtClean="0"/>
              <a:t>.</a:t>
            </a:r>
          </a:p>
          <a:p>
            <a:pPr lvl="0"/>
            <a:r>
              <a:rPr lang="ar-SA" dirty="0" smtClean="0"/>
              <a:t>النصوص الدستورية التي تحدد اختصاصات السلطات التشريعية والتنفيذية فيما يتعلق بالضرائب والقروض</a:t>
            </a:r>
            <a:r>
              <a:rPr lang="fr-FR" dirty="0" smtClean="0"/>
              <a:t>.</a:t>
            </a:r>
          </a:p>
          <a:p>
            <a:r>
              <a:rPr lang="ar-SA" dirty="0" smtClean="0"/>
              <a:t>  كما يُستعان بالقانون الإداري في تسيير المؤسسات والمرافق العمومية التي تُنفذ من خلالها السياسات المالية، مثل</a:t>
            </a:r>
            <a:r>
              <a:rPr lang="fr-FR" dirty="0" smtClean="0"/>
              <a:t>: </a:t>
            </a:r>
            <a:r>
              <a:rPr lang="ar-SA" dirty="0" smtClean="0"/>
              <a:t>مديريات الضرائب، الجمارك، الميزانية</a:t>
            </a:r>
            <a:r>
              <a:rPr lang="fr-FR" dirty="0" smtClean="0"/>
              <a:t>... </a:t>
            </a:r>
            <a:r>
              <a:rPr lang="ar-SA" dirty="0" err="1" smtClean="0"/>
              <a:t>إلخ</a:t>
            </a:r>
            <a:r>
              <a:rPr lang="fr-FR" dirty="0" smtClean="0"/>
              <a:t>. </a:t>
            </a:r>
            <a:r>
              <a:rPr lang="ar-SA" dirty="0" smtClean="0"/>
              <a:t>بالتالي، فإن المالية العامة تستمد شرعيتها وتنظيمها من الإطار القانوني الذي يحكمها</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533400" y="1447799"/>
          <a:ext cx="8153400" cy="4419600"/>
        </p:xfrm>
        <a:graphic>
          <a:graphicData uri="http://schemas.openxmlformats.org/drawingml/2006/table">
            <a:tbl>
              <a:tblPr firstRow="1" bandRow="1">
                <a:tableStyleId>{35758FB7-9AC5-4552-8A53-C91805E547FA}</a:tableStyleId>
              </a:tblPr>
              <a:tblGrid>
                <a:gridCol w="5360106"/>
                <a:gridCol w="2793294"/>
              </a:tblGrid>
              <a:tr h="552450">
                <a:tc>
                  <a:txBody>
                    <a:bodyPr/>
                    <a:lstStyle/>
                    <a:p>
                      <a:pPr algn="ctr"/>
                      <a:r>
                        <a:rPr lang="ar-DZ" sz="2800" dirty="0" err="1" smtClean="0"/>
                        <a:t>بودالي</a:t>
                      </a:r>
                      <a:r>
                        <a:rPr lang="ar-DZ" sz="2800" baseline="0" dirty="0" smtClean="0"/>
                        <a:t> </a:t>
                      </a:r>
                      <a:r>
                        <a:rPr lang="ar-DZ" sz="2800" baseline="0" dirty="0" err="1" smtClean="0"/>
                        <a:t>بلقاسم</a:t>
                      </a:r>
                      <a:r>
                        <a:rPr lang="ar-DZ" sz="2800" baseline="0" dirty="0" smtClean="0"/>
                        <a:t> </a:t>
                      </a:r>
                      <a:endParaRPr lang="fr-FR" sz="2800" dirty="0"/>
                    </a:p>
                  </a:txBody>
                  <a:tcPr/>
                </a:tc>
                <a:tc>
                  <a:txBody>
                    <a:bodyPr/>
                    <a:lstStyle/>
                    <a:p>
                      <a:pPr algn="ctr"/>
                      <a:r>
                        <a:rPr lang="ar-DZ" sz="2800" dirty="0" smtClean="0"/>
                        <a:t>الاسم واللقب </a:t>
                      </a:r>
                      <a:endParaRPr lang="fr-FR" sz="2800" dirty="0"/>
                    </a:p>
                  </a:txBody>
                  <a:tcPr/>
                </a:tc>
              </a:tr>
              <a:tr h="552450">
                <a:tc>
                  <a:txBody>
                    <a:bodyPr/>
                    <a:lstStyle/>
                    <a:p>
                      <a:pPr algn="ctr"/>
                      <a:r>
                        <a:rPr lang="ar-DZ" sz="2800" dirty="0" smtClean="0"/>
                        <a:t>أستاذ محاضر أ </a:t>
                      </a:r>
                      <a:endParaRPr lang="fr-FR" sz="2800" dirty="0"/>
                    </a:p>
                  </a:txBody>
                  <a:tcPr/>
                </a:tc>
                <a:tc>
                  <a:txBody>
                    <a:bodyPr/>
                    <a:lstStyle/>
                    <a:p>
                      <a:pPr algn="ctr"/>
                      <a:r>
                        <a:rPr lang="ar-DZ" sz="2800" dirty="0" smtClean="0"/>
                        <a:t>الرتبة العملية </a:t>
                      </a:r>
                      <a:endParaRPr lang="fr-FR" sz="2800" dirty="0"/>
                    </a:p>
                  </a:txBody>
                  <a:tcPr/>
                </a:tc>
              </a:tr>
              <a:tr h="552450">
                <a:tc>
                  <a:txBody>
                    <a:bodyPr/>
                    <a:lstStyle/>
                    <a:p>
                      <a:pPr algn="ctr"/>
                      <a:r>
                        <a:rPr lang="ar-DZ" sz="2800" dirty="0" smtClean="0"/>
                        <a:t>العلوم الاقتصادية </a:t>
                      </a:r>
                      <a:endParaRPr lang="fr-FR" sz="2800" dirty="0"/>
                    </a:p>
                  </a:txBody>
                  <a:tcPr/>
                </a:tc>
                <a:tc>
                  <a:txBody>
                    <a:bodyPr/>
                    <a:lstStyle/>
                    <a:p>
                      <a:pPr algn="ctr"/>
                      <a:r>
                        <a:rPr lang="ar-DZ" sz="2800" dirty="0" smtClean="0"/>
                        <a:t>قسم </a:t>
                      </a:r>
                      <a:endParaRPr lang="fr-FR" sz="2800" dirty="0"/>
                    </a:p>
                  </a:txBody>
                  <a:tcPr/>
                </a:tc>
              </a:tr>
              <a:tr h="552450">
                <a:tc>
                  <a:txBody>
                    <a:bodyPr/>
                    <a:lstStyle/>
                    <a:p>
                      <a:pPr algn="ctr"/>
                      <a:r>
                        <a:rPr lang="ar-DZ" sz="2800" dirty="0" smtClean="0"/>
                        <a:t>السنة الثانية ليسانس علوم اقتصادية </a:t>
                      </a:r>
                      <a:endParaRPr lang="fr-FR" sz="2800" dirty="0"/>
                    </a:p>
                  </a:txBody>
                  <a:tcPr/>
                </a:tc>
                <a:tc>
                  <a:txBody>
                    <a:bodyPr/>
                    <a:lstStyle/>
                    <a:p>
                      <a:pPr algn="ctr"/>
                      <a:r>
                        <a:rPr lang="ar-DZ" sz="2800" dirty="0" smtClean="0"/>
                        <a:t>الفئة المستهدفة </a:t>
                      </a:r>
                      <a:endParaRPr lang="fr-FR" sz="2800" dirty="0"/>
                    </a:p>
                  </a:txBody>
                  <a:tcPr/>
                </a:tc>
              </a:tr>
              <a:tr h="552450">
                <a:tc>
                  <a:txBody>
                    <a:bodyPr/>
                    <a:lstStyle/>
                    <a:p>
                      <a:pPr algn="ctr"/>
                      <a:r>
                        <a:rPr lang="ar-DZ" sz="2800" dirty="0" smtClean="0"/>
                        <a:t>المالية العمومية </a:t>
                      </a:r>
                      <a:endParaRPr lang="fr-FR" sz="2800" dirty="0"/>
                    </a:p>
                  </a:txBody>
                  <a:tcPr/>
                </a:tc>
                <a:tc>
                  <a:txBody>
                    <a:bodyPr/>
                    <a:lstStyle/>
                    <a:p>
                      <a:pPr algn="ctr"/>
                      <a:r>
                        <a:rPr lang="ar-DZ" sz="2800" dirty="0" smtClean="0"/>
                        <a:t>المقياس</a:t>
                      </a:r>
                      <a:endParaRPr lang="fr-FR" sz="2800" dirty="0"/>
                    </a:p>
                  </a:txBody>
                  <a:tcPr/>
                </a:tc>
              </a:tr>
              <a:tr h="552450">
                <a:tc>
                  <a:txBody>
                    <a:bodyPr/>
                    <a:lstStyle/>
                    <a:p>
                      <a:pPr algn="ctr"/>
                      <a:r>
                        <a:rPr lang="ar-DZ" sz="2800" dirty="0" smtClean="0"/>
                        <a:t>استكشافية </a:t>
                      </a:r>
                      <a:endParaRPr lang="fr-FR" sz="2800" dirty="0"/>
                    </a:p>
                  </a:txBody>
                  <a:tcPr/>
                </a:tc>
                <a:tc>
                  <a:txBody>
                    <a:bodyPr/>
                    <a:lstStyle/>
                    <a:p>
                      <a:pPr algn="ctr"/>
                      <a:r>
                        <a:rPr lang="ar-DZ" sz="2800" dirty="0" smtClean="0"/>
                        <a:t>الوحدة </a:t>
                      </a:r>
                      <a:endParaRPr lang="fr-FR" sz="2800" dirty="0"/>
                    </a:p>
                  </a:txBody>
                  <a:tcPr/>
                </a:tc>
              </a:tr>
              <a:tr h="552450">
                <a:tc>
                  <a:txBody>
                    <a:bodyPr/>
                    <a:lstStyle/>
                    <a:p>
                      <a:pPr algn="ctr"/>
                      <a:r>
                        <a:rPr lang="fr-FR" sz="2800" dirty="0" smtClean="0"/>
                        <a:t>01</a:t>
                      </a:r>
                      <a:endParaRPr lang="fr-FR" sz="2800" dirty="0"/>
                    </a:p>
                  </a:txBody>
                  <a:tcPr/>
                </a:tc>
                <a:tc>
                  <a:txBody>
                    <a:bodyPr/>
                    <a:lstStyle/>
                    <a:p>
                      <a:pPr algn="ctr"/>
                      <a:r>
                        <a:rPr lang="ar-DZ" sz="2800" dirty="0" smtClean="0"/>
                        <a:t>الرصيد</a:t>
                      </a:r>
                      <a:endParaRPr lang="fr-FR" sz="2800" dirty="0"/>
                    </a:p>
                  </a:txBody>
                  <a:tcPr/>
                </a:tc>
              </a:tr>
              <a:tr h="552450">
                <a:tc>
                  <a:txBody>
                    <a:bodyPr/>
                    <a:lstStyle/>
                    <a:p>
                      <a:pPr algn="ctr"/>
                      <a:r>
                        <a:rPr lang="fr-FR" sz="2800" dirty="0" smtClean="0"/>
                        <a:t>02</a:t>
                      </a:r>
                      <a:endParaRPr lang="fr-FR" sz="2800" dirty="0"/>
                    </a:p>
                  </a:txBody>
                  <a:tcPr/>
                </a:tc>
                <a:tc>
                  <a:txBody>
                    <a:bodyPr/>
                    <a:lstStyle/>
                    <a:p>
                      <a:pPr algn="ctr"/>
                      <a:r>
                        <a:rPr lang="ar-DZ" sz="2800" dirty="0" smtClean="0"/>
                        <a:t>المعامل</a:t>
                      </a:r>
                      <a:r>
                        <a:rPr lang="ar-DZ" sz="2800" baseline="0" dirty="0" smtClean="0"/>
                        <a:t> </a:t>
                      </a:r>
                      <a:endParaRPr lang="fr-FR" sz="2800" dirty="0"/>
                    </a:p>
                  </a:txBody>
                  <a:tcPr/>
                </a:tc>
              </a:tr>
            </a:tbl>
          </a:graphicData>
        </a:graphic>
      </p:graphicFrame>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علاقة المالية العامة بعلم الإحصاء والمحاسبة</a:t>
            </a:r>
            <a:endParaRPr lang="fr-FR" b="1" dirty="0"/>
          </a:p>
        </p:txBody>
      </p:sp>
      <p:sp>
        <p:nvSpPr>
          <p:cNvPr id="3" name="Espace réservé du contenu 2"/>
          <p:cNvSpPr>
            <a:spLocks noGrp="1"/>
          </p:cNvSpPr>
          <p:nvPr>
            <p:ph idx="1"/>
          </p:nvPr>
        </p:nvSpPr>
        <p:spPr/>
        <p:txBody>
          <a:bodyPr/>
          <a:lstStyle/>
          <a:p>
            <a:r>
              <a:rPr lang="ar-SA" dirty="0" smtClean="0"/>
              <a:t>يُعد القياس الكمي عنصرًا أساسيًا في التحليل المالي، لذلك فإن المالية العامة تعتمد على</a:t>
            </a:r>
            <a:r>
              <a:rPr lang="fr-FR" dirty="0" smtClean="0"/>
              <a:t>:</a:t>
            </a:r>
          </a:p>
          <a:p>
            <a:pPr lvl="0"/>
            <a:r>
              <a:rPr lang="ar-SA" dirty="0" smtClean="0"/>
              <a:t>المحاسبة في ما يخص إعداد الحسابات العامة، جرد الأصول والخصوم، تحليل الأرباح والخسائر، وتنظيم الميزانية</a:t>
            </a:r>
            <a:r>
              <a:rPr lang="fr-FR" dirty="0" smtClean="0"/>
              <a:t>.</a:t>
            </a:r>
          </a:p>
          <a:p>
            <a:pPr lvl="0"/>
            <a:r>
              <a:rPr lang="ar-SA" dirty="0" smtClean="0"/>
              <a:t>كما تعتمد على الإحصاء في جمع وتحليل البيانات المتعلقة بالدخل القومي، توزيع السكان، معدلات البطالة، التفاوت </a:t>
            </a:r>
            <a:r>
              <a:rPr lang="ar-SA" dirty="0" err="1" smtClean="0"/>
              <a:t>الطبقي...</a:t>
            </a:r>
            <a:r>
              <a:rPr lang="ar-SA" dirty="0" smtClean="0"/>
              <a:t> وهي معطيات أساسية في رسم وتوجيه السياسات المالية</a:t>
            </a:r>
            <a:r>
              <a:rPr lang="fr-FR" dirty="0" smtClean="0"/>
              <a:t>.</a:t>
            </a:r>
          </a:p>
          <a:p>
            <a:r>
              <a:rPr lang="ar-SA" dirty="0" smtClean="0"/>
              <a:t>إن الأدوات الكمية تُسهّل اتخاذ القرارات المالية الرشيدة، كما تساعد في تقييم الأداء المالي ومتابعة تنفيذ السياسات العمومية</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 دور المالية العامة فى الأنظمة المختلفة </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21</a:t>
            </a:fld>
            <a:endParaRPr lang="en-US"/>
          </a:p>
        </p:txBody>
      </p:sp>
      <p:sp>
        <p:nvSpPr>
          <p:cNvPr id="6" name="Rectangle à coins arrondis 5"/>
          <p:cNvSpPr/>
          <p:nvPr/>
        </p:nvSpPr>
        <p:spPr>
          <a:xfrm>
            <a:off x="6324600" y="3048000"/>
            <a:ext cx="2286000" cy="3124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SA" b="1" dirty="0" smtClean="0"/>
              <a:t>الحد من النفقات العامة</a:t>
            </a:r>
            <a:endParaRPr lang="fr-FR" b="1" dirty="0" smtClean="0"/>
          </a:p>
          <a:p>
            <a:pPr algn="ctr"/>
            <a:r>
              <a:rPr lang="ar-SA" b="1" dirty="0" smtClean="0"/>
              <a:t>توازن الميزانية</a:t>
            </a:r>
            <a:r>
              <a:rPr lang="fr-FR" dirty="0" smtClean="0"/>
              <a:t>:</a:t>
            </a:r>
          </a:p>
          <a:p>
            <a:pPr algn="ctr"/>
            <a:r>
              <a:rPr lang="ar-SA" b="1" dirty="0" smtClean="0"/>
              <a:t>حيادية المالية العامة</a:t>
            </a:r>
            <a:r>
              <a:rPr lang="fr-FR" dirty="0" smtClean="0"/>
              <a:t>:</a:t>
            </a:r>
            <a:endParaRPr lang="fr-FR" dirty="0"/>
          </a:p>
        </p:txBody>
      </p:sp>
      <p:sp>
        <p:nvSpPr>
          <p:cNvPr id="8" name="Rectangle à coins arrondis 7"/>
          <p:cNvSpPr/>
          <p:nvPr/>
        </p:nvSpPr>
        <p:spPr>
          <a:xfrm>
            <a:off x="3276600" y="3048000"/>
            <a:ext cx="2286000" cy="3124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SA" b="1" dirty="0" smtClean="0"/>
              <a:t>رفع مستوى الإنفاق العمومي</a:t>
            </a:r>
            <a:endParaRPr lang="fr-FR" b="1" dirty="0" smtClean="0"/>
          </a:p>
          <a:p>
            <a:pPr algn="ctr"/>
            <a:r>
              <a:rPr lang="ar-SA" b="1" dirty="0" smtClean="0"/>
              <a:t>إعادة النظر في قاعدة توازن الميزانية</a:t>
            </a:r>
            <a:endParaRPr lang="fr-FR" b="1" dirty="0" smtClean="0"/>
          </a:p>
          <a:p>
            <a:pPr algn="ctr"/>
            <a:r>
              <a:rPr lang="ar-SA" b="1" dirty="0" smtClean="0"/>
              <a:t>تحول المالية العامة من أداة محايدة إلى أداة فعالة</a:t>
            </a:r>
            <a:endParaRPr lang="fr-FR" dirty="0"/>
          </a:p>
        </p:txBody>
      </p:sp>
      <p:sp>
        <p:nvSpPr>
          <p:cNvPr id="9" name="Rectangle à coins arrondis 8"/>
          <p:cNvSpPr/>
          <p:nvPr/>
        </p:nvSpPr>
        <p:spPr>
          <a:xfrm>
            <a:off x="457200" y="2971800"/>
            <a:ext cx="2286000" cy="3124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b="1" dirty="0" smtClean="0"/>
              <a:t>في الدول المتقدمة</a:t>
            </a:r>
            <a:r>
              <a:rPr lang="fr-FR" b="1" dirty="0" smtClean="0"/>
              <a:t>: </a:t>
            </a:r>
            <a:r>
              <a:rPr lang="ar-SA" b="1" dirty="0" smtClean="0"/>
              <a:t>التدخل الموازن</a:t>
            </a:r>
            <a:endParaRPr lang="fr-FR" dirty="0" smtClean="0"/>
          </a:p>
          <a:p>
            <a:pPr algn="ctr"/>
            <a:r>
              <a:rPr lang="ar-SA" b="1" dirty="0" smtClean="0"/>
              <a:t>التدخل التصحيحي</a:t>
            </a:r>
            <a:endParaRPr lang="fr-FR" b="1" dirty="0" smtClean="0"/>
          </a:p>
          <a:p>
            <a:pPr algn="ctr"/>
            <a:r>
              <a:rPr lang="ar-SA" b="1" dirty="0" smtClean="0"/>
              <a:t>في الدول النامية</a:t>
            </a:r>
            <a:endParaRPr lang="fr-FR" b="1" dirty="0" smtClean="0"/>
          </a:p>
          <a:p>
            <a:pPr lvl="0" algn="ctr" rtl="1"/>
            <a:r>
              <a:rPr lang="ar-SA" b="1" dirty="0" smtClean="0"/>
              <a:t>تمويل مشاريع البنية التحتية</a:t>
            </a:r>
            <a:endParaRPr lang="fr-FR" dirty="0" smtClean="0"/>
          </a:p>
          <a:p>
            <a:pPr lvl="0" algn="ctr" rtl="1"/>
            <a:r>
              <a:rPr lang="ar-SA" b="1" dirty="0" smtClean="0"/>
              <a:t>تحقيق الحد الأدنى من التماسك الاجتماعي</a:t>
            </a:r>
            <a:endParaRPr lang="fr-FR" dirty="0" smtClean="0"/>
          </a:p>
          <a:p>
            <a:pPr algn="ctr"/>
            <a:r>
              <a:rPr lang="ar-SA" b="1" dirty="0" smtClean="0"/>
              <a:t>مواجهة العجز التنموي</a:t>
            </a:r>
            <a:endParaRPr lang="fr-FR" dirty="0"/>
          </a:p>
        </p:txBody>
      </p:sp>
      <p:sp>
        <p:nvSpPr>
          <p:cNvPr id="10" name="Ellipse 9"/>
          <p:cNvSpPr/>
          <p:nvPr/>
        </p:nvSpPr>
        <p:spPr>
          <a:xfrm>
            <a:off x="6400800" y="2133600"/>
            <a:ext cx="2133600" cy="6096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dirty="0" smtClean="0"/>
              <a:t>مرحلة الدولة الحارسة</a:t>
            </a:r>
            <a:endParaRPr lang="fr-FR" dirty="0"/>
          </a:p>
        </p:txBody>
      </p:sp>
      <p:sp>
        <p:nvSpPr>
          <p:cNvPr id="11" name="Ellipse 10"/>
          <p:cNvSpPr/>
          <p:nvPr/>
        </p:nvSpPr>
        <p:spPr>
          <a:xfrm>
            <a:off x="3276600" y="2133600"/>
            <a:ext cx="2133600" cy="6096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dirty="0" smtClean="0"/>
              <a:t>مرحلة الدولة المتدخلة</a:t>
            </a:r>
            <a:endParaRPr lang="fr-FR" dirty="0"/>
          </a:p>
        </p:txBody>
      </p:sp>
      <p:sp>
        <p:nvSpPr>
          <p:cNvPr id="12" name="Ellipse 11"/>
          <p:cNvSpPr/>
          <p:nvPr/>
        </p:nvSpPr>
        <p:spPr>
          <a:xfrm>
            <a:off x="457200" y="2057400"/>
            <a:ext cx="2133600" cy="6096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dirty="0" smtClean="0"/>
              <a:t>مرحلة الدولة العصرية</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lnSpc>
                <a:spcPct val="150000"/>
              </a:lnSpc>
            </a:pPr>
            <a:r>
              <a:rPr lang="ar-SA" dirty="0" smtClean="0"/>
              <a:t>تُظهر المراحل الثلاث لتطور المالية العامة أن هذا العلم لم يكن جامدًا أو معزولًا عن التحولات الكبرى، بل تطور بشكل تراكمي ليتلاءم مع حاجات كل </a:t>
            </a:r>
            <a:r>
              <a:rPr lang="ar-SA" dirty="0" err="1" smtClean="0"/>
              <a:t>مرحلة.</a:t>
            </a:r>
            <a:r>
              <a:rPr lang="ar-SA" dirty="0" smtClean="0"/>
              <a:t> فبينما اتسمت المالية الكلاسيكية بالحياد والجمود، جاءت المالية </a:t>
            </a:r>
            <a:r>
              <a:rPr lang="ar-SA" dirty="0" err="1" smtClean="0"/>
              <a:t>الكينزية</a:t>
            </a:r>
            <a:r>
              <a:rPr lang="ar-SA" dirty="0" smtClean="0"/>
              <a:t> لتمنحها بعدًا ديناميكيًا </a:t>
            </a:r>
            <a:r>
              <a:rPr lang="ar-SA" dirty="0" err="1" smtClean="0"/>
              <a:t>وتدخليًا</a:t>
            </a:r>
            <a:r>
              <a:rPr lang="ar-SA" dirty="0" smtClean="0"/>
              <a:t>، لتتحول في العصر الحديث إلى أداة مركزية للتخطيط والتوجيه الاقتصادي والاجتماعي، تختلف في تطبيقاتها وعمقها بحسب مستوى تطور الدول ونظمها الاقتصادية</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0"/>
            <a:ext cx="8229600" cy="1143000"/>
          </a:xfrm>
        </p:spPr>
        <p:txBody>
          <a:bodyPr/>
          <a:lstStyle/>
          <a:p>
            <a:pPr algn="ctr"/>
            <a:r>
              <a:rPr lang="ar-DZ" b="1" dirty="0" smtClean="0"/>
              <a:t> المحاضرة الثالثة </a:t>
            </a:r>
            <a:r>
              <a:rPr lang="ar-SA" b="1" dirty="0" smtClean="0"/>
              <a:t>ماهية النفقة العامة</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تمهيد</a:t>
            </a:r>
            <a:endParaRPr lang="fr-FR" b="1" dirty="0"/>
          </a:p>
        </p:txBody>
      </p:sp>
      <p:sp>
        <p:nvSpPr>
          <p:cNvPr id="3" name="Espace réservé du contenu 2"/>
          <p:cNvSpPr>
            <a:spLocks noGrp="1"/>
          </p:cNvSpPr>
          <p:nvPr>
            <p:ph idx="1"/>
          </p:nvPr>
        </p:nvSpPr>
        <p:spPr/>
        <p:txBody>
          <a:bodyPr/>
          <a:lstStyle/>
          <a:p>
            <a:pPr algn="just"/>
            <a:r>
              <a:rPr lang="ar-SA" dirty="0" smtClean="0"/>
              <a:t>تُعدّ النفقة العامة أحد المفاهيم الجوهرية في علم المالية العامة، باعتبارها الوسيلة التي تعتمدها الدولة لتلبية الحاجات العامة وضمان أداء وظائفها </a:t>
            </a:r>
            <a:r>
              <a:rPr lang="ar-SA" dirty="0" err="1" smtClean="0"/>
              <a:t>المتعددة.</a:t>
            </a:r>
            <a:r>
              <a:rPr lang="ar-SA" dirty="0" smtClean="0"/>
              <a:t> فمع تطور المجتمعات وتزايد الحاجات الإنسانية، أصبح لزامًا على الدولة أن تتدخل من خلال إنفاق الأموال العامة لتوفير الخدمات الأساسية وتحقيق التوازن الاجتماعي </a:t>
            </a:r>
            <a:r>
              <a:rPr lang="ar-SA" dirty="0" err="1" smtClean="0"/>
              <a:t>والاقتصادي.</a:t>
            </a:r>
            <a:r>
              <a:rPr lang="ar-SA" dirty="0" smtClean="0"/>
              <a:t> وتتنوع هذه النفقات وفقًا لأهدافها وطبيعة النشاط العمومي، مما يفرض ضرورة دراسة ماهيتها من حيث المفهوم، الخصائص، والأسس التي تقوم </a:t>
            </a:r>
            <a:r>
              <a:rPr lang="ar-SA" dirty="0" err="1" smtClean="0"/>
              <a:t>عليها.</a:t>
            </a:r>
            <a:r>
              <a:rPr lang="ar-SA" dirty="0" smtClean="0"/>
              <a:t> ومن هذا المنطلق، يتناول هذا المبحث ماهية النفقة العامة، وذلك بالتركيز أولًا على مفهومها ثم التطرق إلى التمييز بينها وبين النفقة الخاصة</a:t>
            </a:r>
            <a:r>
              <a:rPr lang="fr-FR" dirty="0" smtClean="0"/>
              <a:t>.</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25</a:t>
            </a:fld>
            <a:endParaRPr lang="en-US"/>
          </a:p>
        </p:txBody>
      </p:sp>
      <p:sp>
        <p:nvSpPr>
          <p:cNvPr id="6" name="Rectangle à coins arrondis 5"/>
          <p:cNvSpPr/>
          <p:nvPr/>
        </p:nvSpPr>
        <p:spPr>
          <a:xfrm>
            <a:off x="1524000" y="2895600"/>
            <a:ext cx="6400800" cy="1828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SA" sz="2400" dirty="0" smtClean="0"/>
              <a:t>تُعرّف النفقة العامة بأنها</a:t>
            </a:r>
            <a:r>
              <a:rPr lang="fr-FR" sz="2400" dirty="0" smtClean="0"/>
              <a:t>:</a:t>
            </a:r>
            <a:r>
              <a:rPr lang="ar-DZ" sz="2400" dirty="0" smtClean="0"/>
              <a:t>هي </a:t>
            </a:r>
            <a:r>
              <a:rPr lang="ar-SA" sz="2400" dirty="0" smtClean="0"/>
              <a:t>مبلغ من المال يتم إنفاقه من قبل شخص من أشخاص القانون العام بهدف  إشباع حاجة عامة وفقًا للقوانين والتشريعات المعمول </a:t>
            </a:r>
            <a:r>
              <a:rPr lang="ar-SA" sz="2400" dirty="0" err="1" smtClean="0"/>
              <a:t>بها</a:t>
            </a:r>
            <a:endParaRPr lang="fr-FR" sz="2400" dirty="0"/>
          </a:p>
        </p:txBody>
      </p:sp>
      <p:sp>
        <p:nvSpPr>
          <p:cNvPr id="7" name="Ellipse 6"/>
          <p:cNvSpPr/>
          <p:nvPr/>
        </p:nvSpPr>
        <p:spPr>
          <a:xfrm>
            <a:off x="2286000" y="1981200"/>
            <a:ext cx="4953000" cy="6096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b="1" dirty="0" smtClean="0"/>
              <a:t>تعريف النفقة العامة</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26</a:t>
            </a:fld>
            <a:endParaRPr lang="en-US"/>
          </a:p>
        </p:txBody>
      </p:sp>
      <p:sp>
        <p:nvSpPr>
          <p:cNvPr id="6" name="Ellipse 5"/>
          <p:cNvSpPr/>
          <p:nvPr/>
        </p:nvSpPr>
        <p:spPr>
          <a:xfrm>
            <a:off x="1676400" y="1219200"/>
            <a:ext cx="6172200" cy="8382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smtClean="0"/>
              <a:t>عناصر النفقة العامة </a:t>
            </a:r>
            <a:endParaRPr lang="fr-FR" dirty="0"/>
          </a:p>
        </p:txBody>
      </p:sp>
      <p:sp>
        <p:nvSpPr>
          <p:cNvPr id="7" name="Ellipse 6"/>
          <p:cNvSpPr/>
          <p:nvPr/>
        </p:nvSpPr>
        <p:spPr>
          <a:xfrm>
            <a:off x="5638800" y="2438400"/>
            <a:ext cx="2286000" cy="21336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SA" b="1" dirty="0" smtClean="0"/>
              <a:t>الطابع النقدي للنفقة</a:t>
            </a:r>
            <a:endParaRPr lang="fr-FR" dirty="0"/>
          </a:p>
        </p:txBody>
      </p:sp>
      <p:sp>
        <p:nvSpPr>
          <p:cNvPr id="8" name="Ellipse 7"/>
          <p:cNvSpPr/>
          <p:nvPr/>
        </p:nvSpPr>
        <p:spPr>
          <a:xfrm>
            <a:off x="3505200" y="4038600"/>
            <a:ext cx="2286000" cy="21336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SA" b="1" dirty="0" smtClean="0"/>
              <a:t>الهدف: إشباع حاجة عامة</a:t>
            </a:r>
            <a:endParaRPr lang="fr-FR" dirty="0"/>
          </a:p>
        </p:txBody>
      </p:sp>
      <p:sp>
        <p:nvSpPr>
          <p:cNvPr id="9" name="Ellipse 8"/>
          <p:cNvSpPr/>
          <p:nvPr/>
        </p:nvSpPr>
        <p:spPr>
          <a:xfrm>
            <a:off x="1447800" y="2286000"/>
            <a:ext cx="2286000" cy="213360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SA" b="1" dirty="0" smtClean="0"/>
              <a:t>الجهة المنفقة: شخص من أشخاص القانون العام</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مصدر النفقة العامة</a:t>
            </a:r>
            <a:endParaRPr lang="fr-FR" b="1"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27</a:t>
            </a:fld>
            <a:endParaRPr lang="en-US"/>
          </a:p>
        </p:txBody>
      </p:sp>
      <p:sp>
        <p:nvSpPr>
          <p:cNvPr id="6" name="Rectangle à coins arrondis 5"/>
          <p:cNvSpPr/>
          <p:nvPr/>
        </p:nvSpPr>
        <p:spPr>
          <a:xfrm>
            <a:off x="5257800" y="2362200"/>
            <a:ext cx="2895600" cy="3733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rtl="1"/>
            <a:r>
              <a:rPr lang="ar-SA" b="1" dirty="0" smtClean="0"/>
              <a:t>أولًا: المعيار </a:t>
            </a:r>
            <a:r>
              <a:rPr lang="ar-SA" b="1" dirty="0" err="1" smtClean="0"/>
              <a:t>القانوني </a:t>
            </a:r>
            <a:r>
              <a:rPr lang="ar-SA" b="1" dirty="0" smtClean="0"/>
              <a:t>(المعنوي</a:t>
            </a:r>
            <a:r>
              <a:rPr lang="ar-SA" b="1" dirty="0" err="1" smtClean="0"/>
              <a:t>)</a:t>
            </a:r>
            <a:endParaRPr lang="fr-FR" b="1" i="1" dirty="0" smtClean="0"/>
          </a:p>
          <a:p>
            <a:pPr algn="ctr"/>
            <a:r>
              <a:rPr lang="ar-SA" dirty="0" smtClean="0"/>
              <a:t>يقوم هذا المعيار على تحديد النفقة العامة استنادًا إلى صفة الجهة المنفقة، حيث تُعد النفقة عامة إذا صدرت عن جهة تخضع للقانون العام، وتمارس نشاطًا في إطار المرفق العام، مثل الدولة، أو أحد فروعها السيادية، أو الجماعات </a:t>
            </a:r>
            <a:r>
              <a:rPr lang="ar-SA" dirty="0" err="1" smtClean="0"/>
              <a:t>الإقليمية </a:t>
            </a:r>
            <a:r>
              <a:rPr lang="ar-SA" dirty="0" smtClean="0"/>
              <a:t>(الولايات، البلديات)، أو المؤسسات العمومية ذات الطابع الإداري</a:t>
            </a:r>
            <a:endParaRPr lang="fr-FR" dirty="0"/>
          </a:p>
        </p:txBody>
      </p:sp>
      <p:sp>
        <p:nvSpPr>
          <p:cNvPr id="7" name="Rectangle à coins arrondis 6"/>
          <p:cNvSpPr/>
          <p:nvPr/>
        </p:nvSpPr>
        <p:spPr>
          <a:xfrm>
            <a:off x="914400" y="2362200"/>
            <a:ext cx="2895600" cy="3733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b="1" dirty="0" smtClean="0"/>
              <a:t>ثانيًا: المعيار الوظيفي</a:t>
            </a:r>
            <a:endParaRPr lang="fr-FR" b="1" i="1" dirty="0" smtClean="0"/>
          </a:p>
          <a:p>
            <a:pPr algn="ctr" rtl="1"/>
            <a:r>
              <a:rPr lang="ar-SA" dirty="0" smtClean="0"/>
              <a:t>  يركز هذا المعيار على طبيعة الوظيفة أو النشاط الذي تتم في إطاره النفقة، وليس على الصفة القانونية للجهة </a:t>
            </a:r>
            <a:r>
              <a:rPr lang="ar-SA" dirty="0" err="1" smtClean="0"/>
              <a:t>المنفقة.</a:t>
            </a:r>
            <a:r>
              <a:rPr lang="ar-SA" dirty="0" smtClean="0"/>
              <a:t> ووفقًا لهذا التصور، تُعد النفقة عامة إذا كانت تُنفَق في إطار أداء وظيفة تدخل ضمن الاختصاصات السيادية أو الاجتماعية أو الاقتصادية للدولة، وتهدف إلى تحقيق المصلحة العامة، سواء صدرت عن شخص عام أو حتى عن شخص خاص يكلَّف بتسيير مرفق عام </a:t>
            </a: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أنواع النفقات العامة</a:t>
            </a:r>
            <a:endParaRPr lang="fr-FR" b="1"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28</a:t>
            </a:fld>
            <a:endParaRPr lang="en-US"/>
          </a:p>
        </p:txBody>
      </p:sp>
      <p:sp>
        <p:nvSpPr>
          <p:cNvPr id="6" name="Ellipse 5"/>
          <p:cNvSpPr/>
          <p:nvPr/>
        </p:nvSpPr>
        <p:spPr>
          <a:xfrm>
            <a:off x="5943600" y="2667000"/>
            <a:ext cx="2590800" cy="2133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rtl="1"/>
            <a:r>
              <a:rPr lang="ar-SA" dirty="0" smtClean="0"/>
              <a:t>من حيث الجهة المنفقة</a:t>
            </a:r>
            <a:endParaRPr lang="ar-DZ" dirty="0" smtClean="0"/>
          </a:p>
          <a:p>
            <a:pPr algn="ctr" rtl="1"/>
            <a:r>
              <a:rPr lang="ar-SA" b="1" dirty="0" smtClean="0"/>
              <a:t>نفقات </a:t>
            </a:r>
            <a:r>
              <a:rPr lang="ar-SA" b="1" dirty="0" err="1" smtClean="0"/>
              <a:t>قومية </a:t>
            </a:r>
            <a:r>
              <a:rPr lang="ar-SA" b="1" dirty="0" smtClean="0"/>
              <a:t>(مركزية</a:t>
            </a:r>
            <a:r>
              <a:rPr lang="ar-SA" b="1" dirty="0" err="1" smtClean="0"/>
              <a:t>)</a:t>
            </a:r>
            <a:r>
              <a:rPr lang="fr-FR" dirty="0" smtClean="0"/>
              <a:t> </a:t>
            </a:r>
            <a:endParaRPr lang="ar-DZ" dirty="0" smtClean="0"/>
          </a:p>
          <a:p>
            <a:pPr algn="ctr" rtl="1"/>
            <a:r>
              <a:rPr lang="ar-SA" b="1" dirty="0" smtClean="0"/>
              <a:t>نفقات </a:t>
            </a:r>
            <a:r>
              <a:rPr lang="ar-SA" b="1" dirty="0" err="1" smtClean="0"/>
              <a:t>محلية </a:t>
            </a:r>
            <a:r>
              <a:rPr lang="ar-SA" b="1" dirty="0" smtClean="0"/>
              <a:t>(لامركزية</a:t>
            </a:r>
            <a:r>
              <a:rPr lang="ar-SA" b="1" dirty="0" err="1" smtClean="0"/>
              <a:t>)</a:t>
            </a:r>
            <a:endParaRPr lang="fr-FR" dirty="0"/>
          </a:p>
        </p:txBody>
      </p:sp>
      <p:sp>
        <p:nvSpPr>
          <p:cNvPr id="7" name="Ellipse 6"/>
          <p:cNvSpPr/>
          <p:nvPr/>
        </p:nvSpPr>
        <p:spPr>
          <a:xfrm>
            <a:off x="457200" y="2743200"/>
            <a:ext cx="2590800" cy="2133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rtl="1"/>
            <a:r>
              <a:rPr lang="ar-SA" dirty="0" smtClean="0"/>
              <a:t>من حيث الشكل المحاسبي للنفقة</a:t>
            </a:r>
            <a:endParaRPr lang="ar-DZ" dirty="0" smtClean="0"/>
          </a:p>
          <a:p>
            <a:pPr algn="ctr" rtl="1"/>
            <a:r>
              <a:rPr lang="ar-SA" b="1" dirty="0" smtClean="0"/>
              <a:t>المرتبات والأجور</a:t>
            </a:r>
            <a:endParaRPr lang="ar-DZ" b="1" dirty="0" smtClean="0"/>
          </a:p>
          <a:p>
            <a:pPr algn="ctr" rtl="1"/>
            <a:r>
              <a:rPr lang="ar-SA" b="1" dirty="0" smtClean="0"/>
              <a:t>مشتريات الدولة</a:t>
            </a:r>
            <a:endParaRPr lang="ar-DZ" b="1" dirty="0" smtClean="0"/>
          </a:p>
          <a:p>
            <a:pPr algn="ctr" rtl="1"/>
            <a:r>
              <a:rPr lang="ar-SA" b="1" dirty="0" smtClean="0"/>
              <a:t>الإعانات</a:t>
            </a:r>
            <a:endParaRPr lang="ar-DZ" dirty="0" smtClean="0"/>
          </a:p>
          <a:p>
            <a:pPr algn="ctr" rtl="1"/>
            <a:r>
              <a:rPr lang="ar-SA" b="1" dirty="0" smtClean="0"/>
              <a:t>خدمة الدين العام</a:t>
            </a:r>
            <a:endParaRPr lang="fr-FR" dirty="0"/>
          </a:p>
        </p:txBody>
      </p:sp>
      <p:sp>
        <p:nvSpPr>
          <p:cNvPr id="8" name="Ellipse 7"/>
          <p:cNvSpPr/>
          <p:nvPr/>
        </p:nvSpPr>
        <p:spPr>
          <a:xfrm>
            <a:off x="3276600" y="2743200"/>
            <a:ext cx="2590800" cy="2133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rtl="1"/>
            <a:r>
              <a:rPr lang="ar-SA" dirty="0" smtClean="0"/>
              <a:t>من حيث تكرار النفقة</a:t>
            </a:r>
            <a:endParaRPr lang="ar-DZ" dirty="0" smtClean="0"/>
          </a:p>
          <a:p>
            <a:pPr algn="ctr" rtl="1"/>
            <a:r>
              <a:rPr lang="ar-SA" b="1" dirty="0" smtClean="0"/>
              <a:t>نفقات عادية</a:t>
            </a:r>
            <a:endParaRPr lang="ar-DZ" dirty="0" smtClean="0"/>
          </a:p>
          <a:p>
            <a:pPr algn="ctr"/>
            <a:r>
              <a:rPr lang="ar-SA" b="1" dirty="0" smtClean="0"/>
              <a:t>نفقات </a:t>
            </a:r>
            <a:r>
              <a:rPr lang="ar-DZ" b="1" dirty="0" smtClean="0"/>
              <a:t>غير </a:t>
            </a:r>
            <a:r>
              <a:rPr lang="ar-SA" b="1" dirty="0" smtClean="0"/>
              <a:t>عادية</a:t>
            </a:r>
            <a:r>
              <a:rPr lang="fr-FR" b="1" dirty="0" smtClean="0"/>
              <a:t>:</a:t>
            </a:r>
            <a:r>
              <a:rPr lang="fr-FR" dirty="0" smtClean="0"/>
              <a:t> </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تقسيمات النفقات من حيث الغرض أو الأثر</a:t>
            </a:r>
            <a:endParaRPr lang="fr-FR" b="1"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29</a:t>
            </a:fld>
            <a:endParaRPr lang="en-US"/>
          </a:p>
        </p:txBody>
      </p:sp>
      <p:sp>
        <p:nvSpPr>
          <p:cNvPr id="6" name="Rectangle à coins arrondis 5"/>
          <p:cNvSpPr/>
          <p:nvPr/>
        </p:nvSpPr>
        <p:spPr>
          <a:xfrm>
            <a:off x="5029200" y="2362200"/>
            <a:ext cx="2971800" cy="358140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SA" sz="2000" b="1" dirty="0" smtClean="0"/>
              <a:t>أولًا: من حيث الغرض</a:t>
            </a:r>
            <a:endParaRPr lang="fr-FR" sz="2000" b="1" i="1" dirty="0" smtClean="0"/>
          </a:p>
          <a:p>
            <a:pPr lvl="0" algn="ctr" rtl="1"/>
            <a:r>
              <a:rPr lang="ar-SA" sz="2000" b="1" dirty="0" smtClean="0"/>
              <a:t>نفقات إدارية أو تنظيمية</a:t>
            </a:r>
            <a:endParaRPr lang="fr-FR" sz="2000" dirty="0" smtClean="0"/>
          </a:p>
          <a:p>
            <a:pPr lvl="0" algn="ctr" rtl="1"/>
            <a:r>
              <a:rPr lang="ar-SA" sz="2000" b="1" dirty="0" smtClean="0"/>
              <a:t>نفقات </a:t>
            </a:r>
            <a:r>
              <a:rPr lang="ar-SA" sz="2000" b="1" dirty="0" err="1" smtClean="0"/>
              <a:t>الرفاه</a:t>
            </a:r>
            <a:r>
              <a:rPr lang="ar-SA" sz="2000" b="1" dirty="0" smtClean="0"/>
              <a:t> الاجتماعي</a:t>
            </a:r>
            <a:r>
              <a:rPr lang="fr-FR" sz="2000" dirty="0" smtClean="0"/>
              <a:t>.</a:t>
            </a:r>
          </a:p>
          <a:p>
            <a:pPr lvl="0" algn="ctr" rtl="1"/>
            <a:r>
              <a:rPr lang="ar-SA" sz="2000" b="1" dirty="0" smtClean="0"/>
              <a:t>نفقات أمنية</a:t>
            </a:r>
            <a:r>
              <a:rPr lang="fr-FR" dirty="0" smtClean="0"/>
              <a:t>.</a:t>
            </a:r>
          </a:p>
          <a:p>
            <a:pPr algn="ctr"/>
            <a:endParaRPr lang="fr-FR" dirty="0"/>
          </a:p>
        </p:txBody>
      </p:sp>
      <p:sp>
        <p:nvSpPr>
          <p:cNvPr id="7" name="Rectangle à coins arrondis 6"/>
          <p:cNvSpPr/>
          <p:nvPr/>
        </p:nvSpPr>
        <p:spPr>
          <a:xfrm>
            <a:off x="1219200" y="2438400"/>
            <a:ext cx="2971800" cy="358140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SA" b="1" dirty="0" smtClean="0"/>
              <a:t>ثانيًا: من حيث الأثر الاقتصادي</a:t>
            </a:r>
            <a:endParaRPr lang="fr-FR" b="1" i="1" dirty="0" smtClean="0"/>
          </a:p>
          <a:p>
            <a:pPr algn="ctr"/>
            <a:r>
              <a:rPr lang="ar-SA" b="1" dirty="0" smtClean="0"/>
              <a:t>نفقات منتجة وغير منتجة</a:t>
            </a:r>
            <a:endParaRPr lang="ar-DZ" b="1" dirty="0" smtClean="0"/>
          </a:p>
          <a:p>
            <a:pPr algn="ctr"/>
            <a:r>
              <a:rPr lang="ar-SA" b="1" dirty="0" smtClean="0"/>
              <a:t>نفقات </a:t>
            </a:r>
            <a:r>
              <a:rPr lang="ar-SA" b="1" dirty="0" err="1" smtClean="0"/>
              <a:t>حقيقية</a:t>
            </a:r>
            <a:r>
              <a:rPr lang="ar-SA" b="1" dirty="0" smtClean="0"/>
              <a:t> </a:t>
            </a:r>
            <a:r>
              <a:rPr lang="ar-SA" b="1" dirty="0" err="1" smtClean="0"/>
              <a:t>وناقلة </a:t>
            </a:r>
            <a:r>
              <a:rPr lang="ar-SA" b="1" dirty="0" smtClean="0"/>
              <a:t>(تحويلية</a:t>
            </a:r>
            <a:r>
              <a:rPr lang="ar-SA" b="1" dirty="0" err="1" smtClean="0"/>
              <a:t>)</a:t>
            </a:r>
            <a:endParaRPr lang="fr-F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514600"/>
            <a:ext cx="8229600" cy="1143000"/>
          </a:xfrm>
        </p:spPr>
        <p:txBody>
          <a:bodyPr>
            <a:noAutofit/>
          </a:bodyPr>
          <a:lstStyle/>
          <a:p>
            <a:pPr algn="ctr"/>
            <a:r>
              <a:rPr lang="ar-DZ" sz="6600" b="1" dirty="0" smtClean="0"/>
              <a:t>المحاضرة </a:t>
            </a:r>
            <a:r>
              <a:rPr lang="ar-DZ" sz="6600" b="1" dirty="0" err="1" smtClean="0"/>
              <a:t>الأولى:</a:t>
            </a:r>
            <a:r>
              <a:rPr lang="ar-DZ" sz="6600" b="1" dirty="0" smtClean="0"/>
              <a:t> </a:t>
            </a:r>
            <a:r>
              <a:rPr lang="ar-SA" sz="6600" b="1" dirty="0" smtClean="0"/>
              <a:t>ماهية </a:t>
            </a:r>
            <a:r>
              <a:rPr lang="ar-DZ" sz="6600" b="1" dirty="0" smtClean="0"/>
              <a:t>المالية العامة</a:t>
            </a:r>
            <a:endParaRPr lang="fr-FR" sz="6600"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قواعد الإنفاق العام</a:t>
            </a:r>
            <a:endParaRPr lang="fr-FR" b="1"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30</a:t>
            </a:fld>
            <a:endParaRPr lang="en-US"/>
          </a:p>
        </p:txBody>
      </p:sp>
      <p:sp>
        <p:nvSpPr>
          <p:cNvPr id="6" name="Rectangle 5"/>
          <p:cNvSpPr/>
          <p:nvPr/>
        </p:nvSpPr>
        <p:spPr>
          <a:xfrm>
            <a:off x="5029200" y="2286000"/>
            <a:ext cx="3276600" cy="3657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smtClean="0"/>
              <a:t>قاعدة الشرعية</a:t>
            </a:r>
            <a:r>
              <a:rPr lang="ar-SA" dirty="0" smtClean="0"/>
              <a:t> في مقدمة هذه القواعد، حيث تقتضي أن يكون كل إنفاق عام مستندًا إلى نص قانوني يُجيزه، ما يُترجم خضوع الإنفاق العام لرقابة السلطة التشريعية ويُجسد مبدأ الرقابة البرلمانية على المال </a:t>
            </a:r>
            <a:r>
              <a:rPr lang="ar-SA" dirty="0" err="1" smtClean="0"/>
              <a:t>العام.</a:t>
            </a:r>
            <a:r>
              <a:rPr lang="ar-SA" dirty="0" smtClean="0"/>
              <a:t> وتُعد هذه القاعدة ضمانة أساسية لحماية المال العام من التعسف أو الإسراف، إذ لا يجوز لأي سلطة تنفيذية صرف الأموال دون تفويض قانوني واضح يُحدد طبيعة النفقة ومقدارها ووجهتها</a:t>
            </a:r>
            <a:r>
              <a:rPr lang="fr-FR" dirty="0" smtClean="0"/>
              <a:t>.</a:t>
            </a:r>
            <a:endParaRPr lang="fr-FR" dirty="0"/>
          </a:p>
        </p:txBody>
      </p:sp>
      <p:sp>
        <p:nvSpPr>
          <p:cNvPr id="7" name="Rectangle 6"/>
          <p:cNvSpPr/>
          <p:nvPr/>
        </p:nvSpPr>
        <p:spPr>
          <a:xfrm>
            <a:off x="1143000" y="2286000"/>
            <a:ext cx="3276600" cy="3657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smtClean="0"/>
              <a:t>قاعدة تخصيص الاعتماد</a:t>
            </a:r>
            <a:r>
              <a:rPr lang="ar-SA" dirty="0" smtClean="0"/>
              <a:t>، فهي تقضي بضرورة صرف الأموال العمومية في حدود </a:t>
            </a:r>
            <a:r>
              <a:rPr lang="ar-SA" dirty="0" err="1" smtClean="0"/>
              <a:t>الاعتمادات</a:t>
            </a:r>
            <a:r>
              <a:rPr lang="ar-SA" dirty="0" smtClean="0"/>
              <a:t> المقررة سلفًا في قانون الميزانية، وعدم جواز تحويل هذه </a:t>
            </a:r>
            <a:r>
              <a:rPr lang="ar-SA" dirty="0" err="1" smtClean="0"/>
              <a:t>الاعتمادات</a:t>
            </a:r>
            <a:r>
              <a:rPr lang="ar-SA" dirty="0" smtClean="0"/>
              <a:t> من باب إلى آخر أو تجاوزها دون إذن مسبق من السلطة التشريعية أو الجهة </a:t>
            </a:r>
            <a:r>
              <a:rPr lang="ar-SA" dirty="0" err="1" smtClean="0"/>
              <a:t>المختصة.</a:t>
            </a:r>
            <a:r>
              <a:rPr lang="ar-SA" dirty="0" smtClean="0"/>
              <a:t> وتهدف هذه القاعدة إلى ضبط الإنفاق وتفادي الانحراف المالي، كما تُمكن من تقييم مدى التزام المصالح العمومية بالخطط المعتمدة</a:t>
            </a:r>
            <a:r>
              <a:rPr lang="fr-FR" dirty="0" smtClean="0"/>
              <a:t>.</a:t>
            </a:r>
          </a:p>
          <a:p>
            <a:pPr algn="ct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31</a:t>
            </a:fld>
            <a:endParaRPr lang="en-US"/>
          </a:p>
        </p:txBody>
      </p:sp>
      <p:sp>
        <p:nvSpPr>
          <p:cNvPr id="6" name="Rectangle 5"/>
          <p:cNvSpPr/>
          <p:nvPr/>
        </p:nvSpPr>
        <p:spPr>
          <a:xfrm>
            <a:off x="1066800" y="2286000"/>
            <a:ext cx="3276600" cy="3657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dirty="0" smtClean="0"/>
              <a:t>كما تبرز </a:t>
            </a:r>
            <a:r>
              <a:rPr lang="ar-SA" b="1" dirty="0" smtClean="0"/>
              <a:t>قاعدة العمومية</a:t>
            </a:r>
            <a:r>
              <a:rPr lang="ar-SA" dirty="0" smtClean="0"/>
              <a:t> باعتبارها قاعدة تنظيمية تهدف إلى إدراج جميع النفقات العمومية ضمن وثيقة موحدة هي قانون الميزانية، بما يسمح بتكوين نظرة شاملة وواضحة حول حجم الإنفاق العام </a:t>
            </a:r>
            <a:r>
              <a:rPr lang="ar-SA" dirty="0" err="1" smtClean="0"/>
              <a:t>وتوزيعه.</a:t>
            </a:r>
            <a:r>
              <a:rPr lang="ar-SA" dirty="0" smtClean="0"/>
              <a:t> وتُساهم هذه القاعدة في تعزيز مبادئ الشفافية والمساءلة، وتُجنب اللجوء إلى نفقات غير ظاهرة </a:t>
            </a:r>
            <a:r>
              <a:rPr lang="ar-SA" dirty="0" err="1" smtClean="0"/>
              <a:t>أو </a:t>
            </a:r>
            <a:r>
              <a:rPr lang="ar-SA" dirty="0" smtClean="0"/>
              <a:t>"موازيات مالية" يصعب تتبع آثارها</a:t>
            </a:r>
            <a:r>
              <a:rPr lang="fr-FR" dirty="0" smtClean="0"/>
              <a:t>.</a:t>
            </a:r>
          </a:p>
          <a:p>
            <a:pPr algn="ctr"/>
            <a:endParaRPr lang="fr-FR" dirty="0"/>
          </a:p>
        </p:txBody>
      </p:sp>
      <p:sp>
        <p:nvSpPr>
          <p:cNvPr id="7" name="Rectangle 6"/>
          <p:cNvSpPr/>
          <p:nvPr/>
        </p:nvSpPr>
        <p:spPr>
          <a:xfrm>
            <a:off x="5105400" y="2286000"/>
            <a:ext cx="3276600" cy="3657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dirty="0" smtClean="0"/>
              <a:t>تفرض </a:t>
            </a:r>
            <a:r>
              <a:rPr lang="ar-SA" b="1" dirty="0" smtClean="0"/>
              <a:t>قاعدة السنوية</a:t>
            </a:r>
            <a:r>
              <a:rPr lang="ar-SA" dirty="0" smtClean="0"/>
              <a:t> إعداد الميزانية العامة وتنفيذ النفقات في إطار زمني محدد لا يتجاوز السنة </a:t>
            </a:r>
            <a:r>
              <a:rPr lang="ar-SA" dirty="0" err="1" smtClean="0"/>
              <a:t>المالية.</a:t>
            </a:r>
            <a:r>
              <a:rPr lang="ar-SA" dirty="0" smtClean="0"/>
              <a:t> ويُتيح هذا التحديد السنوي للدولة مراقبة تطورات الوضع المالي والاقتصادي، وإعادة تقييم أولويات الإنفاق عند الاقتضاء، كما يُعد أداة لتكييف السياسة المالية مع المتغيرات الاقتصادية والاجتماعية </a:t>
            </a:r>
            <a:r>
              <a:rPr lang="ar-SA" dirty="0" err="1" smtClean="0"/>
              <a:t>المتسارعة</a:t>
            </a:r>
            <a:r>
              <a:rPr lang="fr-FR" dirty="0" smtClean="0"/>
              <a:t>.</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32</a:t>
            </a:fld>
            <a:endParaRPr lang="en-US"/>
          </a:p>
        </p:txBody>
      </p:sp>
      <p:sp>
        <p:nvSpPr>
          <p:cNvPr id="6" name="Rectangle 5"/>
          <p:cNvSpPr/>
          <p:nvPr/>
        </p:nvSpPr>
        <p:spPr>
          <a:xfrm>
            <a:off x="2819400" y="2286000"/>
            <a:ext cx="3276600" cy="3657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dirty="0" smtClean="0"/>
              <a:t>تُعتبر </a:t>
            </a:r>
            <a:r>
              <a:rPr lang="ar-SA" b="1" dirty="0" smtClean="0"/>
              <a:t>قاعدة الوحدة</a:t>
            </a:r>
            <a:r>
              <a:rPr lang="ar-SA" dirty="0" smtClean="0"/>
              <a:t> من المبادئ الأساسية التي تقتضي دمج جميع العمليات المالية للدولة ضمن ميزانية واحدة موحدة، وهو ما يضمن وضوح الحسابات العمومية ويُسهل مراقبة الأداء </a:t>
            </a:r>
            <a:r>
              <a:rPr lang="ar-SA" dirty="0" err="1" smtClean="0"/>
              <a:t>المالي.</a:t>
            </a:r>
            <a:r>
              <a:rPr lang="ar-SA" dirty="0" smtClean="0"/>
              <a:t> وتفاديًا لتعدد الميزانيات وتشتت النفقات في وثائق مختلفة، تساعد هذه القاعدة على تحقيق الانسجام بين مختلف بنود الميزانية، وتُعزز من </a:t>
            </a:r>
            <a:r>
              <a:rPr lang="ar-SA" dirty="0" err="1" smtClean="0"/>
              <a:t>نجاعة</a:t>
            </a:r>
            <a:r>
              <a:rPr lang="ar-SA" dirty="0" smtClean="0"/>
              <a:t> التخطيط المالي للدولة</a:t>
            </a:r>
            <a:r>
              <a:rPr lang="fr-FR" dirty="0" smtClean="0"/>
              <a:t>.</a:t>
            </a:r>
          </a:p>
          <a:p>
            <a:pPr algn="ct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أسباب تزايد النفقات العامة</a:t>
            </a:r>
            <a:endParaRPr lang="fr-FR" b="1"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33</a:t>
            </a:fld>
            <a:endParaRPr lang="en-US"/>
          </a:p>
        </p:txBody>
      </p:sp>
      <p:sp>
        <p:nvSpPr>
          <p:cNvPr id="8" name="Ellipse 7"/>
          <p:cNvSpPr/>
          <p:nvPr/>
        </p:nvSpPr>
        <p:spPr>
          <a:xfrm>
            <a:off x="762000" y="2286000"/>
            <a:ext cx="3505200" cy="32766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SA" b="1" dirty="0" smtClean="0"/>
              <a:t>ثانيًا: الأسباب الظاهرية</a:t>
            </a:r>
            <a:endParaRPr lang="fr-FR" b="1" i="1" dirty="0" smtClean="0"/>
          </a:p>
          <a:p>
            <a:pPr algn="ctr"/>
            <a:r>
              <a:rPr lang="ar-SA" b="1" dirty="0" smtClean="0"/>
              <a:t>ارتفاع المستوى العام للأسعار</a:t>
            </a:r>
            <a:endParaRPr lang="ar-DZ" b="1" dirty="0" smtClean="0"/>
          </a:p>
          <a:p>
            <a:pPr algn="ctr"/>
            <a:r>
              <a:rPr lang="ar-SA" b="1" dirty="0" smtClean="0"/>
              <a:t>تغير المعايير المالية والمحاسبية</a:t>
            </a:r>
            <a:endParaRPr lang="ar-DZ" b="1" dirty="0" smtClean="0"/>
          </a:p>
          <a:p>
            <a:pPr algn="ctr"/>
            <a:endParaRPr lang="fr-FR" dirty="0"/>
          </a:p>
        </p:txBody>
      </p:sp>
      <p:sp>
        <p:nvSpPr>
          <p:cNvPr id="9" name="Ellipse 8"/>
          <p:cNvSpPr/>
          <p:nvPr/>
        </p:nvSpPr>
        <p:spPr>
          <a:xfrm>
            <a:off x="5029200" y="2286000"/>
            <a:ext cx="3505200" cy="32766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SA" b="1" dirty="0" smtClean="0"/>
              <a:t>أولًا: الأسباب </a:t>
            </a:r>
            <a:r>
              <a:rPr lang="ar-SA" b="1" dirty="0" err="1" smtClean="0"/>
              <a:t>الحقيقية</a:t>
            </a:r>
            <a:endParaRPr lang="fr-FR" b="1" i="1" dirty="0" smtClean="0"/>
          </a:p>
          <a:p>
            <a:pPr algn="ctr"/>
            <a:r>
              <a:rPr lang="ar-SA" b="1" dirty="0" smtClean="0"/>
              <a:t>الأسباب الاقتصادية</a:t>
            </a:r>
            <a:r>
              <a:rPr lang="ar-DZ" b="1" dirty="0" smtClean="0"/>
              <a:t> والاجتماعية والسياسية و</a:t>
            </a:r>
            <a:r>
              <a:rPr lang="ar-SA" b="1" dirty="0" smtClean="0"/>
              <a:t> الأسباب الإدارية والمالية</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34</a:t>
            </a:fld>
            <a:endParaRPr lang="en-US"/>
          </a:p>
        </p:txBody>
      </p:sp>
      <p:sp>
        <p:nvSpPr>
          <p:cNvPr id="6" name="Titre 1"/>
          <p:cNvSpPr>
            <a:spLocks noGrp="1"/>
          </p:cNvSpPr>
          <p:nvPr>
            <p:ph type="title"/>
          </p:nvPr>
        </p:nvSpPr>
        <p:spPr>
          <a:xfrm>
            <a:off x="457200" y="2743200"/>
            <a:ext cx="8229600" cy="1143000"/>
          </a:xfrm>
        </p:spPr>
        <p:txBody>
          <a:bodyPr/>
          <a:lstStyle/>
          <a:p>
            <a:pPr algn="ctr"/>
            <a:r>
              <a:rPr lang="ar-DZ" b="1" dirty="0" smtClean="0"/>
              <a:t> المحاضرة الثالثة </a:t>
            </a:r>
            <a:r>
              <a:rPr lang="ar-SA" b="1" dirty="0" smtClean="0"/>
              <a:t>أهمية النفقات العامة</a:t>
            </a:r>
            <a:endParaRPr lang="fr-FR" b="1"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err="1"/>
              <a:t>أهمية</a:t>
            </a:r>
            <a:r>
              <a:rPr dirty="0"/>
              <a:t> </a:t>
            </a:r>
            <a:r>
              <a:rPr dirty="0" err="1"/>
              <a:t>النفقات</a:t>
            </a:r>
            <a:r>
              <a:rPr dirty="0"/>
              <a:t> </a:t>
            </a:r>
            <a:r>
              <a:rPr dirty="0" err="1"/>
              <a:t>العامة</a:t>
            </a:r>
            <a:endParaRPr dirty="0"/>
          </a:p>
        </p:txBody>
      </p:sp>
      <p:sp>
        <p:nvSpPr>
          <p:cNvPr id="3" name="Content Placeholder 2"/>
          <p:cNvSpPr>
            <a:spLocks noGrp="1"/>
          </p:cNvSpPr>
          <p:nvPr>
            <p:ph idx="1"/>
          </p:nvPr>
        </p:nvSpPr>
        <p:spPr/>
        <p:txBody>
          <a:bodyPr/>
          <a:lstStyle/>
          <a:p>
            <a:r>
              <a:rPr dirty="0" err="1"/>
              <a:t>تحقيق</a:t>
            </a:r>
            <a:r>
              <a:rPr dirty="0"/>
              <a:t> </a:t>
            </a:r>
            <a:r>
              <a:rPr dirty="0" err="1"/>
              <a:t>النمو</a:t>
            </a:r>
            <a:r>
              <a:rPr dirty="0"/>
              <a:t> </a:t>
            </a:r>
            <a:r>
              <a:rPr dirty="0" err="1"/>
              <a:t>الاقتصادي</a:t>
            </a:r>
            <a:endParaRPr dirty="0"/>
          </a:p>
          <a:p>
            <a:r>
              <a:rPr dirty="0" err="1"/>
              <a:t>تحقيق</a:t>
            </a:r>
            <a:r>
              <a:rPr dirty="0"/>
              <a:t> </a:t>
            </a:r>
            <a:r>
              <a:rPr dirty="0" err="1"/>
              <a:t>الاستقرار</a:t>
            </a:r>
            <a:endParaRPr dirty="0"/>
          </a:p>
          <a:p>
            <a:r>
              <a:rPr dirty="0" err="1"/>
              <a:t>تقليص</a:t>
            </a:r>
            <a:r>
              <a:rPr dirty="0"/>
              <a:t> </a:t>
            </a:r>
            <a:r>
              <a:rPr dirty="0" err="1"/>
              <a:t>الفوارق</a:t>
            </a:r>
            <a:r>
              <a:rPr dirty="0"/>
              <a:t> </a:t>
            </a:r>
            <a:r>
              <a:rPr dirty="0" err="1"/>
              <a:t>الاجتماعية</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أهداف</a:t>
            </a:r>
            <a:r>
              <a:rPr dirty="0"/>
              <a:t> </a:t>
            </a:r>
            <a:r>
              <a:rPr dirty="0" err="1"/>
              <a:t>المحاضرة</a:t>
            </a:r>
            <a:endParaRPr dirty="0"/>
          </a:p>
        </p:txBody>
      </p:sp>
      <p:sp>
        <p:nvSpPr>
          <p:cNvPr id="3" name="Content Placeholder 2"/>
          <p:cNvSpPr>
            <a:spLocks noGrp="1"/>
          </p:cNvSpPr>
          <p:nvPr>
            <p:ph idx="1"/>
          </p:nvPr>
        </p:nvSpPr>
        <p:spPr/>
        <p:txBody>
          <a:bodyPr/>
          <a:lstStyle/>
          <a:p>
            <a:r>
              <a:t>فهم مفهوم النفقات العامة</a:t>
            </a:r>
          </a:p>
          <a:p>
            <a:r>
              <a:t>التعرف على دورها وأهدافها</a:t>
            </a:r>
          </a:p>
          <a:p>
            <a:r>
              <a:t>فهم آثارها الاقتصادية</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دور</a:t>
            </a:r>
            <a:r>
              <a:rPr dirty="0"/>
              <a:t> </a:t>
            </a:r>
            <a:r>
              <a:rPr dirty="0" err="1"/>
              <a:t>النفقات</a:t>
            </a:r>
            <a:r>
              <a:rPr dirty="0"/>
              <a:t> </a:t>
            </a:r>
            <a:r>
              <a:rPr dirty="0" err="1"/>
              <a:t>العامة</a:t>
            </a:r>
            <a:endParaRPr dirty="0"/>
          </a:p>
        </p:txBody>
      </p:sp>
      <p:sp>
        <p:nvSpPr>
          <p:cNvPr id="3" name="Content Placeholder 2"/>
          <p:cNvSpPr>
            <a:spLocks noGrp="1"/>
          </p:cNvSpPr>
          <p:nvPr>
            <p:ph idx="1"/>
          </p:nvPr>
        </p:nvSpPr>
        <p:spPr/>
        <p:txBody>
          <a:bodyPr/>
          <a:lstStyle/>
          <a:p>
            <a:r>
              <a:t>تحقيق النمو</a:t>
            </a:r>
          </a:p>
          <a:p>
            <a:r>
              <a:t>تحقيق الاستقرار</a:t>
            </a:r>
          </a:p>
          <a:p>
            <a:r>
              <a:t>إعادة توزيع الدخل</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النفقات</a:t>
            </a:r>
            <a:r>
              <a:rPr dirty="0"/>
              <a:t> </a:t>
            </a:r>
            <a:r>
              <a:rPr dirty="0" err="1"/>
              <a:t>العامة</a:t>
            </a:r>
            <a:r>
              <a:rPr dirty="0"/>
              <a:t> </a:t>
            </a:r>
            <a:r>
              <a:rPr dirty="0" err="1"/>
              <a:t>والنمو</a:t>
            </a:r>
            <a:r>
              <a:rPr dirty="0"/>
              <a:t> </a:t>
            </a:r>
            <a:r>
              <a:rPr dirty="0" err="1"/>
              <a:t>الاقتصادي</a:t>
            </a:r>
            <a:endParaRPr dirty="0"/>
          </a:p>
        </p:txBody>
      </p:sp>
      <p:sp>
        <p:nvSpPr>
          <p:cNvPr id="3" name="Content Placeholder 2"/>
          <p:cNvSpPr>
            <a:spLocks noGrp="1"/>
          </p:cNvSpPr>
          <p:nvPr>
            <p:ph idx="1"/>
          </p:nvPr>
        </p:nvSpPr>
        <p:spPr/>
        <p:txBody>
          <a:bodyPr/>
          <a:lstStyle/>
          <a:p>
            <a:r>
              <a:t>بناء الطرق والجسور</a:t>
            </a:r>
          </a:p>
          <a:p>
            <a:r>
              <a:t>إنشاء المستشفيات والمدارس</a:t>
            </a:r>
          </a:p>
          <a:p>
            <a:r>
              <a:t>دعم الاستثمار</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الاستقرار</a:t>
            </a:r>
            <a:r>
              <a:rPr dirty="0"/>
              <a:t> </a:t>
            </a:r>
            <a:r>
              <a:rPr dirty="0" err="1"/>
              <a:t>الاقتصادي</a:t>
            </a:r>
            <a:endParaRPr dirty="0"/>
          </a:p>
        </p:txBody>
      </p:sp>
      <p:sp>
        <p:nvSpPr>
          <p:cNvPr id="3" name="Content Placeholder 2"/>
          <p:cNvSpPr>
            <a:spLocks noGrp="1"/>
          </p:cNvSpPr>
          <p:nvPr>
            <p:ph idx="1"/>
          </p:nvPr>
        </p:nvSpPr>
        <p:spPr/>
        <p:txBody>
          <a:bodyPr/>
          <a:lstStyle/>
          <a:p>
            <a:r>
              <a:t>زيادة الإنفاق أثناء الركود</a:t>
            </a:r>
          </a:p>
          <a:p>
            <a:r>
              <a:t>تقليص الإنفاق أثناء التضخم</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تمهيد</a:t>
            </a:r>
            <a:endParaRPr lang="fr-FR" dirty="0"/>
          </a:p>
        </p:txBody>
      </p:sp>
      <p:sp>
        <p:nvSpPr>
          <p:cNvPr id="3" name="Espace réservé du contenu 2"/>
          <p:cNvSpPr>
            <a:spLocks noGrp="1"/>
          </p:cNvSpPr>
          <p:nvPr>
            <p:ph idx="1"/>
          </p:nvPr>
        </p:nvSpPr>
        <p:spPr>
          <a:xfrm>
            <a:off x="457200" y="2286000"/>
            <a:ext cx="8229600" cy="4038600"/>
          </a:xfrm>
        </p:spPr>
        <p:txBody>
          <a:bodyPr/>
          <a:lstStyle/>
          <a:p>
            <a:pPr algn="ctr">
              <a:buNone/>
            </a:pPr>
            <a:r>
              <a:rPr lang="ar-SA" sz="2800" dirty="0" smtClean="0"/>
              <a:t>تُعد الحاجات الإنسانية المحرك الأساسي للنشاط الاقتصادي، حيث يسعى الإنسان باستمرار إلى إشباع رغباته المتزايدة في ظل محدودية الموارد </a:t>
            </a:r>
            <a:r>
              <a:rPr lang="ar-SA" sz="2800" dirty="0" err="1" smtClean="0"/>
              <a:t>المتاحة.</a:t>
            </a:r>
            <a:r>
              <a:rPr lang="ar-SA" sz="2800" dirty="0" smtClean="0"/>
              <a:t> وتتمثل جوهر المشكلة الاقتصادية في هذه الندرة، ما يفرض على الأفراد والمجتمعات اتخاذ قرارات تخص تخصيص الموارد وتحديد الأولويات، وهو ما يعرف في الاقتصاد بمفهوم تكلفة الفرصة البديلة</a:t>
            </a:r>
            <a:r>
              <a:rPr lang="fr-FR" sz="2800"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إعادة</a:t>
            </a:r>
            <a:r>
              <a:rPr dirty="0"/>
              <a:t> </a:t>
            </a:r>
            <a:r>
              <a:rPr dirty="0" err="1"/>
              <a:t>توزيع</a:t>
            </a:r>
            <a:r>
              <a:rPr dirty="0"/>
              <a:t> </a:t>
            </a:r>
            <a:r>
              <a:rPr dirty="0" err="1"/>
              <a:t>الدخل</a:t>
            </a:r>
            <a:endParaRPr dirty="0"/>
          </a:p>
        </p:txBody>
      </p:sp>
      <p:sp>
        <p:nvSpPr>
          <p:cNvPr id="3" name="Content Placeholder 2"/>
          <p:cNvSpPr>
            <a:spLocks noGrp="1"/>
          </p:cNvSpPr>
          <p:nvPr>
            <p:ph idx="1"/>
          </p:nvPr>
        </p:nvSpPr>
        <p:spPr/>
        <p:txBody>
          <a:bodyPr/>
          <a:lstStyle/>
          <a:p>
            <a:r>
              <a:t>دعم الفئات الضعيفة</a:t>
            </a:r>
          </a:p>
          <a:p>
            <a:r>
              <a:t>خلق فرص العمل</a:t>
            </a:r>
          </a:p>
          <a:p>
            <a:r>
              <a:t>توفير التعليم والصحة</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أهداف</a:t>
            </a:r>
            <a:r>
              <a:rPr dirty="0"/>
              <a:t> </a:t>
            </a:r>
            <a:r>
              <a:rPr dirty="0" err="1"/>
              <a:t>النفقات</a:t>
            </a:r>
            <a:r>
              <a:rPr dirty="0"/>
              <a:t> </a:t>
            </a:r>
            <a:r>
              <a:rPr dirty="0" err="1"/>
              <a:t>العامة</a:t>
            </a:r>
            <a:endParaRPr dirty="0"/>
          </a:p>
        </p:txBody>
      </p:sp>
      <p:sp>
        <p:nvSpPr>
          <p:cNvPr id="3" name="Content Placeholder 2"/>
          <p:cNvSpPr>
            <a:spLocks noGrp="1"/>
          </p:cNvSpPr>
          <p:nvPr>
            <p:ph idx="1"/>
          </p:nvPr>
        </p:nvSpPr>
        <p:spPr/>
        <p:txBody>
          <a:bodyPr/>
          <a:lstStyle/>
          <a:p>
            <a:r>
              <a:t>تلبية حاجات المجتمع</a:t>
            </a:r>
          </a:p>
          <a:p>
            <a:r>
              <a:t>الأمن – الصحة – التعليم – البنية التحتية</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آثار النفقات العامة</a:t>
            </a:r>
          </a:p>
        </p:txBody>
      </p:sp>
      <p:sp>
        <p:nvSpPr>
          <p:cNvPr id="3" name="Content Placeholder 2"/>
          <p:cNvSpPr>
            <a:spLocks noGrp="1"/>
          </p:cNvSpPr>
          <p:nvPr>
            <p:ph idx="1"/>
          </p:nvPr>
        </p:nvSpPr>
        <p:spPr/>
        <p:txBody>
          <a:bodyPr/>
          <a:lstStyle/>
          <a:p>
            <a:r>
              <a:t>آثار مباشرة</a:t>
            </a:r>
          </a:p>
          <a:p>
            <a:r>
              <a:t>آثار غير مباشرة</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الآثار المباشرة</a:t>
            </a:r>
          </a:p>
        </p:txBody>
      </p:sp>
      <p:sp>
        <p:nvSpPr>
          <p:cNvPr id="3" name="Content Placeholder 2"/>
          <p:cNvSpPr>
            <a:spLocks noGrp="1"/>
          </p:cNvSpPr>
          <p:nvPr>
            <p:ph idx="1"/>
          </p:nvPr>
        </p:nvSpPr>
        <p:spPr/>
        <p:txBody>
          <a:bodyPr/>
          <a:lstStyle/>
          <a:p>
            <a:r>
              <a:t>زيادة الناتج القومي</a:t>
            </a:r>
          </a:p>
          <a:p>
            <a:r>
              <a:t>تحفيز الطلب الكلي</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الآثار</a:t>
            </a:r>
            <a:r>
              <a:rPr dirty="0"/>
              <a:t> </a:t>
            </a:r>
            <a:r>
              <a:rPr dirty="0" err="1"/>
              <a:t>غير</a:t>
            </a:r>
            <a:r>
              <a:rPr dirty="0"/>
              <a:t> </a:t>
            </a:r>
            <a:r>
              <a:rPr dirty="0" err="1"/>
              <a:t>المباشرة</a:t>
            </a:r>
            <a:endParaRPr dirty="0"/>
          </a:p>
        </p:txBody>
      </p:sp>
      <p:sp>
        <p:nvSpPr>
          <p:cNvPr id="3" name="Content Placeholder 2"/>
          <p:cNvSpPr>
            <a:spLocks noGrp="1"/>
          </p:cNvSpPr>
          <p:nvPr>
            <p:ph idx="1"/>
          </p:nvPr>
        </p:nvSpPr>
        <p:spPr/>
        <p:txBody>
          <a:bodyPr/>
          <a:lstStyle/>
          <a:p>
            <a:r>
              <a:t>أثر المضاعف</a:t>
            </a:r>
          </a:p>
          <a:p>
            <a:r>
              <a:t>أثر المعجل</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أثر</a:t>
            </a:r>
            <a:r>
              <a:rPr dirty="0"/>
              <a:t> </a:t>
            </a:r>
            <a:r>
              <a:rPr dirty="0" err="1"/>
              <a:t>المضاعف</a:t>
            </a:r>
            <a:endParaRPr dirty="0"/>
          </a:p>
        </p:txBody>
      </p:sp>
      <p:sp>
        <p:nvSpPr>
          <p:cNvPr id="3" name="Content Placeholder 2"/>
          <p:cNvSpPr>
            <a:spLocks noGrp="1"/>
          </p:cNvSpPr>
          <p:nvPr>
            <p:ph idx="1"/>
          </p:nvPr>
        </p:nvSpPr>
        <p:spPr/>
        <p:txBody>
          <a:bodyPr/>
          <a:lstStyle/>
          <a:p>
            <a:r>
              <a:t>زيادة الإنفاق تؤدي لزيادة الدخل والاستهلاك والإنتاج</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أثر</a:t>
            </a:r>
            <a:r>
              <a:rPr dirty="0"/>
              <a:t> </a:t>
            </a:r>
            <a:r>
              <a:rPr dirty="0" err="1"/>
              <a:t>المعجل</a:t>
            </a:r>
            <a:endParaRPr dirty="0"/>
          </a:p>
        </p:txBody>
      </p:sp>
      <p:sp>
        <p:nvSpPr>
          <p:cNvPr id="3" name="Content Placeholder 2"/>
          <p:cNvSpPr>
            <a:spLocks noGrp="1"/>
          </p:cNvSpPr>
          <p:nvPr>
            <p:ph idx="1"/>
          </p:nvPr>
        </p:nvSpPr>
        <p:spPr/>
        <p:txBody>
          <a:bodyPr/>
          <a:lstStyle/>
          <a:p>
            <a:r>
              <a:t>زيادة الطلب تؤدي لزيادة الاستثمار والإنتاج</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الخلاصة</a:t>
            </a:r>
            <a:endParaRPr dirty="0"/>
          </a:p>
        </p:txBody>
      </p:sp>
      <p:sp>
        <p:nvSpPr>
          <p:cNvPr id="3" name="Content Placeholder 2"/>
          <p:cNvSpPr>
            <a:spLocks noGrp="1"/>
          </p:cNvSpPr>
          <p:nvPr>
            <p:ph idx="1"/>
          </p:nvPr>
        </p:nvSpPr>
        <p:spPr/>
        <p:txBody>
          <a:bodyPr/>
          <a:lstStyle/>
          <a:p>
            <a:r>
              <a:t>النفقات العامة أداة لتحقيق النمو والاستقرار والعدالة الاجتماعية</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المحاضرة الرابعة: الإيرادات العامة</a:t>
            </a:r>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ماهية</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الإيرادات العامة ركن أساسي في السياسة المالية.</a:t>
            </a:r>
          </a:p>
          <a:p>
            <a:r>
              <a:t>تمثل الموارد التي تعتمد عليها الدولة لتمويل النفقات وتحقيق الأهداف الاقتصادية والاجتماعية.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57400"/>
            <a:ext cx="8229600" cy="3200400"/>
          </a:xfrm>
        </p:spPr>
        <p:txBody>
          <a:bodyPr/>
          <a:lstStyle/>
          <a:p>
            <a:pPr algn="just"/>
            <a:r>
              <a:rPr lang="ar-SA" dirty="0" smtClean="0"/>
              <a:t>تُعرف الحاجات العامة بأنها تلك التي تتولى السلطات العمومية إشباعها، انطلاقاً من مسؤولياتها في تسيير الشأن العام، وهو ما يميزها عن الحاجات الفردية التي تُلبى في إطار العلاقات الاقتصادية الخاصة</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5</a:t>
            </a:fld>
            <a:endParaRPr lang="en-US"/>
          </a:p>
        </p:txBody>
      </p:sp>
      <p:sp>
        <p:nvSpPr>
          <p:cNvPr id="6" name="ZoneTexte 5"/>
          <p:cNvSpPr txBox="1"/>
          <p:nvPr/>
        </p:nvSpPr>
        <p:spPr>
          <a:xfrm>
            <a:off x="2438400" y="914400"/>
            <a:ext cx="4191000" cy="76944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ar-DZ" sz="4400" b="1" dirty="0" smtClean="0">
                <a:latin typeface="Arabic Typesetting" pitchFamily="66" charset="-78"/>
                <a:cs typeface="Arabic Typesetting" pitchFamily="66" charset="-78"/>
              </a:rPr>
              <a:t>تعريف الحجات العامة </a:t>
            </a:r>
            <a:endParaRPr lang="fr-FR" sz="4400" b="1" dirty="0">
              <a:latin typeface="Arabic Typesetting" pitchFamily="66" charset="-78"/>
              <a:cs typeface="Arabic Typesetting" pitchFamily="66" charset="-7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مفهوم</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الموارد المالية اللازمة لتغطية النفقات العامة.</a:t>
            </a:r>
          </a:p>
          <a:p>
            <a:r>
              <a:t>مبالغ نقدية تحصلها الدولة لتحقيق المنفعة العامة.</a:t>
            </a:r>
          </a:p>
          <a:p>
            <a:r>
              <a:t>تشمل الأموال الناتجة عن الأنشطة الاقتصادية والسياسية للدولة.</a:t>
            </a:r>
          </a:p>
          <a:p>
            <a:r>
              <a:t>أداة مالية لتسيير الاقتصاد وتحقيق التوازن الاجتماعي.</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تطور</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غياب مفهوم مالي منظم في المجتمعات البدائية.</a:t>
            </a:r>
          </a:p>
          <a:p>
            <a:r>
              <a:t>اعتبار الحاكم مالكًا للموارد في العصور القديمة.</a:t>
            </a:r>
          </a:p>
          <a:p>
            <a:r>
              <a:t>النظام الإقطاعي رسخ الطابع الشخصي للموارد.</a:t>
            </a:r>
          </a:p>
          <a:p>
            <a:r>
              <a:t>ظهور الدولة الحديثة أدى لتمييز المال العام عن الخاص.</a:t>
            </a:r>
          </a:p>
          <a:p>
            <a:r>
              <a:t>الحضارة الإسلامية أرست مبادئ العدالة في الجباية.</a:t>
            </a:r>
          </a:p>
          <a:p>
            <a:r>
              <a:t>توسع وظائف الدولة الحديثة جعل الإيرادات ضرورة هيكلية.</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أنواع</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من حيث المصدر: أصلية ومشتقة.</a:t>
            </a:r>
          </a:p>
          <a:p>
            <a:r>
              <a:t>من حيث الإلزام: إجبارية واختيارية.</a:t>
            </a:r>
          </a:p>
          <a:p>
            <a:r>
              <a:t>من حيث الانتظام: عادية وغير عادية.</a:t>
            </a:r>
          </a:p>
          <a:p>
            <a:r>
              <a:t>من حيث الطبيعة: سيادية واقتصادية.</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معايير</a:t>
            </a:r>
            <a:r>
              <a:rPr dirty="0"/>
              <a:t> </a:t>
            </a:r>
            <a:r>
              <a:rPr dirty="0" err="1"/>
              <a:t>تقسيم</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معيار المصدر: أصلية مقابل مشتقة.</a:t>
            </a:r>
          </a:p>
          <a:p>
            <a:r>
              <a:t>معيار الإلزام: جبرية مقابل اختيارية.</a:t>
            </a:r>
          </a:p>
          <a:p>
            <a:r>
              <a:t>معيار الانتظام: موارد سنوية مقابل غير منتظمة.</a:t>
            </a:r>
          </a:p>
          <a:p>
            <a:r>
              <a:t>معيار النشاط الاقتصادي: سيادية مقابل شبه خاصة.</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err="1"/>
              <a:t>المحاضرة</a:t>
            </a:r>
            <a:r>
              <a:rPr dirty="0"/>
              <a:t> </a:t>
            </a:r>
            <a:r>
              <a:rPr lang="ar-DZ" dirty="0" smtClean="0"/>
              <a:t>الخامسة </a:t>
            </a:r>
            <a:r>
              <a:rPr dirty="0" smtClean="0"/>
              <a:t>: </a:t>
            </a:r>
            <a:r>
              <a:rPr dirty="0" err="1"/>
              <a:t>مصادر</a:t>
            </a:r>
            <a:r>
              <a:rPr dirty="0"/>
              <a:t> </a:t>
            </a:r>
            <a:r>
              <a:rPr dirty="0" err="1"/>
              <a:t>الإيرادات</a:t>
            </a:r>
            <a:r>
              <a:rPr dirty="0"/>
              <a:t> </a:t>
            </a:r>
            <a:r>
              <a:rPr dirty="0" err="1"/>
              <a:t>العامة</a:t>
            </a:r>
            <a:endParaRPr dirty="0"/>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مصادر</a:t>
            </a:r>
            <a:r>
              <a:rPr dirty="0"/>
              <a:t> </a:t>
            </a:r>
            <a:r>
              <a:rPr dirty="0" err="1"/>
              <a:t>الإيرادات</a:t>
            </a:r>
            <a:r>
              <a:rPr dirty="0"/>
              <a:t> </a:t>
            </a:r>
            <a:r>
              <a:rPr dirty="0" err="1"/>
              <a:t>العامة</a:t>
            </a:r>
            <a:endParaRPr dirty="0"/>
          </a:p>
        </p:txBody>
      </p:sp>
      <p:sp>
        <p:nvSpPr>
          <p:cNvPr id="3" name="Content Placeholder 2"/>
          <p:cNvSpPr>
            <a:spLocks noGrp="1"/>
          </p:cNvSpPr>
          <p:nvPr>
            <p:ph idx="1"/>
          </p:nvPr>
        </p:nvSpPr>
        <p:spPr/>
        <p:txBody>
          <a:bodyPr/>
          <a:lstStyle/>
          <a:p>
            <a:endParaRPr/>
          </a:p>
          <a:p>
            <a:r>
              <a:t>الإيرادات العامة هي العمود الفقري للمالية العامة.</a:t>
            </a:r>
          </a:p>
          <a:p>
            <a:r>
              <a:t>تمويل النفقات الجارية والاستثمارية يعتمد على تنوع الموارد.</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الإيرادات</a:t>
            </a:r>
            <a:r>
              <a:rPr dirty="0"/>
              <a:t> </a:t>
            </a:r>
            <a:r>
              <a:rPr dirty="0" err="1"/>
              <a:t>من</a:t>
            </a:r>
            <a:r>
              <a:rPr dirty="0"/>
              <a:t> </a:t>
            </a:r>
            <a:r>
              <a:rPr dirty="0" err="1"/>
              <a:t>ممتلكات</a:t>
            </a:r>
            <a:r>
              <a:rPr dirty="0"/>
              <a:t> </a:t>
            </a:r>
            <a:r>
              <a:rPr dirty="0" err="1"/>
              <a:t>الدولة</a:t>
            </a:r>
            <a:r>
              <a:rPr dirty="0"/>
              <a:t> </a:t>
            </a:r>
            <a:r>
              <a:rPr lang="ar-DZ" dirty="0" err="1" smtClean="0"/>
              <a:t>(</a:t>
            </a:r>
            <a:r>
              <a:rPr dirty="0" err="1" smtClean="0"/>
              <a:t>الدومين</a:t>
            </a:r>
            <a:r>
              <a:rPr dirty="0" smtClean="0"/>
              <a:t>)</a:t>
            </a:r>
            <a:endParaRPr dirty="0"/>
          </a:p>
        </p:txBody>
      </p:sp>
      <p:sp>
        <p:nvSpPr>
          <p:cNvPr id="3" name="Content Placeholder 2"/>
          <p:cNvSpPr>
            <a:spLocks noGrp="1"/>
          </p:cNvSpPr>
          <p:nvPr>
            <p:ph idx="1"/>
          </p:nvPr>
        </p:nvSpPr>
        <p:spPr/>
        <p:txBody>
          <a:bodyPr/>
          <a:lstStyle/>
          <a:p>
            <a:endParaRPr/>
          </a:p>
          <a:p>
            <a:r>
              <a:t>الدومين العام: طرق، شواطئ، موانئ، حدائق.</a:t>
            </a:r>
          </a:p>
          <a:p>
            <a:r>
              <a:t>الدومين الخاص: عقاري، مالي، صناعي وتجاري.</a:t>
            </a:r>
          </a:p>
          <a:p>
            <a:r>
              <a:t>الدستور الجزائري المادة 18 يحدد الأملاك الوطنية.</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الإيرادات</a:t>
            </a:r>
            <a:r>
              <a:rPr dirty="0"/>
              <a:t> </a:t>
            </a:r>
            <a:r>
              <a:rPr dirty="0" err="1"/>
              <a:t>الإدارية</a:t>
            </a:r>
            <a:r>
              <a:rPr dirty="0"/>
              <a:t> - </a:t>
            </a:r>
            <a:r>
              <a:rPr dirty="0" err="1"/>
              <a:t>الرسوم</a:t>
            </a:r>
            <a:endParaRPr dirty="0"/>
          </a:p>
        </p:txBody>
      </p:sp>
      <p:sp>
        <p:nvSpPr>
          <p:cNvPr id="3" name="Content Placeholder 2"/>
          <p:cNvSpPr>
            <a:spLocks noGrp="1"/>
          </p:cNvSpPr>
          <p:nvPr>
            <p:ph idx="1"/>
          </p:nvPr>
        </p:nvSpPr>
        <p:spPr/>
        <p:txBody>
          <a:bodyPr/>
          <a:lstStyle/>
          <a:p>
            <a:endParaRPr/>
          </a:p>
          <a:p>
            <a:r>
              <a:t>مبلغ نقدي يدفع مقابل خدمة خاصة.</a:t>
            </a:r>
          </a:p>
          <a:p>
            <a:r>
              <a:t>إلزامية الدفع – لا يؤدي عينياً.</a:t>
            </a:r>
          </a:p>
          <a:p>
            <a:r>
              <a:t>يرتبط بخدمة يقدمها مرفق عام.</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الإيرادات</a:t>
            </a:r>
            <a:r>
              <a:rPr dirty="0"/>
              <a:t> </a:t>
            </a:r>
            <a:r>
              <a:rPr dirty="0" err="1"/>
              <a:t>الإدارية</a:t>
            </a:r>
            <a:r>
              <a:rPr dirty="0"/>
              <a:t> - </a:t>
            </a:r>
            <a:r>
              <a:rPr dirty="0" err="1"/>
              <a:t>الإتاوات</a:t>
            </a:r>
            <a:endParaRPr dirty="0"/>
          </a:p>
        </p:txBody>
      </p:sp>
      <p:sp>
        <p:nvSpPr>
          <p:cNvPr id="3" name="Content Placeholder 2"/>
          <p:cNvSpPr>
            <a:spLocks noGrp="1"/>
          </p:cNvSpPr>
          <p:nvPr>
            <p:ph idx="1"/>
          </p:nvPr>
        </p:nvSpPr>
        <p:spPr/>
        <p:txBody>
          <a:bodyPr/>
          <a:lstStyle/>
          <a:p>
            <a:endParaRPr/>
          </a:p>
          <a:p>
            <a:r>
              <a:t>مبلغ يدفع لمرة واحدة مقابل منفعة خاصة من مشروع عام.</a:t>
            </a:r>
          </a:p>
          <a:p>
            <a:r>
              <a:t>تطبق بعد أشغال ترفع قيمة العقارات.</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الإيرادات</a:t>
            </a:r>
            <a:r>
              <a:rPr dirty="0"/>
              <a:t> </a:t>
            </a:r>
            <a:r>
              <a:rPr dirty="0" err="1"/>
              <a:t>الإدارية</a:t>
            </a:r>
            <a:r>
              <a:rPr dirty="0"/>
              <a:t> - </a:t>
            </a:r>
            <a:r>
              <a:rPr dirty="0" err="1"/>
              <a:t>الغرامات</a:t>
            </a:r>
            <a:endParaRPr dirty="0"/>
          </a:p>
        </p:txBody>
      </p:sp>
      <p:sp>
        <p:nvSpPr>
          <p:cNvPr id="3" name="Content Placeholder 2"/>
          <p:cNvSpPr>
            <a:spLocks noGrp="1"/>
          </p:cNvSpPr>
          <p:nvPr>
            <p:ph idx="1"/>
          </p:nvPr>
        </p:nvSpPr>
        <p:spPr/>
        <p:txBody>
          <a:bodyPr/>
          <a:lstStyle/>
          <a:p>
            <a:endParaRPr/>
          </a:p>
          <a:p>
            <a:r>
              <a:t>أداة ردعية تهدف إلى حفظ النظام.</a:t>
            </a:r>
          </a:p>
          <a:p>
            <a:r>
              <a:t>غير منتظمة وتتغير حسب المخالفات.</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dirty="0" smtClean="0"/>
              <a:t>وتنقسم الحاجات إلى نوعين رئيسيين</a:t>
            </a:r>
            <a:r>
              <a:rPr lang="fr-FR" dirty="0" smtClean="0"/>
              <a:t>:</a:t>
            </a:r>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6</a:t>
            </a:fld>
            <a:endParaRPr lang="en-US"/>
          </a:p>
        </p:txBody>
      </p:sp>
      <p:sp>
        <p:nvSpPr>
          <p:cNvPr id="6" name="Rectangle à coins arrondis 5"/>
          <p:cNvSpPr/>
          <p:nvPr/>
        </p:nvSpPr>
        <p:spPr>
          <a:xfrm>
            <a:off x="5181600" y="1981200"/>
            <a:ext cx="2971800" cy="3886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r>
              <a:rPr lang="ar-SA" sz="2000" b="1" dirty="0" smtClean="0"/>
              <a:t>الحاجات الفردية</a:t>
            </a:r>
            <a:endParaRPr lang="ar-DZ" sz="2000" b="1" dirty="0" smtClean="0"/>
          </a:p>
          <a:p>
            <a:pPr lvl="0" algn="ctr" rtl="1"/>
            <a:r>
              <a:rPr lang="fr-FR" sz="2000" dirty="0" smtClean="0"/>
              <a:t> </a:t>
            </a:r>
            <a:r>
              <a:rPr lang="ar-SA" sz="2000" dirty="0" smtClean="0"/>
              <a:t>وهي التي يسعى الفرد إلى إشباعها بشكل شخصي، مثل الحاجة إلى الغذاء، الملبس، والسكن، وتُشبع غالباً عبر السوق ووفقاً لقدرة الفرد الشرائية</a:t>
            </a:r>
            <a:r>
              <a:rPr lang="fr-FR" sz="2400" dirty="0" smtClean="0"/>
              <a:t>.</a:t>
            </a:r>
          </a:p>
          <a:p>
            <a:pPr algn="ctr"/>
            <a:endParaRPr lang="fr-FR" dirty="0"/>
          </a:p>
        </p:txBody>
      </p:sp>
      <p:sp>
        <p:nvSpPr>
          <p:cNvPr id="7" name="Rectangle à coins arrondis 6"/>
          <p:cNvSpPr/>
          <p:nvPr/>
        </p:nvSpPr>
        <p:spPr>
          <a:xfrm>
            <a:off x="1219200" y="2057400"/>
            <a:ext cx="2971800" cy="3886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r>
              <a:rPr lang="ar-SA" b="1" dirty="0" smtClean="0"/>
              <a:t>الحاجات العامة</a:t>
            </a:r>
            <a:endParaRPr lang="ar-DZ" dirty="0" smtClean="0"/>
          </a:p>
          <a:p>
            <a:pPr lvl="0" algn="ctr" rtl="1"/>
            <a:r>
              <a:rPr lang="fr-FR" dirty="0" smtClean="0"/>
              <a:t> </a:t>
            </a:r>
            <a:r>
              <a:rPr lang="ar-SA" dirty="0" smtClean="0"/>
              <a:t>وهي تلك التي تتعلق بمجموع أفراد المجتمع ولا يمكن إشباعها بشكل فردي، مثل الأمن، العدالة، الصحة العمومية، البنية التحتية، </a:t>
            </a:r>
            <a:r>
              <a:rPr lang="ar-SA" dirty="0" err="1" smtClean="0"/>
              <a:t>والتعليم.</a:t>
            </a:r>
            <a:r>
              <a:rPr lang="ar-SA" dirty="0" smtClean="0"/>
              <a:t> وتتميّز هذه الحاجات بعدم قابليتها للتجزئة، أي أنه لا يمكن تقديمها لفرد دون أن يستفيد منها الآخرون كذلك، وهو ما يجعل تدخل الدولة ضرورياً لتلبيتها من خلال الإنفاق العام</a:t>
            </a:r>
            <a:r>
              <a:rPr lang="fr-FR" dirty="0" smtClean="0"/>
              <a:t>.</a:t>
            </a:r>
          </a:p>
          <a:p>
            <a:pPr algn="ctr" rtl="1"/>
            <a:endParaRPr lang="fr-F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الإيرادات</a:t>
            </a:r>
            <a:r>
              <a:rPr dirty="0"/>
              <a:t> </a:t>
            </a:r>
            <a:r>
              <a:rPr dirty="0" err="1"/>
              <a:t>الضريبية</a:t>
            </a:r>
            <a:endParaRPr dirty="0"/>
          </a:p>
        </p:txBody>
      </p:sp>
      <p:sp>
        <p:nvSpPr>
          <p:cNvPr id="3" name="Content Placeholder 2"/>
          <p:cNvSpPr>
            <a:spLocks noGrp="1"/>
          </p:cNvSpPr>
          <p:nvPr>
            <p:ph idx="1"/>
          </p:nvPr>
        </p:nvSpPr>
        <p:spPr/>
        <p:txBody>
          <a:bodyPr/>
          <a:lstStyle/>
          <a:p>
            <a:endParaRPr/>
          </a:p>
          <a:p>
            <a:r>
              <a:t>فريضة مالية إلزامية دون مقابل خاص.</a:t>
            </a:r>
          </a:p>
          <a:p>
            <a:r>
              <a:t>ظهرت لتمويل النفقات العامة وتطورت وظائفها.</a:t>
            </a:r>
          </a:p>
          <a:p>
            <a:r>
              <a:t>لها جذور تاريخية وإسلامية (زكاة، خراج، جزية...).</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أركان</a:t>
            </a:r>
            <a:r>
              <a:rPr dirty="0"/>
              <a:t> </a:t>
            </a:r>
            <a:r>
              <a:rPr dirty="0" err="1"/>
              <a:t>الضريبة</a:t>
            </a:r>
            <a:endParaRPr dirty="0"/>
          </a:p>
        </p:txBody>
      </p:sp>
      <p:sp>
        <p:nvSpPr>
          <p:cNvPr id="3" name="Content Placeholder 2"/>
          <p:cNvSpPr>
            <a:spLocks noGrp="1"/>
          </p:cNvSpPr>
          <p:nvPr>
            <p:ph idx="1"/>
          </p:nvPr>
        </p:nvSpPr>
        <p:spPr/>
        <p:txBody>
          <a:bodyPr/>
          <a:lstStyle/>
          <a:p>
            <a:endParaRPr/>
          </a:p>
          <a:p>
            <a:r>
              <a:t>الإلزام والجباية القانونية.</a:t>
            </a:r>
          </a:p>
          <a:p>
            <a:r>
              <a:t>عدم وجود مقابل خاص.</a:t>
            </a:r>
          </a:p>
          <a:p>
            <a:r>
              <a:t>تحقيق أهداف عامة.</a:t>
            </a:r>
          </a:p>
          <a:p>
            <a:r>
              <a:t>التحصيل النقدي.</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قواعد</a:t>
            </a:r>
            <a:r>
              <a:rPr dirty="0"/>
              <a:t> </a:t>
            </a:r>
            <a:r>
              <a:rPr dirty="0" err="1"/>
              <a:t>الضريبة</a:t>
            </a:r>
            <a:endParaRPr dirty="0"/>
          </a:p>
        </p:txBody>
      </p:sp>
      <p:sp>
        <p:nvSpPr>
          <p:cNvPr id="3" name="Content Placeholder 2"/>
          <p:cNvSpPr>
            <a:spLocks noGrp="1"/>
          </p:cNvSpPr>
          <p:nvPr>
            <p:ph idx="1"/>
          </p:nvPr>
        </p:nvSpPr>
        <p:spPr/>
        <p:txBody>
          <a:bodyPr/>
          <a:lstStyle/>
          <a:p>
            <a:endParaRPr/>
          </a:p>
          <a:p>
            <a:r>
              <a:t>العدالة الأفقية والرأسية.</a:t>
            </a:r>
          </a:p>
          <a:p>
            <a:r>
              <a:t>الملاءمة مع ظروف الممول.</a:t>
            </a:r>
          </a:p>
          <a:p>
            <a:r>
              <a:t>الاقتصاد في التحصيل.</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t>أنواع الضرائب</a:t>
            </a:r>
          </a:p>
        </p:txBody>
      </p:sp>
      <p:sp>
        <p:nvSpPr>
          <p:cNvPr id="3" name="Content Placeholder 2"/>
          <p:cNvSpPr>
            <a:spLocks noGrp="1"/>
          </p:cNvSpPr>
          <p:nvPr>
            <p:ph idx="1"/>
          </p:nvPr>
        </p:nvSpPr>
        <p:spPr/>
        <p:txBody>
          <a:bodyPr/>
          <a:lstStyle/>
          <a:p>
            <a:endParaRPr/>
          </a:p>
          <a:p>
            <a:r>
              <a:t>ضرائب على الثروة: عقارية، منقولة، تركات.</a:t>
            </a:r>
          </a:p>
          <a:p>
            <a:r>
              <a:t>ضرائب على الدخل: حسب المصدر أو الإثراء.</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أهداف</a:t>
            </a:r>
            <a:r>
              <a:rPr dirty="0"/>
              <a:t> </a:t>
            </a:r>
            <a:r>
              <a:rPr dirty="0" err="1"/>
              <a:t>الضريبة</a:t>
            </a:r>
            <a:endParaRPr dirty="0"/>
          </a:p>
        </p:txBody>
      </p:sp>
      <p:sp>
        <p:nvSpPr>
          <p:cNvPr id="3" name="Content Placeholder 2"/>
          <p:cNvSpPr>
            <a:spLocks noGrp="1"/>
          </p:cNvSpPr>
          <p:nvPr>
            <p:ph idx="1"/>
          </p:nvPr>
        </p:nvSpPr>
        <p:spPr/>
        <p:txBody>
          <a:bodyPr/>
          <a:lstStyle/>
          <a:p>
            <a:endParaRPr/>
          </a:p>
          <a:p>
            <a:r>
              <a:t>تمويل النفقات العامة.</a:t>
            </a:r>
          </a:p>
          <a:p>
            <a:r>
              <a:t>تحقيق العدالة الاجتماعية.</a:t>
            </a:r>
          </a:p>
          <a:p>
            <a:r>
              <a:t>توجيه الاقتصاد وتحفيز الاستثمار.</a:t>
            </a:r>
          </a:p>
          <a:p>
            <a:r>
              <a:t>أداة لمحاربة التضخم والحد من الفوارق.</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المحاضرة السادسة: الآثار الاقتصادية للضريبة</a:t>
            </a:r>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المبحث</a:t>
            </a:r>
            <a:r>
              <a:rPr dirty="0"/>
              <a:t> </a:t>
            </a:r>
            <a:r>
              <a:rPr dirty="0" err="1"/>
              <a:t>الثالث</a:t>
            </a:r>
            <a:r>
              <a:rPr dirty="0"/>
              <a:t>: </a:t>
            </a:r>
            <a:r>
              <a:rPr dirty="0" err="1"/>
              <a:t>الآثار</a:t>
            </a:r>
            <a:r>
              <a:rPr dirty="0"/>
              <a:t> </a:t>
            </a:r>
            <a:r>
              <a:rPr dirty="0" err="1"/>
              <a:t>الاقتصادية</a:t>
            </a:r>
            <a:r>
              <a:rPr dirty="0"/>
              <a:t> </a:t>
            </a:r>
            <a:r>
              <a:rPr dirty="0" err="1"/>
              <a:t>للضريبة</a:t>
            </a:r>
            <a:endParaRPr dirty="0"/>
          </a:p>
        </p:txBody>
      </p:sp>
      <p:sp>
        <p:nvSpPr>
          <p:cNvPr id="3" name="Content Placeholder 2"/>
          <p:cNvSpPr>
            <a:spLocks noGrp="1"/>
          </p:cNvSpPr>
          <p:nvPr>
            <p:ph idx="1"/>
          </p:nvPr>
        </p:nvSpPr>
        <p:spPr/>
        <p:txBody>
          <a:bodyPr/>
          <a:lstStyle/>
          <a:p>
            <a:endParaRPr/>
          </a:p>
          <a:p>
            <a:r>
              <a:t>الضريبة أداة فعّالة للسياسة المالية.</a:t>
            </a:r>
          </a:p>
          <a:p>
            <a:r>
              <a:t>تؤثر على الإنتاج، الاستثمار، الادخار، التشغيل، وإعادة توزيع الدخل.</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المطلب</a:t>
            </a:r>
            <a:r>
              <a:rPr dirty="0"/>
              <a:t> </a:t>
            </a:r>
            <a:r>
              <a:rPr dirty="0" err="1"/>
              <a:t>الأول</a:t>
            </a:r>
            <a:r>
              <a:rPr dirty="0"/>
              <a:t>: </a:t>
            </a:r>
            <a:r>
              <a:rPr dirty="0" err="1"/>
              <a:t>أثر</a:t>
            </a:r>
            <a:r>
              <a:rPr dirty="0"/>
              <a:t> </a:t>
            </a:r>
            <a:r>
              <a:rPr dirty="0" err="1"/>
              <a:t>الضريبة</a:t>
            </a:r>
            <a:r>
              <a:rPr dirty="0"/>
              <a:t> </a:t>
            </a:r>
            <a:r>
              <a:rPr dirty="0" err="1"/>
              <a:t>على</a:t>
            </a:r>
            <a:r>
              <a:rPr dirty="0"/>
              <a:t> </a:t>
            </a:r>
            <a:r>
              <a:rPr dirty="0" err="1"/>
              <a:t>المتغيرات</a:t>
            </a:r>
            <a:r>
              <a:rPr dirty="0"/>
              <a:t> </a:t>
            </a:r>
            <a:r>
              <a:rPr dirty="0" err="1"/>
              <a:t>الاقتصادية</a:t>
            </a:r>
            <a:r>
              <a:rPr dirty="0"/>
              <a:t> </a:t>
            </a:r>
            <a:r>
              <a:rPr dirty="0" err="1"/>
              <a:t>الكلية</a:t>
            </a:r>
            <a:endParaRPr dirty="0"/>
          </a:p>
        </p:txBody>
      </p:sp>
      <p:sp>
        <p:nvSpPr>
          <p:cNvPr id="3" name="Content Placeholder 2"/>
          <p:cNvSpPr>
            <a:spLocks noGrp="1"/>
          </p:cNvSpPr>
          <p:nvPr>
            <p:ph idx="1"/>
          </p:nvPr>
        </p:nvSpPr>
        <p:spPr/>
        <p:txBody>
          <a:bodyPr/>
          <a:lstStyle/>
          <a:p>
            <a:endParaRPr/>
          </a:p>
          <a:p>
            <a:r>
              <a:t>أداة لتوجيه النشاط الاقتصادي.</a:t>
            </a:r>
          </a:p>
          <a:p>
            <a:r>
              <a:t>تؤثر على القرارات الإنتاجية وسلوكيات المستثمرين.</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أثر</a:t>
            </a:r>
            <a:r>
              <a:rPr dirty="0"/>
              <a:t> </a:t>
            </a:r>
            <a:r>
              <a:rPr dirty="0" err="1"/>
              <a:t>الضريبة</a:t>
            </a:r>
            <a:r>
              <a:rPr dirty="0"/>
              <a:t> </a:t>
            </a:r>
            <a:r>
              <a:rPr dirty="0" err="1"/>
              <a:t>على</a:t>
            </a:r>
            <a:r>
              <a:rPr dirty="0"/>
              <a:t> </a:t>
            </a:r>
            <a:r>
              <a:rPr dirty="0" err="1"/>
              <a:t>الإنتاج</a:t>
            </a:r>
            <a:r>
              <a:rPr dirty="0"/>
              <a:t> </a:t>
            </a:r>
            <a:r>
              <a:rPr dirty="0" err="1"/>
              <a:t>والاستثمار</a:t>
            </a:r>
            <a:endParaRPr dirty="0"/>
          </a:p>
        </p:txBody>
      </p:sp>
      <p:sp>
        <p:nvSpPr>
          <p:cNvPr id="3" name="Content Placeholder 2"/>
          <p:cNvSpPr>
            <a:spLocks noGrp="1"/>
          </p:cNvSpPr>
          <p:nvPr>
            <p:ph idx="1"/>
          </p:nvPr>
        </p:nvSpPr>
        <p:spPr/>
        <p:txBody>
          <a:bodyPr/>
          <a:lstStyle/>
          <a:p>
            <a:endParaRPr/>
          </a:p>
          <a:p>
            <a:r>
              <a:t>ترفع كلفة الإنتاج وتقلص هامش الربح.</a:t>
            </a:r>
          </a:p>
          <a:p>
            <a:r>
              <a:t>في المنافسة الكاملة يتحمل المنتج الضريبة غالبًا.</a:t>
            </a:r>
          </a:p>
          <a:p>
            <a:r>
              <a:t>في الاحتكار يعتمد نقل العبء الضريبي على مرونة الطلب.</a:t>
            </a:r>
          </a:p>
          <a:p>
            <a:r>
              <a:t>الضرائب تقلل من الحافز على الاستثمار.</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أثر</a:t>
            </a:r>
            <a:r>
              <a:rPr dirty="0"/>
              <a:t> </a:t>
            </a:r>
            <a:r>
              <a:rPr dirty="0" err="1"/>
              <a:t>الضريبة</a:t>
            </a:r>
            <a:r>
              <a:rPr dirty="0"/>
              <a:t> </a:t>
            </a:r>
            <a:r>
              <a:rPr dirty="0" err="1"/>
              <a:t>على</a:t>
            </a:r>
            <a:r>
              <a:rPr dirty="0"/>
              <a:t> </a:t>
            </a:r>
            <a:r>
              <a:rPr dirty="0" err="1"/>
              <a:t>الادخار</a:t>
            </a:r>
            <a:r>
              <a:rPr dirty="0"/>
              <a:t> </a:t>
            </a:r>
            <a:r>
              <a:rPr dirty="0" err="1"/>
              <a:t>والاستثمار</a:t>
            </a:r>
            <a:endParaRPr dirty="0"/>
          </a:p>
        </p:txBody>
      </p:sp>
      <p:sp>
        <p:nvSpPr>
          <p:cNvPr id="3" name="Content Placeholder 2"/>
          <p:cNvSpPr>
            <a:spLocks noGrp="1"/>
          </p:cNvSpPr>
          <p:nvPr>
            <p:ph idx="1"/>
          </p:nvPr>
        </p:nvSpPr>
        <p:spPr/>
        <p:txBody>
          <a:bodyPr/>
          <a:lstStyle/>
          <a:p>
            <a:endParaRPr/>
          </a:p>
          <a:p>
            <a:r>
              <a:t>تقلل الضريبة من الدخل القابل للتصرف.</a:t>
            </a:r>
          </a:p>
          <a:p>
            <a:r>
              <a:t>انخفاض الادخار الخاص وارتفاع الادخار العام.</a:t>
            </a:r>
          </a:p>
          <a:p>
            <a:r>
              <a:t>الاستثمار العام أقل كفاءة من الاستثمار الخاص.</a:t>
            </a:r>
          </a:p>
          <a:p>
            <a:r>
              <a:t>ضرائب الدخل تقلل الكفاية الحدية لرأس المال.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dirty="0" smtClean="0"/>
              <a:t>تعريف المالية العامة</a:t>
            </a:r>
            <a:endParaRPr lang="fr-FR" dirty="0"/>
          </a:p>
        </p:txBody>
      </p:sp>
      <p:sp>
        <p:nvSpPr>
          <p:cNvPr id="3" name="Espace réservé du contenu 2"/>
          <p:cNvSpPr>
            <a:spLocks noGrp="1"/>
          </p:cNvSpPr>
          <p:nvPr>
            <p:ph idx="1"/>
          </p:nvPr>
        </p:nvSpPr>
        <p:spPr>
          <a:xfrm>
            <a:off x="457200" y="3048000"/>
            <a:ext cx="8229600" cy="3276600"/>
          </a:xfrm>
        </p:spPr>
        <p:txBody>
          <a:bodyPr>
            <a:normAutofit/>
          </a:bodyPr>
          <a:lstStyle/>
          <a:p>
            <a:r>
              <a:rPr lang="ar-SA" dirty="0" smtClean="0"/>
              <a:t>تُعرف المالية العامة بأنها ذلك الفرع من فروع العلوم الاقتصادية الذي يهتم بدراسة الأنشطة المالية التي تقوم </a:t>
            </a:r>
            <a:r>
              <a:rPr lang="ar-SA" dirty="0" err="1" smtClean="0"/>
              <a:t>بها</a:t>
            </a:r>
            <a:r>
              <a:rPr lang="ar-SA" dirty="0" smtClean="0"/>
              <a:t> الدولة والهيئات العمومية، في سبيل تعبئة الموارد المالية وتخصيصها لإشباع الحاجات العامة، بما يحقق المصلحة العامة ويساهم في الاستقرار والنمو الاقتصادي والاجتماعي</a:t>
            </a:r>
            <a:r>
              <a:rPr lang="fr-FR" dirty="0" smtClean="0"/>
              <a:t>.</a:t>
            </a:r>
          </a:p>
          <a:p>
            <a:pPr>
              <a:buNone/>
            </a:pPr>
            <a:endParaRPr lang="fr-FR" dirty="0" smtClean="0"/>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7</a:t>
            </a:fld>
            <a:endParaRPr lang="en-US"/>
          </a:p>
        </p:txBody>
      </p:sp>
      <p:sp>
        <p:nvSpPr>
          <p:cNvPr id="6" name="Rectangle à coins arrondis 5"/>
          <p:cNvSpPr/>
          <p:nvPr/>
        </p:nvSpPr>
        <p:spPr>
          <a:xfrm>
            <a:off x="2057400" y="2057400"/>
            <a:ext cx="4876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t>التعريف الاول </a:t>
            </a:r>
            <a:endParaRPr lang="fr-FR" sz="3600" b="1"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أثر</a:t>
            </a:r>
            <a:r>
              <a:rPr dirty="0"/>
              <a:t> </a:t>
            </a:r>
            <a:r>
              <a:rPr dirty="0" err="1"/>
              <a:t>الضريبة</a:t>
            </a:r>
            <a:r>
              <a:rPr dirty="0"/>
              <a:t> </a:t>
            </a:r>
            <a:r>
              <a:rPr dirty="0" err="1"/>
              <a:t>على</a:t>
            </a:r>
            <a:r>
              <a:rPr dirty="0"/>
              <a:t> </a:t>
            </a:r>
            <a:r>
              <a:rPr dirty="0" err="1"/>
              <a:t>التشغيل</a:t>
            </a:r>
            <a:r>
              <a:rPr dirty="0"/>
              <a:t> </a:t>
            </a:r>
            <a:r>
              <a:rPr dirty="0" err="1"/>
              <a:t>والنشاط</a:t>
            </a:r>
            <a:r>
              <a:rPr dirty="0"/>
              <a:t> </a:t>
            </a:r>
            <a:r>
              <a:rPr dirty="0" err="1"/>
              <a:t>الاقتصادي</a:t>
            </a:r>
            <a:endParaRPr dirty="0"/>
          </a:p>
        </p:txBody>
      </p:sp>
      <p:sp>
        <p:nvSpPr>
          <p:cNvPr id="3" name="Content Placeholder 2"/>
          <p:cNvSpPr>
            <a:spLocks noGrp="1"/>
          </p:cNvSpPr>
          <p:nvPr>
            <p:ph idx="1"/>
          </p:nvPr>
        </p:nvSpPr>
        <p:spPr/>
        <p:txBody>
          <a:bodyPr/>
          <a:lstStyle/>
          <a:p>
            <a:endParaRPr/>
          </a:p>
          <a:p>
            <a:r>
              <a:t>تخفيف الضرائب خلال الكساد يشجع الاستثمار.</a:t>
            </a:r>
          </a:p>
          <a:p>
            <a:r>
              <a:t>رفع الضرائب خلال التضخم يحد من الطلب الكلي.</a:t>
            </a:r>
          </a:p>
          <a:p>
            <a:r>
              <a:t>الضرائب المباشرة تخفض الدخل، وغير المباشرة تضغط على الاستهلاك.</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المطلب</a:t>
            </a:r>
            <a:r>
              <a:rPr dirty="0"/>
              <a:t> </a:t>
            </a:r>
            <a:r>
              <a:rPr dirty="0" err="1"/>
              <a:t>الثاني</a:t>
            </a:r>
            <a:r>
              <a:rPr dirty="0"/>
              <a:t>: </a:t>
            </a:r>
            <a:r>
              <a:rPr dirty="0" err="1"/>
              <a:t>أثر</a:t>
            </a:r>
            <a:r>
              <a:rPr dirty="0"/>
              <a:t> </a:t>
            </a:r>
            <a:r>
              <a:rPr dirty="0" err="1"/>
              <a:t>الضريبة</a:t>
            </a:r>
            <a:r>
              <a:rPr dirty="0"/>
              <a:t> </a:t>
            </a:r>
            <a:r>
              <a:rPr dirty="0" err="1"/>
              <a:t>على</a:t>
            </a:r>
            <a:r>
              <a:rPr dirty="0"/>
              <a:t> </a:t>
            </a:r>
            <a:r>
              <a:rPr dirty="0" err="1"/>
              <a:t>إعادة</a:t>
            </a:r>
            <a:r>
              <a:rPr dirty="0"/>
              <a:t> </a:t>
            </a:r>
            <a:r>
              <a:rPr dirty="0" err="1"/>
              <a:t>توزيع</a:t>
            </a:r>
            <a:r>
              <a:rPr dirty="0"/>
              <a:t> </a:t>
            </a:r>
            <a:r>
              <a:rPr dirty="0" err="1"/>
              <a:t>الدخل</a:t>
            </a:r>
            <a:r>
              <a:rPr dirty="0"/>
              <a:t> </a:t>
            </a:r>
            <a:r>
              <a:rPr dirty="0" err="1"/>
              <a:t>القومي</a:t>
            </a:r>
            <a:endParaRPr dirty="0"/>
          </a:p>
        </p:txBody>
      </p:sp>
      <p:sp>
        <p:nvSpPr>
          <p:cNvPr id="3" name="Content Placeholder 2"/>
          <p:cNvSpPr>
            <a:spLocks noGrp="1"/>
          </p:cNvSpPr>
          <p:nvPr>
            <p:ph idx="1"/>
          </p:nvPr>
        </p:nvSpPr>
        <p:spPr/>
        <p:txBody>
          <a:bodyPr/>
          <a:lstStyle/>
          <a:p>
            <a:endParaRPr/>
          </a:p>
          <a:p>
            <a:r>
              <a:t>تهدف لتحقيق العدالة الاجتماعية وتقليل الفوارق.</a:t>
            </a:r>
          </a:p>
          <a:p>
            <a:r>
              <a:t>تستخدم الدولة الضرائب لإعادة توزيع الدخل.</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الآلية العامة لإعادة التوزيع</a:t>
            </a:r>
          </a:p>
        </p:txBody>
      </p:sp>
      <p:sp>
        <p:nvSpPr>
          <p:cNvPr id="3" name="Content Placeholder 2"/>
          <p:cNvSpPr>
            <a:spLocks noGrp="1"/>
          </p:cNvSpPr>
          <p:nvPr>
            <p:ph idx="1"/>
          </p:nvPr>
        </p:nvSpPr>
        <p:spPr/>
        <p:txBody>
          <a:bodyPr/>
          <a:lstStyle/>
          <a:p>
            <a:endParaRPr/>
          </a:p>
          <a:p>
            <a:r>
              <a:t>التوزيع الأولي يتم عبر عوامل الإنتاج.</a:t>
            </a:r>
          </a:p>
          <a:p>
            <a:r>
              <a:t>إعادة التوزيع تستخدم أدوات مالية أبرزها الضرائب.</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الضرائب المباشرة ودورها التوزيعي</a:t>
            </a:r>
          </a:p>
        </p:txBody>
      </p:sp>
      <p:sp>
        <p:nvSpPr>
          <p:cNvPr id="3" name="Content Placeholder 2"/>
          <p:cNvSpPr>
            <a:spLocks noGrp="1"/>
          </p:cNvSpPr>
          <p:nvPr>
            <p:ph idx="1"/>
          </p:nvPr>
        </p:nvSpPr>
        <p:spPr/>
        <p:txBody>
          <a:bodyPr/>
          <a:lstStyle/>
          <a:p>
            <a:endParaRPr/>
          </a:p>
          <a:p>
            <a:r>
              <a:t>الضرائب التصاعدية تقلص الفجوة بين الدخول.</a:t>
            </a:r>
          </a:p>
          <a:p>
            <a:r>
              <a:t>الضرائب على رأس المال تحد من تراكم الثروة.</a:t>
            </a:r>
          </a:p>
          <a:p>
            <a:r>
              <a:t>الضرائب النسبية قد تزيد الاختلال.</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الضرائب غير المباشرة وآثارها التوزيعية</a:t>
            </a:r>
          </a:p>
        </p:txBody>
      </p:sp>
      <p:sp>
        <p:nvSpPr>
          <p:cNvPr id="3" name="Content Placeholder 2"/>
          <p:cNvSpPr>
            <a:spLocks noGrp="1"/>
          </p:cNvSpPr>
          <p:nvPr>
            <p:ph idx="1"/>
          </p:nvPr>
        </p:nvSpPr>
        <p:spPr/>
        <p:txBody>
          <a:bodyPr/>
          <a:lstStyle/>
          <a:p>
            <a:endParaRPr/>
          </a:p>
          <a:p>
            <a:r>
              <a:t>الضرائب على السلع الضرورية تثقل كاهل الفقراء.</a:t>
            </a:r>
          </a:p>
          <a:p>
            <a:r>
              <a:t>الضرائب على السلع الكمالية تركز العبء على الأغنياء.</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خاتمة</a:t>
            </a:r>
            <a:r>
              <a:rPr dirty="0"/>
              <a:t> </a:t>
            </a:r>
            <a:r>
              <a:rPr dirty="0" err="1"/>
              <a:t>المحاضرة</a:t>
            </a:r>
            <a:endParaRPr dirty="0"/>
          </a:p>
        </p:txBody>
      </p:sp>
      <p:sp>
        <p:nvSpPr>
          <p:cNvPr id="3" name="Content Placeholder 2"/>
          <p:cNvSpPr>
            <a:spLocks noGrp="1"/>
          </p:cNvSpPr>
          <p:nvPr>
            <p:ph idx="1"/>
          </p:nvPr>
        </p:nvSpPr>
        <p:spPr/>
        <p:txBody>
          <a:bodyPr/>
          <a:lstStyle/>
          <a:p>
            <a:endParaRPr/>
          </a:p>
          <a:p>
            <a:r>
              <a:t>الإيرادات العامة أساس تمويل الدولة.</a:t>
            </a:r>
          </a:p>
          <a:p>
            <a:r>
              <a:t>لم تعد مقتصرة على تغطية النفقات بل أصبحت أداة اقتصادية.</a:t>
            </a:r>
          </a:p>
          <a:p>
            <a:r>
              <a:t>نجاح السياسة المالية مرتبط بحسن إدارة الموارد العامة.</a:t>
            </a:r>
          </a:p>
          <a:p>
            <a:r>
              <a:t>الربط بين الإيرادات والنفقات ضروري لفهم الميزانية.</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t>المحاضرة السابعة: مفاهيم عامة حول الميزانية العامة</a:t>
            </a:r>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المبحث</a:t>
            </a:r>
            <a:r>
              <a:rPr dirty="0"/>
              <a:t> </a:t>
            </a:r>
            <a:r>
              <a:rPr dirty="0" err="1"/>
              <a:t>الأول</a:t>
            </a:r>
            <a:r>
              <a:rPr dirty="0"/>
              <a:t>: </a:t>
            </a:r>
            <a:r>
              <a:rPr dirty="0" err="1"/>
              <a:t>مفاهيم</a:t>
            </a:r>
            <a:r>
              <a:rPr dirty="0"/>
              <a:t> </a:t>
            </a:r>
            <a:r>
              <a:rPr dirty="0" err="1"/>
              <a:t>عامة</a:t>
            </a:r>
            <a:r>
              <a:rPr dirty="0"/>
              <a:t> </a:t>
            </a:r>
            <a:r>
              <a:rPr dirty="0" err="1"/>
              <a:t>حول</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r>
              <a:t>• الميزانية العامة أداة مالية وقانونية واقتصادية.</a:t>
            </a:r>
          </a:p>
          <a:p>
            <a:r>
              <a:t>• تعكس توجهات الدولة الاستراتيجية.</a:t>
            </a:r>
          </a:p>
          <a:p>
            <a:r>
              <a:t>• تُنظم السلوك المالي وتحدد أولويات الإنفاق والتحصيل.</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المطلب</a:t>
            </a:r>
            <a:r>
              <a:rPr dirty="0"/>
              <a:t> </a:t>
            </a:r>
            <a:r>
              <a:rPr dirty="0" err="1"/>
              <a:t>الأول</a:t>
            </a:r>
            <a:r>
              <a:rPr dirty="0"/>
              <a:t>: </a:t>
            </a:r>
            <a:r>
              <a:rPr dirty="0" err="1"/>
              <a:t>تعريف</a:t>
            </a:r>
            <a:r>
              <a:rPr dirty="0"/>
              <a:t> </a:t>
            </a:r>
            <a:r>
              <a:rPr dirty="0" err="1"/>
              <a:t>الموازنة</a:t>
            </a:r>
            <a:r>
              <a:rPr dirty="0"/>
              <a:t> </a:t>
            </a:r>
            <a:r>
              <a:rPr dirty="0" err="1"/>
              <a:t>العامة</a:t>
            </a:r>
            <a:endParaRPr dirty="0"/>
          </a:p>
        </p:txBody>
      </p:sp>
      <p:sp>
        <p:nvSpPr>
          <p:cNvPr id="3" name="Content Placeholder 2"/>
          <p:cNvSpPr>
            <a:spLocks noGrp="1"/>
          </p:cNvSpPr>
          <p:nvPr>
            <p:ph idx="1"/>
          </p:nvPr>
        </p:nvSpPr>
        <p:spPr/>
        <p:txBody>
          <a:bodyPr/>
          <a:lstStyle/>
          <a:p>
            <a:r>
              <a:t>• الموازنة خطة مالية تقديرية لسنة مالية.</a:t>
            </a:r>
          </a:p>
          <a:p>
            <a:r>
              <a:t>• تتضمن الإيرادات المتوقعة والنفقات المقررة.</a:t>
            </a:r>
          </a:p>
          <a:p>
            <a:r>
              <a:t>• تُعد وفق قواعد محاسبية وتشريعية وتُعرض للمصادقة.</a:t>
            </a:r>
          </a:p>
          <a:p>
            <a:r>
              <a:t>• تعكس السياسة الاقتصادية والاجتماعية للدولة.</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أهمية</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r>
              <a:t>• أداة للتخطيط المالي وتحقيق التوازن الاقتصادي.</a:t>
            </a:r>
          </a:p>
          <a:p>
            <a:r>
              <a:t>• وسيلة لضبط التضخم والركود عبر أدوات الإنفاق والإيرادات.</a:t>
            </a:r>
          </a:p>
          <a:p>
            <a:r>
              <a:t>• تجسد الرقابة البرلمانية على الحكومة.</a:t>
            </a:r>
          </a:p>
          <a:p>
            <a:r>
              <a:t>• تعكس توجهات الدولة السياسية والاجتماعية.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2590800"/>
            <a:ext cx="8229600" cy="3733800"/>
          </a:xfrm>
        </p:spPr>
        <p:txBody>
          <a:bodyPr/>
          <a:lstStyle/>
          <a:p>
            <a:r>
              <a:rPr lang="ar-SA" dirty="0" smtClean="0"/>
              <a:t>وقد عرفها الفقيه الفرنسي </a:t>
            </a:r>
            <a:r>
              <a:rPr lang="ar-SA" i="1" dirty="0" err="1" smtClean="0"/>
              <a:t>غاستون</a:t>
            </a:r>
            <a:r>
              <a:rPr lang="ar-SA" i="1" dirty="0" smtClean="0"/>
              <a:t> </a:t>
            </a:r>
            <a:r>
              <a:rPr lang="ar-SA" i="1" dirty="0" err="1" smtClean="0"/>
              <a:t>جيز</a:t>
            </a:r>
            <a:r>
              <a:rPr lang="ar-SA" dirty="0" smtClean="0"/>
              <a:t> بأنها</a:t>
            </a:r>
            <a:r>
              <a:rPr lang="fr-FR" dirty="0" smtClean="0"/>
              <a:t>: </a:t>
            </a:r>
            <a:r>
              <a:rPr lang="ar-SA" dirty="0" smtClean="0"/>
              <a:t>مجموعة القواعد التي ينبغي على الحكومات والهيئات العامة اتباعها في تحديد النفقات العمومية وتأمين الموارد اللازمة لتغطيتها، مع توزيع الأعباء المالية بعدالة بين أفراد المجتمع</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8</a:t>
            </a:fld>
            <a:endParaRPr lang="en-US"/>
          </a:p>
        </p:txBody>
      </p:sp>
      <p:sp>
        <p:nvSpPr>
          <p:cNvPr id="7" name="Rectangle à coins arrondis 6"/>
          <p:cNvSpPr/>
          <p:nvPr/>
        </p:nvSpPr>
        <p:spPr>
          <a:xfrm>
            <a:off x="2133600" y="1524000"/>
            <a:ext cx="4876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t>التعريف الثاني </a:t>
            </a:r>
            <a:endParaRPr lang="fr-FR" sz="3600" b="1"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المطلب</a:t>
            </a:r>
            <a:r>
              <a:rPr dirty="0"/>
              <a:t> </a:t>
            </a:r>
            <a:r>
              <a:rPr dirty="0" err="1"/>
              <a:t>الثاني</a:t>
            </a:r>
            <a:r>
              <a:rPr dirty="0"/>
              <a:t>: </a:t>
            </a:r>
            <a:r>
              <a:rPr dirty="0" err="1"/>
              <a:t>عناصر</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r>
              <a:t>• وثيقة تقديرية مستقبلية.</a:t>
            </a:r>
          </a:p>
          <a:p>
            <a:r>
              <a:t>• تتطلب المصادقة التشريعية.</a:t>
            </a:r>
          </a:p>
          <a:p>
            <a:r>
              <a:t>• أداة لتنفيذ السياسات العامة.</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الميزانية كوثيقة تقديرية مستقبلية</a:t>
            </a:r>
          </a:p>
        </p:txBody>
      </p:sp>
      <p:sp>
        <p:nvSpPr>
          <p:cNvPr id="3" name="Content Placeholder 2"/>
          <p:cNvSpPr>
            <a:spLocks noGrp="1"/>
          </p:cNvSpPr>
          <p:nvPr>
            <p:ph idx="1"/>
          </p:nvPr>
        </p:nvSpPr>
        <p:spPr/>
        <p:txBody>
          <a:bodyPr/>
          <a:lstStyle/>
          <a:p>
            <a:r>
              <a:t>• تشمل التوقعات حول النفقات والإيرادات.</a:t>
            </a:r>
          </a:p>
          <a:p>
            <a:r>
              <a:t>• تُترجم أولويات الدولة في القطاعات الحيوية.</a:t>
            </a:r>
          </a:p>
          <a:p>
            <a:r>
              <a:t>• تمثل رؤية استشرافية للأداء المالي.</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الإقرار</a:t>
            </a:r>
            <a:r>
              <a:rPr dirty="0"/>
              <a:t> </a:t>
            </a:r>
            <a:r>
              <a:rPr dirty="0" err="1"/>
              <a:t>والموافقة</a:t>
            </a:r>
            <a:r>
              <a:rPr dirty="0"/>
              <a:t> </a:t>
            </a:r>
            <a:r>
              <a:rPr dirty="0" err="1"/>
              <a:t>التشريعية</a:t>
            </a:r>
            <a:endParaRPr dirty="0"/>
          </a:p>
        </p:txBody>
      </p:sp>
      <p:sp>
        <p:nvSpPr>
          <p:cNvPr id="3" name="Content Placeholder 2"/>
          <p:cNvSpPr>
            <a:spLocks noGrp="1"/>
          </p:cNvSpPr>
          <p:nvPr>
            <p:ph idx="1"/>
          </p:nvPr>
        </p:nvSpPr>
        <p:spPr/>
        <p:txBody>
          <a:bodyPr/>
          <a:lstStyle/>
          <a:p>
            <a:r>
              <a:t>• شرط أساسي لتنفيذ الميزانية.</a:t>
            </a:r>
          </a:p>
          <a:p>
            <a:r>
              <a:t>• يعزز الرقابة البرلمانية والديمقراطية المالية.</a:t>
            </a:r>
          </a:p>
          <a:p>
            <a:r>
              <a:t>• يجسد التوافق بين السلطات.</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الميزانية</a:t>
            </a:r>
            <a:r>
              <a:rPr dirty="0"/>
              <a:t> </a:t>
            </a:r>
            <a:r>
              <a:rPr dirty="0" err="1"/>
              <a:t>كأداة</a:t>
            </a:r>
            <a:r>
              <a:rPr dirty="0"/>
              <a:t> </a:t>
            </a:r>
            <a:r>
              <a:rPr dirty="0" err="1"/>
              <a:t>لتنفيذ</a:t>
            </a:r>
            <a:r>
              <a:rPr dirty="0"/>
              <a:t> </a:t>
            </a:r>
            <a:r>
              <a:rPr dirty="0" err="1"/>
              <a:t>السياسات</a:t>
            </a:r>
            <a:r>
              <a:rPr dirty="0"/>
              <a:t> </a:t>
            </a:r>
            <a:r>
              <a:rPr dirty="0" err="1"/>
              <a:t>العامة</a:t>
            </a:r>
            <a:endParaRPr dirty="0"/>
          </a:p>
        </p:txBody>
      </p:sp>
      <p:sp>
        <p:nvSpPr>
          <p:cNvPr id="3" name="Content Placeholder 2"/>
          <p:cNvSpPr>
            <a:spLocks noGrp="1"/>
          </p:cNvSpPr>
          <p:nvPr>
            <p:ph idx="1"/>
          </p:nvPr>
        </p:nvSpPr>
        <p:spPr/>
        <p:txBody>
          <a:bodyPr/>
          <a:lstStyle/>
          <a:p>
            <a:r>
              <a:t>• تجسد البرامج الحكومية في شكل اعتمادات.</a:t>
            </a:r>
          </a:p>
          <a:p>
            <a:r>
              <a:t>• تترجم الأهداف التنموية إلى إجراءات عملية.</a:t>
            </a:r>
          </a:p>
          <a:p>
            <a:r>
              <a:t>• وسيلة لتوجيه الموارد نحو الأولويات الوطنية.</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dirty="0" err="1"/>
              <a:t>المبحث</a:t>
            </a:r>
            <a:r>
              <a:rPr dirty="0"/>
              <a:t> </a:t>
            </a:r>
            <a:r>
              <a:rPr dirty="0" err="1"/>
              <a:t>الثاني</a:t>
            </a:r>
            <a:r>
              <a:rPr dirty="0"/>
              <a:t>: </a:t>
            </a:r>
            <a:r>
              <a:rPr dirty="0" err="1"/>
              <a:t>قواعد</a:t>
            </a:r>
            <a:r>
              <a:rPr dirty="0"/>
              <a:t> </a:t>
            </a:r>
            <a:r>
              <a:rPr dirty="0" err="1"/>
              <a:t>ومبادئ</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endParaRPr/>
          </a:p>
          <a:p>
            <a:pPr lvl="1"/>
            <a:r>
              <a:t>تخضع الميزانية لمبادئ تهدف للشفافية والانضباط والفعالية.</a:t>
            </a:r>
          </a:p>
          <a:p>
            <a:pPr lvl="1"/>
            <a:r>
              <a:t>هذه المبادئ توجه إعداد وتنفيذ ومراقبة الميزانية.</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المطلب</a:t>
            </a:r>
            <a:r>
              <a:rPr dirty="0"/>
              <a:t> </a:t>
            </a:r>
            <a:r>
              <a:rPr dirty="0" err="1"/>
              <a:t>الأول</a:t>
            </a:r>
            <a:r>
              <a:rPr dirty="0"/>
              <a:t>: </a:t>
            </a:r>
            <a:r>
              <a:rPr dirty="0" err="1"/>
              <a:t>قواعد</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endParaRPr/>
          </a:p>
          <a:p>
            <a:pPr lvl="1"/>
            <a:r>
              <a:t>تتضمن قواعد أساسية مثل السنوية، التوازن، والوحدة.</a:t>
            </a:r>
          </a:p>
          <a:p>
            <a:pPr lvl="1"/>
            <a:r>
              <a:t>تهدف لترسيخ الرقابة والانضباط المالي.</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قاعدة</a:t>
            </a:r>
            <a:r>
              <a:rPr dirty="0"/>
              <a:t> </a:t>
            </a:r>
            <a:r>
              <a:rPr dirty="0" err="1"/>
              <a:t>سنوية</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إعداد الميزانية لسنة واحدة فقط.</a:t>
            </a:r>
          </a:p>
          <a:p>
            <a:pPr lvl="1"/>
            <a:r>
              <a:t>اعتبارات سياسية: الرقابة البرلمانية السنوية.</a:t>
            </a:r>
          </a:p>
          <a:p>
            <a:pPr lvl="1"/>
            <a:r>
              <a:t>اعتبارات مالية: صعوبة التنبؤ الطويل.</a:t>
            </a:r>
          </a:p>
          <a:p>
            <a:pPr lvl="1"/>
            <a:r>
              <a:t>استثناءات: الميزانية الإثني عشرية، الاعتمادات الإضافية، الميزانية الدورية، اعتمادات الدفع.</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قاعدة</a:t>
            </a:r>
            <a:r>
              <a:rPr dirty="0"/>
              <a:t> </a:t>
            </a:r>
            <a:r>
              <a:rPr dirty="0" err="1"/>
              <a:t>توازن</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تساوي الإيرادات مع النفقات.</a:t>
            </a:r>
          </a:p>
          <a:p>
            <a:pPr lvl="1"/>
            <a:r>
              <a:t>الليبراليون: ضرورة التوازن لتجنب الدين.</a:t>
            </a:r>
          </a:p>
          <a:p>
            <a:pPr lvl="1"/>
            <a:r>
              <a:t>الكينزيون: العجز قد يكون أداة لتنشيط الاقتصاد.</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قاعدة</a:t>
            </a:r>
            <a:r>
              <a:rPr dirty="0"/>
              <a:t> </a:t>
            </a:r>
            <a:r>
              <a:rPr dirty="0" err="1"/>
              <a:t>وحدة</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إدراج كل الإيرادات والنفقات في وثيقة واحدة.</a:t>
            </a:r>
          </a:p>
          <a:p>
            <a:pPr lvl="1"/>
            <a:r>
              <a:t>تعزيز الشفافية والرقابة.</a:t>
            </a:r>
          </a:p>
          <a:p>
            <a:pPr lvl="1"/>
            <a:r>
              <a:t>استثناءات: الميزانيات المستقلة، الاستثنائية، الملحقة، الحسابات الخاصة بالخزينة.</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المطلب</a:t>
            </a:r>
            <a:r>
              <a:rPr dirty="0"/>
              <a:t> </a:t>
            </a:r>
            <a:r>
              <a:rPr dirty="0" err="1"/>
              <a:t>الثاني</a:t>
            </a:r>
            <a:r>
              <a:rPr dirty="0"/>
              <a:t>: </a:t>
            </a:r>
            <a:r>
              <a:rPr dirty="0" err="1"/>
              <a:t>مبادئ</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endParaRPr/>
          </a:p>
          <a:p>
            <a:pPr lvl="1"/>
            <a:r>
              <a:t>تهدف لتنظيم إعداد وتنفيذ ومراقبة الميزانية.</a:t>
            </a:r>
          </a:p>
          <a:p>
            <a:pPr lvl="1"/>
            <a:r>
              <a:t>أهمها: وحدة الميزانية، عمومية الميزانية.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2971800"/>
            <a:ext cx="8229600" cy="3352800"/>
          </a:xfrm>
        </p:spPr>
        <p:txBody>
          <a:bodyPr/>
          <a:lstStyle/>
          <a:p>
            <a:r>
              <a:rPr lang="ar-SA" dirty="0" smtClean="0"/>
              <a:t>أما في المفهوم الحديث، فتمثل المالية العامة مجموعة المبادئ التي تنظم سلوك الدولة المالي، وتُعنى بدراسة النفقات العامة، الإيرادات العامة، والميزانية العامة، والعلاقات المتبادلة بينها في إطار السياسة الاقتصادية الكلية</a:t>
            </a:r>
            <a:r>
              <a:rPr lang="fr-FR" dirty="0" smtClean="0"/>
              <a:t>.</a:t>
            </a:r>
          </a:p>
          <a:p>
            <a:endParaRPr lang="fr-FR" dirty="0"/>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B6F15528-21DE-4FAA-801E-634DDDAF4B2B}" type="slidenum">
              <a:rPr lang="en-US" smtClean="0"/>
              <a:pPr/>
              <a:t>9</a:t>
            </a:fld>
            <a:endParaRPr lang="en-US"/>
          </a:p>
        </p:txBody>
      </p:sp>
      <p:sp>
        <p:nvSpPr>
          <p:cNvPr id="6" name="Rectangle à coins arrondis 5"/>
          <p:cNvSpPr/>
          <p:nvPr/>
        </p:nvSpPr>
        <p:spPr>
          <a:xfrm>
            <a:off x="2057400" y="2057400"/>
            <a:ext cx="4876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t>التعريف الثالث </a:t>
            </a:r>
            <a:endParaRPr lang="fr-FR" sz="3600" b="1"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مبدأ وحدة الميزانية</a:t>
            </a:r>
          </a:p>
        </p:txBody>
      </p:sp>
      <p:sp>
        <p:nvSpPr>
          <p:cNvPr id="3" name="Content Placeholder 2"/>
          <p:cNvSpPr>
            <a:spLocks noGrp="1"/>
          </p:cNvSpPr>
          <p:nvPr>
            <p:ph idx="1"/>
          </p:nvPr>
        </p:nvSpPr>
        <p:spPr/>
        <p:txBody>
          <a:bodyPr/>
          <a:lstStyle/>
          <a:p>
            <a:endParaRPr/>
          </a:p>
          <a:p>
            <a:pPr lvl="1"/>
            <a:r>
              <a:t>وثيقة واحدة تتضمن كل الإيرادات والنفقات.</a:t>
            </a:r>
          </a:p>
          <a:p>
            <a:pPr lvl="1"/>
            <a:r>
              <a:t>يسهل الرقابة وتقييم الوضع المالي.</a:t>
            </a:r>
          </a:p>
          <a:p>
            <a:pPr lvl="1"/>
            <a:r>
              <a:t>استثناءات: الميزانيات المستقلة، الاستثنائية، الملحقة، الحسابات الخاصة بالخزينة.</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مبدأ</a:t>
            </a:r>
            <a:r>
              <a:rPr dirty="0"/>
              <a:t> </a:t>
            </a:r>
            <a:r>
              <a:rPr dirty="0" err="1"/>
              <a:t>عمومية</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إدراج كل الإيرادات والنفقات دون مقاصة.</a:t>
            </a:r>
          </a:p>
          <a:p>
            <a:pPr lvl="1"/>
            <a:r>
              <a:t>عدم تخصيص مورد لنفقة معينة.</a:t>
            </a:r>
          </a:p>
          <a:p>
            <a:pPr lvl="1"/>
            <a:r>
              <a:t>استثناءات: الميزانيات المستقلة، الاستثنائية، الملحقة، الحسابات الخاصة.</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المبحث</a:t>
            </a:r>
            <a:r>
              <a:rPr dirty="0"/>
              <a:t> </a:t>
            </a:r>
            <a:r>
              <a:rPr dirty="0" err="1"/>
              <a:t>الثالث</a:t>
            </a:r>
            <a:r>
              <a:rPr dirty="0"/>
              <a:t>: </a:t>
            </a:r>
            <a:r>
              <a:rPr dirty="0" err="1"/>
              <a:t>دورة</a:t>
            </a:r>
            <a:r>
              <a:rPr dirty="0"/>
              <a:t> </a:t>
            </a:r>
            <a:r>
              <a:rPr dirty="0" err="1"/>
              <a:t>الميزانية</a:t>
            </a:r>
            <a:r>
              <a:rPr dirty="0"/>
              <a:t> </a:t>
            </a:r>
            <a:r>
              <a:rPr dirty="0" err="1"/>
              <a:t>العامة</a:t>
            </a:r>
            <a:endParaRPr dirty="0"/>
          </a:p>
        </p:txBody>
      </p:sp>
      <p:sp>
        <p:nvSpPr>
          <p:cNvPr id="3" name="Content Placeholder 2"/>
          <p:cNvSpPr>
            <a:spLocks noGrp="1"/>
          </p:cNvSpPr>
          <p:nvPr>
            <p:ph idx="1"/>
          </p:nvPr>
        </p:nvSpPr>
        <p:spPr/>
        <p:txBody>
          <a:bodyPr/>
          <a:lstStyle/>
          <a:p>
            <a:endParaRPr/>
          </a:p>
          <a:p>
            <a:pPr lvl="1"/>
            <a:r>
              <a:t>تمر بأربع مراحل: الإعداد – الاعتماد – التنفيذ – المراقبة.</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المطلب الأول: إعداد وتحضير الميزانية</a:t>
            </a:r>
          </a:p>
        </p:txBody>
      </p:sp>
      <p:sp>
        <p:nvSpPr>
          <p:cNvPr id="3" name="Content Placeholder 2"/>
          <p:cNvSpPr>
            <a:spLocks noGrp="1"/>
          </p:cNvSpPr>
          <p:nvPr>
            <p:ph idx="1"/>
          </p:nvPr>
        </p:nvSpPr>
        <p:spPr/>
        <p:txBody>
          <a:bodyPr/>
          <a:lstStyle/>
          <a:p>
            <a:endParaRPr/>
          </a:p>
          <a:p>
            <a:pPr lvl="1"/>
            <a:r>
              <a:t>تتم وفق منهجية دقيقة تعكس أولويات الدولة.</a:t>
            </a:r>
          </a:p>
          <a:p>
            <a:pPr lvl="1"/>
            <a:r>
              <a:t>تشارك فيها كل الوزارات تحت إشراف وزارة المالية.</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السلطة</a:t>
            </a:r>
            <a:r>
              <a:rPr dirty="0"/>
              <a:t> </a:t>
            </a:r>
            <a:r>
              <a:rPr dirty="0" err="1"/>
              <a:t>المختصة</a:t>
            </a:r>
            <a:r>
              <a:rPr dirty="0"/>
              <a:t> </a:t>
            </a:r>
            <a:r>
              <a:rPr dirty="0" err="1"/>
              <a:t>بإعداد</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تتولاها وزارة المالية.</a:t>
            </a:r>
          </a:p>
          <a:p>
            <a:pPr lvl="1"/>
            <a:r>
              <a:t>تعكس البرامج والسياسات العمومية.</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الإجراءات</a:t>
            </a:r>
            <a:r>
              <a:rPr dirty="0"/>
              <a:t> </a:t>
            </a:r>
            <a:r>
              <a:rPr dirty="0" err="1"/>
              <a:t>الفنية</a:t>
            </a:r>
            <a:r>
              <a:rPr dirty="0"/>
              <a:t> </a:t>
            </a:r>
            <a:r>
              <a:rPr dirty="0" err="1"/>
              <a:t>لإعداد</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إعداد تقييم اقتصادي أولي.</a:t>
            </a:r>
          </a:p>
          <a:p>
            <a:pPr lvl="1"/>
            <a:r>
              <a:t>إصدار منشور الإرشادات للوزارات.</a:t>
            </a:r>
          </a:p>
          <a:p>
            <a:pPr lvl="1"/>
            <a:r>
              <a:t>إعداد الوزارات لميزانياتها القطاعية.</a:t>
            </a:r>
          </a:p>
          <a:p>
            <a:pPr lvl="1"/>
            <a:r>
              <a:t>مراجعة وزارة المالية للمقترحات.</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طرق</a:t>
            </a:r>
            <a:r>
              <a:rPr dirty="0"/>
              <a:t> </a:t>
            </a:r>
            <a:r>
              <a:rPr dirty="0" err="1"/>
              <a:t>تقدير</a:t>
            </a:r>
            <a:r>
              <a:rPr dirty="0"/>
              <a:t> </a:t>
            </a:r>
            <a:r>
              <a:rPr dirty="0" err="1"/>
              <a:t>النفقات</a:t>
            </a:r>
            <a:r>
              <a:rPr dirty="0"/>
              <a:t> </a:t>
            </a:r>
            <a:r>
              <a:rPr dirty="0" err="1"/>
              <a:t>والإيرادات</a:t>
            </a:r>
            <a:endParaRPr dirty="0"/>
          </a:p>
        </p:txBody>
      </p:sp>
      <p:sp>
        <p:nvSpPr>
          <p:cNvPr id="3" name="Content Placeholder 2"/>
          <p:cNvSpPr>
            <a:spLocks noGrp="1"/>
          </p:cNvSpPr>
          <p:nvPr>
            <p:ph idx="1"/>
          </p:nvPr>
        </p:nvSpPr>
        <p:spPr/>
        <p:txBody>
          <a:bodyPr/>
          <a:lstStyle/>
          <a:p>
            <a:endParaRPr/>
          </a:p>
          <a:p>
            <a:pPr lvl="1"/>
            <a:r>
              <a:t>النفقات: اعتمادات محددة – تقديرية – برامج.</a:t>
            </a:r>
          </a:p>
          <a:p>
            <a:pPr lvl="1"/>
            <a:r>
              <a:t>الإيرادات: طريقة آلية – طريقة مباشرة.</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المطلب الثاني: اعتماد وتنفيذ ومراقبة الميزانية</a:t>
            </a:r>
          </a:p>
        </p:txBody>
      </p:sp>
      <p:sp>
        <p:nvSpPr>
          <p:cNvPr id="3" name="Content Placeholder 2"/>
          <p:cNvSpPr>
            <a:spLocks noGrp="1"/>
          </p:cNvSpPr>
          <p:nvPr>
            <p:ph idx="1"/>
          </p:nvPr>
        </p:nvSpPr>
        <p:spPr/>
        <p:txBody>
          <a:bodyPr/>
          <a:lstStyle/>
          <a:p>
            <a:endParaRPr/>
          </a:p>
          <a:p>
            <a:pPr lvl="1"/>
            <a:r>
              <a:t>تعتمد من البرلمان، ثم تُنفذ، ثم تُراقب.</a:t>
            </a:r>
          </a:p>
          <a:p>
            <a:pPr lvl="1"/>
            <a:r>
              <a:t>تشمل الرقابة الإدارية والسياسية والقضائية.</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اعتماد الميزانية</a:t>
            </a:r>
          </a:p>
        </p:txBody>
      </p:sp>
      <p:sp>
        <p:nvSpPr>
          <p:cNvPr id="3" name="Content Placeholder 2"/>
          <p:cNvSpPr>
            <a:spLocks noGrp="1"/>
          </p:cNvSpPr>
          <p:nvPr>
            <p:ph idx="1"/>
          </p:nvPr>
        </p:nvSpPr>
        <p:spPr/>
        <p:txBody>
          <a:bodyPr/>
          <a:lstStyle/>
          <a:p>
            <a:endParaRPr/>
          </a:p>
          <a:p>
            <a:pPr lvl="1"/>
            <a:r>
              <a:t>المناقشة العامة – التفصيلية – المصادقة النهائية.</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dirty="0" err="1"/>
              <a:t>تنفيذ</a:t>
            </a:r>
            <a:r>
              <a:rPr dirty="0"/>
              <a:t> </a:t>
            </a:r>
            <a:r>
              <a:rPr dirty="0" err="1"/>
              <a:t>الميزانية</a:t>
            </a:r>
            <a:endParaRPr dirty="0"/>
          </a:p>
        </p:txBody>
      </p:sp>
      <p:sp>
        <p:nvSpPr>
          <p:cNvPr id="3" name="Content Placeholder 2"/>
          <p:cNvSpPr>
            <a:spLocks noGrp="1"/>
          </p:cNvSpPr>
          <p:nvPr>
            <p:ph idx="1"/>
          </p:nvPr>
        </p:nvSpPr>
        <p:spPr/>
        <p:txBody>
          <a:bodyPr/>
          <a:lstStyle/>
          <a:p>
            <a:endParaRPr/>
          </a:p>
          <a:p>
            <a:pPr lvl="1"/>
            <a:r>
              <a:t>تحصيل الإيرادات: إثبات – تصفية – تحصيل.</a:t>
            </a:r>
          </a:p>
          <a:p>
            <a:pPr lvl="1"/>
            <a:r>
              <a:t>دفع النفقات: التزام – تصفية – أمر بالصرف – الدفع.</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4854</TotalTime>
  <Words>4056</Words>
  <Application>Microsoft Office PowerPoint</Application>
  <PresentationFormat>Affichage à l'écran (4:3)</PresentationFormat>
  <Paragraphs>491</Paragraphs>
  <Slides>103</Slides>
  <Notes>1</Notes>
  <HiddenSlides>0</HiddenSlides>
  <MMClips>0</MMClips>
  <ScaleCrop>false</ScaleCrop>
  <HeadingPairs>
    <vt:vector size="4" baseType="variant">
      <vt:variant>
        <vt:lpstr>Thème</vt:lpstr>
      </vt:variant>
      <vt:variant>
        <vt:i4>1</vt:i4>
      </vt:variant>
      <vt:variant>
        <vt:lpstr>Titres des diapositives</vt:lpstr>
      </vt:variant>
      <vt:variant>
        <vt:i4>103</vt:i4>
      </vt:variant>
    </vt:vector>
  </HeadingPairs>
  <TitlesOfParts>
    <vt:vector size="104" baseType="lpstr">
      <vt:lpstr>Flow</vt:lpstr>
      <vt:lpstr>Diapositive 1</vt:lpstr>
      <vt:lpstr>Diapositive 2</vt:lpstr>
      <vt:lpstr>المحاضرة الأولى: ماهية المالية العامة</vt:lpstr>
      <vt:lpstr>تمهيد</vt:lpstr>
      <vt:lpstr>Diapositive 5</vt:lpstr>
      <vt:lpstr>وتنقسم الحاجات إلى نوعين رئيسيين:</vt:lpstr>
      <vt:lpstr>تعريف المالية العامة</vt:lpstr>
      <vt:lpstr>Diapositive 8</vt:lpstr>
      <vt:lpstr>Diapositive 9</vt:lpstr>
      <vt:lpstr>أوجه الاختلاف بين النفقة العامة والنفقة الخاصة</vt:lpstr>
      <vt:lpstr>Diapositive 11</vt:lpstr>
      <vt:lpstr>Diapositive 12</vt:lpstr>
      <vt:lpstr>العلاقة بين المالية العامة والنظرية الاقتصادية</vt:lpstr>
      <vt:lpstr>Diapositive 14</vt:lpstr>
      <vt:lpstr>Diapositive 15</vt:lpstr>
      <vt:lpstr>المحاضرة الثانية: تطور علم المالية العامة</vt:lpstr>
      <vt:lpstr>علاقة المالية العامة بعلم الاقتصاد</vt:lpstr>
      <vt:lpstr>علاقة المالية العامة بالعلوم الاجتماعية والسياسية</vt:lpstr>
      <vt:lpstr>علاقة المالية العامة بعلم القانون</vt:lpstr>
      <vt:lpstr>علاقة المالية العامة بعلم الإحصاء والمحاسبة</vt:lpstr>
      <vt:lpstr> دور المالية العامة فى الأنظمة المختلفة </vt:lpstr>
      <vt:lpstr>Diapositive 22</vt:lpstr>
      <vt:lpstr> المحاضرة الثالثة ماهية النفقة العامة</vt:lpstr>
      <vt:lpstr>تمهيد</vt:lpstr>
      <vt:lpstr>Diapositive 25</vt:lpstr>
      <vt:lpstr>Diapositive 26</vt:lpstr>
      <vt:lpstr>مصدر النفقة العامة</vt:lpstr>
      <vt:lpstr>أنواع النفقات العامة</vt:lpstr>
      <vt:lpstr>تقسيمات النفقات من حيث الغرض أو الأثر</vt:lpstr>
      <vt:lpstr>قواعد الإنفاق العام</vt:lpstr>
      <vt:lpstr>Diapositive 31</vt:lpstr>
      <vt:lpstr>Diapositive 32</vt:lpstr>
      <vt:lpstr>أسباب تزايد النفقات العامة</vt:lpstr>
      <vt:lpstr> المحاضرة الثالثة أهمية النفقات العامة</vt:lpstr>
      <vt:lpstr>أهمية النفقات العامة</vt:lpstr>
      <vt:lpstr>أهداف المحاضرة</vt:lpstr>
      <vt:lpstr>دور النفقات العامة</vt:lpstr>
      <vt:lpstr>النفقات العامة والنمو الاقتصادي</vt:lpstr>
      <vt:lpstr>الاستقرار الاقتصادي</vt:lpstr>
      <vt:lpstr>إعادة توزيع الدخل</vt:lpstr>
      <vt:lpstr>أهداف النفقات العامة</vt:lpstr>
      <vt:lpstr>آثار النفقات العامة</vt:lpstr>
      <vt:lpstr>الآثار المباشرة</vt:lpstr>
      <vt:lpstr>الآثار غير المباشرة</vt:lpstr>
      <vt:lpstr>أثر المضاعف</vt:lpstr>
      <vt:lpstr>أثر المعجل</vt:lpstr>
      <vt:lpstr>الخلاصة</vt:lpstr>
      <vt:lpstr>المحاضرة الرابعة: الإيرادات العامة</vt:lpstr>
      <vt:lpstr>ماهية الإيرادات العامة</vt:lpstr>
      <vt:lpstr>مفهوم الإيرادات العامة</vt:lpstr>
      <vt:lpstr>تطور الإيرادات العامة</vt:lpstr>
      <vt:lpstr>أنواع الإيرادات العامة</vt:lpstr>
      <vt:lpstr>معايير تقسيم الإيرادات العامة</vt:lpstr>
      <vt:lpstr>المحاضرة الخامسة : مصادر الإيرادات العامة</vt:lpstr>
      <vt:lpstr>مصادر الإيرادات العامة</vt:lpstr>
      <vt:lpstr>الإيرادات من ممتلكات الدولة (الدومين)</vt:lpstr>
      <vt:lpstr>الإيرادات الإدارية - الرسوم</vt:lpstr>
      <vt:lpstr>الإيرادات الإدارية - الإتاوات</vt:lpstr>
      <vt:lpstr>الإيرادات الإدارية - الغرامات</vt:lpstr>
      <vt:lpstr>الإيرادات الضريبية</vt:lpstr>
      <vt:lpstr>أركان الضريبة</vt:lpstr>
      <vt:lpstr>قواعد الضريبة</vt:lpstr>
      <vt:lpstr>أنواع الضرائب</vt:lpstr>
      <vt:lpstr>أهداف الضريبة</vt:lpstr>
      <vt:lpstr>المحاضرة السادسة: الآثار الاقتصادية للضريبة</vt:lpstr>
      <vt:lpstr>المبحث الثالث: الآثار الاقتصادية للضريبة</vt:lpstr>
      <vt:lpstr>المطلب الأول: أثر الضريبة على المتغيرات الاقتصادية الكلية</vt:lpstr>
      <vt:lpstr>أثر الضريبة على الإنتاج والاستثمار</vt:lpstr>
      <vt:lpstr>أثر الضريبة على الادخار والاستثمار</vt:lpstr>
      <vt:lpstr>أثر الضريبة على التشغيل والنشاط الاقتصادي</vt:lpstr>
      <vt:lpstr>المطلب الثاني: أثر الضريبة على إعادة توزيع الدخل القومي</vt:lpstr>
      <vt:lpstr>الآلية العامة لإعادة التوزيع</vt:lpstr>
      <vt:lpstr>الضرائب المباشرة ودورها التوزيعي</vt:lpstr>
      <vt:lpstr>الضرائب غير المباشرة وآثارها التوزيعية</vt:lpstr>
      <vt:lpstr>خاتمة المحاضرة</vt:lpstr>
      <vt:lpstr>المحاضرة السابعة: مفاهيم عامة حول الميزانية العامة</vt:lpstr>
      <vt:lpstr>المبحث الأول: مفاهيم عامة حول الميزانية العامة</vt:lpstr>
      <vt:lpstr>المطلب الأول: تعريف الموازنة العامة</vt:lpstr>
      <vt:lpstr>أهمية الميزانية العامة</vt:lpstr>
      <vt:lpstr>المطلب الثاني: عناصر الميزانية العامة</vt:lpstr>
      <vt:lpstr>الميزانية كوثيقة تقديرية مستقبلية</vt:lpstr>
      <vt:lpstr>الإقرار والموافقة التشريعية</vt:lpstr>
      <vt:lpstr>الميزانية كأداة لتنفيذ السياسات العامة</vt:lpstr>
      <vt:lpstr>المبحث الثاني: قواعد ومبادئ الميزانية العامة</vt:lpstr>
      <vt:lpstr>المطلب الأول: قواعد الميزانية العامة</vt:lpstr>
      <vt:lpstr>قاعدة سنوية الميزانية</vt:lpstr>
      <vt:lpstr>قاعدة توازن الميزانية</vt:lpstr>
      <vt:lpstr>قاعدة وحدة الميزانية</vt:lpstr>
      <vt:lpstr>المطلب الثاني: مبادئ الميزانية العامة</vt:lpstr>
      <vt:lpstr>مبدأ وحدة الميزانية</vt:lpstr>
      <vt:lpstr>مبدأ عمومية الميزانية</vt:lpstr>
      <vt:lpstr>المبحث الثالث: دورة الميزانية العامة</vt:lpstr>
      <vt:lpstr>المطلب الأول: إعداد وتحضير الميزانية</vt:lpstr>
      <vt:lpstr>السلطة المختصة بإعداد الميزانية</vt:lpstr>
      <vt:lpstr>الإجراءات الفنية لإعداد الميزانية</vt:lpstr>
      <vt:lpstr>طرق تقدير النفقات والإيرادات</vt:lpstr>
      <vt:lpstr>المطلب الثاني: اعتماد وتنفيذ ومراقبة الميزانية</vt:lpstr>
      <vt:lpstr>اعتماد الميزانية</vt:lpstr>
      <vt:lpstr>تنفيذ الميزانية</vt:lpstr>
      <vt:lpstr>مراقبة تنفيذ الميزانية</vt:lpstr>
      <vt:lpstr>خلاصة الفصل</vt:lpstr>
      <vt:lpstr>Diapositive 102</vt:lpstr>
      <vt:lpstr>Diapositive 103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pc-noora</dc:creator>
  <cp:lastModifiedBy>cmib_info</cp:lastModifiedBy>
  <cp:revision>64</cp:revision>
  <dcterms:created xsi:type="dcterms:W3CDTF">2006-08-16T00:00:00Z</dcterms:created>
  <dcterms:modified xsi:type="dcterms:W3CDTF">2025-12-10T12:08:51Z</dcterms:modified>
</cp:coreProperties>
</file>