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432" r:id="rId3"/>
    <p:sldId id="261" r:id="rId4"/>
    <p:sldId id="263" r:id="rId5"/>
    <p:sldId id="268" r:id="rId6"/>
    <p:sldId id="273" r:id="rId7"/>
    <p:sldId id="274" r:id="rId8"/>
    <p:sldId id="430" r:id="rId9"/>
    <p:sldId id="431" r:id="rId10"/>
    <p:sldId id="272" r:id="rId11"/>
    <p:sldId id="275" r:id="rId12"/>
    <p:sldId id="276" r:id="rId13"/>
    <p:sldId id="277" r:id="rId14"/>
    <p:sldId id="278" r:id="rId15"/>
    <p:sldId id="279" r:id="rId16"/>
    <p:sldId id="284" r:id="rId17"/>
    <p:sldId id="283" r:id="rId18"/>
    <p:sldId id="282" r:id="rId19"/>
    <p:sldId id="301" r:id="rId20"/>
    <p:sldId id="295" r:id="rId21"/>
    <p:sldId id="300" r:id="rId22"/>
    <p:sldId id="299" r:id="rId23"/>
    <p:sldId id="298" r:id="rId24"/>
    <p:sldId id="297" r:id="rId25"/>
    <p:sldId id="429"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80" d="100"/>
          <a:sy n="80" d="100"/>
        </p:scale>
        <p:origin x="150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7112F481-8071-41C8-95C2-1BF0B4B0BBA3}"/>
    <pc:docChg chg="custSel addSld delSld modSld">
      <pc:chgData name="miloud" userId="746845292902c628" providerId="LiveId" clId="{7112F481-8071-41C8-95C2-1BF0B4B0BBA3}" dt="2026-04-16T09:23:55.431" v="630" actId="478"/>
      <pc:docMkLst>
        <pc:docMk/>
      </pc:docMkLst>
      <pc:sldChg chg="addSp delSp modSp mod delAnim modAnim">
        <pc:chgData name="miloud" userId="746845292902c628" providerId="LiveId" clId="{7112F481-8071-41C8-95C2-1BF0B4B0BBA3}" dt="2026-04-16T09:23:55.431" v="630" actId="478"/>
        <pc:sldMkLst>
          <pc:docMk/>
          <pc:sldMk cId="0" sldId="256"/>
        </pc:sldMkLst>
        <pc:spChg chg="del mod">
          <ac:chgData name="miloud" userId="746845292902c628" providerId="LiveId" clId="{7112F481-8071-41C8-95C2-1BF0B4B0BBA3}" dt="2026-04-16T09:14:59.027" v="4" actId="478"/>
          <ac:spMkLst>
            <pc:docMk/>
            <pc:sldMk cId="0" sldId="256"/>
            <ac:spMk id="5" creationId="{00000000-0000-0000-0000-000000000000}"/>
          </ac:spMkLst>
        </pc:spChg>
        <pc:spChg chg="mod">
          <ac:chgData name="miloud" userId="746845292902c628" providerId="LiveId" clId="{7112F481-8071-41C8-95C2-1BF0B4B0BBA3}" dt="2026-04-16T09:19:53.461" v="475" actId="1035"/>
          <ac:spMkLst>
            <pc:docMk/>
            <pc:sldMk cId="0" sldId="256"/>
            <ac:spMk id="7" creationId="{00000000-0000-0000-0000-000000000000}"/>
          </ac:spMkLst>
        </pc:spChg>
        <pc:spChg chg="add mod">
          <ac:chgData name="miloud" userId="746845292902c628" providerId="LiveId" clId="{7112F481-8071-41C8-95C2-1BF0B4B0BBA3}" dt="2026-04-16T09:21:55.359" v="579" actId="313"/>
          <ac:spMkLst>
            <pc:docMk/>
            <pc:sldMk cId="0" sldId="256"/>
            <ac:spMk id="8" creationId="{7400DF34-2EE5-4A96-A5FC-9D7222D06E12}"/>
          </ac:spMkLst>
        </pc:spChg>
        <pc:spChg chg="add mod">
          <ac:chgData name="miloud" userId="746845292902c628" providerId="LiveId" clId="{7112F481-8071-41C8-95C2-1BF0B4B0BBA3}" dt="2026-04-16T09:23:34.340" v="606" actId="1035"/>
          <ac:spMkLst>
            <pc:docMk/>
            <pc:sldMk cId="0" sldId="256"/>
            <ac:spMk id="9" creationId="{325325B0-A5BE-4062-9FEE-2F0AEA6A6E99}"/>
          </ac:spMkLst>
        </pc:spChg>
        <pc:spChg chg="add mod">
          <ac:chgData name="miloud" userId="746845292902c628" providerId="LiveId" clId="{7112F481-8071-41C8-95C2-1BF0B4B0BBA3}" dt="2026-04-16T09:22:03.552" v="580" actId="313"/>
          <ac:spMkLst>
            <pc:docMk/>
            <pc:sldMk cId="0" sldId="256"/>
            <ac:spMk id="10" creationId="{57469E32-AC2A-4CD9-91B3-18FCFCA1EB1C}"/>
          </ac:spMkLst>
        </pc:spChg>
        <pc:picChg chg="add mod">
          <ac:chgData name="miloud" userId="746845292902c628" providerId="LiveId" clId="{7112F481-8071-41C8-95C2-1BF0B4B0BBA3}" dt="2026-04-16T09:23:40.624" v="629" actId="1035"/>
          <ac:picMkLst>
            <pc:docMk/>
            <pc:sldMk cId="0" sldId="256"/>
            <ac:picMk id="1026" creationId="{8929FA1D-E028-476D-8BF5-D1B5C2EAC376}"/>
          </ac:picMkLst>
        </pc:picChg>
        <pc:picChg chg="del mod">
          <ac:chgData name="miloud" userId="746845292902c628" providerId="LiveId" clId="{7112F481-8071-41C8-95C2-1BF0B4B0BBA3}" dt="2026-04-16T09:23:55.431" v="630" actId="478"/>
          <ac:picMkLst>
            <pc:docMk/>
            <pc:sldMk cId="0" sldId="256"/>
            <ac:picMk id="1027" creationId="{00000000-0000-0000-0000-000000000000}"/>
          </ac:picMkLst>
        </pc:picChg>
        <pc:picChg chg="mod">
          <ac:chgData name="miloud" userId="746845292902c628" providerId="LiveId" clId="{7112F481-8071-41C8-95C2-1BF0B4B0BBA3}" dt="2026-04-16T09:23:12.533" v="594" actId="14100"/>
          <ac:picMkLst>
            <pc:docMk/>
            <pc:sldMk cId="0" sldId="256"/>
            <ac:picMk id="2064" creationId="{00000000-0000-0000-0000-000000000000}"/>
          </ac:picMkLst>
        </pc:picChg>
      </pc:sldChg>
      <pc:sldChg chg="del">
        <pc:chgData name="miloud" userId="746845292902c628" providerId="LiveId" clId="{7112F481-8071-41C8-95C2-1BF0B4B0BBA3}" dt="2026-04-16T09:12:22.822" v="0" actId="47"/>
        <pc:sldMkLst>
          <pc:docMk/>
          <pc:sldMk cId="0" sldId="335"/>
        </pc:sldMkLst>
      </pc:sldChg>
      <pc:sldChg chg="del">
        <pc:chgData name="miloud" userId="746845292902c628" providerId="LiveId" clId="{7112F481-8071-41C8-95C2-1BF0B4B0BBA3}" dt="2026-04-16T09:12:33.810" v="1" actId="47"/>
        <pc:sldMkLst>
          <pc:docMk/>
          <pc:sldMk cId="0" sldId="428"/>
        </pc:sldMkLst>
      </pc:sldChg>
      <pc:sldChg chg="add">
        <pc:chgData name="miloud" userId="746845292902c628" providerId="LiveId" clId="{7112F481-8071-41C8-95C2-1BF0B4B0BBA3}" dt="2026-04-16T09:14:52.043" v="2" actId="2890"/>
        <pc:sldMkLst>
          <pc:docMk/>
          <pc:sldMk cId="4202552925" sldId="4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2</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31779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4/16/2026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4/16/2026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4/16/2026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4/16/2026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4/16/2026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4/16/2026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4/16/2026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4/16/2026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4/16/2026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4/16/2026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4/16/2026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4/16/2026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dirty="0">
                <a:latin typeface="Apple Garamond" panose="02000506080000020004" pitchFamily="2" charset="0"/>
              </a:rPr>
              <a:t> 01</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643" y="260648"/>
            <a:ext cx="8568952" cy="2308324"/>
          </a:xfrm>
          <a:prstGeom prst="rect">
            <a:avLst/>
          </a:prstGeom>
          <a:solidFill>
            <a:schemeClr val="accent2">
              <a:lumMod val="40000"/>
              <a:lumOff val="60000"/>
            </a:schemeClr>
          </a:solidFill>
        </p:spPr>
        <p:txBody>
          <a:bodyPr wrap="square">
            <a:spAutoFit/>
          </a:bodyPr>
          <a:lstStyle/>
          <a:p>
            <a:r>
              <a:rPr lang="fr-FR" dirty="0">
                <a:solidFill>
                  <a:schemeClr val="bg2">
                    <a:lumMod val="25000"/>
                  </a:schemeClr>
                </a:solidFill>
              </a:rPr>
              <a:t>e) aux personnes internes ou externes à l'organisme, qui évaluent ou auditent le système de management de la qualité en termes de conformité aux exigences de l'ISO 9001 (par exemple auditeurs, autorités réglementaires, organismes de certification/enregistrement);</a:t>
            </a:r>
          </a:p>
          <a:p>
            <a:r>
              <a:rPr lang="fr-FR" dirty="0">
                <a:solidFill>
                  <a:srgbClr val="FFFF00"/>
                </a:solidFill>
              </a:rPr>
              <a:t>f) aux personnes internes ou externes à l'organisme qui donnent des conseils ou fournissent une formation sur le système de management de la qualité qui lui convient;</a:t>
            </a:r>
          </a:p>
          <a:p>
            <a:r>
              <a:rPr lang="fr-FR" dirty="0">
                <a:solidFill>
                  <a:schemeClr val="accent5">
                    <a:lumMod val="75000"/>
                  </a:schemeClr>
                </a:solidFill>
              </a:rPr>
              <a:t>g) aux personnes qui élaborent des normes apparentées.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30" y="3212976"/>
            <a:ext cx="5775378" cy="275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80">
                                          <p:stCondLst>
                                            <p:cond delay="0"/>
                                          </p:stCondLst>
                                        </p:cTn>
                                        <p:tgtEl>
                                          <p:spTgt spid="4098"/>
                                        </p:tgtEl>
                                      </p:cBhvr>
                                    </p:animEffect>
                                    <p:anim calcmode="lin" valueType="num">
                                      <p:cBhvr>
                                        <p:cTn id="2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8"/>
                                        </p:tgtEl>
                                      </p:cBhvr>
                                      <p:to x="100000" y="60000"/>
                                    </p:animScale>
                                    <p:animScale>
                                      <p:cBhvr>
                                        <p:cTn id="32" dur="166" decel="50000">
                                          <p:stCondLst>
                                            <p:cond delay="676"/>
                                          </p:stCondLst>
                                        </p:cTn>
                                        <p:tgtEl>
                                          <p:spTgt spid="4098"/>
                                        </p:tgtEl>
                                      </p:cBhvr>
                                      <p:to x="100000" y="100000"/>
                                    </p:animScale>
                                    <p:animScale>
                                      <p:cBhvr>
                                        <p:cTn id="33" dur="26">
                                          <p:stCondLst>
                                            <p:cond delay="1312"/>
                                          </p:stCondLst>
                                        </p:cTn>
                                        <p:tgtEl>
                                          <p:spTgt spid="4098"/>
                                        </p:tgtEl>
                                      </p:cBhvr>
                                      <p:to x="100000" y="80000"/>
                                    </p:animScale>
                                    <p:animScale>
                                      <p:cBhvr>
                                        <p:cTn id="34" dur="166" decel="50000">
                                          <p:stCondLst>
                                            <p:cond delay="1338"/>
                                          </p:stCondLst>
                                        </p:cTn>
                                        <p:tgtEl>
                                          <p:spTgt spid="4098"/>
                                        </p:tgtEl>
                                      </p:cBhvr>
                                      <p:to x="100000" y="100000"/>
                                    </p:animScale>
                                    <p:animScale>
                                      <p:cBhvr>
                                        <p:cTn id="35" dur="26">
                                          <p:stCondLst>
                                            <p:cond delay="1642"/>
                                          </p:stCondLst>
                                        </p:cTn>
                                        <p:tgtEl>
                                          <p:spTgt spid="4098"/>
                                        </p:tgtEl>
                                      </p:cBhvr>
                                      <p:to x="100000" y="90000"/>
                                    </p:animScale>
                                    <p:animScale>
                                      <p:cBhvr>
                                        <p:cTn id="36" dur="166" decel="50000">
                                          <p:stCondLst>
                                            <p:cond delay="1668"/>
                                          </p:stCondLst>
                                        </p:cTn>
                                        <p:tgtEl>
                                          <p:spTgt spid="4098"/>
                                        </p:tgtEl>
                                      </p:cBhvr>
                                      <p:to x="100000" y="100000"/>
                                    </p:animScale>
                                    <p:animScale>
                                      <p:cBhvr>
                                        <p:cTn id="37" dur="26">
                                          <p:stCondLst>
                                            <p:cond delay="1808"/>
                                          </p:stCondLst>
                                        </p:cTn>
                                        <p:tgtEl>
                                          <p:spTgt spid="4098"/>
                                        </p:tgtEl>
                                      </p:cBhvr>
                                      <p:to x="100000" y="95000"/>
                                    </p:animScale>
                                    <p:animScale>
                                      <p:cBhvr>
                                        <p:cTn id="38"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88640"/>
            <a:ext cx="8352928" cy="2308324"/>
          </a:xfrm>
          <a:prstGeom prst="rect">
            <a:avLst/>
          </a:prstGeom>
          <a:solidFill>
            <a:schemeClr val="accent4">
              <a:lumMod val="75000"/>
            </a:schemeClr>
          </a:solidFill>
        </p:spPr>
        <p:txBody>
          <a:bodyPr wrap="square">
            <a:spAutoFit/>
          </a:bodyPr>
          <a:lstStyle/>
          <a:p>
            <a:r>
              <a:rPr lang="fr-FR" b="1" dirty="0">
                <a:solidFill>
                  <a:schemeClr val="bg1"/>
                </a:solidFill>
              </a:rPr>
              <a:t>Système de management de la santé et de la sécurité au travail (SMS)</a:t>
            </a:r>
            <a:r>
              <a:rPr lang="fr-FR" dirty="0">
                <a:solidFill>
                  <a:schemeClr val="bg1"/>
                </a:solidFill>
              </a:rPr>
              <a:t>:</a:t>
            </a:r>
            <a:br>
              <a:rPr lang="fr-FR" dirty="0">
                <a:solidFill>
                  <a:srgbClr val="FFFF00"/>
                </a:solidFill>
              </a:rPr>
            </a:br>
            <a:r>
              <a:rPr lang="fr-FR" dirty="0">
                <a:solidFill>
                  <a:srgbClr val="FFFF00"/>
                </a:solidFill>
              </a:rPr>
              <a:t>Un système de management de la santé et de la sécurité au travail (SMS) est un dispositif (outil) de gestion combinant personnes, politiques, moyens et visant à améliorer les performances d'une entreprise en matière de santé et de sécurité au travail (S&amp;ST). C’est une démarche volontaire qui vise à :</a:t>
            </a:r>
            <a:br>
              <a:rPr lang="fr-FR" dirty="0">
                <a:solidFill>
                  <a:srgbClr val="FFFF00"/>
                </a:solidFill>
              </a:rPr>
            </a:br>
            <a:r>
              <a:rPr lang="fr-FR" dirty="0">
                <a:solidFill>
                  <a:srgbClr val="FFFF00"/>
                </a:solidFill>
              </a:rPr>
              <a:t>- Limiter les dysfonctionnements en SST,</a:t>
            </a:r>
            <a:br>
              <a:rPr lang="fr-FR" dirty="0">
                <a:solidFill>
                  <a:srgbClr val="FFFF00"/>
                </a:solidFill>
              </a:rPr>
            </a:br>
            <a:r>
              <a:rPr lang="fr-FR" dirty="0">
                <a:solidFill>
                  <a:srgbClr val="FFFF00"/>
                </a:solidFill>
              </a:rPr>
              <a:t>- Assurer une cohérence globale avec les autres démarches de management. </a:t>
            </a:r>
            <a:br>
              <a:rPr lang="fr-FR" dirty="0">
                <a:solidFill>
                  <a:srgbClr val="FFFF00"/>
                </a:solidFill>
              </a:rPr>
            </a:br>
            <a:endParaRPr lang="fr-FR" dirty="0">
              <a:solidFill>
                <a:srgbClr val="FFFF00"/>
              </a:solidFill>
            </a:endParaRPr>
          </a:p>
        </p:txBody>
      </p:sp>
      <p:pic>
        <p:nvPicPr>
          <p:cNvPr id="30722" name="Picture 2" descr="Image associÃ©e"/>
          <p:cNvPicPr>
            <a:picLocks noChangeAspect="1" noChangeArrowheads="1"/>
          </p:cNvPicPr>
          <p:nvPr/>
        </p:nvPicPr>
        <p:blipFill>
          <a:blip r:embed="rId2" cstate="print"/>
          <a:srcRect/>
          <a:stretch>
            <a:fillRect/>
          </a:stretch>
        </p:blipFill>
        <p:spPr bwMode="auto">
          <a:xfrm>
            <a:off x="11196736" y="-2"/>
            <a:ext cx="9144000" cy="6858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8.33333E-7 0 L -1.23229 -0.01042 " pathEditMode="relative" rAng="0" ptsTypes="AA">
                                      <p:cBhvr>
                                        <p:cTn id="24" dur="2000" fill="hold"/>
                                        <p:tgtEl>
                                          <p:spTgt spid="30722"/>
                                        </p:tgtEl>
                                        <p:attrNameLst>
                                          <p:attrName>ppt_x</p:attrName>
                                          <p:attrName>ppt_y</p:attrName>
                                        </p:attrNameLst>
                                      </p:cBhvr>
                                      <p:rCtr x="-616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8352928" cy="2031325"/>
          </a:xfrm>
          <a:prstGeom prst="rect">
            <a:avLst/>
          </a:prstGeom>
        </p:spPr>
        <p:txBody>
          <a:bodyPr wrap="square">
            <a:spAutoFit/>
          </a:bodyPr>
          <a:lstStyle/>
          <a:p>
            <a:r>
              <a:rPr lang="fr-FR" b="1" dirty="0">
                <a:solidFill>
                  <a:srgbClr val="FFFF00"/>
                </a:solidFill>
              </a:rPr>
              <a:t>Les avantages attendus du SMS sont:</a:t>
            </a:r>
            <a:br>
              <a:rPr lang="fr-FR" dirty="0">
                <a:solidFill>
                  <a:schemeClr val="bg1"/>
                </a:solidFill>
              </a:rPr>
            </a:br>
            <a:r>
              <a:rPr lang="fr-FR" dirty="0">
                <a:solidFill>
                  <a:schemeClr val="bg1"/>
                </a:solidFill>
              </a:rPr>
              <a:t>- Diminution des accidents et des maladies professionnelles</a:t>
            </a:r>
            <a:br>
              <a:rPr lang="fr-FR" dirty="0">
                <a:solidFill>
                  <a:schemeClr val="bg1"/>
                </a:solidFill>
              </a:rPr>
            </a:br>
            <a:r>
              <a:rPr lang="fr-FR" dirty="0">
                <a:solidFill>
                  <a:schemeClr val="bg1"/>
                </a:solidFill>
              </a:rPr>
              <a:t>- Assurance de prévention et de protection des salariés</a:t>
            </a:r>
            <a:br>
              <a:rPr lang="fr-FR" dirty="0">
                <a:solidFill>
                  <a:schemeClr val="bg1"/>
                </a:solidFill>
              </a:rPr>
            </a:br>
            <a:r>
              <a:rPr lang="fr-FR" dirty="0">
                <a:solidFill>
                  <a:schemeClr val="bg1"/>
                </a:solidFill>
              </a:rPr>
              <a:t>- Action sur les situations dangereuses pour éviter l’accident</a:t>
            </a:r>
            <a:br>
              <a:rPr lang="fr-FR" dirty="0">
                <a:solidFill>
                  <a:schemeClr val="bg1"/>
                </a:solidFill>
              </a:rPr>
            </a:br>
            <a:r>
              <a:rPr lang="fr-FR" dirty="0">
                <a:solidFill>
                  <a:schemeClr val="bg1"/>
                </a:solidFill>
              </a:rPr>
              <a:t>- Favorisation et maintien des bonnes pratiques (en hygiène)</a:t>
            </a:r>
            <a:br>
              <a:rPr lang="fr-FR" dirty="0">
                <a:solidFill>
                  <a:schemeClr val="bg1"/>
                </a:solidFill>
              </a:rPr>
            </a:br>
            <a:r>
              <a:rPr lang="fr-FR" dirty="0">
                <a:solidFill>
                  <a:schemeClr val="bg1"/>
                </a:solidFill>
              </a:rPr>
              <a:t>- Amélioration de la motivation du personnel et les conditions de travail, </a:t>
            </a:r>
            <a:br>
              <a:rPr lang="fr-FR" dirty="0">
                <a:solidFill>
                  <a:schemeClr val="bg1"/>
                </a:solidFill>
              </a:rPr>
            </a:br>
            <a:endParaRPr lang="fr-FR" dirty="0">
              <a:solidFill>
                <a:schemeClr val="bg1"/>
              </a:solidFill>
            </a:endParaRPr>
          </a:p>
        </p:txBody>
      </p:sp>
      <p:pic>
        <p:nvPicPr>
          <p:cNvPr id="31746" name="Picture 2" descr="RÃ©sultat de recherche d'images pour &quot;systÃ¨me de management de la santÃ© et de la sÃ©curitÃ© au travail&quot;"/>
          <p:cNvPicPr>
            <a:picLocks noChangeAspect="1" noChangeArrowheads="1"/>
          </p:cNvPicPr>
          <p:nvPr/>
        </p:nvPicPr>
        <p:blipFill>
          <a:blip r:embed="rId2" cstate="print"/>
          <a:srcRect/>
          <a:stretch>
            <a:fillRect/>
          </a:stretch>
        </p:blipFill>
        <p:spPr bwMode="auto">
          <a:xfrm>
            <a:off x="467544" y="2852936"/>
            <a:ext cx="8039100" cy="1828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6672"/>
            <a:ext cx="8352928" cy="2308324"/>
          </a:xfrm>
          <a:prstGeom prst="rect">
            <a:avLst/>
          </a:prstGeom>
        </p:spPr>
        <p:txBody>
          <a:bodyPr wrap="square">
            <a:spAutoFit/>
          </a:bodyPr>
          <a:lstStyle/>
          <a:p>
            <a:pPr algn="just"/>
            <a:r>
              <a:rPr lang="fr-FR" b="1" dirty="0">
                <a:solidFill>
                  <a:schemeClr val="bg1"/>
                </a:solidFill>
              </a:rPr>
              <a:t>Système de management environnemental SME</a:t>
            </a:r>
          </a:p>
          <a:p>
            <a:pPr algn="just"/>
            <a:br>
              <a:rPr lang="fr-FR" b="1" dirty="0">
                <a:solidFill>
                  <a:srgbClr val="FFFF00"/>
                </a:solidFill>
              </a:rPr>
            </a:br>
            <a:r>
              <a:rPr lang="fr-FR" dirty="0">
                <a:solidFill>
                  <a:srgbClr val="FFFF00"/>
                </a:solidFill>
              </a:rPr>
              <a:t>Le management environnemental, aussi appelé gestion environnementale, ou éco management, désigne les méthodes de gestion d'une entité (entreprise, service…) visant à prendre en compte l'impact de ses activités sur l’environnement, à l’évaluer et à le réduire. Il s'inscrit dans une perspective de développement durable. </a:t>
            </a:r>
            <a:br>
              <a:rPr lang="fr-FR" dirty="0">
                <a:solidFill>
                  <a:srgbClr val="FFFF00"/>
                </a:solidFill>
              </a:rPr>
            </a:br>
            <a:endParaRPr lang="fr-FR" dirty="0">
              <a:solidFill>
                <a:srgbClr val="FFFF00"/>
              </a:solidFill>
            </a:endParaRPr>
          </a:p>
        </p:txBody>
      </p:sp>
      <p:pic>
        <p:nvPicPr>
          <p:cNvPr id="32770" name="Picture 2" descr="RÃ©sultat de recherche d'images pour &quot;systÃ¨me de management environnemental&quot;"/>
          <p:cNvPicPr>
            <a:picLocks noChangeAspect="1" noChangeArrowheads="1"/>
          </p:cNvPicPr>
          <p:nvPr/>
        </p:nvPicPr>
        <p:blipFill>
          <a:blip r:embed="rId2" cstate="print"/>
          <a:srcRect/>
          <a:stretch>
            <a:fillRect/>
          </a:stretch>
        </p:blipFill>
        <p:spPr bwMode="auto">
          <a:xfrm>
            <a:off x="10044608"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2.5E-6 0 L -1.10625 0 " pathEditMode="relative" rAng="0" ptsTypes="AA">
                                      <p:cBhvr>
                                        <p:cTn id="24" dur="2000" fill="hold"/>
                                        <p:tgtEl>
                                          <p:spTgt spid="32770"/>
                                        </p:tgtEl>
                                        <p:attrNameLst>
                                          <p:attrName>ppt_x</p:attrName>
                                          <p:attrName>ppt_y</p:attrName>
                                        </p:attrNameLst>
                                      </p:cBhvr>
                                      <p:rCtr x="-5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60648"/>
            <a:ext cx="7488832" cy="2308324"/>
          </a:xfrm>
          <a:prstGeom prst="rect">
            <a:avLst/>
          </a:prstGeom>
        </p:spPr>
        <p:txBody>
          <a:bodyPr wrap="square">
            <a:spAutoFit/>
          </a:bodyPr>
          <a:lstStyle/>
          <a:p>
            <a:r>
              <a:rPr lang="fr-FR" b="1" dirty="0">
                <a:solidFill>
                  <a:schemeClr val="bg1"/>
                </a:solidFill>
              </a:rPr>
              <a:t>Les principaux objectifs du SME sont de :</a:t>
            </a:r>
            <a:br>
              <a:rPr lang="fr-FR" dirty="0">
                <a:solidFill>
                  <a:srgbClr val="FFFF00"/>
                </a:solidFill>
              </a:rPr>
            </a:br>
            <a:r>
              <a:rPr lang="fr-FR" dirty="0">
                <a:solidFill>
                  <a:srgbClr val="FFFF00"/>
                </a:solidFill>
              </a:rPr>
              <a:t>- Respecter la réglementation.</a:t>
            </a:r>
            <a:br>
              <a:rPr lang="fr-FR" dirty="0">
                <a:solidFill>
                  <a:srgbClr val="FFFF00"/>
                </a:solidFill>
              </a:rPr>
            </a:br>
            <a:r>
              <a:rPr lang="fr-FR" dirty="0">
                <a:solidFill>
                  <a:srgbClr val="FFFF00"/>
                </a:solidFill>
              </a:rPr>
              <a:t>- Maîtriser les risques pour le site, les coûts des déchets par des économies d'énergie et de matière première.</a:t>
            </a:r>
            <a:br>
              <a:rPr lang="fr-FR" dirty="0">
                <a:solidFill>
                  <a:srgbClr val="FFFF00"/>
                </a:solidFill>
              </a:rPr>
            </a:br>
            <a:r>
              <a:rPr lang="fr-FR" dirty="0">
                <a:solidFill>
                  <a:srgbClr val="FFFF00"/>
                </a:solidFill>
              </a:rPr>
              <a:t>- Valoriser l'image de l'entreprise.</a:t>
            </a:r>
            <a:br>
              <a:rPr lang="fr-FR" dirty="0">
                <a:solidFill>
                  <a:srgbClr val="FFFF00"/>
                </a:solidFill>
              </a:rPr>
            </a:br>
            <a:r>
              <a:rPr lang="fr-FR" dirty="0">
                <a:solidFill>
                  <a:srgbClr val="FFFF00"/>
                </a:solidFill>
              </a:rPr>
              <a:t>- Communiquer en transparence vis-à-vis du personnel, des parties intéressées, des clients, des assureurs, etc. </a:t>
            </a:r>
            <a:br>
              <a:rPr lang="fr-FR" dirty="0">
                <a:solidFill>
                  <a:srgbClr val="FFFF00"/>
                </a:solidFill>
              </a:rPr>
            </a:br>
            <a:endParaRPr lang="fr-FR" dirty="0">
              <a:solidFill>
                <a:srgbClr val="FFFF00"/>
              </a:solidFill>
            </a:endParaRPr>
          </a:p>
        </p:txBody>
      </p:sp>
      <p:pic>
        <p:nvPicPr>
          <p:cNvPr id="33794" name="Picture 2" descr="Image associÃ©e"/>
          <p:cNvPicPr>
            <a:picLocks noChangeAspect="1" noChangeArrowheads="1"/>
          </p:cNvPicPr>
          <p:nvPr/>
        </p:nvPicPr>
        <p:blipFill>
          <a:blip r:embed="rId2" cstate="print"/>
          <a:srcRect/>
          <a:stretch>
            <a:fillRect/>
          </a:stretch>
        </p:blipFill>
        <p:spPr bwMode="auto">
          <a:xfrm>
            <a:off x="-9525" y="2266216"/>
            <a:ext cx="9153525" cy="45917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748464" cy="1754326"/>
          </a:xfrm>
          <a:prstGeom prst="rect">
            <a:avLst/>
          </a:prstGeom>
        </p:spPr>
        <p:txBody>
          <a:bodyPr wrap="square">
            <a:spAutoFit/>
          </a:bodyPr>
          <a:lstStyle/>
          <a:p>
            <a:r>
              <a:rPr lang="fr-FR" b="1" dirty="0">
                <a:solidFill>
                  <a:srgbClr val="FFFF00"/>
                </a:solidFill>
              </a:rPr>
              <a:t>Les différents outils de management HSE </a:t>
            </a:r>
            <a:r>
              <a:rPr lang="fr-FR" dirty="0">
                <a:solidFill>
                  <a:srgbClr val="FFFF00"/>
                </a:solidFill>
              </a:rPr>
              <a:t>sont :</a:t>
            </a:r>
            <a:br>
              <a:rPr lang="fr-FR" dirty="0">
                <a:solidFill>
                  <a:srgbClr val="FFFF00"/>
                </a:solidFill>
              </a:rPr>
            </a:br>
            <a:r>
              <a:rPr lang="fr-FR" b="1" dirty="0">
                <a:solidFill>
                  <a:srgbClr val="FFFF00"/>
                </a:solidFill>
              </a:rPr>
              <a:t>stratégies/Structure</a:t>
            </a:r>
            <a:br>
              <a:rPr lang="fr-FR" b="1" dirty="0">
                <a:solidFill>
                  <a:schemeClr val="bg1"/>
                </a:solidFill>
              </a:rPr>
            </a:br>
            <a:r>
              <a:rPr lang="fr-FR" dirty="0">
                <a:solidFill>
                  <a:schemeClr val="bg1"/>
                </a:solidFill>
              </a:rPr>
              <a:t> Une politique de prévention et de gestion des risques professionnelle</a:t>
            </a:r>
            <a:br>
              <a:rPr lang="fr-FR" dirty="0">
                <a:solidFill>
                  <a:schemeClr val="bg1"/>
                </a:solidFill>
              </a:rPr>
            </a:br>
            <a:r>
              <a:rPr lang="fr-FR" dirty="0">
                <a:solidFill>
                  <a:schemeClr val="bg1"/>
                </a:solidFill>
              </a:rPr>
              <a:t> Les stratégies générales à développer (responsabilités, voies de communication,</a:t>
            </a:r>
            <a:br>
              <a:rPr lang="fr-FR" dirty="0">
                <a:solidFill>
                  <a:schemeClr val="bg1"/>
                </a:solidFill>
              </a:rPr>
            </a:br>
            <a:r>
              <a:rPr lang="fr-FR" dirty="0">
                <a:solidFill>
                  <a:schemeClr val="bg1"/>
                </a:solidFill>
              </a:rPr>
              <a:t>contrôles, etc.) </a:t>
            </a:r>
            <a:br>
              <a:rPr lang="fr-FR" dirty="0">
                <a:solidFill>
                  <a:schemeClr val="bg1"/>
                </a:solidFill>
              </a:rPr>
            </a:br>
            <a:endParaRPr lang="fr-FR" dirty="0">
              <a:solidFill>
                <a:schemeClr val="bg1"/>
              </a:solidFill>
            </a:endParaRPr>
          </a:p>
        </p:txBody>
      </p:sp>
      <p:pic>
        <p:nvPicPr>
          <p:cNvPr id="39938" name="Picture 2" descr="RÃ©sultat de recherche d'images pour &quot;systÃ¨me de management hygiene securite environnement&quot;"/>
          <p:cNvPicPr>
            <a:picLocks noChangeAspect="1" noChangeArrowheads="1"/>
          </p:cNvPicPr>
          <p:nvPr/>
        </p:nvPicPr>
        <p:blipFill>
          <a:blip r:embed="rId2" cstate="print"/>
          <a:srcRect/>
          <a:stretch>
            <a:fillRect/>
          </a:stretch>
        </p:blipFill>
        <p:spPr bwMode="auto">
          <a:xfrm>
            <a:off x="755576" y="2619374"/>
            <a:ext cx="7620000" cy="42386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352928" cy="3970318"/>
          </a:xfrm>
          <a:prstGeom prst="rect">
            <a:avLst/>
          </a:prstGeom>
        </p:spPr>
        <p:txBody>
          <a:bodyPr wrap="square">
            <a:spAutoFit/>
          </a:bodyPr>
          <a:lstStyle/>
          <a:p>
            <a:r>
              <a:rPr lang="fr-FR" b="1" dirty="0">
                <a:solidFill>
                  <a:schemeClr val="bg1"/>
                </a:solidFill>
              </a:rPr>
              <a:t>Technique</a:t>
            </a:r>
            <a:br>
              <a:rPr lang="fr-FR" b="1" dirty="0">
                <a:solidFill>
                  <a:srgbClr val="FFFF00"/>
                </a:solidFill>
              </a:rPr>
            </a:br>
            <a:r>
              <a:rPr lang="fr-FR" dirty="0">
                <a:solidFill>
                  <a:srgbClr val="FFFF00"/>
                </a:solidFill>
              </a:rPr>
              <a:t>Le matériel, les machines, les outils de travail, les installations, les appareils et les instruments → choisis et sélectionnés, en fonction de :</a:t>
            </a:r>
            <a:br>
              <a:rPr lang="fr-FR" dirty="0">
                <a:solidFill>
                  <a:srgbClr val="FFFF00"/>
                </a:solidFill>
              </a:rPr>
            </a:br>
            <a:r>
              <a:rPr lang="fr-FR" dirty="0">
                <a:solidFill>
                  <a:srgbClr val="FFFF00"/>
                </a:solidFill>
              </a:rPr>
              <a:t> Leurs performances</a:t>
            </a:r>
            <a:br>
              <a:rPr lang="fr-FR" dirty="0">
                <a:solidFill>
                  <a:srgbClr val="FFFF00"/>
                </a:solidFill>
              </a:rPr>
            </a:br>
            <a:r>
              <a:rPr lang="fr-FR" dirty="0">
                <a:solidFill>
                  <a:srgbClr val="FFFF00"/>
                </a:solidFill>
              </a:rPr>
              <a:t> leurs qualités techniques</a:t>
            </a:r>
            <a:br>
              <a:rPr lang="fr-FR" dirty="0">
                <a:solidFill>
                  <a:srgbClr val="FFFF00"/>
                </a:solidFill>
              </a:rPr>
            </a:br>
            <a:r>
              <a:rPr lang="fr-FR" dirty="0">
                <a:solidFill>
                  <a:srgbClr val="FFFF00"/>
                </a:solidFill>
              </a:rPr>
              <a:t> la sécurité intrinsèque de leur utilisation</a:t>
            </a:r>
            <a:br>
              <a:rPr lang="fr-FR" dirty="0">
                <a:solidFill>
                  <a:srgbClr val="FFFF00"/>
                </a:solidFill>
              </a:rPr>
            </a:br>
            <a:r>
              <a:rPr lang="fr-FR" dirty="0">
                <a:solidFill>
                  <a:srgbClr val="FFFF00"/>
                </a:solidFill>
              </a:rPr>
              <a:t>En mettant en place des règles en la matière (les procédures du travail, clairs et détaillés), pour que la technique soit sous contrôle, dans les conditions de déroulement des opérations :</a:t>
            </a:r>
          </a:p>
          <a:p>
            <a:r>
              <a:rPr lang="fr-FR" dirty="0">
                <a:solidFill>
                  <a:srgbClr val="FFFF00"/>
                </a:solidFill>
              </a:rPr>
              <a:t>- normales</a:t>
            </a:r>
            <a:br>
              <a:rPr lang="fr-FR" dirty="0">
                <a:solidFill>
                  <a:srgbClr val="FFFF00"/>
                </a:solidFill>
              </a:rPr>
            </a:br>
            <a:r>
              <a:rPr lang="fr-FR" dirty="0">
                <a:solidFill>
                  <a:srgbClr val="FFFF00"/>
                </a:solidFill>
              </a:rPr>
              <a:t>- anormales (pannes, arrêts d’urgence, dysfonctionnement, etc.)</a:t>
            </a:r>
            <a:br>
              <a:rPr lang="fr-FR" dirty="0">
                <a:solidFill>
                  <a:srgbClr val="FFFF00"/>
                </a:solidFill>
              </a:rPr>
            </a:br>
            <a:r>
              <a:rPr lang="fr-FR" dirty="0">
                <a:solidFill>
                  <a:srgbClr val="FFFF00"/>
                </a:solidFill>
              </a:rPr>
              <a:t>- particulières (essais, réglages, maintenance, mises hors service, etc.). </a:t>
            </a:r>
            <a:br>
              <a:rPr lang="fr-FR" dirty="0">
                <a:solidFill>
                  <a:srgbClr val="FFFF00"/>
                </a:solidFill>
              </a:rPr>
            </a:br>
            <a:br>
              <a:rPr lang="fr-FR" dirty="0">
                <a:solidFill>
                  <a:srgbClr val="FFFF00"/>
                </a:solidFill>
              </a:rPr>
            </a:br>
            <a:endParaRPr lang="fr-FR"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656"/>
            <a:ext cx="8892480" cy="3139321"/>
          </a:xfrm>
          <a:prstGeom prst="rect">
            <a:avLst/>
          </a:prstGeom>
        </p:spPr>
        <p:txBody>
          <a:bodyPr wrap="square">
            <a:spAutoFit/>
          </a:bodyPr>
          <a:lstStyle/>
          <a:p>
            <a:r>
              <a:rPr lang="fr-FR" b="1" dirty="0">
                <a:solidFill>
                  <a:schemeClr val="bg1"/>
                </a:solidFill>
              </a:rPr>
              <a:t>Organisation</a:t>
            </a:r>
            <a:br>
              <a:rPr lang="fr-FR" b="1" dirty="0">
                <a:solidFill>
                  <a:srgbClr val="FFFF00"/>
                </a:solidFill>
              </a:rPr>
            </a:br>
            <a:r>
              <a:rPr lang="fr-FR" dirty="0">
                <a:solidFill>
                  <a:srgbClr val="FFFF00"/>
                </a:solidFill>
              </a:rPr>
              <a:t>On doit prêter attention à :</a:t>
            </a:r>
            <a:br>
              <a:rPr lang="fr-FR" dirty="0">
                <a:solidFill>
                  <a:srgbClr val="FFFF00"/>
                </a:solidFill>
              </a:rPr>
            </a:br>
            <a:r>
              <a:rPr lang="fr-FR" dirty="0">
                <a:solidFill>
                  <a:schemeClr val="bg1"/>
                </a:solidFill>
              </a:rPr>
              <a:t> </a:t>
            </a:r>
            <a:r>
              <a:rPr lang="fr-FR" b="1" dirty="0">
                <a:solidFill>
                  <a:schemeClr val="bg1"/>
                </a:solidFill>
              </a:rPr>
              <a:t>La maitrise des changements : </a:t>
            </a:r>
            <a:r>
              <a:rPr lang="fr-FR" dirty="0">
                <a:solidFill>
                  <a:srgbClr val="FFFF00"/>
                </a:solidFill>
              </a:rPr>
              <a:t>concernent</a:t>
            </a:r>
            <a:br>
              <a:rPr lang="fr-FR" dirty="0">
                <a:solidFill>
                  <a:srgbClr val="FFFF00"/>
                </a:solidFill>
              </a:rPr>
            </a:br>
            <a:r>
              <a:rPr lang="fr-FR" dirty="0">
                <a:solidFill>
                  <a:srgbClr val="FFFF00"/>
                </a:solidFill>
              </a:rPr>
              <a:t>- Les personnes (changement provisoire du poste de travail sans être formé)</a:t>
            </a:r>
            <a:br>
              <a:rPr lang="fr-FR" dirty="0">
                <a:solidFill>
                  <a:srgbClr val="FFFF00"/>
                </a:solidFill>
              </a:rPr>
            </a:br>
            <a:r>
              <a:rPr lang="fr-FR" dirty="0">
                <a:solidFill>
                  <a:srgbClr val="FFFF00"/>
                </a:solidFill>
              </a:rPr>
              <a:t>- Les locaux</a:t>
            </a:r>
            <a:br>
              <a:rPr lang="fr-FR" dirty="0">
                <a:solidFill>
                  <a:srgbClr val="FFFF00"/>
                </a:solidFill>
              </a:rPr>
            </a:br>
            <a:r>
              <a:rPr lang="fr-FR" dirty="0">
                <a:solidFill>
                  <a:srgbClr val="FFFF00"/>
                </a:solidFill>
              </a:rPr>
              <a:t>- Les installations (modification douteuse des machines)</a:t>
            </a:r>
            <a:br>
              <a:rPr lang="fr-FR" dirty="0">
                <a:solidFill>
                  <a:srgbClr val="FFFF00"/>
                </a:solidFill>
              </a:rPr>
            </a:br>
            <a:r>
              <a:rPr lang="fr-FR" dirty="0">
                <a:solidFill>
                  <a:srgbClr val="FFFF00"/>
                </a:solidFill>
              </a:rPr>
              <a:t>- Les procédures (modification incertaine des procédures)</a:t>
            </a:r>
            <a:br>
              <a:rPr lang="fr-FR" dirty="0">
                <a:solidFill>
                  <a:srgbClr val="FFFF00"/>
                </a:solidFill>
              </a:rPr>
            </a:br>
            <a:r>
              <a:rPr lang="fr-FR" dirty="0">
                <a:solidFill>
                  <a:schemeClr val="bg1"/>
                </a:solidFill>
              </a:rPr>
              <a:t> </a:t>
            </a:r>
            <a:r>
              <a:rPr lang="fr-FR" b="1" dirty="0">
                <a:solidFill>
                  <a:schemeClr val="bg1"/>
                </a:solidFill>
              </a:rPr>
              <a:t>La qualité totale</a:t>
            </a:r>
            <a:br>
              <a:rPr lang="fr-FR" b="1" dirty="0">
                <a:solidFill>
                  <a:srgbClr val="FFFF00"/>
                </a:solidFill>
              </a:rPr>
            </a:br>
            <a:r>
              <a:rPr lang="fr-FR" dirty="0">
                <a:solidFill>
                  <a:srgbClr val="FFFF00"/>
                </a:solidFill>
              </a:rPr>
              <a:t>Intégré l’entreprise dans la standardisation ou la normalisation afin d’assurer une qualité des postes de travail et de l’environnement professionnel </a:t>
            </a:r>
            <a:br>
              <a:rPr lang="fr-FR" dirty="0"/>
            </a:b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0"/>
            <a:ext cx="8748464" cy="4524315"/>
          </a:xfrm>
          <a:prstGeom prst="rect">
            <a:avLst/>
          </a:prstGeom>
        </p:spPr>
        <p:txBody>
          <a:bodyPr wrap="square">
            <a:spAutoFit/>
          </a:bodyPr>
          <a:lstStyle/>
          <a:p>
            <a:r>
              <a:rPr lang="fr-FR" b="1" dirty="0">
                <a:solidFill>
                  <a:schemeClr val="bg1"/>
                </a:solidFill>
              </a:rPr>
              <a:t>Personnel</a:t>
            </a:r>
            <a:br>
              <a:rPr lang="fr-FR" b="1" dirty="0">
                <a:solidFill>
                  <a:schemeClr val="bg1"/>
                </a:solidFill>
              </a:rPr>
            </a:br>
            <a:r>
              <a:rPr lang="fr-FR" dirty="0">
                <a:solidFill>
                  <a:srgbClr val="FFFF00"/>
                </a:solidFill>
              </a:rPr>
              <a:t>On mentionne 3 aspects</a:t>
            </a:r>
            <a:br>
              <a:rPr lang="fr-FR" dirty="0">
                <a:solidFill>
                  <a:schemeClr val="bg1"/>
                </a:solidFill>
              </a:rPr>
            </a:br>
            <a:r>
              <a:rPr lang="fr-FR" dirty="0">
                <a:solidFill>
                  <a:schemeClr val="bg1"/>
                </a:solidFill>
              </a:rPr>
              <a:t> </a:t>
            </a:r>
            <a:r>
              <a:rPr lang="fr-FR" b="1" dirty="0">
                <a:solidFill>
                  <a:schemeClr val="bg1"/>
                </a:solidFill>
              </a:rPr>
              <a:t>L’embauche</a:t>
            </a:r>
            <a:br>
              <a:rPr lang="fr-FR" b="1" dirty="0">
                <a:solidFill>
                  <a:schemeClr val="bg1"/>
                </a:solidFill>
              </a:rPr>
            </a:br>
            <a:r>
              <a:rPr lang="fr-FR" dirty="0">
                <a:solidFill>
                  <a:srgbClr val="FFFF00"/>
                </a:solidFill>
              </a:rPr>
              <a:t>Le choix des travailleurs pour occuper leurs tâches constitue une étape critique dont on aura besoin d’un médecin et d’un psychologue du travail pour les franchir correctement</a:t>
            </a:r>
            <a:br>
              <a:rPr lang="fr-FR" dirty="0">
                <a:solidFill>
                  <a:srgbClr val="FFFF00"/>
                </a:solidFill>
              </a:rPr>
            </a:br>
            <a:r>
              <a:rPr lang="fr-FR" dirty="0">
                <a:solidFill>
                  <a:schemeClr val="bg1"/>
                </a:solidFill>
              </a:rPr>
              <a:t> </a:t>
            </a:r>
            <a:r>
              <a:rPr lang="fr-FR" b="1" dirty="0">
                <a:solidFill>
                  <a:schemeClr val="bg1"/>
                </a:solidFill>
              </a:rPr>
              <a:t>La formation et l’information</a:t>
            </a:r>
            <a:br>
              <a:rPr lang="fr-FR" b="1" dirty="0">
                <a:solidFill>
                  <a:srgbClr val="FFFF00"/>
                </a:solidFill>
              </a:rPr>
            </a:br>
            <a:r>
              <a:rPr lang="fr-FR" dirty="0">
                <a:solidFill>
                  <a:srgbClr val="FFFF00"/>
                </a:solidFill>
              </a:rPr>
              <a:t>L’embauché nécessite :</a:t>
            </a:r>
            <a:br>
              <a:rPr lang="fr-FR" dirty="0">
                <a:solidFill>
                  <a:srgbClr val="FFFF00"/>
                </a:solidFill>
              </a:rPr>
            </a:br>
            <a:r>
              <a:rPr lang="fr-FR" dirty="0">
                <a:solidFill>
                  <a:srgbClr val="FFFF00"/>
                </a:solidFill>
              </a:rPr>
              <a:t>- La formation fondamentale qui va être mise à jour par la formation continue</a:t>
            </a:r>
            <a:br>
              <a:rPr lang="fr-FR" dirty="0">
                <a:solidFill>
                  <a:srgbClr val="FFFF00"/>
                </a:solidFill>
              </a:rPr>
            </a:br>
            <a:r>
              <a:rPr lang="fr-FR" dirty="0">
                <a:solidFill>
                  <a:srgbClr val="FFFF00"/>
                </a:solidFill>
              </a:rPr>
              <a:t>- L’information en matière des risques et dangers qui doit être bien détaillés,</a:t>
            </a:r>
            <a:br>
              <a:rPr lang="fr-FR" dirty="0">
                <a:solidFill>
                  <a:srgbClr val="FFFF00"/>
                </a:solidFill>
              </a:rPr>
            </a:br>
            <a:r>
              <a:rPr lang="fr-FR" dirty="0">
                <a:solidFill>
                  <a:srgbClr val="FFFF00"/>
                </a:solidFill>
              </a:rPr>
              <a:t>approfondie et mis à jour</a:t>
            </a:r>
            <a:br>
              <a:rPr lang="fr-FR" dirty="0">
                <a:solidFill>
                  <a:srgbClr val="FFFF00"/>
                </a:solidFill>
              </a:rPr>
            </a:br>
            <a:r>
              <a:rPr lang="fr-FR" dirty="0">
                <a:solidFill>
                  <a:schemeClr val="bg1"/>
                </a:solidFill>
              </a:rPr>
              <a:t> </a:t>
            </a:r>
            <a:r>
              <a:rPr lang="fr-FR" b="1" dirty="0">
                <a:solidFill>
                  <a:schemeClr val="bg1"/>
                </a:solidFill>
              </a:rPr>
              <a:t>La motivation / sensibilisation</a:t>
            </a:r>
            <a:br>
              <a:rPr lang="fr-FR" b="1" dirty="0">
                <a:solidFill>
                  <a:srgbClr val="FFFF00"/>
                </a:solidFill>
              </a:rPr>
            </a:br>
            <a:r>
              <a:rPr lang="fr-FR" dirty="0">
                <a:solidFill>
                  <a:srgbClr val="FFFF00"/>
                </a:solidFill>
              </a:rPr>
              <a:t>Motiver le personnel à tous les niveaux de la hiérarchie, par une bonne communication commençant par la sensibilisation du rôle (aide professionnel) et de la responsabilité de chaque acteur dans l’entreprise </a:t>
            </a:r>
            <a:br>
              <a:rPr lang="fr-FR" dirty="0">
                <a:solidFill>
                  <a:srgbClr val="FFFF00"/>
                </a:solidFill>
              </a:rPr>
            </a:br>
            <a:endParaRPr lang="fr-FR" dirty="0">
              <a:solidFill>
                <a:srgbClr val="FFFF00"/>
              </a:solidFill>
            </a:endParaRPr>
          </a:p>
        </p:txBody>
      </p:sp>
      <p:pic>
        <p:nvPicPr>
          <p:cNvPr id="36866" name="Picture 2" descr="RÃ©sultat de recherche d'images pour &quot;systÃ¨me de management hygiene securite environnement&quot;"/>
          <p:cNvPicPr>
            <a:picLocks noChangeAspect="1" noChangeArrowheads="1"/>
          </p:cNvPicPr>
          <p:nvPr/>
        </p:nvPicPr>
        <p:blipFill>
          <a:blip r:embed="rId2" cstate="print"/>
          <a:srcRect/>
          <a:stretch>
            <a:fillRect/>
          </a:stretch>
        </p:blipFill>
        <p:spPr bwMode="auto">
          <a:xfrm>
            <a:off x="1475656" y="4497166"/>
            <a:ext cx="5832648" cy="236083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332656"/>
            <a:ext cx="7848872" cy="2862322"/>
          </a:xfrm>
          <a:prstGeom prst="rect">
            <a:avLst/>
          </a:prstGeom>
        </p:spPr>
        <p:txBody>
          <a:bodyPr wrap="square">
            <a:spAutoFit/>
          </a:bodyPr>
          <a:lstStyle/>
          <a:p>
            <a:r>
              <a:rPr lang="fr-FR" b="1" dirty="0">
                <a:solidFill>
                  <a:srgbClr val="FFFF00"/>
                </a:solidFill>
              </a:rPr>
              <a:t>Normes et normalisations</a:t>
            </a:r>
            <a:br>
              <a:rPr lang="fr-FR" b="1" dirty="0">
                <a:solidFill>
                  <a:srgbClr val="FFFF00"/>
                </a:solidFill>
              </a:rPr>
            </a:br>
            <a:r>
              <a:rPr lang="fr-FR" b="1" dirty="0">
                <a:solidFill>
                  <a:srgbClr val="FFFF00"/>
                </a:solidFill>
              </a:rPr>
              <a:t>La norme</a:t>
            </a:r>
            <a:br>
              <a:rPr lang="fr-FR" b="1" dirty="0">
                <a:solidFill>
                  <a:srgbClr val="FFFF00"/>
                </a:solidFill>
              </a:rPr>
            </a:br>
            <a:r>
              <a:rPr lang="fr-FR" dirty="0">
                <a:solidFill>
                  <a:srgbClr val="FFFF00"/>
                </a:solidFill>
              </a:rPr>
              <a:t>Les normes sont des règles techniques non obligatoires et différentes des textes législatifs et réglementaires issus des codes et des pouvoirs publics. Cependant, certaines normes peuvent être rendues obligatoires par des décrets et arrêtés.</a:t>
            </a:r>
            <a:br>
              <a:rPr lang="fr-FR" dirty="0">
                <a:solidFill>
                  <a:srgbClr val="FFFF00"/>
                </a:solidFill>
              </a:rPr>
            </a:br>
            <a:r>
              <a:rPr lang="fr-FR" dirty="0">
                <a:solidFill>
                  <a:srgbClr val="FFFF00"/>
                </a:solidFill>
              </a:rPr>
              <a:t>Toutes les normes sont :</a:t>
            </a:r>
            <a:br>
              <a:rPr lang="fr-FR" dirty="0">
                <a:solidFill>
                  <a:srgbClr val="FFFF00"/>
                </a:solidFill>
              </a:rPr>
            </a:br>
            <a:r>
              <a:rPr lang="fr-FR" dirty="0">
                <a:solidFill>
                  <a:srgbClr val="FFFF00"/>
                </a:solidFill>
              </a:rPr>
              <a:t>- Conformes à la législation et à la réglementation.</a:t>
            </a:r>
            <a:br>
              <a:rPr lang="fr-FR" dirty="0">
                <a:solidFill>
                  <a:srgbClr val="FFFF00"/>
                </a:solidFill>
              </a:rPr>
            </a:br>
            <a:r>
              <a:rPr lang="fr-FR" dirty="0">
                <a:solidFill>
                  <a:srgbClr val="FFFF00"/>
                </a:solidFill>
              </a:rPr>
              <a:t>- non obligatoires pour leur mise en place </a:t>
            </a:r>
            <a:br>
              <a:rPr lang="fr-FR" dirty="0">
                <a:solidFill>
                  <a:srgbClr val="FFFF00"/>
                </a:solidFill>
              </a:rPr>
            </a:br>
            <a:endParaRPr lang="fr-FR" dirty="0">
              <a:solidFill>
                <a:srgbClr val="FFFF00"/>
              </a:solidFill>
            </a:endParaRPr>
          </a:p>
        </p:txBody>
      </p:sp>
      <p:sp>
        <p:nvSpPr>
          <p:cNvPr id="1026" name="AutoShape 2" descr="RÃ©sultat de recherche d'images pour &quot;les normes 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Ã©sultat de recherche d'images pour &quot;les normes 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RÃ©sultat de recherche d'images pour &quot;les normes iso&quot;"/>
          <p:cNvPicPr>
            <a:picLocks noChangeAspect="1" noChangeArrowheads="1"/>
          </p:cNvPicPr>
          <p:nvPr/>
        </p:nvPicPr>
        <p:blipFill>
          <a:blip r:embed="rId2" cstate="print"/>
          <a:srcRect/>
          <a:stretch>
            <a:fillRect/>
          </a:stretch>
        </p:blipFill>
        <p:spPr bwMode="auto">
          <a:xfrm>
            <a:off x="2555776" y="3356992"/>
            <a:ext cx="3743325" cy="26384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5" name="Rectangle 4"/>
          <p:cNvSpPr/>
          <p:nvPr/>
        </p:nvSpPr>
        <p:spPr>
          <a:xfrm>
            <a:off x="1475656" y="1916832"/>
            <a:ext cx="6318448" cy="1200329"/>
          </a:xfrm>
          <a:prstGeom prst="rect">
            <a:avLst/>
          </a:prstGeom>
        </p:spPr>
        <p:txBody>
          <a:bodyPr wrap="square">
            <a:spAutoFit/>
          </a:bodyPr>
          <a:lstStyle/>
          <a:p>
            <a:pPr algn="just"/>
            <a:r>
              <a:rPr lang="fr-FR" b="1" dirty="0">
                <a:solidFill>
                  <a:srgbClr val="FFFF00"/>
                </a:solidFill>
              </a:rPr>
              <a:t>L’homme et sa sécurité doivent constituer la première préoccupation de toute aventure technologique. N’oubliez jamais cela quand vous vous plongez dans vos croquis et vos équations</a:t>
            </a: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539552" y="4005064"/>
            <a:ext cx="8280920" cy="1323439"/>
          </a:xfrm>
          <a:prstGeom prst="rect">
            <a:avLst/>
          </a:prstGeom>
        </p:spPr>
        <p:txBody>
          <a:bodyPr wrap="square">
            <a:spAutoFit/>
          </a:bodyPr>
          <a:lstStyle/>
          <a:p>
            <a:pPr algn="just"/>
            <a:r>
              <a:rPr lang="fr-FR" sz="2000" dirty="0"/>
              <a:t>Nous croyons que tous nos peuples ont droit au même niveau de protection. Peu importe où ils travaillent dans le monde. Assurer une approche cohérente à la protection de la santé, de la sécurité, de l'environnement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2560" y="96870"/>
            <a:ext cx="91694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5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87032 0.03843 L -1.0526 0.01736 " pathEditMode="relative" rAng="0" ptsTypes="AA">
                                      <p:cBhvr>
                                        <p:cTn id="58" dur="2000" fill="hold"/>
                                        <p:tgtEl>
                                          <p:spTgt spid="1027"/>
                                        </p:tgtEl>
                                        <p:attrNameLst>
                                          <p:attrName>ppt_x</p:attrName>
                                          <p:attrName>ppt_y</p:attrName>
                                        </p:attrNameLst>
                                      </p:cBhvr>
                                      <p:rCtr x="-96146"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604448" cy="5078313"/>
          </a:xfrm>
          <a:prstGeom prst="rect">
            <a:avLst/>
          </a:prstGeom>
        </p:spPr>
        <p:txBody>
          <a:bodyPr wrap="square">
            <a:spAutoFit/>
          </a:bodyPr>
          <a:lstStyle/>
          <a:p>
            <a:r>
              <a:rPr lang="fr-FR" dirty="0">
                <a:solidFill>
                  <a:srgbClr val="FFFF00"/>
                </a:solidFill>
              </a:rPr>
              <a:t>Les normes sont élaborées par des organismes dont les plus connus sont au niveau :</a:t>
            </a:r>
            <a:br>
              <a:rPr lang="fr-FR" dirty="0">
                <a:solidFill>
                  <a:srgbClr val="FFFF00"/>
                </a:solidFill>
              </a:rPr>
            </a:br>
            <a:r>
              <a:rPr lang="fr-FR" b="1" dirty="0">
                <a:solidFill>
                  <a:schemeClr val="bg1"/>
                </a:solidFill>
              </a:rPr>
              <a:t> International</a:t>
            </a:r>
            <a:br>
              <a:rPr lang="fr-FR" dirty="0">
                <a:solidFill>
                  <a:srgbClr val="FFFF00"/>
                </a:solidFill>
              </a:rPr>
            </a:br>
            <a:r>
              <a:rPr lang="fr-FR" dirty="0">
                <a:solidFill>
                  <a:srgbClr val="FFFF00"/>
                </a:solidFill>
              </a:rPr>
              <a:t>- L’ISO (International </a:t>
            </a:r>
            <a:r>
              <a:rPr lang="fr-FR" dirty="0" err="1">
                <a:solidFill>
                  <a:srgbClr val="FFFF00"/>
                </a:solidFill>
              </a:rPr>
              <a:t>Organization</a:t>
            </a:r>
            <a:r>
              <a:rPr lang="fr-FR" dirty="0">
                <a:solidFill>
                  <a:srgbClr val="FFFF00"/>
                </a:solidFill>
              </a:rPr>
              <a:t> for </a:t>
            </a:r>
            <a:r>
              <a:rPr lang="fr-FR" dirty="0" err="1">
                <a:solidFill>
                  <a:srgbClr val="FFFF00"/>
                </a:solidFill>
              </a:rPr>
              <a:t>Standardization</a:t>
            </a:r>
            <a:r>
              <a:rPr lang="fr-FR" dirty="0">
                <a:solidFill>
                  <a:srgbClr val="FFFF00"/>
                </a:solidFill>
              </a:rPr>
              <a:t>) – 1947</a:t>
            </a:r>
            <a:br>
              <a:rPr lang="fr-FR" dirty="0">
                <a:solidFill>
                  <a:srgbClr val="FFFF00"/>
                </a:solidFill>
              </a:rPr>
            </a:br>
            <a:r>
              <a:rPr lang="fr-FR" dirty="0">
                <a:solidFill>
                  <a:srgbClr val="FFFF00"/>
                </a:solidFill>
              </a:rPr>
              <a:t>- Le CEI (Commission Électrotechnique Internationale)</a:t>
            </a:r>
            <a:br>
              <a:rPr lang="fr-FR" dirty="0">
                <a:solidFill>
                  <a:srgbClr val="FFFF00"/>
                </a:solidFill>
              </a:rPr>
            </a:br>
            <a:r>
              <a:rPr lang="fr-FR" dirty="0">
                <a:solidFill>
                  <a:srgbClr val="FFFF00"/>
                </a:solidFill>
              </a:rPr>
              <a:t>- L’UIT (Union Internationale des Télécommunications)</a:t>
            </a:r>
            <a:br>
              <a:rPr lang="fr-FR" dirty="0">
                <a:solidFill>
                  <a:srgbClr val="FFFF00"/>
                </a:solidFill>
              </a:rPr>
            </a:br>
            <a:r>
              <a:rPr lang="fr-FR" b="1" dirty="0">
                <a:solidFill>
                  <a:schemeClr val="bg1"/>
                </a:solidFill>
              </a:rPr>
              <a:t> Européen</a:t>
            </a:r>
            <a:br>
              <a:rPr lang="fr-FR" dirty="0">
                <a:solidFill>
                  <a:srgbClr val="FFFF00"/>
                </a:solidFill>
              </a:rPr>
            </a:br>
            <a:r>
              <a:rPr lang="fr-FR" dirty="0">
                <a:solidFill>
                  <a:srgbClr val="FFFF00"/>
                </a:solidFill>
              </a:rPr>
              <a:t>- Le CEN (Comité Européen de Normalisation) – 1961</a:t>
            </a:r>
            <a:br>
              <a:rPr lang="fr-FR" dirty="0">
                <a:solidFill>
                  <a:srgbClr val="FFFF00"/>
                </a:solidFill>
              </a:rPr>
            </a:br>
            <a:r>
              <a:rPr lang="fr-FR" dirty="0">
                <a:solidFill>
                  <a:srgbClr val="FFFF00"/>
                </a:solidFill>
              </a:rPr>
              <a:t>- Le CENELEC (Comité Européen de Normalisation pour l'Électrotechnique)</a:t>
            </a:r>
            <a:br>
              <a:rPr lang="fr-FR" dirty="0">
                <a:solidFill>
                  <a:srgbClr val="FFFF00"/>
                </a:solidFill>
              </a:rPr>
            </a:br>
            <a:r>
              <a:rPr lang="fr-FR" dirty="0">
                <a:solidFill>
                  <a:srgbClr val="FFFF00"/>
                </a:solidFill>
              </a:rPr>
              <a:t>- L'ETSI (</a:t>
            </a:r>
            <a:r>
              <a:rPr lang="fr-FR" dirty="0" err="1">
                <a:solidFill>
                  <a:srgbClr val="FFFF00"/>
                </a:solidFill>
              </a:rPr>
              <a:t>European</a:t>
            </a:r>
            <a:r>
              <a:rPr lang="fr-FR" dirty="0">
                <a:solidFill>
                  <a:srgbClr val="FFFF00"/>
                </a:solidFill>
              </a:rPr>
              <a:t> </a:t>
            </a:r>
            <a:r>
              <a:rPr lang="fr-FR" dirty="0" err="1">
                <a:solidFill>
                  <a:srgbClr val="FFFF00"/>
                </a:solidFill>
              </a:rPr>
              <a:t>Telecommunications</a:t>
            </a:r>
            <a:r>
              <a:rPr lang="fr-FR" dirty="0">
                <a:solidFill>
                  <a:srgbClr val="FFFF00"/>
                </a:solidFill>
              </a:rPr>
              <a:t> Standard Institut)</a:t>
            </a:r>
            <a:br>
              <a:rPr lang="fr-FR" dirty="0">
                <a:solidFill>
                  <a:srgbClr val="FFFF00"/>
                </a:solidFill>
              </a:rPr>
            </a:br>
            <a:r>
              <a:rPr lang="fr-FR" dirty="0">
                <a:solidFill>
                  <a:srgbClr val="FFFF00"/>
                </a:solidFill>
              </a:rPr>
              <a:t></a:t>
            </a:r>
            <a:r>
              <a:rPr lang="fr-FR" b="1" dirty="0">
                <a:solidFill>
                  <a:schemeClr val="bg1"/>
                </a:solidFill>
              </a:rPr>
              <a:t> Français</a:t>
            </a:r>
            <a:br>
              <a:rPr lang="fr-FR" dirty="0">
                <a:solidFill>
                  <a:srgbClr val="FFFF00"/>
                </a:solidFill>
              </a:rPr>
            </a:br>
            <a:r>
              <a:rPr lang="fr-FR" dirty="0">
                <a:solidFill>
                  <a:srgbClr val="FFFF00"/>
                </a:solidFill>
              </a:rPr>
              <a:t>- L’AFNOR (Association Française de Normalisation)</a:t>
            </a:r>
            <a:br>
              <a:rPr lang="fr-FR" dirty="0">
                <a:solidFill>
                  <a:srgbClr val="FFFF00"/>
                </a:solidFill>
              </a:rPr>
            </a:br>
            <a:r>
              <a:rPr lang="fr-FR" dirty="0">
                <a:solidFill>
                  <a:srgbClr val="FFFF00"/>
                </a:solidFill>
              </a:rPr>
              <a:t>- L’UTE (Union Technique de l’Électricité)</a:t>
            </a:r>
            <a:br>
              <a:rPr lang="fr-FR" dirty="0">
                <a:solidFill>
                  <a:srgbClr val="FFFF00"/>
                </a:solidFill>
              </a:rPr>
            </a:br>
            <a:r>
              <a:rPr lang="fr-FR" dirty="0">
                <a:solidFill>
                  <a:srgbClr val="FFFF00"/>
                </a:solidFill>
              </a:rPr>
              <a:t> </a:t>
            </a:r>
            <a:r>
              <a:rPr lang="fr-FR" b="1" dirty="0">
                <a:solidFill>
                  <a:schemeClr val="bg1"/>
                </a:solidFill>
              </a:rPr>
              <a:t>Des pays étrangers</a:t>
            </a:r>
            <a:br>
              <a:rPr lang="fr-FR" dirty="0">
                <a:solidFill>
                  <a:srgbClr val="FFFF00"/>
                </a:solidFill>
              </a:rPr>
            </a:br>
            <a:r>
              <a:rPr lang="fr-FR" dirty="0">
                <a:solidFill>
                  <a:srgbClr val="FFFF00"/>
                </a:solidFill>
              </a:rPr>
              <a:t>- Le SSC (Standards Council of Canada)</a:t>
            </a:r>
            <a:br>
              <a:rPr lang="fr-FR" dirty="0">
                <a:solidFill>
                  <a:srgbClr val="FFFF00"/>
                </a:solidFill>
              </a:rPr>
            </a:br>
            <a:r>
              <a:rPr lang="fr-FR" dirty="0">
                <a:solidFill>
                  <a:srgbClr val="FFFF00"/>
                </a:solidFill>
              </a:rPr>
              <a:t>- L’IBN (Institut Belge de Normalisation)</a:t>
            </a:r>
            <a:br>
              <a:rPr lang="fr-FR" dirty="0">
                <a:solidFill>
                  <a:srgbClr val="FFFF00"/>
                </a:solidFill>
              </a:rPr>
            </a:br>
            <a:r>
              <a:rPr lang="fr-FR" dirty="0">
                <a:solidFill>
                  <a:srgbClr val="FFFF00"/>
                </a:solidFill>
              </a:rPr>
              <a:t>- L’ASTM (American Society for the </a:t>
            </a:r>
            <a:r>
              <a:rPr lang="fr-FR" dirty="0" err="1">
                <a:solidFill>
                  <a:srgbClr val="FFFF00"/>
                </a:solidFill>
              </a:rPr>
              <a:t>Testing</a:t>
            </a:r>
            <a:r>
              <a:rPr lang="fr-FR" dirty="0">
                <a:solidFill>
                  <a:srgbClr val="FFFF00"/>
                </a:solidFill>
              </a:rPr>
              <a:t> of </a:t>
            </a:r>
            <a:r>
              <a:rPr lang="fr-FR" dirty="0" err="1">
                <a:solidFill>
                  <a:srgbClr val="FFFF00"/>
                </a:solidFill>
              </a:rPr>
              <a:t>Materials</a:t>
            </a:r>
            <a:r>
              <a:rPr lang="fr-FR" dirty="0">
                <a:solidFill>
                  <a:srgbClr val="FFFF00"/>
                </a:solidFill>
              </a:rPr>
              <a:t>) </a:t>
            </a:r>
            <a:br>
              <a:rPr lang="fr-FR" dirty="0">
                <a:solidFill>
                  <a:srgbClr val="FFFF00"/>
                </a:solidFill>
              </a:rPr>
            </a:br>
            <a:endParaRPr lang="fr-FR" dirty="0">
              <a:solidFill>
                <a:srgbClr val="FFFF00"/>
              </a:solidFill>
            </a:endParaRPr>
          </a:p>
        </p:txBody>
      </p:sp>
      <p:pic>
        <p:nvPicPr>
          <p:cNvPr id="7170" name="Picture 2" descr="Image associÃ©e"/>
          <p:cNvPicPr>
            <a:picLocks noChangeAspect="1" noChangeArrowheads="1"/>
          </p:cNvPicPr>
          <p:nvPr/>
        </p:nvPicPr>
        <p:blipFill>
          <a:blip r:embed="rId2" cstate="print"/>
          <a:srcRect/>
          <a:stretch>
            <a:fillRect/>
          </a:stretch>
        </p:blipFill>
        <p:spPr bwMode="auto">
          <a:xfrm>
            <a:off x="9828584" y="-1"/>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96857 0 L -1.07483 -0.01042 " pathEditMode="relative" rAng="0" ptsTypes="AA">
                                      <p:cBhvr>
                                        <p:cTn id="24" dur="2000" fill="hold"/>
                                        <p:tgtEl>
                                          <p:spTgt spid="7170"/>
                                        </p:tgtEl>
                                        <p:attrNameLst>
                                          <p:attrName>ppt_x</p:attrName>
                                          <p:attrName>ppt_y</p:attrName>
                                        </p:attrNameLst>
                                      </p:cBhvr>
                                      <p:rCtr x="-1022"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2656"/>
            <a:ext cx="8640960" cy="3693319"/>
          </a:xfrm>
          <a:prstGeom prst="rect">
            <a:avLst/>
          </a:prstGeom>
        </p:spPr>
        <p:txBody>
          <a:bodyPr wrap="square">
            <a:spAutoFit/>
          </a:bodyPr>
          <a:lstStyle/>
          <a:p>
            <a:r>
              <a:rPr lang="fr-FR" b="1" dirty="0">
                <a:solidFill>
                  <a:schemeClr val="bg1"/>
                </a:solidFill>
              </a:rPr>
              <a:t>Les normes de HSE</a:t>
            </a:r>
            <a:br>
              <a:rPr lang="fr-FR" b="1" dirty="0">
                <a:solidFill>
                  <a:schemeClr val="bg1"/>
                </a:solidFill>
              </a:rPr>
            </a:br>
            <a:r>
              <a:rPr lang="fr-FR" b="1" dirty="0">
                <a:solidFill>
                  <a:schemeClr val="bg1"/>
                </a:solidFill>
              </a:rPr>
              <a:t>Terminologie</a:t>
            </a:r>
            <a:br>
              <a:rPr lang="fr-FR" b="1" dirty="0">
                <a:solidFill>
                  <a:schemeClr val="bg1"/>
                </a:solidFill>
              </a:rPr>
            </a:br>
            <a:r>
              <a:rPr lang="fr-FR" b="1" dirty="0">
                <a:solidFill>
                  <a:schemeClr val="bg1"/>
                </a:solidFill>
              </a:rPr>
              <a:t>La roue de Deming PDCA (la démarche d’amélioration continue)</a:t>
            </a:r>
            <a:br>
              <a:rPr lang="fr-FR" b="1" dirty="0">
                <a:solidFill>
                  <a:schemeClr val="bg1"/>
                </a:solidFill>
              </a:rPr>
            </a:br>
            <a:r>
              <a:rPr lang="fr-FR" b="1" dirty="0">
                <a:solidFill>
                  <a:schemeClr val="bg1"/>
                </a:solidFill>
              </a:rPr>
              <a:t>D</a:t>
            </a:r>
            <a:r>
              <a:rPr lang="fr-FR" dirty="0">
                <a:solidFill>
                  <a:schemeClr val="bg1"/>
                </a:solidFill>
              </a:rPr>
              <a:t>ésigné en anglais par «Plan, Do, Check, </a:t>
            </a:r>
            <a:r>
              <a:rPr lang="fr-FR" dirty="0" err="1">
                <a:solidFill>
                  <a:schemeClr val="bg1"/>
                </a:solidFill>
              </a:rPr>
              <a:t>Act</a:t>
            </a:r>
            <a:r>
              <a:rPr lang="fr-FR" dirty="0">
                <a:solidFill>
                  <a:schemeClr val="bg1"/>
                </a:solidFill>
              </a:rPr>
              <a:t> (PDCA)» s'applique à tous les processus. La roue de Deming peut être décrite succinctement comme suit:</a:t>
            </a:r>
            <a:br>
              <a:rPr lang="fr-FR" dirty="0">
                <a:solidFill>
                  <a:schemeClr val="bg1"/>
                </a:solidFill>
              </a:rPr>
            </a:br>
            <a:r>
              <a:rPr lang="fr-FR" b="1" dirty="0">
                <a:solidFill>
                  <a:schemeClr val="bg1"/>
                </a:solidFill>
              </a:rPr>
              <a:t>Planifier</a:t>
            </a:r>
            <a:r>
              <a:rPr lang="fr-FR" dirty="0">
                <a:solidFill>
                  <a:schemeClr val="bg1"/>
                </a:solidFill>
              </a:rPr>
              <a:t>: établir les objectifs et les processus nécessaires pour fournir des résultats correspondant aux exigences des clients et aux politiques de l'organisme.</a:t>
            </a:r>
            <a:br>
              <a:rPr lang="fr-FR" dirty="0">
                <a:solidFill>
                  <a:schemeClr val="bg1"/>
                </a:solidFill>
              </a:rPr>
            </a:br>
            <a:r>
              <a:rPr lang="fr-FR" b="1" dirty="0">
                <a:solidFill>
                  <a:schemeClr val="bg1"/>
                </a:solidFill>
              </a:rPr>
              <a:t>Faire</a:t>
            </a:r>
            <a:r>
              <a:rPr lang="fr-FR" dirty="0">
                <a:solidFill>
                  <a:schemeClr val="bg1"/>
                </a:solidFill>
              </a:rPr>
              <a:t>: mettre en œuvre les processus.</a:t>
            </a:r>
            <a:br>
              <a:rPr lang="fr-FR" dirty="0">
                <a:solidFill>
                  <a:schemeClr val="bg1"/>
                </a:solidFill>
              </a:rPr>
            </a:br>
            <a:r>
              <a:rPr lang="fr-FR" b="1" dirty="0">
                <a:solidFill>
                  <a:schemeClr val="bg1"/>
                </a:solidFill>
              </a:rPr>
              <a:t>Vérifier</a:t>
            </a:r>
            <a:r>
              <a:rPr lang="fr-FR" dirty="0">
                <a:solidFill>
                  <a:schemeClr val="bg1"/>
                </a:solidFill>
              </a:rPr>
              <a:t>: surveiller et mesurer les processus et le produit par rapport aux politiques,</a:t>
            </a:r>
            <a:br>
              <a:rPr lang="fr-FR" dirty="0">
                <a:solidFill>
                  <a:schemeClr val="bg1"/>
                </a:solidFill>
              </a:rPr>
            </a:br>
            <a:r>
              <a:rPr lang="fr-FR" dirty="0">
                <a:solidFill>
                  <a:schemeClr val="bg1"/>
                </a:solidFill>
              </a:rPr>
              <a:t>objectifs et exigences du produit et rendre compte des résultats.</a:t>
            </a:r>
            <a:br>
              <a:rPr lang="fr-FR" dirty="0">
                <a:solidFill>
                  <a:schemeClr val="bg1"/>
                </a:solidFill>
              </a:rPr>
            </a:br>
            <a:r>
              <a:rPr lang="fr-FR" b="1" dirty="0">
                <a:solidFill>
                  <a:schemeClr val="bg1"/>
                </a:solidFill>
              </a:rPr>
              <a:t>Agir</a:t>
            </a:r>
            <a:r>
              <a:rPr lang="fr-FR" dirty="0">
                <a:solidFill>
                  <a:schemeClr val="bg1"/>
                </a:solidFill>
              </a:rPr>
              <a:t>: entreprendre les actions pour améliorer en permanence les performances des processus </a:t>
            </a:r>
            <a:br>
              <a:rPr lang="fr-FR" dirty="0"/>
            </a:br>
            <a:endParaRPr lang="fr-FR" dirty="0"/>
          </a:p>
        </p:txBody>
      </p:sp>
      <p:pic>
        <p:nvPicPr>
          <p:cNvPr id="2050" name="Picture 2" descr="RÃ©sultat de recherche d'images pour &quot;La roue de Deming&quot;"/>
          <p:cNvPicPr>
            <a:picLocks noChangeAspect="1" noChangeArrowheads="1"/>
          </p:cNvPicPr>
          <p:nvPr/>
        </p:nvPicPr>
        <p:blipFill>
          <a:blip r:embed="rId2" cstate="print"/>
          <a:srcRect/>
          <a:stretch>
            <a:fillRect/>
          </a:stretch>
        </p:blipFill>
        <p:spPr bwMode="auto">
          <a:xfrm>
            <a:off x="10836696"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65365 0 L -1.19288 0.01042 " pathEditMode="relative" rAng="0" ptsTypes="AA">
                                      <p:cBhvr>
                                        <p:cTn id="24" dur="2000" fill="hold"/>
                                        <p:tgtEl>
                                          <p:spTgt spid="2050"/>
                                        </p:tgtEl>
                                        <p:attrNameLst>
                                          <p:attrName>ppt_x</p:attrName>
                                          <p:attrName>ppt_y</p:attrName>
                                        </p:attrNameLst>
                                      </p:cBhvr>
                                      <p:rCtr x="-923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568952" cy="3170099"/>
          </a:xfrm>
          <a:prstGeom prst="rect">
            <a:avLst/>
          </a:prstGeom>
        </p:spPr>
        <p:txBody>
          <a:bodyPr wrap="square">
            <a:spAutoFit/>
          </a:bodyPr>
          <a:lstStyle/>
          <a:p>
            <a:pPr algn="just"/>
            <a:r>
              <a:rPr lang="fr-FR" sz="2000" b="1" dirty="0">
                <a:solidFill>
                  <a:schemeClr val="bg1"/>
                </a:solidFill>
              </a:rPr>
              <a:t>OIT (Organisation internationale du Travail) </a:t>
            </a:r>
            <a:r>
              <a:rPr lang="fr-FR" sz="2000" dirty="0">
                <a:solidFill>
                  <a:schemeClr val="bg1"/>
                </a:solidFill>
              </a:rPr>
              <a:t>: est l’institution chargée au niveau</a:t>
            </a:r>
            <a:br>
              <a:rPr lang="fr-FR" sz="2000" dirty="0">
                <a:solidFill>
                  <a:schemeClr val="bg1"/>
                </a:solidFill>
              </a:rPr>
            </a:br>
            <a:r>
              <a:rPr lang="fr-FR" sz="2000" dirty="0">
                <a:solidFill>
                  <a:schemeClr val="bg1"/>
                </a:solidFill>
              </a:rPr>
              <a:t>mondial d’élaborer et de superviser les normes internationales du travail. C’est la seule agence des Nations Unies dotée d’une structure tripartite qui rassemble des représentants des gouvernements, des employeurs et des travailleurs, pour élaborer ensemble des politiques et des programmes et promouvoir le travail décent pour tous. Cette spécificité lui confère un avantage pour intégrer les connaissances du «terrain» sur le travail et l’emploi. </a:t>
            </a:r>
            <a:br>
              <a:rPr lang="fr-FR" sz="2000" dirty="0"/>
            </a:br>
            <a:endParaRPr lang="fr-FR" sz="2000" dirty="0"/>
          </a:p>
        </p:txBody>
      </p:sp>
      <p:pic>
        <p:nvPicPr>
          <p:cNvPr id="3074" name="Picture 2" descr="RÃ©sultat de recherche d'images pour &quot;OIT (Organisation internationale du Travail&quot;"/>
          <p:cNvPicPr>
            <a:picLocks noChangeAspect="1" noChangeArrowheads="1"/>
          </p:cNvPicPr>
          <p:nvPr/>
        </p:nvPicPr>
        <p:blipFill>
          <a:blip r:embed="rId2" cstate="print"/>
          <a:srcRect/>
          <a:stretch>
            <a:fillRect/>
          </a:stretch>
        </p:blipFill>
        <p:spPr bwMode="auto">
          <a:xfrm>
            <a:off x="1403648" y="3573016"/>
            <a:ext cx="6410325" cy="2381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7992888" cy="3139321"/>
          </a:xfrm>
          <a:prstGeom prst="rect">
            <a:avLst/>
          </a:prstGeom>
        </p:spPr>
        <p:txBody>
          <a:bodyPr wrap="square">
            <a:spAutoFit/>
          </a:bodyPr>
          <a:lstStyle/>
          <a:p>
            <a:r>
              <a:rPr lang="fr-FR" b="1" dirty="0">
                <a:solidFill>
                  <a:schemeClr val="bg1"/>
                </a:solidFill>
              </a:rPr>
              <a:t>CIT (Conférence Internationale du Travail) </a:t>
            </a:r>
            <a:r>
              <a:rPr lang="fr-FR" dirty="0">
                <a:solidFill>
                  <a:schemeClr val="bg1"/>
                </a:solidFill>
              </a:rPr>
              <a:t>: Les Etats Membres de l'OIT se réunissent à cette dernière, qui se tient chaque année à Genève, au mois de juin. </a:t>
            </a:r>
          </a:p>
          <a:p>
            <a:endParaRPr lang="fr-FR" b="1" dirty="0">
              <a:solidFill>
                <a:schemeClr val="bg1"/>
              </a:solidFill>
            </a:endParaRPr>
          </a:p>
          <a:p>
            <a:r>
              <a:rPr lang="fr-FR" b="1" dirty="0">
                <a:solidFill>
                  <a:schemeClr val="bg1"/>
                </a:solidFill>
              </a:rPr>
              <a:t>UIC</a:t>
            </a:r>
            <a:br>
              <a:rPr lang="fr-FR" b="1" dirty="0">
                <a:solidFill>
                  <a:schemeClr val="bg1"/>
                </a:solidFill>
              </a:rPr>
            </a:br>
            <a:r>
              <a:rPr lang="fr-FR" dirty="0">
                <a:solidFill>
                  <a:schemeClr val="bg1"/>
                </a:solidFill>
              </a:rPr>
              <a:t>«L'union des industries chimiques» est une organisation professionnelle française, sa mission est de représenter les entreprises du secteur de la chimie en France et de défendre leurs intérêts devant les différents niveaux de l'administration. Elle est dépositaire de la convention collective nationale de la chimie. </a:t>
            </a:r>
            <a:br>
              <a:rPr lang="fr-FR" dirty="0"/>
            </a:br>
            <a:endParaRPr lang="fr-FR" dirty="0"/>
          </a:p>
        </p:txBody>
      </p:sp>
      <p:pic>
        <p:nvPicPr>
          <p:cNvPr id="4098" name="Picture 2" descr="Image associÃ©e"/>
          <p:cNvPicPr>
            <a:picLocks noChangeAspect="1" noChangeArrowheads="1"/>
          </p:cNvPicPr>
          <p:nvPr/>
        </p:nvPicPr>
        <p:blipFill>
          <a:blip r:embed="rId2" cstate="print"/>
          <a:srcRect/>
          <a:stretch>
            <a:fillRect/>
          </a:stretch>
        </p:blipFill>
        <p:spPr bwMode="auto">
          <a:xfrm>
            <a:off x="1403648" y="3140968"/>
            <a:ext cx="6096000" cy="3429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8568952" cy="6032421"/>
          </a:xfrm>
          <a:prstGeom prst="rect">
            <a:avLst/>
          </a:prstGeom>
        </p:spPr>
        <p:txBody>
          <a:bodyPr wrap="square">
            <a:spAutoFit/>
          </a:bodyPr>
          <a:lstStyle/>
          <a:p>
            <a:r>
              <a:rPr lang="fr-FR" sz="1600" b="1" dirty="0">
                <a:solidFill>
                  <a:srgbClr val="FFFF00"/>
                </a:solidFill>
              </a:rPr>
              <a:t>Les normes du SST</a:t>
            </a:r>
            <a:br>
              <a:rPr lang="fr-FR" sz="1600" b="1" dirty="0">
                <a:solidFill>
                  <a:srgbClr val="FFFF00"/>
                </a:solidFill>
              </a:rPr>
            </a:br>
            <a:r>
              <a:rPr lang="fr-FR" sz="1600" dirty="0">
                <a:solidFill>
                  <a:srgbClr val="FFFF00"/>
                </a:solidFill>
              </a:rPr>
              <a:t> </a:t>
            </a:r>
            <a:r>
              <a:rPr lang="fr-FR" sz="1600" b="1" dirty="0">
                <a:solidFill>
                  <a:srgbClr val="FFFF00"/>
                </a:solidFill>
              </a:rPr>
              <a:t>OHSAS 18001</a:t>
            </a:r>
            <a:br>
              <a:rPr lang="fr-FR" sz="1600" b="1" dirty="0">
                <a:solidFill>
                  <a:srgbClr val="FFFF00"/>
                </a:solidFill>
              </a:rPr>
            </a:br>
            <a:r>
              <a:rPr lang="fr-FR" sz="1600" dirty="0">
                <a:solidFill>
                  <a:srgbClr val="FFFF00"/>
                </a:solidFill>
              </a:rPr>
              <a:t>La norme britannique BS OHSAS 18001 (pour British Standard </a:t>
            </a:r>
            <a:r>
              <a:rPr lang="fr-FR" sz="1600" dirty="0" err="1">
                <a:solidFill>
                  <a:srgbClr val="FFFF00"/>
                </a:solidFill>
              </a:rPr>
              <a:t>Occupational</a:t>
            </a:r>
            <a:r>
              <a:rPr lang="fr-FR" sz="1600" dirty="0">
                <a:solidFill>
                  <a:srgbClr val="FFFF00"/>
                </a:solidFill>
              </a:rPr>
              <a:t> </a:t>
            </a:r>
            <a:r>
              <a:rPr lang="fr-FR" sz="1600" dirty="0" err="1">
                <a:solidFill>
                  <a:srgbClr val="FFFF00"/>
                </a:solidFill>
              </a:rPr>
              <a:t>Health</a:t>
            </a:r>
            <a:r>
              <a:rPr lang="fr-FR" sz="1600" dirty="0">
                <a:solidFill>
                  <a:srgbClr val="FFFF00"/>
                </a:solidFill>
              </a:rPr>
              <a:t> and</a:t>
            </a:r>
            <a:br>
              <a:rPr lang="fr-FR" sz="1600" dirty="0">
                <a:solidFill>
                  <a:srgbClr val="FFFF00"/>
                </a:solidFill>
              </a:rPr>
            </a:br>
            <a:r>
              <a:rPr lang="fr-FR" sz="1600" dirty="0" err="1">
                <a:solidFill>
                  <a:srgbClr val="FFFF00"/>
                </a:solidFill>
              </a:rPr>
              <a:t>Safety</a:t>
            </a:r>
            <a:r>
              <a:rPr lang="fr-FR" sz="1600" dirty="0">
                <a:solidFill>
                  <a:srgbClr val="FFFF00"/>
                </a:solidFill>
              </a:rPr>
              <a:t> </a:t>
            </a:r>
            <a:r>
              <a:rPr lang="fr-FR" sz="1600" dirty="0" err="1">
                <a:solidFill>
                  <a:srgbClr val="FFFF00"/>
                </a:solidFill>
              </a:rPr>
              <a:t>Assessment</a:t>
            </a:r>
            <a:r>
              <a:rPr lang="fr-FR" sz="1600" dirty="0">
                <a:solidFill>
                  <a:srgbClr val="FFFF00"/>
                </a:solidFill>
              </a:rPr>
              <a:t> </a:t>
            </a:r>
            <a:r>
              <a:rPr lang="fr-FR" sz="1600" dirty="0" err="1">
                <a:solidFill>
                  <a:srgbClr val="FFFF00"/>
                </a:solidFill>
              </a:rPr>
              <a:t>Series</a:t>
            </a:r>
            <a:r>
              <a:rPr lang="fr-FR" sz="1600" dirty="0">
                <a:solidFill>
                  <a:srgbClr val="FFFF00"/>
                </a:solidFill>
              </a:rPr>
              <a:t>) est un modèle de Système de Management de la Santé et de la</a:t>
            </a:r>
            <a:br>
              <a:rPr lang="fr-FR" sz="1600" dirty="0">
                <a:solidFill>
                  <a:srgbClr val="FFFF00"/>
                </a:solidFill>
              </a:rPr>
            </a:br>
            <a:r>
              <a:rPr lang="fr-FR" sz="1600" dirty="0">
                <a:solidFill>
                  <a:srgbClr val="FFFF00"/>
                </a:solidFill>
              </a:rPr>
              <a:t>Sécurité au Travail (SMS&amp;ST), autrement dit de prévention de risques professionnels.</a:t>
            </a:r>
            <a:br>
              <a:rPr lang="fr-FR" sz="1600" dirty="0">
                <a:solidFill>
                  <a:srgbClr val="FFFF00"/>
                </a:solidFill>
              </a:rPr>
            </a:br>
            <a:r>
              <a:rPr lang="fr-FR" sz="1600" dirty="0">
                <a:solidFill>
                  <a:srgbClr val="FFFF00"/>
                </a:solidFill>
              </a:rPr>
              <a:t> </a:t>
            </a:r>
            <a:r>
              <a:rPr lang="fr-FR" sz="1600" b="1" dirty="0">
                <a:solidFill>
                  <a:srgbClr val="FFFF00"/>
                </a:solidFill>
              </a:rPr>
              <a:t>ILO-OSH 2001</a:t>
            </a:r>
            <a:br>
              <a:rPr lang="fr-FR" sz="1600" b="1" dirty="0">
                <a:solidFill>
                  <a:srgbClr val="FFFF00"/>
                </a:solidFill>
              </a:rPr>
            </a:br>
            <a:r>
              <a:rPr lang="fr-FR" sz="1600" dirty="0">
                <a:solidFill>
                  <a:srgbClr val="FFFF00"/>
                </a:solidFill>
              </a:rPr>
              <a:t>« Les principes directeurs concernant les systèmes de gestion de la sécurité et de la santé</a:t>
            </a:r>
            <a:br>
              <a:rPr lang="fr-FR" sz="1600" dirty="0">
                <a:solidFill>
                  <a:srgbClr val="FFFF00"/>
                </a:solidFill>
              </a:rPr>
            </a:br>
            <a:r>
              <a:rPr lang="fr-FR" sz="1600" dirty="0">
                <a:solidFill>
                  <a:srgbClr val="FFFF00"/>
                </a:solidFill>
              </a:rPr>
              <a:t>au travail » est un référentiel international crée par le Bureau International du Travail</a:t>
            </a:r>
            <a:br>
              <a:rPr lang="fr-FR" sz="1600" dirty="0">
                <a:solidFill>
                  <a:srgbClr val="FFFF00"/>
                </a:solidFill>
              </a:rPr>
            </a:br>
            <a:r>
              <a:rPr lang="fr-FR" sz="1600" dirty="0">
                <a:solidFill>
                  <a:srgbClr val="FFFF00"/>
                </a:solidFill>
              </a:rPr>
              <a:t>(OIT/ONU) en 2001</a:t>
            </a:r>
            <a:br>
              <a:rPr lang="fr-FR" sz="1600" dirty="0">
                <a:solidFill>
                  <a:srgbClr val="FFFF00"/>
                </a:solidFill>
              </a:rPr>
            </a:br>
            <a:r>
              <a:rPr lang="fr-FR" sz="1600" dirty="0">
                <a:solidFill>
                  <a:srgbClr val="FFFF00"/>
                </a:solidFill>
              </a:rPr>
              <a:t> </a:t>
            </a:r>
            <a:r>
              <a:rPr lang="fr-FR" sz="1600" b="1" dirty="0">
                <a:solidFill>
                  <a:srgbClr val="FFFF00"/>
                </a:solidFill>
              </a:rPr>
              <a:t>MASE</a:t>
            </a:r>
            <a:br>
              <a:rPr lang="fr-FR" sz="1600" b="1" dirty="0">
                <a:solidFill>
                  <a:srgbClr val="FFFF00"/>
                </a:solidFill>
              </a:rPr>
            </a:br>
            <a:r>
              <a:rPr lang="fr-FR" sz="1600" dirty="0">
                <a:solidFill>
                  <a:srgbClr val="FFFF00"/>
                </a:solidFill>
              </a:rPr>
              <a:t>« Manuel d’amélioration de sécurité des entreprises » et le DT78 de l’UIC. Ce référentiel</a:t>
            </a:r>
            <a:br>
              <a:rPr lang="fr-FR" sz="1600" dirty="0">
                <a:solidFill>
                  <a:srgbClr val="FFFF00"/>
                </a:solidFill>
              </a:rPr>
            </a:br>
            <a:r>
              <a:rPr lang="fr-FR" sz="1600" dirty="0">
                <a:solidFill>
                  <a:srgbClr val="FFFF00"/>
                </a:solidFill>
              </a:rPr>
              <a:t>est le résultat du rapprochement de deux systèmes des managements précédents</a:t>
            </a:r>
            <a:br>
              <a:rPr lang="fr-FR" sz="1600" dirty="0">
                <a:solidFill>
                  <a:srgbClr val="FFFF00"/>
                </a:solidFill>
              </a:rPr>
            </a:br>
            <a:r>
              <a:rPr lang="fr-FR" sz="1600" b="1" dirty="0">
                <a:solidFill>
                  <a:srgbClr val="FFFF00"/>
                </a:solidFill>
              </a:rPr>
              <a:t>4.2.3. Les normes du AES</a:t>
            </a:r>
            <a:br>
              <a:rPr lang="fr-FR" sz="1600" b="1" dirty="0">
                <a:solidFill>
                  <a:srgbClr val="FFFF00"/>
                </a:solidFill>
              </a:rPr>
            </a:br>
            <a:r>
              <a:rPr lang="fr-FR" sz="1600" dirty="0">
                <a:solidFill>
                  <a:srgbClr val="FFFF00"/>
                </a:solidFill>
              </a:rPr>
              <a:t> </a:t>
            </a:r>
            <a:r>
              <a:rPr lang="fr-FR" sz="1600" b="1" dirty="0">
                <a:solidFill>
                  <a:srgbClr val="FFFF00"/>
                </a:solidFill>
              </a:rPr>
              <a:t>ISO 14001</a:t>
            </a:r>
            <a:br>
              <a:rPr lang="fr-FR" sz="1600" b="1" dirty="0">
                <a:solidFill>
                  <a:srgbClr val="FFFF00"/>
                </a:solidFill>
              </a:rPr>
            </a:br>
            <a:r>
              <a:rPr lang="fr-FR" sz="1600" dirty="0">
                <a:solidFill>
                  <a:srgbClr val="FFFF00"/>
                </a:solidFill>
              </a:rPr>
              <a:t>« Norme de certification environnementale internationale », cette norme constitue un cadre</a:t>
            </a:r>
            <a:br>
              <a:rPr lang="fr-FR" sz="1600" dirty="0">
                <a:solidFill>
                  <a:srgbClr val="FFFF00"/>
                </a:solidFill>
              </a:rPr>
            </a:br>
            <a:r>
              <a:rPr lang="fr-FR" sz="1600" dirty="0">
                <a:solidFill>
                  <a:srgbClr val="FFFF00"/>
                </a:solidFill>
              </a:rPr>
              <a:t>définissant des règles d’intégration des préoccupations environnementales dans les</a:t>
            </a:r>
            <a:br>
              <a:rPr lang="fr-FR" sz="1600" dirty="0">
                <a:solidFill>
                  <a:srgbClr val="FFFF00"/>
                </a:solidFill>
              </a:rPr>
            </a:br>
            <a:r>
              <a:rPr lang="fr-FR" sz="1600" dirty="0">
                <a:solidFill>
                  <a:srgbClr val="FFFF00"/>
                </a:solidFill>
              </a:rPr>
              <a:t>activités de l’organisme, afin de maîtriser les impacts sur l’environnement et ainsi</a:t>
            </a:r>
            <a:br>
              <a:rPr lang="fr-FR" sz="1600" dirty="0">
                <a:solidFill>
                  <a:srgbClr val="FFFF00"/>
                </a:solidFill>
              </a:rPr>
            </a:br>
            <a:r>
              <a:rPr lang="fr-FR" sz="1600" dirty="0">
                <a:solidFill>
                  <a:srgbClr val="FFFF00"/>
                </a:solidFill>
              </a:rPr>
              <a:t>concilier les impératifs de fonctionnement de l’organisme et de respect de</a:t>
            </a:r>
            <a:br>
              <a:rPr lang="fr-FR" sz="1600" dirty="0">
                <a:solidFill>
                  <a:srgbClr val="FFFF00"/>
                </a:solidFill>
              </a:rPr>
            </a:br>
            <a:r>
              <a:rPr lang="fr-FR" sz="1600" dirty="0">
                <a:solidFill>
                  <a:srgbClr val="FFFF00"/>
                </a:solidFill>
              </a:rPr>
              <a:t>l’environnement.</a:t>
            </a:r>
            <a:br>
              <a:rPr lang="fr-FR" sz="1600" dirty="0">
                <a:solidFill>
                  <a:srgbClr val="FFFF00"/>
                </a:solidFill>
              </a:rPr>
            </a:br>
            <a:r>
              <a:rPr lang="fr-FR" sz="1600" dirty="0">
                <a:solidFill>
                  <a:srgbClr val="FFFF00"/>
                </a:solidFill>
              </a:rPr>
              <a:t> </a:t>
            </a:r>
            <a:r>
              <a:rPr lang="fr-FR" sz="1600" b="1" dirty="0">
                <a:solidFill>
                  <a:srgbClr val="FFFF00"/>
                </a:solidFill>
              </a:rPr>
              <a:t>EMAS</a:t>
            </a:r>
            <a:br>
              <a:rPr lang="fr-FR" sz="1600" b="1" dirty="0">
                <a:solidFill>
                  <a:srgbClr val="FFFF00"/>
                </a:solidFill>
              </a:rPr>
            </a:br>
            <a:r>
              <a:rPr lang="fr-FR" sz="1600" dirty="0">
                <a:solidFill>
                  <a:srgbClr val="FFFF00"/>
                </a:solidFill>
              </a:rPr>
              <a:t>Est le système de management environnemental utilisé par le Parlement européen</a:t>
            </a:r>
            <a:br>
              <a:rPr lang="fr-FR" sz="1600" dirty="0">
                <a:solidFill>
                  <a:srgbClr val="FFFF00"/>
                </a:solidFill>
              </a:rPr>
            </a:br>
            <a:r>
              <a:rPr lang="fr-FR" sz="1600" dirty="0">
                <a:solidFill>
                  <a:srgbClr val="FFFF00"/>
                </a:solidFill>
              </a:rPr>
              <a:t>conformément aux normes ISO 14001:2004 et au règlement EMAS (CE) Nº 1221/2009</a:t>
            </a:r>
            <a:br>
              <a:rPr lang="fr-FR" sz="1600" dirty="0">
                <a:solidFill>
                  <a:srgbClr val="FFFF00"/>
                </a:solidFill>
              </a:rPr>
            </a:br>
            <a:r>
              <a:rPr lang="fr-FR" sz="1600" dirty="0">
                <a:solidFill>
                  <a:srgbClr val="FFFF00"/>
                </a:solidFill>
              </a:rPr>
              <a:t>via la décision du 19 avril 2004 </a:t>
            </a:r>
            <a:br>
              <a:rPr lang="fr-FR" dirty="0"/>
            </a:b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merci pour votre atten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24744"/>
            <a:ext cx="8280920" cy="3728649"/>
          </a:xfrm>
          <a:prstGeom prst="rect">
            <a:avLst/>
          </a:prstGeom>
        </p:spPr>
        <p:txBody>
          <a:bodyPr wrap="square">
            <a:spAutoFit/>
          </a:bodyPr>
          <a:lstStyle/>
          <a:p>
            <a:pPr algn="just">
              <a:lnSpc>
                <a:spcPct val="150000"/>
              </a:lnSpc>
            </a:pPr>
            <a:r>
              <a:rPr lang="fr-FR" sz="2000" dirty="0">
                <a:solidFill>
                  <a:schemeClr val="bg1"/>
                </a:solidFill>
              </a:rPr>
              <a:t>Chapitre 1 : Introduction à l’évaluation et à la maîtrise des risques, Analyse des accidents </a:t>
            </a:r>
          </a:p>
          <a:p>
            <a:pPr algn="just">
              <a:lnSpc>
                <a:spcPct val="150000"/>
              </a:lnSpc>
            </a:pPr>
            <a:r>
              <a:rPr lang="fr-FR" sz="2000" dirty="0">
                <a:solidFill>
                  <a:schemeClr val="bg1"/>
                </a:solidFill>
              </a:rPr>
              <a:t>1.1 Comprendre les notions de base (danger, risque) et identifier les acteurs de la prévention ; </a:t>
            </a:r>
          </a:p>
          <a:p>
            <a:pPr algn="just">
              <a:lnSpc>
                <a:spcPct val="150000"/>
              </a:lnSpc>
            </a:pPr>
            <a:r>
              <a:rPr lang="fr-FR" sz="2000" dirty="0">
                <a:solidFill>
                  <a:schemeClr val="bg1"/>
                </a:solidFill>
              </a:rPr>
              <a:t>1.2 Maîtriser les indicateurs relatifs aux accidents du travail (taux de fréquence, taux de gravité, …) et aux maladies professionnelles ; </a:t>
            </a:r>
          </a:p>
          <a:p>
            <a:pPr algn="just">
              <a:lnSpc>
                <a:spcPct val="150000"/>
              </a:lnSpc>
            </a:pPr>
            <a:r>
              <a:rPr lang="fr-FR" sz="2000" dirty="0">
                <a:solidFill>
                  <a:schemeClr val="bg1"/>
                </a:solidFill>
              </a:rPr>
              <a:t>1.3 Observer et analyser les risques liés à une situation de travail ; </a:t>
            </a:r>
          </a:p>
          <a:p>
            <a:pPr algn="just">
              <a:lnSpc>
                <a:spcPct val="150000"/>
              </a:lnSpc>
            </a:pPr>
            <a:r>
              <a:rPr lang="fr-FR" sz="2000" dirty="0">
                <a:solidFill>
                  <a:schemeClr val="bg1"/>
                </a:solidFill>
              </a:rPr>
              <a:t>1.4 Elaborer un arbre des causes ; </a:t>
            </a:r>
          </a:p>
        </p:txBody>
      </p:sp>
      <p:sp>
        <p:nvSpPr>
          <p:cNvPr id="5" name="ZoneTexte 4"/>
          <p:cNvSpPr txBox="1"/>
          <p:nvPr/>
        </p:nvSpPr>
        <p:spPr>
          <a:xfrm>
            <a:off x="3563888" y="260648"/>
            <a:ext cx="1981633" cy="461665"/>
          </a:xfrm>
          <a:prstGeom prst="rect">
            <a:avLst/>
          </a:prstGeom>
          <a:noFill/>
        </p:spPr>
        <p:txBody>
          <a:bodyPr wrap="none" rtlCol="0">
            <a:spAutoFit/>
          </a:bodyPr>
          <a:lstStyle/>
          <a:p>
            <a:r>
              <a:rPr lang="fr-FR" sz="2400" b="1" dirty="0">
                <a:solidFill>
                  <a:schemeClr val="bg1"/>
                </a:solidFill>
              </a:rPr>
              <a:t>Programme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92696"/>
            <a:ext cx="8568952" cy="4190314"/>
          </a:xfrm>
          <a:prstGeom prst="rect">
            <a:avLst/>
          </a:prstGeom>
        </p:spPr>
        <p:txBody>
          <a:bodyPr wrap="square">
            <a:spAutoFit/>
          </a:bodyPr>
          <a:lstStyle/>
          <a:p>
            <a:pPr algn="just">
              <a:lnSpc>
                <a:spcPct val="150000"/>
              </a:lnSpc>
            </a:pPr>
            <a:r>
              <a:rPr lang="fr-FR" sz="2000" dirty="0">
                <a:solidFill>
                  <a:schemeClr val="bg1"/>
                </a:solidFill>
              </a:rPr>
              <a:t>Chapitre 2 : Introduction à la santé au travail et à la protection de l’environnement</a:t>
            </a:r>
          </a:p>
          <a:p>
            <a:pPr algn="just">
              <a:lnSpc>
                <a:spcPct val="150000"/>
              </a:lnSpc>
            </a:pPr>
            <a:r>
              <a:rPr lang="fr-FR" sz="2000" dirty="0">
                <a:solidFill>
                  <a:schemeClr val="bg1"/>
                </a:solidFill>
              </a:rPr>
              <a:t>2.1 Identifier les principaux aspects en matière d’hygiène et de santé publique ; </a:t>
            </a:r>
          </a:p>
          <a:p>
            <a:pPr algn="just">
              <a:lnSpc>
                <a:spcPct val="150000"/>
              </a:lnSpc>
            </a:pPr>
            <a:r>
              <a:rPr lang="fr-FR" sz="2000" dirty="0">
                <a:solidFill>
                  <a:schemeClr val="bg1"/>
                </a:solidFill>
              </a:rPr>
              <a:t>2.2 Connaître les notions d’hygiène de l’habitat ; </a:t>
            </a:r>
          </a:p>
          <a:p>
            <a:pPr algn="just">
              <a:lnSpc>
                <a:spcPct val="150000"/>
              </a:lnSpc>
            </a:pPr>
            <a:r>
              <a:rPr lang="fr-FR" sz="2000" dirty="0">
                <a:solidFill>
                  <a:schemeClr val="bg1"/>
                </a:solidFill>
              </a:rPr>
              <a:t>2.3 Connaître les principaux domaines de la protection de l’environnement 2.4 Appréhender la problématique du développement durable ; </a:t>
            </a:r>
          </a:p>
          <a:p>
            <a:pPr algn="just">
              <a:lnSpc>
                <a:spcPct val="150000"/>
              </a:lnSpc>
            </a:pPr>
            <a:r>
              <a:rPr lang="fr-FR" sz="2000" dirty="0">
                <a:solidFill>
                  <a:schemeClr val="bg1"/>
                </a:solidFill>
              </a:rPr>
              <a:t>2.5 identifier le rôle et la mission des différents organismes en matière de santé et sécurité du travail et de santé publique.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692696"/>
            <a:ext cx="853244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Chapitre I : Généralités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1. Définition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est une politique internationale de gestion destin</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 </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à</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mettre en </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œ</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uvre les conditions et les dispositions d</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hygi</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è</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ne, de s</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curit</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et de l</a:t>
            </a:r>
            <a:r>
              <a:rPr kumimoji="0" lang="fr-FR" sz="20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environnement dans le milieu de travail.</a:t>
            </a:r>
            <a:endParaRPr kumimoji="0" lang="fr-FR" sz="2000" b="0" i="0" u="none" strike="noStrike" cap="none" normalizeH="0" baseline="0" dirty="0">
              <a:ln>
                <a:noFill/>
              </a:ln>
              <a:solidFill>
                <a:schemeClr val="bg1"/>
              </a:solidFill>
              <a:effectLst/>
              <a:latin typeface="Arial" pitchFamily="34" charset="0"/>
              <a:cs typeface="Arial" pitchFamily="34" charset="0"/>
            </a:endParaRPr>
          </a:p>
        </p:txBody>
      </p:sp>
      <p:sp>
        <p:nvSpPr>
          <p:cNvPr id="1026" name="Rectangle 2"/>
          <p:cNvSpPr>
            <a:spLocks noChangeArrowheads="1"/>
          </p:cNvSpPr>
          <p:nvPr/>
        </p:nvSpPr>
        <p:spPr bwMode="auto">
          <a:xfrm>
            <a:off x="251520" y="2708920"/>
            <a:ext cx="856895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2. Objectifs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Fournir un lieu de travail sain et sans danger pour tous les employés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bg1"/>
                </a:solidFill>
                <a:effectLst/>
                <a:latin typeface="Times New Roman" pitchFamily="18" charset="0"/>
                <a:ea typeface="Calibri" pitchFamily="34" charset="0"/>
                <a:cs typeface="Wingdings" pitchFamily="2" charset="2"/>
              </a:rPr>
              <a:t> </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Minimiser l’impact des activités, des produits et des services sur l’environnement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Application des réglementations de l’environnement, l’hygiène et la sécurité par intégration dans l’ensemble des pratiques de travail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bg1"/>
                </a:solidFill>
                <a:effectLst/>
                <a:latin typeface="Times New Roman" pitchFamily="18" charset="0"/>
                <a:ea typeface="Calibri" pitchFamily="34" charset="0"/>
                <a:cs typeface="Wingdings" pitchFamily="2" charset="2"/>
              </a:rPr>
              <a:t> </a:t>
            </a:r>
            <a:r>
              <a:rPr kumimoji="0" lang="fr-FR"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Amélioration continue de fonctionnement de l’entreprise </a:t>
            </a:r>
            <a:endParaRPr kumimoji="0" lang="fr-FR"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80">
                                          <p:stCondLst>
                                            <p:cond delay="0"/>
                                          </p:stCondLst>
                                        </p:cTn>
                                        <p:tgtEl>
                                          <p:spTgt spid="1025"/>
                                        </p:tgtEl>
                                      </p:cBhvr>
                                    </p:animEffect>
                                    <p:anim calcmode="lin" valueType="num">
                                      <p:cBhvr>
                                        <p:cTn id="8"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5"/>
                                        </p:tgtEl>
                                      </p:cBhvr>
                                      <p:to x="100000" y="60000"/>
                                    </p:animScale>
                                    <p:animScale>
                                      <p:cBhvr>
                                        <p:cTn id="14" dur="166" decel="50000">
                                          <p:stCondLst>
                                            <p:cond delay="676"/>
                                          </p:stCondLst>
                                        </p:cTn>
                                        <p:tgtEl>
                                          <p:spTgt spid="1025"/>
                                        </p:tgtEl>
                                      </p:cBhvr>
                                      <p:to x="100000" y="100000"/>
                                    </p:animScale>
                                    <p:animScale>
                                      <p:cBhvr>
                                        <p:cTn id="15" dur="26">
                                          <p:stCondLst>
                                            <p:cond delay="1312"/>
                                          </p:stCondLst>
                                        </p:cTn>
                                        <p:tgtEl>
                                          <p:spTgt spid="1025"/>
                                        </p:tgtEl>
                                      </p:cBhvr>
                                      <p:to x="100000" y="80000"/>
                                    </p:animScale>
                                    <p:animScale>
                                      <p:cBhvr>
                                        <p:cTn id="16" dur="166" decel="50000">
                                          <p:stCondLst>
                                            <p:cond delay="1338"/>
                                          </p:stCondLst>
                                        </p:cTn>
                                        <p:tgtEl>
                                          <p:spTgt spid="1025"/>
                                        </p:tgtEl>
                                      </p:cBhvr>
                                      <p:to x="100000" y="100000"/>
                                    </p:animScale>
                                    <p:animScale>
                                      <p:cBhvr>
                                        <p:cTn id="17" dur="26">
                                          <p:stCondLst>
                                            <p:cond delay="1642"/>
                                          </p:stCondLst>
                                        </p:cTn>
                                        <p:tgtEl>
                                          <p:spTgt spid="1025"/>
                                        </p:tgtEl>
                                      </p:cBhvr>
                                      <p:to x="100000" y="90000"/>
                                    </p:animScale>
                                    <p:animScale>
                                      <p:cBhvr>
                                        <p:cTn id="18" dur="166" decel="50000">
                                          <p:stCondLst>
                                            <p:cond delay="1668"/>
                                          </p:stCondLst>
                                        </p:cTn>
                                        <p:tgtEl>
                                          <p:spTgt spid="1025"/>
                                        </p:tgtEl>
                                      </p:cBhvr>
                                      <p:to x="100000" y="100000"/>
                                    </p:animScale>
                                    <p:animScale>
                                      <p:cBhvr>
                                        <p:cTn id="19" dur="26">
                                          <p:stCondLst>
                                            <p:cond delay="1808"/>
                                          </p:stCondLst>
                                        </p:cTn>
                                        <p:tgtEl>
                                          <p:spTgt spid="1025"/>
                                        </p:tgtEl>
                                      </p:cBhvr>
                                      <p:to x="100000" y="95000"/>
                                    </p:animScale>
                                    <p:animScale>
                                      <p:cBhvr>
                                        <p:cTn id="20" dur="166" decel="50000">
                                          <p:stCondLst>
                                            <p:cond delay="1834"/>
                                          </p:stCondLst>
                                        </p:cTn>
                                        <p:tgtEl>
                                          <p:spTgt spid="10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8280920" cy="2862322"/>
          </a:xfrm>
          <a:prstGeom prst="rect">
            <a:avLst/>
          </a:prstGeom>
        </p:spPr>
        <p:txBody>
          <a:bodyPr wrap="square">
            <a:spAutoFit/>
          </a:bodyPr>
          <a:lstStyle/>
          <a:p>
            <a:r>
              <a:rPr lang="fr-FR" b="1" dirty="0">
                <a:solidFill>
                  <a:srgbClr val="FFFF00"/>
                </a:solidFill>
              </a:rPr>
              <a:t>Eléments et outils d’un système de management HSE</a:t>
            </a:r>
            <a:br>
              <a:rPr lang="fr-FR" b="1" dirty="0">
                <a:solidFill>
                  <a:srgbClr val="FFFF00"/>
                </a:solidFill>
              </a:rPr>
            </a:br>
            <a:r>
              <a:rPr lang="fr-FR" b="1" dirty="0">
                <a:solidFill>
                  <a:srgbClr val="FFFF00"/>
                </a:solidFill>
              </a:rPr>
              <a:t>3.1. Terminologie</a:t>
            </a:r>
            <a:br>
              <a:rPr lang="fr-FR" b="1" dirty="0">
                <a:solidFill>
                  <a:schemeClr val="bg1"/>
                </a:solidFill>
              </a:rPr>
            </a:br>
            <a:r>
              <a:rPr lang="fr-FR" b="1" dirty="0">
                <a:solidFill>
                  <a:srgbClr val="FFFF00"/>
                </a:solidFill>
              </a:rPr>
              <a:t>Système </a:t>
            </a:r>
            <a:r>
              <a:rPr lang="fr-FR" dirty="0">
                <a:solidFill>
                  <a:schemeClr val="bg1"/>
                </a:solidFill>
              </a:rPr>
              <a:t>(ISO 9000-2005) Ensemble d'éléments corrélés ou interactifs</a:t>
            </a:r>
            <a:br>
              <a:rPr lang="fr-FR" dirty="0">
                <a:solidFill>
                  <a:schemeClr val="bg1"/>
                </a:solidFill>
              </a:rPr>
            </a:br>
            <a:r>
              <a:rPr lang="fr-FR" b="1" dirty="0">
                <a:solidFill>
                  <a:srgbClr val="FFFF00"/>
                </a:solidFill>
              </a:rPr>
              <a:t>Management</a:t>
            </a:r>
            <a:r>
              <a:rPr lang="fr-FR" b="1" dirty="0">
                <a:solidFill>
                  <a:schemeClr val="bg1"/>
                </a:solidFill>
              </a:rPr>
              <a:t> </a:t>
            </a:r>
            <a:r>
              <a:rPr lang="fr-FR" dirty="0">
                <a:solidFill>
                  <a:schemeClr val="bg1"/>
                </a:solidFill>
              </a:rPr>
              <a:t>(ISO 9000-2005) Activités coordonnées pour orienter et contrôler un organisme</a:t>
            </a:r>
            <a:br>
              <a:rPr lang="fr-FR" dirty="0">
                <a:solidFill>
                  <a:schemeClr val="bg1"/>
                </a:solidFill>
              </a:rPr>
            </a:br>
            <a:r>
              <a:rPr lang="fr-FR" b="1" dirty="0">
                <a:solidFill>
                  <a:srgbClr val="FFFF00"/>
                </a:solidFill>
              </a:rPr>
              <a:t>Processus</a:t>
            </a:r>
            <a:r>
              <a:rPr lang="fr-FR" b="1" dirty="0">
                <a:solidFill>
                  <a:schemeClr val="bg1"/>
                </a:solidFill>
              </a:rPr>
              <a:t> </a:t>
            </a:r>
            <a:r>
              <a:rPr lang="fr-FR" dirty="0">
                <a:solidFill>
                  <a:schemeClr val="bg1"/>
                </a:solidFill>
              </a:rPr>
              <a:t>(ISO 9000-2005) Ensemble d'activités corrélées ou interactives qui transforme des éléments d'entrée en éléments de sortie</a:t>
            </a:r>
            <a:br>
              <a:rPr lang="fr-FR" dirty="0">
                <a:solidFill>
                  <a:schemeClr val="bg1"/>
                </a:solidFill>
              </a:rPr>
            </a:br>
            <a:r>
              <a:rPr lang="fr-FR" b="1" dirty="0">
                <a:solidFill>
                  <a:srgbClr val="FFFF00"/>
                </a:solidFill>
              </a:rPr>
              <a:t>Procédure</a:t>
            </a:r>
            <a:r>
              <a:rPr lang="fr-FR" b="1" dirty="0">
                <a:solidFill>
                  <a:schemeClr val="bg1"/>
                </a:solidFill>
              </a:rPr>
              <a:t> </a:t>
            </a:r>
            <a:r>
              <a:rPr lang="fr-FR" dirty="0">
                <a:solidFill>
                  <a:schemeClr val="bg1"/>
                </a:solidFill>
              </a:rPr>
              <a:t>(ISO 9000-2005) Manière spécifiée d'effectuer une activité ou un processus </a:t>
            </a:r>
            <a:br>
              <a:rPr lang="fr-FR" dirty="0">
                <a:solidFill>
                  <a:schemeClr val="bg1"/>
                </a:solidFill>
              </a:rPr>
            </a:br>
            <a:endParaRPr lang="fr-F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679" y="332656"/>
            <a:ext cx="8424936" cy="1908215"/>
          </a:xfrm>
          <a:prstGeom prst="rect">
            <a:avLst/>
          </a:prstGeom>
          <a:solidFill>
            <a:schemeClr val="accent2">
              <a:lumMod val="75000"/>
            </a:schemeClr>
          </a:solidFill>
        </p:spPr>
        <p:txBody>
          <a:bodyPr wrap="square">
            <a:spAutoFit/>
          </a:bodyPr>
          <a:lstStyle/>
          <a:p>
            <a:r>
              <a:rPr lang="fr-FR" b="1" dirty="0">
                <a:solidFill>
                  <a:schemeClr val="bg1"/>
                </a:solidFill>
              </a:rPr>
              <a:t>Système de management</a:t>
            </a:r>
            <a:br>
              <a:rPr lang="fr-FR" b="1" dirty="0">
                <a:solidFill>
                  <a:srgbClr val="FFFF00"/>
                </a:solidFill>
              </a:rPr>
            </a:br>
            <a:r>
              <a:rPr lang="fr-FR" sz="2000" dirty="0">
                <a:solidFill>
                  <a:srgbClr val="FFFF00"/>
                </a:solidFill>
              </a:rPr>
              <a:t>Un système de management est une structure éprouvée pour gérer et améliorer les stratégies, les processus et les procédures en vigueur dans l’entreprise. Il accompagne l’entreprise pour réaliser ses objectifs, en développant ses potentiels, par la mise en œuvre des outils et éléments de gestion et de contrôle.</a:t>
            </a:r>
          </a:p>
        </p:txBody>
      </p:sp>
      <p:sp>
        <p:nvSpPr>
          <p:cNvPr id="1026" name="AutoShape 2" descr="RÃ©sultat de recherche d'images pour &quot;systÃ¨me de management de la qualitÃ©&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RÃ©sultat de recherche d'images pour &quot;systÃ¨me de management de la qualitÃ©&quot;"/>
          <p:cNvPicPr>
            <a:picLocks noChangeAspect="1" noChangeArrowheads="1"/>
          </p:cNvPicPr>
          <p:nvPr/>
        </p:nvPicPr>
        <p:blipFill>
          <a:blip r:embed="rId2" cstate="print"/>
          <a:srcRect/>
          <a:stretch>
            <a:fillRect/>
          </a:stretch>
        </p:blipFill>
        <p:spPr bwMode="auto">
          <a:xfrm>
            <a:off x="11052720" y="-1"/>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 L -1.22448 0 " pathEditMode="relative" rAng="0" ptsTypes="AA">
                                      <p:cBhvr>
                                        <p:cTn id="6" dur="2000" fill="hold"/>
                                        <p:tgtEl>
                                          <p:spTgt spid="1028"/>
                                        </p:tgtEl>
                                        <p:attrNameLst>
                                          <p:attrName>ppt_x</p:attrName>
                                          <p:attrName>ppt_y</p:attrName>
                                        </p:attrNameLst>
                                      </p:cBhvr>
                                      <p:rCtr x="-6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975" y="188884"/>
            <a:ext cx="8424936" cy="3170099"/>
          </a:xfrm>
          <a:prstGeom prst="rect">
            <a:avLst/>
          </a:prstGeom>
          <a:solidFill>
            <a:schemeClr val="bg2">
              <a:lumMod val="50000"/>
            </a:schemeClr>
          </a:solidFill>
        </p:spPr>
        <p:txBody>
          <a:bodyPr wrap="square">
            <a:spAutoFit/>
          </a:bodyPr>
          <a:lstStyle/>
          <a:p>
            <a:r>
              <a:rPr lang="fr-FR" sz="2000" b="1" dirty="0">
                <a:solidFill>
                  <a:schemeClr val="bg1"/>
                </a:solidFill>
              </a:rPr>
              <a:t>Système de management</a:t>
            </a:r>
            <a:endParaRPr lang="fr-FR" sz="2000" dirty="0">
              <a:solidFill>
                <a:srgbClr val="FFFF00"/>
              </a:solidFill>
            </a:endParaRPr>
          </a:p>
          <a:p>
            <a:br>
              <a:rPr lang="fr-FR" sz="2000" dirty="0">
                <a:solidFill>
                  <a:srgbClr val="FFFF00"/>
                </a:solidFill>
              </a:rPr>
            </a:br>
            <a:r>
              <a:rPr lang="fr-FR" sz="2000" dirty="0">
                <a:solidFill>
                  <a:srgbClr val="FFFF00"/>
                </a:solidFill>
              </a:rPr>
              <a:t>Un système de management efficace peut aider l’entreprise à :</a:t>
            </a:r>
            <a:br>
              <a:rPr lang="fr-FR" sz="2000" dirty="0">
                <a:solidFill>
                  <a:srgbClr val="FFFF00"/>
                </a:solidFill>
              </a:rPr>
            </a:br>
            <a:r>
              <a:rPr lang="fr-FR" sz="2000" dirty="0">
                <a:solidFill>
                  <a:srgbClr val="FFFF00"/>
                </a:solidFill>
              </a:rPr>
              <a:t>- Gérer les risques sociaux, environnementaux et financiers - Améliorer ses efficacités</a:t>
            </a:r>
            <a:br>
              <a:rPr lang="fr-FR" sz="2000" dirty="0">
                <a:solidFill>
                  <a:srgbClr val="FFFF00"/>
                </a:solidFill>
              </a:rPr>
            </a:br>
            <a:r>
              <a:rPr lang="fr-FR" sz="2000" dirty="0">
                <a:solidFill>
                  <a:srgbClr val="FFFF00"/>
                </a:solidFill>
              </a:rPr>
              <a:t>- Augmenter la satisfaction de ses clients et de ses partenaires</a:t>
            </a:r>
            <a:br>
              <a:rPr lang="fr-FR" sz="2000" dirty="0">
                <a:solidFill>
                  <a:srgbClr val="FFFF00"/>
                </a:solidFill>
              </a:rPr>
            </a:br>
            <a:r>
              <a:rPr lang="fr-FR" sz="2000" dirty="0">
                <a:solidFill>
                  <a:srgbClr val="FFFF00"/>
                </a:solidFill>
              </a:rPr>
              <a:t>- Préserver sa marque et son image et encourager l'innovation</a:t>
            </a:r>
            <a:br>
              <a:rPr lang="fr-FR" sz="2000" dirty="0">
                <a:solidFill>
                  <a:srgbClr val="FFFF00"/>
                </a:solidFill>
              </a:rPr>
            </a:br>
            <a:r>
              <a:rPr lang="fr-FR" sz="2000" dirty="0">
                <a:solidFill>
                  <a:srgbClr val="FFFF00"/>
                </a:solidFill>
              </a:rPr>
              <a:t>- Surmonter les obstacles commerciaux</a:t>
            </a:r>
            <a:br>
              <a:rPr lang="fr-FR" sz="2000" dirty="0">
                <a:solidFill>
                  <a:srgbClr val="FFFF00"/>
                </a:solidFill>
              </a:rPr>
            </a:br>
            <a:r>
              <a:rPr lang="fr-FR" sz="2000" dirty="0">
                <a:solidFill>
                  <a:srgbClr val="FFFF00"/>
                </a:solidFill>
              </a:rPr>
              <a:t>- Mieux décrypter le marché </a:t>
            </a:r>
            <a:br>
              <a:rPr lang="fr-FR" sz="2000" dirty="0">
                <a:solidFill>
                  <a:srgbClr val="FFFF00"/>
                </a:solidFill>
              </a:rPr>
            </a:br>
            <a:endParaRPr lang="fr-FR" sz="2000" dirty="0">
              <a:solidFill>
                <a:srgbClr val="FFFF00"/>
              </a:solidFill>
            </a:endParaRPr>
          </a:p>
        </p:txBody>
      </p:sp>
      <p:sp>
        <p:nvSpPr>
          <p:cNvPr id="1026" name="AutoShape 2" descr="RÃ©sultat de recherche d'images pour &quot;systÃ¨me de management de la qualitÃ©&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350" y="3501008"/>
            <a:ext cx="4828326" cy="301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568952" cy="3416320"/>
          </a:xfrm>
          <a:prstGeom prst="rect">
            <a:avLst/>
          </a:prstGeom>
          <a:solidFill>
            <a:schemeClr val="bg2">
              <a:lumMod val="50000"/>
            </a:schemeClr>
          </a:solidFill>
        </p:spPr>
        <p:txBody>
          <a:bodyPr wrap="square">
            <a:spAutoFit/>
          </a:bodyPr>
          <a:lstStyle/>
          <a:p>
            <a:r>
              <a:rPr lang="fr-FR" dirty="0">
                <a:solidFill>
                  <a:srgbClr val="FFFF00"/>
                </a:solidFill>
              </a:rPr>
              <a:t>L'ISO 9000:2005 (</a:t>
            </a:r>
            <a:r>
              <a:rPr lang="fr-FR" dirty="0">
                <a:solidFill>
                  <a:schemeClr val="bg1"/>
                </a:solidFill>
              </a:rPr>
              <a:t>Organisation internationale de normalisation )</a:t>
            </a:r>
            <a:r>
              <a:rPr lang="fr-FR" dirty="0">
                <a:solidFill>
                  <a:srgbClr val="FFFF00"/>
                </a:solidFill>
              </a:rPr>
              <a:t>décrit les principes essentiels des systèmes de management de la qualité, objet de la famille des normes ISO 9000, et en définit les termes associés.</a:t>
            </a:r>
          </a:p>
          <a:p>
            <a:r>
              <a:rPr lang="fr-FR" dirty="0">
                <a:solidFill>
                  <a:srgbClr val="FFFF00"/>
                </a:solidFill>
              </a:rPr>
              <a:t>Elle est applicable :</a:t>
            </a:r>
          </a:p>
          <a:p>
            <a:pPr marL="342900" indent="-342900">
              <a:buAutoNum type="alphaLcParenR"/>
            </a:pPr>
            <a:r>
              <a:rPr lang="fr-FR" dirty="0">
                <a:solidFill>
                  <a:schemeClr val="accent5">
                    <a:lumMod val="40000"/>
                    <a:lumOff val="60000"/>
                  </a:schemeClr>
                </a:solidFill>
              </a:rPr>
              <a:t>aux organismes cherchant à progresser par la mise en </a:t>
            </a:r>
            <a:r>
              <a:rPr lang="fr-FR" dirty="0" err="1">
                <a:solidFill>
                  <a:schemeClr val="accent5">
                    <a:lumMod val="40000"/>
                    <a:lumOff val="60000"/>
                  </a:schemeClr>
                </a:solidFill>
              </a:rPr>
              <a:t>oeuvre</a:t>
            </a:r>
            <a:r>
              <a:rPr lang="fr-FR" dirty="0">
                <a:solidFill>
                  <a:schemeClr val="accent5">
                    <a:lumMod val="40000"/>
                    <a:lumOff val="60000"/>
                  </a:schemeClr>
                </a:solidFill>
              </a:rPr>
              <a:t> d'un système de management de la qualité;</a:t>
            </a:r>
          </a:p>
          <a:p>
            <a:r>
              <a:rPr lang="fr-FR" dirty="0">
                <a:solidFill>
                  <a:srgbClr val="FFFF00"/>
                </a:solidFill>
              </a:rPr>
              <a:t>b) </a:t>
            </a:r>
            <a:r>
              <a:rPr lang="fr-FR" dirty="0">
                <a:solidFill>
                  <a:schemeClr val="accent6">
                    <a:lumMod val="60000"/>
                    <a:lumOff val="40000"/>
                  </a:schemeClr>
                </a:solidFill>
              </a:rPr>
              <a:t>aux organismes qui cherchent à s'assurer que leurs fournisseurs satisferont leurs exigences relatives aux produits;</a:t>
            </a:r>
          </a:p>
          <a:p>
            <a:r>
              <a:rPr lang="fr-FR" dirty="0">
                <a:solidFill>
                  <a:srgbClr val="FFFF00"/>
                </a:solidFill>
              </a:rPr>
              <a:t>c) aux utilisateurs des produits;</a:t>
            </a:r>
          </a:p>
          <a:p>
            <a:r>
              <a:rPr lang="fr-FR" dirty="0">
                <a:solidFill>
                  <a:srgbClr val="FFFF00"/>
                </a:solidFill>
              </a:rPr>
              <a:t>d</a:t>
            </a:r>
            <a:r>
              <a:rPr lang="fr-FR" dirty="0">
                <a:solidFill>
                  <a:schemeClr val="accent1">
                    <a:lumMod val="20000"/>
                    <a:lumOff val="80000"/>
                  </a:schemeClr>
                </a:solidFill>
              </a:rPr>
              <a:t>) aux personnes concernées par une compréhension mutuelle de la terminologie utilisée dans le domaine du management de la qualité (par exemple fournisseurs, clients, autorités réglementaires),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512" y="3684251"/>
            <a:ext cx="4032967" cy="313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80">
                                          <p:stCondLst>
                                            <p:cond delay="0"/>
                                          </p:stCondLst>
                                        </p:cTn>
                                        <p:tgtEl>
                                          <p:spTgt spid="3074"/>
                                        </p:tgtEl>
                                      </p:cBhvr>
                                    </p:animEffect>
                                    <p:anim calcmode="lin" valueType="num">
                                      <p:cBhvr>
                                        <p:cTn id="2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gtEl>
                                      </p:cBhvr>
                                      <p:to x="100000" y="60000"/>
                                    </p:animScale>
                                    <p:animScale>
                                      <p:cBhvr>
                                        <p:cTn id="32" dur="166" decel="50000">
                                          <p:stCondLst>
                                            <p:cond delay="676"/>
                                          </p:stCondLst>
                                        </p:cTn>
                                        <p:tgtEl>
                                          <p:spTgt spid="3074"/>
                                        </p:tgtEl>
                                      </p:cBhvr>
                                      <p:to x="100000" y="100000"/>
                                    </p:animScale>
                                    <p:animScale>
                                      <p:cBhvr>
                                        <p:cTn id="33" dur="26">
                                          <p:stCondLst>
                                            <p:cond delay="1312"/>
                                          </p:stCondLst>
                                        </p:cTn>
                                        <p:tgtEl>
                                          <p:spTgt spid="3074"/>
                                        </p:tgtEl>
                                      </p:cBhvr>
                                      <p:to x="100000" y="80000"/>
                                    </p:animScale>
                                    <p:animScale>
                                      <p:cBhvr>
                                        <p:cTn id="34" dur="166" decel="50000">
                                          <p:stCondLst>
                                            <p:cond delay="1338"/>
                                          </p:stCondLst>
                                        </p:cTn>
                                        <p:tgtEl>
                                          <p:spTgt spid="3074"/>
                                        </p:tgtEl>
                                      </p:cBhvr>
                                      <p:to x="100000" y="100000"/>
                                    </p:animScale>
                                    <p:animScale>
                                      <p:cBhvr>
                                        <p:cTn id="35" dur="26">
                                          <p:stCondLst>
                                            <p:cond delay="1642"/>
                                          </p:stCondLst>
                                        </p:cTn>
                                        <p:tgtEl>
                                          <p:spTgt spid="3074"/>
                                        </p:tgtEl>
                                      </p:cBhvr>
                                      <p:to x="100000" y="90000"/>
                                    </p:animScale>
                                    <p:animScale>
                                      <p:cBhvr>
                                        <p:cTn id="36" dur="166" decel="50000">
                                          <p:stCondLst>
                                            <p:cond delay="1668"/>
                                          </p:stCondLst>
                                        </p:cTn>
                                        <p:tgtEl>
                                          <p:spTgt spid="3074"/>
                                        </p:tgtEl>
                                      </p:cBhvr>
                                      <p:to x="100000" y="100000"/>
                                    </p:animScale>
                                    <p:animScale>
                                      <p:cBhvr>
                                        <p:cTn id="37" dur="26">
                                          <p:stCondLst>
                                            <p:cond delay="1808"/>
                                          </p:stCondLst>
                                        </p:cTn>
                                        <p:tgtEl>
                                          <p:spTgt spid="3074"/>
                                        </p:tgtEl>
                                      </p:cBhvr>
                                      <p:to x="100000" y="95000"/>
                                    </p:animScale>
                                    <p:animScale>
                                      <p:cBhvr>
                                        <p:cTn id="38"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3498</TotalTime>
  <Words>2149</Words>
  <Application>Microsoft Office PowerPoint</Application>
  <PresentationFormat>Affichage à l'écran (4:3)</PresentationFormat>
  <Paragraphs>66</Paragraphs>
  <Slides>25</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Algerian</vt:lpstr>
      <vt:lpstr>Apple Garamond</vt:lpstr>
      <vt:lpstr>Arial</vt:lpstr>
      <vt:lpstr>Calibri</vt:lpstr>
      <vt:lpstr>Constantia</vt:lpstr>
      <vt:lpstr>Times New Roman</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185</cp:revision>
  <dcterms:created xsi:type="dcterms:W3CDTF">2009-03-23T15:23:24Z</dcterms:created>
  <dcterms:modified xsi:type="dcterms:W3CDTF">2026-04-16T09:24:14Z</dcterms:modified>
</cp:coreProperties>
</file>