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9" r:id="rId3"/>
    <p:sldId id="260" r:id="rId4"/>
    <p:sldId id="264" r:id="rId5"/>
    <p:sldId id="265" r:id="rId6"/>
    <p:sldId id="302" r:id="rId7"/>
    <p:sldId id="266" r:id="rId8"/>
    <p:sldId id="303" r:id="rId9"/>
    <p:sldId id="269" r:id="rId10"/>
    <p:sldId id="270" r:id="rId11"/>
    <p:sldId id="271" r:id="rId12"/>
    <p:sldId id="285" r:id="rId13"/>
    <p:sldId id="294" r:id="rId14"/>
    <p:sldId id="293" r:id="rId15"/>
    <p:sldId id="292" r:id="rId16"/>
    <p:sldId id="291" r:id="rId17"/>
    <p:sldId id="290" r:id="rId18"/>
    <p:sldId id="429"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A3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80" d="100"/>
          <a:sy n="80" d="100"/>
        </p:scale>
        <p:origin x="150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d" userId="746845292902c628" providerId="LiveId" clId="{E9BD7598-D830-44EA-A913-793690EF5BAA}"/>
    <pc:docChg chg="addSld delSld modSld">
      <pc:chgData name="miloud" userId="746845292902c628" providerId="LiveId" clId="{E9BD7598-D830-44EA-A913-793690EF5BAA}" dt="2026-04-19T13:47:24.982" v="6" actId="20577"/>
      <pc:docMkLst>
        <pc:docMk/>
      </pc:docMkLst>
      <pc:sldChg chg="modSp add">
        <pc:chgData name="miloud" userId="746845292902c628" providerId="LiveId" clId="{E9BD7598-D830-44EA-A913-793690EF5BAA}" dt="2026-04-19T13:47:24.982" v="6" actId="20577"/>
        <pc:sldMkLst>
          <pc:docMk/>
          <pc:sldMk cId="0" sldId="256"/>
        </pc:sldMkLst>
        <pc:spChg chg="mod">
          <ac:chgData name="miloud" userId="746845292902c628" providerId="LiveId" clId="{E9BD7598-D830-44EA-A913-793690EF5BAA}" dt="2026-04-19T13:47:24.982" v="6" actId="20577"/>
          <ac:spMkLst>
            <pc:docMk/>
            <pc:sldMk cId="0" sldId="256"/>
            <ac:spMk id="9" creationId="{325325B0-A5BE-4062-9FEE-2F0AEA6A6E99}"/>
          </ac:spMkLst>
        </pc:spChg>
      </pc:sldChg>
      <pc:sldChg chg="del">
        <pc:chgData name="miloud" userId="746845292902c628" providerId="LiveId" clId="{E9BD7598-D830-44EA-A913-793690EF5BAA}" dt="2026-04-19T13:46:40.862" v="1" actId="47"/>
        <pc:sldMkLst>
          <pc:docMk/>
          <pc:sldMk cId="0" sldId="304"/>
        </pc:sldMkLst>
      </pc:sldChg>
      <pc:sldChg chg="del">
        <pc:chgData name="miloud" userId="746845292902c628" providerId="LiveId" clId="{E9BD7598-D830-44EA-A913-793690EF5BAA}" dt="2026-04-19T13:46:30.751" v="0" actId="47"/>
        <pc:sldMkLst>
          <pc:docMk/>
          <pc:sldMk cId="0"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4A11-0E19-4DFF-9245-EB3BB8F1FC5C}" type="slidenum">
              <a:rPr lang="fr-FR"/>
              <a:pPr/>
              <a:t>‹N°›</a:t>
            </a:fld>
            <a:endParaRPr lang="fr-FR"/>
          </a:p>
        </p:txBody>
      </p:sp>
    </p:spTree>
    <p:extLst>
      <p:ext uri="{BB962C8B-B14F-4D97-AF65-F5344CB8AC3E}">
        <p14:creationId xmlns:p14="http://schemas.microsoft.com/office/powerpoint/2010/main" val="194326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B97365-EBCA-4027-87D5-99FC1D4DF0BB}" type="datetimeFigureOut">
              <a:rPr lang="en-US" smtClean="0"/>
              <a:pPr/>
              <a:t>4/19/2026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4/19/2026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4/19/2026</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4/19/2026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4/19/2026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4/19/2026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4/19/2026</a:t>
            </a:fld>
            <a:endParaRPr lang="en-US">
              <a:solidFill>
                <a:schemeClr val="tx1">
                  <a:shade val="5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1" descr="gd gdf gert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5"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F6656A9C-CB45-4941-8797-832509DB3AB6}" type="slidenum">
              <a:rPr lang="fr-FR" b="1">
                <a:solidFill>
                  <a:schemeClr val="bg1"/>
                </a:solidFill>
              </a:rPr>
              <a:pPr/>
              <a:t>‹N°›</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457201" y="-342900"/>
            <a:ext cx="10058401" cy="75438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6" name="Rectangle 5"/>
          <p:cNvSpPr/>
          <p:nvPr/>
        </p:nvSpPr>
        <p:spPr>
          <a:xfrm>
            <a:off x="6372200" y="3140968"/>
            <a:ext cx="1813317" cy="369332"/>
          </a:xfrm>
          <a:prstGeom prst="rect">
            <a:avLst/>
          </a:prstGeom>
        </p:spPr>
        <p:txBody>
          <a:bodyPr wrap="none">
            <a:spAutoFit/>
          </a:bodyPr>
          <a:lstStyle/>
          <a:p>
            <a:r>
              <a:rPr lang="fr-FR" b="1" dirty="0">
                <a:solidFill>
                  <a:schemeClr val="bg1"/>
                </a:solidFill>
              </a:rPr>
              <a:t>Albert Einstein</a:t>
            </a:r>
          </a:p>
        </p:txBody>
      </p:sp>
      <p:sp>
        <p:nvSpPr>
          <p:cNvPr id="7" name="Rectangle 6"/>
          <p:cNvSpPr/>
          <p:nvPr/>
        </p:nvSpPr>
        <p:spPr>
          <a:xfrm>
            <a:off x="1907704" y="548680"/>
            <a:ext cx="5742892" cy="954107"/>
          </a:xfrm>
          <a:prstGeom prst="rect">
            <a:avLst/>
          </a:prstGeom>
        </p:spPr>
        <p:txBody>
          <a:bodyPr wrap="square">
            <a:spAutoFit/>
          </a:bodyPr>
          <a:lstStyle/>
          <a:p>
            <a:pPr algn="ctr"/>
            <a:r>
              <a:rPr lang="fr-FR" sz="2800" dirty="0">
                <a:latin typeface="Algerian" panose="04020705040A02060702" pitchFamily="82" charset="0"/>
              </a:rPr>
              <a:t>Cours Hygiène, Sécurité </a:t>
            </a:r>
          </a:p>
          <a:p>
            <a:pPr algn="ctr"/>
            <a:r>
              <a:rPr lang="fr-FR" sz="2800" dirty="0">
                <a:latin typeface="Algerian" panose="04020705040A02060702" pitchFamily="82" charset="0"/>
              </a:rPr>
              <a:t>et Environnement</a:t>
            </a:r>
          </a:p>
        </p:txBody>
      </p:sp>
      <p:sp>
        <p:nvSpPr>
          <p:cNvPr id="8" name="Rectangle 7">
            <a:extLst>
              <a:ext uri="{FF2B5EF4-FFF2-40B4-BE49-F238E27FC236}">
                <a16:creationId xmlns:a16="http://schemas.microsoft.com/office/drawing/2014/main" id="{7400DF34-2EE5-4A96-A5FC-9D7222D06E12}"/>
              </a:ext>
            </a:extLst>
          </p:cNvPr>
          <p:cNvSpPr/>
          <p:nvPr/>
        </p:nvSpPr>
        <p:spPr>
          <a:xfrm>
            <a:off x="5796136" y="5837202"/>
            <a:ext cx="3456384" cy="400110"/>
          </a:xfrm>
          <a:prstGeom prst="rect">
            <a:avLst/>
          </a:prstGeom>
        </p:spPr>
        <p:txBody>
          <a:bodyPr wrap="square">
            <a:spAutoFit/>
          </a:bodyPr>
          <a:lstStyle/>
          <a:p>
            <a:pPr algn="just"/>
            <a:r>
              <a:rPr lang="fr-FR" sz="2000" dirty="0"/>
              <a:t>Présenté par : M. AISSAT</a:t>
            </a:r>
          </a:p>
        </p:txBody>
      </p:sp>
      <p:sp>
        <p:nvSpPr>
          <p:cNvPr id="9" name="Rectangle 8">
            <a:extLst>
              <a:ext uri="{FF2B5EF4-FFF2-40B4-BE49-F238E27FC236}">
                <a16:creationId xmlns:a16="http://schemas.microsoft.com/office/drawing/2014/main" id="{325325B0-A5BE-4062-9FEE-2F0AEA6A6E99}"/>
              </a:ext>
            </a:extLst>
          </p:cNvPr>
          <p:cNvSpPr/>
          <p:nvPr/>
        </p:nvSpPr>
        <p:spPr>
          <a:xfrm>
            <a:off x="3898166" y="1628800"/>
            <a:ext cx="1742594" cy="461665"/>
          </a:xfrm>
          <a:prstGeom prst="rect">
            <a:avLst/>
          </a:prstGeom>
        </p:spPr>
        <p:txBody>
          <a:bodyPr wrap="square">
            <a:spAutoFit/>
          </a:bodyPr>
          <a:lstStyle/>
          <a:p>
            <a:pPr algn="just"/>
            <a:r>
              <a:rPr lang="fr-FR" sz="2400" dirty="0">
                <a:latin typeface="Apple Garamond" panose="02000506080000020004" pitchFamily="2" charset="0"/>
              </a:rPr>
              <a:t>Cours N</a:t>
            </a:r>
            <a:r>
              <a:rPr lang="ar-DZ" sz="2400" dirty="0">
                <a:latin typeface="Apple Garamond" panose="02000506080000020004" pitchFamily="2" charset="0"/>
              </a:rPr>
              <a:t>°</a:t>
            </a:r>
            <a:r>
              <a:rPr lang="en-US" sz="2400" dirty="0">
                <a:latin typeface="Apple Garamond" panose="02000506080000020004" pitchFamily="2" charset="0"/>
              </a:rPr>
              <a:t> 02</a:t>
            </a:r>
            <a:endParaRPr lang="fr-FR" sz="2400" dirty="0">
              <a:latin typeface="Apple Garamond" panose="02000506080000020004" pitchFamily="2" charset="0"/>
            </a:endParaRPr>
          </a:p>
        </p:txBody>
      </p:sp>
      <p:sp>
        <p:nvSpPr>
          <p:cNvPr id="10" name="Rectangle 9">
            <a:extLst>
              <a:ext uri="{FF2B5EF4-FFF2-40B4-BE49-F238E27FC236}">
                <a16:creationId xmlns:a16="http://schemas.microsoft.com/office/drawing/2014/main" id="{57469E32-AC2A-4CD9-91B3-18FCFCA1EB1C}"/>
              </a:ext>
            </a:extLst>
          </p:cNvPr>
          <p:cNvSpPr/>
          <p:nvPr/>
        </p:nvSpPr>
        <p:spPr>
          <a:xfrm>
            <a:off x="3491880" y="6557282"/>
            <a:ext cx="2520280" cy="400110"/>
          </a:xfrm>
          <a:prstGeom prst="rect">
            <a:avLst/>
          </a:prstGeom>
        </p:spPr>
        <p:txBody>
          <a:bodyPr wrap="square">
            <a:spAutoFit/>
          </a:bodyPr>
          <a:lstStyle/>
          <a:p>
            <a:pPr algn="just"/>
            <a:r>
              <a:rPr lang="fr-FR" sz="2000" dirty="0"/>
              <a:t>Année : 2025/2026</a:t>
            </a:r>
          </a:p>
        </p:txBody>
      </p:sp>
      <p:pic>
        <p:nvPicPr>
          <p:cNvPr id="1026" name="Picture 2" descr="What is HSE Compliance? | Health Safety &amp; Environment">
            <a:extLst>
              <a:ext uri="{FF2B5EF4-FFF2-40B4-BE49-F238E27FC236}">
                <a16:creationId xmlns:a16="http://schemas.microsoft.com/office/drawing/2014/main" id="{8929FA1D-E028-476D-8BF5-D1B5C2EAC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499" y="2132856"/>
            <a:ext cx="3534717" cy="3486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0"/>
            <a:ext cx="8208912" cy="3266985"/>
          </a:xfrm>
          <a:prstGeom prst="rect">
            <a:avLst/>
          </a:prstGeom>
        </p:spPr>
        <p:txBody>
          <a:bodyPr wrap="square">
            <a:spAutoFit/>
          </a:bodyPr>
          <a:lstStyle/>
          <a:p>
            <a:pPr>
              <a:lnSpc>
                <a:spcPct val="150000"/>
              </a:lnSpc>
            </a:pPr>
            <a:r>
              <a:rPr lang="fr-FR" sz="2000" dirty="0">
                <a:solidFill>
                  <a:schemeClr val="bg1"/>
                </a:solidFill>
              </a:rPr>
              <a:t>.5 Sécurité</a:t>
            </a:r>
          </a:p>
          <a:p>
            <a:pPr>
              <a:lnSpc>
                <a:spcPct val="150000"/>
              </a:lnSpc>
            </a:pPr>
            <a:r>
              <a:rPr lang="fr-FR" sz="2000" dirty="0">
                <a:solidFill>
                  <a:schemeClr val="bg1"/>
                </a:solidFill>
              </a:rPr>
              <a:t>il est absolument déterminé à fournir </a:t>
            </a:r>
            <a:r>
              <a:rPr lang="fr-FR" sz="2000" dirty="0" err="1">
                <a:solidFill>
                  <a:schemeClr val="bg1"/>
                </a:solidFill>
              </a:rPr>
              <a:t>àux</a:t>
            </a:r>
            <a:r>
              <a:rPr lang="fr-FR" sz="2000" dirty="0">
                <a:solidFill>
                  <a:schemeClr val="bg1"/>
                </a:solidFill>
              </a:rPr>
              <a:t> gens des arrangements sûrs pour leur environnement de travail et pour des activités à l'extérieur de maison telles que les voyages et les voyages d'affaires. Il faut exploiter les réseaux de sécurité sur une base régionale et mondiale pour gérer les problèmes de sécurité, élaborer et mettre en œuvre des plans de sécurité et surveiller les informations de sécurité locales.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20688"/>
            <a:ext cx="7704856" cy="3323987"/>
          </a:xfrm>
          <a:prstGeom prst="rect">
            <a:avLst/>
          </a:prstGeom>
        </p:spPr>
        <p:txBody>
          <a:bodyPr wrap="square">
            <a:spAutoFit/>
          </a:bodyPr>
          <a:lstStyle/>
          <a:p>
            <a:pPr algn="just">
              <a:lnSpc>
                <a:spcPct val="150000"/>
              </a:lnSpc>
            </a:pPr>
            <a:r>
              <a:rPr lang="fr-FR" sz="2000" dirty="0">
                <a:solidFill>
                  <a:schemeClr val="bg1"/>
                </a:solidFill>
              </a:rPr>
              <a:t>Principes de sécurité</a:t>
            </a:r>
          </a:p>
          <a:p>
            <a:pPr algn="just">
              <a:lnSpc>
                <a:spcPct val="150000"/>
              </a:lnSpc>
            </a:pPr>
            <a:r>
              <a:rPr lang="fr-FR" sz="2000" dirty="0">
                <a:solidFill>
                  <a:schemeClr val="bg1"/>
                </a:solidFill>
              </a:rPr>
              <a:t>Nous allons:</a:t>
            </a:r>
          </a:p>
          <a:p>
            <a:pPr algn="just">
              <a:lnSpc>
                <a:spcPct val="150000"/>
              </a:lnSpc>
            </a:pPr>
            <a:r>
              <a:rPr lang="fr-FR" sz="2000" dirty="0">
                <a:solidFill>
                  <a:schemeClr val="bg1"/>
                </a:solidFill>
              </a:rPr>
              <a:t>• Promouvoir et maintenir une culture de sécurité positive</a:t>
            </a:r>
          </a:p>
          <a:p>
            <a:pPr algn="just">
              <a:lnSpc>
                <a:spcPct val="150000"/>
              </a:lnSpc>
            </a:pPr>
            <a:r>
              <a:rPr lang="fr-FR" sz="2000" dirty="0">
                <a:solidFill>
                  <a:schemeClr val="bg1"/>
                </a:solidFill>
              </a:rPr>
              <a:t>• Évaluer et gérer les menaces afin de protéger nos personnes et nos biens</a:t>
            </a:r>
          </a:p>
          <a:p>
            <a:pPr algn="just">
              <a:lnSpc>
                <a:spcPct val="150000"/>
              </a:lnSpc>
            </a:pPr>
            <a:r>
              <a:rPr lang="fr-FR" sz="2000" dirty="0">
                <a:solidFill>
                  <a:schemeClr val="bg1"/>
                </a:solidFill>
              </a:rPr>
              <a:t>• Tenir compte des questions de sécurité dans tous les aspects de nos opérations et planification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764704"/>
            <a:ext cx="8568952" cy="4438395"/>
          </a:xfrm>
          <a:prstGeom prst="rect">
            <a:avLst/>
          </a:prstGeom>
        </p:spPr>
        <p:txBody>
          <a:bodyPr wrap="square">
            <a:spAutoFit/>
          </a:bodyPr>
          <a:lstStyle/>
          <a:p>
            <a:pPr>
              <a:lnSpc>
                <a:spcPct val="200000"/>
              </a:lnSpc>
            </a:pPr>
            <a:r>
              <a:rPr lang="fr-FR" b="1" dirty="0">
                <a:solidFill>
                  <a:srgbClr val="FFFF00"/>
                </a:solidFill>
              </a:rPr>
              <a:t>Le système national de prévention Organisation du système national de prévention des risques professionnels</a:t>
            </a:r>
            <a:br>
              <a:rPr lang="fr-FR" b="1" dirty="0">
                <a:solidFill>
                  <a:srgbClr val="FFFF00"/>
                </a:solidFill>
              </a:rPr>
            </a:br>
            <a:r>
              <a:rPr lang="fr-FR" b="1" dirty="0">
                <a:solidFill>
                  <a:srgbClr val="FFFF00"/>
                </a:solidFill>
              </a:rPr>
              <a:t>Les enjeux de la prévention des risques professionnels </a:t>
            </a:r>
            <a:r>
              <a:rPr lang="fr-FR" dirty="0">
                <a:solidFill>
                  <a:srgbClr val="FFFF00"/>
                </a:solidFill>
              </a:rPr>
              <a:t>:</a:t>
            </a:r>
            <a:br>
              <a:rPr lang="fr-FR" dirty="0">
                <a:solidFill>
                  <a:srgbClr val="FFFF00"/>
                </a:solidFill>
              </a:rPr>
            </a:br>
            <a:r>
              <a:rPr lang="fr-FR" b="1" dirty="0">
                <a:solidFill>
                  <a:srgbClr val="FFFF00"/>
                </a:solidFill>
              </a:rPr>
              <a:t>Sanitaires </a:t>
            </a:r>
            <a:r>
              <a:rPr lang="fr-FR" dirty="0">
                <a:solidFill>
                  <a:srgbClr val="FFFF00"/>
                </a:solidFill>
              </a:rPr>
              <a:t>→ le travail est un déterminant de santé publique</a:t>
            </a:r>
            <a:br>
              <a:rPr lang="fr-FR" dirty="0">
                <a:solidFill>
                  <a:srgbClr val="FFFF00"/>
                </a:solidFill>
              </a:rPr>
            </a:br>
            <a:r>
              <a:rPr lang="fr-FR" b="1" dirty="0">
                <a:solidFill>
                  <a:srgbClr val="FFFF00"/>
                </a:solidFill>
              </a:rPr>
              <a:t>Économiques </a:t>
            </a:r>
            <a:r>
              <a:rPr lang="fr-FR" dirty="0">
                <a:solidFill>
                  <a:srgbClr val="FFFF00"/>
                </a:solidFill>
              </a:rPr>
              <a:t>→ effets négatifs :</a:t>
            </a:r>
            <a:br>
              <a:rPr lang="fr-FR" dirty="0">
                <a:solidFill>
                  <a:srgbClr val="FFFF00"/>
                </a:solidFill>
              </a:rPr>
            </a:br>
            <a:r>
              <a:rPr lang="fr-FR" dirty="0">
                <a:solidFill>
                  <a:srgbClr val="FFFF00"/>
                </a:solidFill>
              </a:rPr>
              <a:t>- Couts directes (cotisation CNAS)</a:t>
            </a:r>
            <a:br>
              <a:rPr lang="fr-FR" dirty="0">
                <a:solidFill>
                  <a:srgbClr val="FFFF00"/>
                </a:solidFill>
              </a:rPr>
            </a:br>
            <a:r>
              <a:rPr lang="fr-FR" dirty="0">
                <a:solidFill>
                  <a:srgbClr val="FFFF00"/>
                </a:solidFill>
              </a:rPr>
              <a:t>- Couts indirectes (perte de production, climat social, remplacement du salarié</a:t>
            </a:r>
            <a:br>
              <a:rPr lang="fr-FR" dirty="0">
                <a:solidFill>
                  <a:srgbClr val="FFFF00"/>
                </a:solidFill>
              </a:rPr>
            </a:b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32656"/>
            <a:ext cx="8496944" cy="5546390"/>
          </a:xfrm>
          <a:prstGeom prst="rect">
            <a:avLst/>
          </a:prstGeom>
        </p:spPr>
        <p:txBody>
          <a:bodyPr wrap="square">
            <a:spAutoFit/>
          </a:bodyPr>
          <a:lstStyle/>
          <a:p>
            <a:pPr>
              <a:lnSpc>
                <a:spcPct val="200000"/>
              </a:lnSpc>
            </a:pPr>
            <a:r>
              <a:rPr lang="fr-FR" dirty="0">
                <a:solidFill>
                  <a:srgbClr val="FFFF00"/>
                </a:solidFill>
              </a:rPr>
              <a:t>Effets positifs : compétitivité</a:t>
            </a:r>
            <a:br>
              <a:rPr lang="fr-FR" dirty="0">
                <a:solidFill>
                  <a:srgbClr val="FFFF00"/>
                </a:solidFill>
              </a:rPr>
            </a:br>
            <a:r>
              <a:rPr lang="fr-FR" b="1" dirty="0">
                <a:solidFill>
                  <a:srgbClr val="FFFF00"/>
                </a:solidFill>
              </a:rPr>
              <a:t>Sociaux </a:t>
            </a:r>
            <a:r>
              <a:rPr lang="fr-FR" dirty="0">
                <a:solidFill>
                  <a:srgbClr val="FFFF00"/>
                </a:solidFill>
              </a:rPr>
              <a:t>→ réduction de défiance vis-à-vis les risques professionnels</a:t>
            </a:r>
            <a:br>
              <a:rPr lang="fr-FR" dirty="0">
                <a:solidFill>
                  <a:srgbClr val="FFFF00"/>
                </a:solidFill>
              </a:rPr>
            </a:br>
            <a:r>
              <a:rPr lang="fr-FR" dirty="0">
                <a:solidFill>
                  <a:srgbClr val="FFFF00"/>
                </a:solidFill>
              </a:rPr>
              <a:t>Impact des risques industriels sur l’environnement</a:t>
            </a:r>
            <a:br>
              <a:rPr lang="fr-FR" dirty="0">
                <a:solidFill>
                  <a:srgbClr val="FFFF00"/>
                </a:solidFill>
              </a:rPr>
            </a:br>
            <a:r>
              <a:rPr lang="fr-FR" b="1" dirty="0">
                <a:solidFill>
                  <a:srgbClr val="FFFF00"/>
                </a:solidFill>
              </a:rPr>
              <a:t>Humains </a:t>
            </a:r>
            <a:r>
              <a:rPr lang="fr-FR" dirty="0">
                <a:solidFill>
                  <a:srgbClr val="FFFF00"/>
                </a:solidFill>
              </a:rPr>
              <a:t>→ réduction des accidents du travail et des maladies professionnelles</a:t>
            </a:r>
            <a:br>
              <a:rPr lang="fr-FR" dirty="0">
                <a:solidFill>
                  <a:srgbClr val="FFFF00"/>
                </a:solidFill>
              </a:rPr>
            </a:br>
            <a:r>
              <a:rPr lang="fr-FR" b="1" dirty="0">
                <a:solidFill>
                  <a:srgbClr val="FFFF00"/>
                </a:solidFill>
              </a:rPr>
              <a:t>Techniques </a:t>
            </a:r>
            <a:r>
              <a:rPr lang="fr-FR" dirty="0">
                <a:solidFill>
                  <a:srgbClr val="FFFF00"/>
                </a:solidFill>
              </a:rPr>
              <a:t>→ optimisation des moyens, des méthodes et des processus mis en œuvre</a:t>
            </a:r>
            <a:br>
              <a:rPr lang="fr-FR" dirty="0">
                <a:solidFill>
                  <a:srgbClr val="FFFF00"/>
                </a:solidFill>
              </a:rPr>
            </a:br>
            <a:r>
              <a:rPr lang="fr-FR" b="1" dirty="0">
                <a:solidFill>
                  <a:srgbClr val="FFFF00"/>
                </a:solidFill>
              </a:rPr>
              <a:t>Juridiques </a:t>
            </a:r>
            <a:r>
              <a:rPr lang="fr-FR" dirty="0">
                <a:solidFill>
                  <a:srgbClr val="FFFF00"/>
                </a:solidFill>
              </a:rPr>
              <a:t>→ Evolution du code pénal au regard des responsabilités des employeurs, de</a:t>
            </a:r>
            <a:br>
              <a:rPr lang="fr-FR" dirty="0">
                <a:solidFill>
                  <a:srgbClr val="FFFF00"/>
                </a:solidFill>
              </a:rPr>
            </a:br>
            <a:r>
              <a:rPr lang="fr-FR" dirty="0">
                <a:solidFill>
                  <a:srgbClr val="FFFF00"/>
                </a:solidFill>
              </a:rPr>
              <a:t>l’évaluation et de la maitrise </a:t>
            </a:r>
            <a:r>
              <a:rPr lang="fr-FR" dirty="0"/>
              <a:t>des risques </a:t>
            </a:r>
            <a:br>
              <a:rPr lang="fr-FR" dirty="0"/>
            </a:b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476672"/>
            <a:ext cx="4572000" cy="1477328"/>
          </a:xfrm>
          <a:prstGeom prst="rect">
            <a:avLst/>
          </a:prstGeom>
        </p:spPr>
        <p:txBody>
          <a:bodyPr>
            <a:spAutoFit/>
          </a:bodyPr>
          <a:lstStyle/>
          <a:p>
            <a:r>
              <a:rPr lang="fr-FR" b="1" dirty="0">
                <a:solidFill>
                  <a:srgbClr val="FFFF00"/>
                </a:solidFill>
              </a:rPr>
              <a:t>Acteurs et organes de prévention</a:t>
            </a:r>
            <a:br>
              <a:rPr lang="fr-FR" b="1" dirty="0">
                <a:solidFill>
                  <a:srgbClr val="FFFF00"/>
                </a:solidFill>
              </a:rPr>
            </a:br>
            <a:r>
              <a:rPr lang="fr-FR" dirty="0">
                <a:solidFill>
                  <a:srgbClr val="FFFF00"/>
                </a:solidFill>
              </a:rPr>
              <a:t>En Algérie, la prévention des risques professionnels est placée sous la responsabilité du : </a:t>
            </a:r>
            <a:br>
              <a:rPr lang="fr-FR" dirty="0">
                <a:solidFill>
                  <a:srgbClr val="FFFF00"/>
                </a:solidFill>
              </a:rPr>
            </a:br>
            <a:endParaRPr lang="fr-FR" dirty="0">
              <a:solidFill>
                <a:srgbClr val="FFFF00"/>
              </a:solidFill>
            </a:endParaRPr>
          </a:p>
        </p:txBody>
      </p:sp>
      <p:pic>
        <p:nvPicPr>
          <p:cNvPr id="8193" name="Picture 1"/>
          <p:cNvPicPr>
            <a:picLocks noChangeAspect="1" noChangeArrowheads="1"/>
          </p:cNvPicPr>
          <p:nvPr/>
        </p:nvPicPr>
        <p:blipFill>
          <a:blip r:embed="rId2" cstate="print"/>
          <a:srcRect/>
          <a:stretch>
            <a:fillRect/>
          </a:stretch>
        </p:blipFill>
        <p:spPr bwMode="auto">
          <a:xfrm>
            <a:off x="1115616" y="1844824"/>
            <a:ext cx="7162800" cy="4743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144000" cy="5078313"/>
          </a:xfrm>
          <a:prstGeom prst="rect">
            <a:avLst/>
          </a:prstGeom>
        </p:spPr>
        <p:txBody>
          <a:bodyPr wrap="square">
            <a:spAutoFit/>
          </a:bodyPr>
          <a:lstStyle/>
          <a:p>
            <a:r>
              <a:rPr lang="fr-FR" b="1" dirty="0">
                <a:solidFill>
                  <a:srgbClr val="FFFF00"/>
                </a:solidFill>
              </a:rPr>
              <a:t>Ministère du Travail de l’emploi et de la Sécurité sociale</a:t>
            </a:r>
            <a:br>
              <a:rPr lang="fr-FR" b="1" dirty="0">
                <a:solidFill>
                  <a:srgbClr val="FFFF00"/>
                </a:solidFill>
              </a:rPr>
            </a:br>
            <a:r>
              <a:rPr lang="fr-FR" dirty="0">
                <a:solidFill>
                  <a:srgbClr val="FFFF00"/>
                </a:solidFill>
              </a:rPr>
              <a:t>Prend en charge</a:t>
            </a:r>
            <a:br>
              <a:rPr lang="fr-FR" dirty="0">
                <a:solidFill>
                  <a:srgbClr val="FFFF00"/>
                </a:solidFill>
              </a:rPr>
            </a:br>
            <a:r>
              <a:rPr lang="fr-FR" dirty="0">
                <a:solidFill>
                  <a:srgbClr val="FFFF00"/>
                </a:solidFill>
              </a:rPr>
              <a:t> L’élaboration de la politique nationale de prévention des risques professionnels.</a:t>
            </a:r>
            <a:br>
              <a:rPr lang="fr-FR" dirty="0">
                <a:solidFill>
                  <a:srgbClr val="FFFF00"/>
                </a:solidFill>
              </a:rPr>
            </a:br>
            <a:r>
              <a:rPr lang="fr-FR" dirty="0">
                <a:solidFill>
                  <a:srgbClr val="FFFF00"/>
                </a:solidFill>
              </a:rPr>
              <a:t> La préparation et de l’initiation des textes législatifs et réglementaires</a:t>
            </a:r>
            <a:br>
              <a:rPr lang="fr-FR" dirty="0">
                <a:solidFill>
                  <a:srgbClr val="FFFF00"/>
                </a:solidFill>
              </a:rPr>
            </a:br>
            <a:r>
              <a:rPr lang="fr-FR" dirty="0">
                <a:solidFill>
                  <a:srgbClr val="FFFF00"/>
                </a:solidFill>
              </a:rPr>
              <a:t> L’évaluation et le contrôle de l’exécution des programmes.</a:t>
            </a:r>
            <a:br>
              <a:rPr lang="fr-FR" dirty="0">
                <a:solidFill>
                  <a:srgbClr val="FFFF00"/>
                </a:solidFill>
              </a:rPr>
            </a:br>
            <a:endParaRPr lang="fr-FR" dirty="0">
              <a:solidFill>
                <a:srgbClr val="FFFF00"/>
              </a:solidFill>
            </a:endParaRPr>
          </a:p>
          <a:p>
            <a:r>
              <a:rPr lang="fr-FR" dirty="0">
                <a:solidFill>
                  <a:srgbClr val="FFFF00"/>
                </a:solidFill>
              </a:rPr>
              <a:t>Ce ministère est assisté par organe consultatif qui est :</a:t>
            </a:r>
            <a:br>
              <a:rPr lang="fr-FR" dirty="0">
                <a:solidFill>
                  <a:srgbClr val="FFFF00"/>
                </a:solidFill>
              </a:rPr>
            </a:br>
            <a:endParaRPr lang="fr-FR" dirty="0">
              <a:solidFill>
                <a:srgbClr val="FFFF00"/>
              </a:solidFill>
            </a:endParaRPr>
          </a:p>
          <a:p>
            <a:r>
              <a:rPr lang="fr-FR" dirty="0">
                <a:solidFill>
                  <a:srgbClr val="FFFF00"/>
                </a:solidFill>
              </a:rPr>
              <a:t> </a:t>
            </a:r>
            <a:r>
              <a:rPr lang="fr-FR" b="1" dirty="0">
                <a:solidFill>
                  <a:srgbClr val="FFFF00"/>
                </a:solidFill>
              </a:rPr>
              <a:t>Le Conseil National d’Hygiène, Sécurité et Médecine du Travail (CNHS/MT) :</a:t>
            </a:r>
            <a:br>
              <a:rPr lang="fr-FR" b="1" dirty="0">
                <a:solidFill>
                  <a:srgbClr val="FFFF00"/>
                </a:solidFill>
              </a:rPr>
            </a:br>
            <a:r>
              <a:rPr lang="fr-FR" dirty="0">
                <a:solidFill>
                  <a:srgbClr val="FFFF00"/>
                </a:solidFill>
              </a:rPr>
              <a:t> </a:t>
            </a:r>
            <a:r>
              <a:rPr lang="fr-FR" b="1" dirty="0">
                <a:solidFill>
                  <a:srgbClr val="FFFF00"/>
                </a:solidFill>
              </a:rPr>
              <a:t>Les structures de prévention :</a:t>
            </a:r>
            <a:br>
              <a:rPr lang="fr-FR" b="1" dirty="0">
                <a:solidFill>
                  <a:srgbClr val="FFFF00"/>
                </a:solidFill>
              </a:rPr>
            </a:br>
            <a:endParaRPr lang="fr-FR" b="1" dirty="0">
              <a:solidFill>
                <a:srgbClr val="FFFF00"/>
              </a:solidFill>
            </a:endParaRPr>
          </a:p>
          <a:p>
            <a:pPr>
              <a:buFontTx/>
              <a:buChar char="-"/>
            </a:pPr>
            <a:r>
              <a:rPr lang="fr-FR" b="1" dirty="0">
                <a:solidFill>
                  <a:srgbClr val="FFFF00"/>
                </a:solidFill>
              </a:rPr>
              <a:t>D.R.T (Direction des Relation de Travail) </a:t>
            </a:r>
            <a:r>
              <a:rPr lang="fr-FR" dirty="0">
                <a:solidFill>
                  <a:srgbClr val="FFFF00"/>
                </a:solidFill>
              </a:rPr>
              <a:t> </a:t>
            </a:r>
          </a:p>
          <a:p>
            <a:pPr>
              <a:buFontTx/>
              <a:buChar char="-"/>
            </a:pPr>
            <a:endParaRPr lang="fr-FR" dirty="0">
              <a:solidFill>
                <a:srgbClr val="FFFF00"/>
              </a:solidFill>
            </a:endParaRPr>
          </a:p>
          <a:p>
            <a:pPr>
              <a:buFontTx/>
              <a:buChar char="-"/>
            </a:pPr>
            <a:r>
              <a:rPr lang="fr-FR" b="1" dirty="0">
                <a:solidFill>
                  <a:srgbClr val="FFFF00"/>
                </a:solidFill>
              </a:rPr>
              <a:t>CNAS (la Caisse nationale des assurances sociales des travailleurs salariés)</a:t>
            </a:r>
            <a:br>
              <a:rPr lang="fr-FR" b="1" dirty="0">
                <a:solidFill>
                  <a:srgbClr val="FFFF00"/>
                </a:solidFill>
              </a:rPr>
            </a:br>
            <a:r>
              <a:rPr lang="fr-FR" dirty="0">
                <a:solidFill>
                  <a:srgbClr val="FFFF00"/>
                </a:solidFill>
              </a:rPr>
              <a:t>Est l’appui de la </a:t>
            </a:r>
            <a:r>
              <a:rPr lang="fr-FR" b="1" dirty="0">
                <a:solidFill>
                  <a:srgbClr val="FFFF00"/>
                </a:solidFill>
              </a:rPr>
              <a:t>DGSS (Direction Générale de la Sécurité Sociale) </a:t>
            </a:r>
            <a:br>
              <a:rPr lang="fr-FR" dirty="0">
                <a:solidFill>
                  <a:srgbClr val="FFFF00"/>
                </a:solidFill>
              </a:rPr>
            </a:br>
            <a:r>
              <a:rPr lang="fr-FR" dirty="0">
                <a:solidFill>
                  <a:srgbClr val="FFFF00"/>
                </a:solidFill>
              </a:rPr>
              <a:t> </a:t>
            </a:r>
            <a:r>
              <a:rPr lang="fr-FR" b="1" dirty="0">
                <a:solidFill>
                  <a:srgbClr val="FFFF00"/>
                </a:solidFill>
              </a:rPr>
              <a:t>IGT (l’Inspection Générale du Travail) : </a:t>
            </a:r>
            <a:br>
              <a:rPr lang="fr-FR" dirty="0">
                <a:solidFill>
                  <a:srgbClr val="FFFF00"/>
                </a:solidFill>
              </a:rPr>
            </a:br>
            <a:br>
              <a:rPr lang="fr-FR" dirty="0"/>
            </a:b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20688"/>
            <a:ext cx="8640960" cy="4247317"/>
          </a:xfrm>
          <a:prstGeom prst="rect">
            <a:avLst/>
          </a:prstGeom>
        </p:spPr>
        <p:txBody>
          <a:bodyPr wrap="square">
            <a:spAutoFit/>
          </a:bodyPr>
          <a:lstStyle/>
          <a:p>
            <a:pPr>
              <a:lnSpc>
                <a:spcPct val="150000"/>
              </a:lnSpc>
            </a:pPr>
            <a:r>
              <a:rPr lang="fr-FR" b="1" dirty="0">
                <a:solidFill>
                  <a:srgbClr val="FFFF00"/>
                </a:solidFill>
              </a:rPr>
              <a:t>Ministère de la santé de la population et de la réforme hospitalière :</a:t>
            </a:r>
            <a:br>
              <a:rPr lang="fr-FR" b="1" dirty="0">
                <a:solidFill>
                  <a:srgbClr val="FFFF00"/>
                </a:solidFill>
              </a:rPr>
            </a:br>
            <a:r>
              <a:rPr lang="fr-FR" dirty="0">
                <a:solidFill>
                  <a:srgbClr val="FFFF00"/>
                </a:solidFill>
              </a:rPr>
              <a:t>Collabore par :</a:t>
            </a:r>
            <a:br>
              <a:rPr lang="fr-FR" dirty="0">
                <a:solidFill>
                  <a:srgbClr val="FFFF00"/>
                </a:solidFill>
              </a:rPr>
            </a:br>
            <a:r>
              <a:rPr lang="fr-FR" dirty="0">
                <a:solidFill>
                  <a:srgbClr val="FFFF00"/>
                </a:solidFill>
              </a:rPr>
              <a:t>- </a:t>
            </a:r>
            <a:r>
              <a:rPr lang="fr-FR" b="1" dirty="0">
                <a:solidFill>
                  <a:srgbClr val="FFFF00"/>
                </a:solidFill>
              </a:rPr>
              <a:t>La sous-direction de la santé au travail :</a:t>
            </a:r>
            <a:br>
              <a:rPr lang="fr-FR" b="1" dirty="0">
                <a:solidFill>
                  <a:srgbClr val="FFFF00"/>
                </a:solidFill>
              </a:rPr>
            </a:br>
            <a:r>
              <a:rPr lang="fr-FR" dirty="0">
                <a:solidFill>
                  <a:srgbClr val="FFFF00"/>
                </a:solidFill>
              </a:rPr>
              <a:t>A pour missions:</a:t>
            </a:r>
            <a:br>
              <a:rPr lang="fr-FR" dirty="0">
                <a:solidFill>
                  <a:srgbClr val="FFFF00"/>
                </a:solidFill>
              </a:rPr>
            </a:br>
            <a:r>
              <a:rPr lang="fr-FR" dirty="0">
                <a:solidFill>
                  <a:srgbClr val="FFFF00"/>
                </a:solidFill>
              </a:rPr>
              <a:t> Normalisation des services et des activités de médecine du travail</a:t>
            </a:r>
            <a:br>
              <a:rPr lang="fr-FR" dirty="0">
                <a:solidFill>
                  <a:srgbClr val="FFFF00"/>
                </a:solidFill>
              </a:rPr>
            </a:br>
            <a:r>
              <a:rPr lang="fr-FR" dirty="0">
                <a:solidFill>
                  <a:srgbClr val="FFFF00"/>
                </a:solidFill>
              </a:rPr>
              <a:t> Evaluation des programmes</a:t>
            </a:r>
            <a:br>
              <a:rPr lang="fr-FR" dirty="0">
                <a:solidFill>
                  <a:srgbClr val="FFFF00"/>
                </a:solidFill>
              </a:rPr>
            </a:br>
            <a:r>
              <a:rPr lang="fr-FR" dirty="0">
                <a:solidFill>
                  <a:srgbClr val="FFFF00"/>
                </a:solidFill>
              </a:rPr>
              <a:t> Contrôle des activités médicales de santé au travail par le biais des médecins du</a:t>
            </a:r>
            <a:br>
              <a:rPr lang="fr-FR" dirty="0">
                <a:solidFill>
                  <a:srgbClr val="FFFF00"/>
                </a:solidFill>
              </a:rPr>
            </a:br>
            <a:r>
              <a:rPr lang="fr-FR" dirty="0">
                <a:solidFill>
                  <a:srgbClr val="FFFF00"/>
                </a:solidFill>
              </a:rPr>
              <a:t>travail inspecteurs répartis à travers toutes les directions de la santé et de la</a:t>
            </a:r>
            <a:br>
              <a:rPr lang="fr-FR" dirty="0">
                <a:solidFill>
                  <a:srgbClr val="FFFF00"/>
                </a:solidFill>
              </a:rPr>
            </a:br>
            <a:r>
              <a:rPr lang="fr-FR" dirty="0">
                <a:solidFill>
                  <a:srgbClr val="FFFF00"/>
                </a:solidFill>
              </a:rPr>
              <a:t>population</a:t>
            </a:r>
            <a:r>
              <a:rPr lang="fr-FR" dirty="0"/>
              <a:t>. </a:t>
            </a:r>
            <a:br>
              <a:rPr lang="fr-FR" dirty="0"/>
            </a:br>
            <a:endParaRPr lang="fr-FR" dirty="0"/>
          </a:p>
        </p:txBody>
      </p:sp>
      <p:sp>
        <p:nvSpPr>
          <p:cNvPr id="5" name="Rectangle 4"/>
          <p:cNvSpPr/>
          <p:nvPr/>
        </p:nvSpPr>
        <p:spPr>
          <a:xfrm>
            <a:off x="323528" y="4581128"/>
            <a:ext cx="6408712" cy="923330"/>
          </a:xfrm>
          <a:prstGeom prst="rect">
            <a:avLst/>
          </a:prstGeom>
        </p:spPr>
        <p:txBody>
          <a:bodyPr wrap="square">
            <a:spAutoFit/>
          </a:bodyPr>
          <a:lstStyle/>
          <a:p>
            <a:r>
              <a:rPr lang="fr-FR" b="1" dirty="0">
                <a:solidFill>
                  <a:srgbClr val="FFFF00"/>
                </a:solidFill>
              </a:rPr>
              <a:t>- INSP (Institut National de Santé Publique) :</a:t>
            </a:r>
            <a:br>
              <a:rPr lang="fr-FR" b="1" dirty="0">
                <a:solidFill>
                  <a:srgbClr val="FFFF00"/>
                </a:solidFill>
              </a:rPr>
            </a:br>
            <a:r>
              <a:rPr lang="fr-FR" b="1" dirty="0">
                <a:solidFill>
                  <a:srgbClr val="FFFF00"/>
                </a:solidFill>
              </a:rPr>
              <a:t>- Médecin de travail </a:t>
            </a:r>
            <a:r>
              <a:rPr lang="fr-FR" b="1" dirty="0"/>
              <a:t>de travail</a:t>
            </a:r>
            <a:r>
              <a:rPr lang="fr-FR" dirty="0"/>
              <a:t> </a:t>
            </a:r>
            <a:br>
              <a:rPr lang="fr-FR" dirty="0"/>
            </a:b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260648"/>
            <a:ext cx="8280920" cy="3416320"/>
          </a:xfrm>
          <a:prstGeom prst="rect">
            <a:avLst/>
          </a:prstGeom>
        </p:spPr>
        <p:txBody>
          <a:bodyPr wrap="square">
            <a:spAutoFit/>
          </a:bodyPr>
          <a:lstStyle/>
          <a:p>
            <a:r>
              <a:rPr lang="fr-FR" b="1" dirty="0">
                <a:solidFill>
                  <a:srgbClr val="FFFF00"/>
                </a:solidFill>
              </a:rPr>
              <a:t>Risques et gestion des risques</a:t>
            </a:r>
            <a:br>
              <a:rPr lang="fr-FR" b="1" dirty="0">
                <a:solidFill>
                  <a:srgbClr val="FFFF00"/>
                </a:solidFill>
              </a:rPr>
            </a:br>
            <a:r>
              <a:rPr lang="fr-FR" b="1" dirty="0">
                <a:solidFill>
                  <a:srgbClr val="FFFF00"/>
                </a:solidFill>
              </a:rPr>
              <a:t>1. Terminologie</a:t>
            </a:r>
            <a:br>
              <a:rPr lang="fr-FR" b="1" dirty="0">
                <a:solidFill>
                  <a:srgbClr val="FFFF00"/>
                </a:solidFill>
              </a:rPr>
            </a:br>
            <a:r>
              <a:rPr lang="fr-FR" b="1" dirty="0">
                <a:solidFill>
                  <a:srgbClr val="FFFF00"/>
                </a:solidFill>
              </a:rPr>
              <a:t>Nuisance :</a:t>
            </a:r>
            <a:br>
              <a:rPr lang="fr-FR" b="1" dirty="0">
                <a:solidFill>
                  <a:srgbClr val="FFFF00"/>
                </a:solidFill>
              </a:rPr>
            </a:br>
            <a:r>
              <a:rPr lang="fr-FR" dirty="0">
                <a:solidFill>
                  <a:srgbClr val="FFFF00"/>
                </a:solidFill>
              </a:rPr>
              <a:t>Ensemble des éléments qui nuisent à la qualité de la vie (pollution, bruit, …).</a:t>
            </a:r>
            <a:br>
              <a:rPr lang="fr-FR" dirty="0">
                <a:solidFill>
                  <a:srgbClr val="FFFF00"/>
                </a:solidFill>
              </a:rPr>
            </a:br>
            <a:r>
              <a:rPr lang="fr-FR" b="1" dirty="0">
                <a:solidFill>
                  <a:srgbClr val="FFFF00"/>
                </a:solidFill>
              </a:rPr>
              <a:t>L’incident :</a:t>
            </a:r>
            <a:br>
              <a:rPr lang="fr-FR" b="1" dirty="0">
                <a:solidFill>
                  <a:srgbClr val="FFFF00"/>
                </a:solidFill>
              </a:rPr>
            </a:br>
            <a:r>
              <a:rPr lang="fr-FR" dirty="0">
                <a:solidFill>
                  <a:srgbClr val="FFFF00"/>
                </a:solidFill>
              </a:rPr>
              <a:t>L'incident ou le presque-accident est un événement non désiré qui ne mène pas à :</a:t>
            </a:r>
            <a:br>
              <a:rPr lang="fr-FR" dirty="0">
                <a:solidFill>
                  <a:srgbClr val="FFFF00"/>
                </a:solidFill>
              </a:rPr>
            </a:br>
            <a:r>
              <a:rPr lang="fr-FR" dirty="0">
                <a:solidFill>
                  <a:srgbClr val="FFFF00"/>
                </a:solidFill>
              </a:rPr>
              <a:t>- des dommages humains,</a:t>
            </a:r>
            <a:br>
              <a:rPr lang="fr-FR" dirty="0">
                <a:solidFill>
                  <a:srgbClr val="FFFF00"/>
                </a:solidFill>
              </a:rPr>
            </a:br>
            <a:r>
              <a:rPr lang="fr-FR" dirty="0">
                <a:solidFill>
                  <a:srgbClr val="FFFF00"/>
                </a:solidFill>
              </a:rPr>
              <a:t>- des dommages matériels,</a:t>
            </a:r>
            <a:br>
              <a:rPr lang="fr-FR" dirty="0">
                <a:solidFill>
                  <a:srgbClr val="FFFF00"/>
                </a:solidFill>
              </a:rPr>
            </a:br>
            <a:r>
              <a:rPr lang="fr-FR" dirty="0">
                <a:solidFill>
                  <a:srgbClr val="FFFF00"/>
                </a:solidFill>
              </a:rPr>
              <a:t>- des dommages pour l'environnement,</a:t>
            </a:r>
            <a:br>
              <a:rPr lang="fr-FR" dirty="0">
                <a:solidFill>
                  <a:srgbClr val="FFFF00"/>
                </a:solidFill>
              </a:rPr>
            </a:br>
            <a:r>
              <a:rPr lang="fr-FR" dirty="0">
                <a:solidFill>
                  <a:srgbClr val="FFFF00"/>
                </a:solidFill>
              </a:rPr>
              <a:t>- des perturbations </a:t>
            </a:r>
            <a:r>
              <a:rPr lang="fr-FR" dirty="0"/>
              <a:t>du fonctionnement </a:t>
            </a:r>
            <a:br>
              <a:rPr lang="fr-FR" dirty="0"/>
            </a:br>
            <a:endParaRPr lang="fr-FR" dirty="0"/>
          </a:p>
        </p:txBody>
      </p:sp>
      <p:pic>
        <p:nvPicPr>
          <p:cNvPr id="5122" name="Picture 2" descr="RÃ©sultat de recherche d'images pour &quot;risque et gestion des risques&quot;"/>
          <p:cNvPicPr>
            <a:picLocks noChangeAspect="1" noChangeArrowheads="1"/>
          </p:cNvPicPr>
          <p:nvPr/>
        </p:nvPicPr>
        <p:blipFill>
          <a:blip r:embed="rId2" cstate="print"/>
          <a:srcRect/>
          <a:stretch>
            <a:fillRect/>
          </a:stretch>
        </p:blipFill>
        <p:spPr bwMode="auto">
          <a:xfrm>
            <a:off x="2267744" y="3212976"/>
            <a:ext cx="4514850" cy="32861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merci pour votre attention&quot;"/>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552" y="0"/>
            <a:ext cx="8280920" cy="3416320"/>
          </a:xfrm>
          <a:prstGeom prst="rect">
            <a:avLst/>
          </a:prstGeom>
        </p:spPr>
        <p:txBody>
          <a:bodyPr wrap="square">
            <a:spAutoFit/>
          </a:bodyPr>
          <a:lstStyle/>
          <a:p>
            <a:pPr>
              <a:lnSpc>
                <a:spcPct val="150000"/>
              </a:lnSpc>
            </a:pPr>
            <a:r>
              <a:rPr lang="fr-FR" b="1" dirty="0">
                <a:solidFill>
                  <a:schemeClr val="bg1"/>
                </a:solidFill>
              </a:rPr>
              <a:t>Santé au Travail </a:t>
            </a:r>
          </a:p>
          <a:p>
            <a:pPr>
              <a:lnSpc>
                <a:spcPct val="150000"/>
              </a:lnSpc>
            </a:pPr>
            <a:r>
              <a:rPr lang="fr-FR" dirty="0">
                <a:solidFill>
                  <a:srgbClr val="FFFF00"/>
                </a:solidFill>
              </a:rPr>
              <a:t>- Gérer  les  activités pour réduire au minimum les risques pour la santé.</a:t>
            </a:r>
          </a:p>
          <a:p>
            <a:pPr>
              <a:lnSpc>
                <a:spcPct val="150000"/>
              </a:lnSpc>
            </a:pPr>
            <a:r>
              <a:rPr lang="fr-FR" dirty="0">
                <a:solidFill>
                  <a:srgbClr val="FFFF00"/>
                </a:solidFill>
              </a:rPr>
              <a:t>- fournir un environnement de travail sain avec le niveau Surveillance et soutien requis.</a:t>
            </a:r>
          </a:p>
          <a:p>
            <a:pPr>
              <a:lnSpc>
                <a:spcPct val="150000"/>
              </a:lnSpc>
            </a:pPr>
            <a:r>
              <a:rPr lang="fr-FR" dirty="0">
                <a:solidFill>
                  <a:srgbClr val="FFFF00"/>
                </a:solidFill>
              </a:rPr>
              <a:t>- offrir un soutien médical spécialisé aux employés .</a:t>
            </a:r>
          </a:p>
          <a:p>
            <a:pPr>
              <a:lnSpc>
                <a:spcPct val="150000"/>
              </a:lnSpc>
            </a:pPr>
            <a:r>
              <a:rPr lang="fr-FR" dirty="0">
                <a:solidFill>
                  <a:srgbClr val="FFFF00"/>
                </a:solidFill>
              </a:rPr>
              <a:t>- encourager la bonne santé au travail en veillant au respect des Exigences et en fournissant des orientations claires et des informations des principes de santé.</a:t>
            </a:r>
          </a:p>
        </p:txBody>
      </p:sp>
      <p:pic>
        <p:nvPicPr>
          <p:cNvPr id="11266" name="Picture 2" descr="Image associÃ©e"/>
          <p:cNvPicPr>
            <a:picLocks noChangeAspect="1" noChangeArrowheads="1"/>
          </p:cNvPicPr>
          <p:nvPr/>
        </p:nvPicPr>
        <p:blipFill>
          <a:blip r:embed="rId2" cstate="print"/>
          <a:srcRect/>
          <a:stretch>
            <a:fillRect/>
          </a:stretch>
        </p:blipFill>
        <p:spPr bwMode="auto">
          <a:xfrm>
            <a:off x="827584" y="3429000"/>
            <a:ext cx="2600325" cy="3095625"/>
          </a:xfrm>
          <a:prstGeom prst="rect">
            <a:avLst/>
          </a:prstGeom>
          <a:noFill/>
        </p:spPr>
      </p:pic>
      <p:pic>
        <p:nvPicPr>
          <p:cNvPr id="11268" name="Picture 4" descr="RÃ©sultat de recherche d'images pour &quot;risk safety&quot;"/>
          <p:cNvPicPr>
            <a:picLocks noChangeAspect="1" noChangeArrowheads="1"/>
          </p:cNvPicPr>
          <p:nvPr/>
        </p:nvPicPr>
        <p:blipFill>
          <a:blip r:embed="rId3" cstate="print"/>
          <a:srcRect/>
          <a:stretch>
            <a:fillRect/>
          </a:stretch>
        </p:blipFill>
        <p:spPr bwMode="auto">
          <a:xfrm>
            <a:off x="4211960" y="3452776"/>
            <a:ext cx="4326632" cy="2887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332656"/>
            <a:ext cx="8136904" cy="3139321"/>
          </a:xfrm>
          <a:prstGeom prst="rect">
            <a:avLst/>
          </a:prstGeom>
        </p:spPr>
        <p:txBody>
          <a:bodyPr wrap="square">
            <a:spAutoFit/>
          </a:bodyPr>
          <a:lstStyle/>
          <a:p>
            <a:r>
              <a:rPr lang="fr-FR" b="1" dirty="0">
                <a:solidFill>
                  <a:schemeClr val="bg1"/>
                </a:solidFill>
              </a:rPr>
              <a:t>Les principes de la santé</a:t>
            </a:r>
          </a:p>
          <a:p>
            <a:r>
              <a:rPr lang="fr-FR" b="1" dirty="0">
                <a:solidFill>
                  <a:schemeClr val="bg1"/>
                </a:solidFill>
              </a:rPr>
              <a:t>Nous avons:</a:t>
            </a:r>
          </a:p>
          <a:p>
            <a:r>
              <a:rPr lang="fr-FR" dirty="0">
                <a:solidFill>
                  <a:schemeClr val="bg1"/>
                </a:solidFill>
              </a:rPr>
              <a:t>• Travailler conformément aux lois, codes et réglementations sanitaires applicables</a:t>
            </a:r>
          </a:p>
          <a:p>
            <a:r>
              <a:rPr lang="fr-FR" dirty="0">
                <a:solidFill>
                  <a:schemeClr val="bg1"/>
                </a:solidFill>
              </a:rPr>
              <a:t>• Promouvoir et maintenir une culture de la santé positive</a:t>
            </a:r>
          </a:p>
          <a:p>
            <a:r>
              <a:rPr lang="fr-FR" dirty="0">
                <a:solidFill>
                  <a:schemeClr val="bg1"/>
                </a:solidFill>
              </a:rPr>
              <a:t>• Fournir et maintenir des conditions de travail saines</a:t>
            </a:r>
          </a:p>
          <a:p>
            <a:r>
              <a:rPr lang="fr-FR" dirty="0">
                <a:solidFill>
                  <a:schemeClr val="bg1"/>
                </a:solidFill>
              </a:rPr>
              <a:t>• Consulter notre personnel sur les questions touchant à leur santé</a:t>
            </a:r>
          </a:p>
          <a:p>
            <a:r>
              <a:rPr lang="fr-FR" dirty="0">
                <a:solidFill>
                  <a:schemeClr val="bg1"/>
                </a:solidFill>
              </a:rPr>
              <a:t>• Évaluer et contrôler les risques pour la santé découlant de nos activités de travail</a:t>
            </a:r>
          </a:p>
          <a:p>
            <a:r>
              <a:rPr lang="fr-FR" dirty="0">
                <a:solidFill>
                  <a:schemeClr val="bg1"/>
                </a:solidFill>
              </a:rPr>
              <a:t>• S'efforcer de prévenir les problèmes de santé liés au travail</a:t>
            </a:r>
          </a:p>
          <a:p>
            <a:r>
              <a:rPr lang="fr-FR" dirty="0">
                <a:solidFill>
                  <a:schemeClr val="bg1"/>
                </a:solidFill>
              </a:rPr>
              <a:t>• Offrir des soins médicaux appropriés sur tous les chantiers</a:t>
            </a:r>
          </a:p>
        </p:txBody>
      </p:sp>
      <p:pic>
        <p:nvPicPr>
          <p:cNvPr id="24578" name="Picture 2" descr="Image associÃ©e"/>
          <p:cNvPicPr>
            <a:picLocks noChangeAspect="1" noChangeArrowheads="1"/>
          </p:cNvPicPr>
          <p:nvPr/>
        </p:nvPicPr>
        <p:blipFill>
          <a:blip r:embed="rId2" cstate="print"/>
          <a:srcRect/>
          <a:stretch>
            <a:fillRect/>
          </a:stretch>
        </p:blipFill>
        <p:spPr bwMode="auto">
          <a:xfrm>
            <a:off x="4751512" y="3563634"/>
            <a:ext cx="4392488" cy="3294366"/>
          </a:xfrm>
          <a:prstGeom prst="rect">
            <a:avLst/>
          </a:prstGeom>
          <a:noFill/>
        </p:spPr>
      </p:pic>
      <p:pic>
        <p:nvPicPr>
          <p:cNvPr id="24580" name="Picture 4" descr="Image associÃ©e"/>
          <p:cNvPicPr>
            <a:picLocks noChangeAspect="1" noChangeArrowheads="1"/>
          </p:cNvPicPr>
          <p:nvPr/>
        </p:nvPicPr>
        <p:blipFill>
          <a:blip r:embed="rId3" cstate="print"/>
          <a:srcRect/>
          <a:stretch>
            <a:fillRect/>
          </a:stretch>
        </p:blipFill>
        <p:spPr bwMode="auto">
          <a:xfrm>
            <a:off x="251520" y="3933056"/>
            <a:ext cx="4019048"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0"/>
            <a:ext cx="8640960" cy="3000821"/>
          </a:xfrm>
          <a:prstGeom prst="rect">
            <a:avLst/>
          </a:prstGeom>
        </p:spPr>
        <p:txBody>
          <a:bodyPr wrap="square">
            <a:spAutoFit/>
          </a:bodyPr>
          <a:lstStyle/>
          <a:p>
            <a:pPr algn="just">
              <a:lnSpc>
                <a:spcPct val="150000"/>
              </a:lnSpc>
            </a:pPr>
            <a:r>
              <a:rPr lang="fr-FR" b="1" dirty="0">
                <a:solidFill>
                  <a:schemeClr val="bg1"/>
                </a:solidFill>
              </a:rPr>
              <a:t>Sécurité</a:t>
            </a:r>
          </a:p>
          <a:p>
            <a:pPr algn="just">
              <a:lnSpc>
                <a:spcPct val="150000"/>
              </a:lnSpc>
            </a:pPr>
            <a:r>
              <a:rPr lang="fr-FR" dirty="0">
                <a:solidFill>
                  <a:schemeClr val="bg1"/>
                </a:solidFill>
              </a:rPr>
              <a:t>- Appliquer une approche de gestion des risques aux activités par laquelle nous identifions et  nous Évaluons les risques associés, puis travailler à éliminer les dangers.</a:t>
            </a:r>
          </a:p>
          <a:p>
            <a:pPr algn="just">
              <a:lnSpc>
                <a:spcPct val="150000"/>
              </a:lnSpc>
            </a:pPr>
            <a:r>
              <a:rPr lang="fr-FR" dirty="0">
                <a:solidFill>
                  <a:schemeClr val="bg1"/>
                </a:solidFill>
              </a:rPr>
              <a:t>- réduire les risques à un niveau tolérable. </a:t>
            </a:r>
          </a:p>
          <a:p>
            <a:pPr algn="just">
              <a:lnSpc>
                <a:spcPct val="150000"/>
              </a:lnSpc>
            </a:pPr>
            <a:r>
              <a:rPr lang="fr-FR" dirty="0">
                <a:solidFill>
                  <a:schemeClr val="bg1"/>
                </a:solidFill>
              </a:rPr>
              <a:t>Toute personne qui observe une situation dangereuse ou qui estime qu'elle n'est pas sûre De continuer avec une tâche a un devoir d'intervenir et d'arrêter le travail. </a:t>
            </a:r>
          </a:p>
        </p:txBody>
      </p:sp>
      <p:pic>
        <p:nvPicPr>
          <p:cNvPr id="23554" name="Picture 2" descr="RÃ©sultat de recherche d'images pour &quot;sÃ©curitÃ© au travail&quot;"/>
          <p:cNvPicPr>
            <a:picLocks noChangeAspect="1" noChangeArrowheads="1"/>
          </p:cNvPicPr>
          <p:nvPr/>
        </p:nvPicPr>
        <p:blipFill>
          <a:blip r:embed="rId2" cstate="print"/>
          <a:srcRect/>
          <a:stretch>
            <a:fillRect/>
          </a:stretch>
        </p:blipFill>
        <p:spPr bwMode="auto">
          <a:xfrm>
            <a:off x="6300192" y="3068961"/>
            <a:ext cx="2843808" cy="3789040"/>
          </a:xfrm>
          <a:prstGeom prst="rect">
            <a:avLst/>
          </a:prstGeom>
          <a:noFill/>
        </p:spPr>
      </p:pic>
      <p:pic>
        <p:nvPicPr>
          <p:cNvPr id="23556" name="Picture 4" descr="Image associÃ©e"/>
          <p:cNvPicPr>
            <a:picLocks noChangeAspect="1" noChangeArrowheads="1"/>
          </p:cNvPicPr>
          <p:nvPr/>
        </p:nvPicPr>
        <p:blipFill>
          <a:blip r:embed="rId3" cstate="print"/>
          <a:srcRect/>
          <a:stretch>
            <a:fillRect/>
          </a:stretch>
        </p:blipFill>
        <p:spPr bwMode="auto">
          <a:xfrm>
            <a:off x="0" y="3068960"/>
            <a:ext cx="2915816" cy="3789040"/>
          </a:xfrm>
          <a:prstGeom prst="rect">
            <a:avLst/>
          </a:prstGeom>
          <a:noFill/>
        </p:spPr>
      </p:pic>
      <p:pic>
        <p:nvPicPr>
          <p:cNvPr id="23558" name="Picture 6" descr="Image associÃ©e"/>
          <p:cNvPicPr>
            <a:picLocks noChangeAspect="1" noChangeArrowheads="1"/>
          </p:cNvPicPr>
          <p:nvPr/>
        </p:nvPicPr>
        <p:blipFill>
          <a:blip r:embed="rId4" cstate="print"/>
          <a:srcRect/>
          <a:stretch>
            <a:fillRect/>
          </a:stretch>
        </p:blipFill>
        <p:spPr bwMode="auto">
          <a:xfrm>
            <a:off x="2915816" y="3068960"/>
            <a:ext cx="3411065"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3554"/>
                                        </p:tgtEl>
                                        <p:attrNameLst>
                                          <p:attrName>style.visibility</p:attrName>
                                        </p:attrNameLst>
                                      </p:cBhvr>
                                      <p:to>
                                        <p:strVal val="visible"/>
                                      </p:to>
                                    </p:set>
                                    <p:animEffect transition="in" filter="wipe(down)">
                                      <p:cBhvr>
                                        <p:cTn id="43" dur="580">
                                          <p:stCondLst>
                                            <p:cond delay="0"/>
                                          </p:stCondLst>
                                        </p:cTn>
                                        <p:tgtEl>
                                          <p:spTgt spid="23554"/>
                                        </p:tgtEl>
                                      </p:cBhvr>
                                    </p:animEffect>
                                    <p:anim calcmode="lin" valueType="num">
                                      <p:cBhvr>
                                        <p:cTn id="44" dur="1822" tmFilter="0,0; 0.14,0.36; 0.43,0.73; 0.71,0.91; 1.0,1.0">
                                          <p:stCondLst>
                                            <p:cond delay="0"/>
                                          </p:stCondLst>
                                        </p:cTn>
                                        <p:tgtEl>
                                          <p:spTgt spid="2355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55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55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55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554"/>
                                        </p:tgtEl>
                                        <p:attrNameLst>
                                          <p:attrName>ppt_y</p:attrName>
                                        </p:attrNameLst>
                                      </p:cBhvr>
                                      <p:tavLst>
                                        <p:tav tm="0" fmla="#ppt_y-sin(pi*$)/81">
                                          <p:val>
                                            <p:fltVal val="0"/>
                                          </p:val>
                                        </p:tav>
                                        <p:tav tm="100000">
                                          <p:val>
                                            <p:fltVal val="1"/>
                                          </p:val>
                                        </p:tav>
                                      </p:tavLst>
                                    </p:anim>
                                    <p:animScale>
                                      <p:cBhvr>
                                        <p:cTn id="49" dur="26">
                                          <p:stCondLst>
                                            <p:cond delay="650"/>
                                          </p:stCondLst>
                                        </p:cTn>
                                        <p:tgtEl>
                                          <p:spTgt spid="23554"/>
                                        </p:tgtEl>
                                      </p:cBhvr>
                                      <p:to x="100000" y="60000"/>
                                    </p:animScale>
                                    <p:animScale>
                                      <p:cBhvr>
                                        <p:cTn id="50" dur="166" decel="50000">
                                          <p:stCondLst>
                                            <p:cond delay="676"/>
                                          </p:stCondLst>
                                        </p:cTn>
                                        <p:tgtEl>
                                          <p:spTgt spid="23554"/>
                                        </p:tgtEl>
                                      </p:cBhvr>
                                      <p:to x="100000" y="100000"/>
                                    </p:animScale>
                                    <p:animScale>
                                      <p:cBhvr>
                                        <p:cTn id="51" dur="26">
                                          <p:stCondLst>
                                            <p:cond delay="1312"/>
                                          </p:stCondLst>
                                        </p:cTn>
                                        <p:tgtEl>
                                          <p:spTgt spid="23554"/>
                                        </p:tgtEl>
                                      </p:cBhvr>
                                      <p:to x="100000" y="80000"/>
                                    </p:animScale>
                                    <p:animScale>
                                      <p:cBhvr>
                                        <p:cTn id="52" dur="166" decel="50000">
                                          <p:stCondLst>
                                            <p:cond delay="1338"/>
                                          </p:stCondLst>
                                        </p:cTn>
                                        <p:tgtEl>
                                          <p:spTgt spid="23554"/>
                                        </p:tgtEl>
                                      </p:cBhvr>
                                      <p:to x="100000" y="100000"/>
                                    </p:animScale>
                                    <p:animScale>
                                      <p:cBhvr>
                                        <p:cTn id="53" dur="26">
                                          <p:stCondLst>
                                            <p:cond delay="1642"/>
                                          </p:stCondLst>
                                        </p:cTn>
                                        <p:tgtEl>
                                          <p:spTgt spid="23554"/>
                                        </p:tgtEl>
                                      </p:cBhvr>
                                      <p:to x="100000" y="90000"/>
                                    </p:animScale>
                                    <p:animScale>
                                      <p:cBhvr>
                                        <p:cTn id="54" dur="166" decel="50000">
                                          <p:stCondLst>
                                            <p:cond delay="1668"/>
                                          </p:stCondLst>
                                        </p:cTn>
                                        <p:tgtEl>
                                          <p:spTgt spid="23554"/>
                                        </p:tgtEl>
                                      </p:cBhvr>
                                      <p:to x="100000" y="100000"/>
                                    </p:animScale>
                                    <p:animScale>
                                      <p:cBhvr>
                                        <p:cTn id="55" dur="26">
                                          <p:stCondLst>
                                            <p:cond delay="1808"/>
                                          </p:stCondLst>
                                        </p:cTn>
                                        <p:tgtEl>
                                          <p:spTgt spid="23554"/>
                                        </p:tgtEl>
                                      </p:cBhvr>
                                      <p:to x="100000" y="95000"/>
                                    </p:animScale>
                                    <p:animScale>
                                      <p:cBhvr>
                                        <p:cTn id="56" dur="166" decel="50000">
                                          <p:stCondLst>
                                            <p:cond delay="1834"/>
                                          </p:stCondLst>
                                        </p:cTn>
                                        <p:tgtEl>
                                          <p:spTgt spid="2355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3558"/>
                                        </p:tgtEl>
                                        <p:attrNameLst>
                                          <p:attrName>style.visibility</p:attrName>
                                        </p:attrNameLst>
                                      </p:cBhvr>
                                      <p:to>
                                        <p:strVal val="visible"/>
                                      </p:to>
                                    </p:set>
                                    <p:animEffect transition="in" filter="wipe(down)">
                                      <p:cBhvr>
                                        <p:cTn id="61" dur="580">
                                          <p:stCondLst>
                                            <p:cond delay="0"/>
                                          </p:stCondLst>
                                        </p:cTn>
                                        <p:tgtEl>
                                          <p:spTgt spid="23558"/>
                                        </p:tgtEl>
                                      </p:cBhvr>
                                    </p:animEffect>
                                    <p:anim calcmode="lin" valueType="num">
                                      <p:cBhvr>
                                        <p:cTn id="62" dur="1822" tmFilter="0,0; 0.14,0.36; 0.43,0.73; 0.71,0.91; 1.0,1.0">
                                          <p:stCondLst>
                                            <p:cond delay="0"/>
                                          </p:stCondLst>
                                        </p:cTn>
                                        <p:tgtEl>
                                          <p:spTgt spid="2355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355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355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355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3558"/>
                                        </p:tgtEl>
                                        <p:attrNameLst>
                                          <p:attrName>ppt_y</p:attrName>
                                        </p:attrNameLst>
                                      </p:cBhvr>
                                      <p:tavLst>
                                        <p:tav tm="0" fmla="#ppt_y-sin(pi*$)/81">
                                          <p:val>
                                            <p:fltVal val="0"/>
                                          </p:val>
                                        </p:tav>
                                        <p:tav tm="100000">
                                          <p:val>
                                            <p:fltVal val="1"/>
                                          </p:val>
                                        </p:tav>
                                      </p:tavLst>
                                    </p:anim>
                                    <p:animScale>
                                      <p:cBhvr>
                                        <p:cTn id="67" dur="26">
                                          <p:stCondLst>
                                            <p:cond delay="650"/>
                                          </p:stCondLst>
                                        </p:cTn>
                                        <p:tgtEl>
                                          <p:spTgt spid="23558"/>
                                        </p:tgtEl>
                                      </p:cBhvr>
                                      <p:to x="100000" y="60000"/>
                                    </p:animScale>
                                    <p:animScale>
                                      <p:cBhvr>
                                        <p:cTn id="68" dur="166" decel="50000">
                                          <p:stCondLst>
                                            <p:cond delay="676"/>
                                          </p:stCondLst>
                                        </p:cTn>
                                        <p:tgtEl>
                                          <p:spTgt spid="23558"/>
                                        </p:tgtEl>
                                      </p:cBhvr>
                                      <p:to x="100000" y="100000"/>
                                    </p:animScale>
                                    <p:animScale>
                                      <p:cBhvr>
                                        <p:cTn id="69" dur="26">
                                          <p:stCondLst>
                                            <p:cond delay="1312"/>
                                          </p:stCondLst>
                                        </p:cTn>
                                        <p:tgtEl>
                                          <p:spTgt spid="23558"/>
                                        </p:tgtEl>
                                      </p:cBhvr>
                                      <p:to x="100000" y="80000"/>
                                    </p:animScale>
                                    <p:animScale>
                                      <p:cBhvr>
                                        <p:cTn id="70" dur="166" decel="50000">
                                          <p:stCondLst>
                                            <p:cond delay="1338"/>
                                          </p:stCondLst>
                                        </p:cTn>
                                        <p:tgtEl>
                                          <p:spTgt spid="23558"/>
                                        </p:tgtEl>
                                      </p:cBhvr>
                                      <p:to x="100000" y="100000"/>
                                    </p:animScale>
                                    <p:animScale>
                                      <p:cBhvr>
                                        <p:cTn id="71" dur="26">
                                          <p:stCondLst>
                                            <p:cond delay="1642"/>
                                          </p:stCondLst>
                                        </p:cTn>
                                        <p:tgtEl>
                                          <p:spTgt spid="23558"/>
                                        </p:tgtEl>
                                      </p:cBhvr>
                                      <p:to x="100000" y="90000"/>
                                    </p:animScale>
                                    <p:animScale>
                                      <p:cBhvr>
                                        <p:cTn id="72" dur="166" decel="50000">
                                          <p:stCondLst>
                                            <p:cond delay="1668"/>
                                          </p:stCondLst>
                                        </p:cTn>
                                        <p:tgtEl>
                                          <p:spTgt spid="23558"/>
                                        </p:tgtEl>
                                      </p:cBhvr>
                                      <p:to x="100000" y="100000"/>
                                    </p:animScale>
                                    <p:animScale>
                                      <p:cBhvr>
                                        <p:cTn id="73" dur="26">
                                          <p:stCondLst>
                                            <p:cond delay="1808"/>
                                          </p:stCondLst>
                                        </p:cTn>
                                        <p:tgtEl>
                                          <p:spTgt spid="23558"/>
                                        </p:tgtEl>
                                      </p:cBhvr>
                                      <p:to x="100000" y="95000"/>
                                    </p:animScale>
                                    <p:animScale>
                                      <p:cBhvr>
                                        <p:cTn id="74" dur="166" decel="50000">
                                          <p:stCondLst>
                                            <p:cond delay="1834"/>
                                          </p:stCondLst>
                                        </p:cTn>
                                        <p:tgtEl>
                                          <p:spTgt spid="2355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3556"/>
                                        </p:tgtEl>
                                        <p:attrNameLst>
                                          <p:attrName>style.visibility</p:attrName>
                                        </p:attrNameLst>
                                      </p:cBhvr>
                                      <p:to>
                                        <p:strVal val="visible"/>
                                      </p:to>
                                    </p:set>
                                    <p:animEffect transition="in" filter="wipe(down)">
                                      <p:cBhvr>
                                        <p:cTn id="79" dur="580">
                                          <p:stCondLst>
                                            <p:cond delay="0"/>
                                          </p:stCondLst>
                                        </p:cTn>
                                        <p:tgtEl>
                                          <p:spTgt spid="23556"/>
                                        </p:tgtEl>
                                      </p:cBhvr>
                                    </p:animEffect>
                                    <p:anim calcmode="lin" valueType="num">
                                      <p:cBhvr>
                                        <p:cTn id="80" dur="1822" tmFilter="0,0; 0.14,0.36; 0.43,0.73; 0.71,0.91; 1.0,1.0">
                                          <p:stCondLst>
                                            <p:cond delay="0"/>
                                          </p:stCondLst>
                                        </p:cTn>
                                        <p:tgtEl>
                                          <p:spTgt spid="2355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355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355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355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3556"/>
                                        </p:tgtEl>
                                        <p:attrNameLst>
                                          <p:attrName>ppt_y</p:attrName>
                                        </p:attrNameLst>
                                      </p:cBhvr>
                                      <p:tavLst>
                                        <p:tav tm="0" fmla="#ppt_y-sin(pi*$)/81">
                                          <p:val>
                                            <p:fltVal val="0"/>
                                          </p:val>
                                        </p:tav>
                                        <p:tav tm="100000">
                                          <p:val>
                                            <p:fltVal val="1"/>
                                          </p:val>
                                        </p:tav>
                                      </p:tavLst>
                                    </p:anim>
                                    <p:animScale>
                                      <p:cBhvr>
                                        <p:cTn id="85" dur="26">
                                          <p:stCondLst>
                                            <p:cond delay="650"/>
                                          </p:stCondLst>
                                        </p:cTn>
                                        <p:tgtEl>
                                          <p:spTgt spid="23556"/>
                                        </p:tgtEl>
                                      </p:cBhvr>
                                      <p:to x="100000" y="60000"/>
                                    </p:animScale>
                                    <p:animScale>
                                      <p:cBhvr>
                                        <p:cTn id="86" dur="166" decel="50000">
                                          <p:stCondLst>
                                            <p:cond delay="676"/>
                                          </p:stCondLst>
                                        </p:cTn>
                                        <p:tgtEl>
                                          <p:spTgt spid="23556"/>
                                        </p:tgtEl>
                                      </p:cBhvr>
                                      <p:to x="100000" y="100000"/>
                                    </p:animScale>
                                    <p:animScale>
                                      <p:cBhvr>
                                        <p:cTn id="87" dur="26">
                                          <p:stCondLst>
                                            <p:cond delay="1312"/>
                                          </p:stCondLst>
                                        </p:cTn>
                                        <p:tgtEl>
                                          <p:spTgt spid="23556"/>
                                        </p:tgtEl>
                                      </p:cBhvr>
                                      <p:to x="100000" y="80000"/>
                                    </p:animScale>
                                    <p:animScale>
                                      <p:cBhvr>
                                        <p:cTn id="88" dur="166" decel="50000">
                                          <p:stCondLst>
                                            <p:cond delay="1338"/>
                                          </p:stCondLst>
                                        </p:cTn>
                                        <p:tgtEl>
                                          <p:spTgt spid="23556"/>
                                        </p:tgtEl>
                                      </p:cBhvr>
                                      <p:to x="100000" y="100000"/>
                                    </p:animScale>
                                    <p:animScale>
                                      <p:cBhvr>
                                        <p:cTn id="89" dur="26">
                                          <p:stCondLst>
                                            <p:cond delay="1642"/>
                                          </p:stCondLst>
                                        </p:cTn>
                                        <p:tgtEl>
                                          <p:spTgt spid="23556"/>
                                        </p:tgtEl>
                                      </p:cBhvr>
                                      <p:to x="100000" y="90000"/>
                                    </p:animScale>
                                    <p:animScale>
                                      <p:cBhvr>
                                        <p:cTn id="90" dur="166" decel="50000">
                                          <p:stCondLst>
                                            <p:cond delay="1668"/>
                                          </p:stCondLst>
                                        </p:cTn>
                                        <p:tgtEl>
                                          <p:spTgt spid="23556"/>
                                        </p:tgtEl>
                                      </p:cBhvr>
                                      <p:to x="100000" y="100000"/>
                                    </p:animScale>
                                    <p:animScale>
                                      <p:cBhvr>
                                        <p:cTn id="91" dur="26">
                                          <p:stCondLst>
                                            <p:cond delay="1808"/>
                                          </p:stCondLst>
                                        </p:cTn>
                                        <p:tgtEl>
                                          <p:spTgt spid="23556"/>
                                        </p:tgtEl>
                                      </p:cBhvr>
                                      <p:to x="100000" y="95000"/>
                                    </p:animScale>
                                    <p:animScale>
                                      <p:cBhvr>
                                        <p:cTn id="92" dur="166" decel="50000">
                                          <p:stCondLst>
                                            <p:cond delay="1834"/>
                                          </p:stCondLst>
                                        </p:cTn>
                                        <p:tgtEl>
                                          <p:spTgt spid="235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064896" cy="2246769"/>
          </a:xfrm>
          <a:prstGeom prst="rect">
            <a:avLst/>
          </a:prstGeom>
        </p:spPr>
        <p:txBody>
          <a:bodyPr wrap="square">
            <a:spAutoFit/>
          </a:bodyPr>
          <a:lstStyle/>
          <a:p>
            <a:pPr algn="just"/>
            <a:r>
              <a:rPr lang="fr-FR" sz="2000" b="1" dirty="0">
                <a:solidFill>
                  <a:schemeClr val="bg1"/>
                </a:solidFill>
              </a:rPr>
              <a:t>Principes de sécurité </a:t>
            </a:r>
          </a:p>
          <a:p>
            <a:pPr algn="just"/>
            <a:r>
              <a:rPr lang="fr-FR" sz="2000" dirty="0">
                <a:solidFill>
                  <a:schemeClr val="bg1"/>
                </a:solidFill>
              </a:rPr>
              <a:t>Nous avons:</a:t>
            </a:r>
          </a:p>
          <a:p>
            <a:pPr algn="just"/>
            <a:r>
              <a:rPr lang="fr-FR" sz="2000" dirty="0">
                <a:solidFill>
                  <a:schemeClr val="bg1"/>
                </a:solidFill>
              </a:rPr>
              <a:t>• Travailler conformément aux lois, codes et réglementations de sécurité applicables</a:t>
            </a:r>
          </a:p>
          <a:p>
            <a:pPr algn="just"/>
            <a:r>
              <a:rPr lang="fr-FR" sz="2000" dirty="0">
                <a:solidFill>
                  <a:schemeClr val="bg1"/>
                </a:solidFill>
              </a:rPr>
              <a:t>• Promouvoir et maintenir une culture de sécurité positive</a:t>
            </a:r>
          </a:p>
          <a:p>
            <a:pPr algn="just"/>
            <a:r>
              <a:rPr lang="fr-FR" sz="2000" dirty="0">
                <a:solidFill>
                  <a:schemeClr val="bg1"/>
                </a:solidFill>
              </a:rPr>
              <a:t>• Examiner chaque incident et mettre en œuvre des mesures pour prévenir</a:t>
            </a:r>
          </a:p>
        </p:txBody>
      </p:sp>
      <p:pic>
        <p:nvPicPr>
          <p:cNvPr id="22530" name="Picture 2" descr="RÃ©sultat de recherche d'images pour &quot;sÃ©curitÃ© au travail&quot;"/>
          <p:cNvPicPr>
            <a:picLocks noChangeAspect="1" noChangeArrowheads="1"/>
          </p:cNvPicPr>
          <p:nvPr/>
        </p:nvPicPr>
        <p:blipFill>
          <a:blip r:embed="rId2" cstate="print"/>
          <a:srcRect/>
          <a:stretch>
            <a:fillRect/>
          </a:stretch>
        </p:blipFill>
        <p:spPr bwMode="auto">
          <a:xfrm>
            <a:off x="2699792" y="3140968"/>
            <a:ext cx="2952328"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1908215"/>
          </a:xfrm>
          <a:prstGeom prst="rect">
            <a:avLst/>
          </a:prstGeom>
        </p:spPr>
        <p:txBody>
          <a:bodyPr wrap="square">
            <a:spAutoFit/>
          </a:bodyPr>
          <a:lstStyle/>
          <a:p>
            <a:pPr algn="just"/>
            <a:r>
              <a:rPr lang="fr-FR" b="1" dirty="0">
                <a:solidFill>
                  <a:schemeClr val="bg1"/>
                </a:solidFill>
              </a:rPr>
              <a:t>Principes de sécurité </a:t>
            </a:r>
          </a:p>
          <a:p>
            <a:pPr algn="just"/>
            <a:r>
              <a:rPr lang="fr-FR" sz="2000" dirty="0">
                <a:solidFill>
                  <a:schemeClr val="bg1"/>
                </a:solidFill>
              </a:rPr>
              <a:t>Suite : </a:t>
            </a:r>
          </a:p>
          <a:p>
            <a:pPr algn="just"/>
            <a:r>
              <a:rPr lang="fr-FR" sz="2000" dirty="0">
                <a:solidFill>
                  <a:schemeClr val="bg1"/>
                </a:solidFill>
              </a:rPr>
              <a:t>• Évaluer et contrôler tout risque de sécurité découlant de nos activités de travail</a:t>
            </a:r>
          </a:p>
          <a:p>
            <a:pPr algn="just"/>
            <a:r>
              <a:rPr lang="fr-FR" sz="2000" dirty="0">
                <a:solidFill>
                  <a:schemeClr val="bg1"/>
                </a:solidFill>
              </a:rPr>
              <a:t>• Fournir et entretenir des équipements de travail et des lieux de travail sûrs</a:t>
            </a:r>
          </a:p>
          <a:p>
            <a:pPr algn="just"/>
            <a:r>
              <a:rPr lang="fr-FR" sz="2000" dirty="0">
                <a:solidFill>
                  <a:schemeClr val="bg1"/>
                </a:solidFill>
              </a:rPr>
              <a:t>• Contrôler, utiliser et stocker les substances dangereuses en toute sécurité</a:t>
            </a:r>
          </a:p>
        </p:txBody>
      </p:sp>
      <p:pic>
        <p:nvPicPr>
          <p:cNvPr id="15362" name="Picture 2" descr="Image associÃ©e"/>
          <p:cNvPicPr>
            <a:picLocks noChangeAspect="1" noChangeArrowheads="1"/>
          </p:cNvPicPr>
          <p:nvPr/>
        </p:nvPicPr>
        <p:blipFill>
          <a:blip r:embed="rId2" cstate="print"/>
          <a:srcRect/>
          <a:stretch>
            <a:fillRect/>
          </a:stretch>
        </p:blipFill>
        <p:spPr bwMode="auto">
          <a:xfrm>
            <a:off x="1547664" y="2295524"/>
            <a:ext cx="6076950" cy="45624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8064896" cy="2862322"/>
          </a:xfrm>
          <a:prstGeom prst="rect">
            <a:avLst/>
          </a:prstGeom>
        </p:spPr>
        <p:txBody>
          <a:bodyPr wrap="square">
            <a:spAutoFit/>
          </a:bodyPr>
          <a:lstStyle/>
          <a:p>
            <a:pPr algn="just"/>
            <a:r>
              <a:rPr lang="fr-FR" sz="2000" b="1" dirty="0">
                <a:solidFill>
                  <a:schemeClr val="bg1"/>
                </a:solidFill>
              </a:rPr>
              <a:t>Environnement</a:t>
            </a:r>
          </a:p>
          <a:p>
            <a:pPr algn="just"/>
            <a:r>
              <a:rPr lang="fr-FR" sz="2000" dirty="0">
                <a:solidFill>
                  <a:schemeClr val="bg1"/>
                </a:solidFill>
              </a:rPr>
              <a:t>Nous menons nos activités d'une manière qui tient compte de l'environnement. Cette politique est gérée par une attention particulière et l'amélioration continue de notre performance environnementale et des pratiques de travail visant à réduire les déchets, la consommation d'énergie et les émissions.</a:t>
            </a:r>
          </a:p>
          <a:p>
            <a:pPr algn="just"/>
            <a:r>
              <a:rPr lang="fr-FR" sz="2000" dirty="0">
                <a:solidFill>
                  <a:schemeClr val="bg1"/>
                </a:solidFill>
              </a:rPr>
              <a:t>La sensibilisation à l'impact que nos activités peuvent avoir sur l'environnement et la gestion des mesures de contrôle de ces impacts est encouragée par nos principes environnementaux.</a:t>
            </a:r>
          </a:p>
        </p:txBody>
      </p:sp>
      <p:pic>
        <p:nvPicPr>
          <p:cNvPr id="14340" name="Picture 4" descr="Image associÃ©e"/>
          <p:cNvPicPr>
            <a:picLocks noChangeAspect="1" noChangeArrowheads="1"/>
          </p:cNvPicPr>
          <p:nvPr/>
        </p:nvPicPr>
        <p:blipFill>
          <a:blip r:embed="rId2" cstate="print"/>
          <a:srcRect/>
          <a:stretch>
            <a:fillRect/>
          </a:stretch>
        </p:blipFill>
        <p:spPr bwMode="auto">
          <a:xfrm>
            <a:off x="9674973" y="-459432"/>
            <a:ext cx="9729659" cy="76326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0592 0.00208 L -1.16927 -0.02292 " pathEditMode="relative" rAng="0" ptsTypes="AA">
                                      <p:cBhvr>
                                        <p:cTn id="24" dur="2000" fill="hold"/>
                                        <p:tgtEl>
                                          <p:spTgt spid="14340"/>
                                        </p:tgtEl>
                                        <p:attrNameLst>
                                          <p:attrName>ppt_x</p:attrName>
                                          <p:attrName>ppt_y</p:attrName>
                                        </p:attrNameLst>
                                      </p:cBhvr>
                                      <p:rCtr x="-1114" y="-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332656"/>
            <a:ext cx="7704856" cy="2246769"/>
          </a:xfrm>
          <a:prstGeom prst="rect">
            <a:avLst/>
          </a:prstGeom>
        </p:spPr>
        <p:txBody>
          <a:bodyPr wrap="square">
            <a:spAutoFit/>
          </a:bodyPr>
          <a:lstStyle/>
          <a:p>
            <a:pPr algn="just"/>
            <a:r>
              <a:rPr lang="fr-FR" sz="2000" dirty="0">
                <a:solidFill>
                  <a:srgbClr val="FFFF00"/>
                </a:solidFill>
              </a:rPr>
              <a:t>Les principes environnementaux</a:t>
            </a:r>
          </a:p>
          <a:p>
            <a:pPr algn="just"/>
            <a:r>
              <a:rPr lang="fr-FR" sz="2000" dirty="0">
                <a:solidFill>
                  <a:srgbClr val="FFFF00"/>
                </a:solidFill>
              </a:rPr>
              <a:t>Nous allons:</a:t>
            </a:r>
          </a:p>
          <a:p>
            <a:pPr algn="just"/>
            <a:r>
              <a:rPr lang="fr-FR" sz="2000" dirty="0">
                <a:solidFill>
                  <a:srgbClr val="FFFF00"/>
                </a:solidFill>
              </a:rPr>
              <a:t>• Travailler conformément aux lois, conventions, protocoles et réglementations environnementales applicables</a:t>
            </a:r>
          </a:p>
          <a:p>
            <a:pPr algn="just"/>
            <a:r>
              <a:rPr lang="fr-FR" sz="2000" dirty="0">
                <a:solidFill>
                  <a:srgbClr val="FFFF00"/>
                </a:solidFill>
              </a:rPr>
              <a:t>• Promouvoir et maintenir une culture environnementale positive</a:t>
            </a:r>
          </a:p>
          <a:p>
            <a:pPr algn="just"/>
            <a:r>
              <a:rPr lang="fr-FR" sz="2000" dirty="0">
                <a:solidFill>
                  <a:srgbClr val="FFFF00"/>
                </a:solidFill>
              </a:rPr>
              <a:t>• Gérer nos activités pour éliminer ou réduire tout impact négatif potentiel sur l'environnement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8136904" cy="3323987"/>
          </a:xfrm>
          <a:prstGeom prst="rect">
            <a:avLst/>
          </a:prstGeom>
        </p:spPr>
        <p:txBody>
          <a:bodyPr wrap="square">
            <a:spAutoFit/>
          </a:bodyPr>
          <a:lstStyle/>
          <a:p>
            <a:pPr algn="just">
              <a:lnSpc>
                <a:spcPct val="150000"/>
              </a:lnSpc>
            </a:pPr>
            <a:r>
              <a:rPr lang="fr-FR" sz="2000" dirty="0">
                <a:solidFill>
                  <a:srgbClr val="FFFF00"/>
                </a:solidFill>
              </a:rPr>
              <a:t>Les principes environnementaux</a:t>
            </a:r>
          </a:p>
          <a:p>
            <a:pPr algn="just">
              <a:lnSpc>
                <a:spcPct val="150000"/>
              </a:lnSpc>
            </a:pPr>
            <a:r>
              <a:rPr lang="fr-FR" sz="2000" dirty="0">
                <a:solidFill>
                  <a:schemeClr val="bg1"/>
                </a:solidFill>
              </a:rPr>
              <a:t>• Considérer la durabilité comme un élément important de notre façon de faire des affaires</a:t>
            </a:r>
          </a:p>
          <a:p>
            <a:pPr algn="just">
              <a:lnSpc>
                <a:spcPct val="150000"/>
              </a:lnSpc>
            </a:pPr>
            <a:r>
              <a:rPr lang="fr-FR" sz="2000" dirty="0">
                <a:solidFill>
                  <a:schemeClr val="bg1"/>
                </a:solidFill>
              </a:rPr>
              <a:t>• Utiliser la planification, la conception et l'évaluation des risques pour éviter et réduire les risques environnementaux; Les aspects environnementaux et le travail enregistré sont évalués sur des chantiers et des projets</a:t>
            </a:r>
          </a:p>
        </p:txBody>
      </p:sp>
      <p:pic>
        <p:nvPicPr>
          <p:cNvPr id="13314" name="Picture 2" descr="RÃ©sultat de recherche d'images pour &quot;principes  environnementaux&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314"/>
                                        </p:tgtEl>
                                        <p:attrNameLst>
                                          <p:attrName>style.visibility</p:attrName>
                                        </p:attrNameLst>
                                      </p:cBhvr>
                                      <p:to>
                                        <p:strVal val="visible"/>
                                      </p:to>
                                    </p:set>
                                    <p:animEffect transition="in" filter="wipe(down)">
                                      <p:cBhvr>
                                        <p:cTn id="25" dur="580">
                                          <p:stCondLst>
                                            <p:cond delay="0"/>
                                          </p:stCondLst>
                                        </p:cTn>
                                        <p:tgtEl>
                                          <p:spTgt spid="13314"/>
                                        </p:tgtEl>
                                      </p:cBhvr>
                                    </p:animEffect>
                                    <p:anim calcmode="lin" valueType="num">
                                      <p:cBhvr>
                                        <p:cTn id="26"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3314"/>
                                        </p:tgtEl>
                                      </p:cBhvr>
                                      <p:to x="100000" y="60000"/>
                                    </p:animScale>
                                    <p:animScale>
                                      <p:cBhvr>
                                        <p:cTn id="32" dur="166" decel="50000">
                                          <p:stCondLst>
                                            <p:cond delay="676"/>
                                          </p:stCondLst>
                                        </p:cTn>
                                        <p:tgtEl>
                                          <p:spTgt spid="13314"/>
                                        </p:tgtEl>
                                      </p:cBhvr>
                                      <p:to x="100000" y="100000"/>
                                    </p:animScale>
                                    <p:animScale>
                                      <p:cBhvr>
                                        <p:cTn id="33" dur="26">
                                          <p:stCondLst>
                                            <p:cond delay="1312"/>
                                          </p:stCondLst>
                                        </p:cTn>
                                        <p:tgtEl>
                                          <p:spTgt spid="13314"/>
                                        </p:tgtEl>
                                      </p:cBhvr>
                                      <p:to x="100000" y="80000"/>
                                    </p:animScale>
                                    <p:animScale>
                                      <p:cBhvr>
                                        <p:cTn id="34" dur="166" decel="50000">
                                          <p:stCondLst>
                                            <p:cond delay="1338"/>
                                          </p:stCondLst>
                                        </p:cTn>
                                        <p:tgtEl>
                                          <p:spTgt spid="13314"/>
                                        </p:tgtEl>
                                      </p:cBhvr>
                                      <p:to x="100000" y="100000"/>
                                    </p:animScale>
                                    <p:animScale>
                                      <p:cBhvr>
                                        <p:cTn id="35" dur="26">
                                          <p:stCondLst>
                                            <p:cond delay="1642"/>
                                          </p:stCondLst>
                                        </p:cTn>
                                        <p:tgtEl>
                                          <p:spTgt spid="13314"/>
                                        </p:tgtEl>
                                      </p:cBhvr>
                                      <p:to x="100000" y="90000"/>
                                    </p:animScale>
                                    <p:animScale>
                                      <p:cBhvr>
                                        <p:cTn id="36" dur="166" decel="50000">
                                          <p:stCondLst>
                                            <p:cond delay="1668"/>
                                          </p:stCondLst>
                                        </p:cTn>
                                        <p:tgtEl>
                                          <p:spTgt spid="13314"/>
                                        </p:tgtEl>
                                      </p:cBhvr>
                                      <p:to x="100000" y="100000"/>
                                    </p:animScale>
                                    <p:animScale>
                                      <p:cBhvr>
                                        <p:cTn id="37" dur="26">
                                          <p:stCondLst>
                                            <p:cond delay="1808"/>
                                          </p:stCondLst>
                                        </p:cTn>
                                        <p:tgtEl>
                                          <p:spTgt spid="13314"/>
                                        </p:tgtEl>
                                      </p:cBhvr>
                                      <p:to x="100000" y="95000"/>
                                    </p:animScale>
                                    <p:animScale>
                                      <p:cBhvr>
                                        <p:cTn id="38" dur="166" decel="50000">
                                          <p:stCondLst>
                                            <p:cond delay="1834"/>
                                          </p:stCondLst>
                                        </p:cTn>
                                        <p:tgtEl>
                                          <p:spTgt spid="133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3487</TotalTime>
  <Words>1093</Words>
  <Application>Microsoft Office PowerPoint</Application>
  <PresentationFormat>Affichage à l'écran (4:3)</PresentationFormat>
  <Paragraphs>67</Paragraphs>
  <Slides>18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Algerian</vt:lpstr>
      <vt:lpstr>Apple Garamond</vt:lpstr>
      <vt:lpstr>Arial</vt:lpstr>
      <vt:lpstr>Calibri</vt:lpstr>
      <vt:lpstr>Constantia</vt:lpstr>
      <vt:lpstr>Verdana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Flames</dc:title>
  <dc:creator>www.powerpointstyles.com</dc:creator>
  <dc:description>Image credit to FreeDigitalPhotos.net</dc:description>
  <cp:lastModifiedBy>miloud</cp:lastModifiedBy>
  <cp:revision>184</cp:revision>
  <dcterms:created xsi:type="dcterms:W3CDTF">2009-03-23T15:23:24Z</dcterms:created>
  <dcterms:modified xsi:type="dcterms:W3CDTF">2026-04-19T13:47:32Z</dcterms:modified>
</cp:coreProperties>
</file>